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handoutMasterIdLst>
    <p:handoutMasterId r:id="rId10"/>
  </p:handoutMasterIdLst>
  <p:sldIdLst>
    <p:sldId id="263" r:id="rId2"/>
    <p:sldId id="297" r:id="rId3"/>
    <p:sldId id="274" r:id="rId4"/>
    <p:sldId id="302" r:id="rId5"/>
    <p:sldId id="264" r:id="rId6"/>
    <p:sldId id="291" r:id="rId7"/>
    <p:sldId id="29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AE6"/>
    <a:srgbClr val="8CC83C"/>
    <a:srgbClr val="B91E32"/>
    <a:srgbClr val="FA9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3D987D-61EF-474F-8808-A2183B7F99F8}" v="1" dt="2024-01-07T21:03:27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792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EC04D6C-3C93-40B5-AA23-2C4E445FAB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743283-FEDA-44D8-9FFA-8933271A4F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4CF27-A365-4B5D-8773-19E8067DDF6B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784D41-BF73-4767-B7CA-545EDB07DE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B69397-51C9-4116-A41B-046F94EE57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C199C-169D-435C-AD7C-4301C764FC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469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4CA9-326F-4765-BA39-33924A4C4320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1DC4A-0466-4FC1-9140-9F2357389F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5248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0304604-9F57-4AFB-903E-18186DA2FE17}"/>
              </a:ext>
            </a:extLst>
          </p:cNvPr>
          <p:cNvSpPr txBox="1"/>
          <p:nvPr userDrawn="1"/>
        </p:nvSpPr>
        <p:spPr>
          <a:xfrm>
            <a:off x="609600" y="3613547"/>
            <a:ext cx="6648014" cy="615553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</a:t>
            </a:r>
          </a:p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Conception et réalisation de systèmes numériques</a:t>
            </a:r>
          </a:p>
        </p:txBody>
      </p:sp>
      <p:sp>
        <p:nvSpPr>
          <p:cNvPr id="14" name="Espace réservé du texte 16">
            <a:extLst>
              <a:ext uri="{FF2B5EF4-FFF2-40B4-BE49-F238E27FC236}">
                <a16:creationId xmlns:a16="http://schemas.microsoft.com/office/drawing/2014/main" id="{00D082A8-18CF-4AEF-8B9A-351B494750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5943600" cy="274320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sp>
        <p:nvSpPr>
          <p:cNvPr id="21" name="Espace réservé du texte 16">
            <a:extLst>
              <a:ext uri="{FF2B5EF4-FFF2-40B4-BE49-F238E27FC236}">
                <a16:creationId xmlns:a16="http://schemas.microsoft.com/office/drawing/2014/main" id="{2BD5553C-9845-4432-A33F-65BB77819E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3200" y="1611374"/>
            <a:ext cx="5384800" cy="1829265"/>
          </a:xfrm>
          <a:ln w="12700">
            <a:noFill/>
          </a:ln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rgbClr val="41AAE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" y="4351428"/>
            <a:ext cx="7526215" cy="170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29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27367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628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46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34897"/>
            <a:ext cx="5791200" cy="526590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521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418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406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1412"/>
            <a:ext cx="11785600" cy="528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9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818F2D25-62CC-4CA1-AC83-E1958DD08FF4}"/>
              </a:ext>
            </a:extLst>
          </p:cNvPr>
          <p:cNvSpPr txBox="1"/>
          <p:nvPr userDrawn="1"/>
        </p:nvSpPr>
        <p:spPr>
          <a:xfrm>
            <a:off x="1981200" y="6478737"/>
            <a:ext cx="6843997" cy="323165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 : </a:t>
            </a:r>
            <a:r>
              <a:rPr lang="fr-CA" sz="105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Conception</a:t>
            </a: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réalisation de systèmes numériques</a:t>
            </a:r>
          </a:p>
          <a:p>
            <a:pPr algn="l">
              <a:defRPr/>
            </a:pPr>
            <a:r>
              <a:rPr lang="fr-CA" sz="105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Thème 06 : Conception et implémentation de fonctions arithmétiques sur FPGA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28232"/>
            <a:ext cx="1895449" cy="429768"/>
          </a:xfrm>
          <a:prstGeom prst="rect">
            <a:avLst/>
          </a:prstGeom>
        </p:spPr>
      </p:pic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0" y="6415088"/>
            <a:ext cx="12192000" cy="13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47381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o.com/article/3569577/the-technology-aboard-the-mars-rover-perseverance-an-inside-look.html" TargetMode="External"/><Relationship Id="rId2" Type="http://schemas.openxmlformats.org/officeDocument/2006/relationships/hyperlink" Target="https://www.aldec.com/en/company/blog/188--how-does-the-mars-perseverance-rover-benefit-from-fpgas-as-the-main-processing-units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FD34909-BF58-4F7C-955B-60BA0C5119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10744200" cy="2171700"/>
          </a:xfrm>
        </p:spPr>
        <p:txBody>
          <a:bodyPr/>
          <a:lstStyle/>
          <a:p>
            <a:r>
              <a:rPr lang="fr-CA"/>
              <a:t>Thème </a:t>
            </a:r>
            <a:r>
              <a:rPr lang="fr-CA" dirty="0"/>
              <a:t>06 : </a:t>
            </a:r>
            <a:r>
              <a:rPr lang="fr-FR" dirty="0"/>
              <a:t>Conception et implémentation de fonctions arithmétiques sur FPGA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382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5783782-1E80-4BBC-B502-5A3A55F0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la séance d’aujourd’hui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F9FA74-C39A-484E-B892-69865BE8F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Des FPGA sur Mars</a:t>
            </a:r>
          </a:p>
          <a:p>
            <a:r>
              <a:rPr lang="fr-CA" dirty="0"/>
              <a:t>Objectifs spécifiques de la semaine</a:t>
            </a:r>
          </a:p>
          <a:p>
            <a:r>
              <a:rPr lang="fr-CA" dirty="0"/>
              <a:t>Correction et revue du devoir #6</a:t>
            </a:r>
          </a:p>
          <a:p>
            <a:r>
              <a:rPr lang="fr-CA" dirty="0"/>
              <a:t>Exercices 6 : Conception et implémentation</a:t>
            </a:r>
            <a:br>
              <a:rPr lang="fr-CA" dirty="0"/>
            </a:br>
            <a:r>
              <a:rPr lang="fr-CA" dirty="0"/>
              <a:t>de fonctions arithmétiques sur FPGA</a:t>
            </a:r>
            <a:endParaRPr lang="fr-FR" dirty="0"/>
          </a:p>
          <a:p>
            <a:pPr lvl="1"/>
            <a:r>
              <a:rPr lang="fr-FR" dirty="0"/>
              <a:t>Voir le répertoire ‘Exercices et devoirs’ de la page Moodle</a:t>
            </a:r>
          </a:p>
          <a:p>
            <a:r>
              <a:rPr lang="fr-CA" dirty="0"/>
              <a:t>Impact des ingénieur/es en informatique et en logiciel sur la société : Le cas de la semaine en 11 minutes</a:t>
            </a:r>
          </a:p>
          <a:p>
            <a:r>
              <a:rPr lang="fr-CA" dirty="0"/>
              <a:t>Retour sur les exercices 4 et exercices 5 si nécessaire</a:t>
            </a:r>
          </a:p>
          <a:p>
            <a:r>
              <a:rPr lang="fr-CA" dirty="0"/>
              <a:t>Exercices 6 : </a:t>
            </a:r>
            <a:r>
              <a:rPr lang="fr-FR" dirty="0">
                <a:solidFill>
                  <a:srgbClr val="41AAE6"/>
                </a:solidFill>
              </a:rPr>
              <a:t>– suite et fin</a:t>
            </a:r>
          </a:p>
        </p:txBody>
      </p:sp>
    </p:spTree>
    <p:extLst>
      <p:ext uri="{BB962C8B-B14F-4D97-AF65-F5344CB8AC3E}">
        <p14:creationId xmlns:p14="http://schemas.microsoft.com/office/powerpoint/2010/main" val="211079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semaine prochaine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3200" y="1257300"/>
            <a:ext cx="11785600" cy="5159376"/>
          </a:xfrm>
        </p:spPr>
        <p:txBody>
          <a:bodyPr/>
          <a:lstStyle/>
          <a:p>
            <a:r>
              <a:rPr lang="fr-CA" dirty="0"/>
              <a:t>Examen en présence le 29 février à 0930</a:t>
            </a:r>
          </a:p>
          <a:p>
            <a:endParaRPr lang="fr-CA" sz="800" dirty="0"/>
          </a:p>
          <a:p>
            <a:pPr marL="400050" lvl="1" indent="0">
              <a:buNone/>
            </a:pPr>
            <a:r>
              <a:rPr lang="fr-CA" sz="1800" dirty="0"/>
              <a:t>Salle C-539.4 	</a:t>
            </a:r>
            <a:r>
              <a:rPr lang="fr-CA" sz="1800" b="1" dirty="0" err="1"/>
              <a:t>Aksas</a:t>
            </a:r>
            <a:r>
              <a:rPr lang="fr-CA" sz="1800" dirty="0"/>
              <a:t> à </a:t>
            </a:r>
            <a:r>
              <a:rPr lang="fr-CA" sz="1800" b="1" dirty="0" err="1"/>
              <a:t>Hachemi</a:t>
            </a:r>
            <a:r>
              <a:rPr lang="fr-CA" sz="1800" b="1" dirty="0"/>
              <a:t> </a:t>
            </a:r>
            <a:r>
              <a:rPr lang="fr-CA" sz="1800" b="1" dirty="0" err="1"/>
              <a:t>Boumila</a:t>
            </a:r>
            <a:r>
              <a:rPr lang="fr-CA" sz="1800" b="1" dirty="0"/>
              <a:t> </a:t>
            </a:r>
            <a:r>
              <a:rPr lang="fr-CA" sz="1800" dirty="0"/>
              <a:t>(21 étudiants)</a:t>
            </a:r>
          </a:p>
          <a:p>
            <a:pPr marL="400050" lvl="1" indent="0">
              <a:buNone/>
            </a:pPr>
            <a:r>
              <a:rPr lang="fr-CA" sz="1800" dirty="0"/>
              <a:t>Salle B-505	</a:t>
            </a:r>
            <a:r>
              <a:rPr lang="fr-CA" sz="1800" b="1" dirty="0"/>
              <a:t>Haddadi</a:t>
            </a:r>
            <a:r>
              <a:rPr lang="fr-CA" sz="1800" dirty="0"/>
              <a:t> à </a:t>
            </a:r>
            <a:r>
              <a:rPr lang="fr-CA" sz="1800" b="1" dirty="0" err="1"/>
              <a:t>Zekhnini</a:t>
            </a:r>
            <a:r>
              <a:rPr lang="fr-CA" sz="1800" b="1"/>
              <a:t> </a:t>
            </a:r>
            <a:r>
              <a:rPr lang="fr-CA" sz="1800"/>
              <a:t>(26 étudiants)</a:t>
            </a:r>
            <a:endParaRPr lang="fr-CA" sz="1800" b="1" dirty="0"/>
          </a:p>
          <a:p>
            <a:endParaRPr lang="fr-CA" sz="800" dirty="0"/>
          </a:p>
          <a:p>
            <a:r>
              <a:rPr lang="fr-FR" sz="1600" dirty="0"/>
              <a:t>Examen individuel sur papier</a:t>
            </a:r>
            <a:endParaRPr lang="fr-CA" sz="1600" dirty="0"/>
          </a:p>
          <a:p>
            <a:r>
              <a:rPr lang="fr-FR" sz="1600" dirty="0"/>
              <a:t>Durée de 90 minutes (1.5h) portant sur la matière des thèmes 1, 2, 3, 4, 5 et 6. </a:t>
            </a:r>
          </a:p>
          <a:p>
            <a:r>
              <a:rPr lang="fr-CA" sz="1600" dirty="0"/>
              <a:t>Pondération 20%</a:t>
            </a:r>
          </a:p>
          <a:p>
            <a:r>
              <a:rPr lang="fr-FR" sz="1600" dirty="0"/>
              <a:t>Une feuille de note recto verso 8.5”×11” ou A4 permise (manuscrite ou imprimée).</a:t>
            </a:r>
          </a:p>
          <a:p>
            <a:r>
              <a:rPr lang="fr-FR" sz="1600" dirty="0"/>
              <a:t>Calculatrice programmable permise.</a:t>
            </a:r>
          </a:p>
          <a:p>
            <a:r>
              <a:rPr lang="fr-FR" sz="1600" dirty="0"/>
              <a:t>Ordinateurs &amp; Appareils mobiles interdits.</a:t>
            </a:r>
          </a:p>
          <a:p>
            <a:r>
              <a:rPr lang="fr-FR" sz="1600" dirty="0"/>
              <a:t>Répondre à toutes les questions, la valeur de chaque question est indiquée.</a:t>
            </a:r>
          </a:p>
          <a:p>
            <a:r>
              <a:rPr lang="fr-FR" sz="1600" dirty="0"/>
              <a:t>Répondre sur le questionnaire et le remettre. </a:t>
            </a:r>
          </a:p>
          <a:p>
            <a:r>
              <a:rPr lang="fr-FR" sz="1600" dirty="0"/>
              <a:t>Ne posez pas de questions. En cas de doute sur le sens d’une question, énoncez clairement vos suppositions.</a:t>
            </a:r>
          </a:p>
          <a:p>
            <a:pPr lvl="1"/>
            <a:endParaRPr lang="fr-FR" dirty="0"/>
          </a:p>
          <a:p>
            <a:r>
              <a:rPr lang="fr-FR" dirty="0"/>
              <a:t>Matière des thèmes </a:t>
            </a:r>
            <a:r>
              <a:rPr lang="fr-FR" b="1" dirty="0"/>
              <a:t>07 et 08 </a:t>
            </a:r>
            <a:r>
              <a:rPr lang="fr-FR" dirty="0"/>
              <a:t>à revoir avant le cours du 14 mars.</a:t>
            </a:r>
          </a:p>
          <a:p>
            <a:r>
              <a:rPr lang="fr-FR" dirty="0"/>
              <a:t>Devoir </a:t>
            </a:r>
            <a:r>
              <a:rPr lang="fr-FR" b="1" dirty="0"/>
              <a:t>07 et 08 </a:t>
            </a:r>
            <a:r>
              <a:rPr lang="fr-FR" dirty="0"/>
              <a:t>à revoir avant le cours du 14 mars.</a:t>
            </a:r>
            <a:endParaRPr lang="fr-CA" dirty="0"/>
          </a:p>
          <a:p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19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7BD6230-7A67-4881-A380-E6E473F4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Des FPGA sur Mars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F597F2D0-755A-4285-BE9A-D4404E3034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https://www.aldec.com/en/company/blog/188--how-does-the-mars-perseverance-rover-benefit-from-fpgas-as-the-main-processing-units</a:t>
            </a:r>
            <a:endParaRPr lang="fr-FR" dirty="0"/>
          </a:p>
          <a:p>
            <a:r>
              <a:rPr lang="fr-FR" dirty="0">
                <a:hlinkClick r:id="rId3"/>
              </a:rPr>
              <a:t>https://www.cio.com/article/3569577/the-technology-aboard-the-mars-rover-perseverance-an-inside-look.html</a:t>
            </a:r>
            <a:endParaRPr lang="fr-FR" dirty="0"/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A134E04-BDD2-4382-B79F-DA01CB2BF3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0"/>
            <a:ext cx="4114800" cy="266319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9341006-7AFC-4F44-AE5E-EE7E23F725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872" y="3314700"/>
            <a:ext cx="5659856" cy="2286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73FE061-D5ED-4384-A66A-E2A106AC79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737" y="2624621"/>
            <a:ext cx="6143336" cy="377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72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7BD6230-7A67-4881-A380-E6E473F4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 spécifiques de la semaine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F597F2D0-755A-4285-BE9A-D4404E303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Après le cours d’aujourd’hui, l'étudiant(e) devrait être capable de: </a:t>
            </a:r>
          </a:p>
          <a:p>
            <a:pPr lvl="1"/>
            <a:r>
              <a:rPr lang="fr-FR" dirty="0"/>
              <a:t>Analyser un modèle VHDL de fonctions arithmétiques afin d’estimer le nombre de ressources nécessaires pour l’implémenter. (B4)</a:t>
            </a:r>
          </a:p>
          <a:p>
            <a:pPr lvl="1"/>
            <a:r>
              <a:rPr lang="fr-FR" dirty="0"/>
              <a:t>Concevoir et modéliser en VHDL, en vue de son implémentation, un circuit qui effectue des calculs arithmétiques avec des nombres binaires ou décimaux à </a:t>
            </a:r>
            <a:r>
              <a:rPr lang="fr-FR" dirty="0" err="1"/>
              <a:t>virgulefixe</a:t>
            </a:r>
            <a:r>
              <a:rPr lang="fr-FR" dirty="0"/>
              <a:t>. (B5)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788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 et revue du devoir 06</a:t>
            </a:r>
          </a:p>
        </p:txBody>
      </p:sp>
    </p:spTree>
    <p:extLst>
      <p:ext uri="{BB962C8B-B14F-4D97-AF65-F5344CB8AC3E}">
        <p14:creationId xmlns:p14="http://schemas.microsoft.com/office/powerpoint/2010/main" val="391971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 06</a:t>
            </a:r>
          </a:p>
        </p:txBody>
      </p:sp>
    </p:spTree>
    <p:extLst>
      <p:ext uri="{BB962C8B-B14F-4D97-AF65-F5344CB8AC3E}">
        <p14:creationId xmlns:p14="http://schemas.microsoft.com/office/powerpoint/2010/main" val="128257593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4234</TotalTime>
  <Words>372</Words>
  <Application>Microsoft Office PowerPoint</Application>
  <PresentationFormat>Grand écran</PresentationFormat>
  <Paragraphs>37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presentationCours</vt:lpstr>
      <vt:lpstr>Présentation PowerPoint</vt:lpstr>
      <vt:lpstr>Plan de la séance d’aujourd’hui</vt:lpstr>
      <vt:lpstr>La semaine prochaine</vt:lpstr>
      <vt:lpstr>Des FPGA sur Mars</vt:lpstr>
      <vt:lpstr>Objectifs spécifiques de la semaine</vt:lpstr>
      <vt:lpstr>Correction et revue du devoir 06</vt:lpstr>
      <vt:lpstr>Exercices 06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Langlois</dc:creator>
  <cp:lastModifiedBy>Andre Baron</cp:lastModifiedBy>
  <cp:revision>325</cp:revision>
  <dcterms:created xsi:type="dcterms:W3CDTF">2020-08-24T16:44:54Z</dcterms:created>
  <dcterms:modified xsi:type="dcterms:W3CDTF">2024-02-21T23:04:03Z</dcterms:modified>
</cp:coreProperties>
</file>