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92" r:id="rId2"/>
    <p:sldMasterId id="2147483694" r:id="rId3"/>
  </p:sldMasterIdLst>
  <p:notesMasterIdLst>
    <p:notesMasterId r:id="rId42"/>
  </p:notesMasterIdLst>
  <p:handoutMasterIdLst>
    <p:handoutMasterId r:id="rId43"/>
  </p:handoutMasterIdLst>
  <p:sldIdLst>
    <p:sldId id="313" r:id="rId4"/>
    <p:sldId id="327" r:id="rId5"/>
    <p:sldId id="325" r:id="rId6"/>
    <p:sldId id="324" r:id="rId7"/>
    <p:sldId id="320" r:id="rId8"/>
    <p:sldId id="326" r:id="rId9"/>
    <p:sldId id="332" r:id="rId10"/>
    <p:sldId id="284" r:id="rId11"/>
    <p:sldId id="322" r:id="rId12"/>
    <p:sldId id="286" r:id="rId13"/>
    <p:sldId id="288" r:id="rId14"/>
    <p:sldId id="289" r:id="rId15"/>
    <p:sldId id="290" r:id="rId16"/>
    <p:sldId id="337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38" r:id="rId33"/>
    <p:sldId id="306" r:id="rId34"/>
    <p:sldId id="307" r:id="rId35"/>
    <p:sldId id="333" r:id="rId36"/>
    <p:sldId id="334" r:id="rId37"/>
    <p:sldId id="335" r:id="rId38"/>
    <p:sldId id="336" r:id="rId39"/>
    <p:sldId id="315" r:id="rId40"/>
    <p:sldId id="318" r:id="rId4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 HTF Book"/>
        <a:ea typeface="Gotham HTF Book"/>
        <a:cs typeface="Gotham HTF Book"/>
        <a:sym typeface="Gotham HTF Book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E8C"/>
    <a:srgbClr val="42BA97"/>
    <a:srgbClr val="FF6A13"/>
    <a:srgbClr val="004F71"/>
    <a:srgbClr val="CE0037"/>
    <a:srgbClr val="FFC026"/>
    <a:srgbClr val="231F20"/>
    <a:srgbClr val="00A9E0"/>
    <a:srgbClr val="FFB500"/>
    <a:srgbClr val="78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90408" autoAdjust="0"/>
  </p:normalViewPr>
  <p:slideViewPr>
    <p:cSldViewPr snapToGrid="0">
      <p:cViewPr varScale="1">
        <p:scale>
          <a:sx n="111" d="100"/>
          <a:sy n="111" d="100"/>
        </p:scale>
        <p:origin x="1200" y="192"/>
      </p:cViewPr>
      <p:guideLst>
        <p:guide orient="horz" pos="81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tax_000\Desktop\toy-model-fin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61086377113199E-2"/>
          <c:y val="9.0135733661405801E-2"/>
          <c:w val="0.89897276063186704"/>
          <c:h val="0.81972853267718904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1000</c:v>
                </c:pt>
                <c:pt idx="1">
                  <c:v>800</c:v>
                </c:pt>
                <c:pt idx="2">
                  <c:v>600</c:v>
                </c:pt>
                <c:pt idx="3">
                  <c:v>400</c:v>
                </c:pt>
                <c:pt idx="4">
                  <c:v>200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C8-7D4D-B30B-ABF0C09C7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6025584"/>
        <c:axId val="-211739496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C8-7D4D-B30B-ABF0C09C7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6975376"/>
        <c:axId val="-2047345376"/>
      </c:lineChart>
      <c:catAx>
        <c:axId val="-2046025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7394960"/>
        <c:crosses val="autoZero"/>
        <c:auto val="1"/>
        <c:lblAlgn val="ctr"/>
        <c:lblOffset val="100"/>
        <c:noMultiLvlLbl val="0"/>
      </c:catAx>
      <c:valAx>
        <c:axId val="-2117394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46025584"/>
        <c:crosses val="autoZero"/>
        <c:crossBetween val="between"/>
      </c:valAx>
      <c:valAx>
        <c:axId val="-2047345376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46975376"/>
        <c:crosses val="max"/>
        <c:crossBetween val="between"/>
      </c:valAx>
      <c:catAx>
        <c:axId val="-204697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47345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'[toy-model-final.xlsx]SIM (stab) (2)'!$CP$18</c:f>
              <c:strCache>
                <c:ptCount val="1"/>
                <c:pt idx="0">
                  <c:v>Avg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'[toy-model-final.xlsx]SIM (stab) (2)'!$CN$19:$CN$38</c:f>
              <c:numCache>
                <c:formatCode>0.0</c:formatCode>
                <c:ptCount val="20"/>
                <c:pt idx="0">
                  <c:v>16700</c:v>
                </c:pt>
                <c:pt idx="1">
                  <c:v>18800</c:v>
                </c:pt>
                <c:pt idx="2">
                  <c:v>20900</c:v>
                </c:pt>
                <c:pt idx="3">
                  <c:v>23100</c:v>
                </c:pt>
                <c:pt idx="4">
                  <c:v>25200</c:v>
                </c:pt>
                <c:pt idx="5">
                  <c:v>27300</c:v>
                </c:pt>
                <c:pt idx="6">
                  <c:v>29500</c:v>
                </c:pt>
                <c:pt idx="7">
                  <c:v>31600</c:v>
                </c:pt>
                <c:pt idx="8">
                  <c:v>33700</c:v>
                </c:pt>
                <c:pt idx="9">
                  <c:v>35800</c:v>
                </c:pt>
                <c:pt idx="10">
                  <c:v>38000</c:v>
                </c:pt>
                <c:pt idx="11">
                  <c:v>40100</c:v>
                </c:pt>
                <c:pt idx="12">
                  <c:v>42200</c:v>
                </c:pt>
                <c:pt idx="13">
                  <c:v>44400</c:v>
                </c:pt>
                <c:pt idx="14">
                  <c:v>46500</c:v>
                </c:pt>
                <c:pt idx="15">
                  <c:v>48600</c:v>
                </c:pt>
                <c:pt idx="16">
                  <c:v>50800</c:v>
                </c:pt>
                <c:pt idx="17">
                  <c:v>52900</c:v>
                </c:pt>
                <c:pt idx="18">
                  <c:v>55000</c:v>
                </c:pt>
                <c:pt idx="19">
                  <c:v>57200</c:v>
                </c:pt>
              </c:numCache>
            </c:numRef>
          </c:cat>
          <c:val>
            <c:numRef>
              <c:f>'[toy-model-final.xlsx]SIM (stab) (2)'!$CP$19:$CP$38</c:f>
              <c:numCache>
                <c:formatCode>0.0</c:formatCode>
                <c:ptCount val="20"/>
                <c:pt idx="0">
                  <c:v>8</c:v>
                </c:pt>
                <c:pt idx="1">
                  <c:v>19</c:v>
                </c:pt>
                <c:pt idx="2">
                  <c:v>18</c:v>
                </c:pt>
                <c:pt idx="3">
                  <c:v>10</c:v>
                </c:pt>
                <c:pt idx="4">
                  <c:v>8</c:v>
                </c:pt>
                <c:pt idx="5">
                  <c:v>3</c:v>
                </c:pt>
                <c:pt idx="6">
                  <c:v>7</c:v>
                </c:pt>
                <c:pt idx="7">
                  <c:v>2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14-1E44-AAFF-79D5214CCEA4}"/>
            </c:ext>
          </c:extLst>
        </c:ser>
        <c:ser>
          <c:idx val="2"/>
          <c:order val="1"/>
          <c:tx>
            <c:strRef>
              <c:f>'[toy-model-final.xlsx]SIM (stab) (2)'!$CQ$18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'[toy-model-final.xlsx]SIM (stab) (2)'!$CN$19:$CN$38</c:f>
              <c:numCache>
                <c:formatCode>0.0</c:formatCode>
                <c:ptCount val="20"/>
                <c:pt idx="0">
                  <c:v>16700</c:v>
                </c:pt>
                <c:pt idx="1">
                  <c:v>18800</c:v>
                </c:pt>
                <c:pt idx="2">
                  <c:v>20900</c:v>
                </c:pt>
                <c:pt idx="3">
                  <c:v>23100</c:v>
                </c:pt>
                <c:pt idx="4">
                  <c:v>25200</c:v>
                </c:pt>
                <c:pt idx="5">
                  <c:v>27300</c:v>
                </c:pt>
                <c:pt idx="6">
                  <c:v>29500</c:v>
                </c:pt>
                <c:pt idx="7">
                  <c:v>31600</c:v>
                </c:pt>
                <c:pt idx="8">
                  <c:v>33700</c:v>
                </c:pt>
                <c:pt idx="9">
                  <c:v>35800</c:v>
                </c:pt>
                <c:pt idx="10">
                  <c:v>38000</c:v>
                </c:pt>
                <c:pt idx="11">
                  <c:v>40100</c:v>
                </c:pt>
                <c:pt idx="12">
                  <c:v>42200</c:v>
                </c:pt>
                <c:pt idx="13">
                  <c:v>44400</c:v>
                </c:pt>
                <c:pt idx="14">
                  <c:v>46500</c:v>
                </c:pt>
                <c:pt idx="15">
                  <c:v>48600</c:v>
                </c:pt>
                <c:pt idx="16">
                  <c:v>50800</c:v>
                </c:pt>
                <c:pt idx="17">
                  <c:v>52900</c:v>
                </c:pt>
                <c:pt idx="18">
                  <c:v>55000</c:v>
                </c:pt>
                <c:pt idx="19">
                  <c:v>57200</c:v>
                </c:pt>
              </c:numCache>
            </c:numRef>
          </c:cat>
          <c:val>
            <c:numRef>
              <c:f>'[toy-model-final.xlsx]SIM (stab) (2)'!$CQ$19:$CQ$38</c:f>
              <c:numCache>
                <c:formatCode>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9</c:v>
                </c:pt>
                <c:pt idx="7">
                  <c:v>16</c:v>
                </c:pt>
                <c:pt idx="8">
                  <c:v>18</c:v>
                </c:pt>
                <c:pt idx="9">
                  <c:v>15</c:v>
                </c:pt>
                <c:pt idx="10">
                  <c:v>13</c:v>
                </c:pt>
                <c:pt idx="11">
                  <c:v>11</c:v>
                </c:pt>
                <c:pt idx="12">
                  <c:v>8</c:v>
                </c:pt>
                <c:pt idx="13">
                  <c:v>3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14-1E44-AAFF-79D5214CCEA4}"/>
            </c:ext>
          </c:extLst>
        </c:ser>
        <c:ser>
          <c:idx val="3"/>
          <c:order val="2"/>
          <c:tx>
            <c:strRef>
              <c:f>'[toy-model-final.xlsx]SIM (stab) (2)'!$CS$18</c:f>
              <c:strCache>
                <c:ptCount val="1"/>
                <c:pt idx="0">
                  <c:v>AARO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'[toy-model-final.xlsx]SIM (stab) (2)'!$CN$19:$CN$38</c:f>
              <c:numCache>
                <c:formatCode>0.0</c:formatCode>
                <c:ptCount val="20"/>
                <c:pt idx="0">
                  <c:v>16700</c:v>
                </c:pt>
                <c:pt idx="1">
                  <c:v>18800</c:v>
                </c:pt>
                <c:pt idx="2">
                  <c:v>20900</c:v>
                </c:pt>
                <c:pt idx="3">
                  <c:v>23100</c:v>
                </c:pt>
                <c:pt idx="4">
                  <c:v>25200</c:v>
                </c:pt>
                <c:pt idx="5">
                  <c:v>27300</c:v>
                </c:pt>
                <c:pt idx="6">
                  <c:v>29500</c:v>
                </c:pt>
                <c:pt idx="7">
                  <c:v>31600</c:v>
                </c:pt>
                <c:pt idx="8">
                  <c:v>33700</c:v>
                </c:pt>
                <c:pt idx="9">
                  <c:v>35800</c:v>
                </c:pt>
                <c:pt idx="10">
                  <c:v>38000</c:v>
                </c:pt>
                <c:pt idx="11">
                  <c:v>40100</c:v>
                </c:pt>
                <c:pt idx="12">
                  <c:v>42200</c:v>
                </c:pt>
                <c:pt idx="13">
                  <c:v>44400</c:v>
                </c:pt>
                <c:pt idx="14">
                  <c:v>46500</c:v>
                </c:pt>
                <c:pt idx="15">
                  <c:v>48600</c:v>
                </c:pt>
                <c:pt idx="16">
                  <c:v>50800</c:v>
                </c:pt>
                <c:pt idx="17">
                  <c:v>52900</c:v>
                </c:pt>
                <c:pt idx="18">
                  <c:v>55000</c:v>
                </c:pt>
                <c:pt idx="19">
                  <c:v>57200</c:v>
                </c:pt>
              </c:numCache>
            </c:numRef>
          </c:cat>
          <c:val>
            <c:numRef>
              <c:f>'[toy-model-final.xlsx]SIM (stab) (2)'!$CS$19:$CS$38</c:f>
              <c:numCache>
                <c:formatCode>0.0</c:formatCode>
                <c:ptCount val="20"/>
                <c:pt idx="0">
                  <c:v>13</c:v>
                </c:pt>
                <c:pt idx="1">
                  <c:v>28</c:v>
                </c:pt>
                <c:pt idx="2">
                  <c:v>23</c:v>
                </c:pt>
                <c:pt idx="3">
                  <c:v>20</c:v>
                </c:pt>
                <c:pt idx="4">
                  <c:v>6</c:v>
                </c:pt>
                <c:pt idx="5">
                  <c:v>6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14-1E44-AAFF-79D5214CC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6602320"/>
        <c:axId val="-2056599232"/>
      </c:barChart>
      <c:catAx>
        <c:axId val="-2056602320"/>
        <c:scaling>
          <c:orientation val="minMax"/>
        </c:scaling>
        <c:delete val="0"/>
        <c:axPos val="b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fr-FR"/>
          </a:p>
        </c:txPr>
        <c:crossAx val="-2056599232"/>
        <c:crosses val="autoZero"/>
        <c:auto val="1"/>
        <c:lblAlgn val="ctr"/>
        <c:lblOffset val="100"/>
        <c:tickLblSkip val="2"/>
        <c:noMultiLvlLbl val="0"/>
      </c:catAx>
      <c:valAx>
        <c:axId val="-2056599232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crossAx val="-205660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515287126604995"/>
          <c:y val="0.332126816297588"/>
          <c:w val="6.8491975896958407E-2"/>
          <c:h val="0.3772516405954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  <c:pt idx="3">
                  <c:v>30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FB-A747-839E-627722B35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1596912"/>
        <c:axId val="-2141594000"/>
      </c:lineChart>
      <c:catAx>
        <c:axId val="-2141596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1594000"/>
        <c:crosses val="autoZero"/>
        <c:auto val="1"/>
        <c:lblAlgn val="ctr"/>
        <c:lblOffset val="100"/>
        <c:noMultiLvlLbl val="0"/>
      </c:catAx>
      <c:valAx>
        <c:axId val="-214159400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14159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45471875562403E-2"/>
          <c:y val="0.100640911702048"/>
          <c:w val="0.871445213933847"/>
          <c:h val="0.798718176595904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"-"_);_(@_)</c:formatCode>
                <c:ptCount val="4"/>
                <c:pt idx="0">
                  <c:v>1000</c:v>
                </c:pt>
                <c:pt idx="1">
                  <c:v>950</c:v>
                </c:pt>
                <c:pt idx="2">
                  <c:v>1100</c:v>
                </c:pt>
                <c:pt idx="3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F3-014A-8000-A9595870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238896"/>
        <c:axId val="-211723617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0.05</c:v>
                </c:pt>
                <c:pt idx="1">
                  <c:v>0.25</c:v>
                </c:pt>
                <c:pt idx="2">
                  <c:v>0.4</c:v>
                </c:pt>
                <c:pt idx="3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F3-014A-8000-A9595870E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229216"/>
        <c:axId val="-2117232480"/>
      </c:lineChart>
      <c:catAx>
        <c:axId val="-2117238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7236176"/>
        <c:crosses val="autoZero"/>
        <c:auto val="1"/>
        <c:lblAlgn val="ctr"/>
        <c:lblOffset val="100"/>
        <c:noMultiLvlLbl val="0"/>
      </c:catAx>
      <c:valAx>
        <c:axId val="-2117236176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7238896"/>
        <c:crosses val="autoZero"/>
        <c:crossBetween val="between"/>
      </c:valAx>
      <c:valAx>
        <c:axId val="-2117232480"/>
        <c:scaling>
          <c:orientation val="minMax"/>
          <c:max val="1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17229216"/>
        <c:crosses val="max"/>
        <c:crossBetween val="between"/>
      </c:valAx>
      <c:catAx>
        <c:axId val="-2117229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7232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plan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3-F14A-B427-1339C0A6A5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recourse</c:v>
                </c:pt>
              </c:strCache>
            </c:strRef>
          </c:tx>
          <c:spPr>
            <a:noFill/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Sheet1!$C$2:$C$12</c:f>
              <c:numCache>
                <c:formatCode>"$"#,##0</c:formatCode>
                <c:ptCount val="11"/>
                <c:pt idx="0">
                  <c:v>100</c:v>
                </c:pt>
                <c:pt idx="1">
                  <c:v>80</c:v>
                </c:pt>
                <c:pt idx="2">
                  <c:v>64</c:v>
                </c:pt>
                <c:pt idx="3">
                  <c:v>48</c:v>
                </c:pt>
                <c:pt idx="4">
                  <c:v>35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D3-F14A-B427-1339C0A6A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-2058723360"/>
        <c:axId val="-2058719872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costs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83</c:v>
                </c:pt>
                <c:pt idx="2">
                  <c:v>72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53</c:v>
                </c:pt>
                <c:pt idx="7">
                  <c:v>49</c:v>
                </c:pt>
                <c:pt idx="8">
                  <c:v>55</c:v>
                </c:pt>
                <c:pt idx="9">
                  <c:v>62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D3-F14A-B427-1339C0A6A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723360"/>
        <c:axId val="-2058719872"/>
      </c:lineChart>
      <c:catAx>
        <c:axId val="-20587233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719872"/>
        <c:crosses val="autoZero"/>
        <c:auto val="1"/>
        <c:lblAlgn val="ctr"/>
        <c:lblOffset val="100"/>
        <c:noMultiLvlLbl val="0"/>
      </c:catAx>
      <c:valAx>
        <c:axId val="-20587198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7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plan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6-2E4A-B620-B97B182196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recourse</c:v>
                </c:pt>
              </c:strCache>
            </c:strRef>
          </c:tx>
          <c:spPr>
            <a:noFill/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Sheet1!$C$2:$C$12</c:f>
              <c:numCache>
                <c:formatCode>"$"#,##0</c:formatCode>
                <c:ptCount val="11"/>
                <c:pt idx="0">
                  <c:v>100</c:v>
                </c:pt>
                <c:pt idx="1">
                  <c:v>80</c:v>
                </c:pt>
                <c:pt idx="2">
                  <c:v>64</c:v>
                </c:pt>
                <c:pt idx="3">
                  <c:v>48</c:v>
                </c:pt>
                <c:pt idx="4">
                  <c:v>35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6-2E4A-B620-B97B18219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-2058671024"/>
        <c:axId val="-2058667664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costs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83</c:v>
                </c:pt>
                <c:pt idx="2">
                  <c:v>72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53</c:v>
                </c:pt>
                <c:pt idx="7">
                  <c:v>49</c:v>
                </c:pt>
                <c:pt idx="8">
                  <c:v>55</c:v>
                </c:pt>
                <c:pt idx="9">
                  <c:v>62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6-2E4A-B620-B97B182196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Cost of plan2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Sheet1!$E$2:$E$12</c:f>
              <c:numCache>
                <c:formatCode>"$"#,##0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06-2E4A-B620-B97B18219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671024"/>
        <c:axId val="-2058667664"/>
      </c:lineChart>
      <c:catAx>
        <c:axId val="-205867102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667664"/>
        <c:crosses val="autoZero"/>
        <c:auto val="1"/>
        <c:lblAlgn val="ctr"/>
        <c:lblOffset val="100"/>
        <c:noMultiLvlLbl val="0"/>
      </c:catAx>
      <c:valAx>
        <c:axId val="-20586676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67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plan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"$"0"M"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8-8D4C-9A00-A058828473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recourse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Sheet1!$C$2:$C$12</c:f>
              <c:numCache>
                <c:formatCode>"$"0"M"</c:formatCode>
                <c:ptCount val="11"/>
                <c:pt idx="0">
                  <c:v>100</c:v>
                </c:pt>
                <c:pt idx="1">
                  <c:v>80</c:v>
                </c:pt>
                <c:pt idx="2">
                  <c:v>64</c:v>
                </c:pt>
                <c:pt idx="3">
                  <c:v>48</c:v>
                </c:pt>
                <c:pt idx="4">
                  <c:v>35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8-8D4C-9A00-A05882847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-2058590160"/>
        <c:axId val="-205858680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costs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Sheet1!$D$2:$D$12</c:f>
              <c:numCache>
                <c:formatCode>"$"0"M"</c:formatCode>
                <c:ptCount val="11"/>
                <c:pt idx="0">
                  <c:v>100</c:v>
                </c:pt>
                <c:pt idx="1">
                  <c:v>83</c:v>
                </c:pt>
                <c:pt idx="2">
                  <c:v>72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53</c:v>
                </c:pt>
                <c:pt idx="7">
                  <c:v>49</c:v>
                </c:pt>
                <c:pt idx="8">
                  <c:v>55</c:v>
                </c:pt>
                <c:pt idx="9">
                  <c:v>62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78-8D4C-9A00-A058828473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Cost of plan2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Sheet1!$E$2:$E$12</c:f>
              <c:numCache>
                <c:formatCode>"$"0"M"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78-8D4C-9A00-A05882847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590160"/>
        <c:axId val="-2058586800"/>
      </c:lineChart>
      <c:catAx>
        <c:axId val="-20585901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586800"/>
        <c:crosses val="autoZero"/>
        <c:auto val="1"/>
        <c:lblAlgn val="ctr"/>
        <c:lblOffset val="100"/>
        <c:noMultiLvlLbl val="0"/>
      </c:catAx>
      <c:valAx>
        <c:axId val="-2058586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&quot;$&quot;0&quot;M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plan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"$"0"M"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A-4600-8216-8894F15C57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recourse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Sheet1!$C$2:$C$12</c:f>
              <c:numCache>
                <c:formatCode>"$"0"M"</c:formatCode>
                <c:ptCount val="11"/>
                <c:pt idx="0">
                  <c:v>100</c:v>
                </c:pt>
                <c:pt idx="1">
                  <c:v>80</c:v>
                </c:pt>
                <c:pt idx="2">
                  <c:v>64</c:v>
                </c:pt>
                <c:pt idx="3">
                  <c:v>48</c:v>
                </c:pt>
                <c:pt idx="4">
                  <c:v>35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A-4600-8216-8894F15C5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-2058590160"/>
        <c:axId val="-205858680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costs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Sheet1!$D$2:$D$12</c:f>
              <c:numCache>
                <c:formatCode>"$"0"M"</c:formatCode>
                <c:ptCount val="11"/>
                <c:pt idx="0">
                  <c:v>100</c:v>
                </c:pt>
                <c:pt idx="1">
                  <c:v>83</c:v>
                </c:pt>
                <c:pt idx="2">
                  <c:v>72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53</c:v>
                </c:pt>
                <c:pt idx="7">
                  <c:v>49</c:v>
                </c:pt>
                <c:pt idx="8">
                  <c:v>55</c:v>
                </c:pt>
                <c:pt idx="9">
                  <c:v>62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9A-4600-8216-8894F15C573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Cost of plan2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Sheet1!$E$2:$E$12</c:f>
              <c:numCache>
                <c:formatCode>"$"0"M"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9A-4600-8216-8894F15C5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590160"/>
        <c:axId val="-2058586800"/>
      </c:lineChart>
      <c:catAx>
        <c:axId val="-20585901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586800"/>
        <c:crosses val="autoZero"/>
        <c:auto val="1"/>
        <c:lblAlgn val="ctr"/>
        <c:lblOffset val="100"/>
        <c:noMultiLvlLbl val="0"/>
      </c:catAx>
      <c:valAx>
        <c:axId val="-2058586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&quot;$&quot;0&quot;M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plan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"$"0"M"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3-4A12-85A2-B013A8128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recourse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Sheet1!$C$2:$C$12</c:f>
              <c:numCache>
                <c:formatCode>"$"0"M"</c:formatCode>
                <c:ptCount val="11"/>
                <c:pt idx="0">
                  <c:v>100</c:v>
                </c:pt>
                <c:pt idx="1">
                  <c:v>80</c:v>
                </c:pt>
                <c:pt idx="2">
                  <c:v>64</c:v>
                </c:pt>
                <c:pt idx="3">
                  <c:v>48</c:v>
                </c:pt>
                <c:pt idx="4">
                  <c:v>35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3-4A12-85A2-B013A8128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-2058590160"/>
        <c:axId val="-205858680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costs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Sheet1!$D$2:$D$12</c:f>
              <c:numCache>
                <c:formatCode>"$"0"M"</c:formatCode>
                <c:ptCount val="11"/>
                <c:pt idx="0">
                  <c:v>100</c:v>
                </c:pt>
                <c:pt idx="1">
                  <c:v>83</c:v>
                </c:pt>
                <c:pt idx="2">
                  <c:v>72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53</c:v>
                </c:pt>
                <c:pt idx="7">
                  <c:v>49</c:v>
                </c:pt>
                <c:pt idx="8">
                  <c:v>55</c:v>
                </c:pt>
                <c:pt idx="9">
                  <c:v>62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D3-4A12-85A2-B013A81287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Cost of plan2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Sheet1!$E$2:$E$12</c:f>
              <c:numCache>
                <c:formatCode>"$"0"M"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D3-4A12-85A2-B013A8128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590160"/>
        <c:axId val="-2058586800"/>
      </c:lineChart>
      <c:catAx>
        <c:axId val="-20585901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586800"/>
        <c:crosses val="autoZero"/>
        <c:auto val="1"/>
        <c:lblAlgn val="ctr"/>
        <c:lblOffset val="100"/>
        <c:noMultiLvlLbl val="0"/>
      </c:catAx>
      <c:valAx>
        <c:axId val="-20585868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&quot;$&quot;0&quot;M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5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plan</c:v>
                </c:pt>
              </c:strCache>
            </c:strRef>
          </c:tx>
          <c:spPr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Sheet1!$B$2:$B$12</c:f>
              <c:numCache>
                <c:formatCode>"$"#,##0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18</c:v>
                </c:pt>
                <c:pt idx="4">
                  <c:v>24</c:v>
                </c:pt>
                <c:pt idx="5">
                  <c:v>32</c:v>
                </c:pt>
                <c:pt idx="6">
                  <c:v>35</c:v>
                </c:pt>
                <c:pt idx="7">
                  <c:v>39</c:v>
                </c:pt>
                <c:pt idx="8">
                  <c:v>50</c:v>
                </c:pt>
                <c:pt idx="9">
                  <c:v>60</c:v>
                </c:pt>
                <c:pt idx="1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F-4E9C-BA7A-35510ACD6A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recourse</c:v>
                </c:pt>
              </c:strCache>
            </c:strRef>
          </c:tx>
          <c:spPr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Sheet1!$C$2:$C$12</c:f>
              <c:numCache>
                <c:formatCode>"$"#,##0</c:formatCode>
                <c:ptCount val="11"/>
                <c:pt idx="0">
                  <c:v>100</c:v>
                </c:pt>
                <c:pt idx="1">
                  <c:v>80</c:v>
                </c:pt>
                <c:pt idx="2">
                  <c:v>64</c:v>
                </c:pt>
                <c:pt idx="3">
                  <c:v>48</c:v>
                </c:pt>
                <c:pt idx="4">
                  <c:v>35</c:v>
                </c:pt>
                <c:pt idx="5">
                  <c:v>26</c:v>
                </c:pt>
                <c:pt idx="6">
                  <c:v>18</c:v>
                </c:pt>
                <c:pt idx="7">
                  <c:v>10</c:v>
                </c:pt>
                <c:pt idx="8">
                  <c:v>5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F-4E9C-BA7A-35510ACD6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-2054053584"/>
        <c:axId val="-2054050368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costs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0%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83</c:v>
                </c:pt>
                <c:pt idx="2">
                  <c:v>72</c:v>
                </c:pt>
                <c:pt idx="3">
                  <c:v>66</c:v>
                </c:pt>
                <c:pt idx="4">
                  <c:v>59</c:v>
                </c:pt>
                <c:pt idx="5">
                  <c:v>58</c:v>
                </c:pt>
                <c:pt idx="6">
                  <c:v>53</c:v>
                </c:pt>
                <c:pt idx="7">
                  <c:v>49</c:v>
                </c:pt>
                <c:pt idx="8">
                  <c:v>55</c:v>
                </c:pt>
                <c:pt idx="9">
                  <c:v>62</c:v>
                </c:pt>
                <c:pt idx="10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FF-4E9C-BA7A-35510ACD6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4053584"/>
        <c:axId val="-2054050368"/>
      </c:lineChart>
      <c:catAx>
        <c:axId val="-20540535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54050368"/>
        <c:crosses val="autoZero"/>
        <c:auto val="1"/>
        <c:lblAlgn val="ctr"/>
        <c:lblOffset val="100"/>
        <c:noMultiLvlLbl val="0"/>
      </c:catAx>
      <c:valAx>
        <c:axId val="-205405036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numFmt formatCode="&quot;$&quot;#,##0" sourceLinked="1"/>
        <c:majorTickMark val="out"/>
        <c:minorTickMark val="none"/>
        <c:tickLblPos val="nextTo"/>
        <c:crossAx val="-205405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0.90177</cdr:x>
      <cdr:y>0.10604</cdr:y>
    </cdr:from>
    <cdr:to>
      <cdr:x>0.90254</cdr:x>
      <cdr:y>0.85283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D6BB91A-0A20-FC47-BAEF-8445E2552B36}"/>
            </a:ext>
          </a:extLst>
        </cdr:cNvPr>
        <cdr:cNvCxnSpPr/>
      </cdr:nvCxnSpPr>
      <cdr:spPr>
        <a:xfrm xmlns:a="http://schemas.openxmlformats.org/drawingml/2006/main" flipV="1">
          <a:off x="7270070" y="146067"/>
          <a:ext cx="6216" cy="1028701"/>
        </a:xfrm>
        <a:prstGeom xmlns:a="http://schemas.openxmlformats.org/drawingml/2006/main" prst="line">
          <a:avLst/>
        </a:prstGeom>
        <a:ln xmlns:a="http://schemas.openxmlformats.org/drawingml/2006/main" w="28575" cmpd="sng">
          <a:solidFill>
            <a:schemeClr val="accent5">
              <a:lumMod val="7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0.4035</cdr:x>
      <cdr:y>0.79206</cdr:y>
    </cdr:from>
    <cdr:to>
      <cdr:x>0.74941</cdr:x>
      <cdr:y>0.93704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16018" y="3375432"/>
          <a:ext cx="2585536" cy="61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A" sz="2400" i="1" dirty="0">
              <a:solidFill>
                <a:schemeClr val="bg1"/>
              </a:solidFill>
            </a:rPr>
            <a:t>COÛT DU PLAN</a:t>
          </a:r>
          <a:endParaRPr lang="en-US" sz="2400" i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0.40415</cdr:x>
      <cdr:y>0.78556</cdr:y>
    </cdr:from>
    <cdr:to>
      <cdr:x>0.75006</cdr:x>
      <cdr:y>0.93054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0829" y="3347734"/>
          <a:ext cx="2585536" cy="61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CA" sz="2400" i="1" dirty="0">
              <a:solidFill>
                <a:schemeClr val="bg1"/>
              </a:solidFill>
            </a:rPr>
            <a:t>COÛT DU PLAN</a:t>
          </a:r>
          <a:endParaRPr lang="en-US" sz="2400" i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0.37758</cdr:x>
      <cdr:y>0.78206</cdr:y>
    </cdr:from>
    <cdr:to>
      <cdr:x>0.72349</cdr:x>
      <cdr:y>0.92704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264" y="3332833"/>
          <a:ext cx="2585536" cy="61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lvl="0"/>
          <a:r>
            <a:rPr lang="fr-CA" sz="2400" i="1" dirty="0">
              <a:solidFill>
                <a:srgbClr val="FFFFFF"/>
              </a:solidFill>
            </a:rPr>
            <a:t>COÛT DU PLAN</a:t>
          </a:r>
          <a:endParaRPr lang="en-US" sz="2400" i="1" dirty="0">
            <a:solidFill>
              <a:srgbClr val="FFFFFF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0.37758</cdr:x>
      <cdr:y>0.78206</cdr:y>
    </cdr:from>
    <cdr:to>
      <cdr:x>0.72349</cdr:x>
      <cdr:y>0.92704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264" y="3332833"/>
          <a:ext cx="2585536" cy="61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lvl="0"/>
          <a:r>
            <a:rPr lang="fr-CA" sz="2400" i="1" dirty="0">
              <a:solidFill>
                <a:srgbClr val="FFFFFF"/>
              </a:solidFill>
            </a:rPr>
            <a:t>COÛT DU PLAN</a:t>
          </a:r>
          <a:endParaRPr lang="en-US" sz="2400" i="1" dirty="0">
            <a:solidFill>
              <a:srgbClr val="FFFFFF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0.37758</cdr:x>
      <cdr:y>0.78206</cdr:y>
    </cdr:from>
    <cdr:to>
      <cdr:x>0.72349</cdr:x>
      <cdr:y>0.92704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264" y="3332833"/>
          <a:ext cx="2585536" cy="6178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lvl="0"/>
          <a:r>
            <a:rPr lang="fr-CA" sz="2400" i="1" dirty="0">
              <a:solidFill>
                <a:srgbClr val="FFFFFF"/>
              </a:solidFill>
            </a:rPr>
            <a:t>COÛT DU PLAN</a:t>
          </a:r>
          <a:endParaRPr lang="en-US" sz="2400" i="1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54511-8C20-5340-A9B5-FF92C7A2E9C4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3211-7B30-6645-AF41-1E02352F77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80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7FD98-E797-CB4A-A71A-3F4BC077A82C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5A51-5A73-9F4F-ADB9-8889740432D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6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-Replace</a:t>
            </a:r>
            <a:r>
              <a:rPr lang="fr-CA" baseline="0" dirty="0"/>
              <a:t> AARO by STOC, not </a:t>
            </a:r>
            <a:r>
              <a:rPr lang="fr-CA" baseline="0" dirty="0" err="1"/>
              <a:t>using</a:t>
            </a:r>
            <a:r>
              <a:rPr lang="fr-CA" baseline="0" dirty="0"/>
              <a:t> scenarios but </a:t>
            </a:r>
            <a:r>
              <a:rPr lang="fr-CA" baseline="0" dirty="0" err="1"/>
              <a:t>dynamic</a:t>
            </a:r>
            <a:r>
              <a:rPr lang="fr-CA" baseline="0" dirty="0"/>
              <a:t> </a:t>
            </a:r>
            <a:r>
              <a:rPr lang="fr-CA" baseline="0" dirty="0" err="1"/>
              <a:t>recomputation</a:t>
            </a:r>
            <a:r>
              <a:rPr lang="fr-CA" baseline="0" dirty="0"/>
              <a:t> of </a:t>
            </a:r>
            <a:r>
              <a:rPr lang="fr-CA" baseline="0" dirty="0" err="1"/>
              <a:t>fulfillement</a:t>
            </a:r>
            <a:r>
              <a:rPr lang="fr-CA" baseline="0" dirty="0"/>
              <a:t> </a:t>
            </a:r>
            <a:r>
              <a:rPr lang="fr-CA" baseline="0" dirty="0" err="1"/>
              <a:t>quantities</a:t>
            </a:r>
            <a:r>
              <a:rPr lang="fr-CA" baseline="0" dirty="0"/>
              <a:t> </a:t>
            </a:r>
            <a:r>
              <a:rPr lang="fr-CA" baseline="0" dirty="0" err="1"/>
              <a:t>after</a:t>
            </a:r>
            <a:r>
              <a:rPr lang="fr-CA" baseline="0" dirty="0"/>
              <a:t> </a:t>
            </a:r>
            <a:r>
              <a:rPr lang="fr-CA" baseline="0" dirty="0" err="1"/>
              <a:t>observing</a:t>
            </a:r>
            <a:r>
              <a:rPr lang="fr-CA" baseline="0" dirty="0"/>
              <a:t> the </a:t>
            </a:r>
            <a:r>
              <a:rPr lang="fr-CA" baseline="0" dirty="0" err="1"/>
              <a:t>demand</a:t>
            </a:r>
            <a:r>
              <a:rPr lang="fr-CA" baseline="0" dirty="0"/>
              <a:t> (</a:t>
            </a:r>
            <a:r>
              <a:rPr lang="fr-CA" baseline="0" dirty="0" err="1"/>
              <a:t>linear</a:t>
            </a:r>
            <a:r>
              <a:rPr lang="fr-CA" baseline="0" dirty="0"/>
              <a:t> </a:t>
            </a:r>
            <a:r>
              <a:rPr lang="fr-CA" baseline="0" dirty="0" err="1"/>
              <a:t>regression</a:t>
            </a:r>
            <a:r>
              <a:rPr lang="fr-CA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FF136-95B6-064A-AAF7-6C8FCD1F69D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9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3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87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CA" dirty="0"/>
              <a:t>Distribution</a:t>
            </a:r>
            <a:r>
              <a:rPr lang="fr-CA" baseline="0" dirty="0"/>
              <a:t> – Partir des </a:t>
            </a:r>
            <a:r>
              <a:rPr lang="fr-CA" baseline="0" dirty="0" err="1"/>
              <a:t>examples</a:t>
            </a:r>
            <a:r>
              <a:rPr lang="fr-CA" baseline="0" dirty="0"/>
              <a:t> d’avant et transformer cela en distribution </a:t>
            </a:r>
          </a:p>
          <a:p>
            <a:pPr marL="628650" lvl="1" indent="-171450">
              <a:buFontTx/>
              <a:buChar char="-"/>
            </a:pPr>
            <a:r>
              <a:rPr lang="fr-CA" baseline="0" dirty="0" err="1"/>
              <a:t>travelocity</a:t>
            </a:r>
            <a:endParaRPr lang="fr-CA" dirty="0"/>
          </a:p>
          <a:p>
            <a:pPr marL="171450" indent="-171450">
              <a:buFontTx/>
              <a:buChar char="-"/>
            </a:pPr>
            <a:r>
              <a:rPr lang="fr-CA" dirty="0"/>
              <a:t>Rendre cela plus concret – ajouter</a:t>
            </a:r>
            <a:r>
              <a:rPr lang="fr-CA" baseline="0" dirty="0"/>
              <a:t> une histoire</a:t>
            </a:r>
          </a:p>
          <a:p>
            <a:pPr marL="171450" indent="-171450">
              <a:buFontTx/>
              <a:buChar char="-"/>
            </a:pPr>
            <a:endParaRPr lang="fr-CA" baseline="0" dirty="0"/>
          </a:p>
          <a:p>
            <a:pPr marL="171450" indent="-171450">
              <a:buFontTx/>
              <a:buChar char="-"/>
            </a:pPr>
            <a:r>
              <a:rPr lang="fr-CA" baseline="0" dirty="0" err="1"/>
              <a:t>Here</a:t>
            </a:r>
            <a:r>
              <a:rPr lang="fr-CA" baseline="0" dirty="0"/>
              <a:t> and </a:t>
            </a:r>
            <a:r>
              <a:rPr lang="fr-CA" baseline="0" dirty="0" err="1"/>
              <a:t>now</a:t>
            </a:r>
            <a:r>
              <a:rPr lang="fr-CA" baseline="0" dirty="0"/>
              <a:t> : room service (commit), </a:t>
            </a:r>
            <a:r>
              <a:rPr lang="fr-CA" baseline="0" dirty="0" err="1"/>
              <a:t>wake</a:t>
            </a:r>
            <a:r>
              <a:rPr lang="fr-CA" baseline="0" dirty="0"/>
              <a:t> up call</a:t>
            </a:r>
          </a:p>
          <a:p>
            <a:pPr marL="171450" indent="-171450">
              <a:buFontTx/>
              <a:buChar char="-"/>
            </a:pPr>
            <a:r>
              <a:rPr lang="fr-CA" baseline="0" dirty="0" err="1"/>
              <a:t>Wait</a:t>
            </a:r>
            <a:r>
              <a:rPr lang="fr-CA" baseline="0" dirty="0"/>
              <a:t> and </a:t>
            </a:r>
            <a:r>
              <a:rPr lang="fr-CA" baseline="0" dirty="0" err="1"/>
              <a:t>see</a:t>
            </a:r>
            <a:r>
              <a:rPr lang="fr-CA" baseline="0" dirty="0"/>
              <a:t>: transport – </a:t>
            </a:r>
            <a:r>
              <a:rPr lang="fr-CA" baseline="0" dirty="0" err="1"/>
              <a:t>traffic</a:t>
            </a:r>
            <a:r>
              <a:rPr lang="fr-CA" baseline="0" dirty="0"/>
              <a:t>, </a:t>
            </a:r>
            <a:r>
              <a:rPr lang="fr-CA" baseline="0" dirty="0" err="1"/>
              <a:t>snooze</a:t>
            </a:r>
            <a:endParaRPr lang="fr-CA" baseline="0" dirty="0"/>
          </a:p>
          <a:p>
            <a:pPr marL="171450" indent="-171450">
              <a:buFontTx/>
              <a:buChar char="-"/>
            </a:pPr>
            <a:r>
              <a:rPr lang="fr-CA" dirty="0" err="1"/>
              <a:t>Starbusck</a:t>
            </a:r>
            <a:endParaRPr lang="fr-CA" dirty="0"/>
          </a:p>
          <a:p>
            <a:pPr marL="171450" indent="-171450">
              <a:buFontTx/>
              <a:buChar char="-"/>
            </a:pPr>
            <a:endParaRPr lang="fr-CA" dirty="0"/>
          </a:p>
          <a:p>
            <a:pPr marL="171450" indent="-171450">
              <a:buFontTx/>
              <a:buChar char="-"/>
            </a:pPr>
            <a:r>
              <a:rPr lang="fr-CA" dirty="0"/>
              <a:t>Utiliser le</a:t>
            </a:r>
            <a:r>
              <a:rPr lang="fr-CA" baseline="0" dirty="0"/>
              <a:t> temps moyen?</a:t>
            </a:r>
          </a:p>
          <a:p>
            <a:pPr marL="628650" lvl="1" indent="-171450">
              <a:buFontTx/>
              <a:buChar char="-"/>
            </a:pPr>
            <a:r>
              <a:rPr lang="fr-CA" baseline="0" dirty="0"/>
              <a:t>Dépend du temps de recours (Manquer l’avion – fréquence de l’avion, cout de rachat)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28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0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1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-Start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Robust</a:t>
            </a:r>
            <a:r>
              <a:rPr lang="fr-C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35A51-5A73-9F4F-ADB9-8889740432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9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FA49589-7DBF-401D-A1F5-2D17BB9258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5D1211-E25B-4E25-AADD-AE21A6F66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6" name="Espace réservé du texte 14">
            <a:extLst>
              <a:ext uri="{FF2B5EF4-FFF2-40B4-BE49-F238E27FC236}">
                <a16:creationId xmlns:a16="http://schemas.microsoft.com/office/drawing/2014/main" id="{4FB39C35-F4D6-4291-A0BF-EB8967CE53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33900654"/>
      </p:ext>
    </p:extLst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78374"/>
      </p:ext>
    </p:extLst>
  </p:cSld>
  <p:clrMapOvr>
    <a:masterClrMapping/>
  </p:clrMapOvr>
  <p:transition spd="med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5861"/>
      </p:ext>
    </p:extLst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 gris"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9743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2014 JDA Software Group, Inc. Confidential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" y="0"/>
            <a:ext cx="12192000" cy="14771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081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585662"/>
            <a:ext cx="9652000" cy="6535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2014 JDA Software Group, Inc.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73279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2014 JDA Software Group, Inc. Confidential</a:t>
            </a:r>
          </a:p>
        </p:txBody>
      </p:sp>
    </p:spTree>
    <p:extLst>
      <p:ext uri="{BB962C8B-B14F-4D97-AF65-F5344CB8AC3E}">
        <p14:creationId xmlns:p14="http://schemas.microsoft.com/office/powerpoint/2010/main" val="66331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41751"/>
            <a:ext cx="5386917" cy="44767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16655"/>
            <a:ext cx="5386917" cy="406688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41751"/>
            <a:ext cx="5389033" cy="447675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16655"/>
            <a:ext cx="5389033" cy="406688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2014 JDA Software Group, Inc.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7814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139803019.jpg"/>
          <p:cNvPicPr>
            <a:picLocks noChangeAspect="1"/>
          </p:cNvPicPr>
          <p:nvPr userDrawn="1"/>
        </p:nvPicPr>
        <p:blipFill>
          <a:blip r:embed="rId2"/>
          <a:srcRect t="10792" r="13836" b="3021"/>
          <a:stretch>
            <a:fillRect/>
          </a:stretch>
        </p:blipFill>
        <p:spPr>
          <a:xfrm>
            <a:off x="-4511737" y="0"/>
            <a:ext cx="17639300" cy="744158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1191816" y="-1277183"/>
            <a:ext cx="9559259" cy="8950400"/>
            <a:chOff x="-893862" y="-1277183"/>
            <a:chExt cx="7169444" cy="8950400"/>
          </a:xfrm>
        </p:grpSpPr>
        <p:sp>
          <p:nvSpPr>
            <p:cNvPr id="8" name="Rectangle 7"/>
            <p:cNvSpPr>
              <a:spLocks noChangeAspect="1"/>
            </p:cNvSpPr>
            <p:nvPr userDrawn="1"/>
          </p:nvSpPr>
          <p:spPr>
            <a:xfrm rot="2700000">
              <a:off x="-1732114" y="3861772"/>
              <a:ext cx="4649697" cy="2973193"/>
            </a:xfrm>
            <a:custGeom>
              <a:avLst/>
              <a:gdLst/>
              <a:ahLst/>
              <a:cxnLst/>
              <a:rect l="l" t="t" r="r" b="b"/>
              <a:pathLst>
                <a:path w="4649697" h="2973193">
                  <a:moveTo>
                    <a:pt x="0" y="0"/>
                  </a:moveTo>
                  <a:lnTo>
                    <a:pt x="4649697" y="0"/>
                  </a:lnTo>
                  <a:lnTo>
                    <a:pt x="4649697" y="1296689"/>
                  </a:lnTo>
                  <a:lnTo>
                    <a:pt x="2973193" y="29731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>
              <a:spLocks noChangeAspect="1"/>
            </p:cNvSpPr>
            <p:nvPr userDrawn="1"/>
          </p:nvSpPr>
          <p:spPr>
            <a:xfrm rot="2700000">
              <a:off x="-88135" y="-363852"/>
              <a:ext cx="557311" cy="1114621"/>
            </a:xfrm>
            <a:custGeom>
              <a:avLst/>
              <a:gdLst/>
              <a:ahLst/>
              <a:cxnLst/>
              <a:rect l="l" t="t" r="r" b="b"/>
              <a:pathLst>
                <a:path w="539023" h="1078045">
                  <a:moveTo>
                    <a:pt x="0" y="539023"/>
                  </a:moveTo>
                  <a:lnTo>
                    <a:pt x="539023" y="0"/>
                  </a:lnTo>
                  <a:lnTo>
                    <a:pt x="539023" y="107804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ectangle 5"/>
            <p:cNvSpPr>
              <a:spLocks noChangeAspect="1"/>
            </p:cNvSpPr>
            <p:nvPr userDrawn="1"/>
          </p:nvSpPr>
          <p:spPr>
            <a:xfrm rot="2700000">
              <a:off x="293048" y="-1277183"/>
              <a:ext cx="5982534" cy="5982534"/>
            </a:xfrm>
            <a:custGeom>
              <a:avLst/>
              <a:gdLst/>
              <a:ahLst/>
              <a:cxnLst/>
              <a:rect l="l" t="t" r="r" b="b"/>
              <a:pathLst>
                <a:path w="5982534" h="5982534">
                  <a:moveTo>
                    <a:pt x="0" y="3558453"/>
                  </a:moveTo>
                  <a:lnTo>
                    <a:pt x="3558453" y="0"/>
                  </a:lnTo>
                  <a:lnTo>
                    <a:pt x="5982534" y="0"/>
                  </a:lnTo>
                  <a:lnTo>
                    <a:pt x="5982534" y="5982534"/>
                  </a:lnTo>
                  <a:lnTo>
                    <a:pt x="1337811" y="5982534"/>
                  </a:lnTo>
                  <a:lnTo>
                    <a:pt x="0" y="4644723"/>
                  </a:ln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6" name="Picture 15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109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117710"/>
            <a:ext cx="4953000" cy="5871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33475"/>
            <a:ext cx="4978400" cy="1317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287338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631825" indent="0">
              <a:buFontTx/>
              <a:buNone/>
              <a:defRPr sz="2000">
                <a:solidFill>
                  <a:schemeClr val="bg1"/>
                </a:solidFill>
              </a:defRPr>
            </a:lvl3pPr>
            <a:lvl4pPr marL="911225" indent="0">
              <a:buFontTx/>
              <a:buNone/>
              <a:defRPr sz="2000">
                <a:solidFill>
                  <a:schemeClr val="bg1"/>
                </a:solidFill>
              </a:defRPr>
            </a:lvl4pPr>
            <a:lvl5pPr marL="1198562" indent="0">
              <a:buFontTx/>
              <a:buNone/>
              <a:defRPr sz="2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133478"/>
            <a:ext cx="5486400" cy="3571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2"/>
                </a:solidFill>
              </a:defRPr>
            </a:lvl1pPr>
            <a:lvl2pPr marL="287338" indent="0">
              <a:buFontTx/>
              <a:buNone/>
              <a:defRPr sz="2000">
                <a:solidFill>
                  <a:schemeClr val="accent2"/>
                </a:solidFill>
              </a:defRPr>
            </a:lvl2pPr>
            <a:lvl3pPr marL="631825" indent="0">
              <a:buFontTx/>
              <a:buNone/>
              <a:defRPr sz="2000">
                <a:solidFill>
                  <a:schemeClr val="accent2"/>
                </a:solidFill>
              </a:defRPr>
            </a:lvl3pPr>
            <a:lvl4pPr marL="911225" indent="0">
              <a:buFontTx/>
              <a:buNone/>
              <a:defRPr sz="2000">
                <a:solidFill>
                  <a:schemeClr val="accent2"/>
                </a:solidFill>
              </a:defRPr>
            </a:lvl4pPr>
            <a:lvl5pPr marL="1198562" indent="0">
              <a:buFontTx/>
              <a:buNone/>
              <a:defRPr sz="20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349999" y="6501387"/>
            <a:ext cx="5495084" cy="2610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Copyright © 2014 JDA Software Group, Inc. Confidential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134101" y="117710"/>
            <a:ext cx="4953000" cy="587143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/>
                </a:solidFill>
              </a:rPr>
              <a:t>Accomplished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096000" y="4876803"/>
            <a:ext cx="3479800" cy="14001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1066800" y="2552700"/>
            <a:ext cx="4588933" cy="24003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i="1">
                <a:solidFill>
                  <a:schemeClr val="accent2"/>
                </a:solidFill>
              </a:defRPr>
            </a:lvl1pPr>
            <a:lvl2pPr marL="287338" indent="0">
              <a:buFontTx/>
              <a:buNone/>
              <a:defRPr i="1">
                <a:solidFill>
                  <a:schemeClr val="accent2"/>
                </a:solidFill>
              </a:defRPr>
            </a:lvl2pPr>
            <a:lvl3pPr marL="631825" indent="0">
              <a:buFontTx/>
              <a:buNone/>
              <a:defRPr i="1">
                <a:solidFill>
                  <a:schemeClr val="accent2"/>
                </a:solidFill>
              </a:defRPr>
            </a:lvl3pPr>
            <a:lvl4pPr marL="911225" indent="0">
              <a:buFontTx/>
              <a:buNone/>
              <a:defRPr i="1">
                <a:solidFill>
                  <a:schemeClr val="accent2"/>
                </a:solidFill>
              </a:defRPr>
            </a:lvl4pPr>
            <a:lvl5pPr marL="1198562" indent="0">
              <a:buFontTx/>
              <a:buNone/>
              <a:defRPr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2709333" y="5130800"/>
            <a:ext cx="2946400" cy="12065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 b="1">
                <a:solidFill>
                  <a:schemeClr val="bg1"/>
                </a:solidFill>
              </a:defRPr>
            </a:lvl1pPr>
            <a:lvl2pPr marL="287338" indent="0" algn="r">
              <a:buFontTx/>
              <a:buNone/>
              <a:defRPr sz="1200" b="1">
                <a:solidFill>
                  <a:schemeClr val="bg1"/>
                </a:solidFill>
              </a:defRPr>
            </a:lvl2pPr>
            <a:lvl3pPr marL="631825" indent="0" algn="r">
              <a:buFontTx/>
              <a:buNone/>
              <a:defRPr sz="1200" b="1">
                <a:solidFill>
                  <a:schemeClr val="bg1"/>
                </a:solidFill>
              </a:defRPr>
            </a:lvl3pPr>
            <a:lvl4pPr marL="911225" indent="0" algn="r">
              <a:buFontTx/>
              <a:buNone/>
              <a:defRPr sz="1200" b="1">
                <a:solidFill>
                  <a:schemeClr val="bg1"/>
                </a:solidFill>
              </a:defRPr>
            </a:lvl4pPr>
            <a:lvl5pPr marL="1198562" indent="0" algn="r">
              <a:buFontTx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679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2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3980301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-1191816" y="-1277183"/>
            <a:ext cx="9559259" cy="8950400"/>
            <a:chOff x="-893862" y="-1277183"/>
            <a:chExt cx="7169444" cy="8950400"/>
          </a:xfrm>
        </p:grpSpPr>
        <p:sp>
          <p:nvSpPr>
            <p:cNvPr id="8" name="Rectangle 7"/>
            <p:cNvSpPr>
              <a:spLocks noChangeAspect="1"/>
            </p:cNvSpPr>
            <p:nvPr userDrawn="1"/>
          </p:nvSpPr>
          <p:spPr>
            <a:xfrm rot="2700000">
              <a:off x="-1732114" y="3861772"/>
              <a:ext cx="4649697" cy="2973193"/>
            </a:xfrm>
            <a:custGeom>
              <a:avLst/>
              <a:gdLst/>
              <a:ahLst/>
              <a:cxnLst/>
              <a:rect l="l" t="t" r="r" b="b"/>
              <a:pathLst>
                <a:path w="4649697" h="2973193">
                  <a:moveTo>
                    <a:pt x="0" y="0"/>
                  </a:moveTo>
                  <a:lnTo>
                    <a:pt x="4649697" y="0"/>
                  </a:lnTo>
                  <a:lnTo>
                    <a:pt x="4649697" y="1296689"/>
                  </a:lnTo>
                  <a:lnTo>
                    <a:pt x="2973193" y="297319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9" name="Rectangle 8"/>
            <p:cNvSpPr>
              <a:spLocks noChangeAspect="1"/>
            </p:cNvSpPr>
            <p:nvPr userDrawn="1"/>
          </p:nvSpPr>
          <p:spPr>
            <a:xfrm rot="2700000">
              <a:off x="-88135" y="-363852"/>
              <a:ext cx="557311" cy="1114621"/>
            </a:xfrm>
            <a:custGeom>
              <a:avLst/>
              <a:gdLst/>
              <a:ahLst/>
              <a:cxnLst/>
              <a:rect l="l" t="t" r="r" b="b"/>
              <a:pathLst>
                <a:path w="539023" h="1078045">
                  <a:moveTo>
                    <a:pt x="0" y="539023"/>
                  </a:moveTo>
                  <a:lnTo>
                    <a:pt x="539023" y="0"/>
                  </a:lnTo>
                  <a:lnTo>
                    <a:pt x="539023" y="107804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Rectangle 5"/>
            <p:cNvSpPr>
              <a:spLocks noChangeAspect="1"/>
            </p:cNvSpPr>
            <p:nvPr userDrawn="1"/>
          </p:nvSpPr>
          <p:spPr>
            <a:xfrm rot="2700000">
              <a:off x="293048" y="-1277183"/>
              <a:ext cx="5982534" cy="5982534"/>
            </a:xfrm>
            <a:custGeom>
              <a:avLst/>
              <a:gdLst/>
              <a:ahLst/>
              <a:cxnLst/>
              <a:rect l="l" t="t" r="r" b="b"/>
              <a:pathLst>
                <a:path w="5982534" h="5982534">
                  <a:moveTo>
                    <a:pt x="0" y="3558453"/>
                  </a:moveTo>
                  <a:lnTo>
                    <a:pt x="3558453" y="0"/>
                  </a:lnTo>
                  <a:lnTo>
                    <a:pt x="5982534" y="0"/>
                  </a:lnTo>
                  <a:lnTo>
                    <a:pt x="5982534" y="5982534"/>
                  </a:lnTo>
                  <a:lnTo>
                    <a:pt x="1337811" y="5982534"/>
                  </a:lnTo>
                  <a:lnTo>
                    <a:pt x="0" y="4644723"/>
                  </a:lnTo>
                  <a:close/>
                </a:path>
              </a:pathLst>
            </a:custGeom>
            <a:solidFill>
              <a:schemeClr val="bg2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3" name="Picture 12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190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07E56E1-5F68-48EE-A244-87F4CD2D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A6DDE-ECC0-4F73-B805-60F2E5AB6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336" y="2339975"/>
            <a:ext cx="10174539" cy="30226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7565B"/>
                </a:solidFill>
              </a:defRPr>
            </a:lvl1pPr>
            <a:lvl2pPr>
              <a:defRPr sz="2600" baseline="0">
                <a:solidFill>
                  <a:srgbClr val="57565B"/>
                </a:solidFill>
              </a:defRPr>
            </a:lvl2pPr>
            <a:lvl3pPr>
              <a:defRPr sz="2400" baseline="0">
                <a:solidFill>
                  <a:srgbClr val="57565B"/>
                </a:solidFill>
              </a:defRPr>
            </a:lvl3pPr>
            <a:lvl4pPr>
              <a:defRPr sz="2200" baseline="0">
                <a:solidFill>
                  <a:srgbClr val="57565B"/>
                </a:solidFill>
              </a:defRPr>
            </a:lvl4pPr>
            <a:lvl5pPr>
              <a:defRPr sz="2000" baseline="0">
                <a:solidFill>
                  <a:srgbClr val="57565B"/>
                </a:solidFill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926C0ED6-F4C8-4352-8151-F877DA82AA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BFC9856D-5002-44FA-8490-B880C0B6C5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3813136"/>
      </p:ext>
    </p:extLst>
  </p:cSld>
  <p:clrMapOvr>
    <a:masterClrMapping/>
  </p:clrMapOvr>
  <p:transition spd="med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171247160_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7"/>
          <p:cNvSpPr>
            <a:spLocks noChangeAspect="1"/>
          </p:cNvSpPr>
          <p:nvPr userDrawn="1"/>
        </p:nvSpPr>
        <p:spPr>
          <a:xfrm rot="2700000">
            <a:off x="-1534534" y="3366243"/>
            <a:ext cx="4649697" cy="3964257"/>
          </a:xfrm>
          <a:custGeom>
            <a:avLst/>
            <a:gdLst/>
            <a:ahLst/>
            <a:cxnLst/>
            <a:rect l="l" t="t" r="r" b="b"/>
            <a:pathLst>
              <a:path w="4649697" h="2973193">
                <a:moveTo>
                  <a:pt x="0" y="0"/>
                </a:moveTo>
                <a:lnTo>
                  <a:pt x="4649697" y="0"/>
                </a:lnTo>
                <a:lnTo>
                  <a:pt x="4649697" y="1296689"/>
                </a:lnTo>
                <a:lnTo>
                  <a:pt x="2973193" y="2973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8"/>
          <p:cNvSpPr>
            <a:spLocks noChangeAspect="1"/>
          </p:cNvSpPr>
          <p:nvPr userDrawn="1"/>
        </p:nvSpPr>
        <p:spPr>
          <a:xfrm rot="2700000">
            <a:off x="-24626" y="-549622"/>
            <a:ext cx="557311" cy="1486161"/>
          </a:xfrm>
          <a:custGeom>
            <a:avLst/>
            <a:gdLst/>
            <a:ahLst/>
            <a:cxnLst/>
            <a:rect l="l" t="t" r="r" b="b"/>
            <a:pathLst>
              <a:path w="539023" h="1078045">
                <a:moveTo>
                  <a:pt x="0" y="539023"/>
                </a:moveTo>
                <a:lnTo>
                  <a:pt x="539023" y="0"/>
                </a:lnTo>
                <a:lnTo>
                  <a:pt x="539023" y="10780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5"/>
          <p:cNvSpPr>
            <a:spLocks noChangeAspect="1"/>
          </p:cNvSpPr>
          <p:nvPr userDrawn="1"/>
        </p:nvSpPr>
        <p:spPr>
          <a:xfrm rot="2700000">
            <a:off x="1387820" y="-2274272"/>
            <a:ext cx="5982534" cy="7976712"/>
          </a:xfrm>
          <a:custGeom>
            <a:avLst/>
            <a:gdLst/>
            <a:ahLst/>
            <a:cxnLst/>
            <a:rect l="l" t="t" r="r" b="b"/>
            <a:pathLst>
              <a:path w="5982534" h="5982534">
                <a:moveTo>
                  <a:pt x="0" y="3558453"/>
                </a:moveTo>
                <a:lnTo>
                  <a:pt x="3558453" y="0"/>
                </a:lnTo>
                <a:lnTo>
                  <a:pt x="5982534" y="0"/>
                </a:lnTo>
                <a:lnTo>
                  <a:pt x="5982534" y="5982534"/>
                </a:lnTo>
                <a:lnTo>
                  <a:pt x="1337811" y="5982534"/>
                </a:lnTo>
                <a:lnTo>
                  <a:pt x="0" y="464472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>
            <a:spLocks noGrp="1"/>
          </p:cNvSpPr>
          <p:nvPr userDrawn="1"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5" name="Picture 14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970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2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utterstock_125779040.jpg"/>
          <p:cNvPicPr>
            <a:picLocks noChangeAspect="1"/>
          </p:cNvPicPr>
          <p:nvPr userDrawn="1"/>
        </p:nvPicPr>
        <p:blipFill>
          <a:blip r:embed="rId2"/>
          <a:srcRect t="1463" r="4330" b="7424"/>
          <a:stretch>
            <a:fillRect/>
          </a:stretch>
        </p:blipFill>
        <p:spPr>
          <a:xfrm>
            <a:off x="-4081624" y="0"/>
            <a:ext cx="16326503" cy="6858000"/>
          </a:xfrm>
          <a:prstGeom prst="rect">
            <a:avLst/>
          </a:prstGeom>
        </p:spPr>
      </p:pic>
      <p:sp>
        <p:nvSpPr>
          <p:cNvPr id="14" name="Rectangle 7"/>
          <p:cNvSpPr>
            <a:spLocks noChangeAspect="1"/>
          </p:cNvSpPr>
          <p:nvPr userDrawn="1"/>
        </p:nvSpPr>
        <p:spPr>
          <a:xfrm rot="2700000">
            <a:off x="-1534534" y="3366243"/>
            <a:ext cx="4649697" cy="3964257"/>
          </a:xfrm>
          <a:custGeom>
            <a:avLst/>
            <a:gdLst/>
            <a:ahLst/>
            <a:cxnLst/>
            <a:rect l="l" t="t" r="r" b="b"/>
            <a:pathLst>
              <a:path w="4649697" h="2973193">
                <a:moveTo>
                  <a:pt x="0" y="0"/>
                </a:moveTo>
                <a:lnTo>
                  <a:pt x="4649697" y="0"/>
                </a:lnTo>
                <a:lnTo>
                  <a:pt x="4649697" y="1296689"/>
                </a:lnTo>
                <a:lnTo>
                  <a:pt x="2973193" y="2973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8"/>
          <p:cNvSpPr>
            <a:spLocks noChangeAspect="1"/>
          </p:cNvSpPr>
          <p:nvPr userDrawn="1"/>
        </p:nvSpPr>
        <p:spPr>
          <a:xfrm rot="2700000">
            <a:off x="-24626" y="-549622"/>
            <a:ext cx="557311" cy="1486161"/>
          </a:xfrm>
          <a:custGeom>
            <a:avLst/>
            <a:gdLst/>
            <a:ahLst/>
            <a:cxnLst/>
            <a:rect l="l" t="t" r="r" b="b"/>
            <a:pathLst>
              <a:path w="539023" h="1078045">
                <a:moveTo>
                  <a:pt x="0" y="539023"/>
                </a:moveTo>
                <a:lnTo>
                  <a:pt x="539023" y="0"/>
                </a:lnTo>
                <a:lnTo>
                  <a:pt x="539023" y="10780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Rectangle 5"/>
          <p:cNvSpPr>
            <a:spLocks noChangeAspect="1"/>
          </p:cNvSpPr>
          <p:nvPr userDrawn="1"/>
        </p:nvSpPr>
        <p:spPr>
          <a:xfrm rot="2700000">
            <a:off x="1387820" y="-2274272"/>
            <a:ext cx="5982534" cy="7976712"/>
          </a:xfrm>
          <a:custGeom>
            <a:avLst/>
            <a:gdLst/>
            <a:ahLst/>
            <a:cxnLst/>
            <a:rect l="l" t="t" r="r" b="b"/>
            <a:pathLst>
              <a:path w="5982534" h="5982534">
                <a:moveTo>
                  <a:pt x="0" y="3558453"/>
                </a:moveTo>
                <a:lnTo>
                  <a:pt x="3558453" y="0"/>
                </a:lnTo>
                <a:lnTo>
                  <a:pt x="5982534" y="0"/>
                </a:lnTo>
                <a:lnTo>
                  <a:pt x="5982534" y="5982534"/>
                </a:lnTo>
                <a:lnTo>
                  <a:pt x="1337811" y="5982534"/>
                </a:lnTo>
                <a:lnTo>
                  <a:pt x="0" y="464472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>
            <a:spLocks noGrp="1"/>
          </p:cNvSpPr>
          <p:nvPr userDrawn="1"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5" name="Picture 14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720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urpl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9753941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7"/>
            <a:ext cx="12192000" cy="6858147"/>
          </a:xfrm>
          <a:prstGeom prst="rect">
            <a:avLst/>
          </a:prstGeom>
        </p:spPr>
      </p:pic>
      <p:sp>
        <p:nvSpPr>
          <p:cNvPr id="14" name="Rectangle 7"/>
          <p:cNvSpPr>
            <a:spLocks noChangeAspect="1"/>
          </p:cNvSpPr>
          <p:nvPr userDrawn="1"/>
        </p:nvSpPr>
        <p:spPr>
          <a:xfrm rot="2700000">
            <a:off x="-1534534" y="3366243"/>
            <a:ext cx="4649697" cy="3964257"/>
          </a:xfrm>
          <a:custGeom>
            <a:avLst/>
            <a:gdLst/>
            <a:ahLst/>
            <a:cxnLst/>
            <a:rect l="l" t="t" r="r" b="b"/>
            <a:pathLst>
              <a:path w="4649697" h="2973193">
                <a:moveTo>
                  <a:pt x="0" y="0"/>
                </a:moveTo>
                <a:lnTo>
                  <a:pt x="4649697" y="0"/>
                </a:lnTo>
                <a:lnTo>
                  <a:pt x="4649697" y="1296689"/>
                </a:lnTo>
                <a:lnTo>
                  <a:pt x="2973193" y="2973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8"/>
          <p:cNvSpPr>
            <a:spLocks noChangeAspect="1"/>
          </p:cNvSpPr>
          <p:nvPr userDrawn="1"/>
        </p:nvSpPr>
        <p:spPr>
          <a:xfrm rot="2700000">
            <a:off x="-24626" y="-549622"/>
            <a:ext cx="557311" cy="1486161"/>
          </a:xfrm>
          <a:custGeom>
            <a:avLst/>
            <a:gdLst/>
            <a:ahLst/>
            <a:cxnLst/>
            <a:rect l="l" t="t" r="r" b="b"/>
            <a:pathLst>
              <a:path w="539023" h="1078045">
                <a:moveTo>
                  <a:pt x="0" y="539023"/>
                </a:moveTo>
                <a:lnTo>
                  <a:pt x="539023" y="0"/>
                </a:lnTo>
                <a:lnTo>
                  <a:pt x="539023" y="10780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5"/>
          <p:cNvSpPr>
            <a:spLocks noChangeAspect="1"/>
          </p:cNvSpPr>
          <p:nvPr userDrawn="1"/>
        </p:nvSpPr>
        <p:spPr>
          <a:xfrm rot="2700000">
            <a:off x="1387820" y="-2274272"/>
            <a:ext cx="5982534" cy="7976712"/>
          </a:xfrm>
          <a:custGeom>
            <a:avLst/>
            <a:gdLst/>
            <a:ahLst/>
            <a:cxnLst/>
            <a:rect l="l" t="t" r="r" b="b"/>
            <a:pathLst>
              <a:path w="5982534" h="5982534">
                <a:moveTo>
                  <a:pt x="0" y="3558453"/>
                </a:moveTo>
                <a:lnTo>
                  <a:pt x="3558453" y="0"/>
                </a:lnTo>
                <a:lnTo>
                  <a:pt x="5982534" y="0"/>
                </a:lnTo>
                <a:lnTo>
                  <a:pt x="5982534" y="5982534"/>
                </a:lnTo>
                <a:lnTo>
                  <a:pt x="1337811" y="5982534"/>
                </a:lnTo>
                <a:lnTo>
                  <a:pt x="0" y="464472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5" name="Picture 14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744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e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12198476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7"/>
          <p:cNvSpPr>
            <a:spLocks noChangeAspect="1"/>
          </p:cNvSpPr>
          <p:nvPr userDrawn="1"/>
        </p:nvSpPr>
        <p:spPr>
          <a:xfrm rot="2700000">
            <a:off x="-1534534" y="3366243"/>
            <a:ext cx="4649697" cy="3964257"/>
          </a:xfrm>
          <a:custGeom>
            <a:avLst/>
            <a:gdLst/>
            <a:ahLst/>
            <a:cxnLst/>
            <a:rect l="l" t="t" r="r" b="b"/>
            <a:pathLst>
              <a:path w="4649697" h="2973193">
                <a:moveTo>
                  <a:pt x="0" y="0"/>
                </a:moveTo>
                <a:lnTo>
                  <a:pt x="4649697" y="0"/>
                </a:lnTo>
                <a:lnTo>
                  <a:pt x="4649697" y="1296689"/>
                </a:lnTo>
                <a:lnTo>
                  <a:pt x="2973193" y="2973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8"/>
          <p:cNvSpPr>
            <a:spLocks noChangeAspect="1"/>
          </p:cNvSpPr>
          <p:nvPr userDrawn="1"/>
        </p:nvSpPr>
        <p:spPr>
          <a:xfrm rot="2700000">
            <a:off x="-24626" y="-549622"/>
            <a:ext cx="557311" cy="1486161"/>
          </a:xfrm>
          <a:custGeom>
            <a:avLst/>
            <a:gdLst/>
            <a:ahLst/>
            <a:cxnLst/>
            <a:rect l="l" t="t" r="r" b="b"/>
            <a:pathLst>
              <a:path w="539023" h="1078045">
                <a:moveTo>
                  <a:pt x="0" y="539023"/>
                </a:moveTo>
                <a:lnTo>
                  <a:pt x="539023" y="0"/>
                </a:lnTo>
                <a:lnTo>
                  <a:pt x="539023" y="10780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5"/>
          <p:cNvSpPr>
            <a:spLocks noChangeAspect="1"/>
          </p:cNvSpPr>
          <p:nvPr userDrawn="1"/>
        </p:nvSpPr>
        <p:spPr>
          <a:xfrm rot="2700000">
            <a:off x="1387820" y="-2274272"/>
            <a:ext cx="5982534" cy="7976712"/>
          </a:xfrm>
          <a:custGeom>
            <a:avLst/>
            <a:gdLst/>
            <a:ahLst/>
            <a:cxnLst/>
            <a:rect l="l" t="t" r="r" b="b"/>
            <a:pathLst>
              <a:path w="5982534" h="5982534">
                <a:moveTo>
                  <a:pt x="0" y="3558453"/>
                </a:moveTo>
                <a:lnTo>
                  <a:pt x="3558453" y="0"/>
                </a:lnTo>
                <a:lnTo>
                  <a:pt x="5982534" y="0"/>
                </a:lnTo>
                <a:lnTo>
                  <a:pt x="5982534" y="5982534"/>
                </a:lnTo>
                <a:lnTo>
                  <a:pt x="1337811" y="5982534"/>
                </a:lnTo>
                <a:lnTo>
                  <a:pt x="0" y="464472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5" name="Picture 14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1522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ed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20117474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Rectangle 7"/>
          <p:cNvSpPr>
            <a:spLocks noChangeAspect="1"/>
          </p:cNvSpPr>
          <p:nvPr userDrawn="1"/>
        </p:nvSpPr>
        <p:spPr>
          <a:xfrm rot="2700000">
            <a:off x="-1534534" y="3366243"/>
            <a:ext cx="4649697" cy="3964257"/>
          </a:xfrm>
          <a:custGeom>
            <a:avLst/>
            <a:gdLst/>
            <a:ahLst/>
            <a:cxnLst/>
            <a:rect l="l" t="t" r="r" b="b"/>
            <a:pathLst>
              <a:path w="4649697" h="2973193">
                <a:moveTo>
                  <a:pt x="0" y="0"/>
                </a:moveTo>
                <a:lnTo>
                  <a:pt x="4649697" y="0"/>
                </a:lnTo>
                <a:lnTo>
                  <a:pt x="4649697" y="1296689"/>
                </a:lnTo>
                <a:lnTo>
                  <a:pt x="2973193" y="2973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8"/>
          <p:cNvSpPr>
            <a:spLocks noChangeAspect="1"/>
          </p:cNvSpPr>
          <p:nvPr userDrawn="1"/>
        </p:nvSpPr>
        <p:spPr>
          <a:xfrm rot="2700000">
            <a:off x="-24626" y="-549622"/>
            <a:ext cx="557311" cy="1486161"/>
          </a:xfrm>
          <a:custGeom>
            <a:avLst/>
            <a:gdLst/>
            <a:ahLst/>
            <a:cxnLst/>
            <a:rect l="l" t="t" r="r" b="b"/>
            <a:pathLst>
              <a:path w="539023" h="1078045">
                <a:moveTo>
                  <a:pt x="0" y="539023"/>
                </a:moveTo>
                <a:lnTo>
                  <a:pt x="539023" y="0"/>
                </a:lnTo>
                <a:lnTo>
                  <a:pt x="539023" y="10780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5"/>
          <p:cNvSpPr>
            <a:spLocks noChangeAspect="1"/>
          </p:cNvSpPr>
          <p:nvPr userDrawn="1"/>
        </p:nvSpPr>
        <p:spPr>
          <a:xfrm rot="2700000">
            <a:off x="1387820" y="-2274272"/>
            <a:ext cx="5982534" cy="7976712"/>
          </a:xfrm>
          <a:custGeom>
            <a:avLst/>
            <a:gdLst/>
            <a:ahLst/>
            <a:cxnLst/>
            <a:rect l="l" t="t" r="r" b="b"/>
            <a:pathLst>
              <a:path w="5982534" h="5982534">
                <a:moveTo>
                  <a:pt x="0" y="3558453"/>
                </a:moveTo>
                <a:lnTo>
                  <a:pt x="3558453" y="0"/>
                </a:lnTo>
                <a:lnTo>
                  <a:pt x="5982534" y="0"/>
                </a:lnTo>
                <a:lnTo>
                  <a:pt x="5982534" y="5982534"/>
                </a:lnTo>
                <a:lnTo>
                  <a:pt x="1337811" y="5982534"/>
                </a:lnTo>
                <a:lnTo>
                  <a:pt x="0" y="464472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>
            <a:spLocks noGrp="1"/>
          </p:cNvSpPr>
          <p:nvPr userDrawn="1"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5" name="Picture 14" descr="logos.png"/>
          <p:cNvPicPr>
            <a:picLocks noChangeAspect="1"/>
          </p:cNvPicPr>
          <p:nvPr userDrawn="1"/>
        </p:nvPicPr>
        <p:blipFill>
          <a:blip r:embed="rId3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920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www.talkinbusiness.net/cms/wp-content/uploads/2011/04/decision-making-proce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5780"/>
            <a:ext cx="6818441" cy="35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talkinbusiness.net/cms/wp-content/uploads/2011/04/decision-making-proce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8987"/>
            <a:ext cx="6664960" cy="33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caroguis.com/blogweb/uploads/Decisio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-127" r="18930" b="127"/>
          <a:stretch/>
        </p:blipFill>
        <p:spPr bwMode="auto">
          <a:xfrm>
            <a:off x="5921829" y="-24014"/>
            <a:ext cx="6270171" cy="688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/>
          <p:cNvSpPr>
            <a:spLocks noChangeAspect="1"/>
          </p:cNvSpPr>
          <p:nvPr userDrawn="1"/>
        </p:nvSpPr>
        <p:spPr>
          <a:xfrm rot="2700000">
            <a:off x="-1534534" y="3366243"/>
            <a:ext cx="4649697" cy="3964257"/>
          </a:xfrm>
          <a:custGeom>
            <a:avLst/>
            <a:gdLst/>
            <a:ahLst/>
            <a:cxnLst/>
            <a:rect l="l" t="t" r="r" b="b"/>
            <a:pathLst>
              <a:path w="4649697" h="2973193">
                <a:moveTo>
                  <a:pt x="0" y="0"/>
                </a:moveTo>
                <a:lnTo>
                  <a:pt x="4649697" y="0"/>
                </a:lnTo>
                <a:lnTo>
                  <a:pt x="4649697" y="1296689"/>
                </a:lnTo>
                <a:lnTo>
                  <a:pt x="2973193" y="2973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8"/>
          <p:cNvSpPr>
            <a:spLocks noChangeAspect="1"/>
          </p:cNvSpPr>
          <p:nvPr userDrawn="1"/>
        </p:nvSpPr>
        <p:spPr>
          <a:xfrm rot="2700000">
            <a:off x="-24626" y="-549622"/>
            <a:ext cx="557311" cy="1486161"/>
          </a:xfrm>
          <a:custGeom>
            <a:avLst/>
            <a:gdLst/>
            <a:ahLst/>
            <a:cxnLst/>
            <a:rect l="l" t="t" r="r" b="b"/>
            <a:pathLst>
              <a:path w="539023" h="1078045">
                <a:moveTo>
                  <a:pt x="0" y="539023"/>
                </a:moveTo>
                <a:lnTo>
                  <a:pt x="539023" y="0"/>
                </a:lnTo>
                <a:lnTo>
                  <a:pt x="539023" y="10780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Rectangle 5"/>
          <p:cNvSpPr>
            <a:spLocks noChangeAspect="1"/>
          </p:cNvSpPr>
          <p:nvPr userDrawn="1"/>
        </p:nvSpPr>
        <p:spPr>
          <a:xfrm rot="2700000">
            <a:off x="1387820" y="-2274272"/>
            <a:ext cx="5982534" cy="7976712"/>
          </a:xfrm>
          <a:custGeom>
            <a:avLst/>
            <a:gdLst/>
            <a:ahLst/>
            <a:cxnLst/>
            <a:rect l="l" t="t" r="r" b="b"/>
            <a:pathLst>
              <a:path w="5982534" h="5982534">
                <a:moveTo>
                  <a:pt x="0" y="3558453"/>
                </a:moveTo>
                <a:lnTo>
                  <a:pt x="3558453" y="0"/>
                </a:lnTo>
                <a:lnTo>
                  <a:pt x="5982534" y="0"/>
                </a:lnTo>
                <a:lnTo>
                  <a:pt x="5982534" y="5982534"/>
                </a:lnTo>
                <a:lnTo>
                  <a:pt x="1337811" y="5982534"/>
                </a:lnTo>
                <a:lnTo>
                  <a:pt x="0" y="4644723"/>
                </a:lnTo>
                <a:close/>
              </a:path>
            </a:pathLst>
          </a:custGeom>
          <a:solidFill>
            <a:schemeClr val="bg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>
            <a:spLocks noGrp="1"/>
          </p:cNvSpPr>
          <p:nvPr userDrawn="1">
            <p:ph type="ctrTitle"/>
          </p:nvPr>
        </p:nvSpPr>
        <p:spPr>
          <a:xfrm>
            <a:off x="609602" y="502923"/>
            <a:ext cx="7612167" cy="1828469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09602" y="2103123"/>
            <a:ext cx="7612167" cy="423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" y="2578611"/>
            <a:ext cx="7066277" cy="5297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69863" indent="-169863">
              <a:buNone/>
              <a:defRPr lang="en-US" sz="1400" smtClean="0">
                <a:solidFill>
                  <a:schemeClr val="bg1"/>
                </a:solidFill>
              </a:defRPr>
            </a:lvl1pPr>
            <a:lvl2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z="140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/>
            <a:r>
              <a:rPr lang="en-US" dirty="0"/>
              <a:t>Name, Title</a:t>
            </a:r>
          </a:p>
          <a:p>
            <a:pPr marL="0" lvl="0" indent="0"/>
            <a:r>
              <a:rPr lang="en-US" dirty="0"/>
              <a:t>Date</a:t>
            </a:r>
          </a:p>
        </p:txBody>
      </p:sp>
      <p:sp>
        <p:nvSpPr>
          <p:cNvPr id="13" name="Text Box 6"/>
          <p:cNvSpPr txBox="1">
            <a:spLocks noChangeArrowheads="1"/>
          </p:cNvSpPr>
          <p:nvPr userDrawn="1"/>
        </p:nvSpPr>
        <p:spPr bwMode="auto">
          <a:xfrm>
            <a:off x="12313920" y="5272080"/>
            <a:ext cx="5665493" cy="1585923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HOW TO CHANGE THE IMAGE ON COVER</a:t>
            </a:r>
          </a:p>
          <a:p>
            <a:pPr marL="0" indent="0">
              <a:buFont typeface="Arial"/>
              <a:buNone/>
            </a:pP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an image that relates to the presentation subject and aligns to the JDA </a:t>
            </a:r>
            <a:r>
              <a:rPr lang="en-US" sz="800" b="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.</a:t>
            </a:r>
          </a:p>
          <a:p>
            <a:pPr marL="0" indent="0" algn="l" defTabSz="457200" rtl="0" eaLnBrk="1" latinLnBrk="0" hangingPunct="1">
              <a:buFont typeface="Arial"/>
              <a:buNone/>
            </a:pPr>
            <a:r>
              <a:rPr lang="en-US" sz="800" b="0" kern="12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CHANGING A PHOTO IN THE IMAGE AREA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 your menu bar select “View” &gt; “Master” &gt; “Slide Master”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Go to the Title Slide Image Master you wish to change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Select the image and delete </a:t>
            </a: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Once the new image placement is finalized, select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”</a:t>
            </a:r>
            <a:endParaRPr lang="en-US" sz="800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endParaRPr lang="en-US" sz="800" b="1" dirty="0">
              <a:solidFill>
                <a:schemeClr val="bg1"/>
              </a:solidFill>
              <a:latin typeface="+mn-lt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bg1"/>
                </a:solidFill>
                <a:latin typeface="+mn-lt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5" name="Picture 14" descr="logos.png"/>
          <p:cNvPicPr>
            <a:picLocks noChangeAspect="1"/>
          </p:cNvPicPr>
          <p:nvPr userDrawn="1"/>
        </p:nvPicPr>
        <p:blipFill>
          <a:blip r:embed="rId4">
            <a:lum bright="100000"/>
          </a:blip>
          <a:srcRect t="48362"/>
          <a:stretch>
            <a:fillRect/>
          </a:stretch>
        </p:blipFill>
        <p:spPr>
          <a:xfrm>
            <a:off x="204468" y="4876803"/>
            <a:ext cx="5223337" cy="9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924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talkinbusiness.net/cms/wp-content/uploads/2011/04/decision-making-proce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5780"/>
            <a:ext cx="6818441" cy="35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talkinbusiness.net/cms/wp-content/uploads/2011/04/decision-making-proces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8987"/>
            <a:ext cx="6664960" cy="332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aroguis.com/blogweb/uploads/Decisio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" t="-127" r="18930" b="127"/>
          <a:stretch/>
        </p:blipFill>
        <p:spPr bwMode="auto">
          <a:xfrm>
            <a:off x="5921829" y="-24014"/>
            <a:ext cx="6270171" cy="688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/>
          <p:cNvSpPr/>
          <p:nvPr userDrawn="1"/>
        </p:nvSpPr>
        <p:spPr>
          <a:xfrm>
            <a:off x="-1237409" y="1880843"/>
            <a:ext cx="10872063" cy="781677"/>
          </a:xfrm>
          <a:prstGeom prst="parallelogram">
            <a:avLst>
              <a:gd name="adj" fmla="val 11822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1" rIns="68580" bIns="34291" rtlCol="0" anchor="ctr"/>
          <a:lstStyle/>
          <a:p>
            <a:pPr algn="ctr"/>
            <a:endParaRPr lang="en-US" sz="2800"/>
          </a:p>
        </p:txBody>
      </p:sp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00A9E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" y="1874700"/>
            <a:ext cx="8301463" cy="729585"/>
          </a:xfrm>
          <a:prstGeom prst="rect">
            <a:avLst/>
          </a:prstGeom>
          <a:noFill/>
        </p:spPr>
        <p:txBody>
          <a:bodyPr lIns="457200" tIns="137160" rIns="274320" bIns="137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09599" y="6501387"/>
            <a:ext cx="5495084" cy="261083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Copyright © 2014 JDA Software Group, Inc. Confidential</a:t>
            </a:r>
          </a:p>
        </p:txBody>
      </p:sp>
      <p:pic>
        <p:nvPicPr>
          <p:cNvPr id="6" name="Picture 5" descr="focus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73109" y="6501037"/>
            <a:ext cx="2093817" cy="2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993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cus 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6440" y="2949820"/>
            <a:ext cx="4941587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448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97EE1CE-65A3-487C-9D80-1CE1D6740A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9456" y="4849813"/>
            <a:ext cx="4040252" cy="637382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fr-CA" sz="18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LOGOS</a:t>
            </a:r>
          </a:p>
          <a:p>
            <a:pPr lvl="1"/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E5B1D26-58AB-4DCD-A99E-5316D4A7E8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37325" y="5147469"/>
            <a:ext cx="3767932" cy="771525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8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8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633004E0-0B0D-4354-AB78-0E888EAEDF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37325" y="4018757"/>
            <a:ext cx="5364957" cy="637381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0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9012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D8B4BCA-D41F-4EFA-AC47-D9E183B4CB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69211" y="5438199"/>
            <a:ext cx="8655308" cy="370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r>
              <a:rPr lang="fr-CA" dirty="0"/>
              <a:t>Prénom Nom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D7B201-3DB0-45B6-89B5-E00BCF5CA6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9319" y="5808663"/>
            <a:ext cx="2513806" cy="586582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1200" b="0" i="0" u="none" strike="noStrike" cap="none" spc="0" normalizeH="0" baseline="0" dirty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Lettres, affiliation ou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Lieu de recherche,</a:t>
            </a:r>
          </a:p>
          <a:p>
            <a:pPr>
              <a:defRPr sz="2400">
                <a:solidFill>
                  <a:srgbClr val="57565B"/>
                </a:solidFill>
              </a:defRPr>
            </a:pPr>
            <a:r>
              <a:rPr lang="fr-CA" dirty="0"/>
              <a:t>Université affiliée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BC87016-CAA2-4C52-91FD-45BC2EF6B6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625" y="3734594"/>
            <a:ext cx="5235575" cy="599281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36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36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UNITÉ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AE2FF024-B227-4F9F-9472-9CD8E5820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1625" y="3123407"/>
            <a:ext cx="9313305" cy="500856"/>
          </a:xfrm>
          <a:prstGeom prst="rect">
            <a:avLst/>
          </a:prstGeom>
        </p:spPr>
        <p:txBody>
          <a:bodyPr/>
          <a:lstStyle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</a:lstStyle>
          <a:p>
            <a:r>
              <a:rPr lang="fr-CA" dirty="0"/>
              <a:t>Titre section</a:t>
            </a:r>
          </a:p>
        </p:txBody>
      </p:sp>
    </p:spTree>
    <p:extLst>
      <p:ext uri="{BB962C8B-B14F-4D97-AF65-F5344CB8AC3E}">
        <p14:creationId xmlns:p14="http://schemas.microsoft.com/office/powerpoint/2010/main" val="175929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Section">
            <a:extLst>
              <a:ext uri="{FF2B5EF4-FFF2-40B4-BE49-F238E27FC236}">
                <a16:creationId xmlns:a16="http://schemas.microsoft.com/office/drawing/2014/main" id="{873BD726-D3F5-4CDC-AA6F-81D092038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69" y="2413000"/>
            <a:ext cx="6596063" cy="911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6000" b="0" i="0" u="none" strike="noStrike" cap="none" spc="0" normalizeH="0" baseline="0" dirty="0" smtClean="0">
                <a:ln>
                  <a:noFill/>
                </a:ln>
                <a:solidFill>
                  <a:srgbClr val="025E73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AAF17DF6-D673-4E55-A1FB-FF983F54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4801018"/>
      </p:ext>
    </p:extLst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3 image a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4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69"/>
            <a:ext cx="4617244" cy="270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8E7E06E-8704-4FA5-86F7-38524AEA8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C8B9B853-74EA-4322-899A-91B406D66F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42DDE8E7-6E92-4A26-AE18-70B963308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E9FBF7E1-68B8-441B-99D7-41AA436CAF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337" y="2127433"/>
            <a:ext cx="4732338" cy="3371057"/>
          </a:xfrm>
          <a:prstGeom prst="rect">
            <a:avLst/>
          </a:prstGeom>
        </p:spPr>
        <p:txBody>
          <a:bodyPr/>
          <a:lstStyle>
            <a:lvl1pPr>
              <a:defRPr sz="180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7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6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4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32084939"/>
      </p:ext>
    </p:extLst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8 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4966"/>
            <a:ext cx="4617244" cy="2740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8802CF1-EA1A-418B-94B2-85B0EB2D02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768182-22CB-4FCF-AEE4-8C3109581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6538" y="2171700"/>
            <a:ext cx="4732338" cy="3371057"/>
          </a:xfrm>
          <a:prstGeom prst="rect">
            <a:avLst/>
          </a:prstGeom>
        </p:spPr>
        <p:txBody>
          <a:bodyPr/>
          <a:lstStyle>
            <a:lvl1pPr>
              <a:defRPr sz="180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7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6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15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14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dirty="0"/>
              <a:t>Insérez du texte</a:t>
            </a:r>
          </a:p>
          <a:p>
            <a:pPr lvl="2"/>
            <a:r>
              <a:rPr lang="fr-FR" dirty="0"/>
              <a:t>Insérez du texte</a:t>
            </a:r>
          </a:p>
          <a:p>
            <a:pPr lvl="3"/>
            <a:r>
              <a:rPr lang="fr-FR" dirty="0"/>
              <a:t>Insérez du texte</a:t>
            </a:r>
          </a:p>
          <a:p>
            <a:pPr lvl="4"/>
            <a:r>
              <a:rPr lang="fr-FR" dirty="0"/>
              <a:t>Insérez du texte</a:t>
            </a:r>
            <a:endParaRPr lang="fr-CA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91B2E5A4-D314-4F8D-8593-00D08463F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62AF5BC1-DA1F-4218-B88F-09763FD680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7825719"/>
      </p:ext>
    </p:extLst>
  </p:cSld>
  <p:clrMapOvr>
    <a:masterClrMapping/>
  </p:clrMapOvr>
  <p:transition spd="med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4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5225" y="1806575"/>
            <a:ext cx="10348913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5225" y="5808482"/>
            <a:ext cx="10348913" cy="2184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61AC5D8-698F-4663-B72A-82BC8FA64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77596462-E5CE-4949-BB0D-DDF4DD6C5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4768FE84-DCA0-485A-9E69-F4033429F2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33230279"/>
      </p:ext>
    </p:extLst>
  </p:cSld>
  <p:clrMapOvr>
    <a:masterClrMapping/>
  </p:clrMapOvr>
  <p:transition spd="med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5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96894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6894" y="5807869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5" y="1806575"/>
            <a:ext cx="4617244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4" y="5807869"/>
            <a:ext cx="4617244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9F85B6-2C54-476D-9BC2-C16261F4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5C68AEF4-F963-4BDB-BBE7-E0BE1240D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BFDE3B19-E6DC-4DE7-B456-2FFE2176F4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65137909"/>
      </p:ext>
    </p:extLst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6 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137719" y="2289311"/>
            <a:ext cx="2940909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AD397F41-7FD9-412A-BC2E-07F37C506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2841" y="2289311"/>
            <a:ext cx="2940909" cy="2566894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EA2F06B-E215-4B56-A80E-1E858FF2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5C24-85E3-47E2-9AA9-769ACCE869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4588" y="5041900"/>
            <a:ext cx="4923704" cy="103346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17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15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20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20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700" dirty="0"/>
              <a:t>Insérez du texte</a:t>
            </a:r>
          </a:p>
          <a:p>
            <a:pPr lvl="2"/>
            <a:r>
              <a:rPr lang="fr-FR" sz="1600" dirty="0"/>
              <a:t>Insérez du texte</a:t>
            </a:r>
            <a:endParaRPr lang="fr-FR" dirty="0"/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70C2038F-4BC0-4B7F-B295-7DB6CC631C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FE0FBA84-B24F-4143-9444-A2F67DAF31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918BBB3-BE0C-4E40-B734-37A0363750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537" y="5057271"/>
            <a:ext cx="5062826" cy="1033463"/>
          </a:xfrm>
          <a:prstGeom prst="rect">
            <a:avLst/>
          </a:prstGeom>
        </p:spPr>
        <p:txBody>
          <a:bodyPr/>
          <a:lstStyle>
            <a:lvl1pPr>
              <a:defRPr sz="1800" b="0" cap="none" spc="0">
                <a:ln w="0"/>
                <a:solidFill>
                  <a:srgbClr val="57565B"/>
                </a:solidFill>
                <a:effectLst/>
              </a:defRPr>
            </a:lvl1pPr>
            <a:lvl2pPr>
              <a:defRPr sz="2000" b="0" cap="none" spc="0">
                <a:ln w="0"/>
                <a:solidFill>
                  <a:srgbClr val="57565B"/>
                </a:solidFill>
                <a:effectLst/>
              </a:defRPr>
            </a:lvl2pPr>
            <a:lvl3pPr>
              <a:defRPr sz="2000" b="0" cap="none" spc="0">
                <a:ln w="0"/>
                <a:solidFill>
                  <a:srgbClr val="57565B"/>
                </a:solidFill>
                <a:effectLst/>
              </a:defRPr>
            </a:lvl3pPr>
            <a:lvl4pPr>
              <a:defRPr sz="2000" b="0" cap="none" spc="0">
                <a:ln w="0"/>
                <a:solidFill>
                  <a:srgbClr val="57565B"/>
                </a:solidFill>
                <a:effectLst/>
              </a:defRPr>
            </a:lvl4pPr>
            <a:lvl5pPr>
              <a:defRPr sz="2000" b="0" cap="none" spc="0">
                <a:ln w="0"/>
                <a:solidFill>
                  <a:srgbClr val="57565B"/>
                </a:solidFill>
                <a:effectLst/>
              </a:defRPr>
            </a:lvl5pPr>
          </a:lstStyle>
          <a:p>
            <a:pPr lvl="0"/>
            <a:r>
              <a:rPr lang="fr-FR" dirty="0"/>
              <a:t>Insérez du texte</a:t>
            </a:r>
          </a:p>
          <a:p>
            <a:pPr lvl="1"/>
            <a:r>
              <a:rPr lang="fr-FR" sz="1700" dirty="0"/>
              <a:t>Insérez du texte</a:t>
            </a:r>
          </a:p>
          <a:p>
            <a:pPr lvl="2"/>
            <a:r>
              <a:rPr lang="fr-FR" sz="1600" dirty="0"/>
              <a:t>Insérez du 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101525"/>
      </p:ext>
    </p:extLst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07 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3F4FE1F-DF79-485F-BAC3-B617DB7F5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3244" y="6353175"/>
            <a:ext cx="6242972" cy="285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fr-FR" sz="1200" b="0" i="1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fr-FR" dirty="0"/>
              <a:t>@ nom présentateur</a:t>
            </a:r>
            <a:endParaRPr lang="fr-C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73BA156D-7083-4FEA-BDAD-312D98C9DA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628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57ABD71-FE15-4D6E-8568-45FBBF289F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6282" y="5807869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8" name="Espace réservé pour une image  4">
            <a:extLst>
              <a:ext uri="{FF2B5EF4-FFF2-40B4-BE49-F238E27FC236}">
                <a16:creationId xmlns:a16="http://schemas.microsoft.com/office/drawing/2014/main" id="{8CC76A4B-2860-41E2-B921-3CBBB11B88B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26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4DEDB0DB-4CC8-4B9F-883F-2BB04AAC2B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6" y="5807869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D78BBDE4-53E5-410A-AB05-FABECBEE0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67952" y="1806575"/>
            <a:ext cx="3097856" cy="3971132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856086-2AB9-4875-BFBA-44161A633F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67952" y="5807869"/>
            <a:ext cx="3097856" cy="28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200" b="0" i="0" u="none" strike="noStrike" cap="none" spc="0" normalizeH="0" baseline="0" dirty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Référence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DF02EC39-6115-4DF5-B39D-C874BF2A3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4336" y="590765"/>
            <a:ext cx="10515600" cy="6819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Inscrivez votre titre</a:t>
            </a:r>
            <a:endParaRPr lang="fr-CA" dirty="0"/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E9CE984B-767C-4922-A973-1548A6B14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336" y="1095721"/>
            <a:ext cx="10515600" cy="553915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indent="0">
              <a:buNone/>
              <a:defRPr kumimoji="0" lang="fr-FR" sz="2400" normalizeH="0" smtClean="0">
                <a:ln>
                  <a:noFill/>
                </a:ln>
                <a:solidFill>
                  <a:srgbClr val="57565B"/>
                </a:solidFill>
                <a:effectLst/>
              </a:defRPr>
            </a:lvl1pPr>
            <a:lvl2pPr>
              <a:defRPr kumimoji="0" lang="fr-FR" sz="1400" normalizeH="0" smtClean="0">
                <a:ln>
                  <a:noFill/>
                </a:ln>
                <a:effectLst/>
              </a:defRPr>
            </a:lvl2pPr>
            <a:lvl3pPr>
              <a:defRPr kumimoji="0" lang="fr-FR" sz="1400" normalizeH="0" smtClean="0">
                <a:ln>
                  <a:noFill/>
                </a:ln>
                <a:effectLst/>
              </a:defRPr>
            </a:lvl3pPr>
            <a:lvl4pPr>
              <a:defRPr kumimoji="0" lang="fr-FR" sz="1400" normalizeH="0" smtClean="0">
                <a:ln>
                  <a:noFill/>
                </a:ln>
                <a:effectLst/>
              </a:defRPr>
            </a:lvl4pPr>
            <a:lvl5pPr>
              <a:defRPr kumimoji="0" lang="fr-CA" sz="1400" normalizeH="0">
                <a:ln>
                  <a:noFill/>
                </a:ln>
                <a:effectLst/>
              </a:defRPr>
            </a:lvl5pPr>
          </a:lstStyle>
          <a:p>
            <a:pPr marL="228600" lvl="0" indent="-228600" fontAlgn="auto" hangingPunct="0">
              <a:lnSpc>
                <a:spcPct val="100000"/>
              </a:lnSpc>
              <a:spcBef>
                <a:spcPts val="0"/>
              </a:spcBef>
              <a:buSzTx/>
            </a:pPr>
            <a:r>
              <a:rPr lang="fr-FR" dirty="0"/>
              <a:t>Inscrivez votre sous-titre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8896542"/>
      </p:ext>
    </p:extLst>
  </p:cSld>
  <p:clrMapOvr>
    <a:masterClrMapping/>
  </p:clrMapOvr>
  <p:transition spd="med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tif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2" descr="Google Shape;196;p2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1" descr="focus logo.png">
            <a:extLst>
              <a:ext uri="{FF2B5EF4-FFF2-40B4-BE49-F238E27FC236}">
                <a16:creationId xmlns:a16="http://schemas.microsoft.com/office/drawing/2014/main" id="{BC6B39C4-CFA5-4BA1-AB36-02E57C294DAD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8630049" y="368728"/>
            <a:ext cx="3236876" cy="405544"/>
          </a:xfrm>
          <a:prstGeom prst="rect">
            <a:avLst/>
          </a:prstGeom>
        </p:spPr>
      </p:pic>
      <p:pic>
        <p:nvPicPr>
          <p:cNvPr id="6" name="Image 11">
            <a:extLst>
              <a:ext uri="{FF2B5EF4-FFF2-40B4-BE49-F238E27FC236}">
                <a16:creationId xmlns:a16="http://schemas.microsoft.com/office/drawing/2014/main" id="{62F1C92E-917E-440D-BC7C-7F5910277710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457200" y="6158159"/>
            <a:ext cx="1481213" cy="33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3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49" r:id="rId17"/>
    <p:sldLayoutId id="2147483674" r:id="rId18"/>
    <p:sldLayoutId id="2147483669" r:id="rId19"/>
    <p:sldLayoutId id="2147483665" r:id="rId20"/>
    <p:sldLayoutId id="2147483668" r:id="rId21"/>
    <p:sldLayoutId id="2147483657" r:id="rId22"/>
    <p:sldLayoutId id="2147483658" r:id="rId23"/>
    <p:sldLayoutId id="2147483666" r:id="rId24"/>
    <p:sldLayoutId id="2147483667" r:id="rId25"/>
    <p:sldLayoutId id="2147483671" r:id="rId26"/>
    <p:sldLayoutId id="2147483670" r:id="rId27"/>
  </p:sldLayoutIdLst>
  <p:transition spd="med"/>
  <p:hf sldNum="0"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25E73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1pPr>
      <a:lvl2pPr marL="4953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2pPr>
      <a:lvl3pPr marL="777240" marR="0" indent="-32004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3pPr>
      <a:lvl4pPr marL="1041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4pPr>
      <a:lvl5pPr marL="1270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5pPr>
      <a:lvl6pPr marL="1498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6pPr>
      <a:lvl7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7pPr>
      <a:lvl8pPr marL="1955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8pPr>
      <a:lvl9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Gotham HTF Book"/>
          <a:ea typeface="Gotham HTF Book"/>
          <a:cs typeface="Gotham HTF Book"/>
          <a:sym typeface="Gotham HTF Book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1pPr>
      <a:lvl2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2pPr>
      <a:lvl3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3pPr>
      <a:lvl4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4pPr>
      <a:lvl5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5pPr>
      <a:lvl6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6pPr>
      <a:lvl7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7pPr>
      <a:lvl8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8pPr>
      <a:lvl9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otham HTF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89;p13" descr="Google Shape;89;p13">
            <a:extLst>
              <a:ext uri="{FF2B5EF4-FFF2-40B4-BE49-F238E27FC236}">
                <a16:creationId xmlns:a16="http://schemas.microsoft.com/office/drawing/2014/main" id="{699B8042-A306-40EE-AFC7-DC89FE22D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361" y="5796238"/>
            <a:ext cx="2593641" cy="1061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oogle Shape;90;p13" descr="Google Shape;90;p13">
            <a:extLst>
              <a:ext uri="{FF2B5EF4-FFF2-40B4-BE49-F238E27FC236}">
                <a16:creationId xmlns:a16="http://schemas.microsoft.com/office/drawing/2014/main" id="{3D9FB7AF-D1AC-422C-94F9-14185322C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91;p13" descr="Google Shape;91;p13">
            <a:extLst>
              <a:ext uri="{FF2B5EF4-FFF2-40B4-BE49-F238E27FC236}">
                <a16:creationId xmlns:a16="http://schemas.microsoft.com/office/drawing/2014/main" id="{43FC233B-E23A-412F-BEC8-0D941D58C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9" y="5433501"/>
            <a:ext cx="4723141" cy="134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Google Shape;92;p13" descr="Google Shape;92;p13">
            <a:extLst>
              <a:ext uri="{FF2B5EF4-FFF2-40B4-BE49-F238E27FC236}">
                <a16:creationId xmlns:a16="http://schemas.microsoft.com/office/drawing/2014/main" id="{8E281D93-3D3C-4721-915E-0335369B4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6522132" y="4928650"/>
            <a:ext cx="3914119" cy="1397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48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01;p14">
            <a:extLst>
              <a:ext uri="{FF2B5EF4-FFF2-40B4-BE49-F238E27FC236}">
                <a16:creationId xmlns:a16="http://schemas.microsoft.com/office/drawing/2014/main" id="{07E8960A-A368-4BE7-BEEE-F5DF49DD7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5E73"/>
          </a:solidFill>
          <a:ln w="12700">
            <a:miter lim="400000"/>
          </a:ln>
        </p:spPr>
        <p:txBody>
          <a:bodyPr tIns="45720" bIns="45720" anchor="ctr"/>
          <a:lstStyle/>
          <a:p>
            <a:pPr algn="ctr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00"/>
          </a:p>
        </p:txBody>
      </p:sp>
      <p:pic>
        <p:nvPicPr>
          <p:cNvPr id="8" name="Google Shape;102;p14" descr="Google Shape;102;p14">
            <a:extLst>
              <a:ext uri="{FF2B5EF4-FFF2-40B4-BE49-F238E27FC236}">
                <a16:creationId xmlns:a16="http://schemas.microsoft.com/office/drawing/2014/main" id="{9D1D4FF3-78E2-4D35-A300-F98CBBFC2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43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oogle Shape;103;p14" descr="Google Shape;103;p14">
            <a:extLst>
              <a:ext uri="{FF2B5EF4-FFF2-40B4-BE49-F238E27FC236}">
                <a16:creationId xmlns:a16="http://schemas.microsoft.com/office/drawing/2014/main" id="{7CC1DFED-ACF5-413C-AE21-7CFDC29AF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457" y="4510060"/>
            <a:ext cx="3196622" cy="23911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898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</a:p>
          <a:p>
            <a:pPr defTabSz="685800"/>
            <a:endParaRPr lang="fr-FR" sz="2400" b="1" dirty="0">
              <a:solidFill>
                <a:srgbClr val="FFFFFF"/>
              </a:solidFill>
            </a:endParaRPr>
          </a:p>
          <a:p>
            <a:pPr defTabSz="685800"/>
            <a:r>
              <a:rPr lang="fr-FR" sz="2400" b="1" dirty="0">
                <a:solidFill>
                  <a:schemeClr val="accent4"/>
                </a:solidFill>
                <a:latin typeface="Gotham HTF Book"/>
              </a:rPr>
              <a:t>Introduction</a:t>
            </a:r>
          </a:p>
          <a:p>
            <a:pPr defTabSz="685800"/>
            <a:r>
              <a:rPr lang="fr-FR" sz="2400" b="1" dirty="0">
                <a:solidFill>
                  <a:srgbClr val="FFFFFF"/>
                </a:solidFill>
              </a:rPr>
              <a:t>Approches</a:t>
            </a:r>
          </a:p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Application</a:t>
            </a:r>
            <a:endParaRPr lang="en-US" sz="2400" b="1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3241179"/>
            <a:ext cx="5238734" cy="3756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000" dirty="0"/>
              <a:t>Planification sous incertitude</a:t>
            </a:r>
          </a:p>
        </p:txBody>
      </p:sp>
    </p:spTree>
    <p:extLst>
      <p:ext uri="{BB962C8B-B14F-4D97-AF65-F5344CB8AC3E}">
        <p14:creationId xmlns:p14="http://schemas.microsoft.com/office/powerpoint/2010/main" val="263434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1524000" y="4236540"/>
            <a:ext cx="9144000" cy="18288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2053715"/>
            <a:ext cx="9144000" cy="18315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0CE3EF-7E35-4892-B68A-C346C03519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Étapes</a:t>
            </a:r>
            <a:r>
              <a:rPr lang="en-US" dirty="0"/>
              <a:t> de decision sous incertitude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D914C2-5A52-48B7-90E4-E8F1C496EF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6" name="Straight Connector 5"/>
          <p:cNvCxnSpPr/>
          <p:nvPr/>
        </p:nvCxnSpPr>
        <p:spPr>
          <a:xfrm>
            <a:off x="4479112" y="1850570"/>
            <a:ext cx="17417" cy="4458789"/>
          </a:xfrm>
          <a:prstGeom prst="line">
            <a:avLst/>
          </a:prstGeom>
          <a:ln w="12700" cmpd="sng">
            <a:solidFill>
              <a:schemeClr val="tx2">
                <a:lumMod val="50000"/>
                <a:lumOff val="5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00769" y="1850570"/>
            <a:ext cx="17417" cy="4458789"/>
          </a:xfrm>
          <a:prstGeom prst="line">
            <a:avLst/>
          </a:prstGeom>
          <a:ln w="12700" cmpd="sng">
            <a:solidFill>
              <a:schemeClr val="tx2">
                <a:lumMod val="50000"/>
                <a:lumOff val="5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22426" y="1850570"/>
            <a:ext cx="17417" cy="4458789"/>
          </a:xfrm>
          <a:prstGeom prst="line">
            <a:avLst/>
          </a:prstGeom>
          <a:ln w="12700" cmpd="sng">
            <a:solidFill>
              <a:schemeClr val="tx2">
                <a:lumMod val="50000"/>
                <a:lumOff val="5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44083" y="1850570"/>
            <a:ext cx="17417" cy="4458789"/>
          </a:xfrm>
          <a:prstGeom prst="line">
            <a:avLst/>
          </a:prstGeom>
          <a:ln w="12700" cmpd="sng">
            <a:solidFill>
              <a:schemeClr val="tx2">
                <a:lumMod val="50000"/>
                <a:lumOff val="5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83147" y="1542793"/>
            <a:ext cx="577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NOW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5922" y="1565013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SEMAINE 1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6320" y="1563469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SEMAINE 2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3352" y="1561932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SEMAINE 3</a:t>
            </a:r>
            <a:endParaRPr lang="en-US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5841" y="2426221"/>
            <a:ext cx="227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HERE-AND-NOW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380245" y="2729496"/>
            <a:ext cx="182880" cy="18288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07708" y="2729496"/>
            <a:ext cx="182880" cy="182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35171" y="2729496"/>
            <a:ext cx="182880" cy="182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62634" y="2729496"/>
            <a:ext cx="182880" cy="182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0" idx="6"/>
            <a:endCxn id="21" idx="2"/>
          </p:cNvCxnSpPr>
          <p:nvPr/>
        </p:nvCxnSpPr>
        <p:spPr>
          <a:xfrm>
            <a:off x="4563128" y="2820936"/>
            <a:ext cx="744583" cy="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1" idx="6"/>
            <a:endCxn id="22" idx="2"/>
          </p:cNvCxnSpPr>
          <p:nvPr/>
        </p:nvCxnSpPr>
        <p:spPr>
          <a:xfrm>
            <a:off x="5490591" y="2820936"/>
            <a:ext cx="744583" cy="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6"/>
            <a:endCxn id="23" idx="2"/>
          </p:cNvCxnSpPr>
          <p:nvPr/>
        </p:nvCxnSpPr>
        <p:spPr>
          <a:xfrm>
            <a:off x="6418054" y="2820936"/>
            <a:ext cx="744583" cy="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28140" y="2426221"/>
            <a:ext cx="308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>
                <a:solidFill>
                  <a:schemeClr val="accent4">
                    <a:lumMod val="75000"/>
                  </a:schemeClr>
                </a:solidFill>
              </a:rPr>
              <a:t>Modèles avec </a:t>
            </a:r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points estimés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04805" y="3149529"/>
            <a:ext cx="182880" cy="18288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35171" y="3149529"/>
            <a:ext cx="182880" cy="182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62634" y="3149529"/>
            <a:ext cx="182880" cy="182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5" idx="6"/>
            <a:endCxn id="36" idx="2"/>
          </p:cNvCxnSpPr>
          <p:nvPr/>
        </p:nvCxnSpPr>
        <p:spPr>
          <a:xfrm>
            <a:off x="5487685" y="3240969"/>
            <a:ext cx="747486" cy="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6"/>
            <a:endCxn id="37" idx="2"/>
          </p:cNvCxnSpPr>
          <p:nvPr/>
        </p:nvCxnSpPr>
        <p:spPr>
          <a:xfrm>
            <a:off x="6418054" y="3240969"/>
            <a:ext cx="744583" cy="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50126" y="3361699"/>
            <a:ext cx="232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>
                <a:solidFill>
                  <a:schemeClr val="accent4">
                    <a:lumMod val="75000"/>
                  </a:schemeClr>
                </a:solidFill>
              </a:rPr>
              <a:t>Résoudre à nouveau si </a:t>
            </a:r>
            <a:r>
              <a:rPr lang="fr-CA" sz="1200" i="1" dirty="0" err="1">
                <a:solidFill>
                  <a:schemeClr val="accent4">
                    <a:lumMod val="75000"/>
                  </a:schemeClr>
                </a:solidFill>
              </a:rPr>
              <a:t>nécéssaire</a:t>
            </a:r>
            <a:endParaRPr lang="en-US" sz="12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1620" y="4561002"/>
            <a:ext cx="204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WAIT-AND-SEE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405086" y="5069230"/>
            <a:ext cx="182880" cy="182880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stCxn id="51" idx="6"/>
          </p:cNvCxnSpPr>
          <p:nvPr/>
        </p:nvCxnSpPr>
        <p:spPr>
          <a:xfrm flipV="1">
            <a:off x="4587969" y="4895438"/>
            <a:ext cx="833895" cy="265235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6"/>
          </p:cNvCxnSpPr>
          <p:nvPr/>
        </p:nvCxnSpPr>
        <p:spPr>
          <a:xfrm>
            <a:off x="4587969" y="5160670"/>
            <a:ext cx="825979" cy="204722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5637971" y="4334542"/>
            <a:ext cx="694665" cy="52068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5839197" y="5030926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843323" y="5067088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 rot="5400000">
            <a:off x="5298558" y="4914791"/>
            <a:ext cx="737643" cy="505547"/>
            <a:chOff x="4583886" y="3068951"/>
            <a:chExt cx="480469" cy="329292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8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0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1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72" name="Straight Arrow Connector 71"/>
          <p:cNvCxnSpPr>
            <a:stCxn id="51" idx="6"/>
          </p:cNvCxnSpPr>
          <p:nvPr/>
        </p:nvCxnSpPr>
        <p:spPr>
          <a:xfrm flipV="1">
            <a:off x="4587966" y="5069230"/>
            <a:ext cx="843870" cy="9144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51" idx="6"/>
          </p:cNvCxnSpPr>
          <p:nvPr/>
        </p:nvCxnSpPr>
        <p:spPr>
          <a:xfrm>
            <a:off x="4587969" y="5160670"/>
            <a:ext cx="830217" cy="6387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445967" y="5620253"/>
            <a:ext cx="212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>
                <a:solidFill>
                  <a:schemeClr val="accent4">
                    <a:lumMod val="75000"/>
                  </a:schemeClr>
                </a:solidFill>
              </a:rPr>
              <a:t>Modèles supposant une </a:t>
            </a:r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distribution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 rot="5400000">
            <a:off x="6305768" y="4265989"/>
            <a:ext cx="365760" cy="299327"/>
            <a:chOff x="3989328" y="1587751"/>
            <a:chExt cx="365760" cy="299327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989328" y="1887078"/>
              <a:ext cx="365760" cy="0"/>
            </a:xfrm>
            <a:prstGeom prst="lin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0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 rot="5400000">
            <a:off x="6179266" y="5494663"/>
            <a:ext cx="737643" cy="412365"/>
            <a:chOff x="3989324" y="1474713"/>
            <a:chExt cx="737643" cy="412365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580"/>
            <p:cNvSpPr>
              <a:spLocks/>
            </p:cNvSpPr>
            <p:nvPr/>
          </p:nvSpPr>
          <p:spPr bwMode="auto">
            <a:xfrm>
              <a:off x="4034709" y="1474713"/>
              <a:ext cx="123249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9" name="Freeform 580"/>
            <p:cNvSpPr>
              <a:spLocks/>
            </p:cNvSpPr>
            <p:nvPr/>
          </p:nvSpPr>
          <p:spPr bwMode="auto">
            <a:xfrm>
              <a:off x="4362129" y="1670348"/>
              <a:ext cx="121131" cy="177098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0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5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96" name="Straight Arrow Connector 95"/>
          <p:cNvCxnSpPr/>
          <p:nvPr/>
        </p:nvCxnSpPr>
        <p:spPr>
          <a:xfrm flipV="1">
            <a:off x="5637971" y="4483676"/>
            <a:ext cx="694665" cy="401213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0" idx="6"/>
          </p:cNvCxnSpPr>
          <p:nvPr/>
        </p:nvCxnSpPr>
        <p:spPr>
          <a:xfrm>
            <a:off x="5723878" y="5429671"/>
            <a:ext cx="624539" cy="51402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70" idx="7"/>
          </p:cNvCxnSpPr>
          <p:nvPr/>
        </p:nvCxnSpPr>
        <p:spPr>
          <a:xfrm>
            <a:off x="5723875" y="5304082"/>
            <a:ext cx="626734" cy="126532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5718205" y="5372558"/>
            <a:ext cx="621502" cy="403365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728837" y="5341459"/>
            <a:ext cx="614826" cy="274320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5926097" y="5194716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930223" y="5230878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V="1">
            <a:off x="5931878" y="5145887"/>
            <a:ext cx="161306" cy="8191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6555447" y="4304310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559573" y="4340472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6557102" y="4341475"/>
            <a:ext cx="178074" cy="7031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6555447" y="5733157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559573" y="5769319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6561231" y="5659331"/>
            <a:ext cx="185101" cy="106912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557102" y="5770322"/>
            <a:ext cx="178074" cy="7031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6680447" y="5896947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6684573" y="5933109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6682102" y="5934112"/>
            <a:ext cx="165432" cy="99925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770458" y="5439031"/>
            <a:ext cx="194156" cy="1252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V="1">
            <a:off x="6632502" y="5561462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6636628" y="5597624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6631957" y="4467941"/>
            <a:ext cx="255322" cy="40238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>
            <a:off x="6636083" y="4504103"/>
            <a:ext cx="255322" cy="24647"/>
          </a:xfrm>
          <a:prstGeom prst="straightConnector1">
            <a:avLst/>
          </a:prstGeom>
          <a:ln w="19050" cmpd="sng">
            <a:solidFill>
              <a:schemeClr val="accent4"/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7785931" y="2293982"/>
            <a:ext cx="277419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Avant la réalisation de l’incertitude, on prend une décision en essayant de deviner l’issue incertaine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Ex: utiliser des moyennes, les valeurs min et max</a:t>
            </a:r>
          </a:p>
        </p:txBody>
      </p:sp>
      <p:sp>
        <p:nvSpPr>
          <p:cNvPr id="177" name="Rectangle 176"/>
          <p:cNvSpPr/>
          <p:nvPr/>
        </p:nvSpPr>
        <p:spPr>
          <a:xfrm>
            <a:off x="7910473" y="4880886"/>
            <a:ext cx="2722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Prendre une décision après la réalisation de l’issue incertaine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056848" y="2901309"/>
            <a:ext cx="835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DÉCISION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999092" y="4561003"/>
            <a:ext cx="1011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Choisir une stratégie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5718130" y="4946232"/>
            <a:ext cx="101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505830" y="4221034"/>
            <a:ext cx="101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549761" y="5523852"/>
            <a:ext cx="101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i="1" dirty="0">
                <a:solidFill>
                  <a:schemeClr val="accent4">
                    <a:lumMod val="75000"/>
                  </a:schemeClr>
                </a:solidFill>
              </a:rPr>
              <a:t>…</a:t>
            </a:r>
            <a:endParaRPr lang="en-US" sz="1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986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2D9C43-4DA9-4C69-AF75-76AEEB3C3A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Tournée</a:t>
            </a:r>
            <a:r>
              <a:rPr lang="en-US" dirty="0"/>
              <a:t> de </a:t>
            </a:r>
            <a:r>
              <a:rPr lang="en-US" dirty="0" err="1"/>
              <a:t>véhicules</a:t>
            </a:r>
            <a:r>
              <a:rPr lang="en-US" dirty="0"/>
              <a:t> : </a:t>
            </a:r>
            <a:r>
              <a:rPr lang="en-US" dirty="0" err="1"/>
              <a:t>exemple</a:t>
            </a:r>
            <a:endParaRPr lang="en-US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D91EE120-D6F7-4EFB-8C43-720E359149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27733" y="1895113"/>
            <a:ext cx="737643" cy="505547"/>
            <a:chOff x="4583886" y="3068951"/>
            <a:chExt cx="480469" cy="32929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77810" y="2301225"/>
            <a:ext cx="737643" cy="493723"/>
            <a:chOff x="3294775" y="1847447"/>
            <a:chExt cx="737643" cy="49372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294775" y="2341170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580"/>
            <p:cNvSpPr>
              <a:spLocks/>
            </p:cNvSpPr>
            <p:nvPr/>
          </p:nvSpPr>
          <p:spPr bwMode="auto">
            <a:xfrm>
              <a:off x="3340159" y="1847447"/>
              <a:ext cx="120955" cy="45409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3649663" y="2031897"/>
              <a:ext cx="121106" cy="26964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Freeform 580"/>
            <p:cNvSpPr>
              <a:spLocks/>
            </p:cNvSpPr>
            <p:nvPr/>
          </p:nvSpPr>
          <p:spPr bwMode="auto">
            <a:xfrm>
              <a:off x="3800116" y="2117804"/>
              <a:ext cx="105771" cy="183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Freeform 580"/>
            <p:cNvSpPr>
              <a:spLocks/>
            </p:cNvSpPr>
            <p:nvPr/>
          </p:nvSpPr>
          <p:spPr bwMode="auto">
            <a:xfrm>
              <a:off x="3494770" y="1928805"/>
              <a:ext cx="121106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25073" y="3609794"/>
            <a:ext cx="737643" cy="412365"/>
            <a:chOff x="3989324" y="1474713"/>
            <a:chExt cx="737643" cy="4123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Freeform 580"/>
            <p:cNvSpPr>
              <a:spLocks/>
            </p:cNvSpPr>
            <p:nvPr/>
          </p:nvSpPr>
          <p:spPr bwMode="auto">
            <a:xfrm>
              <a:off x="4344213" y="1568215"/>
              <a:ext cx="121106" cy="27923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4494666" y="1663712"/>
              <a:ext cx="125588" cy="189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7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58664" y="4790195"/>
            <a:ext cx="737643" cy="412365"/>
            <a:chOff x="3989324" y="1474713"/>
            <a:chExt cx="737643" cy="41236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1" name="Freeform 580"/>
            <p:cNvSpPr>
              <a:spLocks/>
            </p:cNvSpPr>
            <p:nvPr/>
          </p:nvSpPr>
          <p:spPr bwMode="auto">
            <a:xfrm>
              <a:off x="4344212" y="1661079"/>
              <a:ext cx="141755" cy="18636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2" name="Freeform 580"/>
            <p:cNvSpPr>
              <a:spLocks/>
            </p:cNvSpPr>
            <p:nvPr/>
          </p:nvSpPr>
          <p:spPr bwMode="auto">
            <a:xfrm>
              <a:off x="4511443" y="1748452"/>
              <a:ext cx="158137" cy="9587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3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02750" y="5389871"/>
            <a:ext cx="737643" cy="412365"/>
            <a:chOff x="3989324" y="1474713"/>
            <a:chExt cx="737643" cy="4123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7" name="Freeform 580"/>
            <p:cNvSpPr>
              <a:spLocks/>
            </p:cNvSpPr>
            <p:nvPr/>
          </p:nvSpPr>
          <p:spPr bwMode="auto">
            <a:xfrm>
              <a:off x="4352601" y="1474713"/>
              <a:ext cx="137160" cy="372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8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9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40" name="Straight Arrow Connector 39"/>
          <p:cNvCxnSpPr>
            <a:stCxn id="4" idx="7"/>
            <a:endCxn id="5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6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4"/>
            <a:endCxn id="7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>
            <a:stCxn id="7" idx="4"/>
            <a:endCxn id="8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9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0"/>
            <a:endCxn id="4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598525" y="1532445"/>
            <a:ext cx="6061411" cy="6422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5598525" y="1533525"/>
            <a:ext cx="6061411" cy="516255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0" y="1671150"/>
            <a:ext cx="5043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Objectif : </a:t>
            </a:r>
            <a:r>
              <a:rPr lang="en-US" sz="2000" dirty="0" err="1">
                <a:solidFill>
                  <a:schemeClr val="bg1"/>
                </a:solidFill>
              </a:rPr>
              <a:t>minimiser</a:t>
            </a:r>
            <a:r>
              <a:rPr lang="en-US" sz="2000" dirty="0">
                <a:solidFill>
                  <a:schemeClr val="bg1"/>
                </a:solidFill>
              </a:rPr>
              <a:t> la distance de </a:t>
            </a:r>
            <a:r>
              <a:rPr lang="en-US" sz="2000" dirty="0" err="1">
                <a:solidFill>
                  <a:schemeClr val="bg1"/>
                </a:solidFill>
              </a:rPr>
              <a:t>trajet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totale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7" name="Freeform 382"/>
          <p:cNvSpPr>
            <a:spLocks noChangeAspect="1" noEditPoints="1"/>
          </p:cNvSpPr>
          <p:nvPr/>
        </p:nvSpPr>
        <p:spPr bwMode="auto">
          <a:xfrm>
            <a:off x="6045865" y="2790989"/>
            <a:ext cx="744618" cy="471348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7353" y="2683124"/>
            <a:ext cx="472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Nombre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illimité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véhicules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capacité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maximum C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6066440" y="3716617"/>
            <a:ext cx="737643" cy="505547"/>
            <a:chOff x="4583886" y="3068951"/>
            <a:chExt cx="480469" cy="32929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3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4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5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857353" y="3658245"/>
            <a:ext cx="4478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Demandes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aléatoires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indépendantes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aux n clients</a:t>
            </a:r>
          </a:p>
        </p:txBody>
      </p:sp>
    </p:spTree>
    <p:extLst>
      <p:ext uri="{BB962C8B-B14F-4D97-AF65-F5344CB8AC3E}">
        <p14:creationId xmlns:p14="http://schemas.microsoft.com/office/powerpoint/2010/main" val="3592319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781605" y="1482111"/>
            <a:ext cx="5878331" cy="2231297"/>
          </a:xfrm>
        </p:spPr>
        <p:txBody>
          <a:bodyPr/>
          <a:lstStyle/>
          <a:p>
            <a:r>
              <a:rPr lang="fr-CA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Avant la réalisation de l’incertitude, on prend une décision en essayant de deviner l’issue incertaine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Utilisation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</a:t>
            </a:r>
            <a:r>
              <a:rPr lang="en-US" sz="2000" dirty="0">
                <a:solidFill>
                  <a:schemeClr val="accent5"/>
                </a:solidFill>
              </a:rPr>
              <a:t>la </a:t>
            </a:r>
            <a:r>
              <a:rPr lang="en-US" sz="2000" dirty="0" err="1">
                <a:solidFill>
                  <a:schemeClr val="accent5"/>
                </a:solidFill>
              </a:rPr>
              <a:t>valeur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err="1">
                <a:solidFill>
                  <a:schemeClr val="accent5"/>
                </a:solidFill>
              </a:rPr>
              <a:t>moyenne</a:t>
            </a: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(non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biaisé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Utilisation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la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valeur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3"/>
                </a:solidFill>
              </a:rPr>
              <a:t>minimum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/>
                </a:solidFill>
              </a:rPr>
              <a:t>maximum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optimiste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ou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pessimiste</a:t>
            </a: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r>
              <a:rPr lang="fr-CA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Résolu ensuite comme un modèle déterministe.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Approches</a:t>
            </a:r>
            <a:r>
              <a:rPr lang="en-US" dirty="0"/>
              <a:t> </a:t>
            </a:r>
            <a:r>
              <a:rPr lang="en-US" dirty="0" err="1"/>
              <a:t>déterministes</a:t>
            </a:r>
            <a:endParaRPr lang="en-US" dirty="0"/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3FBB89E7-353C-4D9D-BD61-68E24815F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27733" y="1895113"/>
            <a:ext cx="737643" cy="505547"/>
            <a:chOff x="4583886" y="3068951"/>
            <a:chExt cx="480469" cy="32929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5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77810" y="2301225"/>
            <a:ext cx="737643" cy="493723"/>
            <a:chOff x="3294775" y="1847447"/>
            <a:chExt cx="737643" cy="49372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294775" y="2341170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580"/>
            <p:cNvSpPr>
              <a:spLocks/>
            </p:cNvSpPr>
            <p:nvPr/>
          </p:nvSpPr>
          <p:spPr bwMode="auto">
            <a:xfrm>
              <a:off x="3340159" y="1847447"/>
              <a:ext cx="120955" cy="45409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3649663" y="2031897"/>
              <a:ext cx="121106" cy="26964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Freeform 580"/>
            <p:cNvSpPr>
              <a:spLocks/>
            </p:cNvSpPr>
            <p:nvPr/>
          </p:nvSpPr>
          <p:spPr bwMode="auto">
            <a:xfrm>
              <a:off x="3800116" y="2117804"/>
              <a:ext cx="105771" cy="183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Freeform 580"/>
            <p:cNvSpPr>
              <a:spLocks/>
            </p:cNvSpPr>
            <p:nvPr/>
          </p:nvSpPr>
          <p:spPr bwMode="auto">
            <a:xfrm>
              <a:off x="3494770" y="1928805"/>
              <a:ext cx="121106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25073" y="3609794"/>
            <a:ext cx="737643" cy="412365"/>
            <a:chOff x="3989324" y="1474713"/>
            <a:chExt cx="737643" cy="4123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5" name="Freeform 580"/>
            <p:cNvSpPr>
              <a:spLocks/>
            </p:cNvSpPr>
            <p:nvPr/>
          </p:nvSpPr>
          <p:spPr bwMode="auto">
            <a:xfrm>
              <a:off x="4344213" y="1568215"/>
              <a:ext cx="121106" cy="27923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6" name="Freeform 580"/>
            <p:cNvSpPr>
              <a:spLocks/>
            </p:cNvSpPr>
            <p:nvPr/>
          </p:nvSpPr>
          <p:spPr bwMode="auto">
            <a:xfrm>
              <a:off x="4494666" y="1663712"/>
              <a:ext cx="125588" cy="189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7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58664" y="4790195"/>
            <a:ext cx="737643" cy="412365"/>
            <a:chOff x="3989324" y="1474713"/>
            <a:chExt cx="737643" cy="41236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1" name="Freeform 580"/>
            <p:cNvSpPr>
              <a:spLocks/>
            </p:cNvSpPr>
            <p:nvPr/>
          </p:nvSpPr>
          <p:spPr bwMode="auto">
            <a:xfrm>
              <a:off x="4344212" y="1661079"/>
              <a:ext cx="141755" cy="18636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2" name="Freeform 580"/>
            <p:cNvSpPr>
              <a:spLocks/>
            </p:cNvSpPr>
            <p:nvPr/>
          </p:nvSpPr>
          <p:spPr bwMode="auto">
            <a:xfrm>
              <a:off x="4511443" y="1748452"/>
              <a:ext cx="158137" cy="9587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3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02750" y="5389871"/>
            <a:ext cx="737643" cy="412365"/>
            <a:chOff x="3989324" y="1474713"/>
            <a:chExt cx="737643" cy="41236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7" name="Freeform 580"/>
            <p:cNvSpPr>
              <a:spLocks/>
            </p:cNvSpPr>
            <p:nvPr/>
          </p:nvSpPr>
          <p:spPr bwMode="auto">
            <a:xfrm>
              <a:off x="4352601" y="1474713"/>
              <a:ext cx="137160" cy="372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8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39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40" name="Straight Arrow Connector 39"/>
          <p:cNvCxnSpPr>
            <a:stCxn id="4" idx="7"/>
            <a:endCxn id="5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6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4"/>
            <a:endCxn id="7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>
            <a:stCxn id="7" idx="4"/>
            <a:endCxn id="8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9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0"/>
            <a:endCxn id="4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19457" y="135208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8.4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0714" y="18430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7.6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41756" y="31134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5.6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66221" y="51860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5.4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58844" y="58346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6.2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EF00BA-F708-4143-95F5-410A8FA23249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</p:spTree>
    <p:extLst>
      <p:ext uri="{BB962C8B-B14F-4D97-AF65-F5344CB8AC3E}">
        <p14:creationId xmlns:p14="http://schemas.microsoft.com/office/powerpoint/2010/main" val="2847022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0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Approches</a:t>
            </a:r>
            <a:r>
              <a:rPr lang="en-US" dirty="0"/>
              <a:t> </a:t>
            </a:r>
            <a:r>
              <a:rPr lang="en-US" dirty="0" err="1"/>
              <a:t>déterministes</a:t>
            </a:r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BD9ADF1-F2E9-4856-9BDE-36E40945EA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Oval 3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Oval 4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727733" y="24006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80"/>
          <p:cNvSpPr>
            <a:spLocks/>
          </p:cNvSpPr>
          <p:nvPr/>
        </p:nvSpPr>
        <p:spPr bwMode="auto">
          <a:xfrm>
            <a:off x="2773115" y="2174661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Freeform 580"/>
          <p:cNvSpPr>
            <a:spLocks/>
          </p:cNvSpPr>
          <p:nvPr/>
        </p:nvSpPr>
        <p:spPr bwMode="auto">
          <a:xfrm>
            <a:off x="3082618" y="1895110"/>
            <a:ext cx="121106" cy="465914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reeform 580"/>
          <p:cNvSpPr>
            <a:spLocks/>
          </p:cNvSpPr>
          <p:nvPr/>
        </p:nvSpPr>
        <p:spPr bwMode="auto">
          <a:xfrm>
            <a:off x="3233075" y="2091388"/>
            <a:ext cx="125589" cy="27490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reeform 580"/>
          <p:cNvSpPr>
            <a:spLocks/>
          </p:cNvSpPr>
          <p:nvPr/>
        </p:nvSpPr>
        <p:spPr bwMode="auto">
          <a:xfrm>
            <a:off x="2927723" y="19882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77810" y="2794945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580"/>
          <p:cNvSpPr>
            <a:spLocks/>
          </p:cNvSpPr>
          <p:nvPr/>
        </p:nvSpPr>
        <p:spPr bwMode="auto">
          <a:xfrm>
            <a:off x="3623194" y="2301225"/>
            <a:ext cx="120955" cy="45409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9" name="Freeform 580"/>
          <p:cNvSpPr>
            <a:spLocks/>
          </p:cNvSpPr>
          <p:nvPr/>
        </p:nvSpPr>
        <p:spPr bwMode="auto">
          <a:xfrm>
            <a:off x="3932695" y="2485675"/>
            <a:ext cx="121106" cy="26964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Freeform 580"/>
          <p:cNvSpPr>
            <a:spLocks/>
          </p:cNvSpPr>
          <p:nvPr/>
        </p:nvSpPr>
        <p:spPr bwMode="auto">
          <a:xfrm>
            <a:off x="4083151" y="2571582"/>
            <a:ext cx="105771" cy="183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Freeform 580"/>
          <p:cNvSpPr>
            <a:spLocks/>
          </p:cNvSpPr>
          <p:nvPr/>
        </p:nvSpPr>
        <p:spPr bwMode="auto">
          <a:xfrm>
            <a:off x="3777802" y="2382580"/>
            <a:ext cx="121106" cy="37273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425073" y="4022156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580"/>
          <p:cNvSpPr>
            <a:spLocks/>
          </p:cNvSpPr>
          <p:nvPr/>
        </p:nvSpPr>
        <p:spPr bwMode="auto">
          <a:xfrm>
            <a:off x="4470457" y="3796157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Freeform 580"/>
          <p:cNvSpPr>
            <a:spLocks/>
          </p:cNvSpPr>
          <p:nvPr/>
        </p:nvSpPr>
        <p:spPr bwMode="auto">
          <a:xfrm>
            <a:off x="4779959" y="3703296"/>
            <a:ext cx="121106" cy="27923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Freeform 580"/>
          <p:cNvSpPr>
            <a:spLocks/>
          </p:cNvSpPr>
          <p:nvPr/>
        </p:nvSpPr>
        <p:spPr bwMode="auto">
          <a:xfrm>
            <a:off x="4930412" y="3798793"/>
            <a:ext cx="125588" cy="18900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Freeform 580"/>
          <p:cNvSpPr>
            <a:spLocks/>
          </p:cNvSpPr>
          <p:nvPr/>
        </p:nvSpPr>
        <p:spPr bwMode="auto">
          <a:xfrm>
            <a:off x="4625064" y="3609791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358664" y="52025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80"/>
          <p:cNvSpPr>
            <a:spLocks/>
          </p:cNvSpPr>
          <p:nvPr/>
        </p:nvSpPr>
        <p:spPr bwMode="auto">
          <a:xfrm>
            <a:off x="3404048" y="4976558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1" name="Freeform 580"/>
          <p:cNvSpPr>
            <a:spLocks/>
          </p:cNvSpPr>
          <p:nvPr/>
        </p:nvSpPr>
        <p:spPr bwMode="auto">
          <a:xfrm>
            <a:off x="3713552" y="4976561"/>
            <a:ext cx="141755" cy="18636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2" name="Freeform 580"/>
          <p:cNvSpPr>
            <a:spLocks/>
          </p:cNvSpPr>
          <p:nvPr/>
        </p:nvSpPr>
        <p:spPr bwMode="auto">
          <a:xfrm>
            <a:off x="3880783" y="5063931"/>
            <a:ext cx="158137" cy="9587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Freeform 580"/>
          <p:cNvSpPr>
            <a:spLocks/>
          </p:cNvSpPr>
          <p:nvPr/>
        </p:nvSpPr>
        <p:spPr bwMode="auto">
          <a:xfrm>
            <a:off x="3558655" y="47901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302750" y="5802233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580"/>
          <p:cNvSpPr>
            <a:spLocks/>
          </p:cNvSpPr>
          <p:nvPr/>
        </p:nvSpPr>
        <p:spPr bwMode="auto">
          <a:xfrm>
            <a:off x="2348134" y="5576234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7" name="Freeform 580"/>
          <p:cNvSpPr>
            <a:spLocks/>
          </p:cNvSpPr>
          <p:nvPr/>
        </p:nvSpPr>
        <p:spPr bwMode="auto">
          <a:xfrm>
            <a:off x="2666024" y="5389871"/>
            <a:ext cx="137160" cy="372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8" name="Freeform 580"/>
          <p:cNvSpPr>
            <a:spLocks/>
          </p:cNvSpPr>
          <p:nvPr/>
        </p:nvSpPr>
        <p:spPr bwMode="auto">
          <a:xfrm>
            <a:off x="2841647" y="5444183"/>
            <a:ext cx="140695" cy="31529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9" name="Freeform 580"/>
          <p:cNvSpPr>
            <a:spLocks/>
          </p:cNvSpPr>
          <p:nvPr/>
        </p:nvSpPr>
        <p:spPr bwMode="auto">
          <a:xfrm>
            <a:off x="2502743" y="5502906"/>
            <a:ext cx="135649" cy="26496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0" name="Straight Arrow Connector 39"/>
          <p:cNvCxnSpPr>
            <a:stCxn id="4" idx="7"/>
            <a:endCxn id="5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5"/>
            <a:endCxn id="6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4"/>
            <a:endCxn id="7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>
            <a:stCxn id="7" idx="4"/>
            <a:endCxn id="8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9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9" idx="0"/>
            <a:endCxn id="4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697136" y="3904804"/>
            <a:ext cx="4862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A9E0"/>
              </a:buClr>
              <a:buSzPct val="100000"/>
              <a:buFont typeface="Calibri" panose="020F0502020204030204" pitchFamily="34" charset="0"/>
              <a:buChar char="+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Avantages</a:t>
            </a:r>
          </a:p>
          <a:p>
            <a:pPr marL="455613" lvl="1" indent="-168275">
              <a:buClr>
                <a:srgbClr val="00A9E0"/>
              </a:buClr>
              <a:buFont typeface="Calibri" panose="020F0502020204030204" pitchFamily="34" charset="0"/>
              <a:buChar char="+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Facile, n’augmente pas la taille du modèle</a:t>
            </a:r>
          </a:p>
          <a:p>
            <a:pPr marL="455613" lvl="1" indent="-168275">
              <a:buClr>
                <a:srgbClr val="00A9E0"/>
              </a:buClr>
              <a:buFont typeface="Calibri" panose="020F0502020204030204" pitchFamily="34" charset="0"/>
              <a:buChar char="+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Pas besoin de beaucoup d’information sur le phénomène incertain </a:t>
            </a:r>
          </a:p>
          <a:p>
            <a:pPr marL="228600" indent="-228600">
              <a:buClr>
                <a:srgbClr val="00A9E0"/>
              </a:buClr>
              <a:buSzPct val="100000"/>
              <a:buFont typeface="Courier New" panose="02070309020205020404" pitchFamily="49" charset="0"/>
              <a:buChar char="­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Inconvénients</a:t>
            </a:r>
          </a:p>
          <a:p>
            <a:pPr marL="455613" lvl="1" indent="-168275">
              <a:buClr>
                <a:srgbClr val="00A9E0"/>
              </a:buClr>
              <a:buFont typeface="Courier New" panose="02070309020205020404" pitchFamily="49" charset="0"/>
              <a:buChar char="­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Peut trop simplifier l’incertitude</a:t>
            </a:r>
          </a:p>
          <a:p>
            <a:pPr marL="455613" lvl="1" indent="-168275">
              <a:buClr>
                <a:srgbClr val="00A9E0"/>
              </a:buClr>
              <a:buFont typeface="Courier New" panose="02070309020205020404" pitchFamily="49" charset="0"/>
              <a:buChar char="­"/>
            </a:pPr>
            <a:r>
              <a:rPr lang="fr-FR" sz="1800" dirty="0">
                <a:solidFill>
                  <a:schemeClr val="bg2">
                    <a:lumMod val="50000"/>
                  </a:schemeClr>
                </a:solidFill>
              </a:rPr>
              <a:t>Le plan peut être non réalisable en fonction de l’issue réelle de l’incertitude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25388AD-FFE2-4971-AAC2-6BDCB36E8AB3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684FA113-B82D-423E-B16E-4F266A80E7AC}"/>
              </a:ext>
            </a:extLst>
          </p:cNvPr>
          <p:cNvSpPr txBox="1"/>
          <p:nvPr/>
        </p:nvSpPr>
        <p:spPr>
          <a:xfrm>
            <a:off x="2819457" y="135208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8.4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7" name="TextBox 48">
            <a:extLst>
              <a:ext uri="{FF2B5EF4-FFF2-40B4-BE49-F238E27FC236}">
                <a16:creationId xmlns:a16="http://schemas.microsoft.com/office/drawing/2014/main" id="{30315973-D83D-4A2B-BFD9-7CD0972C3AEA}"/>
              </a:ext>
            </a:extLst>
          </p:cNvPr>
          <p:cNvSpPr txBox="1"/>
          <p:nvPr/>
        </p:nvSpPr>
        <p:spPr>
          <a:xfrm>
            <a:off x="3800714" y="184305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7.6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D4C82CA9-AD05-4CBF-ACBA-13D98202871C}"/>
              </a:ext>
            </a:extLst>
          </p:cNvPr>
          <p:cNvSpPr txBox="1"/>
          <p:nvPr/>
        </p:nvSpPr>
        <p:spPr>
          <a:xfrm>
            <a:off x="4541756" y="31134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5.6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9" name="TextBox 51">
            <a:extLst>
              <a:ext uri="{FF2B5EF4-FFF2-40B4-BE49-F238E27FC236}">
                <a16:creationId xmlns:a16="http://schemas.microsoft.com/office/drawing/2014/main" id="{32248FB8-570E-4C1E-8EEF-07BCDBEB4AA2}"/>
              </a:ext>
            </a:extLst>
          </p:cNvPr>
          <p:cNvSpPr txBox="1"/>
          <p:nvPr/>
        </p:nvSpPr>
        <p:spPr>
          <a:xfrm>
            <a:off x="3466221" y="518606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5.4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0" name="TextBox 52">
            <a:extLst>
              <a:ext uri="{FF2B5EF4-FFF2-40B4-BE49-F238E27FC236}">
                <a16:creationId xmlns:a16="http://schemas.microsoft.com/office/drawing/2014/main" id="{D6472243-03BB-4CB3-BA8D-E5263C2B4882}"/>
              </a:ext>
            </a:extLst>
          </p:cNvPr>
          <p:cNvSpPr txBox="1"/>
          <p:nvPr/>
        </p:nvSpPr>
        <p:spPr>
          <a:xfrm>
            <a:off x="2458844" y="58346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chemeClr val="accent5"/>
                </a:solidFill>
              </a:rPr>
              <a:t>6.2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145D632-0260-4B02-840E-8FBB44D71C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A4376622-C29A-4378-A528-37D30D9557DC}"/>
              </a:ext>
            </a:extLst>
          </p:cNvPr>
          <p:cNvSpPr txBox="1">
            <a:spLocks/>
          </p:cNvSpPr>
          <p:nvPr/>
        </p:nvSpPr>
        <p:spPr>
          <a:xfrm>
            <a:off x="5781605" y="1482111"/>
            <a:ext cx="5878331" cy="2231297"/>
          </a:xfrm>
          <a:prstGeom prst="rect">
            <a:avLst/>
          </a:prstGeom>
          <a:ln w="25400">
            <a:miter lim="400000"/>
          </a:ln>
        </p:spPr>
        <p:txBody>
          <a:bodyPr wrap="square" lIns="91399" tIns="91399" rIns="91399" bIns="91399">
            <a:sp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24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4953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777240" marR="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1041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1270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1498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6pPr>
            <a:lvl7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7pPr>
            <a:lvl8pPr marL="1955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8pPr>
            <a:lvl9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9pPr>
          </a:lstStyle>
          <a:p>
            <a:r>
              <a:rPr lang="fr-CA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Avant la réalisation de l’incertitude, on prend une décision en essayant de deviner l’issue incertaine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fr-FR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Utilisation de </a:t>
            </a:r>
            <a:r>
              <a:rPr lang="fr-FR" sz="2000" dirty="0">
                <a:solidFill>
                  <a:schemeClr val="accent5"/>
                </a:solidFill>
              </a:rPr>
              <a:t>la valeur moyenne </a:t>
            </a:r>
            <a:r>
              <a:rPr lang="fr-FR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(non biaisé)</a:t>
            </a:r>
          </a:p>
          <a:p>
            <a:pPr lvl="1"/>
            <a:r>
              <a:rPr lang="fr-FR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Utilisation de la valeur </a:t>
            </a:r>
            <a:r>
              <a:rPr lang="fr-FR" sz="2000" dirty="0">
                <a:solidFill>
                  <a:schemeClr val="accent3"/>
                </a:solidFill>
              </a:rPr>
              <a:t>minimum</a:t>
            </a:r>
            <a:r>
              <a:rPr lang="fr-FR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ou </a:t>
            </a:r>
            <a:r>
              <a:rPr lang="fr-FR" sz="2000" dirty="0">
                <a:solidFill>
                  <a:schemeClr val="accent6"/>
                </a:solidFill>
              </a:rPr>
              <a:t>maximum</a:t>
            </a:r>
            <a:r>
              <a:rPr lang="fr-FR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(optimiste ou pessimiste)</a:t>
            </a:r>
          </a:p>
          <a:p>
            <a:r>
              <a:rPr lang="fr-CA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Résolu ensuite comme un modèle déterministe.</a:t>
            </a:r>
          </a:p>
        </p:txBody>
      </p:sp>
    </p:spTree>
    <p:extLst>
      <p:ext uri="{BB962C8B-B14F-4D97-AF65-F5344CB8AC3E}">
        <p14:creationId xmlns:p14="http://schemas.microsoft.com/office/powerpoint/2010/main" val="3254486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</a:p>
          <a:p>
            <a:pPr defTabSz="685800"/>
            <a:endParaRPr lang="fr-FR" sz="2400" b="1" dirty="0">
              <a:solidFill>
                <a:srgbClr val="FFFFFF"/>
              </a:solidFill>
            </a:endParaRPr>
          </a:p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Introduction</a:t>
            </a:r>
          </a:p>
          <a:p>
            <a:pPr defTabSz="685800"/>
            <a:r>
              <a:rPr lang="fr-FR" sz="2400" b="1" dirty="0">
                <a:solidFill>
                  <a:schemeClr val="accent4"/>
                </a:solidFill>
              </a:rPr>
              <a:t>Approches</a:t>
            </a:r>
          </a:p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Application</a:t>
            </a:r>
            <a:endParaRPr lang="en-US" sz="2400" b="1" dirty="0">
              <a:solidFill>
                <a:srgbClr val="FFFFFF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3241179"/>
            <a:ext cx="5238734" cy="3756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000" dirty="0"/>
              <a:t>Planification sous incertitude</a:t>
            </a:r>
          </a:p>
        </p:txBody>
      </p:sp>
    </p:spTree>
    <p:extLst>
      <p:ext uri="{BB962C8B-B14F-4D97-AF65-F5344CB8AC3E}">
        <p14:creationId xmlns:p14="http://schemas.microsoft.com/office/powerpoint/2010/main" val="1452253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44336" y="1902844"/>
            <a:ext cx="9266542" cy="28201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bg2">
                    <a:lumMod val="50000"/>
                  </a:schemeClr>
                </a:solidFill>
              </a:rPr>
              <a:t>OPTIMISATION</a:t>
            </a:r>
            <a:r>
              <a:rPr lang="fr-CA" i="1" dirty="0">
                <a:solidFill>
                  <a:schemeClr val="bg2">
                    <a:lumMod val="50000"/>
                  </a:schemeClr>
                </a:solidFill>
              </a:rPr>
              <a:t> CHANCE CONSTRAINED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bg2">
                    <a:lumMod val="50000"/>
                  </a:schemeClr>
                </a:solidFill>
              </a:rPr>
              <a:t>OPTIMISATION STOCHASTIQUE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bg2">
                    <a:lumMod val="50000"/>
                  </a:schemeClr>
                </a:solidFill>
              </a:rPr>
              <a:t>OPTIMISATION ROBUSTE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C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Approches stochastiques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466A42D-D2BA-47D1-ADDF-48A29E9800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44356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5598525" y="1532445"/>
            <a:ext cx="5834029" cy="6422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598525" y="1533525"/>
            <a:ext cx="5834029" cy="516255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/>
              <a:t>Impact sur le plan?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7BB832-903A-447A-8E94-27E296156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8" name="Freeform 382"/>
          <p:cNvSpPr>
            <a:spLocks noChangeAspect="1" noEditPoints="1"/>
          </p:cNvSpPr>
          <p:nvPr/>
        </p:nvSpPr>
        <p:spPr bwMode="auto">
          <a:xfrm>
            <a:off x="7222420" y="2771788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824610" y="2755312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chemeClr val="accent5"/>
                </a:solidFill>
              </a:rPr>
              <a:t>CAPACITÉ MAX Q</a:t>
            </a:r>
            <a:endParaRPr lang="en-US" sz="1600" i="1" dirty="0">
              <a:solidFill>
                <a:schemeClr val="accent5"/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120668" y="3202607"/>
            <a:ext cx="2839270" cy="5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759816" y="1660938"/>
            <a:ext cx="5511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Objectif : </a:t>
            </a:r>
            <a:r>
              <a:rPr lang="en-US" sz="2200" dirty="0" err="1">
                <a:solidFill>
                  <a:schemeClr val="bg1"/>
                </a:solidFill>
              </a:rPr>
              <a:t>minimiser</a:t>
            </a:r>
            <a:r>
              <a:rPr lang="en-US" sz="2200" dirty="0">
                <a:solidFill>
                  <a:schemeClr val="bg1"/>
                </a:solidFill>
              </a:rPr>
              <a:t> la distance de </a:t>
            </a:r>
            <a:r>
              <a:rPr lang="en-US" sz="2200" dirty="0" err="1">
                <a:solidFill>
                  <a:schemeClr val="bg1"/>
                </a:solidFill>
              </a:rPr>
              <a:t>trajet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totale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596008" y="3387810"/>
            <a:ext cx="236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  0%</a:t>
            </a:r>
            <a:endParaRPr lang="en-US" sz="1400" dirty="0"/>
          </a:p>
        </p:txBody>
      </p:sp>
      <p:sp>
        <p:nvSpPr>
          <p:cNvPr id="104" name="Oval 103"/>
          <p:cNvSpPr/>
          <p:nvPr/>
        </p:nvSpPr>
        <p:spPr>
          <a:xfrm>
            <a:off x="7283302" y="3397198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1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7283302" y="3981994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7596006" y="3970511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7030A0"/>
                </a:solidFill>
              </a:rPr>
              <a:t>Probabilité (excède Q) =  25%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10" name="Oval 109"/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24" name="Oval 123"/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cxnSp>
        <p:nvCxnSpPr>
          <p:cNvPr id="132" name="Straight Arrow Connector 131"/>
          <p:cNvCxnSpPr>
            <a:stCxn id="104" idx="4"/>
            <a:endCxn id="105" idx="0"/>
          </p:cNvCxnSpPr>
          <p:nvPr/>
        </p:nvCxnSpPr>
        <p:spPr>
          <a:xfrm>
            <a:off x="7420462" y="3671518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8" name="Oval 67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1" name="Oval 70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2727733" y="24006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580"/>
          <p:cNvSpPr>
            <a:spLocks/>
          </p:cNvSpPr>
          <p:nvPr/>
        </p:nvSpPr>
        <p:spPr bwMode="auto">
          <a:xfrm>
            <a:off x="2773115" y="2174661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8" name="Freeform 580"/>
          <p:cNvSpPr>
            <a:spLocks/>
          </p:cNvSpPr>
          <p:nvPr/>
        </p:nvSpPr>
        <p:spPr bwMode="auto">
          <a:xfrm>
            <a:off x="3082618" y="1895110"/>
            <a:ext cx="121106" cy="465914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9" name="Freeform 580"/>
          <p:cNvSpPr>
            <a:spLocks/>
          </p:cNvSpPr>
          <p:nvPr/>
        </p:nvSpPr>
        <p:spPr bwMode="auto">
          <a:xfrm>
            <a:off x="3233075" y="2091388"/>
            <a:ext cx="125589" cy="27490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1" name="Freeform 580"/>
          <p:cNvSpPr>
            <a:spLocks/>
          </p:cNvSpPr>
          <p:nvPr/>
        </p:nvSpPr>
        <p:spPr bwMode="auto">
          <a:xfrm>
            <a:off x="2927723" y="19882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577810" y="2794945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580"/>
          <p:cNvSpPr>
            <a:spLocks/>
          </p:cNvSpPr>
          <p:nvPr/>
        </p:nvSpPr>
        <p:spPr bwMode="auto">
          <a:xfrm>
            <a:off x="3623194" y="2301225"/>
            <a:ext cx="120955" cy="45409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5" name="Freeform 580"/>
          <p:cNvSpPr>
            <a:spLocks/>
          </p:cNvSpPr>
          <p:nvPr/>
        </p:nvSpPr>
        <p:spPr bwMode="auto">
          <a:xfrm>
            <a:off x="3932695" y="2485675"/>
            <a:ext cx="121106" cy="26964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6" name="Freeform 580"/>
          <p:cNvSpPr>
            <a:spLocks/>
          </p:cNvSpPr>
          <p:nvPr/>
        </p:nvSpPr>
        <p:spPr bwMode="auto">
          <a:xfrm>
            <a:off x="4083151" y="2571582"/>
            <a:ext cx="105771" cy="183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0" name="Freeform 580"/>
          <p:cNvSpPr>
            <a:spLocks/>
          </p:cNvSpPr>
          <p:nvPr/>
        </p:nvSpPr>
        <p:spPr bwMode="auto">
          <a:xfrm>
            <a:off x="3777802" y="2382580"/>
            <a:ext cx="121106" cy="37273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4425073" y="4022156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580"/>
          <p:cNvSpPr>
            <a:spLocks/>
          </p:cNvSpPr>
          <p:nvPr/>
        </p:nvSpPr>
        <p:spPr bwMode="auto">
          <a:xfrm>
            <a:off x="4470457" y="3796157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reeform 580"/>
          <p:cNvSpPr>
            <a:spLocks/>
          </p:cNvSpPr>
          <p:nvPr/>
        </p:nvSpPr>
        <p:spPr bwMode="auto">
          <a:xfrm>
            <a:off x="4779959" y="3703296"/>
            <a:ext cx="121106" cy="27923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reeform 580"/>
          <p:cNvSpPr>
            <a:spLocks/>
          </p:cNvSpPr>
          <p:nvPr/>
        </p:nvSpPr>
        <p:spPr bwMode="auto">
          <a:xfrm>
            <a:off x="4930412" y="3798793"/>
            <a:ext cx="125588" cy="18900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7" name="Freeform 580"/>
          <p:cNvSpPr>
            <a:spLocks/>
          </p:cNvSpPr>
          <p:nvPr/>
        </p:nvSpPr>
        <p:spPr bwMode="auto">
          <a:xfrm>
            <a:off x="4625064" y="3609791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3358664" y="52025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580"/>
          <p:cNvSpPr>
            <a:spLocks/>
          </p:cNvSpPr>
          <p:nvPr/>
        </p:nvSpPr>
        <p:spPr bwMode="auto">
          <a:xfrm>
            <a:off x="3404048" y="4976558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1" name="Freeform 580"/>
          <p:cNvSpPr>
            <a:spLocks/>
          </p:cNvSpPr>
          <p:nvPr/>
        </p:nvSpPr>
        <p:spPr bwMode="auto">
          <a:xfrm>
            <a:off x="3713552" y="4976561"/>
            <a:ext cx="141755" cy="18636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9" name="Freeform 580"/>
          <p:cNvSpPr>
            <a:spLocks/>
          </p:cNvSpPr>
          <p:nvPr/>
        </p:nvSpPr>
        <p:spPr bwMode="auto">
          <a:xfrm>
            <a:off x="3880783" y="5063931"/>
            <a:ext cx="158137" cy="9587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3" name="Freeform 580"/>
          <p:cNvSpPr>
            <a:spLocks/>
          </p:cNvSpPr>
          <p:nvPr/>
        </p:nvSpPr>
        <p:spPr bwMode="auto">
          <a:xfrm>
            <a:off x="3558655" y="47901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302750" y="5802233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580"/>
          <p:cNvSpPr>
            <a:spLocks/>
          </p:cNvSpPr>
          <p:nvPr/>
        </p:nvSpPr>
        <p:spPr bwMode="auto">
          <a:xfrm>
            <a:off x="2348134" y="5576234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9" name="Freeform 580"/>
          <p:cNvSpPr>
            <a:spLocks/>
          </p:cNvSpPr>
          <p:nvPr/>
        </p:nvSpPr>
        <p:spPr bwMode="auto">
          <a:xfrm>
            <a:off x="2666024" y="5389871"/>
            <a:ext cx="137160" cy="372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0" name="Freeform 580"/>
          <p:cNvSpPr>
            <a:spLocks/>
          </p:cNvSpPr>
          <p:nvPr/>
        </p:nvSpPr>
        <p:spPr bwMode="auto">
          <a:xfrm>
            <a:off x="2841647" y="5444183"/>
            <a:ext cx="140695" cy="31529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1" name="Freeform 580"/>
          <p:cNvSpPr>
            <a:spLocks/>
          </p:cNvSpPr>
          <p:nvPr/>
        </p:nvSpPr>
        <p:spPr bwMode="auto">
          <a:xfrm>
            <a:off x="2502743" y="5502906"/>
            <a:ext cx="135649" cy="26496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67" idx="7"/>
            <a:endCxn id="68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7596006" y="45532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45%</a:t>
            </a:r>
            <a:endParaRPr lang="en-US" sz="1400" dirty="0"/>
          </a:p>
        </p:txBody>
      </p:sp>
      <p:sp>
        <p:nvSpPr>
          <p:cNvPr id="140" name="Oval 139"/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42" name="TextBox 141"/>
          <p:cNvSpPr txBox="1"/>
          <p:nvPr/>
        </p:nvSpPr>
        <p:spPr>
          <a:xfrm>
            <a:off x="7596006" y="5135913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80%</a:t>
            </a:r>
            <a:endParaRPr lang="en-US" sz="1400" dirty="0"/>
          </a:p>
        </p:txBody>
      </p:sp>
      <p:sp>
        <p:nvSpPr>
          <p:cNvPr id="143" name="Oval 142"/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sp>
        <p:nvSpPr>
          <p:cNvPr id="146" name="TextBox 145"/>
          <p:cNvSpPr txBox="1"/>
          <p:nvPr/>
        </p:nvSpPr>
        <p:spPr>
          <a:xfrm>
            <a:off x="7596006" y="57186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FF6A13"/>
                </a:solidFill>
              </a:rPr>
              <a:t>Probabilité (excède Q) = 100%</a:t>
            </a:r>
            <a:endParaRPr lang="en-US" sz="1400" dirty="0">
              <a:solidFill>
                <a:srgbClr val="FF6A13"/>
              </a:solidFill>
            </a:endParaRPr>
          </a:p>
        </p:txBody>
      </p:sp>
      <p:cxnSp>
        <p:nvCxnSpPr>
          <p:cNvPr id="147" name="Straight Arrow Connector 146"/>
          <p:cNvCxnSpPr>
            <a:endCxn id="137" idx="0"/>
          </p:cNvCxnSpPr>
          <p:nvPr/>
        </p:nvCxnSpPr>
        <p:spPr>
          <a:xfrm>
            <a:off x="7420462" y="4256314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37" idx="4"/>
            <a:endCxn id="140" idx="0"/>
          </p:cNvCxnSpPr>
          <p:nvPr/>
        </p:nvCxnSpPr>
        <p:spPr>
          <a:xfrm>
            <a:off x="7420462" y="4841110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40" idx="4"/>
            <a:endCxn id="143" idx="0"/>
          </p:cNvCxnSpPr>
          <p:nvPr/>
        </p:nvCxnSpPr>
        <p:spPr>
          <a:xfrm>
            <a:off x="7420462" y="5425909"/>
            <a:ext cx="0" cy="31047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890B1E7-2C70-4219-8B2C-94DCF4810FBE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</p:spTree>
    <p:extLst>
      <p:ext uri="{BB962C8B-B14F-4D97-AF65-F5344CB8AC3E}">
        <p14:creationId xmlns:p14="http://schemas.microsoft.com/office/powerpoint/2010/main" val="3098510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1A95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1A95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F1A95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8F1A95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A13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39" grpId="0"/>
      <p:bldP spid="142" grpId="0"/>
      <p:bldP spid="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598528" y="1200468"/>
            <a:ext cx="6053765" cy="4579632"/>
          </a:xfrm>
        </p:spPr>
        <p:txBody>
          <a:bodyPr/>
          <a:lstStyle/>
          <a:p>
            <a:r>
              <a:rPr lang="fr-FR" sz="1700" dirty="0">
                <a:solidFill>
                  <a:schemeClr val="bg2">
                    <a:lumMod val="25000"/>
                  </a:schemeClr>
                </a:solidFill>
              </a:rPr>
              <a:t>L’optimisation </a:t>
            </a:r>
            <a:r>
              <a:rPr lang="fr-FR" sz="1700" i="1" dirty="0">
                <a:solidFill>
                  <a:schemeClr val="bg2">
                    <a:lumMod val="25000"/>
                  </a:schemeClr>
                </a:solidFill>
              </a:rPr>
              <a:t>Chance </a:t>
            </a:r>
            <a:r>
              <a:rPr lang="fr-FR" sz="1700" i="1" dirty="0" err="1">
                <a:solidFill>
                  <a:schemeClr val="bg2">
                    <a:lumMod val="25000"/>
                  </a:schemeClr>
                </a:solidFill>
              </a:rPr>
              <a:t>Constrained</a:t>
            </a:r>
            <a:r>
              <a:rPr lang="fr-FR" sz="17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700" dirty="0">
                <a:solidFill>
                  <a:schemeClr val="bg2">
                    <a:lumMod val="25000"/>
                  </a:schemeClr>
                </a:solidFill>
              </a:rPr>
              <a:t>permet de produire un plan qui sera possible </a:t>
            </a:r>
            <a:r>
              <a:rPr lang="fr-FR" sz="1700" dirty="0">
                <a:solidFill>
                  <a:schemeClr val="accent4"/>
                </a:solidFill>
              </a:rPr>
              <a:t>avec une certaine probabilité</a:t>
            </a:r>
            <a:r>
              <a:rPr lang="fr-FR" sz="1700" dirty="0"/>
              <a:t>. </a:t>
            </a:r>
          </a:p>
          <a:p>
            <a:pPr lvl="1"/>
            <a:r>
              <a:rPr lang="fr-FR" sz="1600" dirty="0">
                <a:solidFill>
                  <a:schemeClr val="bg2">
                    <a:lumMod val="25000"/>
                  </a:schemeClr>
                </a:solidFill>
              </a:rPr>
              <a:t>Dans ce cas, on pourrait viser des trajets qui n’excèdent pas la capacité du transporteur dans au moins </a:t>
            </a:r>
            <a:r>
              <a:rPr lang="fr-FR" sz="1600" dirty="0">
                <a:solidFill>
                  <a:schemeClr val="accent4"/>
                </a:solidFill>
              </a:rPr>
              <a:t>75% scenarios</a:t>
            </a: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 (Maximum 25% d’échec)</a:t>
            </a:r>
          </a:p>
          <a:p>
            <a:endParaRPr lang="fr-FR" sz="1600" dirty="0">
              <a:solidFill>
                <a:schemeClr val="accent4"/>
              </a:solidFill>
            </a:endParaRPr>
          </a:p>
          <a:p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Probabilité d’échec calculée analytiquement ou par simulation</a:t>
            </a:r>
            <a:endParaRPr lang="fr-FR" sz="17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fr-FR" sz="1700" i="1" dirty="0">
                <a:solidFill>
                  <a:schemeClr val="bg2">
                    <a:lumMod val="25000"/>
                  </a:schemeClr>
                </a:solidFill>
              </a:rPr>
              <a:t>Value-at-Risk</a:t>
            </a:r>
            <a:r>
              <a:rPr lang="fr-FR" sz="1700" dirty="0">
                <a:solidFill>
                  <a:schemeClr val="bg2">
                    <a:lumMod val="25000"/>
                  </a:schemeClr>
                </a:solidFill>
              </a:rPr>
              <a:t> en finance (</a:t>
            </a:r>
            <a:r>
              <a:rPr lang="fr-FR" sz="1700" dirty="0" err="1">
                <a:solidFill>
                  <a:schemeClr val="bg2">
                    <a:lumMod val="25000"/>
                  </a:schemeClr>
                </a:solidFill>
              </a:rPr>
              <a:t>VaR</a:t>
            </a:r>
            <a:r>
              <a:rPr lang="fr-FR" sz="17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fr-FR" sz="1700" dirty="0"/>
          </a:p>
          <a:p>
            <a:pPr>
              <a:buFont typeface="Calibri" panose="020F0502020204030204" pitchFamily="34" charset="0"/>
              <a:buChar char="+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Avantages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niveau de risque peut être spécifié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Inconvénient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fr-FR" sz="1700" dirty="0">
                <a:solidFill>
                  <a:schemeClr val="bg2">
                    <a:lumMod val="25000"/>
                  </a:schemeClr>
                </a:solidFill>
              </a:rPr>
              <a:t>Ne donne pas la marche à suivre en cas d’échec (et ne quantifie pas l’impact d’un éventuel échec)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Chance Constrained Optimization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F97CF4-74F6-419F-ADFE-ABE8E77C1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8" name="Oval 97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" name="Oval 98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0" name="Oval 99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01" name="Oval 100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03" name="Oval 102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2727733" y="1895113"/>
            <a:ext cx="737643" cy="505547"/>
            <a:chOff x="4583886" y="3068951"/>
            <a:chExt cx="480469" cy="329292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577810" y="2301225"/>
            <a:ext cx="737643" cy="493723"/>
            <a:chOff x="3294775" y="1847447"/>
            <a:chExt cx="737643" cy="493723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3294775" y="2341170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eform 580"/>
            <p:cNvSpPr>
              <a:spLocks/>
            </p:cNvSpPr>
            <p:nvPr/>
          </p:nvSpPr>
          <p:spPr bwMode="auto">
            <a:xfrm>
              <a:off x="3340159" y="1847447"/>
              <a:ext cx="120955" cy="45409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3" name="Freeform 580"/>
            <p:cNvSpPr>
              <a:spLocks/>
            </p:cNvSpPr>
            <p:nvPr/>
          </p:nvSpPr>
          <p:spPr bwMode="auto">
            <a:xfrm>
              <a:off x="3649663" y="2031897"/>
              <a:ext cx="121106" cy="26964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4" name="Freeform 580"/>
            <p:cNvSpPr>
              <a:spLocks/>
            </p:cNvSpPr>
            <p:nvPr/>
          </p:nvSpPr>
          <p:spPr bwMode="auto">
            <a:xfrm>
              <a:off x="3800116" y="2117804"/>
              <a:ext cx="105771" cy="183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5" name="Freeform 580"/>
            <p:cNvSpPr>
              <a:spLocks/>
            </p:cNvSpPr>
            <p:nvPr/>
          </p:nvSpPr>
          <p:spPr bwMode="auto">
            <a:xfrm>
              <a:off x="3494770" y="1928805"/>
              <a:ext cx="121106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25073" y="3609794"/>
            <a:ext cx="737643" cy="412365"/>
            <a:chOff x="3989324" y="1474713"/>
            <a:chExt cx="737643" cy="412365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19" name="Freeform 580"/>
            <p:cNvSpPr>
              <a:spLocks/>
            </p:cNvSpPr>
            <p:nvPr/>
          </p:nvSpPr>
          <p:spPr bwMode="auto">
            <a:xfrm>
              <a:off x="4344213" y="1568215"/>
              <a:ext cx="121106" cy="27923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0" name="Freeform 580"/>
            <p:cNvSpPr>
              <a:spLocks/>
            </p:cNvSpPr>
            <p:nvPr/>
          </p:nvSpPr>
          <p:spPr bwMode="auto">
            <a:xfrm>
              <a:off x="4494666" y="1663712"/>
              <a:ext cx="125588" cy="189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1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358664" y="4790195"/>
            <a:ext cx="737643" cy="412365"/>
            <a:chOff x="3989324" y="1474713"/>
            <a:chExt cx="737643" cy="412365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5" name="Freeform 580"/>
            <p:cNvSpPr>
              <a:spLocks/>
            </p:cNvSpPr>
            <p:nvPr/>
          </p:nvSpPr>
          <p:spPr bwMode="auto">
            <a:xfrm>
              <a:off x="4344212" y="1661079"/>
              <a:ext cx="141755" cy="18636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6" name="Freeform 580"/>
            <p:cNvSpPr>
              <a:spLocks/>
            </p:cNvSpPr>
            <p:nvPr/>
          </p:nvSpPr>
          <p:spPr bwMode="auto">
            <a:xfrm>
              <a:off x="4511443" y="1748452"/>
              <a:ext cx="158137" cy="9587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7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2302750" y="5389871"/>
            <a:ext cx="737643" cy="412365"/>
            <a:chOff x="3989324" y="1474713"/>
            <a:chExt cx="737643" cy="412365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1" name="Freeform 580"/>
            <p:cNvSpPr>
              <a:spLocks/>
            </p:cNvSpPr>
            <p:nvPr/>
          </p:nvSpPr>
          <p:spPr bwMode="auto">
            <a:xfrm>
              <a:off x="4352601" y="1474713"/>
              <a:ext cx="137160" cy="372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2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3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134" name="Straight Arrow Connector 133"/>
          <p:cNvCxnSpPr>
            <a:stCxn id="98" idx="7"/>
            <a:endCxn id="99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9" idx="5"/>
            <a:endCxn id="100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0" idx="4"/>
            <a:endCxn id="101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8" name="Straight Arrow Connector 137"/>
          <p:cNvCxnSpPr>
            <a:stCxn id="101" idx="4"/>
            <a:endCxn id="102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2" idx="3"/>
            <a:endCxn id="103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03" idx="0"/>
            <a:endCxn id="98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08292" y="5669417"/>
            <a:ext cx="3710094" cy="1092328"/>
            <a:chOff x="2027695" y="4311309"/>
            <a:chExt cx="6916008" cy="2036213"/>
          </a:xfrm>
        </p:grpSpPr>
        <p:sp>
          <p:nvSpPr>
            <p:cNvPr id="49" name="Freeform 48"/>
            <p:cNvSpPr/>
            <p:nvPr/>
          </p:nvSpPr>
          <p:spPr>
            <a:xfrm>
              <a:off x="3113241" y="4751733"/>
              <a:ext cx="2344584" cy="620952"/>
            </a:xfrm>
            <a:custGeom>
              <a:avLst/>
              <a:gdLst>
                <a:gd name="connsiteX0" fmla="*/ 0 w 2522483"/>
                <a:gd name="connsiteY0" fmla="*/ 740893 h 740893"/>
                <a:gd name="connsiteX1" fmla="*/ 693683 w 2522483"/>
                <a:gd name="connsiteY1" fmla="*/ 94507 h 740893"/>
                <a:gd name="connsiteX2" fmla="*/ 1765738 w 2522483"/>
                <a:gd name="connsiteY2" fmla="*/ 62976 h 740893"/>
                <a:gd name="connsiteX3" fmla="*/ 2522483 w 2522483"/>
                <a:gd name="connsiteY3" fmla="*/ 662065 h 74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483" h="740893">
                  <a:moveTo>
                    <a:pt x="0" y="740893"/>
                  </a:moveTo>
                  <a:cubicBezTo>
                    <a:pt x="199696" y="474193"/>
                    <a:pt x="399393" y="207493"/>
                    <a:pt x="693683" y="94507"/>
                  </a:cubicBezTo>
                  <a:cubicBezTo>
                    <a:pt x="987973" y="-18479"/>
                    <a:pt x="1460938" y="-31617"/>
                    <a:pt x="1765738" y="62976"/>
                  </a:cubicBezTo>
                  <a:cubicBezTo>
                    <a:pt x="2070538" y="157569"/>
                    <a:pt x="2296510" y="409817"/>
                    <a:pt x="2522483" y="662065"/>
                  </a:cubicBezTo>
                </a:path>
              </a:pathLst>
            </a:cu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 flipV="1">
              <a:off x="3134550" y="5322972"/>
              <a:ext cx="5809153" cy="414519"/>
            </a:xfrm>
            <a:custGeom>
              <a:avLst/>
              <a:gdLst>
                <a:gd name="connsiteX0" fmla="*/ 0 w 2522483"/>
                <a:gd name="connsiteY0" fmla="*/ 740893 h 740893"/>
                <a:gd name="connsiteX1" fmla="*/ 693683 w 2522483"/>
                <a:gd name="connsiteY1" fmla="*/ 94507 h 740893"/>
                <a:gd name="connsiteX2" fmla="*/ 1765738 w 2522483"/>
                <a:gd name="connsiteY2" fmla="*/ 62976 h 740893"/>
                <a:gd name="connsiteX3" fmla="*/ 2522483 w 2522483"/>
                <a:gd name="connsiteY3" fmla="*/ 662065 h 74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483" h="740893">
                  <a:moveTo>
                    <a:pt x="0" y="740893"/>
                  </a:moveTo>
                  <a:cubicBezTo>
                    <a:pt x="199696" y="474193"/>
                    <a:pt x="399393" y="207493"/>
                    <a:pt x="693683" y="94507"/>
                  </a:cubicBezTo>
                  <a:cubicBezTo>
                    <a:pt x="987973" y="-18479"/>
                    <a:pt x="1460938" y="-31617"/>
                    <a:pt x="1765738" y="62976"/>
                  </a:cubicBezTo>
                  <a:cubicBezTo>
                    <a:pt x="2070538" y="157569"/>
                    <a:pt x="2296510" y="409817"/>
                    <a:pt x="2522483" y="662065"/>
                  </a:cubicBezTo>
                </a:path>
              </a:pathLst>
            </a:custGeom>
            <a:noFill/>
            <a:ln>
              <a:solidFill>
                <a:schemeClr val="accent2">
                  <a:lumMod val="20000"/>
                  <a:lumOff val="8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187137" y="5131627"/>
              <a:ext cx="360352" cy="3600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B</a:t>
              </a:r>
            </a:p>
          </p:txBody>
        </p:sp>
        <p:sp>
          <p:nvSpPr>
            <p:cNvPr id="53" name="Freeform 52"/>
            <p:cNvSpPr/>
            <p:nvPr/>
          </p:nvSpPr>
          <p:spPr>
            <a:xfrm flipV="1">
              <a:off x="3111508" y="5268298"/>
              <a:ext cx="1085025" cy="643091"/>
            </a:xfrm>
            <a:custGeom>
              <a:avLst/>
              <a:gdLst>
                <a:gd name="connsiteX0" fmla="*/ 0 w 2522483"/>
                <a:gd name="connsiteY0" fmla="*/ 740893 h 740893"/>
                <a:gd name="connsiteX1" fmla="*/ 693683 w 2522483"/>
                <a:gd name="connsiteY1" fmla="*/ 94507 h 740893"/>
                <a:gd name="connsiteX2" fmla="*/ 1765738 w 2522483"/>
                <a:gd name="connsiteY2" fmla="*/ 62976 h 740893"/>
                <a:gd name="connsiteX3" fmla="*/ 2522483 w 2522483"/>
                <a:gd name="connsiteY3" fmla="*/ 662065 h 74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483" h="740893">
                  <a:moveTo>
                    <a:pt x="0" y="740893"/>
                  </a:moveTo>
                  <a:cubicBezTo>
                    <a:pt x="199696" y="474193"/>
                    <a:pt x="399393" y="207493"/>
                    <a:pt x="693683" y="94507"/>
                  </a:cubicBezTo>
                  <a:cubicBezTo>
                    <a:pt x="987973" y="-18479"/>
                    <a:pt x="1460938" y="-31617"/>
                    <a:pt x="1765738" y="62976"/>
                  </a:cubicBezTo>
                  <a:cubicBezTo>
                    <a:pt x="2070538" y="157569"/>
                    <a:pt x="2296510" y="409817"/>
                    <a:pt x="2522483" y="662065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390491" y="4311309"/>
              <a:ext cx="1559190" cy="48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cs typeface="Segoe UI" panose="020B0502040204020203" pitchFamily="34" charset="0"/>
                </a:rPr>
                <a:t>ROUTE 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543332" y="5115042"/>
              <a:ext cx="999662" cy="48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cs typeface="Segoe UI" panose="020B0502040204020203" pitchFamily="34" charset="0"/>
                </a:defRPr>
              </a:lvl1pPr>
            </a:lstStyle>
            <a:p>
              <a:pPr algn="l"/>
              <a:r>
                <a:rPr lang="en-CA" sz="11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11:20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27695" y="5107563"/>
              <a:ext cx="968332" cy="48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solidFill>
                    <a:schemeClr val="bg1"/>
                  </a:solidFill>
                  <a:cs typeface="Segoe UI" panose="020B0502040204020203" pitchFamily="34" charset="0"/>
                </a:defRPr>
              </a:lvl1pPr>
            </a:lstStyle>
            <a:p>
              <a:pPr algn="l"/>
              <a:r>
                <a:rPr lang="en-CA" sz="1100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11:00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27478" y="5859854"/>
              <a:ext cx="1559190" cy="487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100" b="1" i="1" dirty="0">
                  <a:solidFill>
                    <a:schemeClr val="tx2">
                      <a:lumMod val="90000"/>
                      <a:lumOff val="10000"/>
                    </a:schemeClr>
                  </a:solidFill>
                  <a:cs typeface="Segoe UI" panose="020B0502040204020203" pitchFamily="34" charset="0"/>
                </a:rPr>
                <a:t>ROUTE 2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29216" y="4730854"/>
              <a:ext cx="1062417" cy="620952"/>
            </a:xfrm>
            <a:custGeom>
              <a:avLst/>
              <a:gdLst>
                <a:gd name="connsiteX0" fmla="*/ 0 w 2522483"/>
                <a:gd name="connsiteY0" fmla="*/ 740893 h 740893"/>
                <a:gd name="connsiteX1" fmla="*/ 693683 w 2522483"/>
                <a:gd name="connsiteY1" fmla="*/ 94507 h 740893"/>
                <a:gd name="connsiteX2" fmla="*/ 1765738 w 2522483"/>
                <a:gd name="connsiteY2" fmla="*/ 62976 h 740893"/>
                <a:gd name="connsiteX3" fmla="*/ 2522483 w 2522483"/>
                <a:gd name="connsiteY3" fmla="*/ 662065 h 74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2483" h="740893">
                  <a:moveTo>
                    <a:pt x="0" y="740893"/>
                  </a:moveTo>
                  <a:cubicBezTo>
                    <a:pt x="199696" y="474193"/>
                    <a:pt x="399393" y="207493"/>
                    <a:pt x="693683" y="94507"/>
                  </a:cubicBezTo>
                  <a:cubicBezTo>
                    <a:pt x="987973" y="-18479"/>
                    <a:pt x="1460938" y="-31617"/>
                    <a:pt x="1765738" y="62976"/>
                  </a:cubicBezTo>
                  <a:cubicBezTo>
                    <a:pt x="2070538" y="157569"/>
                    <a:pt x="2296510" y="409817"/>
                    <a:pt x="2522483" y="66206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100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59" name="Straight Connector 58"/>
            <p:cNvCxnSpPr>
              <a:stCxn id="66" idx="6"/>
              <a:endCxn id="52" idx="2"/>
            </p:cNvCxnSpPr>
            <p:nvPr/>
          </p:nvCxnSpPr>
          <p:spPr>
            <a:xfrm flipV="1">
              <a:off x="3206951" y="5311647"/>
              <a:ext cx="1980186" cy="1417"/>
            </a:xfrm>
            <a:prstGeom prst="line">
              <a:avLst/>
            </a:prstGeom>
            <a:ln w="19050" cmpd="sng">
              <a:solidFill>
                <a:schemeClr val="tx2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405646" y="4730854"/>
              <a:ext cx="801428" cy="487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solidFill>
                    <a:schemeClr val="accent1">
                      <a:lumMod val="75000"/>
                    </a:schemeClr>
                  </a:solidFill>
                </a:rPr>
                <a:t>80%</a:t>
              </a:r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349493" y="5473315"/>
              <a:ext cx="801428" cy="487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solidFill>
                    <a:schemeClr val="accent2"/>
                  </a:solidFill>
                </a:rPr>
                <a:t>95%</a:t>
              </a:r>
              <a:endParaRPr lang="en-US" sz="1100" dirty="0">
                <a:solidFill>
                  <a:schemeClr val="accent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337710" y="4751734"/>
              <a:ext cx="801428" cy="487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20%</a:t>
              </a:r>
              <a:endParaRPr lang="en-US" sz="11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55934" y="5128851"/>
              <a:ext cx="666958" cy="487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1100" dirty="0">
                  <a:solidFill>
                    <a:schemeClr val="accent1">
                      <a:lumMod val="40000"/>
                      <a:lumOff val="60000"/>
                    </a:schemeClr>
                  </a:solidFill>
                </a:rPr>
                <a:t>5%</a:t>
              </a:r>
              <a:endPara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846599" y="5133044"/>
              <a:ext cx="360352" cy="3600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100" b="1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A</a:t>
              </a: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2247BC48-861B-4119-90D1-2F2C060F2B8F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</p:spTree>
    <p:extLst>
      <p:ext uri="{BB962C8B-B14F-4D97-AF65-F5344CB8AC3E}">
        <p14:creationId xmlns:p14="http://schemas.microsoft.com/office/powerpoint/2010/main" val="264790121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407100" y="4475306"/>
            <a:ext cx="476250" cy="42222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A902FA-5350-4E8C-87D7-ACE9829F86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Chance Constrained Optimization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0A8940-C195-4F29-BE49-B35477B8AA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7" name="Oval 66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8" name="Oval 67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1" name="Oval 70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2727733" y="24006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580"/>
          <p:cNvSpPr>
            <a:spLocks/>
          </p:cNvSpPr>
          <p:nvPr/>
        </p:nvSpPr>
        <p:spPr bwMode="auto">
          <a:xfrm>
            <a:off x="2773115" y="2174661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8" name="Freeform 580"/>
          <p:cNvSpPr>
            <a:spLocks/>
          </p:cNvSpPr>
          <p:nvPr/>
        </p:nvSpPr>
        <p:spPr bwMode="auto">
          <a:xfrm>
            <a:off x="3082618" y="1895110"/>
            <a:ext cx="121106" cy="465914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9" name="Freeform 580"/>
          <p:cNvSpPr>
            <a:spLocks/>
          </p:cNvSpPr>
          <p:nvPr/>
        </p:nvSpPr>
        <p:spPr bwMode="auto">
          <a:xfrm>
            <a:off x="3233075" y="2091388"/>
            <a:ext cx="125589" cy="27490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1" name="Freeform 580"/>
          <p:cNvSpPr>
            <a:spLocks/>
          </p:cNvSpPr>
          <p:nvPr/>
        </p:nvSpPr>
        <p:spPr bwMode="auto">
          <a:xfrm>
            <a:off x="2927723" y="19882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577810" y="2794945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580"/>
          <p:cNvSpPr>
            <a:spLocks/>
          </p:cNvSpPr>
          <p:nvPr/>
        </p:nvSpPr>
        <p:spPr bwMode="auto">
          <a:xfrm>
            <a:off x="3623194" y="2301225"/>
            <a:ext cx="120955" cy="45409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5" name="Freeform 580"/>
          <p:cNvSpPr>
            <a:spLocks/>
          </p:cNvSpPr>
          <p:nvPr/>
        </p:nvSpPr>
        <p:spPr bwMode="auto">
          <a:xfrm>
            <a:off x="3932695" y="2485675"/>
            <a:ext cx="121106" cy="26964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6" name="Freeform 580"/>
          <p:cNvSpPr>
            <a:spLocks/>
          </p:cNvSpPr>
          <p:nvPr/>
        </p:nvSpPr>
        <p:spPr bwMode="auto">
          <a:xfrm>
            <a:off x="4083151" y="2571582"/>
            <a:ext cx="105771" cy="183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0" name="Freeform 580"/>
          <p:cNvSpPr>
            <a:spLocks/>
          </p:cNvSpPr>
          <p:nvPr/>
        </p:nvSpPr>
        <p:spPr bwMode="auto">
          <a:xfrm>
            <a:off x="3777802" y="2382580"/>
            <a:ext cx="121106" cy="37273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4425073" y="4022156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580"/>
          <p:cNvSpPr>
            <a:spLocks/>
          </p:cNvSpPr>
          <p:nvPr/>
        </p:nvSpPr>
        <p:spPr bwMode="auto">
          <a:xfrm>
            <a:off x="4470457" y="3796157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reeform 580"/>
          <p:cNvSpPr>
            <a:spLocks/>
          </p:cNvSpPr>
          <p:nvPr/>
        </p:nvSpPr>
        <p:spPr bwMode="auto">
          <a:xfrm>
            <a:off x="4779959" y="3703296"/>
            <a:ext cx="121106" cy="27923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reeform 580"/>
          <p:cNvSpPr>
            <a:spLocks/>
          </p:cNvSpPr>
          <p:nvPr/>
        </p:nvSpPr>
        <p:spPr bwMode="auto">
          <a:xfrm>
            <a:off x="4930412" y="3798793"/>
            <a:ext cx="125588" cy="18900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7" name="Freeform 580"/>
          <p:cNvSpPr>
            <a:spLocks/>
          </p:cNvSpPr>
          <p:nvPr/>
        </p:nvSpPr>
        <p:spPr bwMode="auto">
          <a:xfrm>
            <a:off x="4625064" y="3609791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3358664" y="52025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580"/>
          <p:cNvSpPr>
            <a:spLocks/>
          </p:cNvSpPr>
          <p:nvPr/>
        </p:nvSpPr>
        <p:spPr bwMode="auto">
          <a:xfrm>
            <a:off x="3404048" y="4976558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1" name="Freeform 580"/>
          <p:cNvSpPr>
            <a:spLocks/>
          </p:cNvSpPr>
          <p:nvPr/>
        </p:nvSpPr>
        <p:spPr bwMode="auto">
          <a:xfrm>
            <a:off x="3713552" y="4976561"/>
            <a:ext cx="141755" cy="18636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9" name="Freeform 580"/>
          <p:cNvSpPr>
            <a:spLocks/>
          </p:cNvSpPr>
          <p:nvPr/>
        </p:nvSpPr>
        <p:spPr bwMode="auto">
          <a:xfrm>
            <a:off x="3880783" y="5063931"/>
            <a:ext cx="158137" cy="9587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3" name="Freeform 580"/>
          <p:cNvSpPr>
            <a:spLocks/>
          </p:cNvSpPr>
          <p:nvPr/>
        </p:nvSpPr>
        <p:spPr bwMode="auto">
          <a:xfrm>
            <a:off x="3558655" y="47901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302750" y="5802233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580"/>
          <p:cNvSpPr>
            <a:spLocks/>
          </p:cNvSpPr>
          <p:nvPr/>
        </p:nvSpPr>
        <p:spPr bwMode="auto">
          <a:xfrm>
            <a:off x="2348134" y="5576234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9" name="Freeform 580"/>
          <p:cNvSpPr>
            <a:spLocks/>
          </p:cNvSpPr>
          <p:nvPr/>
        </p:nvSpPr>
        <p:spPr bwMode="auto">
          <a:xfrm>
            <a:off x="2666024" y="5389871"/>
            <a:ext cx="137160" cy="372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0" name="Freeform 580"/>
          <p:cNvSpPr>
            <a:spLocks/>
          </p:cNvSpPr>
          <p:nvPr/>
        </p:nvSpPr>
        <p:spPr bwMode="auto">
          <a:xfrm>
            <a:off x="2841647" y="5444183"/>
            <a:ext cx="140695" cy="31529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1" name="Freeform 580"/>
          <p:cNvSpPr>
            <a:spLocks/>
          </p:cNvSpPr>
          <p:nvPr/>
        </p:nvSpPr>
        <p:spPr bwMode="auto">
          <a:xfrm>
            <a:off x="2502743" y="5502906"/>
            <a:ext cx="135649" cy="26496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67" idx="7"/>
            <a:endCxn id="68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710655" y="4427166"/>
            <a:ext cx="130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>
                <a:solidFill>
                  <a:schemeClr val="accent3"/>
                </a:solidFill>
              </a:rPr>
              <a:t>Limite de 25% dépassée</a:t>
            </a:r>
            <a:endParaRPr lang="en-US" sz="1200" dirty="0">
              <a:solidFill>
                <a:schemeClr val="accent3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184949" y="4350907"/>
            <a:ext cx="545284" cy="270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214146" y="4139597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i="1" dirty="0">
                <a:solidFill>
                  <a:schemeClr val="accent5"/>
                </a:solidFill>
              </a:rPr>
              <a:t>Retour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2532104" y="3324055"/>
            <a:ext cx="1414526" cy="26339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274357E-8AD8-4E5B-BC27-27BEE7941FFF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514BD8D-1987-481E-9F4D-0FC42400E28B}"/>
              </a:ext>
            </a:extLst>
          </p:cNvPr>
          <p:cNvSpPr/>
          <p:nvPr/>
        </p:nvSpPr>
        <p:spPr>
          <a:xfrm>
            <a:off x="5598525" y="1532445"/>
            <a:ext cx="5834029" cy="6422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945E884-EA55-4544-A36C-33E60F51CA53}"/>
              </a:ext>
            </a:extLst>
          </p:cNvPr>
          <p:cNvSpPr/>
          <p:nvPr/>
        </p:nvSpPr>
        <p:spPr>
          <a:xfrm>
            <a:off x="5598525" y="1533525"/>
            <a:ext cx="5834029" cy="516255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382">
            <a:extLst>
              <a:ext uri="{FF2B5EF4-FFF2-40B4-BE49-F238E27FC236}">
                <a16:creationId xmlns:a16="http://schemas.microsoft.com/office/drawing/2014/main" id="{680F8879-A743-446F-BED9-36C802B8972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22420" y="2771788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TextBox 88">
            <a:extLst>
              <a:ext uri="{FF2B5EF4-FFF2-40B4-BE49-F238E27FC236}">
                <a16:creationId xmlns:a16="http://schemas.microsoft.com/office/drawing/2014/main" id="{D5BAD073-70C7-4511-8AD6-DDD64C344D7B}"/>
              </a:ext>
            </a:extLst>
          </p:cNvPr>
          <p:cNvSpPr txBox="1"/>
          <p:nvPr/>
        </p:nvSpPr>
        <p:spPr>
          <a:xfrm>
            <a:off x="7824610" y="2755312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chemeClr val="accent5"/>
                </a:solidFill>
              </a:rPr>
              <a:t>CAPACITÉ MAX Q</a:t>
            </a:r>
            <a:endParaRPr lang="en-US" sz="1600" i="1" dirty="0">
              <a:solidFill>
                <a:schemeClr val="accent5"/>
              </a:solidFill>
            </a:endParaRPr>
          </a:p>
        </p:txBody>
      </p:sp>
      <p:cxnSp>
        <p:nvCxnSpPr>
          <p:cNvPr id="159" name="Straight Connector 90">
            <a:extLst>
              <a:ext uri="{FF2B5EF4-FFF2-40B4-BE49-F238E27FC236}">
                <a16:creationId xmlns:a16="http://schemas.microsoft.com/office/drawing/2014/main" id="{54A10ED0-999E-49C5-81B8-D173BE147BA5}"/>
              </a:ext>
            </a:extLst>
          </p:cNvPr>
          <p:cNvCxnSpPr/>
          <p:nvPr/>
        </p:nvCxnSpPr>
        <p:spPr>
          <a:xfrm flipV="1">
            <a:off x="7120668" y="3202607"/>
            <a:ext cx="2839270" cy="5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0" name="TextBox 101">
            <a:extLst>
              <a:ext uri="{FF2B5EF4-FFF2-40B4-BE49-F238E27FC236}">
                <a16:creationId xmlns:a16="http://schemas.microsoft.com/office/drawing/2014/main" id="{8D7A8C65-7835-411F-B0B5-F50E232E9F14}"/>
              </a:ext>
            </a:extLst>
          </p:cNvPr>
          <p:cNvSpPr txBox="1"/>
          <p:nvPr/>
        </p:nvSpPr>
        <p:spPr>
          <a:xfrm>
            <a:off x="5759816" y="1660938"/>
            <a:ext cx="5511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Objectif : </a:t>
            </a:r>
            <a:r>
              <a:rPr lang="en-US" sz="2200" dirty="0" err="1">
                <a:solidFill>
                  <a:schemeClr val="bg1"/>
                </a:solidFill>
              </a:rPr>
              <a:t>minimiser</a:t>
            </a:r>
            <a:r>
              <a:rPr lang="en-US" sz="2200" dirty="0">
                <a:solidFill>
                  <a:schemeClr val="bg1"/>
                </a:solidFill>
              </a:rPr>
              <a:t> la distance de </a:t>
            </a:r>
            <a:r>
              <a:rPr lang="en-US" sz="2200" dirty="0" err="1">
                <a:solidFill>
                  <a:schemeClr val="bg1"/>
                </a:solidFill>
              </a:rPr>
              <a:t>trajet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totale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1" name="TextBox 102">
            <a:extLst>
              <a:ext uri="{FF2B5EF4-FFF2-40B4-BE49-F238E27FC236}">
                <a16:creationId xmlns:a16="http://schemas.microsoft.com/office/drawing/2014/main" id="{E0C2EFF7-AA04-4E04-9F49-B2DF58E3EAF4}"/>
              </a:ext>
            </a:extLst>
          </p:cNvPr>
          <p:cNvSpPr txBox="1"/>
          <p:nvPr/>
        </p:nvSpPr>
        <p:spPr>
          <a:xfrm>
            <a:off x="7596008" y="3387810"/>
            <a:ext cx="236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  0%</a:t>
            </a:r>
            <a:endParaRPr lang="en-US" sz="1400" dirty="0"/>
          </a:p>
        </p:txBody>
      </p:sp>
      <p:sp>
        <p:nvSpPr>
          <p:cNvPr id="162" name="Oval 103">
            <a:extLst>
              <a:ext uri="{FF2B5EF4-FFF2-40B4-BE49-F238E27FC236}">
                <a16:creationId xmlns:a16="http://schemas.microsoft.com/office/drawing/2014/main" id="{C1A67CBE-1287-40D1-A5E9-8CA7B2FAB701}"/>
              </a:ext>
            </a:extLst>
          </p:cNvPr>
          <p:cNvSpPr/>
          <p:nvPr/>
        </p:nvSpPr>
        <p:spPr>
          <a:xfrm>
            <a:off x="7283302" y="3397198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1</a:t>
            </a:r>
            <a:endParaRPr lang="en-US" sz="1200" dirty="0"/>
          </a:p>
        </p:txBody>
      </p:sp>
      <p:sp>
        <p:nvSpPr>
          <p:cNvPr id="163" name="Oval 104">
            <a:extLst>
              <a:ext uri="{FF2B5EF4-FFF2-40B4-BE49-F238E27FC236}">
                <a16:creationId xmlns:a16="http://schemas.microsoft.com/office/drawing/2014/main" id="{591860BE-7645-49FD-A445-924A1A2069C8}"/>
              </a:ext>
            </a:extLst>
          </p:cNvPr>
          <p:cNvSpPr/>
          <p:nvPr/>
        </p:nvSpPr>
        <p:spPr>
          <a:xfrm>
            <a:off x="7283302" y="3981994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64" name="TextBox 105">
            <a:extLst>
              <a:ext uri="{FF2B5EF4-FFF2-40B4-BE49-F238E27FC236}">
                <a16:creationId xmlns:a16="http://schemas.microsoft.com/office/drawing/2014/main" id="{C438919D-C12B-48C6-A109-EB797A77D627}"/>
              </a:ext>
            </a:extLst>
          </p:cNvPr>
          <p:cNvSpPr txBox="1"/>
          <p:nvPr/>
        </p:nvSpPr>
        <p:spPr>
          <a:xfrm>
            <a:off x="7596006" y="3970511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2">
                    <a:lumMod val="25000"/>
                  </a:schemeClr>
                </a:solidFill>
              </a:rPr>
              <a:t>Probabilité (excède Q) =  25%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5" name="Oval 106">
            <a:extLst>
              <a:ext uri="{FF2B5EF4-FFF2-40B4-BE49-F238E27FC236}">
                <a16:creationId xmlns:a16="http://schemas.microsoft.com/office/drawing/2014/main" id="{5E58E49E-582B-4667-A9F2-BB28C50D779E}"/>
              </a:ext>
            </a:extLst>
          </p:cNvPr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66" name="Oval 109">
            <a:extLst>
              <a:ext uri="{FF2B5EF4-FFF2-40B4-BE49-F238E27FC236}">
                <a16:creationId xmlns:a16="http://schemas.microsoft.com/office/drawing/2014/main" id="{D7F14A59-DD62-43D5-B7CC-24AA41AAF9B9}"/>
              </a:ext>
            </a:extLst>
          </p:cNvPr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67" name="Oval 123">
            <a:extLst>
              <a:ext uri="{FF2B5EF4-FFF2-40B4-BE49-F238E27FC236}">
                <a16:creationId xmlns:a16="http://schemas.microsoft.com/office/drawing/2014/main" id="{EC5F34B8-A771-461E-AA00-683B9D8198C9}"/>
              </a:ext>
            </a:extLst>
          </p:cNvPr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cxnSp>
        <p:nvCxnSpPr>
          <p:cNvPr id="168" name="Straight Arrow Connector 131">
            <a:extLst>
              <a:ext uri="{FF2B5EF4-FFF2-40B4-BE49-F238E27FC236}">
                <a16:creationId xmlns:a16="http://schemas.microsoft.com/office/drawing/2014/main" id="{24BD18E3-BBB6-41C1-A0A9-5A6703647F0F}"/>
              </a:ext>
            </a:extLst>
          </p:cNvPr>
          <p:cNvCxnSpPr>
            <a:stCxn id="162" idx="4"/>
            <a:endCxn id="163" idx="0"/>
          </p:cNvCxnSpPr>
          <p:nvPr/>
        </p:nvCxnSpPr>
        <p:spPr>
          <a:xfrm>
            <a:off x="7420462" y="3671518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Oval 136">
            <a:extLst>
              <a:ext uri="{FF2B5EF4-FFF2-40B4-BE49-F238E27FC236}">
                <a16:creationId xmlns:a16="http://schemas.microsoft.com/office/drawing/2014/main" id="{35908ECE-4CB4-4859-A21F-0F4DABBB8790}"/>
              </a:ext>
            </a:extLst>
          </p:cNvPr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70" name="TextBox 138">
            <a:extLst>
              <a:ext uri="{FF2B5EF4-FFF2-40B4-BE49-F238E27FC236}">
                <a16:creationId xmlns:a16="http://schemas.microsoft.com/office/drawing/2014/main" id="{9B1D2091-FCBF-4E34-B4FC-CC82A1278592}"/>
              </a:ext>
            </a:extLst>
          </p:cNvPr>
          <p:cNvSpPr txBox="1"/>
          <p:nvPr/>
        </p:nvSpPr>
        <p:spPr>
          <a:xfrm>
            <a:off x="7596006" y="45532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45%</a:t>
            </a:r>
            <a:endParaRPr lang="en-US" sz="1400" dirty="0"/>
          </a:p>
        </p:txBody>
      </p:sp>
      <p:sp>
        <p:nvSpPr>
          <p:cNvPr id="171" name="Oval 139">
            <a:extLst>
              <a:ext uri="{FF2B5EF4-FFF2-40B4-BE49-F238E27FC236}">
                <a16:creationId xmlns:a16="http://schemas.microsoft.com/office/drawing/2014/main" id="{FCDF00EE-D384-4B0B-BF32-E0E2399050C2}"/>
              </a:ext>
            </a:extLst>
          </p:cNvPr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72" name="TextBox 141">
            <a:extLst>
              <a:ext uri="{FF2B5EF4-FFF2-40B4-BE49-F238E27FC236}">
                <a16:creationId xmlns:a16="http://schemas.microsoft.com/office/drawing/2014/main" id="{9E90E24D-CF9A-47FB-BE60-A491A0899F24}"/>
              </a:ext>
            </a:extLst>
          </p:cNvPr>
          <p:cNvSpPr txBox="1"/>
          <p:nvPr/>
        </p:nvSpPr>
        <p:spPr>
          <a:xfrm>
            <a:off x="7596006" y="5135913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80%</a:t>
            </a:r>
            <a:endParaRPr lang="en-US" sz="1400" dirty="0"/>
          </a:p>
        </p:txBody>
      </p:sp>
      <p:sp>
        <p:nvSpPr>
          <p:cNvPr id="173" name="Oval 142">
            <a:extLst>
              <a:ext uri="{FF2B5EF4-FFF2-40B4-BE49-F238E27FC236}">
                <a16:creationId xmlns:a16="http://schemas.microsoft.com/office/drawing/2014/main" id="{A362519E-4969-4E1B-B78F-BD73D9603DF0}"/>
              </a:ext>
            </a:extLst>
          </p:cNvPr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sp>
        <p:nvSpPr>
          <p:cNvPr id="174" name="TextBox 145">
            <a:extLst>
              <a:ext uri="{FF2B5EF4-FFF2-40B4-BE49-F238E27FC236}">
                <a16:creationId xmlns:a16="http://schemas.microsoft.com/office/drawing/2014/main" id="{C167F2C1-0F47-4756-B830-AED6C7B31892}"/>
              </a:ext>
            </a:extLst>
          </p:cNvPr>
          <p:cNvSpPr txBox="1"/>
          <p:nvPr/>
        </p:nvSpPr>
        <p:spPr>
          <a:xfrm>
            <a:off x="7596006" y="57186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2">
                    <a:lumMod val="25000"/>
                  </a:schemeClr>
                </a:solidFill>
              </a:rPr>
              <a:t>Probabilité (excède Q) = 100%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5" name="Straight Arrow Connector 146">
            <a:extLst>
              <a:ext uri="{FF2B5EF4-FFF2-40B4-BE49-F238E27FC236}">
                <a16:creationId xmlns:a16="http://schemas.microsoft.com/office/drawing/2014/main" id="{FCFE7776-2F03-4F73-9374-493F5D0A467F}"/>
              </a:ext>
            </a:extLst>
          </p:cNvPr>
          <p:cNvCxnSpPr>
            <a:endCxn id="169" idx="0"/>
          </p:cNvCxnSpPr>
          <p:nvPr/>
        </p:nvCxnSpPr>
        <p:spPr>
          <a:xfrm>
            <a:off x="7420462" y="4256314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47">
            <a:extLst>
              <a:ext uri="{FF2B5EF4-FFF2-40B4-BE49-F238E27FC236}">
                <a16:creationId xmlns:a16="http://schemas.microsoft.com/office/drawing/2014/main" id="{486AD5D1-4A86-4760-9106-5D888B800DAF}"/>
              </a:ext>
            </a:extLst>
          </p:cNvPr>
          <p:cNvCxnSpPr>
            <a:stCxn id="169" idx="4"/>
            <a:endCxn id="171" idx="0"/>
          </p:cNvCxnSpPr>
          <p:nvPr/>
        </p:nvCxnSpPr>
        <p:spPr>
          <a:xfrm>
            <a:off x="7420462" y="4841110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48">
            <a:extLst>
              <a:ext uri="{FF2B5EF4-FFF2-40B4-BE49-F238E27FC236}">
                <a16:creationId xmlns:a16="http://schemas.microsoft.com/office/drawing/2014/main" id="{3E120137-4BD2-49F6-BF3D-B15AC45C54D8}"/>
              </a:ext>
            </a:extLst>
          </p:cNvPr>
          <p:cNvCxnSpPr>
            <a:stCxn id="171" idx="4"/>
            <a:endCxn id="173" idx="0"/>
          </p:cNvCxnSpPr>
          <p:nvPr/>
        </p:nvCxnSpPr>
        <p:spPr>
          <a:xfrm>
            <a:off x="7420462" y="5425909"/>
            <a:ext cx="0" cy="31047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430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F034B19-EBF9-4A49-88E3-130EA8CCAE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Chance Constrained Optimization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6A832E-EA14-442D-BEEC-90610DFF6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/>
              <a:t>1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27733" y="1895113"/>
            <a:ext cx="737643" cy="505547"/>
            <a:chOff x="4583886" y="3068951"/>
            <a:chExt cx="480469" cy="32929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7810" y="2301225"/>
            <a:ext cx="737643" cy="493723"/>
            <a:chOff x="3294775" y="1847447"/>
            <a:chExt cx="737643" cy="49372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94775" y="2341170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580"/>
            <p:cNvSpPr>
              <a:spLocks/>
            </p:cNvSpPr>
            <p:nvPr/>
          </p:nvSpPr>
          <p:spPr bwMode="auto">
            <a:xfrm>
              <a:off x="3340159" y="1847447"/>
              <a:ext cx="120955" cy="45409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Freeform 580"/>
            <p:cNvSpPr>
              <a:spLocks/>
            </p:cNvSpPr>
            <p:nvPr/>
          </p:nvSpPr>
          <p:spPr bwMode="auto">
            <a:xfrm>
              <a:off x="3649663" y="2031897"/>
              <a:ext cx="121106" cy="26964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3800116" y="2117804"/>
              <a:ext cx="105771" cy="183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2" name="Freeform 580"/>
            <p:cNvSpPr>
              <a:spLocks/>
            </p:cNvSpPr>
            <p:nvPr/>
          </p:nvSpPr>
          <p:spPr bwMode="auto">
            <a:xfrm>
              <a:off x="3494770" y="1928805"/>
              <a:ext cx="121106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25073" y="3609794"/>
            <a:ext cx="737643" cy="412365"/>
            <a:chOff x="3989324" y="1474713"/>
            <a:chExt cx="737643" cy="41236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Freeform 580"/>
            <p:cNvSpPr>
              <a:spLocks/>
            </p:cNvSpPr>
            <p:nvPr/>
          </p:nvSpPr>
          <p:spPr bwMode="auto">
            <a:xfrm>
              <a:off x="4344213" y="1568215"/>
              <a:ext cx="121106" cy="27923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7" name="Freeform 580"/>
            <p:cNvSpPr>
              <a:spLocks/>
            </p:cNvSpPr>
            <p:nvPr/>
          </p:nvSpPr>
          <p:spPr bwMode="auto">
            <a:xfrm>
              <a:off x="4494666" y="1663712"/>
              <a:ext cx="125588" cy="189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8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58664" y="4790195"/>
            <a:ext cx="737643" cy="412365"/>
            <a:chOff x="3989324" y="1474713"/>
            <a:chExt cx="737643" cy="41236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3" name="Freeform 580"/>
            <p:cNvSpPr>
              <a:spLocks/>
            </p:cNvSpPr>
            <p:nvPr/>
          </p:nvSpPr>
          <p:spPr bwMode="auto">
            <a:xfrm>
              <a:off x="4344212" y="1661079"/>
              <a:ext cx="141755" cy="18636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4" name="Freeform 580"/>
            <p:cNvSpPr>
              <a:spLocks/>
            </p:cNvSpPr>
            <p:nvPr/>
          </p:nvSpPr>
          <p:spPr bwMode="auto">
            <a:xfrm>
              <a:off x="4511443" y="1748452"/>
              <a:ext cx="158137" cy="9587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5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02750" y="5389871"/>
            <a:ext cx="737643" cy="412365"/>
            <a:chOff x="3989324" y="1474713"/>
            <a:chExt cx="737643" cy="4123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9" name="Freeform 580"/>
            <p:cNvSpPr>
              <a:spLocks/>
            </p:cNvSpPr>
            <p:nvPr/>
          </p:nvSpPr>
          <p:spPr bwMode="auto">
            <a:xfrm>
              <a:off x="4352601" y="1474713"/>
              <a:ext cx="137160" cy="372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0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1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75" name="Straight Arrow Connector 74"/>
          <p:cNvCxnSpPr>
            <a:stCxn id="9" idx="7"/>
            <a:endCxn id="10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5"/>
            <a:endCxn id="11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4"/>
            <a:endCxn id="9" idx="7"/>
          </p:cNvCxnSpPr>
          <p:nvPr/>
        </p:nvCxnSpPr>
        <p:spPr>
          <a:xfrm flipH="1">
            <a:off x="2532104" y="3324055"/>
            <a:ext cx="1414526" cy="26339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2" name="Straight Arrow Connector 111"/>
          <p:cNvCxnSpPr>
            <a:stCxn id="12" idx="4"/>
            <a:endCxn id="13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3" idx="3"/>
            <a:endCxn id="14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4" idx="0"/>
            <a:endCxn id="9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9" idx="5"/>
            <a:endCxn id="12" idx="2"/>
          </p:cNvCxnSpPr>
          <p:nvPr/>
        </p:nvCxnSpPr>
        <p:spPr>
          <a:xfrm flipV="1">
            <a:off x="2532107" y="3845127"/>
            <a:ext cx="1323201" cy="3770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Freeform 382"/>
          <p:cNvSpPr>
            <a:spLocks noChangeAspect="1" noEditPoints="1"/>
          </p:cNvSpPr>
          <p:nvPr/>
        </p:nvSpPr>
        <p:spPr bwMode="auto">
          <a:xfrm>
            <a:off x="2821524" y="4317734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4AE4A1-BAEE-4905-BC4E-388AD59A4423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  <p:cxnSp>
        <p:nvCxnSpPr>
          <p:cNvPr id="81" name="Straight Connector 65">
            <a:extLst>
              <a:ext uri="{FF2B5EF4-FFF2-40B4-BE49-F238E27FC236}">
                <a16:creationId xmlns:a16="http://schemas.microsoft.com/office/drawing/2014/main" id="{7CC7BB86-11DC-41C1-8F45-F9CE15C8F718}"/>
              </a:ext>
            </a:extLst>
          </p:cNvPr>
          <p:cNvCxnSpPr/>
          <p:nvPr/>
        </p:nvCxnSpPr>
        <p:spPr>
          <a:xfrm>
            <a:off x="7171567" y="4419060"/>
            <a:ext cx="545284" cy="270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2" name="TextBox 72">
            <a:extLst>
              <a:ext uri="{FF2B5EF4-FFF2-40B4-BE49-F238E27FC236}">
                <a16:creationId xmlns:a16="http://schemas.microsoft.com/office/drawing/2014/main" id="{80983552-B1F5-483D-B86D-FF187EE0403D}"/>
              </a:ext>
            </a:extLst>
          </p:cNvPr>
          <p:cNvSpPr txBox="1"/>
          <p:nvPr/>
        </p:nvSpPr>
        <p:spPr>
          <a:xfrm>
            <a:off x="6432741" y="4245937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i="1" dirty="0">
                <a:solidFill>
                  <a:schemeClr val="accent5"/>
                </a:solidFill>
              </a:rPr>
              <a:t>Retour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77F8EF4-451F-4582-8D8C-3062746C5ECF}"/>
              </a:ext>
            </a:extLst>
          </p:cNvPr>
          <p:cNvSpPr/>
          <p:nvPr/>
        </p:nvSpPr>
        <p:spPr>
          <a:xfrm>
            <a:off x="5598525" y="1532445"/>
            <a:ext cx="5834029" cy="6422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7CCFFE6-DD33-4ED6-90F6-8315489EADEC}"/>
              </a:ext>
            </a:extLst>
          </p:cNvPr>
          <p:cNvSpPr/>
          <p:nvPr/>
        </p:nvSpPr>
        <p:spPr>
          <a:xfrm>
            <a:off x="5598525" y="1533525"/>
            <a:ext cx="5834029" cy="516255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382">
            <a:extLst>
              <a:ext uri="{FF2B5EF4-FFF2-40B4-BE49-F238E27FC236}">
                <a16:creationId xmlns:a16="http://schemas.microsoft.com/office/drawing/2014/main" id="{5829BD86-F60D-4C64-BCBE-BEB5B971472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22420" y="2771788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TextBox 88">
            <a:extLst>
              <a:ext uri="{FF2B5EF4-FFF2-40B4-BE49-F238E27FC236}">
                <a16:creationId xmlns:a16="http://schemas.microsoft.com/office/drawing/2014/main" id="{4409996C-9B7B-436A-A818-EF397EDBF2BB}"/>
              </a:ext>
            </a:extLst>
          </p:cNvPr>
          <p:cNvSpPr txBox="1"/>
          <p:nvPr/>
        </p:nvSpPr>
        <p:spPr>
          <a:xfrm>
            <a:off x="7824610" y="2755312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chemeClr val="accent5"/>
                </a:solidFill>
              </a:rPr>
              <a:t>CAPACITÉ MAX Q</a:t>
            </a:r>
            <a:endParaRPr lang="en-US" sz="1600" i="1" dirty="0">
              <a:solidFill>
                <a:schemeClr val="accent5"/>
              </a:solidFill>
            </a:endParaRPr>
          </a:p>
        </p:txBody>
      </p:sp>
      <p:cxnSp>
        <p:nvCxnSpPr>
          <p:cNvPr id="100" name="Straight Connector 90">
            <a:extLst>
              <a:ext uri="{FF2B5EF4-FFF2-40B4-BE49-F238E27FC236}">
                <a16:creationId xmlns:a16="http://schemas.microsoft.com/office/drawing/2014/main" id="{475FEA0B-0BF7-454B-912D-E445380F059C}"/>
              </a:ext>
            </a:extLst>
          </p:cNvPr>
          <p:cNvCxnSpPr/>
          <p:nvPr/>
        </p:nvCxnSpPr>
        <p:spPr>
          <a:xfrm flipV="1">
            <a:off x="7120668" y="3202607"/>
            <a:ext cx="2839270" cy="5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1" name="TextBox 101">
            <a:extLst>
              <a:ext uri="{FF2B5EF4-FFF2-40B4-BE49-F238E27FC236}">
                <a16:creationId xmlns:a16="http://schemas.microsoft.com/office/drawing/2014/main" id="{EDAFD42F-E937-4F54-AA66-48C39DE8B1BB}"/>
              </a:ext>
            </a:extLst>
          </p:cNvPr>
          <p:cNvSpPr txBox="1"/>
          <p:nvPr/>
        </p:nvSpPr>
        <p:spPr>
          <a:xfrm>
            <a:off x="5759816" y="1660938"/>
            <a:ext cx="5511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Objectif : </a:t>
            </a:r>
            <a:r>
              <a:rPr lang="en-US" sz="2200" dirty="0" err="1">
                <a:solidFill>
                  <a:schemeClr val="bg1"/>
                </a:solidFill>
              </a:rPr>
              <a:t>minimiser</a:t>
            </a:r>
            <a:r>
              <a:rPr lang="en-US" sz="2200" dirty="0">
                <a:solidFill>
                  <a:schemeClr val="bg1"/>
                </a:solidFill>
              </a:rPr>
              <a:t> la distance de </a:t>
            </a:r>
            <a:r>
              <a:rPr lang="en-US" sz="2200" dirty="0" err="1">
                <a:solidFill>
                  <a:schemeClr val="bg1"/>
                </a:solidFill>
              </a:rPr>
              <a:t>trajet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totale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2" name="TextBox 102">
            <a:extLst>
              <a:ext uri="{FF2B5EF4-FFF2-40B4-BE49-F238E27FC236}">
                <a16:creationId xmlns:a16="http://schemas.microsoft.com/office/drawing/2014/main" id="{6C221EEA-105F-48EC-A0B2-9141B1A8655C}"/>
              </a:ext>
            </a:extLst>
          </p:cNvPr>
          <p:cNvSpPr txBox="1"/>
          <p:nvPr/>
        </p:nvSpPr>
        <p:spPr>
          <a:xfrm>
            <a:off x="7596008" y="3387810"/>
            <a:ext cx="236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  0%</a:t>
            </a:r>
            <a:endParaRPr lang="en-US" sz="1400" dirty="0"/>
          </a:p>
        </p:txBody>
      </p:sp>
      <p:sp>
        <p:nvSpPr>
          <p:cNvPr id="109" name="Oval 103">
            <a:extLst>
              <a:ext uri="{FF2B5EF4-FFF2-40B4-BE49-F238E27FC236}">
                <a16:creationId xmlns:a16="http://schemas.microsoft.com/office/drawing/2014/main" id="{A74C2393-12F5-40FE-B5ED-0D067636EC28}"/>
              </a:ext>
            </a:extLst>
          </p:cNvPr>
          <p:cNvSpPr/>
          <p:nvPr/>
        </p:nvSpPr>
        <p:spPr>
          <a:xfrm>
            <a:off x="7283302" y="3397198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1</a:t>
            </a:r>
            <a:endParaRPr lang="en-US" sz="1200" dirty="0"/>
          </a:p>
        </p:txBody>
      </p:sp>
      <p:sp>
        <p:nvSpPr>
          <p:cNvPr id="113" name="Oval 104">
            <a:extLst>
              <a:ext uri="{FF2B5EF4-FFF2-40B4-BE49-F238E27FC236}">
                <a16:creationId xmlns:a16="http://schemas.microsoft.com/office/drawing/2014/main" id="{6805D408-A969-47D6-91A1-EF31E598C003}"/>
              </a:ext>
            </a:extLst>
          </p:cNvPr>
          <p:cNvSpPr/>
          <p:nvPr/>
        </p:nvSpPr>
        <p:spPr>
          <a:xfrm>
            <a:off x="7283302" y="3981994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14" name="TextBox 105">
            <a:extLst>
              <a:ext uri="{FF2B5EF4-FFF2-40B4-BE49-F238E27FC236}">
                <a16:creationId xmlns:a16="http://schemas.microsoft.com/office/drawing/2014/main" id="{2C9C0BBA-BD7C-4F90-9E1D-9335E45E9062}"/>
              </a:ext>
            </a:extLst>
          </p:cNvPr>
          <p:cNvSpPr txBox="1"/>
          <p:nvPr/>
        </p:nvSpPr>
        <p:spPr>
          <a:xfrm>
            <a:off x="7596006" y="3970511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2">
                    <a:lumMod val="25000"/>
                  </a:schemeClr>
                </a:solidFill>
              </a:rPr>
              <a:t>Probabilité (excède Q) =  25%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6" name="Oval 106">
            <a:extLst>
              <a:ext uri="{FF2B5EF4-FFF2-40B4-BE49-F238E27FC236}">
                <a16:creationId xmlns:a16="http://schemas.microsoft.com/office/drawing/2014/main" id="{77E0CB71-A029-46E6-A9BA-209F8308CD87}"/>
              </a:ext>
            </a:extLst>
          </p:cNvPr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17" name="Oval 109">
            <a:extLst>
              <a:ext uri="{FF2B5EF4-FFF2-40B4-BE49-F238E27FC236}">
                <a16:creationId xmlns:a16="http://schemas.microsoft.com/office/drawing/2014/main" id="{A7B42C3A-DB5F-4A90-9624-679530AAA362}"/>
              </a:ext>
            </a:extLst>
          </p:cNvPr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19" name="Oval 123">
            <a:extLst>
              <a:ext uri="{FF2B5EF4-FFF2-40B4-BE49-F238E27FC236}">
                <a16:creationId xmlns:a16="http://schemas.microsoft.com/office/drawing/2014/main" id="{70248C1C-A72E-4F75-882F-A22876FCC2D7}"/>
              </a:ext>
            </a:extLst>
          </p:cNvPr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cxnSp>
        <p:nvCxnSpPr>
          <p:cNvPr id="120" name="Straight Arrow Connector 131">
            <a:extLst>
              <a:ext uri="{FF2B5EF4-FFF2-40B4-BE49-F238E27FC236}">
                <a16:creationId xmlns:a16="http://schemas.microsoft.com/office/drawing/2014/main" id="{2DA725BA-BA8A-4A32-B21F-ED1EE66C85E6}"/>
              </a:ext>
            </a:extLst>
          </p:cNvPr>
          <p:cNvCxnSpPr>
            <a:stCxn id="109" idx="4"/>
            <a:endCxn id="113" idx="0"/>
          </p:cNvCxnSpPr>
          <p:nvPr/>
        </p:nvCxnSpPr>
        <p:spPr>
          <a:xfrm>
            <a:off x="7420462" y="3671518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36">
            <a:extLst>
              <a:ext uri="{FF2B5EF4-FFF2-40B4-BE49-F238E27FC236}">
                <a16:creationId xmlns:a16="http://schemas.microsoft.com/office/drawing/2014/main" id="{8B912321-79C3-43D9-B4E8-119D70A324EB}"/>
              </a:ext>
            </a:extLst>
          </p:cNvPr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22" name="TextBox 138">
            <a:extLst>
              <a:ext uri="{FF2B5EF4-FFF2-40B4-BE49-F238E27FC236}">
                <a16:creationId xmlns:a16="http://schemas.microsoft.com/office/drawing/2014/main" id="{B55B2D38-19EF-4752-A4D8-FF32226645F6}"/>
              </a:ext>
            </a:extLst>
          </p:cNvPr>
          <p:cNvSpPr txBox="1"/>
          <p:nvPr/>
        </p:nvSpPr>
        <p:spPr>
          <a:xfrm>
            <a:off x="7596006" y="45532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0%</a:t>
            </a:r>
            <a:endParaRPr lang="en-US" sz="1400" dirty="0"/>
          </a:p>
        </p:txBody>
      </p:sp>
      <p:sp>
        <p:nvSpPr>
          <p:cNvPr id="123" name="Oval 139">
            <a:extLst>
              <a:ext uri="{FF2B5EF4-FFF2-40B4-BE49-F238E27FC236}">
                <a16:creationId xmlns:a16="http://schemas.microsoft.com/office/drawing/2014/main" id="{8293CFA6-1E74-45A2-B68D-13CFBD64948E}"/>
              </a:ext>
            </a:extLst>
          </p:cNvPr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26" name="TextBox 141">
            <a:extLst>
              <a:ext uri="{FF2B5EF4-FFF2-40B4-BE49-F238E27FC236}">
                <a16:creationId xmlns:a16="http://schemas.microsoft.com/office/drawing/2014/main" id="{30B5B084-BA42-47A1-B6DF-F085EA0C3251}"/>
              </a:ext>
            </a:extLst>
          </p:cNvPr>
          <p:cNvSpPr txBox="1"/>
          <p:nvPr/>
        </p:nvSpPr>
        <p:spPr>
          <a:xfrm>
            <a:off x="7596006" y="5135913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8%</a:t>
            </a:r>
            <a:endParaRPr lang="en-US" sz="1400" dirty="0"/>
          </a:p>
        </p:txBody>
      </p:sp>
      <p:sp>
        <p:nvSpPr>
          <p:cNvPr id="128" name="Oval 142">
            <a:extLst>
              <a:ext uri="{FF2B5EF4-FFF2-40B4-BE49-F238E27FC236}">
                <a16:creationId xmlns:a16="http://schemas.microsoft.com/office/drawing/2014/main" id="{44201A45-7396-4F1E-8DC4-126CDE378F9B}"/>
              </a:ext>
            </a:extLst>
          </p:cNvPr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sp>
        <p:nvSpPr>
          <p:cNvPr id="129" name="TextBox 145">
            <a:extLst>
              <a:ext uri="{FF2B5EF4-FFF2-40B4-BE49-F238E27FC236}">
                <a16:creationId xmlns:a16="http://schemas.microsoft.com/office/drawing/2014/main" id="{77CE631E-5C86-47EA-B0E0-B7CFAF363363}"/>
              </a:ext>
            </a:extLst>
          </p:cNvPr>
          <p:cNvSpPr txBox="1"/>
          <p:nvPr/>
        </p:nvSpPr>
        <p:spPr>
          <a:xfrm>
            <a:off x="7596006" y="57186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2">
                    <a:lumMod val="25000"/>
                  </a:schemeClr>
                </a:solidFill>
              </a:rPr>
              <a:t>Probabilité (excède Q) = 24%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1" name="Straight Arrow Connector 147">
            <a:extLst>
              <a:ext uri="{FF2B5EF4-FFF2-40B4-BE49-F238E27FC236}">
                <a16:creationId xmlns:a16="http://schemas.microsoft.com/office/drawing/2014/main" id="{157C8749-0613-4365-BD47-CD9683DFC897}"/>
              </a:ext>
            </a:extLst>
          </p:cNvPr>
          <p:cNvCxnSpPr>
            <a:stCxn id="121" idx="4"/>
            <a:endCxn id="123" idx="0"/>
          </p:cNvCxnSpPr>
          <p:nvPr/>
        </p:nvCxnSpPr>
        <p:spPr>
          <a:xfrm>
            <a:off x="7420462" y="4841110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48">
            <a:extLst>
              <a:ext uri="{FF2B5EF4-FFF2-40B4-BE49-F238E27FC236}">
                <a16:creationId xmlns:a16="http://schemas.microsoft.com/office/drawing/2014/main" id="{9789083E-3C8B-4834-AB80-64F4586DE5E0}"/>
              </a:ext>
            </a:extLst>
          </p:cNvPr>
          <p:cNvCxnSpPr>
            <a:stCxn id="123" idx="4"/>
            <a:endCxn id="128" idx="0"/>
          </p:cNvCxnSpPr>
          <p:nvPr/>
        </p:nvCxnSpPr>
        <p:spPr>
          <a:xfrm>
            <a:off x="7420462" y="5425909"/>
            <a:ext cx="0" cy="31047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72">
            <a:extLst>
              <a:ext uri="{FF2B5EF4-FFF2-40B4-BE49-F238E27FC236}">
                <a16:creationId xmlns:a16="http://schemas.microsoft.com/office/drawing/2014/main" id="{AC0C888A-11EC-44C7-93C1-37298DA62C5D}"/>
              </a:ext>
            </a:extLst>
          </p:cNvPr>
          <p:cNvSpPr txBox="1"/>
          <p:nvPr/>
        </p:nvSpPr>
        <p:spPr>
          <a:xfrm>
            <a:off x="6456413" y="605449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i="1" dirty="0">
                <a:solidFill>
                  <a:schemeClr val="accent5"/>
                </a:solidFill>
              </a:rPr>
              <a:t>Retour</a:t>
            </a:r>
            <a:endParaRPr lang="en-US" sz="1400" i="1" dirty="0">
              <a:solidFill>
                <a:schemeClr val="accent5"/>
              </a:solidFill>
            </a:endParaRPr>
          </a:p>
        </p:txBody>
      </p:sp>
      <p:cxnSp>
        <p:nvCxnSpPr>
          <p:cNvPr id="134" name="Straight Connector 65">
            <a:extLst>
              <a:ext uri="{FF2B5EF4-FFF2-40B4-BE49-F238E27FC236}">
                <a16:creationId xmlns:a16="http://schemas.microsoft.com/office/drawing/2014/main" id="{16D51855-4DF3-45C6-962D-1464229940D7}"/>
              </a:ext>
            </a:extLst>
          </p:cNvPr>
          <p:cNvCxnSpPr/>
          <p:nvPr/>
        </p:nvCxnSpPr>
        <p:spPr>
          <a:xfrm>
            <a:off x="7141932" y="6202959"/>
            <a:ext cx="545284" cy="2708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2951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place </a:t>
            </a:r>
            <a:r>
              <a:rPr lang="en-US" dirty="0" err="1"/>
              <a:t>avant</a:t>
            </a:r>
            <a:r>
              <a:rPr lang="en-US" dirty="0"/>
              <a:t> le match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85CA8-C64F-42E6-9000-A4030B2EA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5" name="Grouper 43"/>
          <p:cNvGrpSpPr/>
          <p:nvPr/>
        </p:nvGrpSpPr>
        <p:grpSpPr>
          <a:xfrm>
            <a:off x="1763570" y="3098456"/>
            <a:ext cx="2770333" cy="1103186"/>
            <a:chOff x="4424578" y="5639867"/>
            <a:chExt cx="1066674" cy="424764"/>
          </a:xfrm>
          <a:solidFill>
            <a:schemeClr val="accent4"/>
          </a:solidFill>
        </p:grpSpPr>
        <p:sp>
          <p:nvSpPr>
            <p:cNvPr id="6" name="Minus 28"/>
            <p:cNvSpPr/>
            <p:nvPr/>
          </p:nvSpPr>
          <p:spPr>
            <a:xfrm>
              <a:off x="4687260" y="5916586"/>
              <a:ext cx="516364" cy="148045"/>
            </a:xfrm>
            <a:prstGeom prst="mathMinus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grpSp>
          <p:nvGrpSpPr>
            <p:cNvPr id="7" name="Grouper 2"/>
            <p:cNvGrpSpPr/>
            <p:nvPr/>
          </p:nvGrpSpPr>
          <p:grpSpPr>
            <a:xfrm>
              <a:off x="4424578" y="5639867"/>
              <a:ext cx="1066674" cy="375703"/>
              <a:chOff x="3617069" y="5136911"/>
              <a:chExt cx="1066674" cy="375703"/>
            </a:xfrm>
            <a:grpFill/>
          </p:grpSpPr>
          <p:sp>
            <p:nvSpPr>
              <p:cNvPr id="10" name="Minus 32"/>
              <p:cNvSpPr/>
              <p:nvPr/>
            </p:nvSpPr>
            <p:spPr>
              <a:xfrm rot="4592715">
                <a:off x="4529752" y="5344881"/>
                <a:ext cx="122756" cy="185227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Minus 33"/>
              <p:cNvSpPr/>
              <p:nvPr/>
            </p:nvSpPr>
            <p:spPr>
              <a:xfrm rot="939211">
                <a:off x="4256758" y="5261624"/>
                <a:ext cx="397959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Minus 34"/>
              <p:cNvSpPr/>
              <p:nvPr/>
            </p:nvSpPr>
            <p:spPr>
              <a:xfrm rot="2728165">
                <a:off x="4198954" y="5177903"/>
                <a:ext cx="180426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Minus 35"/>
              <p:cNvSpPr/>
              <p:nvPr/>
            </p:nvSpPr>
            <p:spPr>
              <a:xfrm>
                <a:off x="3852668" y="5136911"/>
                <a:ext cx="463324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Minus 36"/>
              <p:cNvSpPr/>
              <p:nvPr/>
            </p:nvSpPr>
            <p:spPr>
              <a:xfrm rot="7333059">
                <a:off x="3777254" y="5195706"/>
                <a:ext cx="22196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Minus 37"/>
              <p:cNvSpPr/>
              <p:nvPr/>
            </p:nvSpPr>
            <p:spPr>
              <a:xfrm rot="9895085">
                <a:off x="3683782" y="5275486"/>
                <a:ext cx="20035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Minus 38"/>
              <p:cNvSpPr/>
              <p:nvPr/>
            </p:nvSpPr>
            <p:spPr>
              <a:xfrm rot="6828581">
                <a:off x="3621767" y="5340566"/>
                <a:ext cx="167350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" name="Oval 5"/>
            <p:cNvSpPr/>
            <p:nvPr/>
          </p:nvSpPr>
          <p:spPr>
            <a:xfrm>
              <a:off x="4620150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sp>
          <p:nvSpPr>
            <p:cNvPr id="9" name="Oval 22"/>
            <p:cNvSpPr/>
            <p:nvPr/>
          </p:nvSpPr>
          <p:spPr>
            <a:xfrm>
              <a:off x="5136371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855718" y="4253263"/>
            <a:ext cx="8412480" cy="0"/>
          </a:xfrm>
          <a:prstGeom prst="line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9250610" y="3219387"/>
            <a:ext cx="998538" cy="864976"/>
            <a:chOff x="1233488" y="5921375"/>
            <a:chExt cx="498475" cy="431800"/>
          </a:xfrm>
        </p:grpSpPr>
        <p:sp>
          <p:nvSpPr>
            <p:cNvPr id="19" name="Freeform 699"/>
            <p:cNvSpPr>
              <a:spLocks noEditPoints="1"/>
            </p:cNvSpPr>
            <p:nvPr/>
          </p:nvSpPr>
          <p:spPr bwMode="auto">
            <a:xfrm>
              <a:off x="1233488" y="6165850"/>
              <a:ext cx="144463" cy="187325"/>
            </a:xfrm>
            <a:custGeom>
              <a:avLst/>
              <a:gdLst>
                <a:gd name="T0" fmla="*/ 2 w 91"/>
                <a:gd name="T1" fmla="*/ 20 h 118"/>
                <a:gd name="T2" fmla="*/ 2 w 91"/>
                <a:gd name="T3" fmla="*/ 20 h 118"/>
                <a:gd name="T4" fmla="*/ 0 w 91"/>
                <a:gd name="T5" fmla="*/ 38 h 118"/>
                <a:gd name="T6" fmla="*/ 0 w 91"/>
                <a:gd name="T7" fmla="*/ 55 h 118"/>
                <a:gd name="T8" fmla="*/ 0 w 91"/>
                <a:gd name="T9" fmla="*/ 73 h 118"/>
                <a:gd name="T10" fmla="*/ 4 w 91"/>
                <a:gd name="T11" fmla="*/ 88 h 118"/>
                <a:gd name="T12" fmla="*/ 5 w 91"/>
                <a:gd name="T13" fmla="*/ 92 h 118"/>
                <a:gd name="T14" fmla="*/ 7 w 91"/>
                <a:gd name="T15" fmla="*/ 94 h 118"/>
                <a:gd name="T16" fmla="*/ 7 w 91"/>
                <a:gd name="T17" fmla="*/ 94 h 118"/>
                <a:gd name="T18" fmla="*/ 23 w 91"/>
                <a:gd name="T19" fmla="*/ 102 h 118"/>
                <a:gd name="T20" fmla="*/ 39 w 91"/>
                <a:gd name="T21" fmla="*/ 108 h 118"/>
                <a:gd name="T22" fmla="*/ 54 w 91"/>
                <a:gd name="T23" fmla="*/ 114 h 118"/>
                <a:gd name="T24" fmla="*/ 72 w 91"/>
                <a:gd name="T25" fmla="*/ 116 h 118"/>
                <a:gd name="T26" fmla="*/ 91 w 91"/>
                <a:gd name="T27" fmla="*/ 118 h 118"/>
                <a:gd name="T28" fmla="*/ 5 w 91"/>
                <a:gd name="T29" fmla="*/ 0 h 118"/>
                <a:gd name="T30" fmla="*/ 2 w 91"/>
                <a:gd name="T31" fmla="*/ 20 h 118"/>
                <a:gd name="T32" fmla="*/ 15 w 91"/>
                <a:gd name="T33" fmla="*/ 43 h 118"/>
                <a:gd name="T34" fmla="*/ 54 w 91"/>
                <a:gd name="T35" fmla="*/ 96 h 118"/>
                <a:gd name="T36" fmla="*/ 54 w 91"/>
                <a:gd name="T37" fmla="*/ 96 h 118"/>
                <a:gd name="T38" fmla="*/ 37 w 91"/>
                <a:gd name="T39" fmla="*/ 90 h 118"/>
                <a:gd name="T40" fmla="*/ 19 w 91"/>
                <a:gd name="T41" fmla="*/ 80 h 118"/>
                <a:gd name="T42" fmla="*/ 19 w 91"/>
                <a:gd name="T43" fmla="*/ 80 h 118"/>
                <a:gd name="T44" fmla="*/ 17 w 91"/>
                <a:gd name="T45" fmla="*/ 63 h 118"/>
                <a:gd name="T46" fmla="*/ 15 w 91"/>
                <a:gd name="T47" fmla="*/ 43 h 118"/>
                <a:gd name="T48" fmla="*/ 15 w 91"/>
                <a:gd name="T49" fmla="*/ 4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118">
                  <a:moveTo>
                    <a:pt x="2" y="20"/>
                  </a:moveTo>
                  <a:lnTo>
                    <a:pt x="2" y="20"/>
                  </a:lnTo>
                  <a:lnTo>
                    <a:pt x="0" y="38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4" y="88"/>
                  </a:lnTo>
                  <a:lnTo>
                    <a:pt x="5" y="92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23" y="102"/>
                  </a:lnTo>
                  <a:lnTo>
                    <a:pt x="39" y="108"/>
                  </a:lnTo>
                  <a:lnTo>
                    <a:pt x="54" y="114"/>
                  </a:lnTo>
                  <a:lnTo>
                    <a:pt x="72" y="116"/>
                  </a:lnTo>
                  <a:lnTo>
                    <a:pt x="91" y="118"/>
                  </a:lnTo>
                  <a:lnTo>
                    <a:pt x="5" y="0"/>
                  </a:lnTo>
                  <a:lnTo>
                    <a:pt x="2" y="20"/>
                  </a:lnTo>
                  <a:close/>
                  <a:moveTo>
                    <a:pt x="15" y="43"/>
                  </a:moveTo>
                  <a:lnTo>
                    <a:pt x="54" y="96"/>
                  </a:lnTo>
                  <a:lnTo>
                    <a:pt x="54" y="96"/>
                  </a:lnTo>
                  <a:lnTo>
                    <a:pt x="37" y="9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63"/>
                  </a:lnTo>
                  <a:lnTo>
                    <a:pt x="15" y="43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01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00"/>
            <p:cNvSpPr>
              <a:spLocks noEditPoints="1"/>
            </p:cNvSpPr>
            <p:nvPr/>
          </p:nvSpPr>
          <p:spPr bwMode="auto">
            <a:xfrm>
              <a:off x="1582738" y="5921375"/>
              <a:ext cx="149225" cy="185738"/>
            </a:xfrm>
            <a:custGeom>
              <a:avLst/>
              <a:gdLst>
                <a:gd name="T0" fmla="*/ 88 w 94"/>
                <a:gd name="T1" fmla="*/ 30 h 117"/>
                <a:gd name="T2" fmla="*/ 88 w 94"/>
                <a:gd name="T3" fmla="*/ 26 h 117"/>
                <a:gd name="T4" fmla="*/ 84 w 94"/>
                <a:gd name="T5" fmla="*/ 24 h 117"/>
                <a:gd name="T6" fmla="*/ 84 w 94"/>
                <a:gd name="T7" fmla="*/ 24 h 117"/>
                <a:gd name="T8" fmla="*/ 70 w 94"/>
                <a:gd name="T9" fmla="*/ 16 h 117"/>
                <a:gd name="T10" fmla="*/ 53 w 94"/>
                <a:gd name="T11" fmla="*/ 10 h 117"/>
                <a:gd name="T12" fmla="*/ 37 w 94"/>
                <a:gd name="T13" fmla="*/ 4 h 117"/>
                <a:gd name="T14" fmla="*/ 20 w 94"/>
                <a:gd name="T15" fmla="*/ 2 h 117"/>
                <a:gd name="T16" fmla="*/ 0 w 94"/>
                <a:gd name="T17" fmla="*/ 0 h 117"/>
                <a:gd name="T18" fmla="*/ 86 w 94"/>
                <a:gd name="T19" fmla="*/ 117 h 117"/>
                <a:gd name="T20" fmla="*/ 90 w 94"/>
                <a:gd name="T21" fmla="*/ 98 h 117"/>
                <a:gd name="T22" fmla="*/ 90 w 94"/>
                <a:gd name="T23" fmla="*/ 98 h 117"/>
                <a:gd name="T24" fmla="*/ 92 w 94"/>
                <a:gd name="T25" fmla="*/ 80 h 117"/>
                <a:gd name="T26" fmla="*/ 94 w 94"/>
                <a:gd name="T27" fmla="*/ 63 h 117"/>
                <a:gd name="T28" fmla="*/ 92 w 94"/>
                <a:gd name="T29" fmla="*/ 45 h 117"/>
                <a:gd name="T30" fmla="*/ 88 w 94"/>
                <a:gd name="T31" fmla="*/ 30 h 117"/>
                <a:gd name="T32" fmla="*/ 88 w 94"/>
                <a:gd name="T33" fmla="*/ 30 h 117"/>
                <a:gd name="T34" fmla="*/ 76 w 94"/>
                <a:gd name="T35" fmla="*/ 74 h 117"/>
                <a:gd name="T36" fmla="*/ 37 w 94"/>
                <a:gd name="T37" fmla="*/ 22 h 117"/>
                <a:gd name="T38" fmla="*/ 37 w 94"/>
                <a:gd name="T39" fmla="*/ 22 h 117"/>
                <a:gd name="T40" fmla="*/ 57 w 94"/>
                <a:gd name="T41" fmla="*/ 30 h 117"/>
                <a:gd name="T42" fmla="*/ 72 w 94"/>
                <a:gd name="T43" fmla="*/ 37 h 117"/>
                <a:gd name="T44" fmla="*/ 72 w 94"/>
                <a:gd name="T45" fmla="*/ 37 h 117"/>
                <a:gd name="T46" fmla="*/ 76 w 94"/>
                <a:gd name="T47" fmla="*/ 55 h 117"/>
                <a:gd name="T48" fmla="*/ 76 w 94"/>
                <a:gd name="T49" fmla="*/ 74 h 117"/>
                <a:gd name="T50" fmla="*/ 76 w 94"/>
                <a:gd name="T51" fmla="*/ 7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117">
                  <a:moveTo>
                    <a:pt x="88" y="30"/>
                  </a:moveTo>
                  <a:lnTo>
                    <a:pt x="88" y="26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70" y="16"/>
                  </a:lnTo>
                  <a:lnTo>
                    <a:pt x="53" y="10"/>
                  </a:lnTo>
                  <a:lnTo>
                    <a:pt x="37" y="4"/>
                  </a:lnTo>
                  <a:lnTo>
                    <a:pt x="20" y="2"/>
                  </a:lnTo>
                  <a:lnTo>
                    <a:pt x="0" y="0"/>
                  </a:lnTo>
                  <a:lnTo>
                    <a:pt x="86" y="117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2" y="80"/>
                  </a:lnTo>
                  <a:lnTo>
                    <a:pt x="94" y="63"/>
                  </a:lnTo>
                  <a:lnTo>
                    <a:pt x="92" y="45"/>
                  </a:lnTo>
                  <a:lnTo>
                    <a:pt x="88" y="30"/>
                  </a:lnTo>
                  <a:lnTo>
                    <a:pt x="88" y="30"/>
                  </a:lnTo>
                  <a:close/>
                  <a:moveTo>
                    <a:pt x="76" y="74"/>
                  </a:moveTo>
                  <a:lnTo>
                    <a:pt x="37" y="22"/>
                  </a:lnTo>
                  <a:lnTo>
                    <a:pt x="37" y="22"/>
                  </a:lnTo>
                  <a:lnTo>
                    <a:pt x="57" y="30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6" y="55"/>
                  </a:lnTo>
                  <a:lnTo>
                    <a:pt x="76" y="74"/>
                  </a:lnTo>
                  <a:lnTo>
                    <a:pt x="76" y="74"/>
                  </a:lnTo>
                  <a:close/>
                </a:path>
              </a:pathLst>
            </a:custGeom>
            <a:solidFill>
              <a:srgbClr val="01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01"/>
            <p:cNvSpPr>
              <a:spLocks noEditPoints="1"/>
            </p:cNvSpPr>
            <p:nvPr/>
          </p:nvSpPr>
          <p:spPr bwMode="auto">
            <a:xfrm>
              <a:off x="1250951" y="5924550"/>
              <a:ext cx="452438" cy="425450"/>
            </a:xfrm>
            <a:custGeom>
              <a:avLst/>
              <a:gdLst>
                <a:gd name="T0" fmla="*/ 190 w 285"/>
                <a:gd name="T1" fmla="*/ 0 h 268"/>
                <a:gd name="T2" fmla="*/ 190 w 285"/>
                <a:gd name="T3" fmla="*/ 0 h 268"/>
                <a:gd name="T4" fmla="*/ 160 w 285"/>
                <a:gd name="T5" fmla="*/ 4 h 268"/>
                <a:gd name="T6" fmla="*/ 131 w 285"/>
                <a:gd name="T7" fmla="*/ 12 h 268"/>
                <a:gd name="T8" fmla="*/ 102 w 285"/>
                <a:gd name="T9" fmla="*/ 26 h 268"/>
                <a:gd name="T10" fmla="*/ 76 w 285"/>
                <a:gd name="T11" fmla="*/ 41 h 268"/>
                <a:gd name="T12" fmla="*/ 76 w 285"/>
                <a:gd name="T13" fmla="*/ 41 h 268"/>
                <a:gd name="T14" fmla="*/ 51 w 285"/>
                <a:gd name="T15" fmla="*/ 63 h 268"/>
                <a:gd name="T16" fmla="*/ 32 w 285"/>
                <a:gd name="T17" fmla="*/ 86 h 268"/>
                <a:gd name="T18" fmla="*/ 14 w 285"/>
                <a:gd name="T19" fmla="*/ 112 h 268"/>
                <a:gd name="T20" fmla="*/ 2 w 285"/>
                <a:gd name="T21" fmla="*/ 139 h 268"/>
                <a:gd name="T22" fmla="*/ 0 w 285"/>
                <a:gd name="T23" fmla="*/ 143 h 268"/>
                <a:gd name="T24" fmla="*/ 92 w 285"/>
                <a:gd name="T25" fmla="*/ 268 h 268"/>
                <a:gd name="T26" fmla="*/ 96 w 285"/>
                <a:gd name="T27" fmla="*/ 266 h 268"/>
                <a:gd name="T28" fmla="*/ 96 w 285"/>
                <a:gd name="T29" fmla="*/ 266 h 268"/>
                <a:gd name="T30" fmla="*/ 127 w 285"/>
                <a:gd name="T31" fmla="*/ 264 h 268"/>
                <a:gd name="T32" fmla="*/ 156 w 285"/>
                <a:gd name="T33" fmla="*/ 254 h 268"/>
                <a:gd name="T34" fmla="*/ 184 w 285"/>
                <a:gd name="T35" fmla="*/ 242 h 268"/>
                <a:gd name="T36" fmla="*/ 211 w 285"/>
                <a:gd name="T37" fmla="*/ 225 h 268"/>
                <a:gd name="T38" fmla="*/ 211 w 285"/>
                <a:gd name="T39" fmla="*/ 225 h 268"/>
                <a:gd name="T40" fmla="*/ 234 w 285"/>
                <a:gd name="T41" fmla="*/ 205 h 268"/>
                <a:gd name="T42" fmla="*/ 256 w 285"/>
                <a:gd name="T43" fmla="*/ 182 h 268"/>
                <a:gd name="T44" fmla="*/ 272 w 285"/>
                <a:gd name="T45" fmla="*/ 156 h 268"/>
                <a:gd name="T46" fmla="*/ 279 w 285"/>
                <a:gd name="T47" fmla="*/ 143 h 268"/>
                <a:gd name="T48" fmla="*/ 285 w 285"/>
                <a:gd name="T49" fmla="*/ 129 h 268"/>
                <a:gd name="T50" fmla="*/ 285 w 285"/>
                <a:gd name="T51" fmla="*/ 123 h 268"/>
                <a:gd name="T52" fmla="*/ 194 w 285"/>
                <a:gd name="T53" fmla="*/ 0 h 268"/>
                <a:gd name="T54" fmla="*/ 190 w 285"/>
                <a:gd name="T55" fmla="*/ 0 h 268"/>
                <a:gd name="T56" fmla="*/ 201 w 285"/>
                <a:gd name="T57" fmla="*/ 211 h 268"/>
                <a:gd name="T58" fmla="*/ 201 w 285"/>
                <a:gd name="T59" fmla="*/ 211 h 268"/>
                <a:gd name="T60" fmla="*/ 178 w 285"/>
                <a:gd name="T61" fmla="*/ 227 h 268"/>
                <a:gd name="T62" fmla="*/ 153 w 285"/>
                <a:gd name="T63" fmla="*/ 236 h 268"/>
                <a:gd name="T64" fmla="*/ 127 w 285"/>
                <a:gd name="T65" fmla="*/ 244 h 268"/>
                <a:gd name="T66" fmla="*/ 100 w 285"/>
                <a:gd name="T67" fmla="*/ 248 h 268"/>
                <a:gd name="T68" fmla="*/ 20 w 285"/>
                <a:gd name="T69" fmla="*/ 141 h 268"/>
                <a:gd name="T70" fmla="*/ 20 w 285"/>
                <a:gd name="T71" fmla="*/ 141 h 268"/>
                <a:gd name="T72" fmla="*/ 32 w 285"/>
                <a:gd name="T73" fmla="*/ 117 h 268"/>
                <a:gd name="T74" fmla="*/ 47 w 285"/>
                <a:gd name="T75" fmla="*/ 94 h 268"/>
                <a:gd name="T76" fmla="*/ 65 w 285"/>
                <a:gd name="T77" fmla="*/ 74 h 268"/>
                <a:gd name="T78" fmla="*/ 86 w 285"/>
                <a:gd name="T79" fmla="*/ 57 h 268"/>
                <a:gd name="T80" fmla="*/ 86 w 285"/>
                <a:gd name="T81" fmla="*/ 57 h 268"/>
                <a:gd name="T82" fmla="*/ 110 w 285"/>
                <a:gd name="T83" fmla="*/ 41 h 268"/>
                <a:gd name="T84" fmla="*/ 135 w 285"/>
                <a:gd name="T85" fmla="*/ 30 h 268"/>
                <a:gd name="T86" fmla="*/ 160 w 285"/>
                <a:gd name="T87" fmla="*/ 22 h 268"/>
                <a:gd name="T88" fmla="*/ 186 w 285"/>
                <a:gd name="T89" fmla="*/ 18 h 268"/>
                <a:gd name="T90" fmla="*/ 266 w 285"/>
                <a:gd name="T91" fmla="*/ 127 h 268"/>
                <a:gd name="T92" fmla="*/ 266 w 285"/>
                <a:gd name="T93" fmla="*/ 127 h 268"/>
                <a:gd name="T94" fmla="*/ 254 w 285"/>
                <a:gd name="T95" fmla="*/ 151 h 268"/>
                <a:gd name="T96" fmla="*/ 240 w 285"/>
                <a:gd name="T97" fmla="*/ 172 h 268"/>
                <a:gd name="T98" fmla="*/ 223 w 285"/>
                <a:gd name="T99" fmla="*/ 193 h 268"/>
                <a:gd name="T100" fmla="*/ 201 w 285"/>
                <a:gd name="T101" fmla="*/ 211 h 268"/>
                <a:gd name="T102" fmla="*/ 201 w 285"/>
                <a:gd name="T103" fmla="*/ 21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5" h="268">
                  <a:moveTo>
                    <a:pt x="190" y="0"/>
                  </a:moveTo>
                  <a:lnTo>
                    <a:pt x="190" y="0"/>
                  </a:lnTo>
                  <a:lnTo>
                    <a:pt x="160" y="4"/>
                  </a:lnTo>
                  <a:lnTo>
                    <a:pt x="131" y="12"/>
                  </a:lnTo>
                  <a:lnTo>
                    <a:pt x="102" y="26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51" y="63"/>
                  </a:lnTo>
                  <a:lnTo>
                    <a:pt x="32" y="86"/>
                  </a:lnTo>
                  <a:lnTo>
                    <a:pt x="14" y="112"/>
                  </a:lnTo>
                  <a:lnTo>
                    <a:pt x="2" y="139"/>
                  </a:lnTo>
                  <a:lnTo>
                    <a:pt x="0" y="143"/>
                  </a:lnTo>
                  <a:lnTo>
                    <a:pt x="92" y="268"/>
                  </a:lnTo>
                  <a:lnTo>
                    <a:pt x="96" y="266"/>
                  </a:lnTo>
                  <a:lnTo>
                    <a:pt x="96" y="266"/>
                  </a:lnTo>
                  <a:lnTo>
                    <a:pt x="127" y="264"/>
                  </a:lnTo>
                  <a:lnTo>
                    <a:pt x="156" y="254"/>
                  </a:lnTo>
                  <a:lnTo>
                    <a:pt x="184" y="242"/>
                  </a:lnTo>
                  <a:lnTo>
                    <a:pt x="211" y="225"/>
                  </a:lnTo>
                  <a:lnTo>
                    <a:pt x="211" y="225"/>
                  </a:lnTo>
                  <a:lnTo>
                    <a:pt x="234" y="205"/>
                  </a:lnTo>
                  <a:lnTo>
                    <a:pt x="256" y="182"/>
                  </a:lnTo>
                  <a:lnTo>
                    <a:pt x="272" y="156"/>
                  </a:lnTo>
                  <a:lnTo>
                    <a:pt x="279" y="143"/>
                  </a:lnTo>
                  <a:lnTo>
                    <a:pt x="285" y="129"/>
                  </a:lnTo>
                  <a:lnTo>
                    <a:pt x="285" y="123"/>
                  </a:lnTo>
                  <a:lnTo>
                    <a:pt x="194" y="0"/>
                  </a:lnTo>
                  <a:lnTo>
                    <a:pt x="190" y="0"/>
                  </a:lnTo>
                  <a:close/>
                  <a:moveTo>
                    <a:pt x="201" y="211"/>
                  </a:moveTo>
                  <a:lnTo>
                    <a:pt x="201" y="211"/>
                  </a:lnTo>
                  <a:lnTo>
                    <a:pt x="178" y="227"/>
                  </a:lnTo>
                  <a:lnTo>
                    <a:pt x="153" y="236"/>
                  </a:lnTo>
                  <a:lnTo>
                    <a:pt x="127" y="244"/>
                  </a:lnTo>
                  <a:lnTo>
                    <a:pt x="100" y="248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32" y="117"/>
                  </a:lnTo>
                  <a:lnTo>
                    <a:pt x="47" y="94"/>
                  </a:lnTo>
                  <a:lnTo>
                    <a:pt x="65" y="74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110" y="41"/>
                  </a:lnTo>
                  <a:lnTo>
                    <a:pt x="135" y="30"/>
                  </a:lnTo>
                  <a:lnTo>
                    <a:pt x="160" y="22"/>
                  </a:lnTo>
                  <a:lnTo>
                    <a:pt x="186" y="1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54" y="151"/>
                  </a:lnTo>
                  <a:lnTo>
                    <a:pt x="240" y="172"/>
                  </a:lnTo>
                  <a:lnTo>
                    <a:pt x="223" y="193"/>
                  </a:lnTo>
                  <a:lnTo>
                    <a:pt x="201" y="211"/>
                  </a:lnTo>
                  <a:lnTo>
                    <a:pt x="201" y="211"/>
                  </a:lnTo>
                  <a:close/>
                </a:path>
              </a:pathLst>
            </a:custGeom>
            <a:solidFill>
              <a:srgbClr val="01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02"/>
            <p:cNvSpPr>
              <a:spLocks/>
            </p:cNvSpPr>
            <p:nvPr/>
          </p:nvSpPr>
          <p:spPr bwMode="auto">
            <a:xfrm>
              <a:off x="1357313" y="6037263"/>
              <a:ext cx="234950" cy="196850"/>
            </a:xfrm>
            <a:custGeom>
              <a:avLst/>
              <a:gdLst>
                <a:gd name="T0" fmla="*/ 99 w 148"/>
                <a:gd name="T1" fmla="*/ 11 h 124"/>
                <a:gd name="T2" fmla="*/ 111 w 148"/>
                <a:gd name="T3" fmla="*/ 25 h 124"/>
                <a:gd name="T4" fmla="*/ 99 w 148"/>
                <a:gd name="T5" fmla="*/ 33 h 124"/>
                <a:gd name="T6" fmla="*/ 89 w 148"/>
                <a:gd name="T7" fmla="*/ 19 h 124"/>
                <a:gd name="T8" fmla="*/ 76 w 148"/>
                <a:gd name="T9" fmla="*/ 29 h 124"/>
                <a:gd name="T10" fmla="*/ 86 w 148"/>
                <a:gd name="T11" fmla="*/ 42 h 124"/>
                <a:gd name="T12" fmla="*/ 76 w 148"/>
                <a:gd name="T13" fmla="*/ 50 h 124"/>
                <a:gd name="T14" fmla="*/ 64 w 148"/>
                <a:gd name="T15" fmla="*/ 37 h 124"/>
                <a:gd name="T16" fmla="*/ 50 w 148"/>
                <a:gd name="T17" fmla="*/ 46 h 124"/>
                <a:gd name="T18" fmla="*/ 60 w 148"/>
                <a:gd name="T19" fmla="*/ 60 h 124"/>
                <a:gd name="T20" fmla="*/ 50 w 148"/>
                <a:gd name="T21" fmla="*/ 68 h 124"/>
                <a:gd name="T22" fmla="*/ 41 w 148"/>
                <a:gd name="T23" fmla="*/ 54 h 124"/>
                <a:gd name="T24" fmla="*/ 27 w 148"/>
                <a:gd name="T25" fmla="*/ 66 h 124"/>
                <a:gd name="T26" fmla="*/ 37 w 148"/>
                <a:gd name="T27" fmla="*/ 80 h 124"/>
                <a:gd name="T28" fmla="*/ 25 w 148"/>
                <a:gd name="T29" fmla="*/ 87 h 124"/>
                <a:gd name="T30" fmla="*/ 15 w 148"/>
                <a:gd name="T31" fmla="*/ 72 h 124"/>
                <a:gd name="T32" fmla="*/ 2 w 148"/>
                <a:gd name="T33" fmla="*/ 83 h 124"/>
                <a:gd name="T34" fmla="*/ 11 w 148"/>
                <a:gd name="T35" fmla="*/ 97 h 124"/>
                <a:gd name="T36" fmla="*/ 0 w 148"/>
                <a:gd name="T37" fmla="*/ 105 h 124"/>
                <a:gd name="T38" fmla="*/ 11 w 148"/>
                <a:gd name="T39" fmla="*/ 119 h 124"/>
                <a:gd name="T40" fmla="*/ 23 w 148"/>
                <a:gd name="T41" fmla="*/ 111 h 124"/>
                <a:gd name="T42" fmla="*/ 33 w 148"/>
                <a:gd name="T43" fmla="*/ 124 h 124"/>
                <a:gd name="T44" fmla="*/ 47 w 148"/>
                <a:gd name="T45" fmla="*/ 115 h 124"/>
                <a:gd name="T46" fmla="*/ 37 w 148"/>
                <a:gd name="T47" fmla="*/ 101 h 124"/>
                <a:gd name="T48" fmla="*/ 47 w 148"/>
                <a:gd name="T49" fmla="*/ 93 h 124"/>
                <a:gd name="T50" fmla="*/ 56 w 148"/>
                <a:gd name="T51" fmla="*/ 107 h 124"/>
                <a:gd name="T52" fmla="*/ 72 w 148"/>
                <a:gd name="T53" fmla="*/ 97 h 124"/>
                <a:gd name="T54" fmla="*/ 60 w 148"/>
                <a:gd name="T55" fmla="*/ 81 h 124"/>
                <a:gd name="T56" fmla="*/ 72 w 148"/>
                <a:gd name="T57" fmla="*/ 76 h 124"/>
                <a:gd name="T58" fmla="*/ 82 w 148"/>
                <a:gd name="T59" fmla="*/ 89 h 124"/>
                <a:gd name="T60" fmla="*/ 95 w 148"/>
                <a:gd name="T61" fmla="*/ 78 h 124"/>
                <a:gd name="T62" fmla="*/ 86 w 148"/>
                <a:gd name="T63" fmla="*/ 64 h 124"/>
                <a:gd name="T64" fmla="*/ 95 w 148"/>
                <a:gd name="T65" fmla="*/ 56 h 124"/>
                <a:gd name="T66" fmla="*/ 107 w 148"/>
                <a:gd name="T67" fmla="*/ 70 h 124"/>
                <a:gd name="T68" fmla="*/ 121 w 148"/>
                <a:gd name="T69" fmla="*/ 60 h 124"/>
                <a:gd name="T70" fmla="*/ 111 w 148"/>
                <a:gd name="T71" fmla="*/ 46 h 124"/>
                <a:gd name="T72" fmla="*/ 121 w 148"/>
                <a:gd name="T73" fmla="*/ 39 h 124"/>
                <a:gd name="T74" fmla="*/ 130 w 148"/>
                <a:gd name="T75" fmla="*/ 52 h 124"/>
                <a:gd name="T76" fmla="*/ 144 w 148"/>
                <a:gd name="T77" fmla="*/ 42 h 124"/>
                <a:gd name="T78" fmla="*/ 134 w 148"/>
                <a:gd name="T79" fmla="*/ 29 h 124"/>
                <a:gd name="T80" fmla="*/ 148 w 148"/>
                <a:gd name="T81" fmla="*/ 17 h 124"/>
                <a:gd name="T82" fmla="*/ 138 w 148"/>
                <a:gd name="T83" fmla="*/ 3 h 124"/>
                <a:gd name="T84" fmla="*/ 125 w 148"/>
                <a:gd name="T85" fmla="*/ 13 h 124"/>
                <a:gd name="T86" fmla="*/ 115 w 148"/>
                <a:gd name="T87" fmla="*/ 0 h 124"/>
                <a:gd name="T88" fmla="*/ 99 w 148"/>
                <a:gd name="T89" fmla="*/ 1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8" h="124">
                  <a:moveTo>
                    <a:pt x="99" y="11"/>
                  </a:moveTo>
                  <a:lnTo>
                    <a:pt x="111" y="25"/>
                  </a:lnTo>
                  <a:lnTo>
                    <a:pt x="99" y="33"/>
                  </a:lnTo>
                  <a:lnTo>
                    <a:pt x="89" y="19"/>
                  </a:lnTo>
                  <a:lnTo>
                    <a:pt x="76" y="29"/>
                  </a:lnTo>
                  <a:lnTo>
                    <a:pt x="86" y="42"/>
                  </a:lnTo>
                  <a:lnTo>
                    <a:pt x="76" y="50"/>
                  </a:lnTo>
                  <a:lnTo>
                    <a:pt x="64" y="37"/>
                  </a:lnTo>
                  <a:lnTo>
                    <a:pt x="50" y="46"/>
                  </a:lnTo>
                  <a:lnTo>
                    <a:pt x="60" y="60"/>
                  </a:lnTo>
                  <a:lnTo>
                    <a:pt x="50" y="68"/>
                  </a:lnTo>
                  <a:lnTo>
                    <a:pt x="41" y="54"/>
                  </a:lnTo>
                  <a:lnTo>
                    <a:pt x="27" y="66"/>
                  </a:lnTo>
                  <a:lnTo>
                    <a:pt x="37" y="80"/>
                  </a:lnTo>
                  <a:lnTo>
                    <a:pt x="25" y="87"/>
                  </a:lnTo>
                  <a:lnTo>
                    <a:pt x="15" y="72"/>
                  </a:lnTo>
                  <a:lnTo>
                    <a:pt x="2" y="83"/>
                  </a:lnTo>
                  <a:lnTo>
                    <a:pt x="11" y="97"/>
                  </a:lnTo>
                  <a:lnTo>
                    <a:pt x="0" y="105"/>
                  </a:lnTo>
                  <a:lnTo>
                    <a:pt x="11" y="119"/>
                  </a:lnTo>
                  <a:lnTo>
                    <a:pt x="23" y="111"/>
                  </a:lnTo>
                  <a:lnTo>
                    <a:pt x="33" y="124"/>
                  </a:lnTo>
                  <a:lnTo>
                    <a:pt x="47" y="115"/>
                  </a:lnTo>
                  <a:lnTo>
                    <a:pt x="37" y="101"/>
                  </a:lnTo>
                  <a:lnTo>
                    <a:pt x="47" y="93"/>
                  </a:lnTo>
                  <a:lnTo>
                    <a:pt x="56" y="107"/>
                  </a:lnTo>
                  <a:lnTo>
                    <a:pt x="72" y="97"/>
                  </a:lnTo>
                  <a:lnTo>
                    <a:pt x="60" y="81"/>
                  </a:lnTo>
                  <a:lnTo>
                    <a:pt x="72" y="76"/>
                  </a:lnTo>
                  <a:lnTo>
                    <a:pt x="82" y="89"/>
                  </a:lnTo>
                  <a:lnTo>
                    <a:pt x="95" y="78"/>
                  </a:lnTo>
                  <a:lnTo>
                    <a:pt x="86" y="64"/>
                  </a:lnTo>
                  <a:lnTo>
                    <a:pt x="95" y="56"/>
                  </a:lnTo>
                  <a:lnTo>
                    <a:pt x="107" y="70"/>
                  </a:lnTo>
                  <a:lnTo>
                    <a:pt x="121" y="60"/>
                  </a:lnTo>
                  <a:lnTo>
                    <a:pt x="111" y="46"/>
                  </a:lnTo>
                  <a:lnTo>
                    <a:pt x="121" y="39"/>
                  </a:lnTo>
                  <a:lnTo>
                    <a:pt x="130" y="52"/>
                  </a:lnTo>
                  <a:lnTo>
                    <a:pt x="144" y="42"/>
                  </a:lnTo>
                  <a:lnTo>
                    <a:pt x="134" y="29"/>
                  </a:lnTo>
                  <a:lnTo>
                    <a:pt x="148" y="17"/>
                  </a:lnTo>
                  <a:lnTo>
                    <a:pt x="138" y="3"/>
                  </a:lnTo>
                  <a:lnTo>
                    <a:pt x="125" y="13"/>
                  </a:lnTo>
                  <a:lnTo>
                    <a:pt x="115" y="0"/>
                  </a:lnTo>
                  <a:lnTo>
                    <a:pt x="99" y="11"/>
                  </a:lnTo>
                  <a:close/>
                </a:path>
              </a:pathLst>
            </a:custGeom>
            <a:solidFill>
              <a:srgbClr val="014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393843882"/>
              </p:ext>
            </p:extLst>
          </p:nvPr>
        </p:nvGraphicFramePr>
        <p:xfrm>
          <a:off x="1981202" y="4629152"/>
          <a:ext cx="8648701" cy="1733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528084189"/>
              </p:ext>
            </p:extLst>
          </p:nvPr>
        </p:nvGraphicFramePr>
        <p:xfrm>
          <a:off x="2375459" y="1654621"/>
          <a:ext cx="8062019" cy="137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53578" y="3671830"/>
            <a:ext cx="397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Distance au </a:t>
            </a:r>
            <a:r>
              <a:rPr lang="en-US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stade</a:t>
            </a:r>
            <a:endParaRPr lang="en-US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1155007" y="1814309"/>
            <a:ext cx="16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Probabilité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trouver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</a:rPr>
              <a:t>une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 place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173306" y="5181444"/>
            <a:ext cx="1896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Distance de </a:t>
            </a:r>
            <a:r>
              <a:rPr lang="en-US" sz="1600" i="1" dirty="0" err="1">
                <a:solidFill>
                  <a:schemeClr val="accent2"/>
                </a:solidFill>
              </a:rPr>
              <a:t>marche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9643372" y="5436709"/>
            <a:ext cx="689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5"/>
                </a:solidFill>
              </a:rPr>
              <a:t>Prix</a:t>
            </a:r>
          </a:p>
        </p:txBody>
      </p:sp>
      <p:pic>
        <p:nvPicPr>
          <p:cNvPr id="1028" name="Picture 4" descr="http://www.rcc.edu/about/parking/PublishingImages/parking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01" y="1397596"/>
            <a:ext cx="359477" cy="3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rcc.edu/about/parking/PublishingImages/parking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98" y="4706252"/>
            <a:ext cx="367460" cy="3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9632350" y="5133978"/>
            <a:ext cx="6953" cy="1060029"/>
          </a:xfrm>
          <a:prstGeom prst="line">
            <a:avLst/>
          </a:prstGeom>
          <a:ln w="28575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72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581503787"/>
              </p:ext>
            </p:extLst>
          </p:nvPr>
        </p:nvGraphicFramePr>
        <p:xfrm>
          <a:off x="2093350" y="1792253"/>
          <a:ext cx="7474591" cy="42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7341521" y="4147185"/>
            <a:ext cx="0" cy="274320"/>
          </a:xfrm>
          <a:prstGeom prst="straightConnector1">
            <a:avLst/>
          </a:prstGeom>
          <a:ln w="22225" cmpd="sng">
            <a:solidFill>
              <a:schemeClr val="bg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154044" y="4209433"/>
            <a:ext cx="97546" cy="195294"/>
            <a:chOff x="5377976" y="4301812"/>
            <a:chExt cx="97546" cy="195294"/>
          </a:xfrm>
        </p:grpSpPr>
        <p:sp>
          <p:nvSpPr>
            <p:cNvPr id="37" name="Freeform 36"/>
            <p:cNvSpPr/>
            <p:nvPr/>
          </p:nvSpPr>
          <p:spPr>
            <a:xfrm>
              <a:off x="5377976" y="4301812"/>
              <a:ext cx="97546" cy="142064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5419272" y="4469674"/>
              <a:ext cx="27432" cy="2743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1"/>
          <p:cNvSpPr txBox="1"/>
          <p:nvPr/>
        </p:nvSpPr>
        <p:spPr>
          <a:xfrm>
            <a:off x="3107304" y="4042567"/>
            <a:ext cx="2585548" cy="61786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1" dirty="0">
                <a:solidFill>
                  <a:schemeClr val="bg1"/>
                </a:solidFill>
              </a:rPr>
              <a:t>COST OF RECOURSE </a:t>
            </a:r>
            <a:br>
              <a:rPr lang="fr-CA" sz="2000" i="1" dirty="0">
                <a:solidFill>
                  <a:schemeClr val="bg1"/>
                </a:solidFill>
              </a:rPr>
            </a:br>
            <a:r>
              <a:rPr lang="fr-CA" sz="2000" i="1" dirty="0">
                <a:solidFill>
                  <a:schemeClr val="bg1"/>
                </a:solidFill>
              </a:rPr>
              <a:t>DU TO UNCERTAINTY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27670" y="1843557"/>
            <a:ext cx="430887" cy="2021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Coût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du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scénario</a:t>
            </a:r>
            <a:endParaRPr lang="en-US" sz="16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9255" y="6079658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Probabilité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satisfaire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toutes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les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contraintes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84A6CB2-6AF0-4139-95ED-4E0751164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Chance Constrained Optimization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A60E37-B441-4E80-9C99-D6ED34E8A4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2637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24496484"/>
              </p:ext>
            </p:extLst>
          </p:nvPr>
        </p:nvGraphicFramePr>
        <p:xfrm>
          <a:off x="2088539" y="1788771"/>
          <a:ext cx="7474591" cy="42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571327" y="1648744"/>
            <a:ext cx="0" cy="4048083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82690" y="1549746"/>
            <a:ext cx="24647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>
                <a:solidFill>
                  <a:schemeClr val="accent3"/>
                </a:solidFill>
              </a:rPr>
              <a:t>CHANCE CONSTRAINED OPTIMIZATION</a:t>
            </a:r>
          </a:p>
          <a:p>
            <a:pPr algn="r"/>
            <a:endParaRPr lang="fr-FR" dirty="0">
              <a:solidFill>
                <a:schemeClr val="accent5"/>
              </a:solidFill>
            </a:endParaRPr>
          </a:p>
          <a:p>
            <a:pPr algn="r"/>
            <a:r>
              <a:rPr lang="fr-FR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Minimiser le coût du plan, tout en maintenant une probabilité de satisfaction donnée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36710" y="4143703"/>
            <a:ext cx="0" cy="274320"/>
          </a:xfrm>
          <a:prstGeom prst="straightConnector1">
            <a:avLst/>
          </a:prstGeom>
          <a:ln w="22225" cmpd="sng">
            <a:solidFill>
              <a:schemeClr val="bg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149233" y="4205951"/>
            <a:ext cx="97546" cy="195294"/>
            <a:chOff x="5377976" y="4301812"/>
            <a:chExt cx="97546" cy="195294"/>
          </a:xfrm>
        </p:grpSpPr>
        <p:sp>
          <p:nvSpPr>
            <p:cNvPr id="37" name="Freeform 36"/>
            <p:cNvSpPr/>
            <p:nvPr/>
          </p:nvSpPr>
          <p:spPr>
            <a:xfrm>
              <a:off x="5377976" y="4301812"/>
              <a:ext cx="97546" cy="142064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5419272" y="4469674"/>
              <a:ext cx="27432" cy="2743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288085" y="6076176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Probabilité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satisfaire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toutes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les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contraintes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18046" y="1844414"/>
            <a:ext cx="430887" cy="2021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Coût</a:t>
            </a:r>
            <a:r>
              <a:rPr lang="en-US" sz="16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du </a:t>
            </a:r>
            <a:r>
              <a:rPr lang="en-US" sz="16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scénario</a:t>
            </a:r>
            <a:endParaRPr lang="en-US" sz="16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Chance Constrained Optimization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403732-869B-4C76-A8AD-66D149838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5605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619885" y="1440984"/>
            <a:ext cx="6054456" cy="3360324"/>
          </a:xfrm>
        </p:spPr>
        <p:txBody>
          <a:bodyPr/>
          <a:lstStyle/>
          <a:p>
            <a:r>
              <a:rPr lang="fr-CA" sz="1700" dirty="0"/>
              <a:t>Un recours peut être une décision </a:t>
            </a:r>
            <a:r>
              <a:rPr lang="fr-CA" sz="1700" i="1" dirty="0" err="1">
                <a:solidFill>
                  <a:schemeClr val="accent4"/>
                </a:solidFill>
              </a:rPr>
              <a:t>wait</a:t>
            </a:r>
            <a:r>
              <a:rPr lang="fr-CA" sz="1700" i="1" dirty="0">
                <a:solidFill>
                  <a:schemeClr val="accent4"/>
                </a:solidFill>
              </a:rPr>
              <a:t>-and-</a:t>
            </a:r>
            <a:r>
              <a:rPr lang="fr-CA" sz="1700" i="1" dirty="0" err="1">
                <a:solidFill>
                  <a:schemeClr val="accent4"/>
                </a:solidFill>
              </a:rPr>
              <a:t>see</a:t>
            </a:r>
            <a:r>
              <a:rPr lang="fr-CA" sz="1700" dirty="0"/>
              <a:t> prise après l’issue de l’incertitude. </a:t>
            </a:r>
          </a:p>
          <a:p>
            <a:pPr lvl="1"/>
            <a:r>
              <a:rPr lang="fr-CA" sz="1600" dirty="0"/>
              <a:t>Dans ce cas, un </a:t>
            </a:r>
            <a:r>
              <a:rPr lang="fr-CA" sz="1600" dirty="0">
                <a:solidFill>
                  <a:schemeClr val="accent3"/>
                </a:solidFill>
              </a:rPr>
              <a:t>voyage va et viens </a:t>
            </a:r>
            <a:r>
              <a:rPr lang="fr-CA" sz="1600" dirty="0"/>
              <a:t>à la décharge peut être une option si le scénario incertain dépasse la capacité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Dans </a:t>
            </a:r>
            <a:r>
              <a:rPr lang="en-US" sz="1600" dirty="0" err="1"/>
              <a:t>d’autres</a:t>
            </a:r>
            <a:r>
              <a:rPr lang="en-US" sz="1600" dirty="0"/>
              <a:t> </a:t>
            </a:r>
            <a:r>
              <a:rPr lang="en-US" sz="1600" dirty="0" err="1"/>
              <a:t>cas</a:t>
            </a:r>
            <a:r>
              <a:rPr lang="en-US" sz="1600" dirty="0"/>
              <a:t>, un </a:t>
            </a:r>
            <a:r>
              <a:rPr lang="en-US" sz="1600" dirty="0" err="1"/>
              <a:t>recours</a:t>
            </a:r>
            <a:r>
              <a:rPr lang="en-US" sz="1600" dirty="0"/>
              <a:t> </a:t>
            </a:r>
            <a:r>
              <a:rPr lang="en-US" sz="1600" dirty="0" err="1"/>
              <a:t>peut</a:t>
            </a:r>
            <a:r>
              <a:rPr lang="en-US" sz="1600" dirty="0"/>
              <a:t> </a:t>
            </a:r>
            <a:r>
              <a:rPr lang="en-US" sz="1600" dirty="0" err="1"/>
              <a:t>être</a:t>
            </a:r>
            <a:r>
              <a:rPr lang="en-US" sz="1600" dirty="0"/>
              <a:t> fait avec des </a:t>
            </a:r>
            <a:r>
              <a:rPr lang="en-US" sz="1600" dirty="0" err="1"/>
              <a:t>heures</a:t>
            </a:r>
            <a:r>
              <a:rPr lang="en-US" sz="1600" dirty="0"/>
              <a:t> </a:t>
            </a:r>
            <a:r>
              <a:rPr lang="en-US" sz="1600" dirty="0" err="1"/>
              <a:t>supplémentaires</a:t>
            </a:r>
            <a:r>
              <a:rPr lang="en-US" sz="1600" dirty="0"/>
              <a:t>,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demande</a:t>
            </a:r>
            <a:r>
              <a:rPr lang="en-US" sz="1600" dirty="0"/>
              <a:t> pas </a:t>
            </a:r>
            <a:r>
              <a:rPr lang="en-US" sz="1600" dirty="0" err="1"/>
              <a:t>entièrement</a:t>
            </a:r>
            <a:r>
              <a:rPr lang="en-US" sz="1600" dirty="0"/>
              <a:t> </a:t>
            </a:r>
            <a:r>
              <a:rPr lang="en-US" sz="1600" dirty="0" err="1"/>
              <a:t>satisfaite</a:t>
            </a:r>
            <a:r>
              <a:rPr lang="en-US" sz="1600" dirty="0"/>
              <a:t>, etc.</a:t>
            </a:r>
          </a:p>
          <a:p>
            <a:endParaRPr lang="fr-CA" sz="1700" dirty="0"/>
          </a:p>
          <a:p>
            <a:r>
              <a:rPr lang="fr-CA" sz="1700" dirty="0"/>
              <a:t>En </a:t>
            </a:r>
            <a:r>
              <a:rPr lang="fr-CA" sz="1700" i="1" dirty="0"/>
              <a:t>Chance </a:t>
            </a:r>
            <a:r>
              <a:rPr lang="fr-CA" sz="1700" i="1" dirty="0" err="1"/>
              <a:t>Constrained</a:t>
            </a:r>
            <a:r>
              <a:rPr lang="fr-CA" sz="1700" i="1" dirty="0"/>
              <a:t> </a:t>
            </a:r>
            <a:r>
              <a:rPr lang="fr-CA" sz="1700" i="1" dirty="0" err="1"/>
              <a:t>Optimization</a:t>
            </a:r>
            <a:r>
              <a:rPr lang="fr-CA" sz="1700" dirty="0"/>
              <a:t>, le plan de recours n’est pas minimisé. Le plan ne dit pas quoi faire ni combien cela va coûter en cas d’échec.</a:t>
            </a:r>
          </a:p>
          <a:p>
            <a:endParaRPr lang="fr-CA" sz="17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Et </a:t>
            </a:r>
            <a:r>
              <a:rPr lang="en-US" sz="3200" dirty="0" err="1"/>
              <a:t>si</a:t>
            </a:r>
            <a:r>
              <a:rPr lang="en-US" sz="3200" dirty="0"/>
              <a:t> le plan </a:t>
            </a:r>
            <a:r>
              <a:rPr lang="en-US" sz="3200" dirty="0" err="1"/>
              <a:t>échoue</a:t>
            </a:r>
            <a:r>
              <a:rPr lang="en-US" sz="3200" dirty="0"/>
              <a:t> ?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039FC35-2C5D-49E7-8869-1C73B4517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7" name="Oval 66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8" name="Oval 67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69" name="Oval 68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71" name="Oval 70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2727733" y="24006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580"/>
          <p:cNvSpPr>
            <a:spLocks/>
          </p:cNvSpPr>
          <p:nvPr/>
        </p:nvSpPr>
        <p:spPr bwMode="auto">
          <a:xfrm>
            <a:off x="2773115" y="2174661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8" name="Freeform 580"/>
          <p:cNvSpPr>
            <a:spLocks/>
          </p:cNvSpPr>
          <p:nvPr/>
        </p:nvSpPr>
        <p:spPr bwMode="auto">
          <a:xfrm>
            <a:off x="3082618" y="1895110"/>
            <a:ext cx="121106" cy="465914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9" name="Freeform 580"/>
          <p:cNvSpPr>
            <a:spLocks/>
          </p:cNvSpPr>
          <p:nvPr/>
        </p:nvSpPr>
        <p:spPr bwMode="auto">
          <a:xfrm>
            <a:off x="3233075" y="2091388"/>
            <a:ext cx="125589" cy="27490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1" name="Freeform 580"/>
          <p:cNvSpPr>
            <a:spLocks/>
          </p:cNvSpPr>
          <p:nvPr/>
        </p:nvSpPr>
        <p:spPr bwMode="auto">
          <a:xfrm>
            <a:off x="2927723" y="19882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3577810" y="2794945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580"/>
          <p:cNvSpPr>
            <a:spLocks/>
          </p:cNvSpPr>
          <p:nvPr/>
        </p:nvSpPr>
        <p:spPr bwMode="auto">
          <a:xfrm>
            <a:off x="3623194" y="2301225"/>
            <a:ext cx="120955" cy="45409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5" name="Freeform 580"/>
          <p:cNvSpPr>
            <a:spLocks/>
          </p:cNvSpPr>
          <p:nvPr/>
        </p:nvSpPr>
        <p:spPr bwMode="auto">
          <a:xfrm>
            <a:off x="3932695" y="2485675"/>
            <a:ext cx="121106" cy="26964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6" name="Freeform 580"/>
          <p:cNvSpPr>
            <a:spLocks/>
          </p:cNvSpPr>
          <p:nvPr/>
        </p:nvSpPr>
        <p:spPr bwMode="auto">
          <a:xfrm>
            <a:off x="4083151" y="2571582"/>
            <a:ext cx="105771" cy="183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0" name="Freeform 580"/>
          <p:cNvSpPr>
            <a:spLocks/>
          </p:cNvSpPr>
          <p:nvPr/>
        </p:nvSpPr>
        <p:spPr bwMode="auto">
          <a:xfrm>
            <a:off x="3777802" y="2382580"/>
            <a:ext cx="121106" cy="37273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4425073" y="4022156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580"/>
          <p:cNvSpPr>
            <a:spLocks/>
          </p:cNvSpPr>
          <p:nvPr/>
        </p:nvSpPr>
        <p:spPr bwMode="auto">
          <a:xfrm>
            <a:off x="4470457" y="3796157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reeform 580"/>
          <p:cNvSpPr>
            <a:spLocks/>
          </p:cNvSpPr>
          <p:nvPr/>
        </p:nvSpPr>
        <p:spPr bwMode="auto">
          <a:xfrm>
            <a:off x="4779959" y="3703296"/>
            <a:ext cx="121106" cy="27923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reeform 580"/>
          <p:cNvSpPr>
            <a:spLocks/>
          </p:cNvSpPr>
          <p:nvPr/>
        </p:nvSpPr>
        <p:spPr bwMode="auto">
          <a:xfrm>
            <a:off x="4930412" y="3798793"/>
            <a:ext cx="125588" cy="189001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7" name="Freeform 580"/>
          <p:cNvSpPr>
            <a:spLocks/>
          </p:cNvSpPr>
          <p:nvPr/>
        </p:nvSpPr>
        <p:spPr bwMode="auto">
          <a:xfrm>
            <a:off x="4625064" y="3609791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3358664" y="5202557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580"/>
          <p:cNvSpPr>
            <a:spLocks/>
          </p:cNvSpPr>
          <p:nvPr/>
        </p:nvSpPr>
        <p:spPr bwMode="auto">
          <a:xfrm>
            <a:off x="3404048" y="4976558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1" name="Freeform 580"/>
          <p:cNvSpPr>
            <a:spLocks/>
          </p:cNvSpPr>
          <p:nvPr/>
        </p:nvSpPr>
        <p:spPr bwMode="auto">
          <a:xfrm>
            <a:off x="3713552" y="4976561"/>
            <a:ext cx="141755" cy="186367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9" name="Freeform 580"/>
          <p:cNvSpPr>
            <a:spLocks/>
          </p:cNvSpPr>
          <p:nvPr/>
        </p:nvSpPr>
        <p:spPr bwMode="auto">
          <a:xfrm>
            <a:off x="3880783" y="5063931"/>
            <a:ext cx="158137" cy="9587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3" name="Freeform 580"/>
          <p:cNvSpPr>
            <a:spLocks/>
          </p:cNvSpPr>
          <p:nvPr/>
        </p:nvSpPr>
        <p:spPr bwMode="auto">
          <a:xfrm>
            <a:off x="3558655" y="4790192"/>
            <a:ext cx="121106" cy="378000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302750" y="5802233"/>
            <a:ext cx="737643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580"/>
          <p:cNvSpPr>
            <a:spLocks/>
          </p:cNvSpPr>
          <p:nvPr/>
        </p:nvSpPr>
        <p:spPr bwMode="auto">
          <a:xfrm>
            <a:off x="2348134" y="5576234"/>
            <a:ext cx="120955" cy="18636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9" name="Freeform 580"/>
          <p:cNvSpPr>
            <a:spLocks/>
          </p:cNvSpPr>
          <p:nvPr/>
        </p:nvSpPr>
        <p:spPr bwMode="auto">
          <a:xfrm>
            <a:off x="2666024" y="5389871"/>
            <a:ext cx="137160" cy="372733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0" name="Freeform 580"/>
          <p:cNvSpPr>
            <a:spLocks/>
          </p:cNvSpPr>
          <p:nvPr/>
        </p:nvSpPr>
        <p:spPr bwMode="auto">
          <a:xfrm>
            <a:off x="2841647" y="5444183"/>
            <a:ext cx="140695" cy="315296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1" name="Freeform 580"/>
          <p:cNvSpPr>
            <a:spLocks/>
          </p:cNvSpPr>
          <p:nvPr/>
        </p:nvSpPr>
        <p:spPr bwMode="auto">
          <a:xfrm>
            <a:off x="2502743" y="5502906"/>
            <a:ext cx="135649" cy="264962"/>
          </a:xfrm>
          <a:custGeom>
            <a:avLst/>
            <a:gdLst>
              <a:gd name="T0" fmla="*/ 0 w 65"/>
              <a:gd name="T1" fmla="*/ 82 h 82"/>
              <a:gd name="T2" fmla="*/ 14 w 65"/>
              <a:gd name="T3" fmla="*/ 82 h 82"/>
              <a:gd name="T4" fmla="*/ 14 w 65"/>
              <a:gd name="T5" fmla="*/ 16 h 82"/>
              <a:gd name="T6" fmla="*/ 51 w 65"/>
              <a:gd name="T7" fmla="*/ 16 h 82"/>
              <a:gd name="T8" fmla="*/ 51 w 65"/>
              <a:gd name="T9" fmla="*/ 82 h 82"/>
              <a:gd name="T10" fmla="*/ 65 w 65"/>
              <a:gd name="T11" fmla="*/ 82 h 82"/>
              <a:gd name="T12" fmla="*/ 65 w 65"/>
              <a:gd name="T13" fmla="*/ 0 h 82"/>
              <a:gd name="T14" fmla="*/ 0 w 65"/>
              <a:gd name="T15" fmla="*/ 0 h 82"/>
              <a:gd name="T16" fmla="*/ 0 w 65"/>
              <a:gd name="T1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82">
                <a:moveTo>
                  <a:pt x="0" y="82"/>
                </a:moveTo>
                <a:lnTo>
                  <a:pt x="14" y="82"/>
                </a:lnTo>
                <a:lnTo>
                  <a:pt x="14" y="16"/>
                </a:lnTo>
                <a:lnTo>
                  <a:pt x="51" y="16"/>
                </a:lnTo>
                <a:lnTo>
                  <a:pt x="51" y="82"/>
                </a:lnTo>
                <a:lnTo>
                  <a:pt x="65" y="82"/>
                </a:lnTo>
                <a:lnTo>
                  <a:pt x="65" y="0"/>
                </a:lnTo>
                <a:lnTo>
                  <a:pt x="0" y="0"/>
                </a:lnTo>
                <a:lnTo>
                  <a:pt x="0" y="82"/>
                </a:ln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2" name="Straight Arrow Connector 121"/>
          <p:cNvCxnSpPr>
            <a:stCxn id="67" idx="7"/>
            <a:endCxn id="68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2663561" y="3845130"/>
            <a:ext cx="1191747" cy="59677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C2913EF-8C08-4601-869C-398C45BFBDBF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</p:spTree>
    <p:extLst>
      <p:ext uri="{BB962C8B-B14F-4D97-AF65-F5344CB8AC3E}">
        <p14:creationId xmlns:p14="http://schemas.microsoft.com/office/powerpoint/2010/main" val="716280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75C724F-33BD-4474-A185-DAF76D5D16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Comment </a:t>
            </a:r>
            <a:r>
              <a:rPr lang="en-US" dirty="0" err="1"/>
              <a:t>modéliser</a:t>
            </a:r>
            <a:r>
              <a:rPr lang="en-US" dirty="0"/>
              <a:t> </a:t>
            </a:r>
            <a:r>
              <a:rPr lang="en-US" dirty="0" err="1"/>
              <a:t>l’incertitude</a:t>
            </a:r>
            <a:r>
              <a:rPr lang="en-US" dirty="0"/>
              <a:t>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34EBF5-48A9-4901-B127-AFBD00B082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571212876"/>
              </p:ext>
            </p:extLst>
          </p:nvPr>
        </p:nvGraphicFramePr>
        <p:xfrm>
          <a:off x="2478360" y="1919944"/>
          <a:ext cx="7474591" cy="42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1"/>
          <p:cNvSpPr txBox="1"/>
          <p:nvPr/>
        </p:nvSpPr>
        <p:spPr>
          <a:xfrm>
            <a:off x="3662901" y="4135857"/>
            <a:ext cx="2543174" cy="9529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1" dirty="0">
                <a:solidFill>
                  <a:schemeClr val="bg1"/>
                </a:solidFill>
              </a:rPr>
              <a:t>COÛT DU RECOURS </a:t>
            </a:r>
          </a:p>
          <a:p>
            <a:r>
              <a:rPr lang="fr-CA" sz="2000" i="1" dirty="0">
                <a:solidFill>
                  <a:schemeClr val="bg1"/>
                </a:solidFill>
              </a:rPr>
              <a:t>DÛ À L’INCERTITUDE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6622" y="6112573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Probabilité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de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satisfaire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toutes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les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contraintes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07867" y="1975587"/>
            <a:ext cx="430887" cy="2021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r"/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Coût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du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scénario</a:t>
            </a:r>
            <a:endParaRPr lang="en-US" sz="1600" i="1" dirty="0">
              <a:solidFill>
                <a:srgbClr val="335B74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96871" y="4214248"/>
            <a:ext cx="1110" cy="239701"/>
          </a:xfrm>
          <a:prstGeom prst="straightConnector1">
            <a:avLst/>
          </a:prstGeom>
          <a:ln w="22225" cmpd="sng">
            <a:solidFill>
              <a:schemeClr val="bg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7736755" y="4298758"/>
            <a:ext cx="97546" cy="195294"/>
            <a:chOff x="5377976" y="4301812"/>
            <a:chExt cx="97546" cy="195294"/>
          </a:xfrm>
        </p:grpSpPr>
        <p:sp>
          <p:nvSpPr>
            <p:cNvPr id="60" name="Freeform 59"/>
            <p:cNvSpPr/>
            <p:nvPr/>
          </p:nvSpPr>
          <p:spPr>
            <a:xfrm>
              <a:off x="5377976" y="4301812"/>
              <a:ext cx="97546" cy="142064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5419272" y="4469674"/>
              <a:ext cx="27432" cy="2743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7970774" y="1755963"/>
            <a:ext cx="0" cy="4048083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26623" y="1649636"/>
            <a:ext cx="25158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</a:rPr>
              <a:t>CHANCE CONSTRAINED OPTIMIZATION</a:t>
            </a:r>
          </a:p>
          <a:p>
            <a:pPr algn="r"/>
            <a:endParaRPr lang="en-US" dirty="0">
              <a:solidFill>
                <a:schemeClr val="accent5"/>
              </a:solidFill>
            </a:endParaRPr>
          </a:p>
          <a:p>
            <a:pPr algn="r"/>
            <a:r>
              <a:rPr lang="fr-FR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Minimiser le coût du plan, tout en maintenant une probabilité de satisfaction donnée</a:t>
            </a:r>
          </a:p>
        </p:txBody>
      </p:sp>
    </p:spTree>
    <p:extLst>
      <p:ext uri="{BB962C8B-B14F-4D97-AF65-F5344CB8AC3E}">
        <p14:creationId xmlns:p14="http://schemas.microsoft.com/office/powerpoint/2010/main" val="319753058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6A0E68-8C70-464C-A4D8-4C1BCA481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/>
              <a:t>Programmation stochastique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48F7AF-2125-45F0-A8C3-1CF4539619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/>
              <a:t>1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27733" y="1895113"/>
            <a:ext cx="737643" cy="505547"/>
            <a:chOff x="4583886" y="3068951"/>
            <a:chExt cx="480469" cy="32929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7810" y="2301225"/>
            <a:ext cx="737643" cy="493723"/>
            <a:chOff x="3294775" y="1847447"/>
            <a:chExt cx="737643" cy="49372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94775" y="2341170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580"/>
            <p:cNvSpPr>
              <a:spLocks/>
            </p:cNvSpPr>
            <p:nvPr/>
          </p:nvSpPr>
          <p:spPr bwMode="auto">
            <a:xfrm>
              <a:off x="3340159" y="1847447"/>
              <a:ext cx="120955" cy="45409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Freeform 580"/>
            <p:cNvSpPr>
              <a:spLocks/>
            </p:cNvSpPr>
            <p:nvPr/>
          </p:nvSpPr>
          <p:spPr bwMode="auto">
            <a:xfrm>
              <a:off x="3649663" y="2031897"/>
              <a:ext cx="121106" cy="26964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3800116" y="2117804"/>
              <a:ext cx="105771" cy="183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2" name="Freeform 580"/>
            <p:cNvSpPr>
              <a:spLocks/>
            </p:cNvSpPr>
            <p:nvPr/>
          </p:nvSpPr>
          <p:spPr bwMode="auto">
            <a:xfrm>
              <a:off x="3494770" y="1928805"/>
              <a:ext cx="121106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25073" y="3609794"/>
            <a:ext cx="737643" cy="412365"/>
            <a:chOff x="3989324" y="1474713"/>
            <a:chExt cx="737643" cy="41236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Freeform 580"/>
            <p:cNvSpPr>
              <a:spLocks/>
            </p:cNvSpPr>
            <p:nvPr/>
          </p:nvSpPr>
          <p:spPr bwMode="auto">
            <a:xfrm>
              <a:off x="4344213" y="1568215"/>
              <a:ext cx="121106" cy="27923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7" name="Freeform 580"/>
            <p:cNvSpPr>
              <a:spLocks/>
            </p:cNvSpPr>
            <p:nvPr/>
          </p:nvSpPr>
          <p:spPr bwMode="auto">
            <a:xfrm>
              <a:off x="4494666" y="1663712"/>
              <a:ext cx="125588" cy="189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8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58664" y="4790195"/>
            <a:ext cx="737643" cy="412365"/>
            <a:chOff x="3989324" y="1474713"/>
            <a:chExt cx="737643" cy="41236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3" name="Freeform 580"/>
            <p:cNvSpPr>
              <a:spLocks/>
            </p:cNvSpPr>
            <p:nvPr/>
          </p:nvSpPr>
          <p:spPr bwMode="auto">
            <a:xfrm>
              <a:off x="4344212" y="1661079"/>
              <a:ext cx="141755" cy="18636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4" name="Freeform 580"/>
            <p:cNvSpPr>
              <a:spLocks/>
            </p:cNvSpPr>
            <p:nvPr/>
          </p:nvSpPr>
          <p:spPr bwMode="auto">
            <a:xfrm>
              <a:off x="4511443" y="1748452"/>
              <a:ext cx="158137" cy="9587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5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02750" y="5389871"/>
            <a:ext cx="737643" cy="412365"/>
            <a:chOff x="3989324" y="1474713"/>
            <a:chExt cx="737643" cy="4123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9" name="Freeform 580"/>
            <p:cNvSpPr>
              <a:spLocks/>
            </p:cNvSpPr>
            <p:nvPr/>
          </p:nvSpPr>
          <p:spPr bwMode="auto">
            <a:xfrm>
              <a:off x="4352601" y="1474713"/>
              <a:ext cx="137160" cy="372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0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1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75" name="Straight Arrow Connector 74"/>
          <p:cNvCxnSpPr>
            <a:cxnSpLocks/>
            <a:stCxn id="9" idx="7"/>
            <a:endCxn id="10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5"/>
            <a:endCxn id="11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4"/>
            <a:endCxn id="12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2" name="Straight Arrow Connector 111"/>
          <p:cNvCxnSpPr>
            <a:stCxn id="12" idx="4"/>
            <a:endCxn id="13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3" idx="3"/>
            <a:endCxn id="14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cxnSpLocks/>
            <a:stCxn id="14" idx="0"/>
            <a:endCxn id="9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942118" y="4098416"/>
            <a:ext cx="25166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276604" y="3970745"/>
            <a:ext cx="1238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i="1" dirty="0">
                <a:solidFill>
                  <a:schemeClr val="accent3"/>
                </a:solidFill>
              </a:rPr>
              <a:t>RECOURS 46km</a:t>
            </a:r>
            <a:endParaRPr lang="en-US" sz="1100" i="1" dirty="0">
              <a:solidFill>
                <a:schemeClr val="accent3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9958931" y="5309304"/>
            <a:ext cx="25166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0263188" y="5168195"/>
            <a:ext cx="1301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i="1" dirty="0">
                <a:solidFill>
                  <a:schemeClr val="accent3"/>
                </a:solidFill>
              </a:rPr>
              <a:t>RECOURS 12km</a:t>
            </a:r>
            <a:endParaRPr lang="en-US" sz="1100" i="1" dirty="0">
              <a:solidFill>
                <a:schemeClr val="accent3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9975894" y="5859967"/>
            <a:ext cx="25166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0271450" y="5713280"/>
            <a:ext cx="1204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i="1" dirty="0">
                <a:solidFill>
                  <a:schemeClr val="accent3"/>
                </a:solidFill>
              </a:rPr>
              <a:t>RECOURS 8km</a:t>
            </a:r>
            <a:endParaRPr lang="en-US" sz="1100" i="1" dirty="0">
              <a:solidFill>
                <a:schemeClr val="accent3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958931" y="4710642"/>
            <a:ext cx="25166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293492" y="4567455"/>
            <a:ext cx="120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i="1" dirty="0">
                <a:solidFill>
                  <a:schemeClr val="accent3"/>
                </a:solidFill>
              </a:rPr>
              <a:t>RECOURS 30km</a:t>
            </a:r>
            <a:endParaRPr lang="en-US" sz="1100" i="1" dirty="0">
              <a:solidFill>
                <a:schemeClr val="accent3"/>
              </a:solidFill>
            </a:endParaRPr>
          </a:p>
        </p:txBody>
      </p:sp>
      <p:cxnSp>
        <p:nvCxnSpPr>
          <p:cNvPr id="95" name="Straight Arrow Connector 94"/>
          <p:cNvCxnSpPr>
            <a:cxnSpLocks/>
            <a:stCxn id="9" idx="6"/>
            <a:endCxn id="11" idx="3"/>
          </p:cNvCxnSpPr>
          <p:nvPr/>
        </p:nvCxnSpPr>
        <p:spPr>
          <a:xfrm flipV="1">
            <a:off x="2663558" y="3255130"/>
            <a:ext cx="1116664" cy="649677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/>
            <a:stCxn id="9" idx="6"/>
            <a:endCxn id="12" idx="2"/>
          </p:cNvCxnSpPr>
          <p:nvPr/>
        </p:nvCxnSpPr>
        <p:spPr>
          <a:xfrm flipV="1">
            <a:off x="2663561" y="3845130"/>
            <a:ext cx="1191747" cy="59677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  <a:stCxn id="9" idx="6"/>
            <a:endCxn id="13" idx="1"/>
          </p:cNvCxnSpPr>
          <p:nvPr/>
        </p:nvCxnSpPr>
        <p:spPr>
          <a:xfrm>
            <a:off x="2663558" y="3904804"/>
            <a:ext cx="881328" cy="404092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cxnSpLocks/>
            <a:stCxn id="9" idx="6"/>
            <a:endCxn id="14" idx="0"/>
          </p:cNvCxnSpPr>
          <p:nvPr/>
        </p:nvCxnSpPr>
        <p:spPr>
          <a:xfrm>
            <a:off x="2663558" y="3904807"/>
            <a:ext cx="8012" cy="932181"/>
          </a:xfrm>
          <a:prstGeom prst="straightConnector1">
            <a:avLst/>
          </a:prstGeom>
          <a:ln w="28575" cmpd="sng">
            <a:solidFill>
              <a:schemeClr val="accent3"/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92758338-E668-4442-9AE9-8899E8E7C776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B6718E-A67D-45FA-ADFA-57595E035119}"/>
              </a:ext>
            </a:extLst>
          </p:cNvPr>
          <p:cNvSpPr/>
          <p:nvPr/>
        </p:nvSpPr>
        <p:spPr>
          <a:xfrm>
            <a:off x="5598525" y="1532445"/>
            <a:ext cx="5834029" cy="64221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8C21D40-5E53-4F03-B38B-05F79F7B0EAD}"/>
              </a:ext>
            </a:extLst>
          </p:cNvPr>
          <p:cNvSpPr/>
          <p:nvPr/>
        </p:nvSpPr>
        <p:spPr>
          <a:xfrm>
            <a:off x="5598525" y="1533525"/>
            <a:ext cx="5834029" cy="516255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382">
            <a:extLst>
              <a:ext uri="{FF2B5EF4-FFF2-40B4-BE49-F238E27FC236}">
                <a16:creationId xmlns:a16="http://schemas.microsoft.com/office/drawing/2014/main" id="{241F40EB-E739-4B3F-8AD7-DA01C1E9B98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222420" y="2771788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TextBox 88">
            <a:extLst>
              <a:ext uri="{FF2B5EF4-FFF2-40B4-BE49-F238E27FC236}">
                <a16:creationId xmlns:a16="http://schemas.microsoft.com/office/drawing/2014/main" id="{21BB7D00-9868-4062-923F-A7693D3C9CE6}"/>
              </a:ext>
            </a:extLst>
          </p:cNvPr>
          <p:cNvSpPr txBox="1"/>
          <p:nvPr/>
        </p:nvSpPr>
        <p:spPr>
          <a:xfrm>
            <a:off x="7824610" y="2755312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600" i="1" dirty="0">
                <a:solidFill>
                  <a:schemeClr val="accent5"/>
                </a:solidFill>
              </a:rPr>
              <a:t>CAPACITÉ MAX Q</a:t>
            </a:r>
            <a:endParaRPr lang="en-US" sz="1600" i="1" dirty="0">
              <a:solidFill>
                <a:schemeClr val="accent5"/>
              </a:solidFill>
            </a:endParaRPr>
          </a:p>
        </p:txBody>
      </p:sp>
      <p:cxnSp>
        <p:nvCxnSpPr>
          <p:cNvPr id="99" name="Straight Connector 90">
            <a:extLst>
              <a:ext uri="{FF2B5EF4-FFF2-40B4-BE49-F238E27FC236}">
                <a16:creationId xmlns:a16="http://schemas.microsoft.com/office/drawing/2014/main" id="{CBFFBE90-7B6D-405C-853D-338A39E595FD}"/>
              </a:ext>
            </a:extLst>
          </p:cNvPr>
          <p:cNvCxnSpPr/>
          <p:nvPr/>
        </p:nvCxnSpPr>
        <p:spPr>
          <a:xfrm flipV="1">
            <a:off x="7120668" y="3202607"/>
            <a:ext cx="2839270" cy="5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0" name="TextBox 101">
            <a:extLst>
              <a:ext uri="{FF2B5EF4-FFF2-40B4-BE49-F238E27FC236}">
                <a16:creationId xmlns:a16="http://schemas.microsoft.com/office/drawing/2014/main" id="{7C947F64-2616-4200-939D-F0A6E9317C8F}"/>
              </a:ext>
            </a:extLst>
          </p:cNvPr>
          <p:cNvSpPr txBox="1"/>
          <p:nvPr/>
        </p:nvSpPr>
        <p:spPr>
          <a:xfrm>
            <a:off x="5759816" y="1660938"/>
            <a:ext cx="5511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Objectif : </a:t>
            </a:r>
            <a:r>
              <a:rPr lang="en-US" sz="2200" dirty="0" err="1">
                <a:solidFill>
                  <a:schemeClr val="bg1"/>
                </a:solidFill>
              </a:rPr>
              <a:t>minimiser</a:t>
            </a:r>
            <a:r>
              <a:rPr lang="en-US" sz="2200" dirty="0">
                <a:solidFill>
                  <a:schemeClr val="bg1"/>
                </a:solidFill>
              </a:rPr>
              <a:t> la distance de </a:t>
            </a:r>
            <a:r>
              <a:rPr lang="en-US" sz="2200" dirty="0" err="1">
                <a:solidFill>
                  <a:schemeClr val="bg1"/>
                </a:solidFill>
              </a:rPr>
              <a:t>trajet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totale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2" name="TextBox 102">
            <a:extLst>
              <a:ext uri="{FF2B5EF4-FFF2-40B4-BE49-F238E27FC236}">
                <a16:creationId xmlns:a16="http://schemas.microsoft.com/office/drawing/2014/main" id="{DE7AEA6E-744B-4D1F-8276-A8CB52213DAF}"/>
              </a:ext>
            </a:extLst>
          </p:cNvPr>
          <p:cNvSpPr txBox="1"/>
          <p:nvPr/>
        </p:nvSpPr>
        <p:spPr>
          <a:xfrm>
            <a:off x="7596008" y="3387810"/>
            <a:ext cx="2363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  0%</a:t>
            </a:r>
            <a:endParaRPr lang="en-US" sz="1400" dirty="0"/>
          </a:p>
        </p:txBody>
      </p:sp>
      <p:sp>
        <p:nvSpPr>
          <p:cNvPr id="109" name="Oval 103">
            <a:extLst>
              <a:ext uri="{FF2B5EF4-FFF2-40B4-BE49-F238E27FC236}">
                <a16:creationId xmlns:a16="http://schemas.microsoft.com/office/drawing/2014/main" id="{30F387CE-7402-411B-87AA-E74AD82E31F6}"/>
              </a:ext>
            </a:extLst>
          </p:cNvPr>
          <p:cNvSpPr/>
          <p:nvPr/>
        </p:nvSpPr>
        <p:spPr>
          <a:xfrm>
            <a:off x="7283302" y="3397198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1</a:t>
            </a:r>
            <a:endParaRPr lang="en-US" sz="1200" dirty="0"/>
          </a:p>
        </p:txBody>
      </p:sp>
      <p:sp>
        <p:nvSpPr>
          <p:cNvPr id="113" name="Oval 104">
            <a:extLst>
              <a:ext uri="{FF2B5EF4-FFF2-40B4-BE49-F238E27FC236}">
                <a16:creationId xmlns:a16="http://schemas.microsoft.com/office/drawing/2014/main" id="{AD6F2C1C-72C6-40D5-9A3A-008B18FA312D}"/>
              </a:ext>
            </a:extLst>
          </p:cNvPr>
          <p:cNvSpPr/>
          <p:nvPr/>
        </p:nvSpPr>
        <p:spPr>
          <a:xfrm>
            <a:off x="7283302" y="3981994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14" name="TextBox 105">
            <a:extLst>
              <a:ext uri="{FF2B5EF4-FFF2-40B4-BE49-F238E27FC236}">
                <a16:creationId xmlns:a16="http://schemas.microsoft.com/office/drawing/2014/main" id="{142F9746-81C4-44F9-8AED-F7191DA637F7}"/>
              </a:ext>
            </a:extLst>
          </p:cNvPr>
          <p:cNvSpPr txBox="1"/>
          <p:nvPr/>
        </p:nvSpPr>
        <p:spPr>
          <a:xfrm>
            <a:off x="7596006" y="3970511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2">
                    <a:lumMod val="25000"/>
                  </a:schemeClr>
                </a:solidFill>
              </a:rPr>
              <a:t>Probabilité (excède Q) =  25%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6" name="Oval 106">
            <a:extLst>
              <a:ext uri="{FF2B5EF4-FFF2-40B4-BE49-F238E27FC236}">
                <a16:creationId xmlns:a16="http://schemas.microsoft.com/office/drawing/2014/main" id="{78D9AC50-1BA2-4144-B6FA-95F27BD48E0D}"/>
              </a:ext>
            </a:extLst>
          </p:cNvPr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17" name="Oval 109">
            <a:extLst>
              <a:ext uri="{FF2B5EF4-FFF2-40B4-BE49-F238E27FC236}">
                <a16:creationId xmlns:a16="http://schemas.microsoft.com/office/drawing/2014/main" id="{D903BDA4-2EB0-4469-BF58-627236851C31}"/>
              </a:ext>
            </a:extLst>
          </p:cNvPr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19" name="Oval 123">
            <a:extLst>
              <a:ext uri="{FF2B5EF4-FFF2-40B4-BE49-F238E27FC236}">
                <a16:creationId xmlns:a16="http://schemas.microsoft.com/office/drawing/2014/main" id="{D430D318-9DA8-4F42-B021-50C57825CB8C}"/>
              </a:ext>
            </a:extLst>
          </p:cNvPr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cxnSp>
        <p:nvCxnSpPr>
          <p:cNvPr id="120" name="Straight Arrow Connector 131">
            <a:extLst>
              <a:ext uri="{FF2B5EF4-FFF2-40B4-BE49-F238E27FC236}">
                <a16:creationId xmlns:a16="http://schemas.microsoft.com/office/drawing/2014/main" id="{63FB37A2-190B-4DC2-93CB-1779DAE6F5B8}"/>
              </a:ext>
            </a:extLst>
          </p:cNvPr>
          <p:cNvCxnSpPr>
            <a:stCxn id="109" idx="4"/>
            <a:endCxn id="113" idx="0"/>
          </p:cNvCxnSpPr>
          <p:nvPr/>
        </p:nvCxnSpPr>
        <p:spPr>
          <a:xfrm>
            <a:off x="7420462" y="3671518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36">
            <a:extLst>
              <a:ext uri="{FF2B5EF4-FFF2-40B4-BE49-F238E27FC236}">
                <a16:creationId xmlns:a16="http://schemas.microsoft.com/office/drawing/2014/main" id="{BA9CF678-9BE9-467A-8CA4-49653730D043}"/>
              </a:ext>
            </a:extLst>
          </p:cNvPr>
          <p:cNvSpPr/>
          <p:nvPr/>
        </p:nvSpPr>
        <p:spPr>
          <a:xfrm>
            <a:off x="7283302" y="4566790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22" name="TextBox 138">
            <a:extLst>
              <a:ext uri="{FF2B5EF4-FFF2-40B4-BE49-F238E27FC236}">
                <a16:creationId xmlns:a16="http://schemas.microsoft.com/office/drawing/2014/main" id="{CF8965EC-D498-43CE-B16A-229500122ADE}"/>
              </a:ext>
            </a:extLst>
          </p:cNvPr>
          <p:cNvSpPr txBox="1"/>
          <p:nvPr/>
        </p:nvSpPr>
        <p:spPr>
          <a:xfrm>
            <a:off x="7596006" y="45532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45%</a:t>
            </a:r>
            <a:endParaRPr lang="en-US" sz="1400" dirty="0"/>
          </a:p>
        </p:txBody>
      </p:sp>
      <p:sp>
        <p:nvSpPr>
          <p:cNvPr id="123" name="Oval 139">
            <a:extLst>
              <a:ext uri="{FF2B5EF4-FFF2-40B4-BE49-F238E27FC236}">
                <a16:creationId xmlns:a16="http://schemas.microsoft.com/office/drawing/2014/main" id="{84CB1DDA-D25B-48FF-AF09-714D834B9480}"/>
              </a:ext>
            </a:extLst>
          </p:cNvPr>
          <p:cNvSpPr/>
          <p:nvPr/>
        </p:nvSpPr>
        <p:spPr>
          <a:xfrm>
            <a:off x="7283302" y="5151586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26" name="TextBox 141">
            <a:extLst>
              <a:ext uri="{FF2B5EF4-FFF2-40B4-BE49-F238E27FC236}">
                <a16:creationId xmlns:a16="http://schemas.microsoft.com/office/drawing/2014/main" id="{2405E85A-29BE-4CBA-BE7D-06CD0F0D2B29}"/>
              </a:ext>
            </a:extLst>
          </p:cNvPr>
          <p:cNvSpPr txBox="1"/>
          <p:nvPr/>
        </p:nvSpPr>
        <p:spPr>
          <a:xfrm>
            <a:off x="7596006" y="5135913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Probabilité (excède Q) =  80%</a:t>
            </a:r>
            <a:endParaRPr lang="en-US" sz="1400" dirty="0"/>
          </a:p>
        </p:txBody>
      </p:sp>
      <p:sp>
        <p:nvSpPr>
          <p:cNvPr id="128" name="Oval 142">
            <a:extLst>
              <a:ext uri="{FF2B5EF4-FFF2-40B4-BE49-F238E27FC236}">
                <a16:creationId xmlns:a16="http://schemas.microsoft.com/office/drawing/2014/main" id="{29D524BA-9FF5-4680-9909-DCA5D6018465}"/>
              </a:ext>
            </a:extLst>
          </p:cNvPr>
          <p:cNvSpPr/>
          <p:nvPr/>
        </p:nvSpPr>
        <p:spPr>
          <a:xfrm>
            <a:off x="7283302" y="5736383"/>
            <a:ext cx="274320" cy="27432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sp>
        <p:nvSpPr>
          <p:cNvPr id="129" name="TextBox 145">
            <a:extLst>
              <a:ext uri="{FF2B5EF4-FFF2-40B4-BE49-F238E27FC236}">
                <a16:creationId xmlns:a16="http://schemas.microsoft.com/office/drawing/2014/main" id="{6A792E6A-FEF5-43A5-BD17-A45656C5AB53}"/>
              </a:ext>
            </a:extLst>
          </p:cNvPr>
          <p:cNvSpPr txBox="1"/>
          <p:nvPr/>
        </p:nvSpPr>
        <p:spPr>
          <a:xfrm>
            <a:off x="7596006" y="5718612"/>
            <a:ext cx="2471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2">
                    <a:lumMod val="25000"/>
                  </a:schemeClr>
                </a:solidFill>
              </a:rPr>
              <a:t>Probabilité (excède Q) = 100%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30" name="Straight Arrow Connector 146">
            <a:extLst>
              <a:ext uri="{FF2B5EF4-FFF2-40B4-BE49-F238E27FC236}">
                <a16:creationId xmlns:a16="http://schemas.microsoft.com/office/drawing/2014/main" id="{E41CDE49-2BB1-42D0-B2AA-8DA6DCE8EBAA}"/>
              </a:ext>
            </a:extLst>
          </p:cNvPr>
          <p:cNvCxnSpPr>
            <a:endCxn id="121" idx="0"/>
          </p:cNvCxnSpPr>
          <p:nvPr/>
        </p:nvCxnSpPr>
        <p:spPr>
          <a:xfrm>
            <a:off x="7420462" y="4256314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47">
            <a:extLst>
              <a:ext uri="{FF2B5EF4-FFF2-40B4-BE49-F238E27FC236}">
                <a16:creationId xmlns:a16="http://schemas.microsoft.com/office/drawing/2014/main" id="{9C2800A1-5B03-4D19-99B7-62C34D8F3307}"/>
              </a:ext>
            </a:extLst>
          </p:cNvPr>
          <p:cNvCxnSpPr>
            <a:stCxn id="121" idx="4"/>
            <a:endCxn id="123" idx="0"/>
          </p:cNvCxnSpPr>
          <p:nvPr/>
        </p:nvCxnSpPr>
        <p:spPr>
          <a:xfrm>
            <a:off x="7420462" y="4841110"/>
            <a:ext cx="0" cy="31047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48">
            <a:extLst>
              <a:ext uri="{FF2B5EF4-FFF2-40B4-BE49-F238E27FC236}">
                <a16:creationId xmlns:a16="http://schemas.microsoft.com/office/drawing/2014/main" id="{C9EE48D4-2A22-406B-B78A-A7F6407DC40B}"/>
              </a:ext>
            </a:extLst>
          </p:cNvPr>
          <p:cNvCxnSpPr>
            <a:stCxn id="123" idx="4"/>
            <a:endCxn id="128" idx="0"/>
          </p:cNvCxnSpPr>
          <p:nvPr/>
        </p:nvCxnSpPr>
        <p:spPr>
          <a:xfrm>
            <a:off x="7420462" y="5425909"/>
            <a:ext cx="0" cy="31047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62">
            <a:extLst>
              <a:ext uri="{FF2B5EF4-FFF2-40B4-BE49-F238E27FC236}">
                <a16:creationId xmlns:a16="http://schemas.microsoft.com/office/drawing/2014/main" id="{59D96B36-713F-45C7-88C5-BC929CC27BC8}"/>
              </a:ext>
            </a:extLst>
          </p:cNvPr>
          <p:cNvSpPr txBox="1"/>
          <p:nvPr/>
        </p:nvSpPr>
        <p:spPr>
          <a:xfrm>
            <a:off x="10325640" y="2864603"/>
            <a:ext cx="123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>
                <a:solidFill>
                  <a:schemeClr val="accent3"/>
                </a:solidFill>
              </a:rPr>
              <a:t>SI ÉCHEC</a:t>
            </a:r>
            <a:endParaRPr lang="en-US" sz="14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85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78" grpId="0"/>
      <p:bldP spid="81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396111" y="1514921"/>
            <a:ext cx="6040923" cy="41641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Optimiser </a:t>
            </a:r>
            <a:r>
              <a:rPr lang="fr-FR" sz="1700" dirty="0">
                <a:solidFill>
                  <a:schemeClr val="accent4"/>
                </a:solidFill>
              </a:rPr>
              <a:t>le coût du plan et du recours </a:t>
            </a: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 même temps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Repose souvent sur la génération de scenarios (échantillonnage) et vise à optimiser l’espérance des coûts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Populaire depuis les années 1990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 existe des variantes, comme les processus de décision markoviens (</a:t>
            </a:r>
            <a:r>
              <a:rPr lang="fr-FR" sz="17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MDPs</a:t>
            </a: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), les arbres binaires de scénario, etc.</a:t>
            </a:r>
          </a:p>
          <a:p>
            <a:endParaRPr lang="fr-FR" sz="17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FR" sz="17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+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Avantage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coût du recours est considéré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Inconvénient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coût du recours est parfois complexe à calculer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CA" dirty="0"/>
              <a:t>Programmation stochastique</a:t>
            </a:r>
            <a:endParaRPr lang="en-U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AF719A-1A10-42A0-A380-65BE71AF3A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Oval 8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/>
              <a:t>1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2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3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4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5</a:t>
            </a:r>
            <a:endParaRPr lang="en-US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727733" y="1895113"/>
            <a:ext cx="737643" cy="505547"/>
            <a:chOff x="4583886" y="3068951"/>
            <a:chExt cx="480469" cy="329292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77810" y="2301225"/>
            <a:ext cx="737643" cy="493723"/>
            <a:chOff x="3294775" y="1847447"/>
            <a:chExt cx="737643" cy="49372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294775" y="2341170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580"/>
            <p:cNvSpPr>
              <a:spLocks/>
            </p:cNvSpPr>
            <p:nvPr/>
          </p:nvSpPr>
          <p:spPr bwMode="auto">
            <a:xfrm>
              <a:off x="3340159" y="1847447"/>
              <a:ext cx="120955" cy="45409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0" name="Freeform 580"/>
            <p:cNvSpPr>
              <a:spLocks/>
            </p:cNvSpPr>
            <p:nvPr/>
          </p:nvSpPr>
          <p:spPr bwMode="auto">
            <a:xfrm>
              <a:off x="3649663" y="2031897"/>
              <a:ext cx="121106" cy="26964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1" name="Freeform 580"/>
            <p:cNvSpPr>
              <a:spLocks/>
            </p:cNvSpPr>
            <p:nvPr/>
          </p:nvSpPr>
          <p:spPr bwMode="auto">
            <a:xfrm>
              <a:off x="3800116" y="2117804"/>
              <a:ext cx="105771" cy="183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2" name="Freeform 580"/>
            <p:cNvSpPr>
              <a:spLocks/>
            </p:cNvSpPr>
            <p:nvPr/>
          </p:nvSpPr>
          <p:spPr bwMode="auto">
            <a:xfrm>
              <a:off x="3494770" y="1928805"/>
              <a:ext cx="121106" cy="37273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25073" y="3609794"/>
            <a:ext cx="737643" cy="412365"/>
            <a:chOff x="3989324" y="1474713"/>
            <a:chExt cx="737643" cy="41236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6" name="Freeform 580"/>
            <p:cNvSpPr>
              <a:spLocks/>
            </p:cNvSpPr>
            <p:nvPr/>
          </p:nvSpPr>
          <p:spPr bwMode="auto">
            <a:xfrm>
              <a:off x="4344213" y="1568215"/>
              <a:ext cx="121106" cy="27923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7" name="Freeform 580"/>
            <p:cNvSpPr>
              <a:spLocks/>
            </p:cNvSpPr>
            <p:nvPr/>
          </p:nvSpPr>
          <p:spPr bwMode="auto">
            <a:xfrm>
              <a:off x="4494666" y="1663712"/>
              <a:ext cx="125588" cy="189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48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358664" y="4790195"/>
            <a:ext cx="737643" cy="412365"/>
            <a:chOff x="3989324" y="1474713"/>
            <a:chExt cx="737643" cy="412365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3" name="Freeform 580"/>
            <p:cNvSpPr>
              <a:spLocks/>
            </p:cNvSpPr>
            <p:nvPr/>
          </p:nvSpPr>
          <p:spPr bwMode="auto">
            <a:xfrm>
              <a:off x="4344212" y="1661079"/>
              <a:ext cx="141755" cy="18636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4" name="Freeform 580"/>
            <p:cNvSpPr>
              <a:spLocks/>
            </p:cNvSpPr>
            <p:nvPr/>
          </p:nvSpPr>
          <p:spPr bwMode="auto">
            <a:xfrm>
              <a:off x="4511443" y="1748452"/>
              <a:ext cx="158137" cy="9587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5" name="Freeform 580"/>
            <p:cNvSpPr>
              <a:spLocks/>
            </p:cNvSpPr>
            <p:nvPr/>
          </p:nvSpPr>
          <p:spPr bwMode="auto">
            <a:xfrm>
              <a:off x="4189318" y="1474713"/>
              <a:ext cx="121106" cy="378000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302750" y="5389871"/>
            <a:ext cx="737643" cy="412365"/>
            <a:chOff x="3989324" y="1474713"/>
            <a:chExt cx="737643" cy="41236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3989324" y="1887078"/>
              <a:ext cx="737643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80"/>
            <p:cNvSpPr>
              <a:spLocks/>
            </p:cNvSpPr>
            <p:nvPr/>
          </p:nvSpPr>
          <p:spPr bwMode="auto">
            <a:xfrm>
              <a:off x="4034708" y="1661079"/>
              <a:ext cx="120955" cy="18636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59" name="Freeform 580"/>
            <p:cNvSpPr>
              <a:spLocks/>
            </p:cNvSpPr>
            <p:nvPr/>
          </p:nvSpPr>
          <p:spPr bwMode="auto">
            <a:xfrm>
              <a:off x="4352601" y="1474713"/>
              <a:ext cx="137160" cy="3727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CA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0" name="Freeform 580"/>
            <p:cNvSpPr>
              <a:spLocks/>
            </p:cNvSpPr>
            <p:nvPr/>
          </p:nvSpPr>
          <p:spPr bwMode="auto">
            <a:xfrm>
              <a:off x="4528221" y="1529028"/>
              <a:ext cx="140695" cy="31529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61" name="Freeform 580"/>
            <p:cNvSpPr>
              <a:spLocks/>
            </p:cNvSpPr>
            <p:nvPr/>
          </p:nvSpPr>
          <p:spPr bwMode="auto">
            <a:xfrm>
              <a:off x="4189317" y="1587751"/>
              <a:ext cx="135649" cy="26496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cxnSp>
        <p:nvCxnSpPr>
          <p:cNvPr id="75" name="Straight Arrow Connector 74"/>
          <p:cNvCxnSpPr>
            <a:stCxn id="9" idx="7"/>
            <a:endCxn id="10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0" idx="5"/>
            <a:endCxn id="11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1" idx="4"/>
            <a:endCxn id="12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12" name="Straight Arrow Connector 111"/>
          <p:cNvCxnSpPr>
            <a:stCxn id="12" idx="4"/>
            <a:endCxn id="13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3" idx="3"/>
            <a:endCxn id="14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4" idx="0"/>
            <a:endCxn id="9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A06293D-CAA2-4B3C-9FA5-E8D1C8F8B62F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</p:spTree>
    <p:extLst>
      <p:ext uri="{BB962C8B-B14F-4D97-AF65-F5344CB8AC3E}">
        <p14:creationId xmlns:p14="http://schemas.microsoft.com/office/powerpoint/2010/main" val="42252485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CAC853-3546-4EC5-8727-F4D9808DF0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Comment </a:t>
            </a:r>
            <a:r>
              <a:rPr lang="en-US" dirty="0" err="1"/>
              <a:t>modéliser</a:t>
            </a:r>
            <a:r>
              <a:rPr lang="en-US" dirty="0"/>
              <a:t> </a:t>
            </a:r>
            <a:r>
              <a:rPr lang="en-US" dirty="0" err="1"/>
              <a:t>l’incertitude</a:t>
            </a:r>
            <a:r>
              <a:rPr lang="en-US" dirty="0"/>
              <a:t> 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BE725F-738E-402A-87CE-70884C2DC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TextBox 22"/>
          <p:cNvSpPr txBox="1"/>
          <p:nvPr/>
        </p:nvSpPr>
        <p:spPr>
          <a:xfrm>
            <a:off x="5522022" y="1609059"/>
            <a:ext cx="2419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3"/>
                </a:solidFill>
              </a:rPr>
              <a:t>CHANCE CONSTRAINED OPTIMIZATION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3414941" y="2688728"/>
            <a:ext cx="2218655" cy="0"/>
          </a:xfrm>
          <a:prstGeom prst="line">
            <a:avLst/>
          </a:prstGeom>
          <a:ln w="38100" cmpd="sng"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42304" y="1864199"/>
            <a:ext cx="26070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PROGRAMMATION STOCHASTIQUE</a:t>
            </a:r>
          </a:p>
          <a:p>
            <a:endParaRPr lang="en-US" sz="900" dirty="0">
              <a:solidFill>
                <a:schemeClr val="accent5"/>
              </a:solidFill>
            </a:endParaRPr>
          </a:p>
          <a:p>
            <a:pPr algn="r"/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Minimiser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12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coût</a:t>
            </a:r>
            <a:r>
              <a:rPr lang="en-US" sz="1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total 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laisser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modèle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decider du % de </a:t>
            </a:r>
          </a:p>
          <a:p>
            <a:pPr algn="r"/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satisfaction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18242" y="4298758"/>
            <a:ext cx="16919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i="1" dirty="0"/>
              <a:t>CES COURBES DÉPENDENT DE L’APPROCHE ET DE LA DISTRIBUTION DE L’INCERTITUDE</a:t>
            </a:r>
            <a:endParaRPr lang="en-US" sz="1400" i="1" dirty="0"/>
          </a:p>
        </p:txBody>
      </p:sp>
      <p:graphicFrame>
        <p:nvGraphicFramePr>
          <p:cNvPr id="19" name="Chart 16">
            <a:extLst>
              <a:ext uri="{FF2B5EF4-FFF2-40B4-BE49-F238E27FC236}">
                <a16:creationId xmlns:a16="http://schemas.microsoft.com/office/drawing/2014/main" id="{AB3DBE8A-29D2-45D5-B537-7A63F3AF0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653879"/>
              </p:ext>
            </p:extLst>
          </p:nvPr>
        </p:nvGraphicFramePr>
        <p:xfrm>
          <a:off x="2478360" y="1919944"/>
          <a:ext cx="7474591" cy="42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">
            <a:extLst>
              <a:ext uri="{FF2B5EF4-FFF2-40B4-BE49-F238E27FC236}">
                <a16:creationId xmlns:a16="http://schemas.microsoft.com/office/drawing/2014/main" id="{6FF1B184-95B9-407C-ADC3-77DE39B4166B}"/>
              </a:ext>
            </a:extLst>
          </p:cNvPr>
          <p:cNvSpPr txBox="1"/>
          <p:nvPr/>
        </p:nvSpPr>
        <p:spPr>
          <a:xfrm>
            <a:off x="3662901" y="4135857"/>
            <a:ext cx="2543174" cy="9529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1" dirty="0">
                <a:solidFill>
                  <a:schemeClr val="bg1"/>
                </a:solidFill>
              </a:rPr>
              <a:t>COÛT DU RECOURS </a:t>
            </a:r>
          </a:p>
          <a:p>
            <a:r>
              <a:rPr lang="fr-CA" sz="2000" i="1" dirty="0">
                <a:solidFill>
                  <a:schemeClr val="bg1"/>
                </a:solidFill>
              </a:rPr>
              <a:t>DU À L’INCERTITUDE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21" name="TextBox 51">
            <a:extLst>
              <a:ext uri="{FF2B5EF4-FFF2-40B4-BE49-F238E27FC236}">
                <a16:creationId xmlns:a16="http://schemas.microsoft.com/office/drawing/2014/main" id="{CBABA4BE-39A4-4966-8C82-6F6B191E0337}"/>
              </a:ext>
            </a:extLst>
          </p:cNvPr>
          <p:cNvSpPr txBox="1"/>
          <p:nvPr/>
        </p:nvSpPr>
        <p:spPr>
          <a:xfrm>
            <a:off x="5426622" y="6112573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Probabilité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de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satisfaire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toutes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les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contraintes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:a16="http://schemas.microsoft.com/office/drawing/2014/main" id="{23BC35D5-35B8-4850-A688-02105E1BF8D1}"/>
              </a:ext>
            </a:extLst>
          </p:cNvPr>
          <p:cNvSpPr txBox="1"/>
          <p:nvPr/>
        </p:nvSpPr>
        <p:spPr>
          <a:xfrm>
            <a:off x="2107867" y="1975587"/>
            <a:ext cx="430887" cy="2021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r"/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Coût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du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scénario</a:t>
            </a:r>
            <a:endParaRPr lang="en-US" sz="1600" i="1" dirty="0">
              <a:solidFill>
                <a:srgbClr val="335B74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25" name="Straight Arrow Connector 57">
            <a:extLst>
              <a:ext uri="{FF2B5EF4-FFF2-40B4-BE49-F238E27FC236}">
                <a16:creationId xmlns:a16="http://schemas.microsoft.com/office/drawing/2014/main" id="{9F96DA80-A648-4673-A641-9CC5528B5DF4}"/>
              </a:ext>
            </a:extLst>
          </p:cNvPr>
          <p:cNvCxnSpPr/>
          <p:nvPr/>
        </p:nvCxnSpPr>
        <p:spPr>
          <a:xfrm>
            <a:off x="7896871" y="4214248"/>
            <a:ext cx="1110" cy="239701"/>
          </a:xfrm>
          <a:prstGeom prst="straightConnector1">
            <a:avLst/>
          </a:prstGeom>
          <a:ln w="22225" cmpd="sng">
            <a:solidFill>
              <a:schemeClr val="bg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58">
            <a:extLst>
              <a:ext uri="{FF2B5EF4-FFF2-40B4-BE49-F238E27FC236}">
                <a16:creationId xmlns:a16="http://schemas.microsoft.com/office/drawing/2014/main" id="{15450451-FE90-4BD4-AF22-4B44FB5FE418}"/>
              </a:ext>
            </a:extLst>
          </p:cNvPr>
          <p:cNvGrpSpPr/>
          <p:nvPr/>
        </p:nvGrpSpPr>
        <p:grpSpPr>
          <a:xfrm>
            <a:off x="7736755" y="4298758"/>
            <a:ext cx="97546" cy="195294"/>
            <a:chOff x="5377976" y="4301812"/>
            <a:chExt cx="97546" cy="195294"/>
          </a:xfrm>
        </p:grpSpPr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859460A8-2FC3-4363-B3E4-EF38CD91FFA8}"/>
                </a:ext>
              </a:extLst>
            </p:cNvPr>
            <p:cNvSpPr/>
            <p:nvPr/>
          </p:nvSpPr>
          <p:spPr>
            <a:xfrm>
              <a:off x="5377976" y="4301812"/>
              <a:ext cx="97546" cy="142064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9" name="Oval 60">
              <a:extLst>
                <a:ext uri="{FF2B5EF4-FFF2-40B4-BE49-F238E27FC236}">
                  <a16:creationId xmlns:a16="http://schemas.microsoft.com/office/drawing/2014/main" id="{195F5156-1A1E-456A-BE8C-C759007175D2}"/>
                </a:ext>
              </a:extLst>
            </p:cNvPr>
            <p:cNvSpPr/>
            <p:nvPr/>
          </p:nvSpPr>
          <p:spPr>
            <a:xfrm flipH="1">
              <a:off x="5419272" y="4469674"/>
              <a:ext cx="27432" cy="2743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</p:grpSp>
      <p:cxnSp>
        <p:nvCxnSpPr>
          <p:cNvPr id="30" name="Straight Connector 61">
            <a:extLst>
              <a:ext uri="{FF2B5EF4-FFF2-40B4-BE49-F238E27FC236}">
                <a16:creationId xmlns:a16="http://schemas.microsoft.com/office/drawing/2014/main" id="{3602EDC0-F8D7-466A-8FF1-AFB906546FDE}"/>
              </a:ext>
            </a:extLst>
          </p:cNvPr>
          <p:cNvCxnSpPr/>
          <p:nvPr/>
        </p:nvCxnSpPr>
        <p:spPr>
          <a:xfrm>
            <a:off x="7970774" y="1755963"/>
            <a:ext cx="0" cy="4048083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0507690-9E53-4BDF-BB3E-83C30DFE5B57}"/>
              </a:ext>
            </a:extLst>
          </p:cNvPr>
          <p:cNvSpPr txBox="1"/>
          <p:nvPr/>
        </p:nvSpPr>
        <p:spPr>
          <a:xfrm>
            <a:off x="8014057" y="1636305"/>
            <a:ext cx="1816883" cy="17234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r>
              <a:rPr lang="fr-FR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Minimiser le coût du plan, tout en maintenant une probabilité de satisfaction donnée</a:t>
            </a:r>
          </a:p>
          <a:p>
            <a:pPr lvl="0"/>
            <a:endParaRPr lang="en-US" sz="1200" i="1" dirty="0">
              <a:solidFill>
                <a:srgbClr val="335B74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sz="1200" i="1" dirty="0" err="1">
                <a:solidFill>
                  <a:srgbClr val="335B74">
                    <a:lumMod val="75000"/>
                    <a:lumOff val="25000"/>
                  </a:srgbClr>
                </a:solidFill>
              </a:rPr>
              <a:t>Recours</a:t>
            </a:r>
            <a:r>
              <a:rPr lang="en-US" sz="1200" i="1" dirty="0">
                <a:solidFill>
                  <a:srgbClr val="335B74">
                    <a:lumMod val="75000"/>
                    <a:lumOff val="25000"/>
                  </a:srgbClr>
                </a:solidFill>
              </a:rPr>
              <a:t> non </a:t>
            </a:r>
            <a:r>
              <a:rPr lang="en-US" sz="1200" i="1" dirty="0" err="1">
                <a:solidFill>
                  <a:srgbClr val="335B74">
                    <a:lumMod val="75000"/>
                    <a:lumOff val="25000"/>
                  </a:srgbClr>
                </a:solidFill>
              </a:rPr>
              <a:t>modélisé</a:t>
            </a:r>
            <a:endParaRPr lang="en-US" sz="1200" i="1" dirty="0">
              <a:solidFill>
                <a:srgbClr val="335B74">
                  <a:lumMod val="75000"/>
                  <a:lumOff val="25000"/>
                </a:srgbClr>
              </a:solidFill>
            </a:endParaRPr>
          </a:p>
          <a:p>
            <a:endParaRPr lang="fr-FR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9044889" y="4942234"/>
            <a:ext cx="980855" cy="0"/>
          </a:xfrm>
          <a:prstGeom prst="straightConnector1">
            <a:avLst/>
          </a:prstGeom>
          <a:ln w="28575" cmpd="sng">
            <a:solidFill>
              <a:schemeClr val="tx2">
                <a:lumMod val="90000"/>
                <a:lumOff val="1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51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1188941" y="1588444"/>
            <a:ext cx="10515600" cy="489282"/>
          </a:xfrm>
        </p:spPr>
        <p:txBody>
          <a:bodyPr/>
          <a:lstStyle/>
          <a:p>
            <a:r>
              <a:rPr lang="fr-CA" sz="2200" i="1" dirty="0"/>
              <a:t>INCERTITUDE				AMBIGUITÉ (INCERTITUDE INCERTAINE)</a:t>
            </a:r>
            <a:endParaRPr lang="en-US" sz="22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 </a:t>
            </a:r>
            <a:r>
              <a:rPr lang="en-US" dirty="0" err="1"/>
              <a:t>sait</a:t>
            </a:r>
            <a:r>
              <a:rPr lang="en-US" dirty="0"/>
              <a:t>-on de </a:t>
            </a:r>
            <a:r>
              <a:rPr lang="en-US" dirty="0" err="1"/>
              <a:t>l’incertitude</a:t>
            </a:r>
            <a:r>
              <a:rPr lang="en-US" dirty="0"/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45436" y="2200060"/>
            <a:ext cx="3546475" cy="4067175"/>
          </a:xfrm>
        </p:spPr>
        <p:txBody>
          <a:bodyPr/>
          <a:lstStyle/>
          <a:p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Définition : Le modèle probabiliste est connu, mais les réalisations des variables aléatoires ne le sont pas (</a:t>
            </a:r>
            <a:r>
              <a:rPr lang="fr-FR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Ellsberg</a:t>
            </a:r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1961)</a:t>
            </a:r>
          </a:p>
          <a:p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fr-CA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294967295"/>
          </p:nvPr>
        </p:nvSpPr>
        <p:spPr>
          <a:xfrm>
            <a:off x="5768581" y="2184628"/>
            <a:ext cx="3703637" cy="4067175"/>
          </a:xfrm>
        </p:spPr>
        <p:txBody>
          <a:bodyPr/>
          <a:lstStyle/>
          <a:p>
            <a:r>
              <a:rPr lang="fr-CA" sz="1800" dirty="0">
                <a:solidFill>
                  <a:srgbClr val="3D6E8C"/>
                </a:solidFill>
              </a:rPr>
              <a:t>Définition :</a:t>
            </a:r>
            <a:r>
              <a:rPr lang="fr-CA" sz="1800" dirty="0"/>
              <a:t> 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modèle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probabilité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lui-même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est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inconnu</a:t>
            </a:r>
          </a:p>
          <a:p>
            <a:endParaRPr lang="fr-CA" sz="1800" dirty="0"/>
          </a:p>
          <a:p>
            <a:endParaRPr lang="fr-CA" sz="1800" dirty="0"/>
          </a:p>
          <a:p>
            <a:endParaRPr lang="fr-CA" sz="1800" dirty="0"/>
          </a:p>
          <a:p>
            <a:endParaRPr lang="fr-CA" sz="1800" dirty="0"/>
          </a:p>
          <a:p>
            <a:endParaRPr lang="fr-CA" sz="1800" dirty="0"/>
          </a:p>
          <a:p>
            <a:endParaRPr lang="fr-CA" sz="1800" dirty="0"/>
          </a:p>
          <a:p>
            <a:endParaRPr lang="fr-CA" sz="1800" dirty="0"/>
          </a:p>
          <a:p>
            <a:pPr marL="0" indent="0">
              <a:buNone/>
            </a:pPr>
            <a:endParaRPr lang="fr-CA" sz="1800" dirty="0"/>
          </a:p>
          <a:p>
            <a:pPr marL="0" indent="0">
              <a:buNone/>
            </a:pPr>
            <a:endParaRPr lang="fr-CA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812755" y="3593670"/>
            <a:ext cx="2255158" cy="1314180"/>
            <a:chOff x="4583886" y="2716421"/>
            <a:chExt cx="1468914" cy="85600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83886" y="3398243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580"/>
            <p:cNvSpPr>
              <a:spLocks/>
            </p:cNvSpPr>
            <p:nvPr/>
          </p:nvSpPr>
          <p:spPr bwMode="auto">
            <a:xfrm>
              <a:off x="4613446" y="32510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7" name="Freeform 580"/>
            <p:cNvSpPr>
              <a:spLocks/>
            </p:cNvSpPr>
            <p:nvPr/>
          </p:nvSpPr>
          <p:spPr bwMode="auto">
            <a:xfrm>
              <a:off x="4815045" y="3068951"/>
              <a:ext cx="78883" cy="3034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8" name="Freeform 580"/>
            <p:cNvSpPr>
              <a:spLocks/>
            </p:cNvSpPr>
            <p:nvPr/>
          </p:nvSpPr>
          <p:spPr bwMode="auto">
            <a:xfrm>
              <a:off x="4913044" y="3196796"/>
              <a:ext cx="81803" cy="17906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9" name="Freeform 580"/>
            <p:cNvSpPr>
              <a:spLocks/>
            </p:cNvSpPr>
            <p:nvPr/>
          </p:nvSpPr>
          <p:spPr bwMode="auto">
            <a:xfrm>
              <a:off x="4714153" y="3129646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19931" y="3572422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580"/>
            <p:cNvSpPr>
              <a:spLocks/>
            </p:cNvSpPr>
            <p:nvPr/>
          </p:nvSpPr>
          <p:spPr bwMode="auto">
            <a:xfrm>
              <a:off x="5149492" y="3250832"/>
              <a:ext cx="78785" cy="29577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2" name="Freeform 580"/>
            <p:cNvSpPr>
              <a:spLocks/>
            </p:cNvSpPr>
            <p:nvPr/>
          </p:nvSpPr>
          <p:spPr bwMode="auto">
            <a:xfrm>
              <a:off x="5351090" y="3370975"/>
              <a:ext cx="78883" cy="17563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3" name="Freeform 580"/>
            <p:cNvSpPr>
              <a:spLocks/>
            </p:cNvSpPr>
            <p:nvPr/>
          </p:nvSpPr>
          <p:spPr bwMode="auto">
            <a:xfrm>
              <a:off x="5449089" y="3426931"/>
              <a:ext cx="68895" cy="119676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Freeform 580"/>
            <p:cNvSpPr>
              <a:spLocks/>
            </p:cNvSpPr>
            <p:nvPr/>
          </p:nvSpPr>
          <p:spPr bwMode="auto">
            <a:xfrm>
              <a:off x="5250199" y="3303825"/>
              <a:ext cx="78883" cy="24278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572331" y="3276645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580"/>
            <p:cNvSpPr>
              <a:spLocks/>
            </p:cNvSpPr>
            <p:nvPr/>
          </p:nvSpPr>
          <p:spPr bwMode="auto">
            <a:xfrm>
              <a:off x="5601892" y="3129439"/>
              <a:ext cx="78785" cy="12139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7" name="Freeform 580"/>
            <p:cNvSpPr>
              <a:spLocks/>
            </p:cNvSpPr>
            <p:nvPr/>
          </p:nvSpPr>
          <p:spPr bwMode="auto">
            <a:xfrm>
              <a:off x="5803490" y="3068951"/>
              <a:ext cx="78883" cy="181879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8" name="Freeform 580"/>
            <p:cNvSpPr>
              <a:spLocks/>
            </p:cNvSpPr>
            <p:nvPr/>
          </p:nvSpPr>
          <p:spPr bwMode="auto">
            <a:xfrm>
              <a:off x="5901489" y="3131154"/>
              <a:ext cx="81803" cy="123107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5702598" y="3008048"/>
              <a:ext cx="78883" cy="246213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accent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24120" y="2884511"/>
              <a:ext cx="501430" cy="184440"/>
            </a:xfrm>
            <a:prstGeom prst="line">
              <a:avLst/>
            </a:prstGeom>
            <a:ln w="31750">
              <a:solidFill>
                <a:schemeClr val="tx2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4" idx="7"/>
            </p:cNvCxnSpPr>
            <p:nvPr/>
          </p:nvCxnSpPr>
          <p:spPr>
            <a:xfrm flipV="1">
              <a:off x="5370811" y="2728713"/>
              <a:ext cx="509085" cy="340240"/>
            </a:xfrm>
            <a:prstGeom prst="line">
              <a:avLst/>
            </a:prstGeom>
            <a:ln w="31750">
              <a:solidFill>
                <a:schemeClr val="tx2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774058" y="2842542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289964" y="3026984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812566" y="2716421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2687" y="3600420"/>
            <a:ext cx="2323463" cy="1284583"/>
            <a:chOff x="5832515" y="3293078"/>
            <a:chExt cx="1547797" cy="85600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832515" y="3974902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68560" y="4149080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072749" y="3461169"/>
              <a:ext cx="501430" cy="184440"/>
            </a:xfrm>
            <a:prstGeom prst="line">
              <a:avLst/>
            </a:prstGeom>
            <a:ln w="31750">
              <a:solidFill>
                <a:schemeClr val="tx2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36" idx="7"/>
            </p:cNvCxnSpPr>
            <p:nvPr/>
          </p:nvCxnSpPr>
          <p:spPr>
            <a:xfrm flipV="1">
              <a:off x="6619441" y="3305370"/>
              <a:ext cx="509085" cy="340240"/>
            </a:xfrm>
            <a:prstGeom prst="line">
              <a:avLst/>
            </a:prstGeom>
            <a:ln w="31750">
              <a:solidFill>
                <a:schemeClr val="tx2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6022688" y="3419201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6538593" y="3603641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7061195" y="3293078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899843" y="3883619"/>
              <a:ext cx="480469" cy="0"/>
            </a:xfrm>
            <a:prstGeom prst="line">
              <a:avLst/>
            </a:prstGeom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848397" y="3687578"/>
              <a:ext cx="0" cy="28732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229553" y="3687578"/>
              <a:ext cx="0" cy="287324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961829" y="3732533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001271" y="3648597"/>
              <a:ext cx="0" cy="251808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882946" y="3774502"/>
              <a:ext cx="236649" cy="0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922388" y="3705404"/>
              <a:ext cx="157766" cy="138197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6101571" y="3631803"/>
              <a:ext cx="64981" cy="130137"/>
              <a:chOff x="6560937" y="1910560"/>
              <a:chExt cx="167009" cy="300357"/>
            </a:xfrm>
            <a:solidFill>
              <a:schemeClr val="bg1"/>
            </a:solidFill>
          </p:grpSpPr>
          <p:sp>
            <p:nvSpPr>
              <p:cNvPr id="63" name="Freeform 62"/>
              <p:cNvSpPr/>
              <p:nvPr/>
            </p:nvSpPr>
            <p:spPr>
              <a:xfrm>
                <a:off x="6560937" y="1910560"/>
                <a:ext cx="167009" cy="218491"/>
              </a:xfrm>
              <a:custGeom>
                <a:avLst/>
                <a:gdLst>
                  <a:gd name="connsiteX0" fmla="*/ 0 w 150126"/>
                  <a:gd name="connsiteY0" fmla="*/ 54718 h 218491"/>
                  <a:gd name="connsiteX1" fmla="*/ 81887 w 150126"/>
                  <a:gd name="connsiteY1" fmla="*/ 127 h 218491"/>
                  <a:gd name="connsiteX2" fmla="*/ 150126 w 150126"/>
                  <a:gd name="connsiteY2" fmla="*/ 68365 h 218491"/>
                  <a:gd name="connsiteX3" fmla="*/ 81887 w 150126"/>
                  <a:gd name="connsiteY3" fmla="*/ 150252 h 218491"/>
                  <a:gd name="connsiteX4" fmla="*/ 81887 w 150126"/>
                  <a:gd name="connsiteY4" fmla="*/ 218491 h 21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6" h="218491">
                    <a:moveTo>
                      <a:pt x="0" y="54718"/>
                    </a:moveTo>
                    <a:cubicBezTo>
                      <a:pt x="28433" y="26285"/>
                      <a:pt x="56866" y="-2147"/>
                      <a:pt x="81887" y="127"/>
                    </a:cubicBezTo>
                    <a:cubicBezTo>
                      <a:pt x="106908" y="2401"/>
                      <a:pt x="150126" y="43344"/>
                      <a:pt x="150126" y="68365"/>
                    </a:cubicBezTo>
                    <a:cubicBezTo>
                      <a:pt x="150126" y="93386"/>
                      <a:pt x="93260" y="125231"/>
                      <a:pt x="81887" y="150252"/>
                    </a:cubicBezTo>
                    <a:cubicBezTo>
                      <a:pt x="70514" y="175273"/>
                      <a:pt x="76200" y="196882"/>
                      <a:pt x="81887" y="218491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4" name="Oval 63"/>
              <p:cNvSpPr/>
              <p:nvPr/>
            </p:nvSpPr>
            <p:spPr>
              <a:xfrm flipH="1">
                <a:off x="6631640" y="2168727"/>
                <a:ext cx="46966" cy="42190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6416211" y="3900407"/>
              <a:ext cx="0" cy="246833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724364" y="3900407"/>
              <a:ext cx="0" cy="246833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529644" y="3933980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6569085" y="3850044"/>
              <a:ext cx="0" cy="251808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450761" y="3975949"/>
              <a:ext cx="236649" cy="0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490202" y="3906851"/>
              <a:ext cx="157766" cy="138197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640178" y="3810399"/>
              <a:ext cx="64981" cy="127233"/>
              <a:chOff x="6560937" y="1910560"/>
              <a:chExt cx="167009" cy="293648"/>
            </a:xfrm>
            <a:solidFill>
              <a:schemeClr val="bg1"/>
            </a:solidFill>
          </p:grpSpPr>
          <p:sp>
            <p:nvSpPr>
              <p:cNvPr id="61" name="Freeform 60"/>
              <p:cNvSpPr/>
              <p:nvPr/>
            </p:nvSpPr>
            <p:spPr>
              <a:xfrm>
                <a:off x="6560937" y="1910560"/>
                <a:ext cx="167009" cy="218491"/>
              </a:xfrm>
              <a:custGeom>
                <a:avLst/>
                <a:gdLst>
                  <a:gd name="connsiteX0" fmla="*/ 0 w 150126"/>
                  <a:gd name="connsiteY0" fmla="*/ 54718 h 218491"/>
                  <a:gd name="connsiteX1" fmla="*/ 81887 w 150126"/>
                  <a:gd name="connsiteY1" fmla="*/ 127 h 218491"/>
                  <a:gd name="connsiteX2" fmla="*/ 150126 w 150126"/>
                  <a:gd name="connsiteY2" fmla="*/ 68365 h 218491"/>
                  <a:gd name="connsiteX3" fmla="*/ 81887 w 150126"/>
                  <a:gd name="connsiteY3" fmla="*/ 150252 h 218491"/>
                  <a:gd name="connsiteX4" fmla="*/ 81887 w 150126"/>
                  <a:gd name="connsiteY4" fmla="*/ 218491 h 21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6" h="218491">
                    <a:moveTo>
                      <a:pt x="0" y="54718"/>
                    </a:moveTo>
                    <a:cubicBezTo>
                      <a:pt x="28433" y="26285"/>
                      <a:pt x="56866" y="-2147"/>
                      <a:pt x="81887" y="127"/>
                    </a:cubicBezTo>
                    <a:cubicBezTo>
                      <a:pt x="106908" y="2401"/>
                      <a:pt x="150126" y="43344"/>
                      <a:pt x="150126" y="68365"/>
                    </a:cubicBezTo>
                    <a:cubicBezTo>
                      <a:pt x="150126" y="93386"/>
                      <a:pt x="93260" y="125231"/>
                      <a:pt x="81887" y="150252"/>
                    </a:cubicBezTo>
                    <a:cubicBezTo>
                      <a:pt x="70514" y="175273"/>
                      <a:pt x="76200" y="196882"/>
                      <a:pt x="81887" y="218491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2" name="Oval 61"/>
              <p:cNvSpPr/>
              <p:nvPr/>
            </p:nvSpPr>
            <p:spPr>
              <a:xfrm flipH="1">
                <a:off x="6624525" y="2162019"/>
                <a:ext cx="46966" cy="4218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6944281" y="3629214"/>
              <a:ext cx="0" cy="246833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371293" y="3629214"/>
              <a:ext cx="0" cy="246833"/>
            </a:xfrm>
            <a:prstGeom prst="line">
              <a:avLst/>
            </a:prstGeom>
            <a:ln w="2857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7176572" y="3662788"/>
              <a:ext cx="78883" cy="83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7216014" y="3578852"/>
              <a:ext cx="0" cy="251808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097690" y="3704757"/>
              <a:ext cx="236649" cy="0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7137131" y="3635658"/>
              <a:ext cx="157766" cy="138197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065198" y="3558695"/>
              <a:ext cx="64981" cy="124463"/>
              <a:chOff x="6560937" y="1910560"/>
              <a:chExt cx="167009" cy="287256"/>
            </a:xfrm>
            <a:solidFill>
              <a:schemeClr val="bg1"/>
            </a:solidFill>
          </p:grpSpPr>
          <p:sp>
            <p:nvSpPr>
              <p:cNvPr id="59" name="Freeform 58"/>
              <p:cNvSpPr/>
              <p:nvPr/>
            </p:nvSpPr>
            <p:spPr>
              <a:xfrm>
                <a:off x="6560937" y="1910560"/>
                <a:ext cx="167009" cy="218491"/>
              </a:xfrm>
              <a:custGeom>
                <a:avLst/>
                <a:gdLst>
                  <a:gd name="connsiteX0" fmla="*/ 0 w 150126"/>
                  <a:gd name="connsiteY0" fmla="*/ 54718 h 218491"/>
                  <a:gd name="connsiteX1" fmla="*/ 81887 w 150126"/>
                  <a:gd name="connsiteY1" fmla="*/ 127 h 218491"/>
                  <a:gd name="connsiteX2" fmla="*/ 150126 w 150126"/>
                  <a:gd name="connsiteY2" fmla="*/ 68365 h 218491"/>
                  <a:gd name="connsiteX3" fmla="*/ 81887 w 150126"/>
                  <a:gd name="connsiteY3" fmla="*/ 150252 h 218491"/>
                  <a:gd name="connsiteX4" fmla="*/ 81887 w 150126"/>
                  <a:gd name="connsiteY4" fmla="*/ 218491 h 21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126" h="218491">
                    <a:moveTo>
                      <a:pt x="0" y="54718"/>
                    </a:moveTo>
                    <a:cubicBezTo>
                      <a:pt x="28433" y="26285"/>
                      <a:pt x="56866" y="-2147"/>
                      <a:pt x="81887" y="127"/>
                    </a:cubicBezTo>
                    <a:cubicBezTo>
                      <a:pt x="106908" y="2401"/>
                      <a:pt x="150126" y="43344"/>
                      <a:pt x="150126" y="68365"/>
                    </a:cubicBezTo>
                    <a:cubicBezTo>
                      <a:pt x="150126" y="93386"/>
                      <a:pt x="93260" y="125231"/>
                      <a:pt x="81887" y="150252"/>
                    </a:cubicBezTo>
                    <a:cubicBezTo>
                      <a:pt x="70514" y="175273"/>
                      <a:pt x="76200" y="196882"/>
                      <a:pt x="81887" y="218491"/>
                    </a:cubicBezTo>
                  </a:path>
                </a:pathLst>
              </a:custGeom>
              <a:noFill/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Oval 59"/>
              <p:cNvSpPr/>
              <p:nvPr/>
            </p:nvSpPr>
            <p:spPr>
              <a:xfrm flipH="1">
                <a:off x="6631640" y="2155627"/>
                <a:ext cx="46966" cy="42189"/>
              </a:xfrm>
              <a:prstGeom prst="ellipse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674396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174473" y="1334380"/>
            <a:ext cx="5128404" cy="5008981"/>
          </a:xfrm>
        </p:spPr>
        <p:txBody>
          <a:bodyPr/>
          <a:lstStyle/>
          <a:p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Quand le modèle de probabilité est inconnu, l’optimisation robuste garantit de produire </a:t>
            </a:r>
            <a:r>
              <a:rPr lang="fr-FR" sz="1700" dirty="0">
                <a:solidFill>
                  <a:schemeClr val="accent4"/>
                </a:solidFill>
              </a:rPr>
              <a:t>des plans réalisables.</a:t>
            </a:r>
          </a:p>
          <a:p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L’optimisation robuste classique cherche à contrer </a:t>
            </a:r>
            <a:r>
              <a:rPr lang="fr-FR" sz="1700" dirty="0">
                <a:solidFill>
                  <a:schemeClr val="accent4"/>
                </a:solidFill>
              </a:rPr>
              <a:t>la pire issue</a:t>
            </a:r>
          </a:p>
          <a:p>
            <a:pPr marL="0" indent="0">
              <a:buNone/>
            </a:pPr>
            <a:endParaRPr lang="fr-FR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Font typeface="Calibri" panose="020F0502020204030204" pitchFamily="34" charset="0"/>
              <a:buChar char="+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Avantages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Pas besoin de beaucoup d’informations sur l’incertitude</a:t>
            </a:r>
          </a:p>
          <a:p>
            <a:pPr lvl="1">
              <a:buFont typeface="Calibri" panose="020F0502020204030204" pitchFamily="34" charset="0"/>
              <a:buChar char="+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Bonne mise à l’échelle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fr-FR" sz="17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Inconvénients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Les résultats peuvent être encore trop conservateurs</a:t>
            </a:r>
          </a:p>
          <a:p>
            <a:pPr lvl="1">
              <a:buFont typeface="Courier New" panose="02070309020205020404" pitchFamily="49" charset="0"/>
              <a:buChar char="­"/>
            </a:pPr>
            <a:r>
              <a:rPr lang="fr-FR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Fonctionne bien le le plan peut être ajusté avec des adaptations continues (ajusté la quantité livrée par exemple).</a:t>
            </a:r>
            <a:endParaRPr lang="fr-FR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7338" lvl="1" indent="0">
              <a:buNone/>
            </a:pP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Optimisation</a:t>
            </a:r>
            <a:r>
              <a:rPr lang="en-US" dirty="0"/>
              <a:t> </a:t>
            </a:r>
            <a:r>
              <a:rPr lang="en-US" dirty="0" err="1"/>
              <a:t>robuste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A26FC7-9B31-44AC-9723-65FAD2876C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8" name="Oval 97"/>
          <p:cNvSpPr/>
          <p:nvPr/>
        </p:nvSpPr>
        <p:spPr>
          <a:xfrm>
            <a:off x="1765936" y="3455993"/>
            <a:ext cx="897622" cy="8976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" name="Oval 98"/>
          <p:cNvSpPr/>
          <p:nvPr/>
        </p:nvSpPr>
        <p:spPr>
          <a:xfrm>
            <a:off x="2864009" y="2482873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</a:t>
            </a:r>
          </a:p>
        </p:txBody>
      </p:sp>
      <p:sp>
        <p:nvSpPr>
          <p:cNvPr id="100" name="Oval 99"/>
          <p:cNvSpPr/>
          <p:nvPr/>
        </p:nvSpPr>
        <p:spPr>
          <a:xfrm>
            <a:off x="3711297" y="2853387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101" name="Oval 100"/>
          <p:cNvSpPr/>
          <p:nvPr/>
        </p:nvSpPr>
        <p:spPr>
          <a:xfrm>
            <a:off x="3855308" y="3609794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3475961" y="4239971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4</a:t>
            </a:r>
          </a:p>
        </p:txBody>
      </p:sp>
      <p:sp>
        <p:nvSpPr>
          <p:cNvPr id="103" name="Oval 102"/>
          <p:cNvSpPr/>
          <p:nvPr/>
        </p:nvSpPr>
        <p:spPr>
          <a:xfrm>
            <a:off x="2436237" y="4836988"/>
            <a:ext cx="470671" cy="47067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</a:t>
            </a:r>
          </a:p>
        </p:txBody>
      </p:sp>
      <p:cxnSp>
        <p:nvCxnSpPr>
          <p:cNvPr id="134" name="Straight Arrow Connector 133"/>
          <p:cNvCxnSpPr>
            <a:stCxn id="98" idx="7"/>
            <a:endCxn id="99" idx="3"/>
          </p:cNvCxnSpPr>
          <p:nvPr/>
        </p:nvCxnSpPr>
        <p:spPr>
          <a:xfrm flipV="1">
            <a:off x="2532104" y="2884613"/>
            <a:ext cx="400830" cy="7028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99" idx="5"/>
            <a:endCxn id="100" idx="2"/>
          </p:cNvCxnSpPr>
          <p:nvPr/>
        </p:nvCxnSpPr>
        <p:spPr>
          <a:xfrm>
            <a:off x="3265752" y="2884616"/>
            <a:ext cx="445545" cy="204107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00" idx="4"/>
            <a:endCxn id="101" idx="0"/>
          </p:cNvCxnSpPr>
          <p:nvPr/>
        </p:nvCxnSpPr>
        <p:spPr>
          <a:xfrm>
            <a:off x="3946633" y="3324055"/>
            <a:ext cx="144011" cy="285736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Freeform 382"/>
          <p:cNvSpPr>
            <a:spLocks noChangeAspect="1" noEditPoints="1"/>
          </p:cNvSpPr>
          <p:nvPr/>
        </p:nvSpPr>
        <p:spPr bwMode="auto">
          <a:xfrm>
            <a:off x="2193218" y="2964607"/>
            <a:ext cx="470343" cy="297730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8" name="Straight Arrow Connector 137"/>
          <p:cNvCxnSpPr>
            <a:stCxn id="101" idx="4"/>
            <a:endCxn id="102" idx="7"/>
          </p:cNvCxnSpPr>
          <p:nvPr/>
        </p:nvCxnSpPr>
        <p:spPr>
          <a:xfrm flipH="1">
            <a:off x="3877701" y="4080462"/>
            <a:ext cx="212940" cy="22843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02" idx="3"/>
            <a:endCxn id="103" idx="7"/>
          </p:cNvCxnSpPr>
          <p:nvPr/>
        </p:nvCxnSpPr>
        <p:spPr>
          <a:xfrm flipH="1">
            <a:off x="2837980" y="4641711"/>
            <a:ext cx="706909" cy="264202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03" idx="0"/>
            <a:endCxn id="98" idx="5"/>
          </p:cNvCxnSpPr>
          <p:nvPr/>
        </p:nvCxnSpPr>
        <p:spPr>
          <a:xfrm flipH="1" flipV="1">
            <a:off x="2532104" y="4222161"/>
            <a:ext cx="139466" cy="614824"/>
          </a:xfrm>
          <a:prstGeom prst="straightConnector1">
            <a:avLst/>
          </a:prstGeom>
          <a:ln w="28575" cmpd="sng">
            <a:solidFill>
              <a:schemeClr val="accent5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3647853" y="2774911"/>
            <a:ext cx="721252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4379090" y="4080462"/>
            <a:ext cx="721252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719384" y="2401736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181965" y="2401736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889666" y="2452118"/>
            <a:ext cx="118415" cy="125961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1" name="Straight Connector 160"/>
          <p:cNvCxnSpPr/>
          <p:nvPr/>
        </p:nvCxnSpPr>
        <p:spPr>
          <a:xfrm>
            <a:off x="3948869" y="2326157"/>
            <a:ext cx="0" cy="3778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771248" y="2515097"/>
            <a:ext cx="35524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3830458" y="2411406"/>
            <a:ext cx="236829" cy="207389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4" name="Group 163"/>
          <p:cNvGrpSpPr/>
          <p:nvPr/>
        </p:nvGrpSpPr>
        <p:grpSpPr>
          <a:xfrm>
            <a:off x="4055590" y="2266660"/>
            <a:ext cx="97546" cy="190936"/>
            <a:chOff x="6560937" y="1910560"/>
            <a:chExt cx="167009" cy="293648"/>
          </a:xfrm>
          <a:solidFill>
            <a:schemeClr val="bg1"/>
          </a:solidFill>
        </p:grpSpPr>
        <p:sp>
          <p:nvSpPr>
            <p:cNvPr id="174" name="Freeform 173"/>
            <p:cNvSpPr/>
            <p:nvPr/>
          </p:nvSpPr>
          <p:spPr>
            <a:xfrm>
              <a:off x="6560937" y="1910560"/>
              <a:ext cx="167009" cy="218491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Oval 174"/>
            <p:cNvSpPr/>
            <p:nvPr/>
          </p:nvSpPr>
          <p:spPr>
            <a:xfrm flipH="1">
              <a:off x="6624525" y="2162019"/>
              <a:ext cx="46966" cy="4218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5" name="Straight Connector 164"/>
          <p:cNvCxnSpPr/>
          <p:nvPr/>
        </p:nvCxnSpPr>
        <p:spPr>
          <a:xfrm>
            <a:off x="4445798" y="3698685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086803" y="3698685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/>
          <p:cNvSpPr/>
          <p:nvPr/>
        </p:nvSpPr>
        <p:spPr>
          <a:xfrm>
            <a:off x="4794502" y="3749069"/>
            <a:ext cx="118415" cy="125961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4853707" y="3623108"/>
            <a:ext cx="0" cy="3778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676086" y="3812047"/>
            <a:ext cx="35524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35296" y="3708355"/>
            <a:ext cx="236829" cy="207389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1" name="Group 170"/>
          <p:cNvGrpSpPr/>
          <p:nvPr/>
        </p:nvGrpSpPr>
        <p:grpSpPr>
          <a:xfrm>
            <a:off x="4627311" y="3592858"/>
            <a:ext cx="97546" cy="186779"/>
            <a:chOff x="6560937" y="1910560"/>
            <a:chExt cx="167009" cy="287256"/>
          </a:xfrm>
          <a:solidFill>
            <a:schemeClr val="bg1"/>
          </a:solidFill>
        </p:grpSpPr>
        <p:sp>
          <p:nvSpPr>
            <p:cNvPr id="172" name="Freeform 171"/>
            <p:cNvSpPr/>
            <p:nvPr/>
          </p:nvSpPr>
          <p:spPr>
            <a:xfrm>
              <a:off x="6560937" y="1910560"/>
              <a:ext cx="167009" cy="218491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3" name="Oval 172"/>
            <p:cNvSpPr/>
            <p:nvPr/>
          </p:nvSpPr>
          <p:spPr>
            <a:xfrm flipH="1">
              <a:off x="6631640" y="2155627"/>
              <a:ext cx="46966" cy="4218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78" name="Straight Connector 177"/>
          <p:cNvCxnSpPr/>
          <p:nvPr/>
        </p:nvCxnSpPr>
        <p:spPr>
          <a:xfrm>
            <a:off x="2768754" y="2361709"/>
            <a:ext cx="721252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2792595" y="1930531"/>
            <a:ext cx="0" cy="431181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3364764" y="1930531"/>
            <a:ext cx="0" cy="431181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val 180"/>
          <p:cNvSpPr/>
          <p:nvPr/>
        </p:nvSpPr>
        <p:spPr>
          <a:xfrm>
            <a:off x="2962876" y="1997994"/>
            <a:ext cx="118415" cy="125961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2" name="Straight Connector 181"/>
          <p:cNvCxnSpPr/>
          <p:nvPr/>
        </p:nvCxnSpPr>
        <p:spPr>
          <a:xfrm>
            <a:off x="3022081" y="1872033"/>
            <a:ext cx="0" cy="3778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2844458" y="2060973"/>
            <a:ext cx="35524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2903669" y="1957282"/>
            <a:ext cx="236829" cy="207389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85" name="Group 184"/>
          <p:cNvGrpSpPr/>
          <p:nvPr/>
        </p:nvGrpSpPr>
        <p:grpSpPr>
          <a:xfrm>
            <a:off x="3172645" y="1846828"/>
            <a:ext cx="97546" cy="195294"/>
            <a:chOff x="6560937" y="1910560"/>
            <a:chExt cx="167009" cy="300357"/>
          </a:xfrm>
          <a:solidFill>
            <a:schemeClr val="bg1"/>
          </a:solidFill>
        </p:grpSpPr>
        <p:sp>
          <p:nvSpPr>
            <p:cNvPr id="186" name="Freeform 185"/>
            <p:cNvSpPr/>
            <p:nvPr/>
          </p:nvSpPr>
          <p:spPr>
            <a:xfrm>
              <a:off x="6560937" y="1910560"/>
              <a:ext cx="167009" cy="218491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7" name="Oval 186"/>
            <p:cNvSpPr/>
            <p:nvPr/>
          </p:nvSpPr>
          <p:spPr>
            <a:xfrm flipH="1">
              <a:off x="6631640" y="2168727"/>
              <a:ext cx="46966" cy="4219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437738" y="5281815"/>
            <a:ext cx="721252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3509269" y="4908640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3971850" y="4908640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/>
          <p:cNvSpPr/>
          <p:nvPr/>
        </p:nvSpPr>
        <p:spPr>
          <a:xfrm>
            <a:off x="3679551" y="4959022"/>
            <a:ext cx="118415" cy="125961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2" name="Straight Connector 191"/>
          <p:cNvCxnSpPr/>
          <p:nvPr/>
        </p:nvCxnSpPr>
        <p:spPr>
          <a:xfrm>
            <a:off x="3738754" y="4833061"/>
            <a:ext cx="0" cy="3778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3561133" y="5022001"/>
            <a:ext cx="35524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/>
          <p:cNvSpPr/>
          <p:nvPr/>
        </p:nvSpPr>
        <p:spPr>
          <a:xfrm>
            <a:off x="3620343" y="4918310"/>
            <a:ext cx="236829" cy="207389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95" name="Group 194"/>
          <p:cNvGrpSpPr/>
          <p:nvPr/>
        </p:nvGrpSpPr>
        <p:grpSpPr>
          <a:xfrm>
            <a:off x="3845475" y="4773564"/>
            <a:ext cx="97546" cy="190936"/>
            <a:chOff x="6560937" y="1910560"/>
            <a:chExt cx="167009" cy="293648"/>
          </a:xfrm>
          <a:solidFill>
            <a:schemeClr val="bg1"/>
          </a:solidFill>
        </p:grpSpPr>
        <p:sp>
          <p:nvSpPr>
            <p:cNvPr id="196" name="Freeform 195"/>
            <p:cNvSpPr/>
            <p:nvPr/>
          </p:nvSpPr>
          <p:spPr>
            <a:xfrm>
              <a:off x="6560937" y="1910560"/>
              <a:ext cx="167009" cy="218491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6624525" y="2162019"/>
              <a:ext cx="46966" cy="4218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03" name="Straight Connector 202"/>
          <p:cNvCxnSpPr/>
          <p:nvPr/>
        </p:nvCxnSpPr>
        <p:spPr>
          <a:xfrm>
            <a:off x="2286316" y="5891249"/>
            <a:ext cx="721252" cy="0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2353024" y="5509472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>
            <a:off x="2994029" y="5509472"/>
            <a:ext cx="0" cy="370417"/>
          </a:xfrm>
          <a:prstGeom prst="line">
            <a:avLst/>
          </a:prstGeom>
          <a:ln w="28575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2701728" y="5559856"/>
            <a:ext cx="118415" cy="125961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7" name="Straight Connector 206"/>
          <p:cNvCxnSpPr/>
          <p:nvPr/>
        </p:nvCxnSpPr>
        <p:spPr>
          <a:xfrm>
            <a:off x="2760933" y="5433895"/>
            <a:ext cx="0" cy="377883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583312" y="5622834"/>
            <a:ext cx="355244" cy="0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2642522" y="5519142"/>
            <a:ext cx="236829" cy="207389"/>
          </a:xfrm>
          <a:prstGeom prst="rect">
            <a:avLst/>
          </a:prstGeom>
          <a:noFill/>
          <a:ln w="19050">
            <a:solidFill>
              <a:schemeClr val="tx2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10" name="Group 209"/>
          <p:cNvGrpSpPr/>
          <p:nvPr/>
        </p:nvGrpSpPr>
        <p:grpSpPr>
          <a:xfrm>
            <a:off x="2534537" y="5403645"/>
            <a:ext cx="97546" cy="186779"/>
            <a:chOff x="6560937" y="1910560"/>
            <a:chExt cx="167009" cy="287256"/>
          </a:xfrm>
          <a:solidFill>
            <a:schemeClr val="bg1"/>
          </a:solidFill>
        </p:grpSpPr>
        <p:sp>
          <p:nvSpPr>
            <p:cNvPr id="211" name="Freeform 210"/>
            <p:cNvSpPr/>
            <p:nvPr/>
          </p:nvSpPr>
          <p:spPr>
            <a:xfrm>
              <a:off x="6560937" y="1910560"/>
              <a:ext cx="167009" cy="218491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2" name="Oval 211"/>
            <p:cNvSpPr/>
            <p:nvPr/>
          </p:nvSpPr>
          <p:spPr>
            <a:xfrm flipH="1">
              <a:off x="6631640" y="2155627"/>
              <a:ext cx="46966" cy="42189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3EAA0E33-F234-4E99-A99D-B9506D84190F}"/>
              </a:ext>
            </a:extLst>
          </p:cNvPr>
          <p:cNvSpPr/>
          <p:nvPr/>
        </p:nvSpPr>
        <p:spPr>
          <a:xfrm>
            <a:off x="1728234" y="3780646"/>
            <a:ext cx="9957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DÉCHARGE</a:t>
            </a:r>
          </a:p>
        </p:txBody>
      </p:sp>
    </p:spTree>
    <p:extLst>
      <p:ext uri="{BB962C8B-B14F-4D97-AF65-F5344CB8AC3E}">
        <p14:creationId xmlns:p14="http://schemas.microsoft.com/office/powerpoint/2010/main" val="2058126783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D1F2F6-3C64-4903-A5E1-7292B9BD90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Comment </a:t>
            </a:r>
            <a:r>
              <a:rPr lang="en-US" dirty="0" err="1"/>
              <a:t>modéliser</a:t>
            </a:r>
            <a:r>
              <a:rPr lang="en-US" dirty="0"/>
              <a:t> </a:t>
            </a:r>
            <a:r>
              <a:rPr lang="en-US" dirty="0" err="1"/>
              <a:t>l’incertitude</a:t>
            </a:r>
            <a:r>
              <a:rPr lang="en-US" dirty="0"/>
              <a:t>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DAC93-C434-4055-8CF1-3BD9F0D830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9545950" y="1636305"/>
            <a:ext cx="23769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OPTIMISATION ROBUSTE CLASSIQUE</a:t>
            </a:r>
          </a:p>
          <a:p>
            <a:endParaRPr lang="en-US" dirty="0">
              <a:solidFill>
                <a:schemeClr val="accent5"/>
              </a:solidFill>
            </a:endParaRPr>
          </a:p>
          <a:p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Minimise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12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coût</a:t>
            </a:r>
            <a:r>
              <a:rPr lang="en-US" sz="1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du plan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tout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en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satisfaisant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toutes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les issues</a:t>
            </a:r>
          </a:p>
          <a:p>
            <a:endParaRPr lang="en-US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Distribution de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l’incertitude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inconnue</a:t>
            </a:r>
            <a:endParaRPr lang="en-US" sz="12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1592FAC-D608-4A26-BEBE-58FDBECC4E81}"/>
              </a:ext>
            </a:extLst>
          </p:cNvPr>
          <p:cNvSpPr txBox="1"/>
          <p:nvPr/>
        </p:nvSpPr>
        <p:spPr>
          <a:xfrm>
            <a:off x="5522022" y="1609059"/>
            <a:ext cx="2419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3"/>
                </a:solidFill>
              </a:rPr>
              <a:t>CHANCE CONSTRAINED OPTIMIZATION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5F1775-E435-49F8-91AD-5416A421BA6C}"/>
              </a:ext>
            </a:extLst>
          </p:cNvPr>
          <p:cNvCxnSpPr>
            <a:cxnSpLocks/>
          </p:cNvCxnSpPr>
          <p:nvPr/>
        </p:nvCxnSpPr>
        <p:spPr>
          <a:xfrm flipH="1">
            <a:off x="3414941" y="2688728"/>
            <a:ext cx="2218655" cy="0"/>
          </a:xfrm>
          <a:prstGeom prst="line">
            <a:avLst/>
          </a:prstGeom>
          <a:ln w="38100" cmpd="sng"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31">
            <a:extLst>
              <a:ext uri="{FF2B5EF4-FFF2-40B4-BE49-F238E27FC236}">
                <a16:creationId xmlns:a16="http://schemas.microsoft.com/office/drawing/2014/main" id="{A13A3653-D01C-4927-9613-26E3D51D2EF3}"/>
              </a:ext>
            </a:extLst>
          </p:cNvPr>
          <p:cNvSpPr txBox="1"/>
          <p:nvPr/>
        </p:nvSpPr>
        <p:spPr>
          <a:xfrm>
            <a:off x="3342304" y="1864199"/>
            <a:ext cx="26070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PROGRAMMATION STOCHASTIQUE</a:t>
            </a:r>
          </a:p>
          <a:p>
            <a:endParaRPr lang="en-US" sz="900" dirty="0">
              <a:solidFill>
                <a:schemeClr val="accent5"/>
              </a:solidFill>
            </a:endParaRPr>
          </a:p>
          <a:p>
            <a:pPr algn="r"/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Minimiser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12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coût</a:t>
            </a:r>
            <a:r>
              <a:rPr lang="en-US" sz="1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total 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et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laisser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le </a:t>
            </a:r>
            <a:r>
              <a:rPr lang="en-US" sz="12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modèle</a:t>
            </a:r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decider du % de </a:t>
            </a:r>
          </a:p>
          <a:p>
            <a:pPr algn="r"/>
            <a:r>
              <a:rPr lang="en-US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satisfaction</a:t>
            </a:r>
          </a:p>
        </p:txBody>
      </p:sp>
      <p:graphicFrame>
        <p:nvGraphicFramePr>
          <p:cNvPr id="28" name="Chart 16">
            <a:extLst>
              <a:ext uri="{FF2B5EF4-FFF2-40B4-BE49-F238E27FC236}">
                <a16:creationId xmlns:a16="http://schemas.microsoft.com/office/drawing/2014/main" id="{25443C2A-64C7-4324-ACED-20EBDA36C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40973"/>
              </p:ext>
            </p:extLst>
          </p:nvPr>
        </p:nvGraphicFramePr>
        <p:xfrm>
          <a:off x="2478360" y="1919944"/>
          <a:ext cx="7474591" cy="426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1">
            <a:extLst>
              <a:ext uri="{FF2B5EF4-FFF2-40B4-BE49-F238E27FC236}">
                <a16:creationId xmlns:a16="http://schemas.microsoft.com/office/drawing/2014/main" id="{EA1B3FA1-3BDB-4F39-AE2D-E3BA1AAB165E}"/>
              </a:ext>
            </a:extLst>
          </p:cNvPr>
          <p:cNvSpPr txBox="1"/>
          <p:nvPr/>
        </p:nvSpPr>
        <p:spPr>
          <a:xfrm>
            <a:off x="3662901" y="4135857"/>
            <a:ext cx="2543174" cy="9529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i="1" dirty="0">
                <a:solidFill>
                  <a:schemeClr val="bg1"/>
                </a:solidFill>
              </a:rPr>
              <a:t>COÛT DU RECOURS </a:t>
            </a:r>
          </a:p>
          <a:p>
            <a:r>
              <a:rPr lang="fr-CA" sz="2000" i="1" dirty="0">
                <a:solidFill>
                  <a:schemeClr val="bg1"/>
                </a:solidFill>
              </a:rPr>
              <a:t>DU À L’INCERTITUDE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30" name="TextBox 51">
            <a:extLst>
              <a:ext uri="{FF2B5EF4-FFF2-40B4-BE49-F238E27FC236}">
                <a16:creationId xmlns:a16="http://schemas.microsoft.com/office/drawing/2014/main" id="{D8643240-B949-4F32-A89D-E5083B0FC0B1}"/>
              </a:ext>
            </a:extLst>
          </p:cNvPr>
          <p:cNvSpPr txBox="1"/>
          <p:nvPr/>
        </p:nvSpPr>
        <p:spPr>
          <a:xfrm>
            <a:off x="5426622" y="6112573"/>
            <a:ext cx="4030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Probabilité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de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satisfaire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toutes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les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contraintes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</a:t>
            </a: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387905EC-136E-40D8-BDE2-A86D5095E712}"/>
              </a:ext>
            </a:extLst>
          </p:cNvPr>
          <p:cNvSpPr txBox="1"/>
          <p:nvPr/>
        </p:nvSpPr>
        <p:spPr>
          <a:xfrm>
            <a:off x="2107867" y="1975587"/>
            <a:ext cx="430887" cy="202108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lvl="0" algn="r"/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Coût</a:t>
            </a:r>
            <a:r>
              <a:rPr lang="en-US" sz="1600" i="1" dirty="0">
                <a:solidFill>
                  <a:srgbClr val="335B74">
                    <a:lumMod val="90000"/>
                    <a:lumOff val="10000"/>
                  </a:srgbClr>
                </a:solidFill>
              </a:rPr>
              <a:t> du </a:t>
            </a:r>
            <a:r>
              <a:rPr lang="en-US" sz="1600" i="1" dirty="0" err="1">
                <a:solidFill>
                  <a:srgbClr val="335B74">
                    <a:lumMod val="90000"/>
                    <a:lumOff val="10000"/>
                  </a:srgbClr>
                </a:solidFill>
              </a:rPr>
              <a:t>scénario</a:t>
            </a:r>
            <a:endParaRPr lang="en-US" sz="1600" i="1" dirty="0">
              <a:solidFill>
                <a:srgbClr val="335B74">
                  <a:lumMod val="90000"/>
                  <a:lumOff val="10000"/>
                </a:srgbClr>
              </a:solidFill>
            </a:endParaRPr>
          </a:p>
        </p:txBody>
      </p:sp>
      <p:cxnSp>
        <p:nvCxnSpPr>
          <p:cNvPr id="32" name="Straight Arrow Connector 57">
            <a:extLst>
              <a:ext uri="{FF2B5EF4-FFF2-40B4-BE49-F238E27FC236}">
                <a16:creationId xmlns:a16="http://schemas.microsoft.com/office/drawing/2014/main" id="{2D7014F5-17DC-4EA8-B6EB-6386D45BF396}"/>
              </a:ext>
            </a:extLst>
          </p:cNvPr>
          <p:cNvCxnSpPr/>
          <p:nvPr/>
        </p:nvCxnSpPr>
        <p:spPr>
          <a:xfrm>
            <a:off x="7896871" y="4214248"/>
            <a:ext cx="1110" cy="239701"/>
          </a:xfrm>
          <a:prstGeom prst="straightConnector1">
            <a:avLst/>
          </a:prstGeom>
          <a:ln w="22225" cmpd="sng">
            <a:solidFill>
              <a:schemeClr val="bg1"/>
            </a:solidFill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58">
            <a:extLst>
              <a:ext uri="{FF2B5EF4-FFF2-40B4-BE49-F238E27FC236}">
                <a16:creationId xmlns:a16="http://schemas.microsoft.com/office/drawing/2014/main" id="{349056BB-9196-44CE-9933-ADB144B17AA8}"/>
              </a:ext>
            </a:extLst>
          </p:cNvPr>
          <p:cNvGrpSpPr/>
          <p:nvPr/>
        </p:nvGrpSpPr>
        <p:grpSpPr>
          <a:xfrm>
            <a:off x="7736755" y="4298758"/>
            <a:ext cx="97546" cy="195294"/>
            <a:chOff x="5377976" y="4301812"/>
            <a:chExt cx="97546" cy="195294"/>
          </a:xfrm>
        </p:grpSpPr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DAEC0FE5-A5CF-4F9C-9DE1-221E3666A80E}"/>
                </a:ext>
              </a:extLst>
            </p:cNvPr>
            <p:cNvSpPr/>
            <p:nvPr/>
          </p:nvSpPr>
          <p:spPr>
            <a:xfrm>
              <a:off x="5377976" y="4301812"/>
              <a:ext cx="97546" cy="142064"/>
            </a:xfrm>
            <a:custGeom>
              <a:avLst/>
              <a:gdLst>
                <a:gd name="connsiteX0" fmla="*/ 0 w 150126"/>
                <a:gd name="connsiteY0" fmla="*/ 54718 h 218491"/>
                <a:gd name="connsiteX1" fmla="*/ 81887 w 150126"/>
                <a:gd name="connsiteY1" fmla="*/ 127 h 218491"/>
                <a:gd name="connsiteX2" fmla="*/ 150126 w 150126"/>
                <a:gd name="connsiteY2" fmla="*/ 68365 h 218491"/>
                <a:gd name="connsiteX3" fmla="*/ 81887 w 150126"/>
                <a:gd name="connsiteY3" fmla="*/ 150252 h 218491"/>
                <a:gd name="connsiteX4" fmla="*/ 81887 w 150126"/>
                <a:gd name="connsiteY4" fmla="*/ 218491 h 21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26" h="218491">
                  <a:moveTo>
                    <a:pt x="0" y="54718"/>
                  </a:moveTo>
                  <a:cubicBezTo>
                    <a:pt x="28433" y="26285"/>
                    <a:pt x="56866" y="-2147"/>
                    <a:pt x="81887" y="127"/>
                  </a:cubicBezTo>
                  <a:cubicBezTo>
                    <a:pt x="106908" y="2401"/>
                    <a:pt x="150126" y="43344"/>
                    <a:pt x="150126" y="68365"/>
                  </a:cubicBezTo>
                  <a:cubicBezTo>
                    <a:pt x="150126" y="93386"/>
                    <a:pt x="93260" y="125231"/>
                    <a:pt x="81887" y="150252"/>
                  </a:cubicBezTo>
                  <a:cubicBezTo>
                    <a:pt x="70514" y="175273"/>
                    <a:pt x="76200" y="196882"/>
                    <a:pt x="81887" y="218491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6" name="Oval 60">
              <a:extLst>
                <a:ext uri="{FF2B5EF4-FFF2-40B4-BE49-F238E27FC236}">
                  <a16:creationId xmlns:a16="http://schemas.microsoft.com/office/drawing/2014/main" id="{D05D8D22-1DFF-4414-8AED-3C0AA81939E4}"/>
                </a:ext>
              </a:extLst>
            </p:cNvPr>
            <p:cNvSpPr/>
            <p:nvPr/>
          </p:nvSpPr>
          <p:spPr>
            <a:xfrm flipH="1">
              <a:off x="5419272" y="4469674"/>
              <a:ext cx="27432" cy="27432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</p:grpSp>
      <p:cxnSp>
        <p:nvCxnSpPr>
          <p:cNvPr id="39" name="Straight Connector 61">
            <a:extLst>
              <a:ext uri="{FF2B5EF4-FFF2-40B4-BE49-F238E27FC236}">
                <a16:creationId xmlns:a16="http://schemas.microsoft.com/office/drawing/2014/main" id="{41667246-DF1A-4BB9-9D06-9E83FABC8548}"/>
              </a:ext>
            </a:extLst>
          </p:cNvPr>
          <p:cNvCxnSpPr/>
          <p:nvPr/>
        </p:nvCxnSpPr>
        <p:spPr>
          <a:xfrm>
            <a:off x="7970774" y="1755963"/>
            <a:ext cx="0" cy="4048083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950E49D4-2B4F-48C7-B1EF-26D17B750ED3}"/>
              </a:ext>
            </a:extLst>
          </p:cNvPr>
          <p:cNvSpPr txBox="1"/>
          <p:nvPr/>
        </p:nvSpPr>
        <p:spPr>
          <a:xfrm>
            <a:off x="8014058" y="1636305"/>
            <a:ext cx="1059472" cy="26467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399" tIns="91399" rIns="91399" bIns="91399" rtlCol="0">
            <a:spAutoFit/>
          </a:bodyPr>
          <a:lstStyle/>
          <a:p>
            <a:r>
              <a:rPr lang="fr-FR" sz="12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Minimiser le coût du plan, tout en maintenant une probabilité de satisfaction donnée</a:t>
            </a:r>
          </a:p>
          <a:p>
            <a:pPr lvl="0"/>
            <a:endParaRPr lang="en-US" sz="1200" i="1" dirty="0">
              <a:solidFill>
                <a:srgbClr val="335B74">
                  <a:lumMod val="75000"/>
                  <a:lumOff val="25000"/>
                </a:srgbClr>
              </a:solidFill>
            </a:endParaRPr>
          </a:p>
          <a:p>
            <a:pPr lvl="0"/>
            <a:r>
              <a:rPr lang="en-US" sz="1200" i="1" dirty="0" err="1">
                <a:solidFill>
                  <a:srgbClr val="335B74">
                    <a:lumMod val="75000"/>
                    <a:lumOff val="25000"/>
                  </a:srgbClr>
                </a:solidFill>
              </a:rPr>
              <a:t>Recours</a:t>
            </a:r>
            <a:r>
              <a:rPr lang="en-US" sz="1200" i="1" dirty="0">
                <a:solidFill>
                  <a:srgbClr val="335B74">
                    <a:lumMod val="75000"/>
                    <a:lumOff val="25000"/>
                  </a:srgbClr>
                </a:solidFill>
              </a:rPr>
              <a:t> non </a:t>
            </a:r>
            <a:r>
              <a:rPr lang="en-US" sz="1200" i="1" dirty="0" err="1">
                <a:solidFill>
                  <a:srgbClr val="335B74">
                    <a:lumMod val="75000"/>
                    <a:lumOff val="25000"/>
                  </a:srgbClr>
                </a:solidFill>
              </a:rPr>
              <a:t>modélisé</a:t>
            </a:r>
            <a:endParaRPr lang="en-US" sz="1200" i="1" dirty="0">
              <a:solidFill>
                <a:srgbClr val="335B74">
                  <a:lumMod val="75000"/>
                  <a:lumOff val="25000"/>
                </a:srgbClr>
              </a:solidFill>
            </a:endParaRPr>
          </a:p>
          <a:p>
            <a:endParaRPr lang="fr-FR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9499536" y="1777703"/>
            <a:ext cx="27408" cy="4044330"/>
          </a:xfrm>
          <a:prstGeom prst="line">
            <a:avLst/>
          </a:prstGeom>
          <a:ln w="3810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9669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5EECA3-9AB8-463E-B920-B6AF94539E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Aller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conférence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BAC9FC-1099-4EA3-AA19-9A4DC2382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2263115" y="3605376"/>
            <a:ext cx="896505" cy="895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28052" y="3605376"/>
            <a:ext cx="896505" cy="895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Freeform 373"/>
          <p:cNvSpPr>
            <a:spLocks noChangeAspect="1" noEditPoints="1"/>
          </p:cNvSpPr>
          <p:nvPr/>
        </p:nvSpPr>
        <p:spPr bwMode="auto">
          <a:xfrm>
            <a:off x="9159571" y="3770822"/>
            <a:ext cx="487363" cy="523875"/>
          </a:xfrm>
          <a:custGeom>
            <a:avLst/>
            <a:gdLst>
              <a:gd name="T0" fmla="*/ 75 w 307"/>
              <a:gd name="T1" fmla="*/ 140 h 330"/>
              <a:gd name="T2" fmla="*/ 57 w 307"/>
              <a:gd name="T3" fmla="*/ 140 h 330"/>
              <a:gd name="T4" fmla="*/ 57 w 307"/>
              <a:gd name="T5" fmla="*/ 0 h 330"/>
              <a:gd name="T6" fmla="*/ 223 w 307"/>
              <a:gd name="T7" fmla="*/ 0 h 330"/>
              <a:gd name="T8" fmla="*/ 223 w 307"/>
              <a:gd name="T9" fmla="*/ 86 h 330"/>
              <a:gd name="T10" fmla="*/ 205 w 307"/>
              <a:gd name="T11" fmla="*/ 86 h 330"/>
              <a:gd name="T12" fmla="*/ 205 w 307"/>
              <a:gd name="T13" fmla="*/ 17 h 330"/>
              <a:gd name="T14" fmla="*/ 75 w 307"/>
              <a:gd name="T15" fmla="*/ 17 h 330"/>
              <a:gd name="T16" fmla="*/ 75 w 307"/>
              <a:gd name="T17" fmla="*/ 140 h 330"/>
              <a:gd name="T18" fmla="*/ 151 w 307"/>
              <a:gd name="T19" fmla="*/ 105 h 330"/>
              <a:gd name="T20" fmla="*/ 151 w 307"/>
              <a:gd name="T21" fmla="*/ 290 h 330"/>
              <a:gd name="T22" fmla="*/ 129 w 307"/>
              <a:gd name="T23" fmla="*/ 290 h 330"/>
              <a:gd name="T24" fmla="*/ 129 w 307"/>
              <a:gd name="T25" fmla="*/ 156 h 330"/>
              <a:gd name="T26" fmla="*/ 0 w 307"/>
              <a:gd name="T27" fmla="*/ 156 h 330"/>
              <a:gd name="T28" fmla="*/ 0 w 307"/>
              <a:gd name="T29" fmla="*/ 330 h 330"/>
              <a:gd name="T30" fmla="*/ 18 w 307"/>
              <a:gd name="T31" fmla="*/ 312 h 330"/>
              <a:gd name="T32" fmla="*/ 18 w 307"/>
              <a:gd name="T33" fmla="*/ 173 h 330"/>
              <a:gd name="T34" fmla="*/ 112 w 307"/>
              <a:gd name="T35" fmla="*/ 173 h 330"/>
              <a:gd name="T36" fmla="*/ 112 w 307"/>
              <a:gd name="T37" fmla="*/ 308 h 330"/>
              <a:gd name="T38" fmla="*/ 168 w 307"/>
              <a:gd name="T39" fmla="*/ 308 h 330"/>
              <a:gd name="T40" fmla="*/ 168 w 307"/>
              <a:gd name="T41" fmla="*/ 123 h 330"/>
              <a:gd name="T42" fmla="*/ 289 w 307"/>
              <a:gd name="T43" fmla="*/ 123 h 330"/>
              <a:gd name="T44" fmla="*/ 289 w 307"/>
              <a:gd name="T45" fmla="*/ 312 h 330"/>
              <a:gd name="T46" fmla="*/ 307 w 307"/>
              <a:gd name="T47" fmla="*/ 330 h 330"/>
              <a:gd name="T48" fmla="*/ 307 w 307"/>
              <a:gd name="T49" fmla="*/ 105 h 330"/>
              <a:gd name="T50" fmla="*/ 151 w 307"/>
              <a:gd name="T51" fmla="*/ 105 h 330"/>
              <a:gd name="T52" fmla="*/ 96 w 307"/>
              <a:gd name="T53" fmla="*/ 123 h 330"/>
              <a:gd name="T54" fmla="*/ 127 w 307"/>
              <a:gd name="T55" fmla="*/ 123 h 330"/>
              <a:gd name="T56" fmla="*/ 129 w 307"/>
              <a:gd name="T57" fmla="*/ 123 h 330"/>
              <a:gd name="T58" fmla="*/ 129 w 307"/>
              <a:gd name="T59" fmla="*/ 105 h 330"/>
              <a:gd name="T60" fmla="*/ 96 w 307"/>
              <a:gd name="T61" fmla="*/ 105 h 330"/>
              <a:gd name="T62" fmla="*/ 96 w 307"/>
              <a:gd name="T63" fmla="*/ 123 h 330"/>
              <a:gd name="T64" fmla="*/ 129 w 307"/>
              <a:gd name="T65" fmla="*/ 70 h 330"/>
              <a:gd name="T66" fmla="*/ 96 w 307"/>
              <a:gd name="T67" fmla="*/ 70 h 330"/>
              <a:gd name="T68" fmla="*/ 96 w 307"/>
              <a:gd name="T69" fmla="*/ 88 h 330"/>
              <a:gd name="T70" fmla="*/ 125 w 307"/>
              <a:gd name="T71" fmla="*/ 88 h 330"/>
              <a:gd name="T72" fmla="*/ 129 w 307"/>
              <a:gd name="T73" fmla="*/ 88 h 330"/>
              <a:gd name="T74" fmla="*/ 129 w 307"/>
              <a:gd name="T75" fmla="*/ 70 h 330"/>
              <a:gd name="T76" fmla="*/ 129 w 307"/>
              <a:gd name="T77" fmla="*/ 35 h 330"/>
              <a:gd name="T78" fmla="*/ 96 w 307"/>
              <a:gd name="T79" fmla="*/ 35 h 330"/>
              <a:gd name="T80" fmla="*/ 96 w 307"/>
              <a:gd name="T81" fmla="*/ 54 h 330"/>
              <a:gd name="T82" fmla="*/ 125 w 307"/>
              <a:gd name="T83" fmla="*/ 54 h 330"/>
              <a:gd name="T84" fmla="*/ 129 w 307"/>
              <a:gd name="T85" fmla="*/ 54 h 330"/>
              <a:gd name="T86" fmla="*/ 129 w 307"/>
              <a:gd name="T87" fmla="*/ 35 h 330"/>
              <a:gd name="T88" fmla="*/ 151 w 307"/>
              <a:gd name="T89" fmla="*/ 88 h 330"/>
              <a:gd name="T90" fmla="*/ 180 w 307"/>
              <a:gd name="T91" fmla="*/ 88 h 330"/>
              <a:gd name="T92" fmla="*/ 184 w 307"/>
              <a:gd name="T93" fmla="*/ 88 h 330"/>
              <a:gd name="T94" fmla="*/ 184 w 307"/>
              <a:gd name="T95" fmla="*/ 70 h 330"/>
              <a:gd name="T96" fmla="*/ 151 w 307"/>
              <a:gd name="T97" fmla="*/ 70 h 330"/>
              <a:gd name="T98" fmla="*/ 151 w 307"/>
              <a:gd name="T99" fmla="*/ 88 h 330"/>
              <a:gd name="T100" fmla="*/ 184 w 307"/>
              <a:gd name="T101" fmla="*/ 35 h 330"/>
              <a:gd name="T102" fmla="*/ 151 w 307"/>
              <a:gd name="T103" fmla="*/ 35 h 330"/>
              <a:gd name="T104" fmla="*/ 151 w 307"/>
              <a:gd name="T105" fmla="*/ 54 h 330"/>
              <a:gd name="T106" fmla="*/ 180 w 307"/>
              <a:gd name="T107" fmla="*/ 54 h 330"/>
              <a:gd name="T108" fmla="*/ 184 w 307"/>
              <a:gd name="T109" fmla="*/ 54 h 330"/>
              <a:gd name="T110" fmla="*/ 184 w 307"/>
              <a:gd name="T111" fmla="*/ 3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7" h="330">
                <a:moveTo>
                  <a:pt x="75" y="140"/>
                </a:moveTo>
                <a:lnTo>
                  <a:pt x="57" y="140"/>
                </a:lnTo>
                <a:lnTo>
                  <a:pt x="57" y="0"/>
                </a:lnTo>
                <a:lnTo>
                  <a:pt x="223" y="0"/>
                </a:lnTo>
                <a:lnTo>
                  <a:pt x="223" y="86"/>
                </a:lnTo>
                <a:lnTo>
                  <a:pt x="205" y="86"/>
                </a:lnTo>
                <a:lnTo>
                  <a:pt x="205" y="17"/>
                </a:lnTo>
                <a:lnTo>
                  <a:pt x="75" y="17"/>
                </a:lnTo>
                <a:lnTo>
                  <a:pt x="75" y="140"/>
                </a:lnTo>
                <a:close/>
                <a:moveTo>
                  <a:pt x="151" y="105"/>
                </a:moveTo>
                <a:lnTo>
                  <a:pt x="151" y="290"/>
                </a:lnTo>
                <a:lnTo>
                  <a:pt x="129" y="290"/>
                </a:lnTo>
                <a:lnTo>
                  <a:pt x="129" y="156"/>
                </a:lnTo>
                <a:lnTo>
                  <a:pt x="0" y="156"/>
                </a:lnTo>
                <a:lnTo>
                  <a:pt x="0" y="330"/>
                </a:lnTo>
                <a:lnTo>
                  <a:pt x="18" y="312"/>
                </a:lnTo>
                <a:lnTo>
                  <a:pt x="18" y="173"/>
                </a:lnTo>
                <a:lnTo>
                  <a:pt x="112" y="173"/>
                </a:lnTo>
                <a:lnTo>
                  <a:pt x="112" y="308"/>
                </a:lnTo>
                <a:lnTo>
                  <a:pt x="168" y="308"/>
                </a:lnTo>
                <a:lnTo>
                  <a:pt x="168" y="123"/>
                </a:lnTo>
                <a:lnTo>
                  <a:pt x="289" y="123"/>
                </a:lnTo>
                <a:lnTo>
                  <a:pt x="289" y="312"/>
                </a:lnTo>
                <a:lnTo>
                  <a:pt x="307" y="330"/>
                </a:lnTo>
                <a:lnTo>
                  <a:pt x="307" y="105"/>
                </a:lnTo>
                <a:lnTo>
                  <a:pt x="151" y="105"/>
                </a:lnTo>
                <a:close/>
                <a:moveTo>
                  <a:pt x="96" y="123"/>
                </a:moveTo>
                <a:lnTo>
                  <a:pt x="127" y="123"/>
                </a:lnTo>
                <a:lnTo>
                  <a:pt x="129" y="123"/>
                </a:lnTo>
                <a:lnTo>
                  <a:pt x="129" y="105"/>
                </a:lnTo>
                <a:lnTo>
                  <a:pt x="96" y="105"/>
                </a:lnTo>
                <a:lnTo>
                  <a:pt x="96" y="123"/>
                </a:lnTo>
                <a:close/>
                <a:moveTo>
                  <a:pt x="129" y="70"/>
                </a:moveTo>
                <a:lnTo>
                  <a:pt x="96" y="70"/>
                </a:lnTo>
                <a:lnTo>
                  <a:pt x="96" y="88"/>
                </a:lnTo>
                <a:lnTo>
                  <a:pt x="125" y="88"/>
                </a:lnTo>
                <a:lnTo>
                  <a:pt x="129" y="88"/>
                </a:lnTo>
                <a:lnTo>
                  <a:pt x="129" y="70"/>
                </a:lnTo>
                <a:close/>
                <a:moveTo>
                  <a:pt x="129" y="35"/>
                </a:moveTo>
                <a:lnTo>
                  <a:pt x="96" y="35"/>
                </a:lnTo>
                <a:lnTo>
                  <a:pt x="96" y="54"/>
                </a:lnTo>
                <a:lnTo>
                  <a:pt x="125" y="54"/>
                </a:lnTo>
                <a:lnTo>
                  <a:pt x="129" y="54"/>
                </a:lnTo>
                <a:lnTo>
                  <a:pt x="129" y="35"/>
                </a:lnTo>
                <a:close/>
                <a:moveTo>
                  <a:pt x="151" y="88"/>
                </a:moveTo>
                <a:lnTo>
                  <a:pt x="180" y="88"/>
                </a:lnTo>
                <a:lnTo>
                  <a:pt x="184" y="88"/>
                </a:lnTo>
                <a:lnTo>
                  <a:pt x="184" y="70"/>
                </a:lnTo>
                <a:lnTo>
                  <a:pt x="151" y="70"/>
                </a:lnTo>
                <a:lnTo>
                  <a:pt x="151" y="88"/>
                </a:lnTo>
                <a:close/>
                <a:moveTo>
                  <a:pt x="184" y="35"/>
                </a:moveTo>
                <a:lnTo>
                  <a:pt x="151" y="35"/>
                </a:lnTo>
                <a:lnTo>
                  <a:pt x="151" y="54"/>
                </a:lnTo>
                <a:lnTo>
                  <a:pt x="180" y="54"/>
                </a:lnTo>
                <a:lnTo>
                  <a:pt x="184" y="54"/>
                </a:lnTo>
                <a:lnTo>
                  <a:pt x="18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436729" y="3843940"/>
            <a:ext cx="549275" cy="390525"/>
            <a:chOff x="6572251" y="5126038"/>
            <a:chExt cx="549275" cy="390525"/>
          </a:xfrm>
          <a:solidFill>
            <a:schemeClr val="bg1"/>
          </a:solidFill>
        </p:grpSpPr>
        <p:sp>
          <p:nvSpPr>
            <p:cNvPr id="11" name="Freeform 703"/>
            <p:cNvSpPr>
              <a:spLocks noEditPoints="1"/>
            </p:cNvSpPr>
            <p:nvPr/>
          </p:nvSpPr>
          <p:spPr bwMode="auto">
            <a:xfrm>
              <a:off x="6572251" y="5311775"/>
              <a:ext cx="549275" cy="204788"/>
            </a:xfrm>
            <a:custGeom>
              <a:avLst/>
              <a:gdLst>
                <a:gd name="T0" fmla="*/ 346 w 346"/>
                <a:gd name="T1" fmla="*/ 129 h 129"/>
                <a:gd name="T2" fmla="*/ 346 w 346"/>
                <a:gd name="T3" fmla="*/ 35 h 129"/>
                <a:gd name="T4" fmla="*/ 346 w 346"/>
                <a:gd name="T5" fmla="*/ 35 h 129"/>
                <a:gd name="T6" fmla="*/ 346 w 346"/>
                <a:gd name="T7" fmla="*/ 27 h 129"/>
                <a:gd name="T8" fmla="*/ 342 w 346"/>
                <a:gd name="T9" fmla="*/ 21 h 129"/>
                <a:gd name="T10" fmla="*/ 340 w 346"/>
                <a:gd name="T11" fmla="*/ 16 h 129"/>
                <a:gd name="T12" fmla="*/ 336 w 346"/>
                <a:gd name="T13" fmla="*/ 10 h 129"/>
                <a:gd name="T14" fmla="*/ 330 w 346"/>
                <a:gd name="T15" fmla="*/ 6 h 129"/>
                <a:gd name="T16" fmla="*/ 324 w 346"/>
                <a:gd name="T17" fmla="*/ 2 h 129"/>
                <a:gd name="T18" fmla="*/ 318 w 346"/>
                <a:gd name="T19" fmla="*/ 0 h 129"/>
                <a:gd name="T20" fmla="*/ 311 w 346"/>
                <a:gd name="T21" fmla="*/ 0 h 129"/>
                <a:gd name="T22" fmla="*/ 36 w 346"/>
                <a:gd name="T23" fmla="*/ 0 h 129"/>
                <a:gd name="T24" fmla="*/ 36 w 346"/>
                <a:gd name="T25" fmla="*/ 0 h 129"/>
                <a:gd name="T26" fmla="*/ 28 w 346"/>
                <a:gd name="T27" fmla="*/ 0 h 129"/>
                <a:gd name="T28" fmla="*/ 22 w 346"/>
                <a:gd name="T29" fmla="*/ 2 h 129"/>
                <a:gd name="T30" fmla="*/ 16 w 346"/>
                <a:gd name="T31" fmla="*/ 6 h 129"/>
                <a:gd name="T32" fmla="*/ 10 w 346"/>
                <a:gd name="T33" fmla="*/ 10 h 129"/>
                <a:gd name="T34" fmla="*/ 6 w 346"/>
                <a:gd name="T35" fmla="*/ 16 h 129"/>
                <a:gd name="T36" fmla="*/ 2 w 346"/>
                <a:gd name="T37" fmla="*/ 21 h 129"/>
                <a:gd name="T38" fmla="*/ 0 w 346"/>
                <a:gd name="T39" fmla="*/ 27 h 129"/>
                <a:gd name="T40" fmla="*/ 0 w 346"/>
                <a:gd name="T41" fmla="*/ 35 h 129"/>
                <a:gd name="T42" fmla="*/ 0 w 346"/>
                <a:gd name="T43" fmla="*/ 127 h 129"/>
                <a:gd name="T44" fmla="*/ 18 w 346"/>
                <a:gd name="T45" fmla="*/ 109 h 129"/>
                <a:gd name="T46" fmla="*/ 18 w 346"/>
                <a:gd name="T47" fmla="*/ 101 h 129"/>
                <a:gd name="T48" fmla="*/ 328 w 346"/>
                <a:gd name="T49" fmla="*/ 101 h 129"/>
                <a:gd name="T50" fmla="*/ 328 w 346"/>
                <a:gd name="T51" fmla="*/ 111 h 129"/>
                <a:gd name="T52" fmla="*/ 346 w 346"/>
                <a:gd name="T53" fmla="*/ 129 h 129"/>
                <a:gd name="T54" fmla="*/ 18 w 346"/>
                <a:gd name="T55" fmla="*/ 82 h 129"/>
                <a:gd name="T56" fmla="*/ 18 w 346"/>
                <a:gd name="T57" fmla="*/ 35 h 129"/>
                <a:gd name="T58" fmla="*/ 18 w 346"/>
                <a:gd name="T59" fmla="*/ 35 h 129"/>
                <a:gd name="T60" fmla="*/ 20 w 346"/>
                <a:gd name="T61" fmla="*/ 27 h 129"/>
                <a:gd name="T62" fmla="*/ 22 w 346"/>
                <a:gd name="T63" fmla="*/ 21 h 129"/>
                <a:gd name="T64" fmla="*/ 28 w 346"/>
                <a:gd name="T65" fmla="*/ 19 h 129"/>
                <a:gd name="T66" fmla="*/ 36 w 346"/>
                <a:gd name="T67" fmla="*/ 18 h 129"/>
                <a:gd name="T68" fmla="*/ 311 w 346"/>
                <a:gd name="T69" fmla="*/ 18 h 129"/>
                <a:gd name="T70" fmla="*/ 311 w 346"/>
                <a:gd name="T71" fmla="*/ 18 h 129"/>
                <a:gd name="T72" fmla="*/ 317 w 346"/>
                <a:gd name="T73" fmla="*/ 19 h 129"/>
                <a:gd name="T74" fmla="*/ 322 w 346"/>
                <a:gd name="T75" fmla="*/ 21 h 129"/>
                <a:gd name="T76" fmla="*/ 326 w 346"/>
                <a:gd name="T77" fmla="*/ 27 h 129"/>
                <a:gd name="T78" fmla="*/ 328 w 346"/>
                <a:gd name="T79" fmla="*/ 35 h 129"/>
                <a:gd name="T80" fmla="*/ 328 w 346"/>
                <a:gd name="T81" fmla="*/ 82 h 129"/>
                <a:gd name="T82" fmla="*/ 18 w 346"/>
                <a:gd name="T83" fmla="*/ 8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129">
                  <a:moveTo>
                    <a:pt x="346" y="129"/>
                  </a:moveTo>
                  <a:lnTo>
                    <a:pt x="346" y="35"/>
                  </a:lnTo>
                  <a:lnTo>
                    <a:pt x="346" y="35"/>
                  </a:lnTo>
                  <a:lnTo>
                    <a:pt x="346" y="27"/>
                  </a:lnTo>
                  <a:lnTo>
                    <a:pt x="342" y="21"/>
                  </a:lnTo>
                  <a:lnTo>
                    <a:pt x="340" y="16"/>
                  </a:lnTo>
                  <a:lnTo>
                    <a:pt x="336" y="10"/>
                  </a:lnTo>
                  <a:lnTo>
                    <a:pt x="330" y="6"/>
                  </a:lnTo>
                  <a:lnTo>
                    <a:pt x="324" y="2"/>
                  </a:lnTo>
                  <a:lnTo>
                    <a:pt x="318" y="0"/>
                  </a:lnTo>
                  <a:lnTo>
                    <a:pt x="311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127"/>
                  </a:lnTo>
                  <a:lnTo>
                    <a:pt x="18" y="109"/>
                  </a:lnTo>
                  <a:lnTo>
                    <a:pt x="18" y="101"/>
                  </a:lnTo>
                  <a:lnTo>
                    <a:pt x="328" y="101"/>
                  </a:lnTo>
                  <a:lnTo>
                    <a:pt x="328" y="111"/>
                  </a:lnTo>
                  <a:lnTo>
                    <a:pt x="346" y="129"/>
                  </a:lnTo>
                  <a:close/>
                  <a:moveTo>
                    <a:pt x="18" y="82"/>
                  </a:moveTo>
                  <a:lnTo>
                    <a:pt x="18" y="35"/>
                  </a:lnTo>
                  <a:lnTo>
                    <a:pt x="18" y="35"/>
                  </a:lnTo>
                  <a:lnTo>
                    <a:pt x="20" y="27"/>
                  </a:lnTo>
                  <a:lnTo>
                    <a:pt x="22" y="21"/>
                  </a:lnTo>
                  <a:lnTo>
                    <a:pt x="28" y="19"/>
                  </a:lnTo>
                  <a:lnTo>
                    <a:pt x="36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7" y="19"/>
                  </a:lnTo>
                  <a:lnTo>
                    <a:pt x="322" y="21"/>
                  </a:lnTo>
                  <a:lnTo>
                    <a:pt x="326" y="27"/>
                  </a:lnTo>
                  <a:lnTo>
                    <a:pt x="328" y="35"/>
                  </a:lnTo>
                  <a:lnTo>
                    <a:pt x="32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04"/>
            <p:cNvSpPr>
              <a:spLocks/>
            </p:cNvSpPr>
            <p:nvPr/>
          </p:nvSpPr>
          <p:spPr bwMode="auto">
            <a:xfrm>
              <a:off x="6604001" y="5126038"/>
              <a:ext cx="485775" cy="163513"/>
            </a:xfrm>
            <a:custGeom>
              <a:avLst/>
              <a:gdLst>
                <a:gd name="T0" fmla="*/ 18 w 306"/>
                <a:gd name="T1" fmla="*/ 47 h 103"/>
                <a:gd name="T2" fmla="*/ 18 w 306"/>
                <a:gd name="T3" fmla="*/ 47 h 103"/>
                <a:gd name="T4" fmla="*/ 19 w 306"/>
                <a:gd name="T5" fmla="*/ 35 h 103"/>
                <a:gd name="T6" fmla="*/ 25 w 306"/>
                <a:gd name="T7" fmla="*/ 27 h 103"/>
                <a:gd name="T8" fmla="*/ 33 w 306"/>
                <a:gd name="T9" fmla="*/ 21 h 103"/>
                <a:gd name="T10" fmla="*/ 45 w 306"/>
                <a:gd name="T11" fmla="*/ 19 h 103"/>
                <a:gd name="T12" fmla="*/ 261 w 306"/>
                <a:gd name="T13" fmla="*/ 19 h 103"/>
                <a:gd name="T14" fmla="*/ 261 w 306"/>
                <a:gd name="T15" fmla="*/ 19 h 103"/>
                <a:gd name="T16" fmla="*/ 271 w 306"/>
                <a:gd name="T17" fmla="*/ 21 h 103"/>
                <a:gd name="T18" fmla="*/ 281 w 306"/>
                <a:gd name="T19" fmla="*/ 27 h 103"/>
                <a:gd name="T20" fmla="*/ 287 w 306"/>
                <a:gd name="T21" fmla="*/ 35 h 103"/>
                <a:gd name="T22" fmla="*/ 289 w 306"/>
                <a:gd name="T23" fmla="*/ 47 h 103"/>
                <a:gd name="T24" fmla="*/ 289 w 306"/>
                <a:gd name="T25" fmla="*/ 86 h 103"/>
                <a:gd name="T26" fmla="*/ 306 w 306"/>
                <a:gd name="T27" fmla="*/ 103 h 103"/>
                <a:gd name="T28" fmla="*/ 306 w 306"/>
                <a:gd name="T29" fmla="*/ 103 h 103"/>
                <a:gd name="T30" fmla="*/ 306 w 306"/>
                <a:gd name="T31" fmla="*/ 103 h 103"/>
                <a:gd name="T32" fmla="*/ 306 w 306"/>
                <a:gd name="T33" fmla="*/ 47 h 103"/>
                <a:gd name="T34" fmla="*/ 306 w 306"/>
                <a:gd name="T35" fmla="*/ 47 h 103"/>
                <a:gd name="T36" fmla="*/ 304 w 306"/>
                <a:gd name="T37" fmla="*/ 37 h 103"/>
                <a:gd name="T38" fmla="*/ 302 w 306"/>
                <a:gd name="T39" fmla="*/ 29 h 103"/>
                <a:gd name="T40" fmla="*/ 298 w 306"/>
                <a:gd name="T41" fmla="*/ 21 h 103"/>
                <a:gd name="T42" fmla="*/ 293 w 306"/>
                <a:gd name="T43" fmla="*/ 14 h 103"/>
                <a:gd name="T44" fmla="*/ 287 w 306"/>
                <a:gd name="T45" fmla="*/ 8 h 103"/>
                <a:gd name="T46" fmla="*/ 279 w 306"/>
                <a:gd name="T47" fmla="*/ 4 h 103"/>
                <a:gd name="T48" fmla="*/ 269 w 306"/>
                <a:gd name="T49" fmla="*/ 2 h 103"/>
                <a:gd name="T50" fmla="*/ 261 w 306"/>
                <a:gd name="T51" fmla="*/ 0 h 103"/>
                <a:gd name="T52" fmla="*/ 45 w 306"/>
                <a:gd name="T53" fmla="*/ 0 h 103"/>
                <a:gd name="T54" fmla="*/ 45 w 306"/>
                <a:gd name="T55" fmla="*/ 0 h 103"/>
                <a:gd name="T56" fmla="*/ 35 w 306"/>
                <a:gd name="T57" fmla="*/ 2 h 103"/>
                <a:gd name="T58" fmla="*/ 27 w 306"/>
                <a:gd name="T59" fmla="*/ 4 h 103"/>
                <a:gd name="T60" fmla="*/ 19 w 306"/>
                <a:gd name="T61" fmla="*/ 8 h 103"/>
                <a:gd name="T62" fmla="*/ 14 w 306"/>
                <a:gd name="T63" fmla="*/ 14 h 103"/>
                <a:gd name="T64" fmla="*/ 8 w 306"/>
                <a:gd name="T65" fmla="*/ 21 h 103"/>
                <a:gd name="T66" fmla="*/ 4 w 306"/>
                <a:gd name="T67" fmla="*/ 29 h 103"/>
                <a:gd name="T68" fmla="*/ 0 w 306"/>
                <a:gd name="T69" fmla="*/ 37 h 103"/>
                <a:gd name="T70" fmla="*/ 0 w 306"/>
                <a:gd name="T71" fmla="*/ 47 h 103"/>
                <a:gd name="T72" fmla="*/ 0 w 306"/>
                <a:gd name="T73" fmla="*/ 103 h 103"/>
                <a:gd name="T74" fmla="*/ 18 w 306"/>
                <a:gd name="T75" fmla="*/ 86 h 103"/>
                <a:gd name="T76" fmla="*/ 18 w 306"/>
                <a:gd name="T7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103">
                  <a:moveTo>
                    <a:pt x="18" y="47"/>
                  </a:moveTo>
                  <a:lnTo>
                    <a:pt x="18" y="47"/>
                  </a:lnTo>
                  <a:lnTo>
                    <a:pt x="19" y="35"/>
                  </a:lnTo>
                  <a:lnTo>
                    <a:pt x="25" y="27"/>
                  </a:lnTo>
                  <a:lnTo>
                    <a:pt x="33" y="21"/>
                  </a:lnTo>
                  <a:lnTo>
                    <a:pt x="45" y="19"/>
                  </a:lnTo>
                  <a:lnTo>
                    <a:pt x="261" y="19"/>
                  </a:lnTo>
                  <a:lnTo>
                    <a:pt x="261" y="19"/>
                  </a:lnTo>
                  <a:lnTo>
                    <a:pt x="271" y="21"/>
                  </a:lnTo>
                  <a:lnTo>
                    <a:pt x="281" y="27"/>
                  </a:lnTo>
                  <a:lnTo>
                    <a:pt x="287" y="35"/>
                  </a:lnTo>
                  <a:lnTo>
                    <a:pt x="289" y="47"/>
                  </a:lnTo>
                  <a:lnTo>
                    <a:pt x="289" y="86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06" y="47"/>
                  </a:lnTo>
                  <a:lnTo>
                    <a:pt x="306" y="47"/>
                  </a:lnTo>
                  <a:lnTo>
                    <a:pt x="304" y="37"/>
                  </a:lnTo>
                  <a:lnTo>
                    <a:pt x="302" y="29"/>
                  </a:lnTo>
                  <a:lnTo>
                    <a:pt x="298" y="21"/>
                  </a:lnTo>
                  <a:lnTo>
                    <a:pt x="293" y="14"/>
                  </a:lnTo>
                  <a:lnTo>
                    <a:pt x="287" y="8"/>
                  </a:lnTo>
                  <a:lnTo>
                    <a:pt x="279" y="4"/>
                  </a:lnTo>
                  <a:lnTo>
                    <a:pt x="269" y="2"/>
                  </a:lnTo>
                  <a:lnTo>
                    <a:pt x="26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103"/>
                  </a:lnTo>
                  <a:lnTo>
                    <a:pt x="18" y="86"/>
                  </a:ln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05"/>
            <p:cNvSpPr>
              <a:spLocks/>
            </p:cNvSpPr>
            <p:nvPr/>
          </p:nvSpPr>
          <p:spPr bwMode="auto">
            <a:xfrm>
              <a:off x="6675438" y="5191125"/>
              <a:ext cx="153988" cy="95250"/>
            </a:xfrm>
            <a:custGeom>
              <a:avLst/>
              <a:gdLst>
                <a:gd name="T0" fmla="*/ 97 w 97"/>
                <a:gd name="T1" fmla="*/ 60 h 60"/>
                <a:gd name="T2" fmla="*/ 97 w 97"/>
                <a:gd name="T3" fmla="*/ 23 h 60"/>
                <a:gd name="T4" fmla="*/ 97 w 97"/>
                <a:gd name="T5" fmla="*/ 23 h 60"/>
                <a:gd name="T6" fmla="*/ 95 w 97"/>
                <a:gd name="T7" fmla="*/ 14 h 60"/>
                <a:gd name="T8" fmla="*/ 90 w 97"/>
                <a:gd name="T9" fmla="*/ 6 h 60"/>
                <a:gd name="T10" fmla="*/ 82 w 97"/>
                <a:gd name="T11" fmla="*/ 2 h 60"/>
                <a:gd name="T12" fmla="*/ 72 w 97"/>
                <a:gd name="T13" fmla="*/ 0 h 60"/>
                <a:gd name="T14" fmla="*/ 23 w 97"/>
                <a:gd name="T15" fmla="*/ 0 h 60"/>
                <a:gd name="T16" fmla="*/ 23 w 97"/>
                <a:gd name="T17" fmla="*/ 0 h 60"/>
                <a:gd name="T18" fmla="*/ 15 w 97"/>
                <a:gd name="T19" fmla="*/ 2 h 60"/>
                <a:gd name="T20" fmla="*/ 8 w 97"/>
                <a:gd name="T21" fmla="*/ 6 h 60"/>
                <a:gd name="T22" fmla="*/ 2 w 97"/>
                <a:gd name="T23" fmla="*/ 14 h 60"/>
                <a:gd name="T24" fmla="*/ 0 w 97"/>
                <a:gd name="T25" fmla="*/ 23 h 60"/>
                <a:gd name="T26" fmla="*/ 0 w 97"/>
                <a:gd name="T27" fmla="*/ 60 h 60"/>
                <a:gd name="T28" fmla="*/ 17 w 97"/>
                <a:gd name="T29" fmla="*/ 60 h 60"/>
                <a:gd name="T30" fmla="*/ 17 w 97"/>
                <a:gd name="T31" fmla="*/ 23 h 60"/>
                <a:gd name="T32" fmla="*/ 17 w 97"/>
                <a:gd name="T33" fmla="*/ 23 h 60"/>
                <a:gd name="T34" fmla="*/ 19 w 97"/>
                <a:gd name="T35" fmla="*/ 19 h 60"/>
                <a:gd name="T36" fmla="*/ 23 w 97"/>
                <a:gd name="T37" fmla="*/ 17 h 60"/>
                <a:gd name="T38" fmla="*/ 72 w 97"/>
                <a:gd name="T39" fmla="*/ 17 h 60"/>
                <a:gd name="T40" fmla="*/ 72 w 97"/>
                <a:gd name="T41" fmla="*/ 17 h 60"/>
                <a:gd name="T42" fmla="*/ 78 w 97"/>
                <a:gd name="T43" fmla="*/ 19 h 60"/>
                <a:gd name="T44" fmla="*/ 80 w 97"/>
                <a:gd name="T45" fmla="*/ 23 h 60"/>
                <a:gd name="T46" fmla="*/ 80 w 97"/>
                <a:gd name="T47" fmla="*/ 60 h 60"/>
                <a:gd name="T48" fmla="*/ 97 w 9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60">
                  <a:moveTo>
                    <a:pt x="97" y="60"/>
                  </a:moveTo>
                  <a:lnTo>
                    <a:pt x="97" y="23"/>
                  </a:lnTo>
                  <a:lnTo>
                    <a:pt x="97" y="23"/>
                  </a:lnTo>
                  <a:lnTo>
                    <a:pt x="95" y="14"/>
                  </a:lnTo>
                  <a:lnTo>
                    <a:pt x="90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60"/>
                  </a:lnTo>
                  <a:lnTo>
                    <a:pt x="17" y="6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9"/>
                  </a:lnTo>
                  <a:lnTo>
                    <a:pt x="80" y="23"/>
                  </a:lnTo>
                  <a:lnTo>
                    <a:pt x="80" y="60"/>
                  </a:lnTo>
                  <a:lnTo>
                    <a:pt x="9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06"/>
            <p:cNvSpPr>
              <a:spLocks/>
            </p:cNvSpPr>
            <p:nvPr/>
          </p:nvSpPr>
          <p:spPr bwMode="auto">
            <a:xfrm>
              <a:off x="6864351" y="5191125"/>
              <a:ext cx="153988" cy="95250"/>
            </a:xfrm>
            <a:custGeom>
              <a:avLst/>
              <a:gdLst>
                <a:gd name="T0" fmla="*/ 97 w 97"/>
                <a:gd name="T1" fmla="*/ 60 h 60"/>
                <a:gd name="T2" fmla="*/ 97 w 97"/>
                <a:gd name="T3" fmla="*/ 23 h 60"/>
                <a:gd name="T4" fmla="*/ 97 w 97"/>
                <a:gd name="T5" fmla="*/ 23 h 60"/>
                <a:gd name="T6" fmla="*/ 95 w 97"/>
                <a:gd name="T7" fmla="*/ 14 h 60"/>
                <a:gd name="T8" fmla="*/ 90 w 97"/>
                <a:gd name="T9" fmla="*/ 6 h 60"/>
                <a:gd name="T10" fmla="*/ 82 w 97"/>
                <a:gd name="T11" fmla="*/ 2 h 60"/>
                <a:gd name="T12" fmla="*/ 72 w 97"/>
                <a:gd name="T13" fmla="*/ 0 h 60"/>
                <a:gd name="T14" fmla="*/ 23 w 97"/>
                <a:gd name="T15" fmla="*/ 0 h 60"/>
                <a:gd name="T16" fmla="*/ 23 w 97"/>
                <a:gd name="T17" fmla="*/ 0 h 60"/>
                <a:gd name="T18" fmla="*/ 14 w 97"/>
                <a:gd name="T19" fmla="*/ 2 h 60"/>
                <a:gd name="T20" fmla="*/ 6 w 97"/>
                <a:gd name="T21" fmla="*/ 6 h 60"/>
                <a:gd name="T22" fmla="*/ 2 w 97"/>
                <a:gd name="T23" fmla="*/ 14 h 60"/>
                <a:gd name="T24" fmla="*/ 0 w 97"/>
                <a:gd name="T25" fmla="*/ 23 h 60"/>
                <a:gd name="T26" fmla="*/ 0 w 97"/>
                <a:gd name="T27" fmla="*/ 60 h 60"/>
                <a:gd name="T28" fmla="*/ 17 w 97"/>
                <a:gd name="T29" fmla="*/ 60 h 60"/>
                <a:gd name="T30" fmla="*/ 17 w 97"/>
                <a:gd name="T31" fmla="*/ 23 h 60"/>
                <a:gd name="T32" fmla="*/ 17 w 97"/>
                <a:gd name="T33" fmla="*/ 23 h 60"/>
                <a:gd name="T34" fmla="*/ 19 w 97"/>
                <a:gd name="T35" fmla="*/ 19 h 60"/>
                <a:gd name="T36" fmla="*/ 23 w 97"/>
                <a:gd name="T37" fmla="*/ 17 h 60"/>
                <a:gd name="T38" fmla="*/ 72 w 97"/>
                <a:gd name="T39" fmla="*/ 17 h 60"/>
                <a:gd name="T40" fmla="*/ 72 w 97"/>
                <a:gd name="T41" fmla="*/ 17 h 60"/>
                <a:gd name="T42" fmla="*/ 78 w 97"/>
                <a:gd name="T43" fmla="*/ 19 h 60"/>
                <a:gd name="T44" fmla="*/ 78 w 97"/>
                <a:gd name="T45" fmla="*/ 23 h 60"/>
                <a:gd name="T46" fmla="*/ 78 w 97"/>
                <a:gd name="T47" fmla="*/ 60 h 60"/>
                <a:gd name="T48" fmla="*/ 97 w 9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60">
                  <a:moveTo>
                    <a:pt x="97" y="60"/>
                  </a:moveTo>
                  <a:lnTo>
                    <a:pt x="97" y="23"/>
                  </a:lnTo>
                  <a:lnTo>
                    <a:pt x="97" y="23"/>
                  </a:lnTo>
                  <a:lnTo>
                    <a:pt x="95" y="14"/>
                  </a:lnTo>
                  <a:lnTo>
                    <a:pt x="90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60"/>
                  </a:lnTo>
                  <a:lnTo>
                    <a:pt x="17" y="6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78" y="60"/>
                  </a:lnTo>
                  <a:lnTo>
                    <a:pt x="9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3159617" y="4053238"/>
            <a:ext cx="5768432" cy="0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reeform 652"/>
          <p:cNvSpPr>
            <a:spLocks noChangeAspect="1"/>
          </p:cNvSpPr>
          <p:nvPr/>
        </p:nvSpPr>
        <p:spPr bwMode="auto">
          <a:xfrm rot="5400000">
            <a:off x="5336199" y="2942025"/>
            <a:ext cx="2088857" cy="2210656"/>
          </a:xfrm>
          <a:custGeom>
            <a:avLst/>
            <a:gdLst>
              <a:gd name="T0" fmla="*/ 343 w 343"/>
              <a:gd name="T1" fmla="*/ 283 h 363"/>
              <a:gd name="T2" fmla="*/ 275 w 343"/>
              <a:gd name="T3" fmla="*/ 184 h 363"/>
              <a:gd name="T4" fmla="*/ 275 w 343"/>
              <a:gd name="T5" fmla="*/ 160 h 363"/>
              <a:gd name="T6" fmla="*/ 273 w 343"/>
              <a:gd name="T7" fmla="*/ 154 h 363"/>
              <a:gd name="T8" fmla="*/ 263 w 343"/>
              <a:gd name="T9" fmla="*/ 145 h 363"/>
              <a:gd name="T10" fmla="*/ 256 w 343"/>
              <a:gd name="T11" fmla="*/ 145 h 363"/>
              <a:gd name="T12" fmla="*/ 238 w 343"/>
              <a:gd name="T13" fmla="*/ 149 h 363"/>
              <a:gd name="T14" fmla="*/ 199 w 343"/>
              <a:gd name="T15" fmla="*/ 110 h 363"/>
              <a:gd name="T16" fmla="*/ 199 w 343"/>
              <a:gd name="T17" fmla="*/ 82 h 363"/>
              <a:gd name="T18" fmla="*/ 195 w 343"/>
              <a:gd name="T19" fmla="*/ 53 h 363"/>
              <a:gd name="T20" fmla="*/ 183 w 343"/>
              <a:gd name="T21" fmla="*/ 12 h 363"/>
              <a:gd name="T22" fmla="*/ 179 w 343"/>
              <a:gd name="T23" fmla="*/ 0 h 363"/>
              <a:gd name="T24" fmla="*/ 164 w 343"/>
              <a:gd name="T25" fmla="*/ 4 h 363"/>
              <a:gd name="T26" fmla="*/ 162 w 343"/>
              <a:gd name="T27" fmla="*/ 12 h 363"/>
              <a:gd name="T28" fmla="*/ 148 w 343"/>
              <a:gd name="T29" fmla="*/ 53 h 363"/>
              <a:gd name="T30" fmla="*/ 146 w 343"/>
              <a:gd name="T31" fmla="*/ 82 h 363"/>
              <a:gd name="T32" fmla="*/ 146 w 343"/>
              <a:gd name="T33" fmla="*/ 110 h 363"/>
              <a:gd name="T34" fmla="*/ 103 w 343"/>
              <a:gd name="T35" fmla="*/ 149 h 363"/>
              <a:gd name="T36" fmla="*/ 88 w 343"/>
              <a:gd name="T37" fmla="*/ 145 h 363"/>
              <a:gd name="T38" fmla="*/ 80 w 343"/>
              <a:gd name="T39" fmla="*/ 145 h 363"/>
              <a:gd name="T40" fmla="*/ 70 w 343"/>
              <a:gd name="T41" fmla="*/ 154 h 363"/>
              <a:gd name="T42" fmla="*/ 68 w 343"/>
              <a:gd name="T43" fmla="*/ 184 h 363"/>
              <a:gd name="T44" fmla="*/ 0 w 343"/>
              <a:gd name="T45" fmla="*/ 283 h 363"/>
              <a:gd name="T46" fmla="*/ 152 w 343"/>
              <a:gd name="T47" fmla="*/ 320 h 363"/>
              <a:gd name="T48" fmla="*/ 119 w 343"/>
              <a:gd name="T49" fmla="*/ 363 h 363"/>
              <a:gd name="T50" fmla="*/ 160 w 343"/>
              <a:gd name="T51" fmla="*/ 197 h 363"/>
              <a:gd name="T52" fmla="*/ 18 w 343"/>
              <a:gd name="T53" fmla="*/ 250 h 363"/>
              <a:gd name="T54" fmla="*/ 82 w 343"/>
              <a:gd name="T55" fmla="*/ 162 h 363"/>
              <a:gd name="T56" fmla="*/ 84 w 343"/>
              <a:gd name="T57" fmla="*/ 160 h 363"/>
              <a:gd name="T58" fmla="*/ 88 w 343"/>
              <a:gd name="T59" fmla="*/ 158 h 363"/>
              <a:gd name="T60" fmla="*/ 98 w 343"/>
              <a:gd name="T61" fmla="*/ 162 h 363"/>
              <a:gd name="T62" fmla="*/ 160 w 343"/>
              <a:gd name="T63" fmla="*/ 115 h 363"/>
              <a:gd name="T64" fmla="*/ 160 w 343"/>
              <a:gd name="T65" fmla="*/ 114 h 363"/>
              <a:gd name="T66" fmla="*/ 160 w 343"/>
              <a:gd name="T67" fmla="*/ 82 h 363"/>
              <a:gd name="T68" fmla="*/ 164 w 343"/>
              <a:gd name="T69" fmla="*/ 47 h 363"/>
              <a:gd name="T70" fmla="*/ 172 w 343"/>
              <a:gd name="T71" fmla="*/ 22 h 363"/>
              <a:gd name="T72" fmla="*/ 183 w 343"/>
              <a:gd name="T73" fmla="*/ 65 h 363"/>
              <a:gd name="T74" fmla="*/ 183 w 343"/>
              <a:gd name="T75" fmla="*/ 82 h 363"/>
              <a:gd name="T76" fmla="*/ 185 w 343"/>
              <a:gd name="T77" fmla="*/ 115 h 363"/>
              <a:gd name="T78" fmla="*/ 246 w 343"/>
              <a:gd name="T79" fmla="*/ 162 h 363"/>
              <a:gd name="T80" fmla="*/ 250 w 343"/>
              <a:gd name="T81" fmla="*/ 158 h 363"/>
              <a:gd name="T82" fmla="*/ 256 w 343"/>
              <a:gd name="T83" fmla="*/ 158 h 363"/>
              <a:gd name="T84" fmla="*/ 261 w 343"/>
              <a:gd name="T85" fmla="*/ 162 h 363"/>
              <a:gd name="T86" fmla="*/ 326 w 343"/>
              <a:gd name="T87" fmla="*/ 250 h 363"/>
              <a:gd name="T88" fmla="*/ 185 w 343"/>
              <a:gd name="T89" fmla="*/ 197 h 363"/>
              <a:gd name="T90" fmla="*/ 224 w 343"/>
              <a:gd name="T91" fmla="*/ 363 h 363"/>
              <a:gd name="T92" fmla="*/ 191 w 343"/>
              <a:gd name="T93" fmla="*/ 3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3" h="363">
                <a:moveTo>
                  <a:pt x="197" y="219"/>
                </a:moveTo>
                <a:lnTo>
                  <a:pt x="343" y="283"/>
                </a:lnTo>
                <a:lnTo>
                  <a:pt x="339" y="242"/>
                </a:lnTo>
                <a:lnTo>
                  <a:pt x="275" y="184"/>
                </a:lnTo>
                <a:lnTo>
                  <a:pt x="275" y="162"/>
                </a:lnTo>
                <a:lnTo>
                  <a:pt x="275" y="160"/>
                </a:lnTo>
                <a:lnTo>
                  <a:pt x="275" y="160"/>
                </a:lnTo>
                <a:lnTo>
                  <a:pt x="273" y="154"/>
                </a:lnTo>
                <a:lnTo>
                  <a:pt x="269" y="151"/>
                </a:lnTo>
                <a:lnTo>
                  <a:pt x="263" y="145"/>
                </a:lnTo>
                <a:lnTo>
                  <a:pt x="256" y="145"/>
                </a:lnTo>
                <a:lnTo>
                  <a:pt x="256" y="145"/>
                </a:lnTo>
                <a:lnTo>
                  <a:pt x="246" y="145"/>
                </a:lnTo>
                <a:lnTo>
                  <a:pt x="238" y="149"/>
                </a:lnTo>
                <a:lnTo>
                  <a:pt x="199" y="110"/>
                </a:lnTo>
                <a:lnTo>
                  <a:pt x="199" y="110"/>
                </a:lnTo>
                <a:lnTo>
                  <a:pt x="199" y="82"/>
                </a:lnTo>
                <a:lnTo>
                  <a:pt x="199" y="82"/>
                </a:lnTo>
                <a:lnTo>
                  <a:pt x="197" y="67"/>
                </a:lnTo>
                <a:lnTo>
                  <a:pt x="195" y="53"/>
                </a:lnTo>
                <a:lnTo>
                  <a:pt x="189" y="28"/>
                </a:lnTo>
                <a:lnTo>
                  <a:pt x="183" y="12"/>
                </a:lnTo>
                <a:lnTo>
                  <a:pt x="181" y="4"/>
                </a:lnTo>
                <a:lnTo>
                  <a:pt x="179" y="0"/>
                </a:lnTo>
                <a:lnTo>
                  <a:pt x="166" y="0"/>
                </a:lnTo>
                <a:lnTo>
                  <a:pt x="164" y="4"/>
                </a:lnTo>
                <a:lnTo>
                  <a:pt x="164" y="4"/>
                </a:lnTo>
                <a:lnTo>
                  <a:pt x="162" y="12"/>
                </a:lnTo>
                <a:lnTo>
                  <a:pt x="154" y="28"/>
                </a:lnTo>
                <a:lnTo>
                  <a:pt x="148" y="53"/>
                </a:lnTo>
                <a:lnTo>
                  <a:pt x="146" y="67"/>
                </a:lnTo>
                <a:lnTo>
                  <a:pt x="146" y="82"/>
                </a:lnTo>
                <a:lnTo>
                  <a:pt x="146" y="82"/>
                </a:lnTo>
                <a:lnTo>
                  <a:pt x="146" y="110"/>
                </a:lnTo>
                <a:lnTo>
                  <a:pt x="103" y="149"/>
                </a:lnTo>
                <a:lnTo>
                  <a:pt x="103" y="149"/>
                </a:lnTo>
                <a:lnTo>
                  <a:pt x="98" y="145"/>
                </a:lnTo>
                <a:lnTo>
                  <a:pt x="88" y="145"/>
                </a:lnTo>
                <a:lnTo>
                  <a:pt x="88" y="145"/>
                </a:lnTo>
                <a:lnTo>
                  <a:pt x="80" y="145"/>
                </a:lnTo>
                <a:lnTo>
                  <a:pt x="74" y="151"/>
                </a:lnTo>
                <a:lnTo>
                  <a:pt x="70" y="154"/>
                </a:lnTo>
                <a:lnTo>
                  <a:pt x="68" y="160"/>
                </a:lnTo>
                <a:lnTo>
                  <a:pt x="68" y="184"/>
                </a:lnTo>
                <a:lnTo>
                  <a:pt x="4" y="242"/>
                </a:lnTo>
                <a:lnTo>
                  <a:pt x="0" y="283"/>
                </a:lnTo>
                <a:lnTo>
                  <a:pt x="146" y="217"/>
                </a:lnTo>
                <a:lnTo>
                  <a:pt x="152" y="320"/>
                </a:lnTo>
                <a:lnTo>
                  <a:pt x="109" y="354"/>
                </a:lnTo>
                <a:lnTo>
                  <a:pt x="119" y="363"/>
                </a:lnTo>
                <a:lnTo>
                  <a:pt x="166" y="326"/>
                </a:lnTo>
                <a:lnTo>
                  <a:pt x="160" y="197"/>
                </a:lnTo>
                <a:lnTo>
                  <a:pt x="16" y="260"/>
                </a:lnTo>
                <a:lnTo>
                  <a:pt x="18" y="250"/>
                </a:lnTo>
                <a:lnTo>
                  <a:pt x="82" y="190"/>
                </a:lnTo>
                <a:lnTo>
                  <a:pt x="82" y="162"/>
                </a:lnTo>
                <a:lnTo>
                  <a:pt x="82" y="162"/>
                </a:lnTo>
                <a:lnTo>
                  <a:pt x="84" y="160"/>
                </a:lnTo>
                <a:lnTo>
                  <a:pt x="88" y="158"/>
                </a:lnTo>
                <a:lnTo>
                  <a:pt x="88" y="158"/>
                </a:lnTo>
                <a:lnTo>
                  <a:pt x="94" y="158"/>
                </a:lnTo>
                <a:lnTo>
                  <a:pt x="98" y="162"/>
                </a:lnTo>
                <a:lnTo>
                  <a:pt x="99" y="172"/>
                </a:lnTo>
                <a:lnTo>
                  <a:pt x="160" y="115"/>
                </a:lnTo>
                <a:lnTo>
                  <a:pt x="160" y="114"/>
                </a:lnTo>
                <a:lnTo>
                  <a:pt x="160" y="114"/>
                </a:lnTo>
                <a:lnTo>
                  <a:pt x="160" y="82"/>
                </a:lnTo>
                <a:lnTo>
                  <a:pt x="160" y="82"/>
                </a:lnTo>
                <a:lnTo>
                  <a:pt x="162" y="65"/>
                </a:lnTo>
                <a:lnTo>
                  <a:pt x="164" y="47"/>
                </a:lnTo>
                <a:lnTo>
                  <a:pt x="172" y="22"/>
                </a:lnTo>
                <a:lnTo>
                  <a:pt x="172" y="22"/>
                </a:lnTo>
                <a:lnTo>
                  <a:pt x="179" y="47"/>
                </a:lnTo>
                <a:lnTo>
                  <a:pt x="183" y="65"/>
                </a:lnTo>
                <a:lnTo>
                  <a:pt x="183" y="82"/>
                </a:lnTo>
                <a:lnTo>
                  <a:pt x="183" y="82"/>
                </a:lnTo>
                <a:lnTo>
                  <a:pt x="185" y="114"/>
                </a:lnTo>
                <a:lnTo>
                  <a:pt x="185" y="115"/>
                </a:lnTo>
                <a:lnTo>
                  <a:pt x="244" y="172"/>
                </a:lnTo>
                <a:lnTo>
                  <a:pt x="246" y="162"/>
                </a:lnTo>
                <a:lnTo>
                  <a:pt x="246" y="162"/>
                </a:lnTo>
                <a:lnTo>
                  <a:pt x="250" y="158"/>
                </a:lnTo>
                <a:lnTo>
                  <a:pt x="256" y="158"/>
                </a:lnTo>
                <a:lnTo>
                  <a:pt x="256" y="158"/>
                </a:lnTo>
                <a:lnTo>
                  <a:pt x="259" y="160"/>
                </a:lnTo>
                <a:lnTo>
                  <a:pt x="261" y="162"/>
                </a:lnTo>
                <a:lnTo>
                  <a:pt x="261" y="190"/>
                </a:lnTo>
                <a:lnTo>
                  <a:pt x="326" y="250"/>
                </a:lnTo>
                <a:lnTo>
                  <a:pt x="326" y="260"/>
                </a:lnTo>
                <a:lnTo>
                  <a:pt x="185" y="197"/>
                </a:lnTo>
                <a:lnTo>
                  <a:pt x="178" y="326"/>
                </a:lnTo>
                <a:lnTo>
                  <a:pt x="224" y="363"/>
                </a:lnTo>
                <a:lnTo>
                  <a:pt x="232" y="354"/>
                </a:lnTo>
                <a:lnTo>
                  <a:pt x="191" y="320"/>
                </a:lnTo>
                <a:lnTo>
                  <a:pt x="197" y="2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57250" y="3683906"/>
            <a:ext cx="892219" cy="355294"/>
            <a:chOff x="5889669" y="3579563"/>
            <a:chExt cx="1154247" cy="459637"/>
          </a:xfrm>
        </p:grpSpPr>
        <p:grpSp>
          <p:nvGrpSpPr>
            <p:cNvPr id="40" name="Grouper 43"/>
            <p:cNvGrpSpPr/>
            <p:nvPr/>
          </p:nvGrpSpPr>
          <p:grpSpPr>
            <a:xfrm>
              <a:off x="5889669" y="3579563"/>
              <a:ext cx="1154247" cy="459637"/>
              <a:chOff x="4424578" y="5639867"/>
              <a:chExt cx="1066674" cy="424764"/>
            </a:xfrm>
            <a:solidFill>
              <a:srgbClr val="FFC026"/>
            </a:solidFill>
          </p:grpSpPr>
          <p:sp>
            <p:nvSpPr>
              <p:cNvPr id="41" name="Minus 28"/>
              <p:cNvSpPr/>
              <p:nvPr/>
            </p:nvSpPr>
            <p:spPr>
              <a:xfrm>
                <a:off x="4687260" y="5916586"/>
                <a:ext cx="516364" cy="148045"/>
              </a:xfrm>
              <a:prstGeom prst="mathMinus">
                <a:avLst/>
              </a:prstGeom>
              <a:grpFill/>
              <a:ln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42" name="Grouper 2"/>
              <p:cNvGrpSpPr/>
              <p:nvPr/>
            </p:nvGrpSpPr>
            <p:grpSpPr>
              <a:xfrm>
                <a:off x="4424578" y="5639867"/>
                <a:ext cx="1066674" cy="375703"/>
                <a:chOff x="3617069" y="5136911"/>
                <a:chExt cx="1066674" cy="375703"/>
              </a:xfrm>
              <a:grpFill/>
            </p:grpSpPr>
            <p:sp>
              <p:nvSpPr>
                <p:cNvPr id="45" name="Minus 32"/>
                <p:cNvSpPr/>
                <p:nvPr/>
              </p:nvSpPr>
              <p:spPr>
                <a:xfrm rot="4592715">
                  <a:off x="4529752" y="5344881"/>
                  <a:ext cx="122756" cy="185227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6" name="Minus 33"/>
                <p:cNvSpPr/>
                <p:nvPr/>
              </p:nvSpPr>
              <p:spPr>
                <a:xfrm rot="939211">
                  <a:off x="4256758" y="5261624"/>
                  <a:ext cx="397959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Minus 34"/>
                <p:cNvSpPr/>
                <p:nvPr/>
              </p:nvSpPr>
              <p:spPr>
                <a:xfrm rot="2728165">
                  <a:off x="4198954" y="5177903"/>
                  <a:ext cx="180426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Minus 35"/>
                <p:cNvSpPr/>
                <p:nvPr/>
              </p:nvSpPr>
              <p:spPr>
                <a:xfrm>
                  <a:off x="3852668" y="5136911"/>
                  <a:ext cx="463324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Minus 36"/>
                <p:cNvSpPr/>
                <p:nvPr/>
              </p:nvSpPr>
              <p:spPr>
                <a:xfrm rot="7333059">
                  <a:off x="3777254" y="5195706"/>
                  <a:ext cx="221967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Minus 37"/>
                <p:cNvSpPr/>
                <p:nvPr/>
              </p:nvSpPr>
              <p:spPr>
                <a:xfrm rot="9895085">
                  <a:off x="3683782" y="5275486"/>
                  <a:ext cx="200357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Minus 38"/>
                <p:cNvSpPr/>
                <p:nvPr/>
              </p:nvSpPr>
              <p:spPr>
                <a:xfrm rot="6828581">
                  <a:off x="3621767" y="5340566"/>
                  <a:ext cx="167350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43" name="Oval 5"/>
              <p:cNvSpPr/>
              <p:nvPr/>
            </p:nvSpPr>
            <p:spPr>
              <a:xfrm>
                <a:off x="4620150" y="5916586"/>
                <a:ext cx="144327" cy="148045"/>
              </a:xfrm>
              <a:prstGeom prst="ellipse">
                <a:avLst/>
              </a:prstGeom>
              <a:grpFill/>
              <a:ln w="31750"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Oval 22"/>
              <p:cNvSpPr/>
              <p:nvPr/>
            </p:nvSpPr>
            <p:spPr>
              <a:xfrm>
                <a:off x="5136371" y="5916586"/>
                <a:ext cx="144327" cy="148045"/>
              </a:xfrm>
              <a:prstGeom prst="ellipse">
                <a:avLst/>
              </a:prstGeom>
              <a:grpFill/>
              <a:ln w="31750"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" name="Trapezoid 1"/>
            <p:cNvSpPr/>
            <p:nvPr/>
          </p:nvSpPr>
          <p:spPr>
            <a:xfrm>
              <a:off x="6319642" y="3593590"/>
              <a:ext cx="182880" cy="64008"/>
            </a:xfrm>
            <a:prstGeom prst="trapezoid">
              <a:avLst/>
            </a:prstGeom>
            <a:solidFill>
              <a:srgbClr val="FFC0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67"/>
          <p:cNvSpPr/>
          <p:nvPr/>
        </p:nvSpPr>
        <p:spPr>
          <a:xfrm>
            <a:off x="4137593" y="4002745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19613" y="400301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569128" y="400301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806092" y="4003019"/>
            <a:ext cx="91440" cy="91440"/>
          </a:xfrm>
          <a:prstGeom prst="ellipse">
            <a:avLst/>
          </a:prstGeom>
          <a:solidFill>
            <a:srgbClr val="FFC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er 43"/>
          <p:cNvGrpSpPr/>
          <p:nvPr/>
        </p:nvGrpSpPr>
        <p:grpSpPr>
          <a:xfrm>
            <a:off x="3269399" y="3689055"/>
            <a:ext cx="899762" cy="358298"/>
            <a:chOff x="4424578" y="5639867"/>
            <a:chExt cx="1066674" cy="424764"/>
          </a:xfrm>
          <a:solidFill>
            <a:schemeClr val="accent4"/>
          </a:solidFill>
        </p:grpSpPr>
        <p:sp>
          <p:nvSpPr>
            <p:cNvPr id="83" name="Minus 28"/>
            <p:cNvSpPr/>
            <p:nvPr/>
          </p:nvSpPr>
          <p:spPr>
            <a:xfrm>
              <a:off x="4687260" y="5916586"/>
              <a:ext cx="516364" cy="148045"/>
            </a:xfrm>
            <a:prstGeom prst="mathMinus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grpSp>
          <p:nvGrpSpPr>
            <p:cNvPr id="84" name="Grouper 2"/>
            <p:cNvGrpSpPr/>
            <p:nvPr/>
          </p:nvGrpSpPr>
          <p:grpSpPr>
            <a:xfrm>
              <a:off x="4424578" y="5639867"/>
              <a:ext cx="1066674" cy="375703"/>
              <a:chOff x="3617069" y="5136911"/>
              <a:chExt cx="1066674" cy="375703"/>
            </a:xfrm>
            <a:grpFill/>
          </p:grpSpPr>
          <p:sp>
            <p:nvSpPr>
              <p:cNvPr id="87" name="Minus 32"/>
              <p:cNvSpPr/>
              <p:nvPr/>
            </p:nvSpPr>
            <p:spPr>
              <a:xfrm rot="4592715">
                <a:off x="4529752" y="5344881"/>
                <a:ext cx="122756" cy="185227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8" name="Minus 33"/>
              <p:cNvSpPr/>
              <p:nvPr/>
            </p:nvSpPr>
            <p:spPr>
              <a:xfrm rot="939211">
                <a:off x="4256758" y="5261624"/>
                <a:ext cx="397959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9" name="Minus 34"/>
              <p:cNvSpPr/>
              <p:nvPr/>
            </p:nvSpPr>
            <p:spPr>
              <a:xfrm rot="2728165">
                <a:off x="4198954" y="5177903"/>
                <a:ext cx="180426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0" name="Minus 35"/>
              <p:cNvSpPr/>
              <p:nvPr/>
            </p:nvSpPr>
            <p:spPr>
              <a:xfrm>
                <a:off x="3852668" y="5136911"/>
                <a:ext cx="463324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1" name="Minus 36"/>
              <p:cNvSpPr/>
              <p:nvPr/>
            </p:nvSpPr>
            <p:spPr>
              <a:xfrm rot="7333059">
                <a:off x="3777254" y="5195706"/>
                <a:ext cx="22196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2" name="Minus 37"/>
              <p:cNvSpPr/>
              <p:nvPr/>
            </p:nvSpPr>
            <p:spPr>
              <a:xfrm rot="9895085">
                <a:off x="3683782" y="5275486"/>
                <a:ext cx="20035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3" name="Minus 38"/>
              <p:cNvSpPr/>
              <p:nvPr/>
            </p:nvSpPr>
            <p:spPr>
              <a:xfrm rot="6828581">
                <a:off x="3621767" y="5340566"/>
                <a:ext cx="167350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5" name="Oval 5"/>
            <p:cNvSpPr/>
            <p:nvPr/>
          </p:nvSpPr>
          <p:spPr>
            <a:xfrm>
              <a:off x="4620150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sp>
          <p:nvSpPr>
            <p:cNvPr id="86" name="Oval 22"/>
            <p:cNvSpPr/>
            <p:nvPr/>
          </p:nvSpPr>
          <p:spPr>
            <a:xfrm>
              <a:off x="5136371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</p:grpSp>
      <p:sp>
        <p:nvSpPr>
          <p:cNvPr id="94" name="Oval 93"/>
          <p:cNvSpPr/>
          <p:nvPr/>
        </p:nvSpPr>
        <p:spPr>
          <a:xfrm>
            <a:off x="3165269" y="4011134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786399" y="4011134"/>
            <a:ext cx="91440" cy="91440"/>
          </a:xfrm>
          <a:prstGeom prst="ellipse">
            <a:avLst/>
          </a:prstGeom>
          <a:solidFill>
            <a:srgbClr val="FFC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4192595" y="3785743"/>
            <a:ext cx="100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Sécurité</a:t>
            </a: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aéroport</a:t>
            </a:r>
            <a:endParaRPr lang="en-US" sz="14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8603" y="4566189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DOMICILE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967602" y="4566189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TRAVAIL</a:t>
            </a:r>
          </a:p>
        </p:txBody>
      </p:sp>
    </p:spTree>
    <p:extLst>
      <p:ext uri="{BB962C8B-B14F-4D97-AF65-F5344CB8AC3E}">
        <p14:creationId xmlns:p14="http://schemas.microsoft.com/office/powerpoint/2010/main" val="257653036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4FF1DAE-98DD-4441-AB65-092BD396B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Louis-Martin Rousseau</a:t>
            </a:r>
          </a:p>
          <a:p>
            <a:endParaRPr lang="en-US" sz="1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6BF4BF-5AFD-45E8-B266-62127A2E5D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Bureau : A520.21 Tel.: #4569</a:t>
            </a:r>
          </a:p>
          <a:p>
            <a:pPr>
              <a:defRPr sz="1800"/>
            </a:pPr>
            <a:r>
              <a:rPr lang="fr-FR" sz="1300" dirty="0">
                <a:solidFill>
                  <a:schemeClr val="bg2">
                    <a:lumMod val="50000"/>
                  </a:schemeClr>
                </a:solidFill>
              </a:rPr>
              <a:t>louis-martin.rousseau@polymtl.ca</a:t>
            </a:r>
            <a:endParaRPr lang="en-US" sz="13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300" dirty="0"/>
          </a:p>
          <a:p>
            <a:endParaRPr lang="en-US" sz="13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851BFC-B1A6-4511-B3BD-B4AA7101442C}"/>
              </a:ext>
            </a:extLst>
          </p:cNvPr>
          <p:cNvSpPr txBox="1"/>
          <p:nvPr/>
        </p:nvSpPr>
        <p:spPr>
          <a:xfrm>
            <a:off x="6408540" y="3658198"/>
            <a:ext cx="4872036" cy="164301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Outils de Recherche Opérationnelle en Génie - MTH 8414</a:t>
            </a:r>
          </a:p>
          <a:p>
            <a:pPr defTabSz="685800"/>
            <a:endParaRPr lang="fr-FR" sz="2400" b="1" dirty="0">
              <a:solidFill>
                <a:srgbClr val="FFFFFF"/>
              </a:solidFill>
            </a:endParaRPr>
          </a:p>
          <a:p>
            <a:pPr defTabSz="685800"/>
            <a:r>
              <a:rPr lang="fr-FR" sz="2400" b="1" dirty="0">
                <a:solidFill>
                  <a:srgbClr val="FFFFFF"/>
                </a:solidFill>
                <a:latin typeface="Gotham HTF Book"/>
              </a:rPr>
              <a:t>Introduction</a:t>
            </a:r>
          </a:p>
          <a:p>
            <a:pPr defTabSz="685800"/>
            <a:r>
              <a:rPr lang="fr-FR" sz="2400" b="1" dirty="0">
                <a:solidFill>
                  <a:srgbClr val="FFFFFF"/>
                </a:solidFill>
              </a:rPr>
              <a:t>Approches</a:t>
            </a:r>
          </a:p>
          <a:p>
            <a:pPr defTabSz="685800"/>
            <a:r>
              <a:rPr lang="fr-FR" sz="2400" b="1" dirty="0">
                <a:solidFill>
                  <a:schemeClr val="accent4"/>
                </a:solidFill>
                <a:latin typeface="Gotham HTF Book"/>
              </a:rPr>
              <a:t>Application</a:t>
            </a:r>
            <a:endParaRPr lang="en-US" sz="2400" b="1" dirty="0">
              <a:solidFill>
                <a:schemeClr val="accent4"/>
              </a:solidFill>
              <a:latin typeface="Gotham HTF Book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B0B15B-3583-4752-A795-4BD43F122DE3}"/>
              </a:ext>
            </a:extLst>
          </p:cNvPr>
          <p:cNvSpPr txBox="1">
            <a:spLocks/>
          </p:cNvSpPr>
          <p:nvPr/>
        </p:nvSpPr>
        <p:spPr>
          <a:xfrm>
            <a:off x="6408540" y="3241179"/>
            <a:ext cx="5238734" cy="37564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1pPr>
            <a:lvl2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2pPr>
            <a:lvl3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3pPr>
            <a:lvl4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 sz="21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4pPr>
            <a:lvl5pPr marL="0" marR="0" indent="0" algn="l" defTabSz="685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CA" sz="21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otham HTF Book"/>
                <a:ea typeface="Gotham HTF Book"/>
                <a:cs typeface="Gotham HTF Book"/>
                <a:sym typeface="Gotham HTF Book"/>
              </a:defRPr>
            </a:lvl5pPr>
            <a:lvl6pPr marL="9429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44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8587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57325" indent="-85725" algn="l" defTabSz="342900" rtl="0" eaLnBrk="1" latinLnBrk="0" hangingPunct="1">
              <a:lnSpc>
                <a:spcPct val="90000"/>
              </a:lnSpc>
              <a:spcBef>
                <a:spcPts val="188"/>
              </a:spcBef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fr-CA" sz="2000" dirty="0"/>
              <a:t>Planification sous incertitude</a:t>
            </a:r>
          </a:p>
        </p:txBody>
      </p:sp>
    </p:spTree>
    <p:extLst>
      <p:ext uri="{BB962C8B-B14F-4D97-AF65-F5344CB8AC3E}">
        <p14:creationId xmlns:p14="http://schemas.microsoft.com/office/powerpoint/2010/main" val="3171579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08653" y="1702347"/>
            <a:ext cx="7125408" cy="238005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PLANIFICATION PRODUCTION-DISTRIBUTION INTÉGRÉE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CA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TOURNÉE DE VÉHICULE AVEC DEMADE STOCHASTIQUE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Application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B92060-D564-4A55-AD65-B1765351E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73944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263400" y="4664123"/>
            <a:ext cx="7121466" cy="144228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  DECISIONS: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Planification production-distribution intégrée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C40A7-976B-4951-9F6C-CAA79B2E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2328747" y="2126255"/>
            <a:ext cx="1291389" cy="345957"/>
          </a:xfrm>
          <a:prstGeom prst="rect">
            <a:avLst/>
          </a:prstGeom>
          <a:noFill/>
          <a:ln w="1905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Data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2500639" y="1997964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761500" y="2103242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3775453" y="1997964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050037" y="2103242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339884" y="2004426"/>
            <a:ext cx="1394081" cy="548640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6954746" y="2010319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998" y="2123349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8227758" y="2010319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19423" y="2127822"/>
            <a:ext cx="126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Demande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7400" y="2121929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Distribution</a:t>
            </a:r>
          </a:p>
        </p:txBody>
      </p:sp>
      <p:sp>
        <p:nvSpPr>
          <p:cNvPr id="32" name="Freeform 382"/>
          <p:cNvSpPr>
            <a:spLocks noChangeAspect="1" noEditPoints="1"/>
          </p:cNvSpPr>
          <p:nvPr/>
        </p:nvSpPr>
        <p:spPr bwMode="auto">
          <a:xfrm>
            <a:off x="5608047" y="1476668"/>
            <a:ext cx="592848" cy="375276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886144" y="1432699"/>
            <a:ext cx="520700" cy="390525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34" name="Freeform 440"/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441"/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42"/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407408" y="1368816"/>
            <a:ext cx="425450" cy="481013"/>
            <a:chOff x="6634164" y="1281113"/>
            <a:chExt cx="425450" cy="481013"/>
          </a:xfrm>
          <a:solidFill>
            <a:schemeClr val="accent6"/>
          </a:solidFill>
        </p:grpSpPr>
        <p:sp>
          <p:nvSpPr>
            <p:cNvPr id="38" name="Freeform 443"/>
            <p:cNvSpPr>
              <a:spLocks/>
            </p:cNvSpPr>
            <p:nvPr/>
          </p:nvSpPr>
          <p:spPr bwMode="auto">
            <a:xfrm>
              <a:off x="6669089" y="1281113"/>
              <a:ext cx="204788" cy="130175"/>
            </a:xfrm>
            <a:custGeom>
              <a:avLst/>
              <a:gdLst>
                <a:gd name="T0" fmla="*/ 18 w 129"/>
                <a:gd name="T1" fmla="*/ 82 h 82"/>
                <a:gd name="T2" fmla="*/ 18 w 129"/>
                <a:gd name="T3" fmla="*/ 75 h 82"/>
                <a:gd name="T4" fmla="*/ 23 w 129"/>
                <a:gd name="T5" fmla="*/ 59 h 82"/>
                <a:gd name="T6" fmla="*/ 37 w 129"/>
                <a:gd name="T7" fmla="*/ 49 h 82"/>
                <a:gd name="T8" fmla="*/ 37 w 129"/>
                <a:gd name="T9" fmla="*/ 49 h 82"/>
                <a:gd name="T10" fmla="*/ 39 w 129"/>
                <a:gd name="T11" fmla="*/ 49 h 82"/>
                <a:gd name="T12" fmla="*/ 39 w 129"/>
                <a:gd name="T13" fmla="*/ 49 h 82"/>
                <a:gd name="T14" fmla="*/ 49 w 129"/>
                <a:gd name="T15" fmla="*/ 47 h 82"/>
                <a:gd name="T16" fmla="*/ 60 w 129"/>
                <a:gd name="T17" fmla="*/ 53 h 82"/>
                <a:gd name="T18" fmla="*/ 64 w 129"/>
                <a:gd name="T19" fmla="*/ 55 h 82"/>
                <a:gd name="T20" fmla="*/ 68 w 129"/>
                <a:gd name="T21" fmla="*/ 57 h 82"/>
                <a:gd name="T22" fmla="*/ 74 w 129"/>
                <a:gd name="T23" fmla="*/ 55 h 82"/>
                <a:gd name="T24" fmla="*/ 76 w 129"/>
                <a:gd name="T25" fmla="*/ 49 h 82"/>
                <a:gd name="T26" fmla="*/ 74 w 129"/>
                <a:gd name="T27" fmla="*/ 41 h 82"/>
                <a:gd name="T28" fmla="*/ 68 w 129"/>
                <a:gd name="T29" fmla="*/ 37 h 82"/>
                <a:gd name="T30" fmla="*/ 62 w 129"/>
                <a:gd name="T31" fmla="*/ 34 h 82"/>
                <a:gd name="T32" fmla="*/ 62 w 129"/>
                <a:gd name="T33" fmla="*/ 34 h 82"/>
                <a:gd name="T34" fmla="*/ 62 w 129"/>
                <a:gd name="T35" fmla="*/ 34 h 82"/>
                <a:gd name="T36" fmla="*/ 74 w 129"/>
                <a:gd name="T37" fmla="*/ 22 h 82"/>
                <a:gd name="T38" fmla="*/ 90 w 129"/>
                <a:gd name="T39" fmla="*/ 16 h 82"/>
                <a:gd name="T40" fmla="*/ 96 w 129"/>
                <a:gd name="T41" fmla="*/ 18 h 82"/>
                <a:gd name="T42" fmla="*/ 107 w 129"/>
                <a:gd name="T43" fmla="*/ 24 h 82"/>
                <a:gd name="T44" fmla="*/ 113 w 129"/>
                <a:gd name="T45" fmla="*/ 28 h 82"/>
                <a:gd name="T46" fmla="*/ 119 w 129"/>
                <a:gd name="T47" fmla="*/ 30 h 82"/>
                <a:gd name="T48" fmla="*/ 125 w 129"/>
                <a:gd name="T49" fmla="*/ 28 h 82"/>
                <a:gd name="T50" fmla="*/ 127 w 129"/>
                <a:gd name="T51" fmla="*/ 26 h 82"/>
                <a:gd name="T52" fmla="*/ 127 w 129"/>
                <a:gd name="T53" fmla="*/ 20 h 82"/>
                <a:gd name="T54" fmla="*/ 127 w 129"/>
                <a:gd name="T55" fmla="*/ 16 h 82"/>
                <a:gd name="T56" fmla="*/ 109 w 129"/>
                <a:gd name="T57" fmla="*/ 4 h 82"/>
                <a:gd name="T58" fmla="*/ 90 w 129"/>
                <a:gd name="T59" fmla="*/ 0 h 82"/>
                <a:gd name="T60" fmla="*/ 82 w 129"/>
                <a:gd name="T61" fmla="*/ 0 h 82"/>
                <a:gd name="T62" fmla="*/ 62 w 129"/>
                <a:gd name="T63" fmla="*/ 8 h 82"/>
                <a:gd name="T64" fmla="*/ 47 w 129"/>
                <a:gd name="T65" fmla="*/ 30 h 82"/>
                <a:gd name="T66" fmla="*/ 45 w 129"/>
                <a:gd name="T67" fmla="*/ 30 h 82"/>
                <a:gd name="T68" fmla="*/ 45 w 129"/>
                <a:gd name="T69" fmla="*/ 30 h 82"/>
                <a:gd name="T70" fmla="*/ 35 w 129"/>
                <a:gd name="T71" fmla="*/ 32 h 82"/>
                <a:gd name="T72" fmla="*/ 19 w 129"/>
                <a:gd name="T73" fmla="*/ 39 h 82"/>
                <a:gd name="T74" fmla="*/ 8 w 129"/>
                <a:gd name="T75" fmla="*/ 51 h 82"/>
                <a:gd name="T76" fmla="*/ 0 w 129"/>
                <a:gd name="T77" fmla="*/ 65 h 82"/>
                <a:gd name="T78" fmla="*/ 0 w 129"/>
                <a:gd name="T79" fmla="*/ 75 h 82"/>
                <a:gd name="T80" fmla="*/ 18 w 129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2">
                  <a:moveTo>
                    <a:pt x="18" y="82"/>
                  </a:moveTo>
                  <a:lnTo>
                    <a:pt x="18" y="82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1"/>
                  </a:lnTo>
                  <a:lnTo>
                    <a:pt x="76" y="49"/>
                  </a:lnTo>
                  <a:lnTo>
                    <a:pt x="76" y="45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68" y="3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82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103" y="20"/>
                  </a:lnTo>
                  <a:lnTo>
                    <a:pt x="107" y="24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5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7" y="26"/>
                  </a:lnTo>
                  <a:lnTo>
                    <a:pt x="129" y="22"/>
                  </a:lnTo>
                  <a:lnTo>
                    <a:pt x="127" y="20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19" y="10"/>
                  </a:lnTo>
                  <a:lnTo>
                    <a:pt x="109" y="4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62" y="8"/>
                  </a:lnTo>
                  <a:lnTo>
                    <a:pt x="53" y="1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4" y="57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44"/>
            <p:cNvSpPr>
              <a:spLocks noChangeArrowheads="1"/>
            </p:cNvSpPr>
            <p:nvPr/>
          </p:nvSpPr>
          <p:spPr bwMode="auto">
            <a:xfrm>
              <a:off x="6956426" y="1693863"/>
              <a:ext cx="476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5"/>
            <p:cNvSpPr>
              <a:spLocks noChangeArrowheads="1"/>
            </p:cNvSpPr>
            <p:nvPr/>
          </p:nvSpPr>
          <p:spPr bwMode="auto">
            <a:xfrm>
              <a:off x="684847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46"/>
            <p:cNvSpPr>
              <a:spLocks noChangeArrowheads="1"/>
            </p:cNvSpPr>
            <p:nvPr/>
          </p:nvSpPr>
          <p:spPr bwMode="auto">
            <a:xfrm>
              <a:off x="674052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7"/>
            <p:cNvSpPr>
              <a:spLocks/>
            </p:cNvSpPr>
            <p:nvPr/>
          </p:nvSpPr>
          <p:spPr bwMode="auto">
            <a:xfrm>
              <a:off x="6634164" y="1436688"/>
              <a:ext cx="425450" cy="325438"/>
            </a:xfrm>
            <a:custGeom>
              <a:avLst/>
              <a:gdLst>
                <a:gd name="T0" fmla="*/ 199 w 268"/>
                <a:gd name="T1" fmla="*/ 115 h 205"/>
                <a:gd name="T2" fmla="*/ 199 w 268"/>
                <a:gd name="T3" fmla="*/ 76 h 205"/>
                <a:gd name="T4" fmla="*/ 131 w 268"/>
                <a:gd name="T5" fmla="*/ 115 h 205"/>
                <a:gd name="T6" fmla="*/ 131 w 268"/>
                <a:gd name="T7" fmla="*/ 76 h 205"/>
                <a:gd name="T8" fmla="*/ 63 w 268"/>
                <a:gd name="T9" fmla="*/ 115 h 205"/>
                <a:gd name="T10" fmla="*/ 63 w 268"/>
                <a:gd name="T11" fmla="*/ 0 h 205"/>
                <a:gd name="T12" fmla="*/ 0 w 268"/>
                <a:gd name="T13" fmla="*/ 0 h 205"/>
                <a:gd name="T14" fmla="*/ 0 w 268"/>
                <a:gd name="T15" fmla="*/ 205 h 205"/>
                <a:gd name="T16" fmla="*/ 16 w 268"/>
                <a:gd name="T17" fmla="*/ 187 h 205"/>
                <a:gd name="T18" fmla="*/ 16 w 268"/>
                <a:gd name="T19" fmla="*/ 18 h 205"/>
                <a:gd name="T20" fmla="*/ 45 w 268"/>
                <a:gd name="T21" fmla="*/ 18 h 205"/>
                <a:gd name="T22" fmla="*/ 45 w 268"/>
                <a:gd name="T23" fmla="*/ 144 h 205"/>
                <a:gd name="T24" fmla="*/ 114 w 268"/>
                <a:gd name="T25" fmla="*/ 105 h 205"/>
                <a:gd name="T26" fmla="*/ 114 w 268"/>
                <a:gd name="T27" fmla="*/ 144 h 205"/>
                <a:gd name="T28" fmla="*/ 182 w 268"/>
                <a:gd name="T29" fmla="*/ 105 h 205"/>
                <a:gd name="T30" fmla="*/ 182 w 268"/>
                <a:gd name="T31" fmla="*/ 144 h 205"/>
                <a:gd name="T32" fmla="*/ 250 w 268"/>
                <a:gd name="T33" fmla="*/ 105 h 205"/>
                <a:gd name="T34" fmla="*/ 250 w 268"/>
                <a:gd name="T35" fmla="*/ 187 h 205"/>
                <a:gd name="T36" fmla="*/ 268 w 268"/>
                <a:gd name="T37" fmla="*/ 205 h 205"/>
                <a:gd name="T38" fmla="*/ 268 w 268"/>
                <a:gd name="T39" fmla="*/ 76 h 205"/>
                <a:gd name="T40" fmla="*/ 199 w 268"/>
                <a:gd name="T41" fmla="*/ 1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05">
                  <a:moveTo>
                    <a:pt x="199" y="115"/>
                  </a:moveTo>
                  <a:lnTo>
                    <a:pt x="199" y="76"/>
                  </a:lnTo>
                  <a:lnTo>
                    <a:pt x="131" y="115"/>
                  </a:lnTo>
                  <a:lnTo>
                    <a:pt x="131" y="76"/>
                  </a:lnTo>
                  <a:lnTo>
                    <a:pt x="63" y="115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6" y="187"/>
                  </a:lnTo>
                  <a:lnTo>
                    <a:pt x="16" y="18"/>
                  </a:lnTo>
                  <a:lnTo>
                    <a:pt x="45" y="18"/>
                  </a:lnTo>
                  <a:lnTo>
                    <a:pt x="45" y="144"/>
                  </a:lnTo>
                  <a:lnTo>
                    <a:pt x="114" y="105"/>
                  </a:lnTo>
                  <a:lnTo>
                    <a:pt x="114" y="144"/>
                  </a:lnTo>
                  <a:lnTo>
                    <a:pt x="182" y="105"/>
                  </a:lnTo>
                  <a:lnTo>
                    <a:pt x="182" y="144"/>
                  </a:lnTo>
                  <a:lnTo>
                    <a:pt x="250" y="105"/>
                  </a:lnTo>
                  <a:lnTo>
                    <a:pt x="250" y="187"/>
                  </a:lnTo>
                  <a:lnTo>
                    <a:pt x="268" y="205"/>
                  </a:lnTo>
                  <a:lnTo>
                    <a:pt x="268" y="76"/>
                  </a:lnTo>
                  <a:lnTo>
                    <a:pt x="19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80800" y="2618446"/>
            <a:ext cx="1352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6"/>
                </a:solidFill>
              </a:rPr>
              <a:t>LOT </a:t>
            </a:r>
            <a:r>
              <a:rPr lang="fr-CA" sz="1400" dirty="0">
                <a:solidFill>
                  <a:schemeClr val="accent6"/>
                </a:solidFill>
              </a:rPr>
              <a:t>: </a:t>
            </a:r>
          </a:p>
          <a:p>
            <a:r>
              <a:rPr lang="fr-CA" sz="1400" dirty="0">
                <a:solidFill>
                  <a:schemeClr val="accent6"/>
                </a:solidFill>
              </a:rPr>
              <a:t>50 unités/lot</a:t>
            </a:r>
          </a:p>
          <a:p>
            <a:endParaRPr lang="fr-CA" sz="1400" b="1" dirty="0">
              <a:solidFill>
                <a:schemeClr val="accent6"/>
              </a:solidFill>
            </a:endParaRPr>
          </a:p>
          <a:p>
            <a:r>
              <a:rPr lang="fr-CA" sz="1400" b="1" dirty="0">
                <a:solidFill>
                  <a:schemeClr val="accent6"/>
                </a:solidFill>
              </a:rPr>
              <a:t>COÛT </a:t>
            </a:r>
            <a:r>
              <a:rPr lang="fr-CA" sz="1400" dirty="0">
                <a:solidFill>
                  <a:schemeClr val="accent6"/>
                </a:solidFill>
              </a:rPr>
              <a:t>: $100/lot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324848" y="2580073"/>
            <a:ext cx="1543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5"/>
                </a:solidFill>
              </a:rPr>
              <a:t>CAPACITÉ</a:t>
            </a:r>
            <a:r>
              <a:rPr lang="fr-CA" sz="1400" dirty="0">
                <a:solidFill>
                  <a:schemeClr val="accent5"/>
                </a:solidFill>
              </a:rPr>
              <a:t>: </a:t>
            </a:r>
          </a:p>
          <a:p>
            <a:r>
              <a:rPr lang="fr-CA" sz="1400" dirty="0">
                <a:solidFill>
                  <a:schemeClr val="accent5"/>
                </a:solidFill>
              </a:rPr>
              <a:t>200 unités/camion</a:t>
            </a:r>
          </a:p>
          <a:p>
            <a:endParaRPr lang="fr-CA" sz="1400" dirty="0">
              <a:solidFill>
                <a:schemeClr val="accent5"/>
              </a:solidFill>
            </a:endParaRPr>
          </a:p>
          <a:p>
            <a:r>
              <a:rPr lang="fr-CA" sz="1400" b="1" dirty="0">
                <a:solidFill>
                  <a:schemeClr val="accent5"/>
                </a:solidFill>
              </a:rPr>
              <a:t>COÛT</a:t>
            </a:r>
            <a:r>
              <a:rPr lang="fr-CA" sz="1400" dirty="0">
                <a:solidFill>
                  <a:schemeClr val="accent5"/>
                </a:solidFill>
              </a:rPr>
              <a:t>: </a:t>
            </a:r>
          </a:p>
          <a:p>
            <a:r>
              <a:rPr lang="fr-CA" sz="1400" dirty="0">
                <a:solidFill>
                  <a:schemeClr val="accent5"/>
                </a:solidFill>
              </a:rPr>
              <a:t>$500/camion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868520" y="2585963"/>
            <a:ext cx="125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3"/>
                </a:solidFill>
              </a:rPr>
              <a:t>INVENTAIRE</a:t>
            </a:r>
            <a:r>
              <a:rPr lang="fr-CA" sz="1400" dirty="0">
                <a:solidFill>
                  <a:schemeClr val="accent3"/>
                </a:solidFill>
              </a:rPr>
              <a:t>: $1/unité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24429" y="2580070"/>
            <a:ext cx="1719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>
                <a:solidFill>
                  <a:schemeClr val="accent3"/>
                </a:solidFill>
              </a:rPr>
              <a:t>RUPTURE </a:t>
            </a:r>
            <a:r>
              <a:rPr lang="en-US" sz="1400" dirty="0">
                <a:solidFill>
                  <a:schemeClr val="accent3"/>
                </a:solidFill>
              </a:rPr>
              <a:t>: $20/</a:t>
            </a:r>
            <a:r>
              <a:rPr lang="en-US" sz="1400" dirty="0" err="1">
                <a:solidFill>
                  <a:schemeClr val="accent3"/>
                </a:solidFill>
              </a:rPr>
              <a:t>unité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fr-CA" sz="1400" b="1" dirty="0">
              <a:solidFill>
                <a:schemeClr val="accent3"/>
              </a:solidFill>
            </a:endParaRPr>
          </a:p>
          <a:p>
            <a:r>
              <a:rPr lang="fr-CA" sz="1400" b="1" dirty="0">
                <a:solidFill>
                  <a:schemeClr val="accent3"/>
                </a:solidFill>
              </a:rPr>
              <a:t>SALVAGE COST </a:t>
            </a:r>
            <a:r>
              <a:rPr lang="fr-CA" sz="1400" dirty="0">
                <a:solidFill>
                  <a:schemeClr val="accent3"/>
                </a:solidFill>
              </a:rPr>
              <a:t>: $10/unité</a:t>
            </a:r>
          </a:p>
          <a:p>
            <a:endParaRPr lang="fr-CA" sz="1400" b="1" dirty="0">
              <a:solidFill>
                <a:schemeClr val="accent3"/>
              </a:solidFill>
            </a:endParaRPr>
          </a:p>
          <a:p>
            <a:r>
              <a:rPr lang="fr-CA" sz="1400" b="1" dirty="0">
                <a:solidFill>
                  <a:schemeClr val="accent3"/>
                </a:solidFill>
              </a:rPr>
              <a:t>DEMANDE INCERTAINE </a:t>
            </a:r>
            <a:r>
              <a:rPr lang="fr-CA" sz="1400" dirty="0">
                <a:solidFill>
                  <a:schemeClr val="accent3"/>
                </a:solidFill>
              </a:rPr>
              <a:t>: ± 40%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71013" y="5074582"/>
            <a:ext cx="564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Nb de lot en production chaque semaine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Nb de camion envoyés chaque semaine pour chaque client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71017" y="5540775"/>
            <a:ext cx="5123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Nb d’unités envoyées chaque semaine à chaque client</a:t>
            </a:r>
          </a:p>
        </p:txBody>
      </p:sp>
    </p:spTree>
    <p:extLst>
      <p:ext uri="{BB962C8B-B14F-4D97-AF65-F5344CB8AC3E}">
        <p14:creationId xmlns:p14="http://schemas.microsoft.com/office/powerpoint/2010/main" val="198813007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Planification production-distribution intégrée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C40A7-976B-4951-9F6C-CAA79B2E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2328747" y="2126255"/>
            <a:ext cx="1291389" cy="345957"/>
          </a:xfrm>
          <a:prstGeom prst="rect">
            <a:avLst/>
          </a:prstGeom>
          <a:noFill/>
          <a:ln w="1905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Data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2500639" y="1997964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761500" y="2103242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3775453" y="1997964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050037" y="2103242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339884" y="2004426"/>
            <a:ext cx="1394081" cy="548640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6954746" y="2010319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998" y="2123349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8227758" y="2010319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19423" y="2127822"/>
            <a:ext cx="126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Demande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7400" y="2121929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Distribution</a:t>
            </a:r>
          </a:p>
        </p:txBody>
      </p:sp>
      <p:sp>
        <p:nvSpPr>
          <p:cNvPr id="32" name="Freeform 382"/>
          <p:cNvSpPr>
            <a:spLocks noChangeAspect="1" noEditPoints="1"/>
          </p:cNvSpPr>
          <p:nvPr/>
        </p:nvSpPr>
        <p:spPr bwMode="auto">
          <a:xfrm>
            <a:off x="5608047" y="1476668"/>
            <a:ext cx="592848" cy="375276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886144" y="1432699"/>
            <a:ext cx="520700" cy="390525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34" name="Freeform 440"/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441"/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42"/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407408" y="1368816"/>
            <a:ext cx="425450" cy="481013"/>
            <a:chOff x="6634164" y="1281113"/>
            <a:chExt cx="425450" cy="481013"/>
          </a:xfrm>
          <a:solidFill>
            <a:schemeClr val="accent6"/>
          </a:solidFill>
        </p:grpSpPr>
        <p:sp>
          <p:nvSpPr>
            <p:cNvPr id="38" name="Freeform 443"/>
            <p:cNvSpPr>
              <a:spLocks/>
            </p:cNvSpPr>
            <p:nvPr/>
          </p:nvSpPr>
          <p:spPr bwMode="auto">
            <a:xfrm>
              <a:off x="6669089" y="1281113"/>
              <a:ext cx="204788" cy="130175"/>
            </a:xfrm>
            <a:custGeom>
              <a:avLst/>
              <a:gdLst>
                <a:gd name="T0" fmla="*/ 18 w 129"/>
                <a:gd name="T1" fmla="*/ 82 h 82"/>
                <a:gd name="T2" fmla="*/ 18 w 129"/>
                <a:gd name="T3" fmla="*/ 75 h 82"/>
                <a:gd name="T4" fmla="*/ 23 w 129"/>
                <a:gd name="T5" fmla="*/ 59 h 82"/>
                <a:gd name="T6" fmla="*/ 37 w 129"/>
                <a:gd name="T7" fmla="*/ 49 h 82"/>
                <a:gd name="T8" fmla="*/ 37 w 129"/>
                <a:gd name="T9" fmla="*/ 49 h 82"/>
                <a:gd name="T10" fmla="*/ 39 w 129"/>
                <a:gd name="T11" fmla="*/ 49 h 82"/>
                <a:gd name="T12" fmla="*/ 39 w 129"/>
                <a:gd name="T13" fmla="*/ 49 h 82"/>
                <a:gd name="T14" fmla="*/ 49 w 129"/>
                <a:gd name="T15" fmla="*/ 47 h 82"/>
                <a:gd name="T16" fmla="*/ 60 w 129"/>
                <a:gd name="T17" fmla="*/ 53 h 82"/>
                <a:gd name="T18" fmla="*/ 64 w 129"/>
                <a:gd name="T19" fmla="*/ 55 h 82"/>
                <a:gd name="T20" fmla="*/ 68 w 129"/>
                <a:gd name="T21" fmla="*/ 57 h 82"/>
                <a:gd name="T22" fmla="*/ 74 w 129"/>
                <a:gd name="T23" fmla="*/ 55 h 82"/>
                <a:gd name="T24" fmla="*/ 76 w 129"/>
                <a:gd name="T25" fmla="*/ 49 h 82"/>
                <a:gd name="T26" fmla="*/ 74 w 129"/>
                <a:gd name="T27" fmla="*/ 41 h 82"/>
                <a:gd name="T28" fmla="*/ 68 w 129"/>
                <a:gd name="T29" fmla="*/ 37 h 82"/>
                <a:gd name="T30" fmla="*/ 62 w 129"/>
                <a:gd name="T31" fmla="*/ 34 h 82"/>
                <a:gd name="T32" fmla="*/ 62 w 129"/>
                <a:gd name="T33" fmla="*/ 34 h 82"/>
                <a:gd name="T34" fmla="*/ 62 w 129"/>
                <a:gd name="T35" fmla="*/ 34 h 82"/>
                <a:gd name="T36" fmla="*/ 74 w 129"/>
                <a:gd name="T37" fmla="*/ 22 h 82"/>
                <a:gd name="T38" fmla="*/ 90 w 129"/>
                <a:gd name="T39" fmla="*/ 16 h 82"/>
                <a:gd name="T40" fmla="*/ 96 w 129"/>
                <a:gd name="T41" fmla="*/ 18 h 82"/>
                <a:gd name="T42" fmla="*/ 107 w 129"/>
                <a:gd name="T43" fmla="*/ 24 h 82"/>
                <a:gd name="T44" fmla="*/ 113 w 129"/>
                <a:gd name="T45" fmla="*/ 28 h 82"/>
                <a:gd name="T46" fmla="*/ 119 w 129"/>
                <a:gd name="T47" fmla="*/ 30 h 82"/>
                <a:gd name="T48" fmla="*/ 125 w 129"/>
                <a:gd name="T49" fmla="*/ 28 h 82"/>
                <a:gd name="T50" fmla="*/ 127 w 129"/>
                <a:gd name="T51" fmla="*/ 26 h 82"/>
                <a:gd name="T52" fmla="*/ 127 w 129"/>
                <a:gd name="T53" fmla="*/ 20 h 82"/>
                <a:gd name="T54" fmla="*/ 127 w 129"/>
                <a:gd name="T55" fmla="*/ 16 h 82"/>
                <a:gd name="T56" fmla="*/ 109 w 129"/>
                <a:gd name="T57" fmla="*/ 4 h 82"/>
                <a:gd name="T58" fmla="*/ 90 w 129"/>
                <a:gd name="T59" fmla="*/ 0 h 82"/>
                <a:gd name="T60" fmla="*/ 82 w 129"/>
                <a:gd name="T61" fmla="*/ 0 h 82"/>
                <a:gd name="T62" fmla="*/ 62 w 129"/>
                <a:gd name="T63" fmla="*/ 8 h 82"/>
                <a:gd name="T64" fmla="*/ 47 w 129"/>
                <a:gd name="T65" fmla="*/ 30 h 82"/>
                <a:gd name="T66" fmla="*/ 45 w 129"/>
                <a:gd name="T67" fmla="*/ 30 h 82"/>
                <a:gd name="T68" fmla="*/ 45 w 129"/>
                <a:gd name="T69" fmla="*/ 30 h 82"/>
                <a:gd name="T70" fmla="*/ 35 w 129"/>
                <a:gd name="T71" fmla="*/ 32 h 82"/>
                <a:gd name="T72" fmla="*/ 19 w 129"/>
                <a:gd name="T73" fmla="*/ 39 h 82"/>
                <a:gd name="T74" fmla="*/ 8 w 129"/>
                <a:gd name="T75" fmla="*/ 51 h 82"/>
                <a:gd name="T76" fmla="*/ 0 w 129"/>
                <a:gd name="T77" fmla="*/ 65 h 82"/>
                <a:gd name="T78" fmla="*/ 0 w 129"/>
                <a:gd name="T79" fmla="*/ 75 h 82"/>
                <a:gd name="T80" fmla="*/ 18 w 129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2">
                  <a:moveTo>
                    <a:pt x="18" y="82"/>
                  </a:moveTo>
                  <a:lnTo>
                    <a:pt x="18" y="82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1"/>
                  </a:lnTo>
                  <a:lnTo>
                    <a:pt x="76" y="49"/>
                  </a:lnTo>
                  <a:lnTo>
                    <a:pt x="76" y="45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68" y="3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82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103" y="20"/>
                  </a:lnTo>
                  <a:lnTo>
                    <a:pt x="107" y="24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5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7" y="26"/>
                  </a:lnTo>
                  <a:lnTo>
                    <a:pt x="129" y="22"/>
                  </a:lnTo>
                  <a:lnTo>
                    <a:pt x="127" y="20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19" y="10"/>
                  </a:lnTo>
                  <a:lnTo>
                    <a:pt x="109" y="4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62" y="8"/>
                  </a:lnTo>
                  <a:lnTo>
                    <a:pt x="53" y="1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4" y="57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44"/>
            <p:cNvSpPr>
              <a:spLocks noChangeArrowheads="1"/>
            </p:cNvSpPr>
            <p:nvPr/>
          </p:nvSpPr>
          <p:spPr bwMode="auto">
            <a:xfrm>
              <a:off x="6956426" y="1693863"/>
              <a:ext cx="476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5"/>
            <p:cNvSpPr>
              <a:spLocks noChangeArrowheads="1"/>
            </p:cNvSpPr>
            <p:nvPr/>
          </p:nvSpPr>
          <p:spPr bwMode="auto">
            <a:xfrm>
              <a:off x="684847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46"/>
            <p:cNvSpPr>
              <a:spLocks noChangeArrowheads="1"/>
            </p:cNvSpPr>
            <p:nvPr/>
          </p:nvSpPr>
          <p:spPr bwMode="auto">
            <a:xfrm>
              <a:off x="674052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7"/>
            <p:cNvSpPr>
              <a:spLocks/>
            </p:cNvSpPr>
            <p:nvPr/>
          </p:nvSpPr>
          <p:spPr bwMode="auto">
            <a:xfrm>
              <a:off x="6634164" y="1436688"/>
              <a:ext cx="425450" cy="325438"/>
            </a:xfrm>
            <a:custGeom>
              <a:avLst/>
              <a:gdLst>
                <a:gd name="T0" fmla="*/ 199 w 268"/>
                <a:gd name="T1" fmla="*/ 115 h 205"/>
                <a:gd name="T2" fmla="*/ 199 w 268"/>
                <a:gd name="T3" fmla="*/ 76 h 205"/>
                <a:gd name="T4" fmla="*/ 131 w 268"/>
                <a:gd name="T5" fmla="*/ 115 h 205"/>
                <a:gd name="T6" fmla="*/ 131 w 268"/>
                <a:gd name="T7" fmla="*/ 76 h 205"/>
                <a:gd name="T8" fmla="*/ 63 w 268"/>
                <a:gd name="T9" fmla="*/ 115 h 205"/>
                <a:gd name="T10" fmla="*/ 63 w 268"/>
                <a:gd name="T11" fmla="*/ 0 h 205"/>
                <a:gd name="T12" fmla="*/ 0 w 268"/>
                <a:gd name="T13" fmla="*/ 0 h 205"/>
                <a:gd name="T14" fmla="*/ 0 w 268"/>
                <a:gd name="T15" fmla="*/ 205 h 205"/>
                <a:gd name="T16" fmla="*/ 16 w 268"/>
                <a:gd name="T17" fmla="*/ 187 h 205"/>
                <a:gd name="T18" fmla="*/ 16 w 268"/>
                <a:gd name="T19" fmla="*/ 18 h 205"/>
                <a:gd name="T20" fmla="*/ 45 w 268"/>
                <a:gd name="T21" fmla="*/ 18 h 205"/>
                <a:gd name="T22" fmla="*/ 45 w 268"/>
                <a:gd name="T23" fmla="*/ 144 h 205"/>
                <a:gd name="T24" fmla="*/ 114 w 268"/>
                <a:gd name="T25" fmla="*/ 105 h 205"/>
                <a:gd name="T26" fmla="*/ 114 w 268"/>
                <a:gd name="T27" fmla="*/ 144 h 205"/>
                <a:gd name="T28" fmla="*/ 182 w 268"/>
                <a:gd name="T29" fmla="*/ 105 h 205"/>
                <a:gd name="T30" fmla="*/ 182 w 268"/>
                <a:gd name="T31" fmla="*/ 144 h 205"/>
                <a:gd name="T32" fmla="*/ 250 w 268"/>
                <a:gd name="T33" fmla="*/ 105 h 205"/>
                <a:gd name="T34" fmla="*/ 250 w 268"/>
                <a:gd name="T35" fmla="*/ 187 h 205"/>
                <a:gd name="T36" fmla="*/ 268 w 268"/>
                <a:gd name="T37" fmla="*/ 205 h 205"/>
                <a:gd name="T38" fmla="*/ 268 w 268"/>
                <a:gd name="T39" fmla="*/ 76 h 205"/>
                <a:gd name="T40" fmla="*/ 199 w 268"/>
                <a:gd name="T41" fmla="*/ 1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05">
                  <a:moveTo>
                    <a:pt x="199" y="115"/>
                  </a:moveTo>
                  <a:lnTo>
                    <a:pt x="199" y="76"/>
                  </a:lnTo>
                  <a:lnTo>
                    <a:pt x="131" y="115"/>
                  </a:lnTo>
                  <a:lnTo>
                    <a:pt x="131" y="76"/>
                  </a:lnTo>
                  <a:lnTo>
                    <a:pt x="63" y="115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6" y="187"/>
                  </a:lnTo>
                  <a:lnTo>
                    <a:pt x="16" y="18"/>
                  </a:lnTo>
                  <a:lnTo>
                    <a:pt x="45" y="18"/>
                  </a:lnTo>
                  <a:lnTo>
                    <a:pt x="45" y="144"/>
                  </a:lnTo>
                  <a:lnTo>
                    <a:pt x="114" y="105"/>
                  </a:lnTo>
                  <a:lnTo>
                    <a:pt x="114" y="144"/>
                  </a:lnTo>
                  <a:lnTo>
                    <a:pt x="182" y="105"/>
                  </a:lnTo>
                  <a:lnTo>
                    <a:pt x="182" y="144"/>
                  </a:lnTo>
                  <a:lnTo>
                    <a:pt x="250" y="105"/>
                  </a:lnTo>
                  <a:lnTo>
                    <a:pt x="250" y="187"/>
                  </a:lnTo>
                  <a:lnTo>
                    <a:pt x="268" y="205"/>
                  </a:lnTo>
                  <a:lnTo>
                    <a:pt x="268" y="76"/>
                  </a:lnTo>
                  <a:lnTo>
                    <a:pt x="19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80800" y="2618446"/>
            <a:ext cx="13520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6"/>
                </a:solidFill>
              </a:rPr>
              <a:t>LOT </a:t>
            </a:r>
            <a:r>
              <a:rPr lang="fr-CA" sz="1400" dirty="0">
                <a:solidFill>
                  <a:schemeClr val="accent6"/>
                </a:solidFill>
              </a:rPr>
              <a:t>: </a:t>
            </a:r>
          </a:p>
          <a:p>
            <a:r>
              <a:rPr lang="fr-CA" sz="1400" dirty="0">
                <a:solidFill>
                  <a:schemeClr val="accent6"/>
                </a:solidFill>
              </a:rPr>
              <a:t>50 unités/lot</a:t>
            </a:r>
          </a:p>
          <a:p>
            <a:endParaRPr lang="fr-CA" sz="1400" b="1" dirty="0">
              <a:solidFill>
                <a:schemeClr val="accent6"/>
              </a:solidFill>
            </a:endParaRPr>
          </a:p>
          <a:p>
            <a:r>
              <a:rPr lang="fr-CA" sz="1400" b="1" dirty="0">
                <a:solidFill>
                  <a:schemeClr val="accent6"/>
                </a:solidFill>
              </a:rPr>
              <a:t>COÛT </a:t>
            </a:r>
            <a:r>
              <a:rPr lang="fr-CA" sz="1400" dirty="0">
                <a:solidFill>
                  <a:schemeClr val="accent6"/>
                </a:solidFill>
              </a:rPr>
              <a:t>: $100/lot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324848" y="2580073"/>
            <a:ext cx="1543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5"/>
                </a:solidFill>
              </a:rPr>
              <a:t>CAPACITÉ</a:t>
            </a:r>
            <a:r>
              <a:rPr lang="fr-CA" sz="1400" dirty="0">
                <a:solidFill>
                  <a:schemeClr val="accent5"/>
                </a:solidFill>
              </a:rPr>
              <a:t>: </a:t>
            </a:r>
          </a:p>
          <a:p>
            <a:r>
              <a:rPr lang="fr-CA" sz="1400" dirty="0">
                <a:solidFill>
                  <a:schemeClr val="accent5"/>
                </a:solidFill>
              </a:rPr>
              <a:t>200 unités/camion</a:t>
            </a:r>
          </a:p>
          <a:p>
            <a:endParaRPr lang="fr-CA" sz="1400" dirty="0">
              <a:solidFill>
                <a:schemeClr val="accent5"/>
              </a:solidFill>
            </a:endParaRPr>
          </a:p>
          <a:p>
            <a:r>
              <a:rPr lang="fr-CA" sz="1400" b="1" dirty="0">
                <a:solidFill>
                  <a:schemeClr val="accent5"/>
                </a:solidFill>
              </a:rPr>
              <a:t>COÛT</a:t>
            </a:r>
            <a:r>
              <a:rPr lang="fr-CA" sz="1400" dirty="0">
                <a:solidFill>
                  <a:schemeClr val="accent5"/>
                </a:solidFill>
              </a:rPr>
              <a:t>: </a:t>
            </a:r>
          </a:p>
          <a:p>
            <a:r>
              <a:rPr lang="fr-CA" sz="1400" dirty="0">
                <a:solidFill>
                  <a:schemeClr val="accent5"/>
                </a:solidFill>
              </a:rPr>
              <a:t>$500/camion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6868520" y="2585963"/>
            <a:ext cx="125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3"/>
                </a:solidFill>
              </a:rPr>
              <a:t>INVENTAIRE</a:t>
            </a:r>
            <a:r>
              <a:rPr lang="fr-CA" sz="1400" dirty="0">
                <a:solidFill>
                  <a:schemeClr val="accent3"/>
                </a:solidFill>
              </a:rPr>
              <a:t>: $1/unité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24429" y="2580070"/>
            <a:ext cx="1719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400" b="1" dirty="0">
                <a:solidFill>
                  <a:schemeClr val="accent3"/>
                </a:solidFill>
              </a:rPr>
              <a:t>RUPTURE </a:t>
            </a:r>
            <a:r>
              <a:rPr lang="en-US" sz="1400" dirty="0">
                <a:solidFill>
                  <a:schemeClr val="accent3"/>
                </a:solidFill>
              </a:rPr>
              <a:t>: $20/</a:t>
            </a:r>
            <a:r>
              <a:rPr lang="en-US" sz="1400" dirty="0" err="1">
                <a:solidFill>
                  <a:schemeClr val="accent3"/>
                </a:solidFill>
              </a:rPr>
              <a:t>unité</a:t>
            </a:r>
            <a:endParaRPr lang="en-US" sz="1400" dirty="0">
              <a:solidFill>
                <a:schemeClr val="accent3"/>
              </a:solidFill>
            </a:endParaRPr>
          </a:p>
          <a:p>
            <a:endParaRPr lang="fr-CA" sz="1400" b="1" dirty="0">
              <a:solidFill>
                <a:schemeClr val="accent3"/>
              </a:solidFill>
            </a:endParaRPr>
          </a:p>
          <a:p>
            <a:r>
              <a:rPr lang="fr-CA" sz="1400" b="1" dirty="0">
                <a:solidFill>
                  <a:schemeClr val="accent3"/>
                </a:solidFill>
              </a:rPr>
              <a:t>SALVAGE COST </a:t>
            </a:r>
            <a:r>
              <a:rPr lang="fr-CA" sz="1400" dirty="0">
                <a:solidFill>
                  <a:schemeClr val="accent3"/>
                </a:solidFill>
              </a:rPr>
              <a:t>: $10/unité</a:t>
            </a:r>
          </a:p>
          <a:p>
            <a:endParaRPr lang="fr-CA" sz="1400" b="1" dirty="0">
              <a:solidFill>
                <a:schemeClr val="accent3"/>
              </a:solidFill>
            </a:endParaRPr>
          </a:p>
          <a:p>
            <a:r>
              <a:rPr lang="fr-CA" sz="1400" b="1" dirty="0">
                <a:solidFill>
                  <a:schemeClr val="accent3"/>
                </a:solidFill>
              </a:rPr>
              <a:t>DEMANDE INCERTAINE </a:t>
            </a:r>
            <a:r>
              <a:rPr lang="fr-CA" sz="1400" dirty="0">
                <a:solidFill>
                  <a:schemeClr val="accent3"/>
                </a:solidFill>
              </a:rPr>
              <a:t>: ± 40%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0CAF898-CB33-4955-9875-0B71CED5B3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563FAD0-481F-47BC-B8E9-1B16C057C03A}"/>
              </a:ext>
            </a:extLst>
          </p:cNvPr>
          <p:cNvSpPr txBox="1">
            <a:spLocks/>
          </p:cNvSpPr>
          <p:nvPr/>
        </p:nvSpPr>
        <p:spPr>
          <a:xfrm>
            <a:off x="2328747" y="4539195"/>
            <a:ext cx="7553969" cy="1649600"/>
          </a:xfrm>
          <a:prstGeom prst="rect">
            <a:avLst/>
          </a:prstGeom>
          <a:ln w="25400" cap="flat" cmpd="sng" algn="ctr">
            <a:solidFill>
              <a:schemeClr val="accent4"/>
            </a:solidFill>
            <a:prstDash val="solid"/>
            <a:miter lim="4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99" tIns="91399" rIns="91399" bIns="91399">
            <a:sp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24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1pPr>
            <a:lvl2pPr marL="4953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2pPr>
            <a:lvl3pPr marL="777240" marR="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3pPr>
            <a:lvl4pPr marL="1041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4pPr>
            <a:lvl5pPr marL="1270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4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5pPr>
            <a:lvl6pPr marL="1498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6pPr>
            <a:lvl7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7pPr>
            <a:lvl8pPr marL="1955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8pPr>
            <a:lvl9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9pPr>
          </a:lstStyle>
          <a:p>
            <a:r>
              <a:rPr lang="fr-FR" b="1" dirty="0">
                <a:solidFill>
                  <a:schemeClr val="accent4"/>
                </a:solidFill>
                <a:latin typeface="Gotham HTF Book"/>
              </a:rPr>
              <a:t>Approches testées :</a:t>
            </a:r>
          </a:p>
          <a:p>
            <a:pPr lvl="1"/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Modèle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déterministe </a:t>
            </a:r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– utilise la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demande moyenne</a:t>
            </a:r>
          </a:p>
          <a:p>
            <a:pPr lvl="1"/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Modèle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déterministe</a:t>
            </a:r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– utilise la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demande maximum</a:t>
            </a:r>
          </a:p>
          <a:p>
            <a:pPr lvl="1"/>
            <a:r>
              <a:rPr lang="fr-FR" sz="1800" dirty="0">
                <a:solidFill>
                  <a:srgbClr val="3D6E8C"/>
                </a:solidFill>
                <a:latin typeface="Gotham HTF Book"/>
              </a:rPr>
              <a:t>Optimisation </a:t>
            </a:r>
            <a:r>
              <a:rPr lang="fr-FR" sz="1800" dirty="0">
                <a:solidFill>
                  <a:srgbClr val="42BA97"/>
                </a:solidFill>
                <a:latin typeface="Gotham HTF Book"/>
              </a:rPr>
              <a:t>stochastique</a:t>
            </a:r>
          </a:p>
        </p:txBody>
      </p:sp>
    </p:spTree>
    <p:extLst>
      <p:ext uri="{BB962C8B-B14F-4D97-AF65-F5344CB8AC3E}">
        <p14:creationId xmlns:p14="http://schemas.microsoft.com/office/powerpoint/2010/main" val="201741979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Planification production-distribution intégrée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C40A7-976B-4951-9F6C-CAA79B2E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2328747" y="1886334"/>
            <a:ext cx="1291389" cy="345957"/>
          </a:xfrm>
          <a:prstGeom prst="rect">
            <a:avLst/>
          </a:prstGeom>
          <a:noFill/>
          <a:ln w="1905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Data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2500639" y="1758043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761500" y="1863321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3775453" y="1758043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050037" y="1863321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339884" y="1764505"/>
            <a:ext cx="1394081" cy="548640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6954746" y="1770398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998" y="1883428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8227758" y="1770398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19423" y="1887901"/>
            <a:ext cx="126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Demande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7400" y="1882008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Distribution</a:t>
            </a:r>
          </a:p>
        </p:txBody>
      </p:sp>
      <p:sp>
        <p:nvSpPr>
          <p:cNvPr id="32" name="Freeform 382"/>
          <p:cNvSpPr>
            <a:spLocks noChangeAspect="1" noEditPoints="1"/>
          </p:cNvSpPr>
          <p:nvPr/>
        </p:nvSpPr>
        <p:spPr bwMode="auto">
          <a:xfrm>
            <a:off x="5608047" y="1236747"/>
            <a:ext cx="592848" cy="375276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886144" y="1192778"/>
            <a:ext cx="520700" cy="390525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34" name="Freeform 440"/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441"/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42"/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407408" y="1128895"/>
            <a:ext cx="425450" cy="481013"/>
            <a:chOff x="6634164" y="1281113"/>
            <a:chExt cx="425450" cy="481013"/>
          </a:xfrm>
          <a:solidFill>
            <a:schemeClr val="accent6"/>
          </a:solidFill>
        </p:grpSpPr>
        <p:sp>
          <p:nvSpPr>
            <p:cNvPr id="38" name="Freeform 443"/>
            <p:cNvSpPr>
              <a:spLocks/>
            </p:cNvSpPr>
            <p:nvPr/>
          </p:nvSpPr>
          <p:spPr bwMode="auto">
            <a:xfrm>
              <a:off x="6669089" y="1281113"/>
              <a:ext cx="204788" cy="130175"/>
            </a:xfrm>
            <a:custGeom>
              <a:avLst/>
              <a:gdLst>
                <a:gd name="T0" fmla="*/ 18 w 129"/>
                <a:gd name="T1" fmla="*/ 82 h 82"/>
                <a:gd name="T2" fmla="*/ 18 w 129"/>
                <a:gd name="T3" fmla="*/ 75 h 82"/>
                <a:gd name="T4" fmla="*/ 23 w 129"/>
                <a:gd name="T5" fmla="*/ 59 h 82"/>
                <a:gd name="T6" fmla="*/ 37 w 129"/>
                <a:gd name="T7" fmla="*/ 49 h 82"/>
                <a:gd name="T8" fmla="*/ 37 w 129"/>
                <a:gd name="T9" fmla="*/ 49 h 82"/>
                <a:gd name="T10" fmla="*/ 39 w 129"/>
                <a:gd name="T11" fmla="*/ 49 h 82"/>
                <a:gd name="T12" fmla="*/ 39 w 129"/>
                <a:gd name="T13" fmla="*/ 49 h 82"/>
                <a:gd name="T14" fmla="*/ 49 w 129"/>
                <a:gd name="T15" fmla="*/ 47 h 82"/>
                <a:gd name="T16" fmla="*/ 60 w 129"/>
                <a:gd name="T17" fmla="*/ 53 h 82"/>
                <a:gd name="T18" fmla="*/ 64 w 129"/>
                <a:gd name="T19" fmla="*/ 55 h 82"/>
                <a:gd name="T20" fmla="*/ 68 w 129"/>
                <a:gd name="T21" fmla="*/ 57 h 82"/>
                <a:gd name="T22" fmla="*/ 74 w 129"/>
                <a:gd name="T23" fmla="*/ 55 h 82"/>
                <a:gd name="T24" fmla="*/ 76 w 129"/>
                <a:gd name="T25" fmla="*/ 49 h 82"/>
                <a:gd name="T26" fmla="*/ 74 w 129"/>
                <a:gd name="T27" fmla="*/ 41 h 82"/>
                <a:gd name="T28" fmla="*/ 68 w 129"/>
                <a:gd name="T29" fmla="*/ 37 h 82"/>
                <a:gd name="T30" fmla="*/ 62 w 129"/>
                <a:gd name="T31" fmla="*/ 34 h 82"/>
                <a:gd name="T32" fmla="*/ 62 w 129"/>
                <a:gd name="T33" fmla="*/ 34 h 82"/>
                <a:gd name="T34" fmla="*/ 62 w 129"/>
                <a:gd name="T35" fmla="*/ 34 h 82"/>
                <a:gd name="T36" fmla="*/ 74 w 129"/>
                <a:gd name="T37" fmla="*/ 22 h 82"/>
                <a:gd name="T38" fmla="*/ 90 w 129"/>
                <a:gd name="T39" fmla="*/ 16 h 82"/>
                <a:gd name="T40" fmla="*/ 96 w 129"/>
                <a:gd name="T41" fmla="*/ 18 h 82"/>
                <a:gd name="T42" fmla="*/ 107 w 129"/>
                <a:gd name="T43" fmla="*/ 24 h 82"/>
                <a:gd name="T44" fmla="*/ 113 w 129"/>
                <a:gd name="T45" fmla="*/ 28 h 82"/>
                <a:gd name="T46" fmla="*/ 119 w 129"/>
                <a:gd name="T47" fmla="*/ 30 h 82"/>
                <a:gd name="T48" fmla="*/ 125 w 129"/>
                <a:gd name="T49" fmla="*/ 28 h 82"/>
                <a:gd name="T50" fmla="*/ 127 w 129"/>
                <a:gd name="T51" fmla="*/ 26 h 82"/>
                <a:gd name="T52" fmla="*/ 127 w 129"/>
                <a:gd name="T53" fmla="*/ 20 h 82"/>
                <a:gd name="T54" fmla="*/ 127 w 129"/>
                <a:gd name="T55" fmla="*/ 16 h 82"/>
                <a:gd name="T56" fmla="*/ 109 w 129"/>
                <a:gd name="T57" fmla="*/ 4 h 82"/>
                <a:gd name="T58" fmla="*/ 90 w 129"/>
                <a:gd name="T59" fmla="*/ 0 h 82"/>
                <a:gd name="T60" fmla="*/ 82 w 129"/>
                <a:gd name="T61" fmla="*/ 0 h 82"/>
                <a:gd name="T62" fmla="*/ 62 w 129"/>
                <a:gd name="T63" fmla="*/ 8 h 82"/>
                <a:gd name="T64" fmla="*/ 47 w 129"/>
                <a:gd name="T65" fmla="*/ 30 h 82"/>
                <a:gd name="T66" fmla="*/ 45 w 129"/>
                <a:gd name="T67" fmla="*/ 30 h 82"/>
                <a:gd name="T68" fmla="*/ 45 w 129"/>
                <a:gd name="T69" fmla="*/ 30 h 82"/>
                <a:gd name="T70" fmla="*/ 35 w 129"/>
                <a:gd name="T71" fmla="*/ 32 h 82"/>
                <a:gd name="T72" fmla="*/ 19 w 129"/>
                <a:gd name="T73" fmla="*/ 39 h 82"/>
                <a:gd name="T74" fmla="*/ 8 w 129"/>
                <a:gd name="T75" fmla="*/ 51 h 82"/>
                <a:gd name="T76" fmla="*/ 0 w 129"/>
                <a:gd name="T77" fmla="*/ 65 h 82"/>
                <a:gd name="T78" fmla="*/ 0 w 129"/>
                <a:gd name="T79" fmla="*/ 75 h 82"/>
                <a:gd name="T80" fmla="*/ 18 w 129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2">
                  <a:moveTo>
                    <a:pt x="18" y="82"/>
                  </a:moveTo>
                  <a:lnTo>
                    <a:pt x="18" y="82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1"/>
                  </a:lnTo>
                  <a:lnTo>
                    <a:pt x="76" y="49"/>
                  </a:lnTo>
                  <a:lnTo>
                    <a:pt x="76" y="45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68" y="3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82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103" y="20"/>
                  </a:lnTo>
                  <a:lnTo>
                    <a:pt x="107" y="24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5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7" y="26"/>
                  </a:lnTo>
                  <a:lnTo>
                    <a:pt x="129" y="22"/>
                  </a:lnTo>
                  <a:lnTo>
                    <a:pt x="127" y="20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19" y="10"/>
                  </a:lnTo>
                  <a:lnTo>
                    <a:pt x="109" y="4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62" y="8"/>
                  </a:lnTo>
                  <a:lnTo>
                    <a:pt x="53" y="1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4" y="57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44"/>
            <p:cNvSpPr>
              <a:spLocks noChangeArrowheads="1"/>
            </p:cNvSpPr>
            <p:nvPr/>
          </p:nvSpPr>
          <p:spPr bwMode="auto">
            <a:xfrm>
              <a:off x="6956426" y="1693863"/>
              <a:ext cx="476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5"/>
            <p:cNvSpPr>
              <a:spLocks noChangeArrowheads="1"/>
            </p:cNvSpPr>
            <p:nvPr/>
          </p:nvSpPr>
          <p:spPr bwMode="auto">
            <a:xfrm>
              <a:off x="684847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46"/>
            <p:cNvSpPr>
              <a:spLocks noChangeArrowheads="1"/>
            </p:cNvSpPr>
            <p:nvPr/>
          </p:nvSpPr>
          <p:spPr bwMode="auto">
            <a:xfrm>
              <a:off x="674052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7"/>
            <p:cNvSpPr>
              <a:spLocks/>
            </p:cNvSpPr>
            <p:nvPr/>
          </p:nvSpPr>
          <p:spPr bwMode="auto">
            <a:xfrm>
              <a:off x="6634164" y="1436688"/>
              <a:ext cx="425450" cy="325438"/>
            </a:xfrm>
            <a:custGeom>
              <a:avLst/>
              <a:gdLst>
                <a:gd name="T0" fmla="*/ 199 w 268"/>
                <a:gd name="T1" fmla="*/ 115 h 205"/>
                <a:gd name="T2" fmla="*/ 199 w 268"/>
                <a:gd name="T3" fmla="*/ 76 h 205"/>
                <a:gd name="T4" fmla="*/ 131 w 268"/>
                <a:gd name="T5" fmla="*/ 115 h 205"/>
                <a:gd name="T6" fmla="*/ 131 w 268"/>
                <a:gd name="T7" fmla="*/ 76 h 205"/>
                <a:gd name="T8" fmla="*/ 63 w 268"/>
                <a:gd name="T9" fmla="*/ 115 h 205"/>
                <a:gd name="T10" fmla="*/ 63 w 268"/>
                <a:gd name="T11" fmla="*/ 0 h 205"/>
                <a:gd name="T12" fmla="*/ 0 w 268"/>
                <a:gd name="T13" fmla="*/ 0 h 205"/>
                <a:gd name="T14" fmla="*/ 0 w 268"/>
                <a:gd name="T15" fmla="*/ 205 h 205"/>
                <a:gd name="T16" fmla="*/ 16 w 268"/>
                <a:gd name="T17" fmla="*/ 187 h 205"/>
                <a:gd name="T18" fmla="*/ 16 w 268"/>
                <a:gd name="T19" fmla="*/ 18 h 205"/>
                <a:gd name="T20" fmla="*/ 45 w 268"/>
                <a:gd name="T21" fmla="*/ 18 h 205"/>
                <a:gd name="T22" fmla="*/ 45 w 268"/>
                <a:gd name="T23" fmla="*/ 144 h 205"/>
                <a:gd name="T24" fmla="*/ 114 w 268"/>
                <a:gd name="T25" fmla="*/ 105 h 205"/>
                <a:gd name="T26" fmla="*/ 114 w 268"/>
                <a:gd name="T27" fmla="*/ 144 h 205"/>
                <a:gd name="T28" fmla="*/ 182 w 268"/>
                <a:gd name="T29" fmla="*/ 105 h 205"/>
                <a:gd name="T30" fmla="*/ 182 w 268"/>
                <a:gd name="T31" fmla="*/ 144 h 205"/>
                <a:gd name="T32" fmla="*/ 250 w 268"/>
                <a:gd name="T33" fmla="*/ 105 h 205"/>
                <a:gd name="T34" fmla="*/ 250 w 268"/>
                <a:gd name="T35" fmla="*/ 187 h 205"/>
                <a:gd name="T36" fmla="*/ 268 w 268"/>
                <a:gd name="T37" fmla="*/ 205 h 205"/>
                <a:gd name="T38" fmla="*/ 268 w 268"/>
                <a:gd name="T39" fmla="*/ 76 h 205"/>
                <a:gd name="T40" fmla="*/ 199 w 268"/>
                <a:gd name="T41" fmla="*/ 1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05">
                  <a:moveTo>
                    <a:pt x="199" y="115"/>
                  </a:moveTo>
                  <a:lnTo>
                    <a:pt x="199" y="76"/>
                  </a:lnTo>
                  <a:lnTo>
                    <a:pt x="131" y="115"/>
                  </a:lnTo>
                  <a:lnTo>
                    <a:pt x="131" y="76"/>
                  </a:lnTo>
                  <a:lnTo>
                    <a:pt x="63" y="115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6" y="187"/>
                  </a:lnTo>
                  <a:lnTo>
                    <a:pt x="16" y="18"/>
                  </a:lnTo>
                  <a:lnTo>
                    <a:pt x="45" y="18"/>
                  </a:lnTo>
                  <a:lnTo>
                    <a:pt x="45" y="144"/>
                  </a:lnTo>
                  <a:lnTo>
                    <a:pt x="114" y="105"/>
                  </a:lnTo>
                  <a:lnTo>
                    <a:pt x="114" y="144"/>
                  </a:lnTo>
                  <a:lnTo>
                    <a:pt x="182" y="105"/>
                  </a:lnTo>
                  <a:lnTo>
                    <a:pt x="182" y="144"/>
                  </a:lnTo>
                  <a:lnTo>
                    <a:pt x="250" y="105"/>
                  </a:lnTo>
                  <a:lnTo>
                    <a:pt x="250" y="187"/>
                  </a:lnTo>
                  <a:lnTo>
                    <a:pt x="268" y="205"/>
                  </a:lnTo>
                  <a:lnTo>
                    <a:pt x="268" y="76"/>
                  </a:lnTo>
                  <a:lnTo>
                    <a:pt x="19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DD8CFB23-FCF1-40BA-A779-FE1556E478BB}"/>
              </a:ext>
            </a:extLst>
          </p:cNvPr>
          <p:cNvSpPr txBox="1">
            <a:spLocks/>
          </p:cNvSpPr>
          <p:nvPr/>
        </p:nvSpPr>
        <p:spPr>
          <a:xfrm>
            <a:off x="1005587" y="2454818"/>
            <a:ext cx="10288368" cy="3537296"/>
          </a:xfrm>
          <a:prstGeom prst="rect">
            <a:avLst/>
          </a:prstGeom>
          <a:ln w="25400" cap="flat" cmpd="sng" algn="ctr">
            <a:solidFill>
              <a:schemeClr val="accent4"/>
            </a:solidFill>
            <a:prstDash val="solid"/>
            <a:miter lim="4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99" tIns="91399" rIns="91399" bIns="91399">
            <a:sp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24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1pPr>
            <a:lvl2pPr marL="4953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2pPr>
            <a:lvl3pPr marL="777240" marR="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3pPr>
            <a:lvl4pPr marL="1041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4pPr>
            <a:lvl5pPr marL="1270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4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5pPr>
            <a:lvl6pPr marL="1498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6pPr>
            <a:lvl7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7pPr>
            <a:lvl8pPr marL="1955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8pPr>
            <a:lvl9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9pPr>
          </a:lstStyle>
          <a:p>
            <a:r>
              <a:rPr lang="en-US" b="1" dirty="0">
                <a:solidFill>
                  <a:schemeClr val="accent4"/>
                </a:solidFill>
              </a:rPr>
              <a:t>  </a:t>
            </a:r>
            <a:r>
              <a:rPr lang="fr-FR" b="1" dirty="0">
                <a:solidFill>
                  <a:schemeClr val="accent4"/>
                </a:solidFill>
              </a:rPr>
              <a:t>Approches déterministes </a:t>
            </a:r>
            <a:r>
              <a:rPr lang="en-US" b="1" dirty="0">
                <a:solidFill>
                  <a:schemeClr val="accent4"/>
                </a:solidFill>
              </a:rPr>
              <a:t>:</a:t>
            </a:r>
          </a:p>
          <a:p>
            <a:pPr lvl="1"/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Modèle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déterministe </a:t>
            </a:r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– utilise la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demande moyenne</a:t>
            </a:r>
          </a:p>
          <a:p>
            <a:pPr lvl="1"/>
            <a:endParaRPr lang="en-US" sz="1800" dirty="0">
              <a:solidFill>
                <a:schemeClr val="accent4"/>
              </a:solidFill>
            </a:endParaRPr>
          </a:p>
          <a:p>
            <a:pPr lvl="1"/>
            <a:endParaRPr lang="en-US" sz="1800" dirty="0">
              <a:solidFill>
                <a:schemeClr val="accent4"/>
              </a:solidFill>
            </a:endParaRPr>
          </a:p>
          <a:p>
            <a:pPr marL="228600" lvl="1" indent="0">
              <a:buNone/>
            </a:pPr>
            <a:endParaRPr lang="en-US" sz="1800" dirty="0">
              <a:solidFill>
                <a:schemeClr val="accent4"/>
              </a:solidFill>
            </a:endParaRPr>
          </a:p>
          <a:p>
            <a:pPr lvl="1"/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Modèle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déterministe</a:t>
            </a:r>
            <a:r>
              <a:rPr lang="fr-F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Gotham HTF Book"/>
              </a:rPr>
              <a:t>– utilise la </a:t>
            </a:r>
            <a:r>
              <a:rPr lang="fr-FR" sz="1800" dirty="0">
                <a:solidFill>
                  <a:schemeClr val="accent4"/>
                </a:solidFill>
                <a:latin typeface="Gotham HTF Book"/>
              </a:rPr>
              <a:t>demande maximum</a:t>
            </a:r>
          </a:p>
          <a:p>
            <a:pPr lvl="1"/>
            <a:endParaRPr lang="en-US" sz="1800" dirty="0">
              <a:solidFill>
                <a:schemeClr val="accent4"/>
              </a:solidFill>
            </a:endParaRPr>
          </a:p>
          <a:p>
            <a:pPr lvl="1"/>
            <a:endParaRPr lang="en-US" sz="1800" dirty="0">
              <a:solidFill>
                <a:schemeClr val="accent4"/>
              </a:solidFill>
            </a:endParaRPr>
          </a:p>
          <a:p>
            <a:pPr lvl="1"/>
            <a:endParaRPr lang="en-US" sz="1800" dirty="0">
              <a:solidFill>
                <a:schemeClr val="accent4"/>
              </a:solidFill>
            </a:endParaRPr>
          </a:p>
        </p:txBody>
      </p:sp>
      <p:grpSp>
        <p:nvGrpSpPr>
          <p:cNvPr id="90" name="Group 29">
            <a:extLst>
              <a:ext uri="{FF2B5EF4-FFF2-40B4-BE49-F238E27FC236}">
                <a16:creationId xmlns:a16="http://schemas.microsoft.com/office/drawing/2014/main" id="{F145173F-1BD5-4919-BE00-D8C1316938A0}"/>
              </a:ext>
            </a:extLst>
          </p:cNvPr>
          <p:cNvGrpSpPr>
            <a:grpSpLocks noChangeAspect="1"/>
          </p:cNvGrpSpPr>
          <p:nvPr/>
        </p:nvGrpSpPr>
        <p:grpSpPr>
          <a:xfrm>
            <a:off x="2951145" y="3710704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91" name="Freeform 440">
              <a:extLst>
                <a:ext uri="{FF2B5EF4-FFF2-40B4-BE49-F238E27FC236}">
                  <a16:creationId xmlns:a16="http://schemas.microsoft.com/office/drawing/2014/main" id="{61314ECA-C54B-479A-BBFB-5F6A03A0E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Rectangle 441">
              <a:extLst>
                <a:ext uri="{FF2B5EF4-FFF2-40B4-BE49-F238E27FC236}">
                  <a16:creationId xmlns:a16="http://schemas.microsoft.com/office/drawing/2014/main" id="{0D3021B5-B6BD-41C4-B428-CDCA95A8B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442">
              <a:extLst>
                <a:ext uri="{FF2B5EF4-FFF2-40B4-BE49-F238E27FC236}">
                  <a16:creationId xmlns:a16="http://schemas.microsoft.com/office/drawing/2014/main" id="{BF0BD423-12EC-4C9A-84B7-1B19BBC6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4" name="TextBox 12">
            <a:extLst>
              <a:ext uri="{FF2B5EF4-FFF2-40B4-BE49-F238E27FC236}">
                <a16:creationId xmlns:a16="http://schemas.microsoft.com/office/drawing/2014/main" id="{F2E7B166-AD86-46DA-9A43-2F49CAE201E2}"/>
              </a:ext>
            </a:extLst>
          </p:cNvPr>
          <p:cNvSpPr txBox="1"/>
          <p:nvPr/>
        </p:nvSpPr>
        <p:spPr>
          <a:xfrm>
            <a:off x="3062170" y="4073221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-500 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95" name="Right Arrow 45">
            <a:extLst>
              <a:ext uri="{FF2B5EF4-FFF2-40B4-BE49-F238E27FC236}">
                <a16:creationId xmlns:a16="http://schemas.microsoft.com/office/drawing/2014/main" id="{6005DDDC-3B91-4549-9B4B-D705D3103899}"/>
              </a:ext>
            </a:extLst>
          </p:cNvPr>
          <p:cNvSpPr/>
          <p:nvPr/>
        </p:nvSpPr>
        <p:spPr bwMode="auto">
          <a:xfrm rot="5400000" flipV="1">
            <a:off x="3460612" y="3849226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96" name="TextBox 12">
            <a:extLst>
              <a:ext uri="{FF2B5EF4-FFF2-40B4-BE49-F238E27FC236}">
                <a16:creationId xmlns:a16="http://schemas.microsoft.com/office/drawing/2014/main" id="{583139DE-2694-4455-8B1F-5EAABCCDC065}"/>
              </a:ext>
            </a:extLst>
          </p:cNvPr>
          <p:cNvSpPr txBox="1"/>
          <p:nvPr/>
        </p:nvSpPr>
        <p:spPr>
          <a:xfrm>
            <a:off x="2966080" y="3816930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1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97" name="Group 47">
            <a:extLst>
              <a:ext uri="{FF2B5EF4-FFF2-40B4-BE49-F238E27FC236}">
                <a16:creationId xmlns:a16="http://schemas.microsoft.com/office/drawing/2014/main" id="{FE4F74CE-1E47-4E2B-8262-EF88C6C3216F}"/>
              </a:ext>
            </a:extLst>
          </p:cNvPr>
          <p:cNvGrpSpPr>
            <a:grpSpLocks noChangeAspect="1"/>
          </p:cNvGrpSpPr>
          <p:nvPr/>
        </p:nvGrpSpPr>
        <p:grpSpPr>
          <a:xfrm>
            <a:off x="3926219" y="3705155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98" name="Freeform 440">
              <a:extLst>
                <a:ext uri="{FF2B5EF4-FFF2-40B4-BE49-F238E27FC236}">
                  <a16:creationId xmlns:a16="http://schemas.microsoft.com/office/drawing/2014/main" id="{DF63A7D0-6CE2-49B4-989B-359B03996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Rectangle 441">
              <a:extLst>
                <a:ext uri="{FF2B5EF4-FFF2-40B4-BE49-F238E27FC236}">
                  <a16:creationId xmlns:a16="http://schemas.microsoft.com/office/drawing/2014/main" id="{F25ACBCF-B06B-42EC-A8B9-824DF90A1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442">
              <a:extLst>
                <a:ext uri="{FF2B5EF4-FFF2-40B4-BE49-F238E27FC236}">
                  <a16:creationId xmlns:a16="http://schemas.microsoft.com/office/drawing/2014/main" id="{620B9D24-0EA1-48AB-9B1D-7A68B670B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1" name="TextBox 12">
            <a:extLst>
              <a:ext uri="{FF2B5EF4-FFF2-40B4-BE49-F238E27FC236}">
                <a16:creationId xmlns:a16="http://schemas.microsoft.com/office/drawing/2014/main" id="{F8376D5C-DBDA-4F2D-99B8-DDAAB33B298F}"/>
              </a:ext>
            </a:extLst>
          </p:cNvPr>
          <p:cNvSpPr txBox="1"/>
          <p:nvPr/>
        </p:nvSpPr>
        <p:spPr>
          <a:xfrm>
            <a:off x="4051000" y="4051828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-800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02" name="Right Arrow 52">
            <a:extLst>
              <a:ext uri="{FF2B5EF4-FFF2-40B4-BE49-F238E27FC236}">
                <a16:creationId xmlns:a16="http://schemas.microsoft.com/office/drawing/2014/main" id="{64BCE8C0-1AE9-415D-ACA9-D5035761F571}"/>
              </a:ext>
            </a:extLst>
          </p:cNvPr>
          <p:cNvSpPr/>
          <p:nvPr/>
        </p:nvSpPr>
        <p:spPr bwMode="auto">
          <a:xfrm rot="5400000" flipV="1">
            <a:off x="4433667" y="3863164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03" name="TextBox 12">
            <a:extLst>
              <a:ext uri="{FF2B5EF4-FFF2-40B4-BE49-F238E27FC236}">
                <a16:creationId xmlns:a16="http://schemas.microsoft.com/office/drawing/2014/main" id="{7E950679-EA1C-45F5-82FF-52FDF8FECBCA}"/>
              </a:ext>
            </a:extLst>
          </p:cNvPr>
          <p:cNvSpPr txBox="1"/>
          <p:nvPr/>
        </p:nvSpPr>
        <p:spPr>
          <a:xfrm>
            <a:off x="3941154" y="3811381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2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104" name="Group 54">
            <a:extLst>
              <a:ext uri="{FF2B5EF4-FFF2-40B4-BE49-F238E27FC236}">
                <a16:creationId xmlns:a16="http://schemas.microsoft.com/office/drawing/2014/main" id="{0C920644-50FF-46CA-815F-1B5D5EC1601D}"/>
              </a:ext>
            </a:extLst>
          </p:cNvPr>
          <p:cNvGrpSpPr>
            <a:grpSpLocks noChangeAspect="1"/>
          </p:cNvGrpSpPr>
          <p:nvPr/>
        </p:nvGrpSpPr>
        <p:grpSpPr>
          <a:xfrm>
            <a:off x="5074870" y="3710502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05" name="Freeform 440">
              <a:extLst>
                <a:ext uri="{FF2B5EF4-FFF2-40B4-BE49-F238E27FC236}">
                  <a16:creationId xmlns:a16="http://schemas.microsoft.com/office/drawing/2014/main" id="{DF4B5C73-6279-489D-B01C-BCACDB16BE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441">
              <a:extLst>
                <a:ext uri="{FF2B5EF4-FFF2-40B4-BE49-F238E27FC236}">
                  <a16:creationId xmlns:a16="http://schemas.microsoft.com/office/drawing/2014/main" id="{B96681FB-19B6-4BE6-83B0-E203E66AD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42">
              <a:extLst>
                <a:ext uri="{FF2B5EF4-FFF2-40B4-BE49-F238E27FC236}">
                  <a16:creationId xmlns:a16="http://schemas.microsoft.com/office/drawing/2014/main" id="{4E652CDC-7410-48B5-8D79-EF5A87CC8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8" name="TextBox 12">
            <a:extLst>
              <a:ext uri="{FF2B5EF4-FFF2-40B4-BE49-F238E27FC236}">
                <a16:creationId xmlns:a16="http://schemas.microsoft.com/office/drawing/2014/main" id="{074CF941-628C-42A2-8408-8452F660B065}"/>
              </a:ext>
            </a:extLst>
          </p:cNvPr>
          <p:cNvSpPr txBox="1"/>
          <p:nvPr/>
        </p:nvSpPr>
        <p:spPr>
          <a:xfrm>
            <a:off x="4934962" y="4055772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-500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09" name="Right Arrow 59">
            <a:extLst>
              <a:ext uri="{FF2B5EF4-FFF2-40B4-BE49-F238E27FC236}">
                <a16:creationId xmlns:a16="http://schemas.microsoft.com/office/drawing/2014/main" id="{0C25FD04-DFF1-4EDD-9028-69193A166753}"/>
              </a:ext>
            </a:extLst>
          </p:cNvPr>
          <p:cNvSpPr/>
          <p:nvPr/>
        </p:nvSpPr>
        <p:spPr bwMode="auto">
          <a:xfrm rot="5400000" flipV="1">
            <a:off x="5584337" y="3849024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10" name="TextBox 12">
            <a:extLst>
              <a:ext uri="{FF2B5EF4-FFF2-40B4-BE49-F238E27FC236}">
                <a16:creationId xmlns:a16="http://schemas.microsoft.com/office/drawing/2014/main" id="{348F9BEE-C6F0-488B-88FD-DCFD62D42623}"/>
              </a:ext>
            </a:extLst>
          </p:cNvPr>
          <p:cNvSpPr txBox="1"/>
          <p:nvPr/>
        </p:nvSpPr>
        <p:spPr>
          <a:xfrm>
            <a:off x="5089805" y="3816728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1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111" name="Group 61">
            <a:extLst>
              <a:ext uri="{FF2B5EF4-FFF2-40B4-BE49-F238E27FC236}">
                <a16:creationId xmlns:a16="http://schemas.microsoft.com/office/drawing/2014/main" id="{B0BA8551-56CF-4882-BE62-9E636A41EEFF}"/>
              </a:ext>
            </a:extLst>
          </p:cNvPr>
          <p:cNvGrpSpPr>
            <a:grpSpLocks noChangeAspect="1"/>
          </p:cNvGrpSpPr>
          <p:nvPr/>
        </p:nvGrpSpPr>
        <p:grpSpPr>
          <a:xfrm>
            <a:off x="6049944" y="3704953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12" name="Freeform 440">
              <a:extLst>
                <a:ext uri="{FF2B5EF4-FFF2-40B4-BE49-F238E27FC236}">
                  <a16:creationId xmlns:a16="http://schemas.microsoft.com/office/drawing/2014/main" id="{66209423-D379-4A1F-8BB1-B0BE5C5D7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Rectangle 441">
              <a:extLst>
                <a:ext uri="{FF2B5EF4-FFF2-40B4-BE49-F238E27FC236}">
                  <a16:creationId xmlns:a16="http://schemas.microsoft.com/office/drawing/2014/main" id="{69400490-D60A-4DF5-AECD-2E3E9E3D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42">
              <a:extLst>
                <a:ext uri="{FF2B5EF4-FFF2-40B4-BE49-F238E27FC236}">
                  <a16:creationId xmlns:a16="http://schemas.microsoft.com/office/drawing/2014/main" id="{56436943-3C32-4D14-851E-691F8A6F8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5" name="TextBox 12">
            <a:extLst>
              <a:ext uri="{FF2B5EF4-FFF2-40B4-BE49-F238E27FC236}">
                <a16:creationId xmlns:a16="http://schemas.microsoft.com/office/drawing/2014/main" id="{C79625D8-E08A-4916-8638-267F042610A9}"/>
              </a:ext>
            </a:extLst>
          </p:cNvPr>
          <p:cNvSpPr txBox="1"/>
          <p:nvPr/>
        </p:nvSpPr>
        <p:spPr>
          <a:xfrm>
            <a:off x="5928851" y="4062643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-1000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16" name="Right Arrow 66">
            <a:extLst>
              <a:ext uri="{FF2B5EF4-FFF2-40B4-BE49-F238E27FC236}">
                <a16:creationId xmlns:a16="http://schemas.microsoft.com/office/drawing/2014/main" id="{8EE7880F-33D0-4D9D-8A08-223CD5827470}"/>
              </a:ext>
            </a:extLst>
          </p:cNvPr>
          <p:cNvSpPr/>
          <p:nvPr/>
        </p:nvSpPr>
        <p:spPr bwMode="auto">
          <a:xfrm rot="5400000" flipV="1">
            <a:off x="6557392" y="3862962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17" name="TextBox 12">
            <a:extLst>
              <a:ext uri="{FF2B5EF4-FFF2-40B4-BE49-F238E27FC236}">
                <a16:creationId xmlns:a16="http://schemas.microsoft.com/office/drawing/2014/main" id="{8B780F78-3C30-43F6-ABD5-665DC7ABF988}"/>
              </a:ext>
            </a:extLst>
          </p:cNvPr>
          <p:cNvSpPr txBox="1"/>
          <p:nvPr/>
        </p:nvSpPr>
        <p:spPr>
          <a:xfrm>
            <a:off x="6064879" y="3811179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2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118" name="Group 68">
            <a:extLst>
              <a:ext uri="{FF2B5EF4-FFF2-40B4-BE49-F238E27FC236}">
                <a16:creationId xmlns:a16="http://schemas.microsoft.com/office/drawing/2014/main" id="{82A319D7-2923-4D5F-8B5D-44AABCCDA32B}"/>
              </a:ext>
            </a:extLst>
          </p:cNvPr>
          <p:cNvGrpSpPr>
            <a:grpSpLocks noChangeAspect="1"/>
          </p:cNvGrpSpPr>
          <p:nvPr/>
        </p:nvGrpSpPr>
        <p:grpSpPr>
          <a:xfrm>
            <a:off x="7215069" y="3710486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19" name="Freeform 440">
              <a:extLst>
                <a:ext uri="{FF2B5EF4-FFF2-40B4-BE49-F238E27FC236}">
                  <a16:creationId xmlns:a16="http://schemas.microsoft.com/office/drawing/2014/main" id="{FD450228-A348-409B-BB4F-28C1FC1E52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Rectangle 441">
              <a:extLst>
                <a:ext uri="{FF2B5EF4-FFF2-40B4-BE49-F238E27FC236}">
                  <a16:creationId xmlns:a16="http://schemas.microsoft.com/office/drawing/2014/main" id="{23D27A50-8D3C-4479-ACEC-07B9B5656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442">
              <a:extLst>
                <a:ext uri="{FF2B5EF4-FFF2-40B4-BE49-F238E27FC236}">
                  <a16:creationId xmlns:a16="http://schemas.microsoft.com/office/drawing/2014/main" id="{EDEB5E20-49B1-479A-A4C0-71E766E1A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2" name="TextBox 12">
            <a:extLst>
              <a:ext uri="{FF2B5EF4-FFF2-40B4-BE49-F238E27FC236}">
                <a16:creationId xmlns:a16="http://schemas.microsoft.com/office/drawing/2014/main" id="{C4C7E6FD-FB7F-4D5D-A35D-26F64274556F}"/>
              </a:ext>
            </a:extLst>
          </p:cNvPr>
          <p:cNvSpPr txBox="1"/>
          <p:nvPr/>
        </p:nvSpPr>
        <p:spPr>
          <a:xfrm>
            <a:off x="7087597" y="4054369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-500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23" name="Right Arrow 74">
            <a:extLst>
              <a:ext uri="{FF2B5EF4-FFF2-40B4-BE49-F238E27FC236}">
                <a16:creationId xmlns:a16="http://schemas.microsoft.com/office/drawing/2014/main" id="{1D5A2652-0C35-4F4F-AB89-90D7289B6097}"/>
              </a:ext>
            </a:extLst>
          </p:cNvPr>
          <p:cNvSpPr/>
          <p:nvPr/>
        </p:nvSpPr>
        <p:spPr bwMode="auto">
          <a:xfrm rot="5400000" flipV="1">
            <a:off x="7724536" y="3849008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24" name="TextBox 12">
            <a:extLst>
              <a:ext uri="{FF2B5EF4-FFF2-40B4-BE49-F238E27FC236}">
                <a16:creationId xmlns:a16="http://schemas.microsoft.com/office/drawing/2014/main" id="{E50E0D27-46C1-4F90-AB8A-13C50C6CF0D6}"/>
              </a:ext>
            </a:extLst>
          </p:cNvPr>
          <p:cNvSpPr txBox="1"/>
          <p:nvPr/>
        </p:nvSpPr>
        <p:spPr>
          <a:xfrm>
            <a:off x="7230004" y="3816712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1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125" name="Group 76">
            <a:extLst>
              <a:ext uri="{FF2B5EF4-FFF2-40B4-BE49-F238E27FC236}">
                <a16:creationId xmlns:a16="http://schemas.microsoft.com/office/drawing/2014/main" id="{7BC3FB50-4CAA-428A-B0B1-9F082BFBFD2C}"/>
              </a:ext>
            </a:extLst>
          </p:cNvPr>
          <p:cNvGrpSpPr>
            <a:grpSpLocks noChangeAspect="1"/>
          </p:cNvGrpSpPr>
          <p:nvPr/>
        </p:nvGrpSpPr>
        <p:grpSpPr>
          <a:xfrm>
            <a:off x="8190143" y="3704937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26" name="Freeform 440">
              <a:extLst>
                <a:ext uri="{FF2B5EF4-FFF2-40B4-BE49-F238E27FC236}">
                  <a16:creationId xmlns:a16="http://schemas.microsoft.com/office/drawing/2014/main" id="{22B855A8-87D6-4AE0-8804-AE008D5D16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Rectangle 441">
              <a:extLst>
                <a:ext uri="{FF2B5EF4-FFF2-40B4-BE49-F238E27FC236}">
                  <a16:creationId xmlns:a16="http://schemas.microsoft.com/office/drawing/2014/main" id="{7C75AFD0-B51C-4D06-906A-C9C030FA7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442">
              <a:extLst>
                <a:ext uri="{FF2B5EF4-FFF2-40B4-BE49-F238E27FC236}">
                  <a16:creationId xmlns:a16="http://schemas.microsoft.com/office/drawing/2014/main" id="{CEA56A88-6FBC-4118-9075-3930F1E0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9" name="TextBox 12">
            <a:extLst>
              <a:ext uri="{FF2B5EF4-FFF2-40B4-BE49-F238E27FC236}">
                <a16:creationId xmlns:a16="http://schemas.microsoft.com/office/drawing/2014/main" id="{DFC4C792-0513-4344-A2AB-5EE04E990D97}"/>
              </a:ext>
            </a:extLst>
          </p:cNvPr>
          <p:cNvSpPr txBox="1"/>
          <p:nvPr/>
        </p:nvSpPr>
        <p:spPr>
          <a:xfrm>
            <a:off x="8045963" y="4054369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-500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30" name="Right Arrow 81">
            <a:extLst>
              <a:ext uri="{FF2B5EF4-FFF2-40B4-BE49-F238E27FC236}">
                <a16:creationId xmlns:a16="http://schemas.microsoft.com/office/drawing/2014/main" id="{81E5BAF7-ABBA-4F76-A2B3-77CFDA05832C}"/>
              </a:ext>
            </a:extLst>
          </p:cNvPr>
          <p:cNvSpPr/>
          <p:nvPr/>
        </p:nvSpPr>
        <p:spPr bwMode="auto">
          <a:xfrm rot="5400000" flipV="1">
            <a:off x="8697591" y="3862946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31" name="TextBox 12">
            <a:extLst>
              <a:ext uri="{FF2B5EF4-FFF2-40B4-BE49-F238E27FC236}">
                <a16:creationId xmlns:a16="http://schemas.microsoft.com/office/drawing/2014/main" id="{6EA5CF67-A69B-48A4-B8D1-14BF5D95A89A}"/>
              </a:ext>
            </a:extLst>
          </p:cNvPr>
          <p:cNvSpPr txBox="1"/>
          <p:nvPr/>
        </p:nvSpPr>
        <p:spPr>
          <a:xfrm>
            <a:off x="8205078" y="3811163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2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sp>
        <p:nvSpPr>
          <p:cNvPr id="132" name="TextBox 127">
            <a:extLst>
              <a:ext uri="{FF2B5EF4-FFF2-40B4-BE49-F238E27FC236}">
                <a16:creationId xmlns:a16="http://schemas.microsoft.com/office/drawing/2014/main" id="{D2C5B7CC-48DC-4BC6-BBA1-66A0332928C8}"/>
              </a:ext>
            </a:extLst>
          </p:cNvPr>
          <p:cNvSpPr txBox="1"/>
          <p:nvPr/>
        </p:nvSpPr>
        <p:spPr>
          <a:xfrm>
            <a:off x="3106442" y="3272286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semaine 1</a:t>
            </a:r>
            <a:endParaRPr lang="en-US" sz="2000" dirty="0"/>
          </a:p>
        </p:txBody>
      </p:sp>
      <p:sp>
        <p:nvSpPr>
          <p:cNvPr id="133" name="TextBox 128">
            <a:extLst>
              <a:ext uri="{FF2B5EF4-FFF2-40B4-BE49-F238E27FC236}">
                <a16:creationId xmlns:a16="http://schemas.microsoft.com/office/drawing/2014/main" id="{7E0A92EF-E9FF-42FB-AEB3-01D42EFA9EA9}"/>
              </a:ext>
            </a:extLst>
          </p:cNvPr>
          <p:cNvSpPr txBox="1"/>
          <p:nvPr/>
        </p:nvSpPr>
        <p:spPr>
          <a:xfrm>
            <a:off x="5230167" y="327281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semaine 2</a:t>
            </a:r>
            <a:endParaRPr lang="en-US" sz="2000" dirty="0"/>
          </a:p>
        </p:txBody>
      </p:sp>
      <p:sp>
        <p:nvSpPr>
          <p:cNvPr id="134" name="TextBox 129">
            <a:extLst>
              <a:ext uri="{FF2B5EF4-FFF2-40B4-BE49-F238E27FC236}">
                <a16:creationId xmlns:a16="http://schemas.microsoft.com/office/drawing/2014/main" id="{680E508B-9926-4B60-9390-A609AFF8F5B1}"/>
              </a:ext>
            </a:extLst>
          </p:cNvPr>
          <p:cNvSpPr txBox="1"/>
          <p:nvPr/>
        </p:nvSpPr>
        <p:spPr>
          <a:xfrm>
            <a:off x="7368598" y="327281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semaine 3</a:t>
            </a:r>
            <a:endParaRPr lang="en-US" sz="2000" dirty="0"/>
          </a:p>
        </p:txBody>
      </p:sp>
      <p:grpSp>
        <p:nvGrpSpPr>
          <p:cNvPr id="180" name="Group 83">
            <a:extLst>
              <a:ext uri="{FF2B5EF4-FFF2-40B4-BE49-F238E27FC236}">
                <a16:creationId xmlns:a16="http://schemas.microsoft.com/office/drawing/2014/main" id="{ECA659EF-67DD-4B80-8475-5739859F8F41}"/>
              </a:ext>
            </a:extLst>
          </p:cNvPr>
          <p:cNvGrpSpPr>
            <a:grpSpLocks noChangeAspect="1"/>
          </p:cNvGrpSpPr>
          <p:nvPr/>
        </p:nvGrpSpPr>
        <p:grpSpPr>
          <a:xfrm>
            <a:off x="2910324" y="5225946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81" name="Freeform 440">
              <a:extLst>
                <a:ext uri="{FF2B5EF4-FFF2-40B4-BE49-F238E27FC236}">
                  <a16:creationId xmlns:a16="http://schemas.microsoft.com/office/drawing/2014/main" id="{EA2201DA-1D1C-4AD9-A7DE-7D3D893538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Rectangle 441">
              <a:extLst>
                <a:ext uri="{FF2B5EF4-FFF2-40B4-BE49-F238E27FC236}">
                  <a16:creationId xmlns:a16="http://schemas.microsoft.com/office/drawing/2014/main" id="{8538D695-3D43-462D-9A18-40CC3D411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42">
              <a:extLst>
                <a:ext uri="{FF2B5EF4-FFF2-40B4-BE49-F238E27FC236}">
                  <a16:creationId xmlns:a16="http://schemas.microsoft.com/office/drawing/2014/main" id="{D1D745F2-67B3-4527-960C-DED87D44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4" name="TextBox 12">
            <a:extLst>
              <a:ext uri="{FF2B5EF4-FFF2-40B4-BE49-F238E27FC236}">
                <a16:creationId xmlns:a16="http://schemas.microsoft.com/office/drawing/2014/main" id="{AD0DA808-CE6A-423E-BFDA-701263ABF1FC}"/>
              </a:ext>
            </a:extLst>
          </p:cNvPr>
          <p:cNvSpPr txBox="1"/>
          <p:nvPr/>
        </p:nvSpPr>
        <p:spPr>
          <a:xfrm>
            <a:off x="3021349" y="5588463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-700 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85" name="Right Arrow 88">
            <a:extLst>
              <a:ext uri="{FF2B5EF4-FFF2-40B4-BE49-F238E27FC236}">
                <a16:creationId xmlns:a16="http://schemas.microsoft.com/office/drawing/2014/main" id="{C7A93A1C-B448-487A-BA7E-775085E2788A}"/>
              </a:ext>
            </a:extLst>
          </p:cNvPr>
          <p:cNvSpPr/>
          <p:nvPr/>
        </p:nvSpPr>
        <p:spPr bwMode="auto">
          <a:xfrm rot="5400000" flipV="1">
            <a:off x="3419791" y="5364468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86" name="TextBox 12">
            <a:extLst>
              <a:ext uri="{FF2B5EF4-FFF2-40B4-BE49-F238E27FC236}">
                <a16:creationId xmlns:a16="http://schemas.microsoft.com/office/drawing/2014/main" id="{ECDBAF14-541A-45CD-98E0-5D48D93B43C1}"/>
              </a:ext>
            </a:extLst>
          </p:cNvPr>
          <p:cNvSpPr txBox="1"/>
          <p:nvPr/>
        </p:nvSpPr>
        <p:spPr>
          <a:xfrm>
            <a:off x="2925259" y="5332172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1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187" name="Group 90">
            <a:extLst>
              <a:ext uri="{FF2B5EF4-FFF2-40B4-BE49-F238E27FC236}">
                <a16:creationId xmlns:a16="http://schemas.microsoft.com/office/drawing/2014/main" id="{99D27ED5-33CA-48C0-A54B-B2F73B905E29}"/>
              </a:ext>
            </a:extLst>
          </p:cNvPr>
          <p:cNvGrpSpPr>
            <a:grpSpLocks noChangeAspect="1"/>
          </p:cNvGrpSpPr>
          <p:nvPr/>
        </p:nvGrpSpPr>
        <p:grpSpPr>
          <a:xfrm>
            <a:off x="3885398" y="5220397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88" name="Freeform 440">
              <a:extLst>
                <a:ext uri="{FF2B5EF4-FFF2-40B4-BE49-F238E27FC236}">
                  <a16:creationId xmlns:a16="http://schemas.microsoft.com/office/drawing/2014/main" id="{D8C8C509-BC68-4475-854A-6C2BC1CEF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Rectangle 441">
              <a:extLst>
                <a:ext uri="{FF2B5EF4-FFF2-40B4-BE49-F238E27FC236}">
                  <a16:creationId xmlns:a16="http://schemas.microsoft.com/office/drawing/2014/main" id="{FE63B67A-F77A-4993-9BC1-088279A5E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42">
              <a:extLst>
                <a:ext uri="{FF2B5EF4-FFF2-40B4-BE49-F238E27FC236}">
                  <a16:creationId xmlns:a16="http://schemas.microsoft.com/office/drawing/2014/main" id="{C5859553-E18C-41B4-B276-A207D4C85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1" name="TextBox 12">
            <a:extLst>
              <a:ext uri="{FF2B5EF4-FFF2-40B4-BE49-F238E27FC236}">
                <a16:creationId xmlns:a16="http://schemas.microsoft.com/office/drawing/2014/main" id="{5C3A7000-2210-468F-9500-F43F1AC86AD3}"/>
              </a:ext>
            </a:extLst>
          </p:cNvPr>
          <p:cNvSpPr txBox="1"/>
          <p:nvPr/>
        </p:nvSpPr>
        <p:spPr>
          <a:xfrm>
            <a:off x="4010179" y="5567070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-1120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92" name="Right Arrow 95">
            <a:extLst>
              <a:ext uri="{FF2B5EF4-FFF2-40B4-BE49-F238E27FC236}">
                <a16:creationId xmlns:a16="http://schemas.microsoft.com/office/drawing/2014/main" id="{05213D01-0183-4C29-864E-366654A36E93}"/>
              </a:ext>
            </a:extLst>
          </p:cNvPr>
          <p:cNvSpPr/>
          <p:nvPr/>
        </p:nvSpPr>
        <p:spPr bwMode="auto">
          <a:xfrm rot="5400000" flipV="1">
            <a:off x="4392846" y="5378406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193" name="TextBox 12">
            <a:extLst>
              <a:ext uri="{FF2B5EF4-FFF2-40B4-BE49-F238E27FC236}">
                <a16:creationId xmlns:a16="http://schemas.microsoft.com/office/drawing/2014/main" id="{712F0FB0-1C21-496F-82FB-B9A6B1CF32B1}"/>
              </a:ext>
            </a:extLst>
          </p:cNvPr>
          <p:cNvSpPr txBox="1"/>
          <p:nvPr/>
        </p:nvSpPr>
        <p:spPr>
          <a:xfrm>
            <a:off x="3900333" y="5326623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2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194" name="Group 97">
            <a:extLst>
              <a:ext uri="{FF2B5EF4-FFF2-40B4-BE49-F238E27FC236}">
                <a16:creationId xmlns:a16="http://schemas.microsoft.com/office/drawing/2014/main" id="{71776826-FE7B-4727-ABCC-E7C398E62204}"/>
              </a:ext>
            </a:extLst>
          </p:cNvPr>
          <p:cNvGrpSpPr>
            <a:grpSpLocks noChangeAspect="1"/>
          </p:cNvGrpSpPr>
          <p:nvPr/>
        </p:nvGrpSpPr>
        <p:grpSpPr>
          <a:xfrm>
            <a:off x="5034049" y="5225744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195" name="Freeform 440">
              <a:extLst>
                <a:ext uri="{FF2B5EF4-FFF2-40B4-BE49-F238E27FC236}">
                  <a16:creationId xmlns:a16="http://schemas.microsoft.com/office/drawing/2014/main" id="{C17E7ABA-91F2-4261-84C5-615C3FB01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Rectangle 441">
              <a:extLst>
                <a:ext uri="{FF2B5EF4-FFF2-40B4-BE49-F238E27FC236}">
                  <a16:creationId xmlns:a16="http://schemas.microsoft.com/office/drawing/2014/main" id="{D2B2EF81-163E-4BF1-9F44-C6D6F7839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442">
              <a:extLst>
                <a:ext uri="{FF2B5EF4-FFF2-40B4-BE49-F238E27FC236}">
                  <a16:creationId xmlns:a16="http://schemas.microsoft.com/office/drawing/2014/main" id="{7E96B439-9E44-43B3-814B-FBD77029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8" name="TextBox 12">
            <a:extLst>
              <a:ext uri="{FF2B5EF4-FFF2-40B4-BE49-F238E27FC236}">
                <a16:creationId xmlns:a16="http://schemas.microsoft.com/office/drawing/2014/main" id="{8FE68907-0DC6-4544-906A-0EDAB408C0DB}"/>
              </a:ext>
            </a:extLst>
          </p:cNvPr>
          <p:cNvSpPr txBox="1"/>
          <p:nvPr/>
        </p:nvSpPr>
        <p:spPr>
          <a:xfrm>
            <a:off x="4894141" y="5571014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-700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199" name="Right Arrow 102">
            <a:extLst>
              <a:ext uri="{FF2B5EF4-FFF2-40B4-BE49-F238E27FC236}">
                <a16:creationId xmlns:a16="http://schemas.microsoft.com/office/drawing/2014/main" id="{EE4FBF21-3734-4E40-9F0A-4539922528A9}"/>
              </a:ext>
            </a:extLst>
          </p:cNvPr>
          <p:cNvSpPr/>
          <p:nvPr/>
        </p:nvSpPr>
        <p:spPr bwMode="auto">
          <a:xfrm rot="5400000" flipV="1">
            <a:off x="5543516" y="5364266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200" name="TextBox 12">
            <a:extLst>
              <a:ext uri="{FF2B5EF4-FFF2-40B4-BE49-F238E27FC236}">
                <a16:creationId xmlns:a16="http://schemas.microsoft.com/office/drawing/2014/main" id="{C396ECFB-7CB8-4DF1-903F-87A8B75472F9}"/>
              </a:ext>
            </a:extLst>
          </p:cNvPr>
          <p:cNvSpPr txBox="1"/>
          <p:nvPr/>
        </p:nvSpPr>
        <p:spPr>
          <a:xfrm>
            <a:off x="5048984" y="5331970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1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201" name="Group 104">
            <a:extLst>
              <a:ext uri="{FF2B5EF4-FFF2-40B4-BE49-F238E27FC236}">
                <a16:creationId xmlns:a16="http://schemas.microsoft.com/office/drawing/2014/main" id="{B634C7CE-10C0-4792-A235-570BF7B982C8}"/>
              </a:ext>
            </a:extLst>
          </p:cNvPr>
          <p:cNvGrpSpPr>
            <a:grpSpLocks noChangeAspect="1"/>
          </p:cNvGrpSpPr>
          <p:nvPr/>
        </p:nvGrpSpPr>
        <p:grpSpPr>
          <a:xfrm>
            <a:off x="6009123" y="5220195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202" name="Freeform 440">
              <a:extLst>
                <a:ext uri="{FF2B5EF4-FFF2-40B4-BE49-F238E27FC236}">
                  <a16:creationId xmlns:a16="http://schemas.microsoft.com/office/drawing/2014/main" id="{D4D66463-19D0-4A9F-B234-6595B5292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Rectangle 441">
              <a:extLst>
                <a:ext uri="{FF2B5EF4-FFF2-40B4-BE49-F238E27FC236}">
                  <a16:creationId xmlns:a16="http://schemas.microsoft.com/office/drawing/2014/main" id="{8836FB1C-023C-4A0A-A1BD-A4D79779C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442">
              <a:extLst>
                <a:ext uri="{FF2B5EF4-FFF2-40B4-BE49-F238E27FC236}">
                  <a16:creationId xmlns:a16="http://schemas.microsoft.com/office/drawing/2014/main" id="{4AF46B3D-3228-4678-813F-1507163E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5" name="TextBox 12">
            <a:extLst>
              <a:ext uri="{FF2B5EF4-FFF2-40B4-BE49-F238E27FC236}">
                <a16:creationId xmlns:a16="http://schemas.microsoft.com/office/drawing/2014/main" id="{B14ADEFE-9004-457E-9502-8CFCE51ED84E}"/>
              </a:ext>
            </a:extLst>
          </p:cNvPr>
          <p:cNvSpPr txBox="1"/>
          <p:nvPr/>
        </p:nvSpPr>
        <p:spPr>
          <a:xfrm>
            <a:off x="5888030" y="5577885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-1400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206" name="Right Arrow 134">
            <a:extLst>
              <a:ext uri="{FF2B5EF4-FFF2-40B4-BE49-F238E27FC236}">
                <a16:creationId xmlns:a16="http://schemas.microsoft.com/office/drawing/2014/main" id="{29F4DF7B-3BAF-4889-B35A-2F69D02F8918}"/>
              </a:ext>
            </a:extLst>
          </p:cNvPr>
          <p:cNvSpPr/>
          <p:nvPr/>
        </p:nvSpPr>
        <p:spPr bwMode="auto">
          <a:xfrm rot="5400000" flipV="1">
            <a:off x="6516571" y="5378204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207" name="TextBox 12">
            <a:extLst>
              <a:ext uri="{FF2B5EF4-FFF2-40B4-BE49-F238E27FC236}">
                <a16:creationId xmlns:a16="http://schemas.microsoft.com/office/drawing/2014/main" id="{8AC69FB0-3390-4E8B-9B2F-572CA14D4F52}"/>
              </a:ext>
            </a:extLst>
          </p:cNvPr>
          <p:cNvSpPr txBox="1"/>
          <p:nvPr/>
        </p:nvSpPr>
        <p:spPr>
          <a:xfrm>
            <a:off x="6024058" y="5326421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2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208" name="Group 136">
            <a:extLst>
              <a:ext uri="{FF2B5EF4-FFF2-40B4-BE49-F238E27FC236}">
                <a16:creationId xmlns:a16="http://schemas.microsoft.com/office/drawing/2014/main" id="{647889DB-C77F-4189-AB56-032AA32DF439}"/>
              </a:ext>
            </a:extLst>
          </p:cNvPr>
          <p:cNvGrpSpPr>
            <a:grpSpLocks noChangeAspect="1"/>
          </p:cNvGrpSpPr>
          <p:nvPr/>
        </p:nvGrpSpPr>
        <p:grpSpPr>
          <a:xfrm>
            <a:off x="7174248" y="5225728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209" name="Freeform 440">
              <a:extLst>
                <a:ext uri="{FF2B5EF4-FFF2-40B4-BE49-F238E27FC236}">
                  <a16:creationId xmlns:a16="http://schemas.microsoft.com/office/drawing/2014/main" id="{2A19342B-7A46-4705-8156-F865C0BC84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Rectangle 441">
              <a:extLst>
                <a:ext uri="{FF2B5EF4-FFF2-40B4-BE49-F238E27FC236}">
                  <a16:creationId xmlns:a16="http://schemas.microsoft.com/office/drawing/2014/main" id="{E8C1F9BC-BF1F-4700-B96E-2DB006652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442">
              <a:extLst>
                <a:ext uri="{FF2B5EF4-FFF2-40B4-BE49-F238E27FC236}">
                  <a16:creationId xmlns:a16="http://schemas.microsoft.com/office/drawing/2014/main" id="{4B0BC32C-401B-42ED-995E-7F11D65BF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2" name="TextBox 12">
            <a:extLst>
              <a:ext uri="{FF2B5EF4-FFF2-40B4-BE49-F238E27FC236}">
                <a16:creationId xmlns:a16="http://schemas.microsoft.com/office/drawing/2014/main" id="{AF7796E6-5749-49EB-A3FB-8A724C0FC56C}"/>
              </a:ext>
            </a:extLst>
          </p:cNvPr>
          <p:cNvSpPr txBox="1"/>
          <p:nvPr/>
        </p:nvSpPr>
        <p:spPr>
          <a:xfrm>
            <a:off x="7046776" y="5569611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-700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213" name="Right Arrow 141">
            <a:extLst>
              <a:ext uri="{FF2B5EF4-FFF2-40B4-BE49-F238E27FC236}">
                <a16:creationId xmlns:a16="http://schemas.microsoft.com/office/drawing/2014/main" id="{C523DC8B-9852-49F3-A412-2E9961320887}"/>
              </a:ext>
            </a:extLst>
          </p:cNvPr>
          <p:cNvSpPr/>
          <p:nvPr/>
        </p:nvSpPr>
        <p:spPr bwMode="auto">
          <a:xfrm rot="5400000" flipV="1">
            <a:off x="7683715" y="5364250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214" name="TextBox 12">
            <a:extLst>
              <a:ext uri="{FF2B5EF4-FFF2-40B4-BE49-F238E27FC236}">
                <a16:creationId xmlns:a16="http://schemas.microsoft.com/office/drawing/2014/main" id="{E3F1C701-ED56-4E8D-ADDC-2AAC45FD8FD0}"/>
              </a:ext>
            </a:extLst>
          </p:cNvPr>
          <p:cNvSpPr txBox="1"/>
          <p:nvPr/>
        </p:nvSpPr>
        <p:spPr>
          <a:xfrm>
            <a:off x="7189183" y="5331954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1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grpSp>
        <p:nvGrpSpPr>
          <p:cNvPr id="215" name="Group 143">
            <a:extLst>
              <a:ext uri="{FF2B5EF4-FFF2-40B4-BE49-F238E27FC236}">
                <a16:creationId xmlns:a16="http://schemas.microsoft.com/office/drawing/2014/main" id="{F4006592-09CA-4D9D-8A1E-983FD6665C25}"/>
              </a:ext>
            </a:extLst>
          </p:cNvPr>
          <p:cNvGrpSpPr>
            <a:grpSpLocks noChangeAspect="1"/>
          </p:cNvGrpSpPr>
          <p:nvPr/>
        </p:nvGrpSpPr>
        <p:grpSpPr>
          <a:xfrm>
            <a:off x="8149322" y="5220179"/>
            <a:ext cx="499386" cy="374540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216" name="Freeform 440">
              <a:extLst>
                <a:ext uri="{FF2B5EF4-FFF2-40B4-BE49-F238E27FC236}">
                  <a16:creationId xmlns:a16="http://schemas.microsoft.com/office/drawing/2014/main" id="{A68E72DF-8E6C-494D-8777-6145FBED0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Rectangle 441">
              <a:extLst>
                <a:ext uri="{FF2B5EF4-FFF2-40B4-BE49-F238E27FC236}">
                  <a16:creationId xmlns:a16="http://schemas.microsoft.com/office/drawing/2014/main" id="{BA6D523B-B8DB-424F-BD27-F63AC077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442">
              <a:extLst>
                <a:ext uri="{FF2B5EF4-FFF2-40B4-BE49-F238E27FC236}">
                  <a16:creationId xmlns:a16="http://schemas.microsoft.com/office/drawing/2014/main" id="{9A78FB69-3339-44FC-A54F-E40BC3D4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19" name="TextBox 12">
            <a:extLst>
              <a:ext uri="{FF2B5EF4-FFF2-40B4-BE49-F238E27FC236}">
                <a16:creationId xmlns:a16="http://schemas.microsoft.com/office/drawing/2014/main" id="{9EB54355-DE9B-4385-A2A4-5D35BC564210}"/>
              </a:ext>
            </a:extLst>
          </p:cNvPr>
          <p:cNvSpPr txBox="1"/>
          <p:nvPr/>
        </p:nvSpPr>
        <p:spPr>
          <a:xfrm>
            <a:off x="8005142" y="5569611"/>
            <a:ext cx="1027562" cy="1693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5"/>
                </a:solidFill>
                <a:latin typeface="Impact" pitchFamily="34" charset="0"/>
                <a:cs typeface="Times New Roman" pitchFamily="18" charset="0"/>
              </a:rPr>
              <a:t>-700</a:t>
            </a:r>
            <a:endParaRPr lang="th-TH" dirty="0">
              <a:solidFill>
                <a:schemeClr val="accent5"/>
              </a:solidFill>
              <a:latin typeface="Impact" pitchFamily="34" charset="0"/>
            </a:endParaRPr>
          </a:p>
        </p:txBody>
      </p:sp>
      <p:sp>
        <p:nvSpPr>
          <p:cNvPr id="220" name="Right Arrow 148">
            <a:extLst>
              <a:ext uri="{FF2B5EF4-FFF2-40B4-BE49-F238E27FC236}">
                <a16:creationId xmlns:a16="http://schemas.microsoft.com/office/drawing/2014/main" id="{943FBC08-A05B-49A0-8E0A-04F804821CEA}"/>
              </a:ext>
            </a:extLst>
          </p:cNvPr>
          <p:cNvSpPr/>
          <p:nvPr/>
        </p:nvSpPr>
        <p:spPr bwMode="auto">
          <a:xfrm rot="5400000" flipV="1">
            <a:off x="8656770" y="5378188"/>
            <a:ext cx="262235" cy="1371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900">
              <a:solidFill>
                <a:schemeClr val="accent4"/>
              </a:solidFill>
            </a:endParaRPr>
          </a:p>
        </p:txBody>
      </p:sp>
      <p:sp>
        <p:nvSpPr>
          <p:cNvPr id="223" name="TextBox 12">
            <a:extLst>
              <a:ext uri="{FF2B5EF4-FFF2-40B4-BE49-F238E27FC236}">
                <a16:creationId xmlns:a16="http://schemas.microsoft.com/office/drawing/2014/main" id="{F0C0EEC6-6E11-4E2D-970B-66E59945D97D}"/>
              </a:ext>
            </a:extLst>
          </p:cNvPr>
          <p:cNvSpPr txBox="1"/>
          <p:nvPr/>
        </p:nvSpPr>
        <p:spPr>
          <a:xfrm>
            <a:off x="8164257" y="5326405"/>
            <a:ext cx="424504" cy="2157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121917" tIns="60958" rIns="121917" bIns="60958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dirty="0">
                <a:solidFill>
                  <a:schemeClr val="accent3"/>
                </a:solidFill>
                <a:latin typeface="Impact" pitchFamily="34" charset="0"/>
                <a:cs typeface="Times New Roman" pitchFamily="18" charset="0"/>
              </a:rPr>
              <a:t>2</a:t>
            </a:r>
            <a:endParaRPr lang="th-TH" dirty="0">
              <a:solidFill>
                <a:schemeClr val="accent3"/>
              </a:solidFill>
              <a:latin typeface="Impact" pitchFamily="34" charset="0"/>
            </a:endParaRPr>
          </a:p>
        </p:txBody>
      </p:sp>
      <p:sp>
        <p:nvSpPr>
          <p:cNvPr id="224" name="TextBox 150">
            <a:extLst>
              <a:ext uri="{FF2B5EF4-FFF2-40B4-BE49-F238E27FC236}">
                <a16:creationId xmlns:a16="http://schemas.microsoft.com/office/drawing/2014/main" id="{7146F5A8-25E7-4694-A0D4-C21B618B51D6}"/>
              </a:ext>
            </a:extLst>
          </p:cNvPr>
          <p:cNvSpPr txBox="1"/>
          <p:nvPr/>
        </p:nvSpPr>
        <p:spPr>
          <a:xfrm>
            <a:off x="3051103" y="4802018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semaine 1</a:t>
            </a:r>
            <a:endParaRPr lang="en-US" sz="2000" dirty="0"/>
          </a:p>
        </p:txBody>
      </p:sp>
      <p:sp>
        <p:nvSpPr>
          <p:cNvPr id="225" name="TextBox 151">
            <a:extLst>
              <a:ext uri="{FF2B5EF4-FFF2-40B4-BE49-F238E27FC236}">
                <a16:creationId xmlns:a16="http://schemas.microsoft.com/office/drawing/2014/main" id="{C5DA62EB-CA2E-4561-91A7-0DF9137BC36A}"/>
              </a:ext>
            </a:extLst>
          </p:cNvPr>
          <p:cNvSpPr txBox="1"/>
          <p:nvPr/>
        </p:nvSpPr>
        <p:spPr>
          <a:xfrm>
            <a:off x="5174828" y="480254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semaine 2</a:t>
            </a:r>
            <a:endParaRPr lang="en-US" sz="2000" dirty="0"/>
          </a:p>
        </p:txBody>
      </p:sp>
      <p:sp>
        <p:nvSpPr>
          <p:cNvPr id="226" name="TextBox 152">
            <a:extLst>
              <a:ext uri="{FF2B5EF4-FFF2-40B4-BE49-F238E27FC236}">
                <a16:creationId xmlns:a16="http://schemas.microsoft.com/office/drawing/2014/main" id="{F08A5B73-DB88-417E-B19A-159F6BA4C41F}"/>
              </a:ext>
            </a:extLst>
          </p:cNvPr>
          <p:cNvSpPr txBox="1"/>
          <p:nvPr/>
        </p:nvSpPr>
        <p:spPr>
          <a:xfrm>
            <a:off x="7313259" y="4802542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semaine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210159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29CE7B74-3F84-4951-B9B4-FF4206E37F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488639"/>
            <a:ext cx="10116758" cy="344827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 STOCHASTIC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Planification production-distribution intégrée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C40A7-976B-4951-9F6C-CAA79B2E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28747" y="1886334"/>
            <a:ext cx="1291389" cy="345957"/>
          </a:xfrm>
          <a:prstGeom prst="rect">
            <a:avLst/>
          </a:prstGeom>
          <a:noFill/>
          <a:ln w="1905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Data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2500639" y="1758043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761500" y="1863321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3775453" y="1758043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050037" y="1863321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339884" y="1764505"/>
            <a:ext cx="1394081" cy="548640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6954746" y="1770398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998" y="1883428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8227758" y="1770398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19423" y="1887901"/>
            <a:ext cx="126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Demande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7400" y="1882008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Distribution</a:t>
            </a:r>
          </a:p>
        </p:txBody>
      </p:sp>
      <p:sp>
        <p:nvSpPr>
          <p:cNvPr id="32" name="Freeform 382"/>
          <p:cNvSpPr>
            <a:spLocks noChangeAspect="1" noEditPoints="1"/>
          </p:cNvSpPr>
          <p:nvPr/>
        </p:nvSpPr>
        <p:spPr bwMode="auto">
          <a:xfrm>
            <a:off x="5608047" y="1236747"/>
            <a:ext cx="592848" cy="375276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886144" y="1192778"/>
            <a:ext cx="520700" cy="390525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34" name="Freeform 440"/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441"/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42"/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407408" y="1128895"/>
            <a:ext cx="425450" cy="481013"/>
            <a:chOff x="6634164" y="1281113"/>
            <a:chExt cx="425450" cy="481013"/>
          </a:xfrm>
          <a:solidFill>
            <a:schemeClr val="accent6"/>
          </a:solidFill>
        </p:grpSpPr>
        <p:sp>
          <p:nvSpPr>
            <p:cNvPr id="38" name="Freeform 443"/>
            <p:cNvSpPr>
              <a:spLocks/>
            </p:cNvSpPr>
            <p:nvPr/>
          </p:nvSpPr>
          <p:spPr bwMode="auto">
            <a:xfrm>
              <a:off x="6669089" y="1281113"/>
              <a:ext cx="204788" cy="130175"/>
            </a:xfrm>
            <a:custGeom>
              <a:avLst/>
              <a:gdLst>
                <a:gd name="T0" fmla="*/ 18 w 129"/>
                <a:gd name="T1" fmla="*/ 82 h 82"/>
                <a:gd name="T2" fmla="*/ 18 w 129"/>
                <a:gd name="T3" fmla="*/ 75 h 82"/>
                <a:gd name="T4" fmla="*/ 23 w 129"/>
                <a:gd name="T5" fmla="*/ 59 h 82"/>
                <a:gd name="T6" fmla="*/ 37 w 129"/>
                <a:gd name="T7" fmla="*/ 49 h 82"/>
                <a:gd name="T8" fmla="*/ 37 w 129"/>
                <a:gd name="T9" fmla="*/ 49 h 82"/>
                <a:gd name="T10" fmla="*/ 39 w 129"/>
                <a:gd name="T11" fmla="*/ 49 h 82"/>
                <a:gd name="T12" fmla="*/ 39 w 129"/>
                <a:gd name="T13" fmla="*/ 49 h 82"/>
                <a:gd name="T14" fmla="*/ 49 w 129"/>
                <a:gd name="T15" fmla="*/ 47 h 82"/>
                <a:gd name="T16" fmla="*/ 60 w 129"/>
                <a:gd name="T17" fmla="*/ 53 h 82"/>
                <a:gd name="T18" fmla="*/ 64 w 129"/>
                <a:gd name="T19" fmla="*/ 55 h 82"/>
                <a:gd name="T20" fmla="*/ 68 w 129"/>
                <a:gd name="T21" fmla="*/ 57 h 82"/>
                <a:gd name="T22" fmla="*/ 74 w 129"/>
                <a:gd name="T23" fmla="*/ 55 h 82"/>
                <a:gd name="T24" fmla="*/ 76 w 129"/>
                <a:gd name="T25" fmla="*/ 49 h 82"/>
                <a:gd name="T26" fmla="*/ 74 w 129"/>
                <a:gd name="T27" fmla="*/ 41 h 82"/>
                <a:gd name="T28" fmla="*/ 68 w 129"/>
                <a:gd name="T29" fmla="*/ 37 h 82"/>
                <a:gd name="T30" fmla="*/ 62 w 129"/>
                <a:gd name="T31" fmla="*/ 34 h 82"/>
                <a:gd name="T32" fmla="*/ 62 w 129"/>
                <a:gd name="T33" fmla="*/ 34 h 82"/>
                <a:gd name="T34" fmla="*/ 62 w 129"/>
                <a:gd name="T35" fmla="*/ 34 h 82"/>
                <a:gd name="T36" fmla="*/ 74 w 129"/>
                <a:gd name="T37" fmla="*/ 22 h 82"/>
                <a:gd name="T38" fmla="*/ 90 w 129"/>
                <a:gd name="T39" fmla="*/ 16 h 82"/>
                <a:gd name="T40" fmla="*/ 96 w 129"/>
                <a:gd name="T41" fmla="*/ 18 h 82"/>
                <a:gd name="T42" fmla="*/ 107 w 129"/>
                <a:gd name="T43" fmla="*/ 24 h 82"/>
                <a:gd name="T44" fmla="*/ 113 w 129"/>
                <a:gd name="T45" fmla="*/ 28 h 82"/>
                <a:gd name="T46" fmla="*/ 119 w 129"/>
                <a:gd name="T47" fmla="*/ 30 h 82"/>
                <a:gd name="T48" fmla="*/ 125 w 129"/>
                <a:gd name="T49" fmla="*/ 28 h 82"/>
                <a:gd name="T50" fmla="*/ 127 w 129"/>
                <a:gd name="T51" fmla="*/ 26 h 82"/>
                <a:gd name="T52" fmla="*/ 127 w 129"/>
                <a:gd name="T53" fmla="*/ 20 h 82"/>
                <a:gd name="T54" fmla="*/ 127 w 129"/>
                <a:gd name="T55" fmla="*/ 16 h 82"/>
                <a:gd name="T56" fmla="*/ 109 w 129"/>
                <a:gd name="T57" fmla="*/ 4 h 82"/>
                <a:gd name="T58" fmla="*/ 90 w 129"/>
                <a:gd name="T59" fmla="*/ 0 h 82"/>
                <a:gd name="T60" fmla="*/ 82 w 129"/>
                <a:gd name="T61" fmla="*/ 0 h 82"/>
                <a:gd name="T62" fmla="*/ 62 w 129"/>
                <a:gd name="T63" fmla="*/ 8 h 82"/>
                <a:gd name="T64" fmla="*/ 47 w 129"/>
                <a:gd name="T65" fmla="*/ 30 h 82"/>
                <a:gd name="T66" fmla="*/ 45 w 129"/>
                <a:gd name="T67" fmla="*/ 30 h 82"/>
                <a:gd name="T68" fmla="*/ 45 w 129"/>
                <a:gd name="T69" fmla="*/ 30 h 82"/>
                <a:gd name="T70" fmla="*/ 35 w 129"/>
                <a:gd name="T71" fmla="*/ 32 h 82"/>
                <a:gd name="T72" fmla="*/ 19 w 129"/>
                <a:gd name="T73" fmla="*/ 39 h 82"/>
                <a:gd name="T74" fmla="*/ 8 w 129"/>
                <a:gd name="T75" fmla="*/ 51 h 82"/>
                <a:gd name="T76" fmla="*/ 0 w 129"/>
                <a:gd name="T77" fmla="*/ 65 h 82"/>
                <a:gd name="T78" fmla="*/ 0 w 129"/>
                <a:gd name="T79" fmla="*/ 75 h 82"/>
                <a:gd name="T80" fmla="*/ 18 w 129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2">
                  <a:moveTo>
                    <a:pt x="18" y="82"/>
                  </a:moveTo>
                  <a:lnTo>
                    <a:pt x="18" y="82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1"/>
                  </a:lnTo>
                  <a:lnTo>
                    <a:pt x="76" y="49"/>
                  </a:lnTo>
                  <a:lnTo>
                    <a:pt x="76" y="45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68" y="3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82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103" y="20"/>
                  </a:lnTo>
                  <a:lnTo>
                    <a:pt x="107" y="24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5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7" y="26"/>
                  </a:lnTo>
                  <a:lnTo>
                    <a:pt x="129" y="22"/>
                  </a:lnTo>
                  <a:lnTo>
                    <a:pt x="127" y="20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19" y="10"/>
                  </a:lnTo>
                  <a:lnTo>
                    <a:pt x="109" y="4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62" y="8"/>
                  </a:lnTo>
                  <a:lnTo>
                    <a:pt x="53" y="1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4" y="57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44"/>
            <p:cNvSpPr>
              <a:spLocks noChangeArrowheads="1"/>
            </p:cNvSpPr>
            <p:nvPr/>
          </p:nvSpPr>
          <p:spPr bwMode="auto">
            <a:xfrm>
              <a:off x="6956426" y="1693863"/>
              <a:ext cx="476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5"/>
            <p:cNvSpPr>
              <a:spLocks noChangeArrowheads="1"/>
            </p:cNvSpPr>
            <p:nvPr/>
          </p:nvSpPr>
          <p:spPr bwMode="auto">
            <a:xfrm>
              <a:off x="684847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46"/>
            <p:cNvSpPr>
              <a:spLocks noChangeArrowheads="1"/>
            </p:cNvSpPr>
            <p:nvPr/>
          </p:nvSpPr>
          <p:spPr bwMode="auto">
            <a:xfrm>
              <a:off x="674052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7"/>
            <p:cNvSpPr>
              <a:spLocks/>
            </p:cNvSpPr>
            <p:nvPr/>
          </p:nvSpPr>
          <p:spPr bwMode="auto">
            <a:xfrm>
              <a:off x="6634164" y="1436688"/>
              <a:ext cx="425450" cy="325438"/>
            </a:xfrm>
            <a:custGeom>
              <a:avLst/>
              <a:gdLst>
                <a:gd name="T0" fmla="*/ 199 w 268"/>
                <a:gd name="T1" fmla="*/ 115 h 205"/>
                <a:gd name="T2" fmla="*/ 199 w 268"/>
                <a:gd name="T3" fmla="*/ 76 h 205"/>
                <a:gd name="T4" fmla="*/ 131 w 268"/>
                <a:gd name="T5" fmla="*/ 115 h 205"/>
                <a:gd name="T6" fmla="*/ 131 w 268"/>
                <a:gd name="T7" fmla="*/ 76 h 205"/>
                <a:gd name="T8" fmla="*/ 63 w 268"/>
                <a:gd name="T9" fmla="*/ 115 h 205"/>
                <a:gd name="T10" fmla="*/ 63 w 268"/>
                <a:gd name="T11" fmla="*/ 0 h 205"/>
                <a:gd name="T12" fmla="*/ 0 w 268"/>
                <a:gd name="T13" fmla="*/ 0 h 205"/>
                <a:gd name="T14" fmla="*/ 0 w 268"/>
                <a:gd name="T15" fmla="*/ 205 h 205"/>
                <a:gd name="T16" fmla="*/ 16 w 268"/>
                <a:gd name="T17" fmla="*/ 187 h 205"/>
                <a:gd name="T18" fmla="*/ 16 w 268"/>
                <a:gd name="T19" fmla="*/ 18 h 205"/>
                <a:gd name="T20" fmla="*/ 45 w 268"/>
                <a:gd name="T21" fmla="*/ 18 h 205"/>
                <a:gd name="T22" fmla="*/ 45 w 268"/>
                <a:gd name="T23" fmla="*/ 144 h 205"/>
                <a:gd name="T24" fmla="*/ 114 w 268"/>
                <a:gd name="T25" fmla="*/ 105 h 205"/>
                <a:gd name="T26" fmla="*/ 114 w 268"/>
                <a:gd name="T27" fmla="*/ 144 h 205"/>
                <a:gd name="T28" fmla="*/ 182 w 268"/>
                <a:gd name="T29" fmla="*/ 105 h 205"/>
                <a:gd name="T30" fmla="*/ 182 w 268"/>
                <a:gd name="T31" fmla="*/ 144 h 205"/>
                <a:gd name="T32" fmla="*/ 250 w 268"/>
                <a:gd name="T33" fmla="*/ 105 h 205"/>
                <a:gd name="T34" fmla="*/ 250 w 268"/>
                <a:gd name="T35" fmla="*/ 187 h 205"/>
                <a:gd name="T36" fmla="*/ 268 w 268"/>
                <a:gd name="T37" fmla="*/ 205 h 205"/>
                <a:gd name="T38" fmla="*/ 268 w 268"/>
                <a:gd name="T39" fmla="*/ 76 h 205"/>
                <a:gd name="T40" fmla="*/ 199 w 268"/>
                <a:gd name="T41" fmla="*/ 1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05">
                  <a:moveTo>
                    <a:pt x="199" y="115"/>
                  </a:moveTo>
                  <a:lnTo>
                    <a:pt x="199" y="76"/>
                  </a:lnTo>
                  <a:lnTo>
                    <a:pt x="131" y="115"/>
                  </a:lnTo>
                  <a:lnTo>
                    <a:pt x="131" y="76"/>
                  </a:lnTo>
                  <a:lnTo>
                    <a:pt x="63" y="115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6" y="187"/>
                  </a:lnTo>
                  <a:lnTo>
                    <a:pt x="16" y="18"/>
                  </a:lnTo>
                  <a:lnTo>
                    <a:pt x="45" y="18"/>
                  </a:lnTo>
                  <a:lnTo>
                    <a:pt x="45" y="144"/>
                  </a:lnTo>
                  <a:lnTo>
                    <a:pt x="114" y="105"/>
                  </a:lnTo>
                  <a:lnTo>
                    <a:pt x="114" y="144"/>
                  </a:lnTo>
                  <a:lnTo>
                    <a:pt x="182" y="105"/>
                  </a:lnTo>
                  <a:lnTo>
                    <a:pt x="182" y="144"/>
                  </a:lnTo>
                  <a:lnTo>
                    <a:pt x="250" y="105"/>
                  </a:lnTo>
                  <a:lnTo>
                    <a:pt x="250" y="187"/>
                  </a:lnTo>
                  <a:lnTo>
                    <a:pt x="268" y="205"/>
                  </a:lnTo>
                  <a:lnTo>
                    <a:pt x="268" y="76"/>
                  </a:lnTo>
                  <a:lnTo>
                    <a:pt x="19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36" name="Content Placeholder 2">
            <a:extLst>
              <a:ext uri="{FF2B5EF4-FFF2-40B4-BE49-F238E27FC236}">
                <a16:creationId xmlns:a16="http://schemas.microsoft.com/office/drawing/2014/main" id="{6C906475-68C9-4E7C-A7E2-D85A18854F5E}"/>
              </a:ext>
            </a:extLst>
          </p:cNvPr>
          <p:cNvSpPr txBox="1">
            <a:spLocks/>
          </p:cNvSpPr>
          <p:nvPr/>
        </p:nvSpPr>
        <p:spPr>
          <a:xfrm>
            <a:off x="898972" y="2890841"/>
            <a:ext cx="6786694" cy="60499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228600" indent="-228600" algn="l" defTabSz="457200" rtl="0" eaLnBrk="1" latinLnBrk="0" hangingPunct="1">
              <a:spcBef>
                <a:spcPts val="0"/>
              </a:spcBef>
              <a:buClr>
                <a:schemeClr val="bg2"/>
              </a:buClr>
              <a:buSzPct val="100000"/>
              <a:buFont typeface="Lucida Grande"/>
              <a:buChar char="&gt;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5613" indent="-168275" algn="l" defTabSz="457200" rtl="0" eaLnBrk="1" latinLnBrk="0" hangingPunct="1">
              <a:spcBef>
                <a:spcPts val="0"/>
              </a:spcBef>
              <a:buClr>
                <a:schemeClr val="bg2"/>
              </a:buClr>
              <a:buFont typeface="Lucida Grande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01688" indent="-169863" algn="l" defTabSz="457200" rtl="0" eaLnBrk="1" latinLnBrk="0" hangingPunct="1">
              <a:spcBef>
                <a:spcPts val="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87438" indent="-176213" algn="l" defTabSz="457200" rtl="0" eaLnBrk="1" latinLnBrk="0" hangingPunct="1">
              <a:spcBef>
                <a:spcPts val="0"/>
              </a:spcBef>
              <a:buClr>
                <a:schemeClr val="bg2"/>
              </a:buClr>
              <a:buFont typeface="Lucida Grande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4775" indent="-176213" algn="l" defTabSz="457200" rtl="0" eaLnBrk="1" latinLnBrk="0" hangingPunct="1">
              <a:spcBef>
                <a:spcPts val="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  DECISIONS:</a:t>
            </a:r>
          </a:p>
        </p:txBody>
      </p:sp>
      <p:sp>
        <p:nvSpPr>
          <p:cNvPr id="137" name="TextBox 154">
            <a:extLst>
              <a:ext uri="{FF2B5EF4-FFF2-40B4-BE49-F238E27FC236}">
                <a16:creationId xmlns:a16="http://schemas.microsoft.com/office/drawing/2014/main" id="{D3EBB15B-215A-4C9E-B456-C12AC99749D9}"/>
              </a:ext>
            </a:extLst>
          </p:cNvPr>
          <p:cNvSpPr txBox="1"/>
          <p:nvPr/>
        </p:nvSpPr>
        <p:spPr>
          <a:xfrm>
            <a:off x="984125" y="3242673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solidFill>
                  <a:schemeClr val="accent2"/>
                </a:solidFill>
              </a:rPr>
              <a:t>HERE-AND-NOW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38" name="TextBox 155">
            <a:extLst>
              <a:ext uri="{FF2B5EF4-FFF2-40B4-BE49-F238E27FC236}">
                <a16:creationId xmlns:a16="http://schemas.microsoft.com/office/drawing/2014/main" id="{F6367FBF-EDEC-4392-9737-3603574D40F9}"/>
              </a:ext>
            </a:extLst>
          </p:cNvPr>
          <p:cNvSpPr txBox="1"/>
          <p:nvPr/>
        </p:nvSpPr>
        <p:spPr>
          <a:xfrm>
            <a:off x="6360254" y="3086629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solidFill>
                  <a:schemeClr val="accent2"/>
                </a:solidFill>
              </a:rPr>
              <a:t>WAIT-AND-SEE</a:t>
            </a:r>
            <a:r>
              <a:rPr lang="fr-CA" dirty="0">
                <a:solidFill>
                  <a:schemeClr val="accent2"/>
                </a:solidFill>
              </a:rPr>
              <a:t> </a:t>
            </a:r>
            <a:r>
              <a:rPr lang="fr-CA" sz="1400" dirty="0">
                <a:solidFill>
                  <a:schemeClr val="accent2"/>
                </a:solidFill>
              </a:rPr>
              <a:t>(recours)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9" name="TextBox 158">
            <a:extLst>
              <a:ext uri="{FF2B5EF4-FFF2-40B4-BE49-F238E27FC236}">
                <a16:creationId xmlns:a16="http://schemas.microsoft.com/office/drawing/2014/main" id="{82F4DD6D-EFB3-4357-8C23-DC6BF065EBE3}"/>
              </a:ext>
            </a:extLst>
          </p:cNvPr>
          <p:cNvSpPr txBox="1"/>
          <p:nvPr/>
        </p:nvSpPr>
        <p:spPr>
          <a:xfrm>
            <a:off x="2849657" y="3284117"/>
            <a:ext cx="2914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Nb de lots chaque semaine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Nb de camions assignés à chaque client</a:t>
            </a:r>
          </a:p>
        </p:txBody>
      </p:sp>
      <p:sp>
        <p:nvSpPr>
          <p:cNvPr id="140" name="TextBox 159">
            <a:extLst>
              <a:ext uri="{FF2B5EF4-FFF2-40B4-BE49-F238E27FC236}">
                <a16:creationId xmlns:a16="http://schemas.microsoft.com/office/drawing/2014/main" id="{3AF9D159-DB58-4D6B-88F4-7AD51B4ADD4D}"/>
              </a:ext>
            </a:extLst>
          </p:cNvPr>
          <p:cNvSpPr txBox="1"/>
          <p:nvPr/>
        </p:nvSpPr>
        <p:spPr>
          <a:xfrm>
            <a:off x="6462303" y="3583714"/>
            <a:ext cx="310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Nb d’unités envoyées chaque semaine à chaque client</a:t>
            </a:r>
          </a:p>
        </p:txBody>
      </p:sp>
      <p:grpSp>
        <p:nvGrpSpPr>
          <p:cNvPr id="141" name="Group 160">
            <a:extLst>
              <a:ext uri="{FF2B5EF4-FFF2-40B4-BE49-F238E27FC236}">
                <a16:creationId xmlns:a16="http://schemas.microsoft.com/office/drawing/2014/main" id="{0471D060-B99B-42C4-AFE9-0B3FAC2E0DF0}"/>
              </a:ext>
            </a:extLst>
          </p:cNvPr>
          <p:cNvGrpSpPr/>
          <p:nvPr/>
        </p:nvGrpSpPr>
        <p:grpSpPr>
          <a:xfrm>
            <a:off x="3876319" y="4450773"/>
            <a:ext cx="3078427" cy="1485405"/>
            <a:chOff x="441444" y="1796929"/>
            <a:chExt cx="7989778" cy="4595482"/>
          </a:xfrm>
        </p:grpSpPr>
        <p:graphicFrame>
          <p:nvGraphicFramePr>
            <p:cNvPr id="142" name="Chart 161">
              <a:extLst>
                <a:ext uri="{FF2B5EF4-FFF2-40B4-BE49-F238E27FC236}">
                  <a16:creationId xmlns:a16="http://schemas.microsoft.com/office/drawing/2014/main" id="{307030BE-7090-479E-B688-A2511ADEE5D2}"/>
                </a:ext>
              </a:extLst>
            </p:cNvPr>
            <p:cNvGraphicFramePr/>
            <p:nvPr/>
          </p:nvGraphicFramePr>
          <p:xfrm>
            <a:off x="545284" y="2130804"/>
            <a:ext cx="7474592" cy="42616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43" name="Straight Connector 162">
              <a:extLst>
                <a:ext uri="{FF2B5EF4-FFF2-40B4-BE49-F238E27FC236}">
                  <a16:creationId xmlns:a16="http://schemas.microsoft.com/office/drawing/2014/main" id="{9990C100-B715-4714-9FBD-64AA4AC718A2}"/>
                </a:ext>
              </a:extLst>
            </p:cNvPr>
            <p:cNvCxnSpPr/>
            <p:nvPr/>
          </p:nvCxnSpPr>
          <p:spPr>
            <a:xfrm>
              <a:off x="7357933" y="1966825"/>
              <a:ext cx="28334" cy="4048083"/>
            </a:xfrm>
            <a:prstGeom prst="line">
              <a:avLst/>
            </a:prstGeom>
            <a:ln w="38100" cmpd="sng">
              <a:solidFill>
                <a:schemeClr val="accent5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63">
              <a:extLst>
                <a:ext uri="{FF2B5EF4-FFF2-40B4-BE49-F238E27FC236}">
                  <a16:creationId xmlns:a16="http://schemas.microsoft.com/office/drawing/2014/main" id="{FA7EBB36-9A53-4960-981C-0510DD3E87F6}"/>
                </a:ext>
              </a:extLst>
            </p:cNvPr>
            <p:cNvSpPr txBox="1"/>
            <p:nvPr/>
          </p:nvSpPr>
          <p:spPr>
            <a:xfrm>
              <a:off x="7153131" y="1796929"/>
              <a:ext cx="1278091" cy="23308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accent5"/>
                  </a:solidFill>
                </a:rPr>
                <a:t>CLASSICAL ROBUST</a:t>
              </a:r>
            </a:p>
          </p:txBody>
        </p:sp>
        <p:cxnSp>
          <p:nvCxnSpPr>
            <p:cNvPr id="145" name="Straight Connector 164">
              <a:extLst>
                <a:ext uri="{FF2B5EF4-FFF2-40B4-BE49-F238E27FC236}">
                  <a16:creationId xmlns:a16="http://schemas.microsoft.com/office/drawing/2014/main" id="{E17E106C-1783-497B-A85E-A01506EE07F8}"/>
                </a:ext>
              </a:extLst>
            </p:cNvPr>
            <p:cNvCxnSpPr/>
            <p:nvPr/>
          </p:nvCxnSpPr>
          <p:spPr>
            <a:xfrm>
              <a:off x="5875776" y="1966823"/>
              <a:ext cx="0" cy="4048083"/>
            </a:xfrm>
            <a:prstGeom prst="line">
              <a:avLst/>
            </a:prstGeom>
            <a:ln w="38100" cmpd="sng">
              <a:solidFill>
                <a:schemeClr val="accent3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65">
              <a:extLst>
                <a:ext uri="{FF2B5EF4-FFF2-40B4-BE49-F238E27FC236}">
                  <a16:creationId xmlns:a16="http://schemas.microsoft.com/office/drawing/2014/main" id="{3BADB7B2-773F-4F2D-847C-1164A1994E12}"/>
                </a:ext>
              </a:extLst>
            </p:cNvPr>
            <p:cNvSpPr txBox="1"/>
            <p:nvPr/>
          </p:nvSpPr>
          <p:spPr>
            <a:xfrm>
              <a:off x="3715662" y="1860500"/>
              <a:ext cx="2244819" cy="1142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dirty="0">
                  <a:solidFill>
                    <a:schemeClr val="accent3"/>
                  </a:solidFill>
                </a:rPr>
                <a:t>CHANCE CONSTRAINED</a:t>
              </a:r>
            </a:p>
          </p:txBody>
        </p:sp>
        <p:cxnSp>
          <p:nvCxnSpPr>
            <p:cNvPr id="147" name="Straight Connector 166">
              <a:extLst>
                <a:ext uri="{FF2B5EF4-FFF2-40B4-BE49-F238E27FC236}">
                  <a16:creationId xmlns:a16="http://schemas.microsoft.com/office/drawing/2014/main" id="{2BBC29DF-7960-4107-8CDD-879DFC8E8202}"/>
                </a:ext>
              </a:extLst>
            </p:cNvPr>
            <p:cNvCxnSpPr/>
            <p:nvPr/>
          </p:nvCxnSpPr>
          <p:spPr>
            <a:xfrm flipH="1" flipV="1">
              <a:off x="1213370" y="3680439"/>
              <a:ext cx="2227805" cy="20103"/>
            </a:xfrm>
            <a:prstGeom prst="line">
              <a:avLst/>
            </a:prstGeom>
            <a:ln w="38100" cmpd="sng">
              <a:solidFill>
                <a:schemeClr val="accent4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67">
              <a:extLst>
                <a:ext uri="{FF2B5EF4-FFF2-40B4-BE49-F238E27FC236}">
                  <a16:creationId xmlns:a16="http://schemas.microsoft.com/office/drawing/2014/main" id="{2B542E76-27BE-491D-AEE0-33C897FF891A}"/>
                </a:ext>
              </a:extLst>
            </p:cNvPr>
            <p:cNvSpPr txBox="1"/>
            <p:nvPr/>
          </p:nvSpPr>
          <p:spPr>
            <a:xfrm>
              <a:off x="929977" y="2964726"/>
              <a:ext cx="2607061" cy="714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accent4"/>
                  </a:solidFill>
                </a:rPr>
                <a:t>STOCHASTIC</a:t>
              </a:r>
            </a:p>
          </p:txBody>
        </p:sp>
        <p:sp>
          <p:nvSpPr>
            <p:cNvPr id="150" name="TextBox 169">
              <a:extLst>
                <a:ext uri="{FF2B5EF4-FFF2-40B4-BE49-F238E27FC236}">
                  <a16:creationId xmlns:a16="http://schemas.microsoft.com/office/drawing/2014/main" id="{F10B856E-21AA-470D-9050-8827D7E82AF3}"/>
                </a:ext>
              </a:extLst>
            </p:cNvPr>
            <p:cNvSpPr txBox="1"/>
            <p:nvPr/>
          </p:nvSpPr>
          <p:spPr>
            <a:xfrm>
              <a:off x="441444" y="2298718"/>
              <a:ext cx="898658" cy="321205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en-US" sz="1050" i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Costs </a:t>
              </a:r>
            </a:p>
          </p:txBody>
        </p:sp>
      </p:grpSp>
      <p:sp>
        <p:nvSpPr>
          <p:cNvPr id="151" name="Arc 150">
            <a:extLst>
              <a:ext uri="{FF2B5EF4-FFF2-40B4-BE49-F238E27FC236}">
                <a16:creationId xmlns:a16="http://schemas.microsoft.com/office/drawing/2014/main" id="{32838784-67F2-467C-A036-68E3600F8F1F}"/>
              </a:ext>
            </a:extLst>
          </p:cNvPr>
          <p:cNvSpPr/>
          <p:nvPr/>
        </p:nvSpPr>
        <p:spPr>
          <a:xfrm>
            <a:off x="2794251" y="3580748"/>
            <a:ext cx="3764026" cy="2137347"/>
          </a:xfrm>
          <a:prstGeom prst="arc">
            <a:avLst>
              <a:gd name="adj1" fmla="val 4532714"/>
              <a:gd name="adj2" fmla="val 11630698"/>
            </a:avLst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3">
            <a:extLst>
              <a:ext uri="{FF2B5EF4-FFF2-40B4-BE49-F238E27FC236}">
                <a16:creationId xmlns:a16="http://schemas.microsoft.com/office/drawing/2014/main" id="{5296D0A4-2529-4ACD-9C7E-57105D9135AE}"/>
              </a:ext>
            </a:extLst>
          </p:cNvPr>
          <p:cNvSpPr txBox="1"/>
          <p:nvPr/>
        </p:nvSpPr>
        <p:spPr>
          <a:xfrm>
            <a:off x="1880803" y="4711728"/>
            <a:ext cx="91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COÛT DU PLAN</a:t>
            </a:r>
          </a:p>
        </p:txBody>
      </p:sp>
      <p:sp>
        <p:nvSpPr>
          <p:cNvPr id="153" name="Arc 152">
            <a:extLst>
              <a:ext uri="{FF2B5EF4-FFF2-40B4-BE49-F238E27FC236}">
                <a16:creationId xmlns:a16="http://schemas.microsoft.com/office/drawing/2014/main" id="{DA0D6629-59F7-4974-A2FA-6BC3BCA7E2B4}"/>
              </a:ext>
            </a:extLst>
          </p:cNvPr>
          <p:cNvSpPr/>
          <p:nvPr/>
        </p:nvSpPr>
        <p:spPr>
          <a:xfrm>
            <a:off x="3908918" y="2890841"/>
            <a:ext cx="3738970" cy="2596167"/>
          </a:xfrm>
          <a:prstGeom prst="arc">
            <a:avLst>
              <a:gd name="adj1" fmla="val 314027"/>
              <a:gd name="adj2" fmla="val 5780845"/>
            </a:avLst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72">
            <a:extLst>
              <a:ext uri="{FF2B5EF4-FFF2-40B4-BE49-F238E27FC236}">
                <a16:creationId xmlns:a16="http://schemas.microsoft.com/office/drawing/2014/main" id="{64791AF3-03B2-432D-9D68-93D5EDEEDA1A}"/>
              </a:ext>
            </a:extLst>
          </p:cNvPr>
          <p:cNvSpPr txBox="1"/>
          <p:nvPr/>
        </p:nvSpPr>
        <p:spPr>
          <a:xfrm>
            <a:off x="7102154" y="4612967"/>
            <a:ext cx="133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2"/>
                </a:solidFill>
              </a:rPr>
              <a:t>COÛT DU RECOURS</a:t>
            </a:r>
          </a:p>
        </p:txBody>
      </p:sp>
    </p:spTree>
    <p:extLst>
      <p:ext uri="{BB962C8B-B14F-4D97-AF65-F5344CB8AC3E}">
        <p14:creationId xmlns:p14="http://schemas.microsoft.com/office/powerpoint/2010/main" val="282898715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Planification production-distribution intégrée</a:t>
            </a:r>
            <a:endParaRPr lang="en-US" sz="32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1C40A7-976B-4951-9F6C-CAA79B2E5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28747" y="1886334"/>
            <a:ext cx="1291389" cy="345957"/>
          </a:xfrm>
          <a:prstGeom prst="rect">
            <a:avLst/>
          </a:prstGeom>
          <a:noFill/>
          <a:ln w="1905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Data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Chevron 5"/>
          <p:cNvSpPr/>
          <p:nvPr/>
        </p:nvSpPr>
        <p:spPr bwMode="auto">
          <a:xfrm>
            <a:off x="2500639" y="1758043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761500" y="1863321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Calibri" pitchFamily="34" charset="0"/>
              </a:rPr>
              <a:t>Production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3775453" y="1758043"/>
            <a:ext cx="1394081" cy="548640"/>
          </a:xfrm>
          <a:prstGeom prst="chevron">
            <a:avLst/>
          </a:prstGeom>
          <a:solidFill>
            <a:schemeClr val="accent6"/>
          </a:solidFill>
          <a:ln w="381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050037" y="1863321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hevron 9"/>
          <p:cNvSpPr/>
          <p:nvPr/>
        </p:nvSpPr>
        <p:spPr bwMode="auto">
          <a:xfrm>
            <a:off x="5339884" y="1764505"/>
            <a:ext cx="1394081" cy="548640"/>
          </a:xfrm>
          <a:prstGeom prst="chevron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Chevron 10"/>
          <p:cNvSpPr/>
          <p:nvPr/>
        </p:nvSpPr>
        <p:spPr bwMode="auto">
          <a:xfrm>
            <a:off x="6954746" y="1770398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25998" y="1883428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Inventaire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Chevron 12"/>
          <p:cNvSpPr/>
          <p:nvPr/>
        </p:nvSpPr>
        <p:spPr bwMode="auto">
          <a:xfrm>
            <a:off x="8227758" y="1770398"/>
            <a:ext cx="1394081" cy="548640"/>
          </a:xfrm>
          <a:prstGeom prst="chevron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519423" y="1887901"/>
            <a:ext cx="1261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itchFamily="34" charset="0"/>
              </a:rPr>
              <a:t>Demande</a:t>
            </a:r>
            <a:endParaRPr 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7400" y="1882008"/>
            <a:ext cx="108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Distribution</a:t>
            </a:r>
          </a:p>
        </p:txBody>
      </p:sp>
      <p:sp>
        <p:nvSpPr>
          <p:cNvPr id="32" name="Freeform 382"/>
          <p:cNvSpPr>
            <a:spLocks noChangeAspect="1" noEditPoints="1"/>
          </p:cNvSpPr>
          <p:nvPr/>
        </p:nvSpPr>
        <p:spPr bwMode="auto">
          <a:xfrm>
            <a:off x="5608047" y="1236747"/>
            <a:ext cx="592848" cy="375276"/>
          </a:xfrm>
          <a:custGeom>
            <a:avLst/>
            <a:gdLst>
              <a:gd name="T0" fmla="*/ 388 w 406"/>
              <a:gd name="T1" fmla="*/ 201 h 257"/>
              <a:gd name="T2" fmla="*/ 296 w 406"/>
              <a:gd name="T3" fmla="*/ 95 h 257"/>
              <a:gd name="T4" fmla="*/ 250 w 406"/>
              <a:gd name="T5" fmla="*/ 19 h 257"/>
              <a:gd name="T6" fmla="*/ 0 w 406"/>
              <a:gd name="T7" fmla="*/ 218 h 257"/>
              <a:gd name="T8" fmla="*/ 267 w 406"/>
              <a:gd name="T9" fmla="*/ 140 h 257"/>
              <a:gd name="T10" fmla="*/ 357 w 406"/>
              <a:gd name="T11" fmla="*/ 78 h 257"/>
              <a:gd name="T12" fmla="*/ 353 w 406"/>
              <a:gd name="T13" fmla="*/ 215 h 257"/>
              <a:gd name="T14" fmla="*/ 345 w 406"/>
              <a:gd name="T15" fmla="*/ 238 h 257"/>
              <a:gd name="T16" fmla="*/ 326 w 406"/>
              <a:gd name="T17" fmla="*/ 254 h 257"/>
              <a:gd name="T18" fmla="*/ 310 w 406"/>
              <a:gd name="T19" fmla="*/ 257 h 257"/>
              <a:gd name="T20" fmla="*/ 289 w 406"/>
              <a:gd name="T21" fmla="*/ 252 h 257"/>
              <a:gd name="T22" fmla="*/ 273 w 406"/>
              <a:gd name="T23" fmla="*/ 236 h 257"/>
              <a:gd name="T24" fmla="*/ 138 w 406"/>
              <a:gd name="T25" fmla="*/ 222 h 257"/>
              <a:gd name="T26" fmla="*/ 135 w 406"/>
              <a:gd name="T27" fmla="*/ 236 h 257"/>
              <a:gd name="T28" fmla="*/ 119 w 406"/>
              <a:gd name="T29" fmla="*/ 252 h 257"/>
              <a:gd name="T30" fmla="*/ 95 w 406"/>
              <a:gd name="T31" fmla="*/ 257 h 257"/>
              <a:gd name="T32" fmla="*/ 80 w 406"/>
              <a:gd name="T33" fmla="*/ 254 h 257"/>
              <a:gd name="T34" fmla="*/ 60 w 406"/>
              <a:gd name="T35" fmla="*/ 238 h 257"/>
              <a:gd name="T36" fmla="*/ 53 w 406"/>
              <a:gd name="T37" fmla="*/ 215 h 257"/>
              <a:gd name="T38" fmla="*/ 56 w 406"/>
              <a:gd name="T39" fmla="*/ 197 h 257"/>
              <a:gd name="T40" fmla="*/ 72 w 406"/>
              <a:gd name="T41" fmla="*/ 177 h 257"/>
              <a:gd name="T42" fmla="*/ 95 w 406"/>
              <a:gd name="T43" fmla="*/ 170 h 257"/>
              <a:gd name="T44" fmla="*/ 111 w 406"/>
              <a:gd name="T45" fmla="*/ 174 h 257"/>
              <a:gd name="T46" fmla="*/ 129 w 406"/>
              <a:gd name="T47" fmla="*/ 185 h 257"/>
              <a:gd name="T48" fmla="*/ 138 w 406"/>
              <a:gd name="T49" fmla="*/ 205 h 257"/>
              <a:gd name="T50" fmla="*/ 269 w 406"/>
              <a:gd name="T51" fmla="*/ 199 h 257"/>
              <a:gd name="T52" fmla="*/ 281 w 406"/>
              <a:gd name="T53" fmla="*/ 179 h 257"/>
              <a:gd name="T54" fmla="*/ 302 w 406"/>
              <a:gd name="T55" fmla="*/ 172 h 257"/>
              <a:gd name="T56" fmla="*/ 318 w 406"/>
              <a:gd name="T57" fmla="*/ 172 h 257"/>
              <a:gd name="T58" fmla="*/ 341 w 406"/>
              <a:gd name="T59" fmla="*/ 183 h 257"/>
              <a:gd name="T60" fmla="*/ 353 w 406"/>
              <a:gd name="T61" fmla="*/ 205 h 257"/>
              <a:gd name="T62" fmla="*/ 123 w 406"/>
              <a:gd name="T63" fmla="*/ 215 h 257"/>
              <a:gd name="T64" fmla="*/ 115 w 406"/>
              <a:gd name="T65" fmla="*/ 195 h 257"/>
              <a:gd name="T66" fmla="*/ 95 w 406"/>
              <a:gd name="T67" fmla="*/ 187 h 257"/>
              <a:gd name="T68" fmla="*/ 72 w 406"/>
              <a:gd name="T69" fmla="*/ 205 h 257"/>
              <a:gd name="T70" fmla="*/ 72 w 406"/>
              <a:gd name="T71" fmla="*/ 224 h 257"/>
              <a:gd name="T72" fmla="*/ 95 w 406"/>
              <a:gd name="T73" fmla="*/ 240 h 257"/>
              <a:gd name="T74" fmla="*/ 115 w 406"/>
              <a:gd name="T75" fmla="*/ 232 h 257"/>
              <a:gd name="T76" fmla="*/ 123 w 406"/>
              <a:gd name="T77" fmla="*/ 215 h 257"/>
              <a:gd name="T78" fmla="*/ 334 w 406"/>
              <a:gd name="T79" fmla="*/ 205 h 257"/>
              <a:gd name="T80" fmla="*/ 310 w 406"/>
              <a:gd name="T81" fmla="*/ 187 h 257"/>
              <a:gd name="T82" fmla="*/ 291 w 406"/>
              <a:gd name="T83" fmla="*/ 195 h 257"/>
              <a:gd name="T84" fmla="*/ 283 w 406"/>
              <a:gd name="T85" fmla="*/ 215 h 257"/>
              <a:gd name="T86" fmla="*/ 300 w 406"/>
              <a:gd name="T87" fmla="*/ 238 h 257"/>
              <a:gd name="T88" fmla="*/ 320 w 406"/>
              <a:gd name="T89" fmla="*/ 238 h 257"/>
              <a:gd name="T90" fmla="*/ 335 w 406"/>
              <a:gd name="T91" fmla="*/ 21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6" h="257">
                <a:moveTo>
                  <a:pt x="406" y="133"/>
                </a:moveTo>
                <a:lnTo>
                  <a:pt x="406" y="218"/>
                </a:lnTo>
                <a:lnTo>
                  <a:pt x="388" y="201"/>
                </a:lnTo>
                <a:lnTo>
                  <a:pt x="388" y="140"/>
                </a:lnTo>
                <a:lnTo>
                  <a:pt x="349" y="95"/>
                </a:lnTo>
                <a:lnTo>
                  <a:pt x="296" y="95"/>
                </a:lnTo>
                <a:lnTo>
                  <a:pt x="296" y="158"/>
                </a:lnTo>
                <a:lnTo>
                  <a:pt x="250" y="158"/>
                </a:lnTo>
                <a:lnTo>
                  <a:pt x="250" y="19"/>
                </a:lnTo>
                <a:lnTo>
                  <a:pt x="17" y="19"/>
                </a:lnTo>
                <a:lnTo>
                  <a:pt x="17" y="201"/>
                </a:lnTo>
                <a:lnTo>
                  <a:pt x="0" y="218"/>
                </a:lnTo>
                <a:lnTo>
                  <a:pt x="0" y="0"/>
                </a:lnTo>
                <a:lnTo>
                  <a:pt x="267" y="0"/>
                </a:lnTo>
                <a:lnTo>
                  <a:pt x="267" y="140"/>
                </a:lnTo>
                <a:lnTo>
                  <a:pt x="279" y="140"/>
                </a:lnTo>
                <a:lnTo>
                  <a:pt x="279" y="78"/>
                </a:lnTo>
                <a:lnTo>
                  <a:pt x="357" y="78"/>
                </a:lnTo>
                <a:lnTo>
                  <a:pt x="406" y="133"/>
                </a:lnTo>
                <a:close/>
                <a:moveTo>
                  <a:pt x="353" y="215"/>
                </a:moveTo>
                <a:lnTo>
                  <a:pt x="353" y="215"/>
                </a:lnTo>
                <a:lnTo>
                  <a:pt x="353" y="222"/>
                </a:lnTo>
                <a:lnTo>
                  <a:pt x="349" y="230"/>
                </a:lnTo>
                <a:lnTo>
                  <a:pt x="345" y="238"/>
                </a:lnTo>
                <a:lnTo>
                  <a:pt x="341" y="246"/>
                </a:lnTo>
                <a:lnTo>
                  <a:pt x="334" y="250"/>
                </a:lnTo>
                <a:lnTo>
                  <a:pt x="326" y="254"/>
                </a:lnTo>
                <a:lnTo>
                  <a:pt x="318" y="257"/>
                </a:lnTo>
                <a:lnTo>
                  <a:pt x="310" y="257"/>
                </a:lnTo>
                <a:lnTo>
                  <a:pt x="310" y="257"/>
                </a:lnTo>
                <a:lnTo>
                  <a:pt x="302" y="257"/>
                </a:lnTo>
                <a:lnTo>
                  <a:pt x="295" y="255"/>
                </a:lnTo>
                <a:lnTo>
                  <a:pt x="289" y="252"/>
                </a:lnTo>
                <a:lnTo>
                  <a:pt x="281" y="248"/>
                </a:lnTo>
                <a:lnTo>
                  <a:pt x="277" y="242"/>
                </a:lnTo>
                <a:lnTo>
                  <a:pt x="273" y="236"/>
                </a:lnTo>
                <a:lnTo>
                  <a:pt x="269" y="230"/>
                </a:lnTo>
                <a:lnTo>
                  <a:pt x="267" y="222"/>
                </a:lnTo>
                <a:lnTo>
                  <a:pt x="138" y="222"/>
                </a:lnTo>
                <a:lnTo>
                  <a:pt x="138" y="222"/>
                </a:lnTo>
                <a:lnTo>
                  <a:pt x="136" y="230"/>
                </a:lnTo>
                <a:lnTo>
                  <a:pt x="135" y="236"/>
                </a:lnTo>
                <a:lnTo>
                  <a:pt x="129" y="242"/>
                </a:lnTo>
                <a:lnTo>
                  <a:pt x="125" y="248"/>
                </a:lnTo>
                <a:lnTo>
                  <a:pt x="119" y="252"/>
                </a:lnTo>
                <a:lnTo>
                  <a:pt x="111" y="255"/>
                </a:lnTo>
                <a:lnTo>
                  <a:pt x="103" y="257"/>
                </a:lnTo>
                <a:lnTo>
                  <a:pt x="95" y="257"/>
                </a:lnTo>
                <a:lnTo>
                  <a:pt x="95" y="257"/>
                </a:lnTo>
                <a:lnTo>
                  <a:pt x="88" y="257"/>
                </a:lnTo>
                <a:lnTo>
                  <a:pt x="80" y="254"/>
                </a:lnTo>
                <a:lnTo>
                  <a:pt x="72" y="250"/>
                </a:lnTo>
                <a:lnTo>
                  <a:pt x="66" y="246"/>
                </a:lnTo>
                <a:lnTo>
                  <a:pt x="60" y="238"/>
                </a:lnTo>
                <a:lnTo>
                  <a:pt x="56" y="230"/>
                </a:lnTo>
                <a:lnTo>
                  <a:pt x="53" y="222"/>
                </a:lnTo>
                <a:lnTo>
                  <a:pt x="53" y="215"/>
                </a:lnTo>
                <a:lnTo>
                  <a:pt x="53" y="215"/>
                </a:lnTo>
                <a:lnTo>
                  <a:pt x="53" y="205"/>
                </a:lnTo>
                <a:lnTo>
                  <a:pt x="56" y="197"/>
                </a:lnTo>
                <a:lnTo>
                  <a:pt x="60" y="189"/>
                </a:lnTo>
                <a:lnTo>
                  <a:pt x="66" y="183"/>
                </a:lnTo>
                <a:lnTo>
                  <a:pt x="72" y="177"/>
                </a:lnTo>
                <a:lnTo>
                  <a:pt x="80" y="174"/>
                </a:lnTo>
                <a:lnTo>
                  <a:pt x="88" y="172"/>
                </a:lnTo>
                <a:lnTo>
                  <a:pt x="95" y="170"/>
                </a:lnTo>
                <a:lnTo>
                  <a:pt x="95" y="170"/>
                </a:lnTo>
                <a:lnTo>
                  <a:pt x="103" y="172"/>
                </a:lnTo>
                <a:lnTo>
                  <a:pt x="111" y="174"/>
                </a:lnTo>
                <a:lnTo>
                  <a:pt x="119" y="175"/>
                </a:lnTo>
                <a:lnTo>
                  <a:pt x="125" y="179"/>
                </a:lnTo>
                <a:lnTo>
                  <a:pt x="129" y="185"/>
                </a:lnTo>
                <a:lnTo>
                  <a:pt x="135" y="191"/>
                </a:lnTo>
                <a:lnTo>
                  <a:pt x="136" y="199"/>
                </a:lnTo>
                <a:lnTo>
                  <a:pt x="138" y="205"/>
                </a:lnTo>
                <a:lnTo>
                  <a:pt x="267" y="205"/>
                </a:lnTo>
                <a:lnTo>
                  <a:pt x="267" y="205"/>
                </a:lnTo>
                <a:lnTo>
                  <a:pt x="269" y="199"/>
                </a:lnTo>
                <a:lnTo>
                  <a:pt x="273" y="191"/>
                </a:lnTo>
                <a:lnTo>
                  <a:pt x="277" y="185"/>
                </a:lnTo>
                <a:lnTo>
                  <a:pt x="281" y="179"/>
                </a:lnTo>
                <a:lnTo>
                  <a:pt x="289" y="175"/>
                </a:lnTo>
                <a:lnTo>
                  <a:pt x="295" y="174"/>
                </a:lnTo>
                <a:lnTo>
                  <a:pt x="302" y="172"/>
                </a:lnTo>
                <a:lnTo>
                  <a:pt x="310" y="170"/>
                </a:lnTo>
                <a:lnTo>
                  <a:pt x="310" y="170"/>
                </a:lnTo>
                <a:lnTo>
                  <a:pt x="318" y="172"/>
                </a:lnTo>
                <a:lnTo>
                  <a:pt x="326" y="174"/>
                </a:lnTo>
                <a:lnTo>
                  <a:pt x="334" y="177"/>
                </a:lnTo>
                <a:lnTo>
                  <a:pt x="341" y="183"/>
                </a:lnTo>
                <a:lnTo>
                  <a:pt x="345" y="189"/>
                </a:lnTo>
                <a:lnTo>
                  <a:pt x="349" y="197"/>
                </a:lnTo>
                <a:lnTo>
                  <a:pt x="353" y="205"/>
                </a:lnTo>
                <a:lnTo>
                  <a:pt x="353" y="215"/>
                </a:lnTo>
                <a:lnTo>
                  <a:pt x="353" y="215"/>
                </a:lnTo>
                <a:close/>
                <a:moveTo>
                  <a:pt x="123" y="215"/>
                </a:moveTo>
                <a:lnTo>
                  <a:pt x="123" y="215"/>
                </a:lnTo>
                <a:lnTo>
                  <a:pt x="121" y="205"/>
                </a:lnTo>
                <a:lnTo>
                  <a:pt x="115" y="195"/>
                </a:lnTo>
                <a:lnTo>
                  <a:pt x="107" y="189"/>
                </a:lnTo>
                <a:lnTo>
                  <a:pt x="95" y="187"/>
                </a:lnTo>
                <a:lnTo>
                  <a:pt x="95" y="187"/>
                </a:lnTo>
                <a:lnTo>
                  <a:pt x="86" y="189"/>
                </a:lnTo>
                <a:lnTo>
                  <a:pt x="78" y="195"/>
                </a:lnTo>
                <a:lnTo>
                  <a:pt x="72" y="205"/>
                </a:lnTo>
                <a:lnTo>
                  <a:pt x="70" y="215"/>
                </a:lnTo>
                <a:lnTo>
                  <a:pt x="70" y="215"/>
                </a:lnTo>
                <a:lnTo>
                  <a:pt x="72" y="224"/>
                </a:lnTo>
                <a:lnTo>
                  <a:pt x="78" y="232"/>
                </a:lnTo>
                <a:lnTo>
                  <a:pt x="86" y="238"/>
                </a:lnTo>
                <a:lnTo>
                  <a:pt x="95" y="240"/>
                </a:lnTo>
                <a:lnTo>
                  <a:pt x="95" y="240"/>
                </a:lnTo>
                <a:lnTo>
                  <a:pt x="107" y="238"/>
                </a:lnTo>
                <a:lnTo>
                  <a:pt x="115" y="232"/>
                </a:lnTo>
                <a:lnTo>
                  <a:pt x="121" y="224"/>
                </a:lnTo>
                <a:lnTo>
                  <a:pt x="123" y="215"/>
                </a:lnTo>
                <a:lnTo>
                  <a:pt x="123" y="215"/>
                </a:lnTo>
                <a:close/>
                <a:moveTo>
                  <a:pt x="335" y="215"/>
                </a:moveTo>
                <a:lnTo>
                  <a:pt x="335" y="215"/>
                </a:lnTo>
                <a:lnTo>
                  <a:pt x="334" y="205"/>
                </a:lnTo>
                <a:lnTo>
                  <a:pt x="328" y="195"/>
                </a:lnTo>
                <a:lnTo>
                  <a:pt x="320" y="189"/>
                </a:lnTo>
                <a:lnTo>
                  <a:pt x="310" y="187"/>
                </a:lnTo>
                <a:lnTo>
                  <a:pt x="310" y="187"/>
                </a:lnTo>
                <a:lnTo>
                  <a:pt x="300" y="189"/>
                </a:lnTo>
                <a:lnTo>
                  <a:pt x="291" y="195"/>
                </a:lnTo>
                <a:lnTo>
                  <a:pt x="285" y="205"/>
                </a:lnTo>
                <a:lnTo>
                  <a:pt x="283" y="215"/>
                </a:lnTo>
                <a:lnTo>
                  <a:pt x="283" y="215"/>
                </a:lnTo>
                <a:lnTo>
                  <a:pt x="285" y="224"/>
                </a:lnTo>
                <a:lnTo>
                  <a:pt x="291" y="232"/>
                </a:lnTo>
                <a:lnTo>
                  <a:pt x="300" y="238"/>
                </a:lnTo>
                <a:lnTo>
                  <a:pt x="310" y="240"/>
                </a:lnTo>
                <a:lnTo>
                  <a:pt x="310" y="240"/>
                </a:lnTo>
                <a:lnTo>
                  <a:pt x="320" y="238"/>
                </a:lnTo>
                <a:lnTo>
                  <a:pt x="328" y="232"/>
                </a:lnTo>
                <a:lnTo>
                  <a:pt x="334" y="224"/>
                </a:lnTo>
                <a:lnTo>
                  <a:pt x="335" y="215"/>
                </a:lnTo>
                <a:lnTo>
                  <a:pt x="335" y="215"/>
                </a:lnTo>
                <a:close/>
              </a:path>
            </a:pathLst>
          </a:custGeom>
          <a:solidFill>
            <a:srgbClr val="CE1F3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7886144" y="1192778"/>
            <a:ext cx="520700" cy="390525"/>
            <a:chOff x="5689601" y="1325563"/>
            <a:chExt cx="520700" cy="390525"/>
          </a:xfrm>
          <a:solidFill>
            <a:schemeClr val="accent3"/>
          </a:solidFill>
        </p:grpSpPr>
        <p:sp>
          <p:nvSpPr>
            <p:cNvPr id="34" name="Freeform 440"/>
            <p:cNvSpPr>
              <a:spLocks noEditPoints="1"/>
            </p:cNvSpPr>
            <p:nvPr/>
          </p:nvSpPr>
          <p:spPr bwMode="auto">
            <a:xfrm>
              <a:off x="5689601" y="1325563"/>
              <a:ext cx="520700" cy="153988"/>
            </a:xfrm>
            <a:custGeom>
              <a:avLst/>
              <a:gdLst>
                <a:gd name="T0" fmla="*/ 318 w 328"/>
                <a:gd name="T1" fmla="*/ 17 h 97"/>
                <a:gd name="T2" fmla="*/ 10 w 328"/>
                <a:gd name="T3" fmla="*/ 17 h 97"/>
                <a:gd name="T4" fmla="*/ 4 w 328"/>
                <a:gd name="T5" fmla="*/ 56 h 97"/>
                <a:gd name="T6" fmla="*/ 2 w 328"/>
                <a:gd name="T7" fmla="*/ 80 h 97"/>
                <a:gd name="T8" fmla="*/ 14 w 328"/>
                <a:gd name="T9" fmla="*/ 93 h 97"/>
                <a:gd name="T10" fmla="*/ 28 w 328"/>
                <a:gd name="T11" fmla="*/ 97 h 97"/>
                <a:gd name="T12" fmla="*/ 59 w 328"/>
                <a:gd name="T13" fmla="*/ 88 h 97"/>
                <a:gd name="T14" fmla="*/ 73 w 328"/>
                <a:gd name="T15" fmla="*/ 88 h 97"/>
                <a:gd name="T16" fmla="*/ 96 w 328"/>
                <a:gd name="T17" fmla="*/ 97 h 97"/>
                <a:gd name="T18" fmla="*/ 115 w 328"/>
                <a:gd name="T19" fmla="*/ 93 h 97"/>
                <a:gd name="T20" fmla="*/ 133 w 328"/>
                <a:gd name="T21" fmla="*/ 82 h 97"/>
                <a:gd name="T22" fmla="*/ 155 w 328"/>
                <a:gd name="T23" fmla="*/ 95 h 97"/>
                <a:gd name="T24" fmla="*/ 174 w 328"/>
                <a:gd name="T25" fmla="*/ 95 h 97"/>
                <a:gd name="T26" fmla="*/ 197 w 328"/>
                <a:gd name="T27" fmla="*/ 82 h 97"/>
                <a:gd name="T28" fmla="*/ 213 w 328"/>
                <a:gd name="T29" fmla="*/ 93 h 97"/>
                <a:gd name="T30" fmla="*/ 233 w 328"/>
                <a:gd name="T31" fmla="*/ 97 h 97"/>
                <a:gd name="T32" fmla="*/ 258 w 328"/>
                <a:gd name="T33" fmla="*/ 88 h 97"/>
                <a:gd name="T34" fmla="*/ 272 w 328"/>
                <a:gd name="T35" fmla="*/ 88 h 97"/>
                <a:gd name="T36" fmla="*/ 301 w 328"/>
                <a:gd name="T37" fmla="*/ 97 h 97"/>
                <a:gd name="T38" fmla="*/ 316 w 328"/>
                <a:gd name="T39" fmla="*/ 93 h 97"/>
                <a:gd name="T40" fmla="*/ 328 w 328"/>
                <a:gd name="T41" fmla="*/ 80 h 97"/>
                <a:gd name="T42" fmla="*/ 324 w 328"/>
                <a:gd name="T43" fmla="*/ 56 h 97"/>
                <a:gd name="T44" fmla="*/ 65 w 328"/>
                <a:gd name="T45" fmla="*/ 56 h 97"/>
                <a:gd name="T46" fmla="*/ 43 w 328"/>
                <a:gd name="T47" fmla="*/ 80 h 97"/>
                <a:gd name="T48" fmla="*/ 26 w 328"/>
                <a:gd name="T49" fmla="*/ 80 h 97"/>
                <a:gd name="T50" fmla="*/ 22 w 328"/>
                <a:gd name="T51" fmla="*/ 56 h 97"/>
                <a:gd name="T52" fmla="*/ 65 w 328"/>
                <a:gd name="T53" fmla="*/ 56 h 97"/>
                <a:gd name="T54" fmla="*/ 123 w 328"/>
                <a:gd name="T55" fmla="*/ 66 h 97"/>
                <a:gd name="T56" fmla="*/ 100 w 328"/>
                <a:gd name="T57" fmla="*/ 82 h 97"/>
                <a:gd name="T58" fmla="*/ 84 w 328"/>
                <a:gd name="T59" fmla="*/ 74 h 97"/>
                <a:gd name="T60" fmla="*/ 92 w 328"/>
                <a:gd name="T61" fmla="*/ 17 h 97"/>
                <a:gd name="T62" fmla="*/ 164 w 328"/>
                <a:gd name="T63" fmla="*/ 82 h 97"/>
                <a:gd name="T64" fmla="*/ 149 w 328"/>
                <a:gd name="T65" fmla="*/ 74 h 97"/>
                <a:gd name="T66" fmla="*/ 145 w 328"/>
                <a:gd name="T67" fmla="*/ 17 h 97"/>
                <a:gd name="T68" fmla="*/ 188 w 328"/>
                <a:gd name="T69" fmla="*/ 56 h 97"/>
                <a:gd name="T70" fmla="*/ 174 w 328"/>
                <a:gd name="T71" fmla="*/ 80 h 97"/>
                <a:gd name="T72" fmla="*/ 231 w 328"/>
                <a:gd name="T73" fmla="*/ 82 h 97"/>
                <a:gd name="T74" fmla="*/ 213 w 328"/>
                <a:gd name="T75" fmla="*/ 74 h 97"/>
                <a:gd name="T76" fmla="*/ 199 w 328"/>
                <a:gd name="T77" fmla="*/ 17 h 97"/>
                <a:gd name="T78" fmla="*/ 248 w 328"/>
                <a:gd name="T79" fmla="*/ 56 h 97"/>
                <a:gd name="T80" fmla="*/ 238 w 328"/>
                <a:gd name="T81" fmla="*/ 80 h 97"/>
                <a:gd name="T82" fmla="*/ 295 w 328"/>
                <a:gd name="T83" fmla="*/ 82 h 97"/>
                <a:gd name="T84" fmla="*/ 275 w 328"/>
                <a:gd name="T85" fmla="*/ 74 h 97"/>
                <a:gd name="T86" fmla="*/ 254 w 328"/>
                <a:gd name="T87" fmla="*/ 17 h 97"/>
                <a:gd name="T88" fmla="*/ 309 w 328"/>
                <a:gd name="T89" fmla="*/ 56 h 97"/>
                <a:gd name="T90" fmla="*/ 303 w 328"/>
                <a:gd name="T91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97">
                  <a:moveTo>
                    <a:pt x="324" y="56"/>
                  </a:moveTo>
                  <a:lnTo>
                    <a:pt x="307" y="17"/>
                  </a:lnTo>
                  <a:lnTo>
                    <a:pt x="318" y="17"/>
                  </a:lnTo>
                  <a:lnTo>
                    <a:pt x="318" y="0"/>
                  </a:lnTo>
                  <a:lnTo>
                    <a:pt x="10" y="0"/>
                  </a:lnTo>
                  <a:lnTo>
                    <a:pt x="10" y="17"/>
                  </a:lnTo>
                  <a:lnTo>
                    <a:pt x="22" y="1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4" y="86"/>
                  </a:lnTo>
                  <a:lnTo>
                    <a:pt x="8" y="89"/>
                  </a:lnTo>
                  <a:lnTo>
                    <a:pt x="14" y="93"/>
                  </a:lnTo>
                  <a:lnTo>
                    <a:pt x="20" y="95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39" y="95"/>
                  </a:lnTo>
                  <a:lnTo>
                    <a:pt x="49" y="93"/>
                  </a:lnTo>
                  <a:lnTo>
                    <a:pt x="59" y="88"/>
                  </a:lnTo>
                  <a:lnTo>
                    <a:pt x="67" y="82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78" y="93"/>
                  </a:lnTo>
                  <a:lnTo>
                    <a:pt x="86" y="95"/>
                  </a:lnTo>
                  <a:lnTo>
                    <a:pt x="96" y="97"/>
                  </a:lnTo>
                  <a:lnTo>
                    <a:pt x="96" y="97"/>
                  </a:lnTo>
                  <a:lnTo>
                    <a:pt x="108" y="95"/>
                  </a:lnTo>
                  <a:lnTo>
                    <a:pt x="115" y="93"/>
                  </a:lnTo>
                  <a:lnTo>
                    <a:pt x="125" y="88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9" y="88"/>
                  </a:lnTo>
                  <a:lnTo>
                    <a:pt x="147" y="93"/>
                  </a:lnTo>
                  <a:lnTo>
                    <a:pt x="155" y="95"/>
                  </a:lnTo>
                  <a:lnTo>
                    <a:pt x="164" y="97"/>
                  </a:lnTo>
                  <a:lnTo>
                    <a:pt x="164" y="97"/>
                  </a:lnTo>
                  <a:lnTo>
                    <a:pt x="174" y="95"/>
                  </a:lnTo>
                  <a:lnTo>
                    <a:pt x="184" y="93"/>
                  </a:lnTo>
                  <a:lnTo>
                    <a:pt x="192" y="88"/>
                  </a:lnTo>
                  <a:lnTo>
                    <a:pt x="197" y="82"/>
                  </a:lnTo>
                  <a:lnTo>
                    <a:pt x="197" y="82"/>
                  </a:lnTo>
                  <a:lnTo>
                    <a:pt x="205" y="88"/>
                  </a:lnTo>
                  <a:lnTo>
                    <a:pt x="213" y="93"/>
                  </a:lnTo>
                  <a:lnTo>
                    <a:pt x="223" y="95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242" y="95"/>
                  </a:lnTo>
                  <a:lnTo>
                    <a:pt x="250" y="93"/>
                  </a:lnTo>
                  <a:lnTo>
                    <a:pt x="258" y="88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72" y="88"/>
                  </a:lnTo>
                  <a:lnTo>
                    <a:pt x="281" y="93"/>
                  </a:lnTo>
                  <a:lnTo>
                    <a:pt x="291" y="95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9" y="95"/>
                  </a:lnTo>
                  <a:lnTo>
                    <a:pt x="316" y="93"/>
                  </a:lnTo>
                  <a:lnTo>
                    <a:pt x="322" y="89"/>
                  </a:lnTo>
                  <a:lnTo>
                    <a:pt x="326" y="8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8" y="64"/>
                  </a:lnTo>
                  <a:lnTo>
                    <a:pt x="324" y="56"/>
                  </a:lnTo>
                  <a:lnTo>
                    <a:pt x="324" y="56"/>
                  </a:lnTo>
                  <a:close/>
                  <a:moveTo>
                    <a:pt x="65" y="56"/>
                  </a:moveTo>
                  <a:lnTo>
                    <a:pt x="65" y="56"/>
                  </a:lnTo>
                  <a:lnTo>
                    <a:pt x="61" y="66"/>
                  </a:lnTo>
                  <a:lnTo>
                    <a:pt x="53" y="74"/>
                  </a:lnTo>
                  <a:lnTo>
                    <a:pt x="43" y="80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26" y="80"/>
                  </a:lnTo>
                  <a:lnTo>
                    <a:pt x="20" y="74"/>
                  </a:lnTo>
                  <a:lnTo>
                    <a:pt x="18" y="66"/>
                  </a:lnTo>
                  <a:lnTo>
                    <a:pt x="22" y="56"/>
                  </a:lnTo>
                  <a:lnTo>
                    <a:pt x="37" y="17"/>
                  </a:lnTo>
                  <a:lnTo>
                    <a:pt x="76" y="17"/>
                  </a:lnTo>
                  <a:lnTo>
                    <a:pt x="65" y="56"/>
                  </a:lnTo>
                  <a:close/>
                  <a:moveTo>
                    <a:pt x="127" y="56"/>
                  </a:moveTo>
                  <a:lnTo>
                    <a:pt x="127" y="56"/>
                  </a:lnTo>
                  <a:lnTo>
                    <a:pt x="123" y="66"/>
                  </a:lnTo>
                  <a:lnTo>
                    <a:pt x="117" y="74"/>
                  </a:lnTo>
                  <a:lnTo>
                    <a:pt x="110" y="80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90" y="80"/>
                  </a:lnTo>
                  <a:lnTo>
                    <a:pt x="84" y="74"/>
                  </a:lnTo>
                  <a:lnTo>
                    <a:pt x="82" y="66"/>
                  </a:lnTo>
                  <a:lnTo>
                    <a:pt x="82" y="56"/>
                  </a:lnTo>
                  <a:lnTo>
                    <a:pt x="92" y="17"/>
                  </a:lnTo>
                  <a:lnTo>
                    <a:pt x="131" y="17"/>
                  </a:lnTo>
                  <a:lnTo>
                    <a:pt x="127" y="56"/>
                  </a:lnTo>
                  <a:close/>
                  <a:moveTo>
                    <a:pt x="164" y="82"/>
                  </a:moveTo>
                  <a:lnTo>
                    <a:pt x="164" y="82"/>
                  </a:lnTo>
                  <a:lnTo>
                    <a:pt x="156" y="80"/>
                  </a:lnTo>
                  <a:lnTo>
                    <a:pt x="149" y="74"/>
                  </a:lnTo>
                  <a:lnTo>
                    <a:pt x="145" y="66"/>
                  </a:lnTo>
                  <a:lnTo>
                    <a:pt x="143" y="56"/>
                  </a:lnTo>
                  <a:lnTo>
                    <a:pt x="145" y="17"/>
                  </a:lnTo>
                  <a:lnTo>
                    <a:pt x="186" y="17"/>
                  </a:lnTo>
                  <a:lnTo>
                    <a:pt x="188" y="56"/>
                  </a:lnTo>
                  <a:lnTo>
                    <a:pt x="188" y="56"/>
                  </a:lnTo>
                  <a:lnTo>
                    <a:pt x="186" y="66"/>
                  </a:lnTo>
                  <a:lnTo>
                    <a:pt x="182" y="74"/>
                  </a:lnTo>
                  <a:lnTo>
                    <a:pt x="174" y="80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31" y="82"/>
                  </a:moveTo>
                  <a:lnTo>
                    <a:pt x="231" y="82"/>
                  </a:lnTo>
                  <a:lnTo>
                    <a:pt x="221" y="80"/>
                  </a:lnTo>
                  <a:lnTo>
                    <a:pt x="213" y="74"/>
                  </a:lnTo>
                  <a:lnTo>
                    <a:pt x="207" y="66"/>
                  </a:lnTo>
                  <a:lnTo>
                    <a:pt x="203" y="56"/>
                  </a:lnTo>
                  <a:lnTo>
                    <a:pt x="199" y="17"/>
                  </a:lnTo>
                  <a:lnTo>
                    <a:pt x="240" y="17"/>
                  </a:lnTo>
                  <a:lnTo>
                    <a:pt x="248" y="56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246" y="74"/>
                  </a:lnTo>
                  <a:lnTo>
                    <a:pt x="238" y="80"/>
                  </a:lnTo>
                  <a:lnTo>
                    <a:pt x="231" y="82"/>
                  </a:lnTo>
                  <a:lnTo>
                    <a:pt x="231" y="82"/>
                  </a:lnTo>
                  <a:close/>
                  <a:moveTo>
                    <a:pt x="295" y="82"/>
                  </a:moveTo>
                  <a:lnTo>
                    <a:pt x="295" y="82"/>
                  </a:lnTo>
                  <a:lnTo>
                    <a:pt x="285" y="80"/>
                  </a:lnTo>
                  <a:lnTo>
                    <a:pt x="275" y="74"/>
                  </a:lnTo>
                  <a:lnTo>
                    <a:pt x="268" y="66"/>
                  </a:lnTo>
                  <a:lnTo>
                    <a:pt x="264" y="56"/>
                  </a:lnTo>
                  <a:lnTo>
                    <a:pt x="254" y="17"/>
                  </a:lnTo>
                  <a:lnTo>
                    <a:pt x="293" y="17"/>
                  </a:lnTo>
                  <a:lnTo>
                    <a:pt x="309" y="56"/>
                  </a:lnTo>
                  <a:lnTo>
                    <a:pt x="309" y="56"/>
                  </a:lnTo>
                  <a:lnTo>
                    <a:pt x="311" y="66"/>
                  </a:lnTo>
                  <a:lnTo>
                    <a:pt x="309" y="74"/>
                  </a:lnTo>
                  <a:lnTo>
                    <a:pt x="303" y="80"/>
                  </a:lnTo>
                  <a:lnTo>
                    <a:pt x="295" y="82"/>
                  </a:lnTo>
                  <a:lnTo>
                    <a:pt x="295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441"/>
            <p:cNvSpPr>
              <a:spLocks noChangeArrowheads="1"/>
            </p:cNvSpPr>
            <p:nvPr/>
          </p:nvSpPr>
          <p:spPr bwMode="auto">
            <a:xfrm>
              <a:off x="5822951" y="1557338"/>
              <a:ext cx="285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42"/>
            <p:cNvSpPr>
              <a:spLocks/>
            </p:cNvSpPr>
            <p:nvPr/>
          </p:nvSpPr>
          <p:spPr bwMode="auto">
            <a:xfrm>
              <a:off x="5743576" y="1485900"/>
              <a:ext cx="417513" cy="230188"/>
            </a:xfrm>
            <a:custGeom>
              <a:avLst/>
              <a:gdLst>
                <a:gd name="T0" fmla="*/ 245 w 263"/>
                <a:gd name="T1" fmla="*/ 127 h 145"/>
                <a:gd name="T2" fmla="*/ 97 w 263"/>
                <a:gd name="T3" fmla="*/ 127 h 145"/>
                <a:gd name="T4" fmla="*/ 97 w 263"/>
                <a:gd name="T5" fmla="*/ 0 h 145"/>
                <a:gd name="T6" fmla="*/ 80 w 263"/>
                <a:gd name="T7" fmla="*/ 18 h 145"/>
                <a:gd name="T8" fmla="*/ 80 w 263"/>
                <a:gd name="T9" fmla="*/ 127 h 145"/>
                <a:gd name="T10" fmla="*/ 17 w 263"/>
                <a:gd name="T11" fmla="*/ 127 h 145"/>
                <a:gd name="T12" fmla="*/ 17 w 263"/>
                <a:gd name="T13" fmla="*/ 0 h 145"/>
                <a:gd name="T14" fmla="*/ 0 w 263"/>
                <a:gd name="T15" fmla="*/ 18 h 145"/>
                <a:gd name="T16" fmla="*/ 0 w 263"/>
                <a:gd name="T17" fmla="*/ 145 h 145"/>
                <a:gd name="T18" fmla="*/ 263 w 263"/>
                <a:gd name="T19" fmla="*/ 145 h 145"/>
                <a:gd name="T20" fmla="*/ 263 w 263"/>
                <a:gd name="T21" fmla="*/ 18 h 145"/>
                <a:gd name="T22" fmla="*/ 245 w 263"/>
                <a:gd name="T23" fmla="*/ 0 h 145"/>
                <a:gd name="T24" fmla="*/ 245 w 263"/>
                <a:gd name="T2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45">
                  <a:moveTo>
                    <a:pt x="245" y="127"/>
                  </a:moveTo>
                  <a:lnTo>
                    <a:pt x="97" y="127"/>
                  </a:lnTo>
                  <a:lnTo>
                    <a:pt x="97" y="0"/>
                  </a:lnTo>
                  <a:lnTo>
                    <a:pt x="80" y="18"/>
                  </a:lnTo>
                  <a:lnTo>
                    <a:pt x="80" y="127"/>
                  </a:lnTo>
                  <a:lnTo>
                    <a:pt x="17" y="127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0" y="145"/>
                  </a:lnTo>
                  <a:lnTo>
                    <a:pt x="263" y="145"/>
                  </a:lnTo>
                  <a:lnTo>
                    <a:pt x="263" y="18"/>
                  </a:lnTo>
                  <a:lnTo>
                    <a:pt x="245" y="0"/>
                  </a:lnTo>
                  <a:lnTo>
                    <a:pt x="245" y="1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3407408" y="1128895"/>
            <a:ext cx="425450" cy="481013"/>
            <a:chOff x="6634164" y="1281113"/>
            <a:chExt cx="425450" cy="481013"/>
          </a:xfrm>
          <a:solidFill>
            <a:schemeClr val="accent6"/>
          </a:solidFill>
        </p:grpSpPr>
        <p:sp>
          <p:nvSpPr>
            <p:cNvPr id="38" name="Freeform 443"/>
            <p:cNvSpPr>
              <a:spLocks/>
            </p:cNvSpPr>
            <p:nvPr/>
          </p:nvSpPr>
          <p:spPr bwMode="auto">
            <a:xfrm>
              <a:off x="6669089" y="1281113"/>
              <a:ext cx="204788" cy="130175"/>
            </a:xfrm>
            <a:custGeom>
              <a:avLst/>
              <a:gdLst>
                <a:gd name="T0" fmla="*/ 18 w 129"/>
                <a:gd name="T1" fmla="*/ 82 h 82"/>
                <a:gd name="T2" fmla="*/ 18 w 129"/>
                <a:gd name="T3" fmla="*/ 75 h 82"/>
                <a:gd name="T4" fmla="*/ 23 w 129"/>
                <a:gd name="T5" fmla="*/ 59 h 82"/>
                <a:gd name="T6" fmla="*/ 37 w 129"/>
                <a:gd name="T7" fmla="*/ 49 h 82"/>
                <a:gd name="T8" fmla="*/ 37 w 129"/>
                <a:gd name="T9" fmla="*/ 49 h 82"/>
                <a:gd name="T10" fmla="*/ 39 w 129"/>
                <a:gd name="T11" fmla="*/ 49 h 82"/>
                <a:gd name="T12" fmla="*/ 39 w 129"/>
                <a:gd name="T13" fmla="*/ 49 h 82"/>
                <a:gd name="T14" fmla="*/ 49 w 129"/>
                <a:gd name="T15" fmla="*/ 47 h 82"/>
                <a:gd name="T16" fmla="*/ 60 w 129"/>
                <a:gd name="T17" fmla="*/ 53 h 82"/>
                <a:gd name="T18" fmla="*/ 64 w 129"/>
                <a:gd name="T19" fmla="*/ 55 h 82"/>
                <a:gd name="T20" fmla="*/ 68 w 129"/>
                <a:gd name="T21" fmla="*/ 57 h 82"/>
                <a:gd name="T22" fmla="*/ 74 w 129"/>
                <a:gd name="T23" fmla="*/ 55 h 82"/>
                <a:gd name="T24" fmla="*/ 76 w 129"/>
                <a:gd name="T25" fmla="*/ 49 h 82"/>
                <a:gd name="T26" fmla="*/ 74 w 129"/>
                <a:gd name="T27" fmla="*/ 41 h 82"/>
                <a:gd name="T28" fmla="*/ 68 w 129"/>
                <a:gd name="T29" fmla="*/ 37 h 82"/>
                <a:gd name="T30" fmla="*/ 62 w 129"/>
                <a:gd name="T31" fmla="*/ 34 h 82"/>
                <a:gd name="T32" fmla="*/ 62 w 129"/>
                <a:gd name="T33" fmla="*/ 34 h 82"/>
                <a:gd name="T34" fmla="*/ 62 w 129"/>
                <a:gd name="T35" fmla="*/ 34 h 82"/>
                <a:gd name="T36" fmla="*/ 74 w 129"/>
                <a:gd name="T37" fmla="*/ 22 h 82"/>
                <a:gd name="T38" fmla="*/ 90 w 129"/>
                <a:gd name="T39" fmla="*/ 16 h 82"/>
                <a:gd name="T40" fmla="*/ 96 w 129"/>
                <a:gd name="T41" fmla="*/ 18 h 82"/>
                <a:gd name="T42" fmla="*/ 107 w 129"/>
                <a:gd name="T43" fmla="*/ 24 h 82"/>
                <a:gd name="T44" fmla="*/ 113 w 129"/>
                <a:gd name="T45" fmla="*/ 28 h 82"/>
                <a:gd name="T46" fmla="*/ 119 w 129"/>
                <a:gd name="T47" fmla="*/ 30 h 82"/>
                <a:gd name="T48" fmla="*/ 125 w 129"/>
                <a:gd name="T49" fmla="*/ 28 h 82"/>
                <a:gd name="T50" fmla="*/ 127 w 129"/>
                <a:gd name="T51" fmla="*/ 26 h 82"/>
                <a:gd name="T52" fmla="*/ 127 w 129"/>
                <a:gd name="T53" fmla="*/ 20 h 82"/>
                <a:gd name="T54" fmla="*/ 127 w 129"/>
                <a:gd name="T55" fmla="*/ 16 h 82"/>
                <a:gd name="T56" fmla="*/ 109 w 129"/>
                <a:gd name="T57" fmla="*/ 4 h 82"/>
                <a:gd name="T58" fmla="*/ 90 w 129"/>
                <a:gd name="T59" fmla="*/ 0 h 82"/>
                <a:gd name="T60" fmla="*/ 82 w 129"/>
                <a:gd name="T61" fmla="*/ 0 h 82"/>
                <a:gd name="T62" fmla="*/ 62 w 129"/>
                <a:gd name="T63" fmla="*/ 8 h 82"/>
                <a:gd name="T64" fmla="*/ 47 w 129"/>
                <a:gd name="T65" fmla="*/ 30 h 82"/>
                <a:gd name="T66" fmla="*/ 45 w 129"/>
                <a:gd name="T67" fmla="*/ 30 h 82"/>
                <a:gd name="T68" fmla="*/ 45 w 129"/>
                <a:gd name="T69" fmla="*/ 30 h 82"/>
                <a:gd name="T70" fmla="*/ 35 w 129"/>
                <a:gd name="T71" fmla="*/ 32 h 82"/>
                <a:gd name="T72" fmla="*/ 19 w 129"/>
                <a:gd name="T73" fmla="*/ 39 h 82"/>
                <a:gd name="T74" fmla="*/ 8 w 129"/>
                <a:gd name="T75" fmla="*/ 51 h 82"/>
                <a:gd name="T76" fmla="*/ 0 w 129"/>
                <a:gd name="T77" fmla="*/ 65 h 82"/>
                <a:gd name="T78" fmla="*/ 0 w 129"/>
                <a:gd name="T79" fmla="*/ 75 h 82"/>
                <a:gd name="T80" fmla="*/ 18 w 129"/>
                <a:gd name="T8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9" h="82">
                  <a:moveTo>
                    <a:pt x="18" y="82"/>
                  </a:moveTo>
                  <a:lnTo>
                    <a:pt x="18" y="82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23" y="59"/>
                  </a:lnTo>
                  <a:lnTo>
                    <a:pt x="29" y="53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49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4" y="55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1"/>
                  </a:lnTo>
                  <a:lnTo>
                    <a:pt x="76" y="49"/>
                  </a:lnTo>
                  <a:lnTo>
                    <a:pt x="76" y="45"/>
                  </a:lnTo>
                  <a:lnTo>
                    <a:pt x="74" y="41"/>
                  </a:lnTo>
                  <a:lnTo>
                    <a:pt x="74" y="41"/>
                  </a:lnTo>
                  <a:lnTo>
                    <a:pt x="68" y="37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74" y="22"/>
                  </a:lnTo>
                  <a:lnTo>
                    <a:pt x="82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103" y="20"/>
                  </a:lnTo>
                  <a:lnTo>
                    <a:pt x="107" y="24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5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7" y="26"/>
                  </a:lnTo>
                  <a:lnTo>
                    <a:pt x="129" y="22"/>
                  </a:lnTo>
                  <a:lnTo>
                    <a:pt x="127" y="20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19" y="10"/>
                  </a:lnTo>
                  <a:lnTo>
                    <a:pt x="109" y="4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62" y="8"/>
                  </a:lnTo>
                  <a:lnTo>
                    <a:pt x="53" y="1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19" y="39"/>
                  </a:lnTo>
                  <a:lnTo>
                    <a:pt x="14" y="43"/>
                  </a:lnTo>
                  <a:lnTo>
                    <a:pt x="8" y="51"/>
                  </a:lnTo>
                  <a:lnTo>
                    <a:pt x="4" y="57"/>
                  </a:lnTo>
                  <a:lnTo>
                    <a:pt x="0" y="6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444"/>
            <p:cNvSpPr>
              <a:spLocks noChangeArrowheads="1"/>
            </p:cNvSpPr>
            <p:nvPr/>
          </p:nvSpPr>
          <p:spPr bwMode="auto">
            <a:xfrm>
              <a:off x="6956426" y="1693863"/>
              <a:ext cx="47625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Rectangle 445"/>
            <p:cNvSpPr>
              <a:spLocks noChangeArrowheads="1"/>
            </p:cNvSpPr>
            <p:nvPr/>
          </p:nvSpPr>
          <p:spPr bwMode="auto">
            <a:xfrm>
              <a:off x="684847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46"/>
            <p:cNvSpPr>
              <a:spLocks noChangeArrowheads="1"/>
            </p:cNvSpPr>
            <p:nvPr/>
          </p:nvSpPr>
          <p:spPr bwMode="auto">
            <a:xfrm>
              <a:off x="6740526" y="1693863"/>
              <a:ext cx="4603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47"/>
            <p:cNvSpPr>
              <a:spLocks/>
            </p:cNvSpPr>
            <p:nvPr/>
          </p:nvSpPr>
          <p:spPr bwMode="auto">
            <a:xfrm>
              <a:off x="6634164" y="1436688"/>
              <a:ext cx="425450" cy="325438"/>
            </a:xfrm>
            <a:custGeom>
              <a:avLst/>
              <a:gdLst>
                <a:gd name="T0" fmla="*/ 199 w 268"/>
                <a:gd name="T1" fmla="*/ 115 h 205"/>
                <a:gd name="T2" fmla="*/ 199 w 268"/>
                <a:gd name="T3" fmla="*/ 76 h 205"/>
                <a:gd name="T4" fmla="*/ 131 w 268"/>
                <a:gd name="T5" fmla="*/ 115 h 205"/>
                <a:gd name="T6" fmla="*/ 131 w 268"/>
                <a:gd name="T7" fmla="*/ 76 h 205"/>
                <a:gd name="T8" fmla="*/ 63 w 268"/>
                <a:gd name="T9" fmla="*/ 115 h 205"/>
                <a:gd name="T10" fmla="*/ 63 w 268"/>
                <a:gd name="T11" fmla="*/ 0 h 205"/>
                <a:gd name="T12" fmla="*/ 0 w 268"/>
                <a:gd name="T13" fmla="*/ 0 h 205"/>
                <a:gd name="T14" fmla="*/ 0 w 268"/>
                <a:gd name="T15" fmla="*/ 205 h 205"/>
                <a:gd name="T16" fmla="*/ 16 w 268"/>
                <a:gd name="T17" fmla="*/ 187 h 205"/>
                <a:gd name="T18" fmla="*/ 16 w 268"/>
                <a:gd name="T19" fmla="*/ 18 h 205"/>
                <a:gd name="T20" fmla="*/ 45 w 268"/>
                <a:gd name="T21" fmla="*/ 18 h 205"/>
                <a:gd name="T22" fmla="*/ 45 w 268"/>
                <a:gd name="T23" fmla="*/ 144 h 205"/>
                <a:gd name="T24" fmla="*/ 114 w 268"/>
                <a:gd name="T25" fmla="*/ 105 h 205"/>
                <a:gd name="T26" fmla="*/ 114 w 268"/>
                <a:gd name="T27" fmla="*/ 144 h 205"/>
                <a:gd name="T28" fmla="*/ 182 w 268"/>
                <a:gd name="T29" fmla="*/ 105 h 205"/>
                <a:gd name="T30" fmla="*/ 182 w 268"/>
                <a:gd name="T31" fmla="*/ 144 h 205"/>
                <a:gd name="T32" fmla="*/ 250 w 268"/>
                <a:gd name="T33" fmla="*/ 105 h 205"/>
                <a:gd name="T34" fmla="*/ 250 w 268"/>
                <a:gd name="T35" fmla="*/ 187 h 205"/>
                <a:gd name="T36" fmla="*/ 268 w 268"/>
                <a:gd name="T37" fmla="*/ 205 h 205"/>
                <a:gd name="T38" fmla="*/ 268 w 268"/>
                <a:gd name="T39" fmla="*/ 76 h 205"/>
                <a:gd name="T40" fmla="*/ 199 w 268"/>
                <a:gd name="T41" fmla="*/ 11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05">
                  <a:moveTo>
                    <a:pt x="199" y="115"/>
                  </a:moveTo>
                  <a:lnTo>
                    <a:pt x="199" y="76"/>
                  </a:lnTo>
                  <a:lnTo>
                    <a:pt x="131" y="115"/>
                  </a:lnTo>
                  <a:lnTo>
                    <a:pt x="131" y="76"/>
                  </a:lnTo>
                  <a:lnTo>
                    <a:pt x="63" y="115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16" y="187"/>
                  </a:lnTo>
                  <a:lnTo>
                    <a:pt x="16" y="18"/>
                  </a:lnTo>
                  <a:lnTo>
                    <a:pt x="45" y="18"/>
                  </a:lnTo>
                  <a:lnTo>
                    <a:pt x="45" y="144"/>
                  </a:lnTo>
                  <a:lnTo>
                    <a:pt x="114" y="105"/>
                  </a:lnTo>
                  <a:lnTo>
                    <a:pt x="114" y="144"/>
                  </a:lnTo>
                  <a:lnTo>
                    <a:pt x="182" y="105"/>
                  </a:lnTo>
                  <a:lnTo>
                    <a:pt x="182" y="144"/>
                  </a:lnTo>
                  <a:lnTo>
                    <a:pt x="250" y="105"/>
                  </a:lnTo>
                  <a:lnTo>
                    <a:pt x="250" y="187"/>
                  </a:lnTo>
                  <a:lnTo>
                    <a:pt x="268" y="205"/>
                  </a:lnTo>
                  <a:lnTo>
                    <a:pt x="268" y="76"/>
                  </a:lnTo>
                  <a:lnTo>
                    <a:pt x="199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5189AD5-296D-4A75-89F7-34CA515C3C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BF35404-820B-473D-A4FD-DD57D3BCC6B1}"/>
              </a:ext>
            </a:extLst>
          </p:cNvPr>
          <p:cNvSpPr txBox="1">
            <a:spLocks/>
          </p:cNvSpPr>
          <p:nvPr/>
        </p:nvSpPr>
        <p:spPr>
          <a:xfrm>
            <a:off x="553244" y="2470760"/>
            <a:ext cx="11244746" cy="3620395"/>
          </a:xfrm>
          <a:prstGeom prst="rect">
            <a:avLst/>
          </a:prstGeom>
          <a:ln w="25400" cap="flat" cmpd="sng" algn="ctr">
            <a:solidFill>
              <a:schemeClr val="accent4"/>
            </a:solidFill>
            <a:prstDash val="solid"/>
            <a:miter lim="4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399" tIns="91399" rIns="91399" bIns="91399">
            <a:sp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lang="fr-FR" sz="2400" b="0" i="0" u="none" strike="noStrike" cap="none" spc="0" normalizeH="0" baseline="0" smtClean="0">
                <a:ln>
                  <a:noFill/>
                </a:ln>
                <a:solidFill>
                  <a:srgbClr val="57565B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1pPr>
            <a:lvl2pPr marL="495300" marR="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2pPr>
            <a:lvl3pPr marL="777240" marR="0" indent="-32004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3pPr>
            <a:lvl4pPr marL="1041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FR" sz="1400" b="0" i="0" u="none" strike="noStrike" cap="none" spc="0" normalizeH="0" baseline="0" smtClean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4pPr>
            <a:lvl5pPr marL="12700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lang="fr-CA" sz="1400" b="0" i="0" u="none" strike="noStrike" cap="none" spc="0" normalizeH="0" baseline="0">
                <a:ln>
                  <a:noFill/>
                </a:ln>
                <a:solidFill>
                  <a:schemeClr val="dk1"/>
                </a:solidFill>
                <a:effectLst/>
                <a:uFillTx/>
                <a:latin typeface="+mn-lt"/>
                <a:ea typeface="+mn-ea"/>
                <a:cs typeface="+mn-cs"/>
                <a:sym typeface="Gotham HTF Book"/>
              </a:defRPr>
            </a:lvl5pPr>
            <a:lvl6pPr marL="14986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6pPr>
            <a:lvl7pPr marL="17272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7pPr>
            <a:lvl8pPr marL="19558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8pPr>
            <a:lvl9pPr marL="2184400" marR="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Gotham HTF Book"/>
              </a:defRPr>
            </a:lvl9pPr>
          </a:lstStyle>
          <a:p>
            <a:r>
              <a:rPr lang="en-US" b="1" dirty="0" err="1">
                <a:solidFill>
                  <a:schemeClr val="accent4"/>
                </a:solidFill>
              </a:rPr>
              <a:t>Approches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stochastiques</a:t>
            </a:r>
            <a:endParaRPr lang="en-US" b="1" dirty="0">
              <a:solidFill>
                <a:schemeClr val="accent4"/>
              </a:solidFill>
            </a:endParaRPr>
          </a:p>
          <a:p>
            <a:pPr lvl="1">
              <a:buClr>
                <a:srgbClr val="00A9E0"/>
              </a:buClr>
            </a:pPr>
            <a:r>
              <a:rPr lang="en-US" sz="1800" dirty="0" err="1">
                <a:solidFill>
                  <a:srgbClr val="78AA00"/>
                </a:solidFill>
              </a:rPr>
              <a:t>Optimisation</a:t>
            </a:r>
            <a:r>
              <a:rPr lang="en-US" sz="1800" dirty="0">
                <a:solidFill>
                  <a:srgbClr val="78AA00"/>
                </a:solidFill>
              </a:rPr>
              <a:t> </a:t>
            </a:r>
            <a:r>
              <a:rPr lang="en-US" sz="1800" dirty="0" err="1">
                <a:solidFill>
                  <a:srgbClr val="78AA00"/>
                </a:solidFill>
              </a:rPr>
              <a:t>stochastique</a:t>
            </a:r>
            <a:endParaRPr lang="en-US" sz="1800" dirty="0">
              <a:solidFill>
                <a:srgbClr val="78AA00"/>
              </a:solidFill>
            </a:endParaRPr>
          </a:p>
          <a:p>
            <a:pPr lvl="1">
              <a:buClr>
                <a:srgbClr val="00A9E0"/>
              </a:buClr>
            </a:pPr>
            <a:endParaRPr lang="en-US" sz="1800" dirty="0">
              <a:solidFill>
                <a:srgbClr val="78AA00"/>
              </a:solidFill>
            </a:endParaRPr>
          </a:p>
          <a:p>
            <a:pPr lvl="1">
              <a:buClr>
                <a:srgbClr val="00A9E0"/>
              </a:buClr>
            </a:pPr>
            <a:endParaRPr lang="en-US" sz="1800" dirty="0">
              <a:solidFill>
                <a:srgbClr val="78AA00"/>
              </a:solidFill>
            </a:endParaRPr>
          </a:p>
          <a:p>
            <a:pPr lvl="1">
              <a:buClr>
                <a:srgbClr val="00A9E0"/>
              </a:buClr>
            </a:pPr>
            <a:endParaRPr lang="en-US" sz="1800" dirty="0">
              <a:solidFill>
                <a:srgbClr val="78AA00"/>
              </a:solidFill>
            </a:endParaRPr>
          </a:p>
          <a:p>
            <a:pPr lvl="1">
              <a:buClr>
                <a:srgbClr val="00A9E0"/>
              </a:buClr>
            </a:pPr>
            <a:endParaRPr lang="en-US" sz="1800" dirty="0">
              <a:solidFill>
                <a:srgbClr val="78AA00"/>
              </a:solidFill>
            </a:endParaRPr>
          </a:p>
          <a:p>
            <a:pPr lvl="1">
              <a:buClr>
                <a:srgbClr val="00A9E0"/>
              </a:buClr>
            </a:pPr>
            <a:endParaRPr lang="en-US" sz="1800" dirty="0">
              <a:solidFill>
                <a:srgbClr val="78AA00"/>
              </a:solidFill>
            </a:endParaRPr>
          </a:p>
          <a:p>
            <a:pPr lvl="1">
              <a:buClr>
                <a:srgbClr val="00A9E0"/>
              </a:buClr>
            </a:pPr>
            <a:endParaRPr lang="en-US" sz="1800" dirty="0">
              <a:solidFill>
                <a:srgbClr val="231F20">
                  <a:lumMod val="90000"/>
                  <a:lumOff val="10000"/>
                </a:srgbClr>
              </a:solidFill>
            </a:endParaRP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8" name="Oval 141">
            <a:extLst>
              <a:ext uri="{FF2B5EF4-FFF2-40B4-BE49-F238E27FC236}">
                <a16:creationId xmlns:a16="http://schemas.microsoft.com/office/drawing/2014/main" id="{387C8E7A-CE7A-4C72-A25B-8929812E1D0D}"/>
              </a:ext>
            </a:extLst>
          </p:cNvPr>
          <p:cNvSpPr/>
          <p:nvPr/>
        </p:nvSpPr>
        <p:spPr bwMode="auto">
          <a:xfrm>
            <a:off x="4138871" y="4358002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49" name="Oval 142">
            <a:extLst>
              <a:ext uri="{FF2B5EF4-FFF2-40B4-BE49-F238E27FC236}">
                <a16:creationId xmlns:a16="http://schemas.microsoft.com/office/drawing/2014/main" id="{EEDAE33F-02D2-4138-B480-FA836A3B4846}"/>
              </a:ext>
            </a:extLst>
          </p:cNvPr>
          <p:cNvSpPr/>
          <p:nvPr/>
        </p:nvSpPr>
        <p:spPr bwMode="auto">
          <a:xfrm>
            <a:off x="5614423" y="4025331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50" name="Oval 143">
            <a:extLst>
              <a:ext uri="{FF2B5EF4-FFF2-40B4-BE49-F238E27FC236}">
                <a16:creationId xmlns:a16="http://schemas.microsoft.com/office/drawing/2014/main" id="{F26509BB-5327-4505-AD89-3060BA43D52C}"/>
              </a:ext>
            </a:extLst>
          </p:cNvPr>
          <p:cNvSpPr/>
          <p:nvPr/>
        </p:nvSpPr>
        <p:spPr bwMode="auto">
          <a:xfrm>
            <a:off x="5614423" y="4780427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51" name="Oval 144">
            <a:extLst>
              <a:ext uri="{FF2B5EF4-FFF2-40B4-BE49-F238E27FC236}">
                <a16:creationId xmlns:a16="http://schemas.microsoft.com/office/drawing/2014/main" id="{8C979EBC-0AE6-409E-AEB5-6AB1A63E5F03}"/>
              </a:ext>
            </a:extLst>
          </p:cNvPr>
          <p:cNvSpPr/>
          <p:nvPr/>
        </p:nvSpPr>
        <p:spPr bwMode="auto">
          <a:xfrm>
            <a:off x="7748411" y="3499596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52" name="Oval 145">
            <a:extLst>
              <a:ext uri="{FF2B5EF4-FFF2-40B4-BE49-F238E27FC236}">
                <a16:creationId xmlns:a16="http://schemas.microsoft.com/office/drawing/2014/main" id="{D01183D4-9B90-4050-83D6-445A484CF1A2}"/>
              </a:ext>
            </a:extLst>
          </p:cNvPr>
          <p:cNvSpPr/>
          <p:nvPr/>
        </p:nvSpPr>
        <p:spPr bwMode="auto">
          <a:xfrm>
            <a:off x="7748411" y="4133339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53" name="Oval 146">
            <a:extLst>
              <a:ext uri="{FF2B5EF4-FFF2-40B4-BE49-F238E27FC236}">
                <a16:creationId xmlns:a16="http://schemas.microsoft.com/office/drawing/2014/main" id="{B0128399-49B5-4065-8374-8D9C812E02DE}"/>
              </a:ext>
            </a:extLst>
          </p:cNvPr>
          <p:cNvSpPr/>
          <p:nvPr/>
        </p:nvSpPr>
        <p:spPr bwMode="auto">
          <a:xfrm>
            <a:off x="7748411" y="4767082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54" name="Oval 147">
            <a:extLst>
              <a:ext uri="{FF2B5EF4-FFF2-40B4-BE49-F238E27FC236}">
                <a16:creationId xmlns:a16="http://schemas.microsoft.com/office/drawing/2014/main" id="{72A3735F-60E4-4CA5-9B27-A6CAB8E47F96}"/>
              </a:ext>
            </a:extLst>
          </p:cNvPr>
          <p:cNvSpPr/>
          <p:nvPr/>
        </p:nvSpPr>
        <p:spPr bwMode="auto">
          <a:xfrm>
            <a:off x="7748411" y="5400824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cxnSp>
        <p:nvCxnSpPr>
          <p:cNvPr id="55" name="Straight Arrow Connector 148">
            <a:extLst>
              <a:ext uri="{FF2B5EF4-FFF2-40B4-BE49-F238E27FC236}">
                <a16:creationId xmlns:a16="http://schemas.microsoft.com/office/drawing/2014/main" id="{97BE0E9B-5885-4D9E-8FE7-E98BD947DA1A}"/>
              </a:ext>
            </a:extLst>
          </p:cNvPr>
          <p:cNvCxnSpPr>
            <a:stCxn id="48" idx="6"/>
            <a:endCxn id="49" idx="2"/>
          </p:cNvCxnSpPr>
          <p:nvPr/>
        </p:nvCxnSpPr>
        <p:spPr bwMode="auto">
          <a:xfrm flipV="1">
            <a:off x="4375432" y="4145222"/>
            <a:ext cx="1238991" cy="332671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149">
            <a:extLst>
              <a:ext uri="{FF2B5EF4-FFF2-40B4-BE49-F238E27FC236}">
                <a16:creationId xmlns:a16="http://schemas.microsoft.com/office/drawing/2014/main" id="{718AB102-811F-42A6-B773-239FDBE5E706}"/>
              </a:ext>
            </a:extLst>
          </p:cNvPr>
          <p:cNvCxnSpPr>
            <a:stCxn id="48" idx="6"/>
            <a:endCxn id="50" idx="2"/>
          </p:cNvCxnSpPr>
          <p:nvPr/>
        </p:nvCxnSpPr>
        <p:spPr bwMode="auto">
          <a:xfrm>
            <a:off x="4375432" y="4477893"/>
            <a:ext cx="1238991" cy="42242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150">
            <a:extLst>
              <a:ext uri="{FF2B5EF4-FFF2-40B4-BE49-F238E27FC236}">
                <a16:creationId xmlns:a16="http://schemas.microsoft.com/office/drawing/2014/main" id="{DAF29F9E-6B13-410A-A6DA-1177B0305BAA}"/>
              </a:ext>
            </a:extLst>
          </p:cNvPr>
          <p:cNvCxnSpPr>
            <a:stCxn id="49" idx="6"/>
            <a:endCxn id="51" idx="2"/>
          </p:cNvCxnSpPr>
          <p:nvPr/>
        </p:nvCxnSpPr>
        <p:spPr bwMode="auto">
          <a:xfrm flipV="1">
            <a:off x="5850984" y="3619487"/>
            <a:ext cx="1897427" cy="52573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151">
            <a:extLst>
              <a:ext uri="{FF2B5EF4-FFF2-40B4-BE49-F238E27FC236}">
                <a16:creationId xmlns:a16="http://schemas.microsoft.com/office/drawing/2014/main" id="{1089A8EF-4B96-49C8-9299-C7CCAA6CDF85}"/>
              </a:ext>
            </a:extLst>
          </p:cNvPr>
          <p:cNvCxnSpPr>
            <a:stCxn id="49" idx="6"/>
            <a:endCxn id="52" idx="2"/>
          </p:cNvCxnSpPr>
          <p:nvPr/>
        </p:nvCxnSpPr>
        <p:spPr bwMode="auto">
          <a:xfrm>
            <a:off x="5850984" y="4145219"/>
            <a:ext cx="1897427" cy="108008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152">
            <a:extLst>
              <a:ext uri="{FF2B5EF4-FFF2-40B4-BE49-F238E27FC236}">
                <a16:creationId xmlns:a16="http://schemas.microsoft.com/office/drawing/2014/main" id="{96F59267-81C6-4FF6-AE75-1AE2DEC75FAE}"/>
              </a:ext>
            </a:extLst>
          </p:cNvPr>
          <p:cNvCxnSpPr>
            <a:stCxn id="50" idx="6"/>
            <a:endCxn id="53" idx="2"/>
          </p:cNvCxnSpPr>
          <p:nvPr/>
        </p:nvCxnSpPr>
        <p:spPr bwMode="auto">
          <a:xfrm flipV="1">
            <a:off x="5850984" y="4886973"/>
            <a:ext cx="1897427" cy="1334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156">
            <a:extLst>
              <a:ext uri="{FF2B5EF4-FFF2-40B4-BE49-F238E27FC236}">
                <a16:creationId xmlns:a16="http://schemas.microsoft.com/office/drawing/2014/main" id="{A9F49869-D9C2-4215-A505-5D447859C34B}"/>
              </a:ext>
            </a:extLst>
          </p:cNvPr>
          <p:cNvCxnSpPr>
            <a:stCxn id="50" idx="6"/>
            <a:endCxn id="54" idx="2"/>
          </p:cNvCxnSpPr>
          <p:nvPr/>
        </p:nvCxnSpPr>
        <p:spPr bwMode="auto">
          <a:xfrm>
            <a:off x="5850984" y="4900318"/>
            <a:ext cx="1897427" cy="620397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Oval 157">
            <a:extLst>
              <a:ext uri="{FF2B5EF4-FFF2-40B4-BE49-F238E27FC236}">
                <a16:creationId xmlns:a16="http://schemas.microsoft.com/office/drawing/2014/main" id="{225DA8DD-9954-4F7A-A5D1-9D6B5327E817}"/>
              </a:ext>
            </a:extLst>
          </p:cNvPr>
          <p:cNvSpPr/>
          <p:nvPr/>
        </p:nvSpPr>
        <p:spPr bwMode="auto">
          <a:xfrm>
            <a:off x="9730499" y="3801779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62" name="Oval 170">
            <a:extLst>
              <a:ext uri="{FF2B5EF4-FFF2-40B4-BE49-F238E27FC236}">
                <a16:creationId xmlns:a16="http://schemas.microsoft.com/office/drawing/2014/main" id="{99FABF46-ACAB-4DAF-90D7-F922C07045B8}"/>
              </a:ext>
            </a:extLst>
          </p:cNvPr>
          <p:cNvSpPr/>
          <p:nvPr/>
        </p:nvSpPr>
        <p:spPr bwMode="auto">
          <a:xfrm>
            <a:off x="9730499" y="4501608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cxnSp>
        <p:nvCxnSpPr>
          <p:cNvPr id="63" name="Straight Arrow Connector 173">
            <a:extLst>
              <a:ext uri="{FF2B5EF4-FFF2-40B4-BE49-F238E27FC236}">
                <a16:creationId xmlns:a16="http://schemas.microsoft.com/office/drawing/2014/main" id="{0ED94DEA-88D3-401F-8E7C-09411DBDD9D9}"/>
              </a:ext>
            </a:extLst>
          </p:cNvPr>
          <p:cNvCxnSpPr>
            <a:stCxn id="52" idx="6"/>
            <a:endCxn id="61" idx="2"/>
          </p:cNvCxnSpPr>
          <p:nvPr/>
        </p:nvCxnSpPr>
        <p:spPr bwMode="auto">
          <a:xfrm flipV="1">
            <a:off x="7984972" y="3921667"/>
            <a:ext cx="1745527" cy="331560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174">
            <a:extLst>
              <a:ext uri="{FF2B5EF4-FFF2-40B4-BE49-F238E27FC236}">
                <a16:creationId xmlns:a16="http://schemas.microsoft.com/office/drawing/2014/main" id="{8320B669-E107-4D85-8BE8-ADEA1B48742B}"/>
              </a:ext>
            </a:extLst>
          </p:cNvPr>
          <p:cNvCxnSpPr>
            <a:stCxn id="52" idx="6"/>
            <a:endCxn id="62" idx="2"/>
          </p:cNvCxnSpPr>
          <p:nvPr/>
        </p:nvCxnSpPr>
        <p:spPr bwMode="auto">
          <a:xfrm>
            <a:off x="7984972" y="4253230"/>
            <a:ext cx="1745527" cy="368269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175">
            <a:extLst>
              <a:ext uri="{FF2B5EF4-FFF2-40B4-BE49-F238E27FC236}">
                <a16:creationId xmlns:a16="http://schemas.microsoft.com/office/drawing/2014/main" id="{9BC1AADD-948C-486A-BEF4-9AD9D6EE122A}"/>
              </a:ext>
            </a:extLst>
          </p:cNvPr>
          <p:cNvSpPr txBox="1"/>
          <p:nvPr/>
        </p:nvSpPr>
        <p:spPr>
          <a:xfrm rot="20694268">
            <a:off x="4697359" y="3963238"/>
            <a:ext cx="77927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CA" dirty="0"/>
              <a:t>BASSE</a:t>
            </a:r>
          </a:p>
        </p:txBody>
      </p:sp>
      <p:sp>
        <p:nvSpPr>
          <p:cNvPr id="66" name="TextBox 176">
            <a:extLst>
              <a:ext uri="{FF2B5EF4-FFF2-40B4-BE49-F238E27FC236}">
                <a16:creationId xmlns:a16="http://schemas.microsoft.com/office/drawing/2014/main" id="{EAF7A045-F568-4556-86EC-5EE842D58EB2}"/>
              </a:ext>
            </a:extLst>
          </p:cNvPr>
          <p:cNvSpPr txBox="1"/>
          <p:nvPr/>
        </p:nvSpPr>
        <p:spPr>
          <a:xfrm rot="159164">
            <a:off x="6720203" y="3906835"/>
            <a:ext cx="958178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HAUTE</a:t>
            </a:r>
          </a:p>
        </p:txBody>
      </p:sp>
      <p:sp>
        <p:nvSpPr>
          <p:cNvPr id="67" name="TextBox 177">
            <a:extLst>
              <a:ext uri="{FF2B5EF4-FFF2-40B4-BE49-F238E27FC236}">
                <a16:creationId xmlns:a16="http://schemas.microsoft.com/office/drawing/2014/main" id="{F0D8CFD3-0178-4BFD-A182-71EACBB3F3F3}"/>
              </a:ext>
            </a:extLst>
          </p:cNvPr>
          <p:cNvSpPr txBox="1"/>
          <p:nvPr/>
        </p:nvSpPr>
        <p:spPr>
          <a:xfrm rot="20909332">
            <a:off x="8127731" y="3832998"/>
            <a:ext cx="774478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CA" dirty="0"/>
              <a:t>BASSE</a:t>
            </a:r>
          </a:p>
        </p:txBody>
      </p:sp>
      <p:cxnSp>
        <p:nvCxnSpPr>
          <p:cNvPr id="68" name="Straight Connector 178">
            <a:extLst>
              <a:ext uri="{FF2B5EF4-FFF2-40B4-BE49-F238E27FC236}">
                <a16:creationId xmlns:a16="http://schemas.microsoft.com/office/drawing/2014/main" id="{B8D7B427-75D7-4045-B594-77932CF81CB4}"/>
              </a:ext>
            </a:extLst>
          </p:cNvPr>
          <p:cNvCxnSpPr/>
          <p:nvPr/>
        </p:nvCxnSpPr>
        <p:spPr>
          <a:xfrm flipH="1">
            <a:off x="6777652" y="2977859"/>
            <a:ext cx="19050" cy="2926080"/>
          </a:xfrm>
          <a:prstGeom prst="lin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69" name="Straight Connector 179">
            <a:extLst>
              <a:ext uri="{FF2B5EF4-FFF2-40B4-BE49-F238E27FC236}">
                <a16:creationId xmlns:a16="http://schemas.microsoft.com/office/drawing/2014/main" id="{60241EC1-48AB-4005-AD4A-8CEACF2BFC0B}"/>
              </a:ext>
            </a:extLst>
          </p:cNvPr>
          <p:cNvCxnSpPr/>
          <p:nvPr/>
        </p:nvCxnSpPr>
        <p:spPr>
          <a:xfrm flipH="1">
            <a:off x="8859383" y="3008210"/>
            <a:ext cx="19050" cy="2926080"/>
          </a:xfrm>
          <a:prstGeom prst="lin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70" name="Straight Connector 180">
            <a:extLst>
              <a:ext uri="{FF2B5EF4-FFF2-40B4-BE49-F238E27FC236}">
                <a16:creationId xmlns:a16="http://schemas.microsoft.com/office/drawing/2014/main" id="{76A65874-BCB7-411B-8E9A-663FE35B1449}"/>
              </a:ext>
            </a:extLst>
          </p:cNvPr>
          <p:cNvCxnSpPr/>
          <p:nvPr/>
        </p:nvCxnSpPr>
        <p:spPr>
          <a:xfrm flipH="1">
            <a:off x="4686417" y="3043017"/>
            <a:ext cx="5281" cy="2895070"/>
          </a:xfrm>
          <a:prstGeom prst="lin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406363F-45E4-4628-B799-756804FC8245}"/>
              </a:ext>
            </a:extLst>
          </p:cNvPr>
          <p:cNvSpPr/>
          <p:nvPr/>
        </p:nvSpPr>
        <p:spPr bwMode="auto">
          <a:xfrm>
            <a:off x="3894720" y="2990451"/>
            <a:ext cx="7071468" cy="2935044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100"/>
          </a:p>
        </p:txBody>
      </p:sp>
      <p:sp>
        <p:nvSpPr>
          <p:cNvPr id="72" name="TextBox 182">
            <a:extLst>
              <a:ext uri="{FF2B5EF4-FFF2-40B4-BE49-F238E27FC236}">
                <a16:creationId xmlns:a16="http://schemas.microsoft.com/office/drawing/2014/main" id="{2EB413B0-201D-427B-8349-0AC1CF4366B1}"/>
              </a:ext>
            </a:extLst>
          </p:cNvPr>
          <p:cNvSpPr txBox="1"/>
          <p:nvPr/>
        </p:nvSpPr>
        <p:spPr>
          <a:xfrm>
            <a:off x="4964940" y="3014519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3D6E8C"/>
                </a:solidFill>
              </a:rPr>
              <a:t>semaine 1</a:t>
            </a:r>
            <a:endParaRPr lang="en-US" dirty="0">
              <a:solidFill>
                <a:srgbClr val="3D6E8C"/>
              </a:solidFill>
            </a:endParaRPr>
          </a:p>
        </p:txBody>
      </p:sp>
      <p:sp>
        <p:nvSpPr>
          <p:cNvPr id="73" name="TextBox 183">
            <a:extLst>
              <a:ext uri="{FF2B5EF4-FFF2-40B4-BE49-F238E27FC236}">
                <a16:creationId xmlns:a16="http://schemas.microsoft.com/office/drawing/2014/main" id="{D60F1BD2-2E1A-435B-B576-8C32C8E0AB05}"/>
              </a:ext>
            </a:extLst>
          </p:cNvPr>
          <p:cNvSpPr txBox="1"/>
          <p:nvPr/>
        </p:nvSpPr>
        <p:spPr>
          <a:xfrm>
            <a:off x="7028961" y="3001602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3D6E8C"/>
                </a:solidFill>
              </a:rPr>
              <a:t>semaine 2</a:t>
            </a:r>
            <a:endParaRPr lang="en-US" dirty="0">
              <a:solidFill>
                <a:srgbClr val="3D6E8C"/>
              </a:solidFill>
            </a:endParaRPr>
          </a:p>
        </p:txBody>
      </p:sp>
      <p:sp>
        <p:nvSpPr>
          <p:cNvPr id="74" name="TextBox 184">
            <a:extLst>
              <a:ext uri="{FF2B5EF4-FFF2-40B4-BE49-F238E27FC236}">
                <a16:creationId xmlns:a16="http://schemas.microsoft.com/office/drawing/2014/main" id="{F6411D9F-BC8C-44DF-89E2-C782A727BA3C}"/>
              </a:ext>
            </a:extLst>
          </p:cNvPr>
          <p:cNvSpPr txBox="1"/>
          <p:nvPr/>
        </p:nvSpPr>
        <p:spPr>
          <a:xfrm>
            <a:off x="9129330" y="3001602"/>
            <a:ext cx="1675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3D6E8C"/>
                </a:solidFill>
              </a:rPr>
              <a:t>semaine 3</a:t>
            </a:r>
            <a:endParaRPr lang="en-US" dirty="0">
              <a:solidFill>
                <a:srgbClr val="3D6E8C"/>
              </a:solidFill>
            </a:endParaRPr>
          </a:p>
        </p:txBody>
      </p:sp>
      <p:cxnSp>
        <p:nvCxnSpPr>
          <p:cNvPr id="75" name="Straight Arrow Connector 185">
            <a:extLst>
              <a:ext uri="{FF2B5EF4-FFF2-40B4-BE49-F238E27FC236}">
                <a16:creationId xmlns:a16="http://schemas.microsoft.com/office/drawing/2014/main" id="{E22A45D8-A3C3-494E-849A-B0520F02D827}"/>
              </a:ext>
            </a:extLst>
          </p:cNvPr>
          <p:cNvCxnSpPr>
            <a:stCxn id="51" idx="6"/>
          </p:cNvCxnSpPr>
          <p:nvPr/>
        </p:nvCxnSpPr>
        <p:spPr bwMode="auto">
          <a:xfrm flipV="1">
            <a:off x="7984969" y="3473902"/>
            <a:ext cx="441256" cy="14558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186">
            <a:extLst>
              <a:ext uri="{FF2B5EF4-FFF2-40B4-BE49-F238E27FC236}">
                <a16:creationId xmlns:a16="http://schemas.microsoft.com/office/drawing/2014/main" id="{DA295E67-A6E0-4996-BA81-76076A10DCDA}"/>
              </a:ext>
            </a:extLst>
          </p:cNvPr>
          <p:cNvCxnSpPr>
            <a:stCxn id="51" idx="6"/>
          </p:cNvCxnSpPr>
          <p:nvPr/>
        </p:nvCxnSpPr>
        <p:spPr bwMode="auto">
          <a:xfrm>
            <a:off x="7984969" y="3619484"/>
            <a:ext cx="441256" cy="125988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187">
            <a:extLst>
              <a:ext uri="{FF2B5EF4-FFF2-40B4-BE49-F238E27FC236}">
                <a16:creationId xmlns:a16="http://schemas.microsoft.com/office/drawing/2014/main" id="{8EA9B812-2317-4F85-9C06-96284DFA298D}"/>
              </a:ext>
            </a:extLst>
          </p:cNvPr>
          <p:cNvCxnSpPr/>
          <p:nvPr/>
        </p:nvCxnSpPr>
        <p:spPr bwMode="auto">
          <a:xfrm flipV="1">
            <a:off x="7974018" y="4741388"/>
            <a:ext cx="441256" cy="14558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188">
            <a:extLst>
              <a:ext uri="{FF2B5EF4-FFF2-40B4-BE49-F238E27FC236}">
                <a16:creationId xmlns:a16="http://schemas.microsoft.com/office/drawing/2014/main" id="{2FC6EF26-CB5E-4D4C-89B1-FCFEF8BE2746}"/>
              </a:ext>
            </a:extLst>
          </p:cNvPr>
          <p:cNvCxnSpPr/>
          <p:nvPr/>
        </p:nvCxnSpPr>
        <p:spPr bwMode="auto">
          <a:xfrm>
            <a:off x="7974018" y="4886970"/>
            <a:ext cx="441256" cy="125988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189">
            <a:extLst>
              <a:ext uri="{FF2B5EF4-FFF2-40B4-BE49-F238E27FC236}">
                <a16:creationId xmlns:a16="http://schemas.microsoft.com/office/drawing/2014/main" id="{7E72DD36-EE66-410F-B16D-9F9B8F20F0F8}"/>
              </a:ext>
            </a:extLst>
          </p:cNvPr>
          <p:cNvCxnSpPr/>
          <p:nvPr/>
        </p:nvCxnSpPr>
        <p:spPr bwMode="auto">
          <a:xfrm flipV="1">
            <a:off x="7989608" y="5390167"/>
            <a:ext cx="441256" cy="14558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190">
            <a:extLst>
              <a:ext uri="{FF2B5EF4-FFF2-40B4-BE49-F238E27FC236}">
                <a16:creationId xmlns:a16="http://schemas.microsoft.com/office/drawing/2014/main" id="{A4DC842E-4AFB-4CF1-AE0C-F6C3639AC638}"/>
              </a:ext>
            </a:extLst>
          </p:cNvPr>
          <p:cNvCxnSpPr/>
          <p:nvPr/>
        </p:nvCxnSpPr>
        <p:spPr bwMode="auto">
          <a:xfrm>
            <a:off x="7989608" y="5535749"/>
            <a:ext cx="441256" cy="125988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Box 4">
            <a:extLst>
              <a:ext uri="{FF2B5EF4-FFF2-40B4-BE49-F238E27FC236}">
                <a16:creationId xmlns:a16="http://schemas.microsoft.com/office/drawing/2014/main" id="{7150646F-BED4-4C97-99B0-0F27F7D7B60E}"/>
              </a:ext>
            </a:extLst>
          </p:cNvPr>
          <p:cNvSpPr txBox="1"/>
          <p:nvPr/>
        </p:nvSpPr>
        <p:spPr>
          <a:xfrm>
            <a:off x="1113156" y="4087447"/>
            <a:ext cx="2335608" cy="95410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</a:rPr>
              <a:t>On observe une demande et on prend une décision de restockage pour la semaine suivante (WAIT-AND-SEE)</a:t>
            </a:r>
          </a:p>
        </p:txBody>
      </p:sp>
      <p:sp>
        <p:nvSpPr>
          <p:cNvPr id="83" name="TextBox 193">
            <a:extLst>
              <a:ext uri="{FF2B5EF4-FFF2-40B4-BE49-F238E27FC236}">
                <a16:creationId xmlns:a16="http://schemas.microsoft.com/office/drawing/2014/main" id="{DBC751D2-ABBD-4AD6-B638-5F5588A3851C}"/>
              </a:ext>
            </a:extLst>
          </p:cNvPr>
          <p:cNvSpPr txBox="1"/>
          <p:nvPr/>
        </p:nvSpPr>
        <p:spPr>
          <a:xfrm>
            <a:off x="9079162" y="4923073"/>
            <a:ext cx="2871380" cy="738664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5"/>
                </a:solidFill>
              </a:rPr>
              <a:t>Chaque branche a une probabilité de réalisation et un coût de recours associé</a:t>
            </a:r>
          </a:p>
        </p:txBody>
      </p:sp>
    </p:spTree>
    <p:extLst>
      <p:ext uri="{BB962C8B-B14F-4D97-AF65-F5344CB8AC3E}">
        <p14:creationId xmlns:p14="http://schemas.microsoft.com/office/powerpoint/2010/main" val="1479409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365453"/>
              </p:ext>
            </p:extLst>
          </p:nvPr>
        </p:nvGraphicFramePr>
        <p:xfrm>
          <a:off x="1731619" y="1636162"/>
          <a:ext cx="8755406" cy="350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514121"/>
              </p:ext>
            </p:extLst>
          </p:nvPr>
        </p:nvGraphicFramePr>
        <p:xfrm>
          <a:off x="3774461" y="5286043"/>
          <a:ext cx="3621709" cy="14662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01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380"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Moy</a:t>
                      </a:r>
                      <a:endParaRPr lang="en-CA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Max</a:t>
                      </a:r>
                      <a:endParaRPr lang="en-CA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STOC</a:t>
                      </a:r>
                      <a:endParaRPr lang="en-CA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3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cost (Moy)</a:t>
                      </a:r>
                      <a:endParaRPr lang="en-CA" sz="1200" b="0" i="1" u="none" strike="noStrike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26,364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35,301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21,255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38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i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Total cost (Max)</a:t>
                      </a:r>
                      <a:endParaRPr lang="en-CA" sz="1200" b="0" i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58,120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46,503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31,388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38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i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Standard</a:t>
                      </a:r>
                      <a:r>
                        <a:rPr lang="en-CA" sz="1200" i="1" u="none" strike="noStrike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CA" sz="1200" i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Dev</a:t>
                      </a:r>
                      <a:endParaRPr lang="en-CA" sz="1200" b="0" i="1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9,130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4,635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n-CA" sz="12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3,304</a:t>
                      </a:r>
                      <a:endParaRPr lang="en-CA" sz="12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38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%Diff (Moy)</a:t>
                      </a:r>
                      <a:endParaRPr lang="en-CA" sz="14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65%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4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380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1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%Diff (Max)</a:t>
                      </a:r>
                      <a:endParaRPr lang="en-CA" sz="14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400" b="1" i="0" u="none" strike="noStrike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14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5018977" y="2335630"/>
            <a:ext cx="0" cy="2103120"/>
          </a:xfrm>
          <a:prstGeom prst="line">
            <a:avLst/>
          </a:prstGeom>
          <a:solidFill>
            <a:schemeClr val="accent2"/>
          </a:solidFill>
          <a:ln w="25400" cap="sq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533205" y="2000255"/>
            <a:ext cx="2074459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1100" b="1" dirty="0">
                <a:solidFill>
                  <a:schemeClr val="accent4"/>
                </a:solidFill>
              </a:rPr>
              <a:t>MAX de STOC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9458245" y="2800033"/>
            <a:ext cx="0" cy="1737360"/>
          </a:xfrm>
          <a:prstGeom prst="line">
            <a:avLst/>
          </a:prstGeom>
          <a:solidFill>
            <a:schemeClr val="accent2"/>
          </a:solidFill>
          <a:ln w="25400" cap="sq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523024" y="3052544"/>
            <a:ext cx="2074459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CA" sz="1100" b="1" dirty="0">
                <a:solidFill>
                  <a:schemeClr val="accent1"/>
                </a:solidFill>
              </a:rPr>
              <a:t>MAX de MOY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type="body" sz="quarter" idx="11"/>
          </p:nvPr>
        </p:nvSpPr>
        <p:spPr>
          <a:xfrm>
            <a:off x="1144336" y="1095721"/>
            <a:ext cx="10515600" cy="433882"/>
          </a:xfrm>
        </p:spPr>
        <p:txBody>
          <a:bodyPr/>
          <a:lstStyle/>
          <a:p>
            <a:pPr marL="0" indent="0">
              <a:buNone/>
            </a:pPr>
            <a:r>
              <a:rPr lang="en-CA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100 SIMULATIONS BASÉES SUR L’INCERTITUDE </a:t>
            </a:r>
            <a:r>
              <a:rPr lang="en-CA" sz="1800" dirty="0">
                <a:solidFill>
                  <a:schemeClr val="accent4"/>
                </a:solidFill>
              </a:rPr>
              <a:t>±40%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Planification production-distribution intégrée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007317" y="3785310"/>
            <a:ext cx="453061" cy="209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35051" y="3751531"/>
            <a:ext cx="525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D6E8C"/>
                </a:solidFill>
              </a:rPr>
              <a:t>Stoc</a:t>
            </a:r>
          </a:p>
        </p:txBody>
      </p:sp>
    </p:spTree>
    <p:extLst>
      <p:ext uri="{BB962C8B-B14F-4D97-AF65-F5344CB8AC3E}">
        <p14:creationId xmlns:p14="http://schemas.microsoft.com/office/powerpoint/2010/main" val="1630158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Chart bld="series"/>
        </p:bldSub>
      </p:bldGraphic>
      <p:bldP spid="10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20117474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0" y="0"/>
            <a:ext cx="9144001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7841" y="2007048"/>
            <a:ext cx="7510588" cy="181588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D6E8C"/>
                </a:solidFill>
                <a:latin typeface="+mj-lt"/>
                <a:ea typeface="+mj-ea"/>
                <a:cs typeface="+mj-cs"/>
              </a:rPr>
              <a:t>«</a:t>
            </a:r>
            <a:r>
              <a:rPr lang="fr-FR" dirty="0">
                <a:solidFill>
                  <a:srgbClr val="3D6E8C"/>
                </a:solidFill>
              </a:rPr>
              <a:t>Le doute est un état mental désagréable, mais la certitude est ridicule.</a:t>
            </a:r>
            <a:r>
              <a:rPr lang="en-US" dirty="0">
                <a:solidFill>
                  <a:srgbClr val="3D6E8C"/>
                </a:solidFill>
                <a:latin typeface="+mj-lt"/>
                <a:ea typeface="+mj-ea"/>
                <a:cs typeface="+mj-cs"/>
              </a:rPr>
              <a:t>»</a:t>
            </a:r>
          </a:p>
          <a:p>
            <a:endParaRPr lang="en-US" dirty="0">
              <a:solidFill>
                <a:srgbClr val="3D6E8C"/>
              </a:solidFill>
              <a:ea typeface="+mj-ea"/>
              <a:cs typeface="+mj-cs"/>
            </a:endParaRPr>
          </a:p>
          <a:p>
            <a:pPr algn="r"/>
            <a:r>
              <a:rPr lang="fr-CA" dirty="0">
                <a:solidFill>
                  <a:srgbClr val="3D6E8C"/>
                </a:solidFill>
                <a:ea typeface="+mj-ea"/>
                <a:cs typeface="+mj-cs"/>
              </a:rPr>
              <a:t>-Voltaire</a:t>
            </a:r>
            <a:endParaRPr lang="en-US" dirty="0">
              <a:solidFill>
                <a:srgbClr val="3D6E8C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9699C2-BBF7-422B-AE79-2B0CA9AF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FD9AEA-CB12-4981-B047-5488FFBE29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8AAF73-5E41-4AAC-A454-FA3B59BE8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9870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Oval 129"/>
          <p:cNvSpPr/>
          <p:nvPr/>
        </p:nvSpPr>
        <p:spPr bwMode="auto">
          <a:xfrm>
            <a:off x="2725203" y="2797841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C71EDD-93B3-43BB-890F-A9E013325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Aller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conférence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5F9725-2109-49F2-81AA-26D8FF3A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Oval 4"/>
          <p:cNvSpPr/>
          <p:nvPr/>
        </p:nvSpPr>
        <p:spPr bwMode="auto">
          <a:xfrm>
            <a:off x="2725204" y="2797841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 bwMode="auto">
          <a:xfrm>
            <a:off x="5031265" y="2189705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 bwMode="auto">
          <a:xfrm>
            <a:off x="5016627" y="3533947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 bwMode="auto">
          <a:xfrm>
            <a:off x="6770730" y="3202515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 bwMode="auto">
          <a:xfrm>
            <a:off x="6770730" y="3846412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/>
          <p:cNvCxnSpPr>
            <a:stCxn id="5" idx="6"/>
            <a:endCxn id="6" idx="2"/>
          </p:cNvCxnSpPr>
          <p:nvPr/>
        </p:nvCxnSpPr>
        <p:spPr bwMode="auto">
          <a:xfrm flipV="1">
            <a:off x="2961762" y="2309593"/>
            <a:ext cx="2069500" cy="608136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6"/>
            <a:endCxn id="7" idx="2"/>
          </p:cNvCxnSpPr>
          <p:nvPr/>
        </p:nvCxnSpPr>
        <p:spPr bwMode="auto">
          <a:xfrm>
            <a:off x="2961762" y="2917729"/>
            <a:ext cx="2054862" cy="736106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6"/>
            <a:endCxn id="10" idx="2"/>
          </p:cNvCxnSpPr>
          <p:nvPr/>
        </p:nvCxnSpPr>
        <p:spPr bwMode="auto">
          <a:xfrm flipV="1">
            <a:off x="5253185" y="3322403"/>
            <a:ext cx="1517542" cy="331432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6"/>
            <a:endCxn id="11" idx="2"/>
          </p:cNvCxnSpPr>
          <p:nvPr/>
        </p:nvCxnSpPr>
        <p:spPr bwMode="auto">
          <a:xfrm>
            <a:off x="5253185" y="3653838"/>
            <a:ext cx="1517542" cy="31246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20614455">
            <a:off x="3454820" y="2332784"/>
            <a:ext cx="698484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CA" dirty="0"/>
              <a:t>OUI</a:t>
            </a:r>
          </a:p>
        </p:txBody>
      </p:sp>
      <p:sp>
        <p:nvSpPr>
          <p:cNvPr id="23" name="TextBox 22"/>
          <p:cNvSpPr txBox="1"/>
          <p:nvPr/>
        </p:nvSpPr>
        <p:spPr>
          <a:xfrm rot="1465881">
            <a:off x="3400484" y="2901826"/>
            <a:ext cx="783043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CA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NON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992011" y="1406347"/>
            <a:ext cx="19050" cy="3200400"/>
          </a:xfrm>
          <a:prstGeom prst="lin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777578" y="1407674"/>
            <a:ext cx="19050" cy="3200400"/>
          </a:xfrm>
          <a:prstGeom prst="lin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20216" y="1479153"/>
            <a:ext cx="5281" cy="3108960"/>
          </a:xfrm>
          <a:prstGeom prst="line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2481053" y="1430290"/>
            <a:ext cx="7071468" cy="3173378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2100"/>
          </a:p>
        </p:txBody>
      </p:sp>
      <p:sp>
        <p:nvSpPr>
          <p:cNvPr id="29" name="TextBox 28"/>
          <p:cNvSpPr txBox="1"/>
          <p:nvPr/>
        </p:nvSpPr>
        <p:spPr>
          <a:xfrm>
            <a:off x="4236670" y="1403881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SEMAINE 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51860" y="1413585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SEMAINE 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797433" y="1420692"/>
            <a:ext cx="180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SEMAINE 3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 bwMode="auto">
          <a:xfrm>
            <a:off x="8472250" y="3533947"/>
            <a:ext cx="236561" cy="239776"/>
          </a:xfrm>
          <a:prstGeom prst="ellipse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cxnSp>
        <p:nvCxnSpPr>
          <p:cNvPr id="47" name="Straight Arrow Connector 46"/>
          <p:cNvCxnSpPr>
            <a:stCxn id="11" idx="6"/>
            <a:endCxn id="45" idx="2"/>
          </p:cNvCxnSpPr>
          <p:nvPr/>
        </p:nvCxnSpPr>
        <p:spPr bwMode="auto">
          <a:xfrm flipV="1">
            <a:off x="7007291" y="3653838"/>
            <a:ext cx="1464959" cy="312465"/>
          </a:xfrm>
          <a:prstGeom prst="straightConnector1">
            <a:avLst/>
          </a:prstGeom>
          <a:solidFill>
            <a:schemeClr val="accent2"/>
          </a:solidFill>
          <a:ln w="12700" cap="sq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-130175" y="3572073"/>
            <a:ext cx="4777389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/>
                </a:solidFill>
              </a:rPr>
              <a:t>Avez-vous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pris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votre</a:t>
            </a:r>
            <a:r>
              <a:rPr lang="en-US" dirty="0">
                <a:solidFill>
                  <a:schemeClr val="accent4"/>
                </a:solidFill>
              </a:rPr>
              <a:t> billet </a:t>
            </a:r>
            <a:r>
              <a:rPr lang="en-US" dirty="0" err="1">
                <a:solidFill>
                  <a:schemeClr val="accent4"/>
                </a:solidFill>
              </a:rPr>
              <a:t>d’avion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cette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semaine</a:t>
            </a:r>
            <a:r>
              <a:rPr lang="en-US" dirty="0">
                <a:solidFill>
                  <a:schemeClr val="accent4"/>
                </a:solidFill>
              </a:rPr>
              <a:t> ?</a:t>
            </a:r>
          </a:p>
        </p:txBody>
      </p:sp>
      <p:sp>
        <p:nvSpPr>
          <p:cNvPr id="107" name="TextBox 106"/>
          <p:cNvSpPr txBox="1"/>
          <p:nvPr/>
        </p:nvSpPr>
        <p:spPr>
          <a:xfrm rot="16200000">
            <a:off x="1314917" y="537849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PRIX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9493636" y="4733544"/>
            <a:ext cx="2257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REMPLISSAGE DU VOL</a:t>
            </a:r>
          </a:p>
        </p:txBody>
      </p:sp>
      <p:cxnSp>
        <p:nvCxnSpPr>
          <p:cNvPr id="119" name="Straight Arrow Connector 118"/>
          <p:cNvCxnSpPr>
            <a:stCxn id="5" idx="6"/>
            <a:endCxn id="7" idx="2"/>
          </p:cNvCxnSpPr>
          <p:nvPr/>
        </p:nvCxnSpPr>
        <p:spPr bwMode="auto">
          <a:xfrm>
            <a:off x="2961762" y="2917729"/>
            <a:ext cx="2054862" cy="736106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2" name="Chart 121"/>
          <p:cNvGraphicFramePr/>
          <p:nvPr>
            <p:extLst>
              <p:ext uri="{D42A27DB-BD31-4B8C-83A1-F6EECF244321}">
                <p14:modId xmlns:p14="http://schemas.microsoft.com/office/powerpoint/2010/main" val="374582932"/>
              </p:ext>
            </p:extLst>
          </p:nvPr>
        </p:nvGraphicFramePr>
        <p:xfrm>
          <a:off x="2046602" y="4863708"/>
          <a:ext cx="7928923" cy="15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" name="Freeform 652"/>
          <p:cNvSpPr>
            <a:spLocks noChangeAspect="1"/>
          </p:cNvSpPr>
          <p:nvPr/>
        </p:nvSpPr>
        <p:spPr bwMode="auto">
          <a:xfrm rot="5400000">
            <a:off x="8172825" y="2207994"/>
            <a:ext cx="998170" cy="1056372"/>
          </a:xfrm>
          <a:custGeom>
            <a:avLst/>
            <a:gdLst>
              <a:gd name="T0" fmla="*/ 343 w 343"/>
              <a:gd name="T1" fmla="*/ 283 h 363"/>
              <a:gd name="T2" fmla="*/ 275 w 343"/>
              <a:gd name="T3" fmla="*/ 184 h 363"/>
              <a:gd name="T4" fmla="*/ 275 w 343"/>
              <a:gd name="T5" fmla="*/ 160 h 363"/>
              <a:gd name="T6" fmla="*/ 273 w 343"/>
              <a:gd name="T7" fmla="*/ 154 h 363"/>
              <a:gd name="T8" fmla="*/ 263 w 343"/>
              <a:gd name="T9" fmla="*/ 145 h 363"/>
              <a:gd name="T10" fmla="*/ 256 w 343"/>
              <a:gd name="T11" fmla="*/ 145 h 363"/>
              <a:gd name="T12" fmla="*/ 238 w 343"/>
              <a:gd name="T13" fmla="*/ 149 h 363"/>
              <a:gd name="T14" fmla="*/ 199 w 343"/>
              <a:gd name="T15" fmla="*/ 110 h 363"/>
              <a:gd name="T16" fmla="*/ 199 w 343"/>
              <a:gd name="T17" fmla="*/ 82 h 363"/>
              <a:gd name="T18" fmla="*/ 195 w 343"/>
              <a:gd name="T19" fmla="*/ 53 h 363"/>
              <a:gd name="T20" fmla="*/ 183 w 343"/>
              <a:gd name="T21" fmla="*/ 12 h 363"/>
              <a:gd name="T22" fmla="*/ 179 w 343"/>
              <a:gd name="T23" fmla="*/ 0 h 363"/>
              <a:gd name="T24" fmla="*/ 164 w 343"/>
              <a:gd name="T25" fmla="*/ 4 h 363"/>
              <a:gd name="T26" fmla="*/ 162 w 343"/>
              <a:gd name="T27" fmla="*/ 12 h 363"/>
              <a:gd name="T28" fmla="*/ 148 w 343"/>
              <a:gd name="T29" fmla="*/ 53 h 363"/>
              <a:gd name="T30" fmla="*/ 146 w 343"/>
              <a:gd name="T31" fmla="*/ 82 h 363"/>
              <a:gd name="T32" fmla="*/ 146 w 343"/>
              <a:gd name="T33" fmla="*/ 110 h 363"/>
              <a:gd name="T34" fmla="*/ 103 w 343"/>
              <a:gd name="T35" fmla="*/ 149 h 363"/>
              <a:gd name="T36" fmla="*/ 88 w 343"/>
              <a:gd name="T37" fmla="*/ 145 h 363"/>
              <a:gd name="T38" fmla="*/ 80 w 343"/>
              <a:gd name="T39" fmla="*/ 145 h 363"/>
              <a:gd name="T40" fmla="*/ 70 w 343"/>
              <a:gd name="T41" fmla="*/ 154 h 363"/>
              <a:gd name="T42" fmla="*/ 68 w 343"/>
              <a:gd name="T43" fmla="*/ 184 h 363"/>
              <a:gd name="T44" fmla="*/ 0 w 343"/>
              <a:gd name="T45" fmla="*/ 283 h 363"/>
              <a:gd name="T46" fmla="*/ 152 w 343"/>
              <a:gd name="T47" fmla="*/ 320 h 363"/>
              <a:gd name="T48" fmla="*/ 119 w 343"/>
              <a:gd name="T49" fmla="*/ 363 h 363"/>
              <a:gd name="T50" fmla="*/ 160 w 343"/>
              <a:gd name="T51" fmla="*/ 197 h 363"/>
              <a:gd name="T52" fmla="*/ 18 w 343"/>
              <a:gd name="T53" fmla="*/ 250 h 363"/>
              <a:gd name="T54" fmla="*/ 82 w 343"/>
              <a:gd name="T55" fmla="*/ 162 h 363"/>
              <a:gd name="T56" fmla="*/ 84 w 343"/>
              <a:gd name="T57" fmla="*/ 160 h 363"/>
              <a:gd name="T58" fmla="*/ 88 w 343"/>
              <a:gd name="T59" fmla="*/ 158 h 363"/>
              <a:gd name="T60" fmla="*/ 98 w 343"/>
              <a:gd name="T61" fmla="*/ 162 h 363"/>
              <a:gd name="T62" fmla="*/ 160 w 343"/>
              <a:gd name="T63" fmla="*/ 115 h 363"/>
              <a:gd name="T64" fmla="*/ 160 w 343"/>
              <a:gd name="T65" fmla="*/ 114 h 363"/>
              <a:gd name="T66" fmla="*/ 160 w 343"/>
              <a:gd name="T67" fmla="*/ 82 h 363"/>
              <a:gd name="T68" fmla="*/ 164 w 343"/>
              <a:gd name="T69" fmla="*/ 47 h 363"/>
              <a:gd name="T70" fmla="*/ 172 w 343"/>
              <a:gd name="T71" fmla="*/ 22 h 363"/>
              <a:gd name="T72" fmla="*/ 183 w 343"/>
              <a:gd name="T73" fmla="*/ 65 h 363"/>
              <a:gd name="T74" fmla="*/ 183 w 343"/>
              <a:gd name="T75" fmla="*/ 82 h 363"/>
              <a:gd name="T76" fmla="*/ 185 w 343"/>
              <a:gd name="T77" fmla="*/ 115 h 363"/>
              <a:gd name="T78" fmla="*/ 246 w 343"/>
              <a:gd name="T79" fmla="*/ 162 h 363"/>
              <a:gd name="T80" fmla="*/ 250 w 343"/>
              <a:gd name="T81" fmla="*/ 158 h 363"/>
              <a:gd name="T82" fmla="*/ 256 w 343"/>
              <a:gd name="T83" fmla="*/ 158 h 363"/>
              <a:gd name="T84" fmla="*/ 261 w 343"/>
              <a:gd name="T85" fmla="*/ 162 h 363"/>
              <a:gd name="T86" fmla="*/ 326 w 343"/>
              <a:gd name="T87" fmla="*/ 250 h 363"/>
              <a:gd name="T88" fmla="*/ 185 w 343"/>
              <a:gd name="T89" fmla="*/ 197 h 363"/>
              <a:gd name="T90" fmla="*/ 224 w 343"/>
              <a:gd name="T91" fmla="*/ 363 h 363"/>
              <a:gd name="T92" fmla="*/ 191 w 343"/>
              <a:gd name="T93" fmla="*/ 3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3" h="363">
                <a:moveTo>
                  <a:pt x="197" y="219"/>
                </a:moveTo>
                <a:lnTo>
                  <a:pt x="343" y="283"/>
                </a:lnTo>
                <a:lnTo>
                  <a:pt x="339" y="242"/>
                </a:lnTo>
                <a:lnTo>
                  <a:pt x="275" y="184"/>
                </a:lnTo>
                <a:lnTo>
                  <a:pt x="275" y="162"/>
                </a:lnTo>
                <a:lnTo>
                  <a:pt x="275" y="160"/>
                </a:lnTo>
                <a:lnTo>
                  <a:pt x="275" y="160"/>
                </a:lnTo>
                <a:lnTo>
                  <a:pt x="273" y="154"/>
                </a:lnTo>
                <a:lnTo>
                  <a:pt x="269" y="151"/>
                </a:lnTo>
                <a:lnTo>
                  <a:pt x="263" y="145"/>
                </a:lnTo>
                <a:lnTo>
                  <a:pt x="256" y="145"/>
                </a:lnTo>
                <a:lnTo>
                  <a:pt x="256" y="145"/>
                </a:lnTo>
                <a:lnTo>
                  <a:pt x="246" y="145"/>
                </a:lnTo>
                <a:lnTo>
                  <a:pt x="238" y="149"/>
                </a:lnTo>
                <a:lnTo>
                  <a:pt x="199" y="110"/>
                </a:lnTo>
                <a:lnTo>
                  <a:pt x="199" y="110"/>
                </a:lnTo>
                <a:lnTo>
                  <a:pt x="199" y="82"/>
                </a:lnTo>
                <a:lnTo>
                  <a:pt x="199" y="82"/>
                </a:lnTo>
                <a:lnTo>
                  <a:pt x="197" y="67"/>
                </a:lnTo>
                <a:lnTo>
                  <a:pt x="195" y="53"/>
                </a:lnTo>
                <a:lnTo>
                  <a:pt x="189" y="28"/>
                </a:lnTo>
                <a:lnTo>
                  <a:pt x="183" y="12"/>
                </a:lnTo>
                <a:lnTo>
                  <a:pt x="181" y="4"/>
                </a:lnTo>
                <a:lnTo>
                  <a:pt x="179" y="0"/>
                </a:lnTo>
                <a:lnTo>
                  <a:pt x="166" y="0"/>
                </a:lnTo>
                <a:lnTo>
                  <a:pt x="164" y="4"/>
                </a:lnTo>
                <a:lnTo>
                  <a:pt x="164" y="4"/>
                </a:lnTo>
                <a:lnTo>
                  <a:pt x="162" y="12"/>
                </a:lnTo>
                <a:lnTo>
                  <a:pt x="154" y="28"/>
                </a:lnTo>
                <a:lnTo>
                  <a:pt x="148" y="53"/>
                </a:lnTo>
                <a:lnTo>
                  <a:pt x="146" y="67"/>
                </a:lnTo>
                <a:lnTo>
                  <a:pt x="146" y="82"/>
                </a:lnTo>
                <a:lnTo>
                  <a:pt x="146" y="82"/>
                </a:lnTo>
                <a:lnTo>
                  <a:pt x="146" y="110"/>
                </a:lnTo>
                <a:lnTo>
                  <a:pt x="103" y="149"/>
                </a:lnTo>
                <a:lnTo>
                  <a:pt x="103" y="149"/>
                </a:lnTo>
                <a:lnTo>
                  <a:pt x="98" y="145"/>
                </a:lnTo>
                <a:lnTo>
                  <a:pt x="88" y="145"/>
                </a:lnTo>
                <a:lnTo>
                  <a:pt x="88" y="145"/>
                </a:lnTo>
                <a:lnTo>
                  <a:pt x="80" y="145"/>
                </a:lnTo>
                <a:lnTo>
                  <a:pt x="74" y="151"/>
                </a:lnTo>
                <a:lnTo>
                  <a:pt x="70" y="154"/>
                </a:lnTo>
                <a:lnTo>
                  <a:pt x="68" y="160"/>
                </a:lnTo>
                <a:lnTo>
                  <a:pt x="68" y="184"/>
                </a:lnTo>
                <a:lnTo>
                  <a:pt x="4" y="242"/>
                </a:lnTo>
                <a:lnTo>
                  <a:pt x="0" y="283"/>
                </a:lnTo>
                <a:lnTo>
                  <a:pt x="146" y="217"/>
                </a:lnTo>
                <a:lnTo>
                  <a:pt x="152" y="320"/>
                </a:lnTo>
                <a:lnTo>
                  <a:pt x="109" y="354"/>
                </a:lnTo>
                <a:lnTo>
                  <a:pt x="119" y="363"/>
                </a:lnTo>
                <a:lnTo>
                  <a:pt x="166" y="326"/>
                </a:lnTo>
                <a:lnTo>
                  <a:pt x="160" y="197"/>
                </a:lnTo>
                <a:lnTo>
                  <a:pt x="16" y="260"/>
                </a:lnTo>
                <a:lnTo>
                  <a:pt x="18" y="250"/>
                </a:lnTo>
                <a:lnTo>
                  <a:pt x="82" y="190"/>
                </a:lnTo>
                <a:lnTo>
                  <a:pt x="82" y="162"/>
                </a:lnTo>
                <a:lnTo>
                  <a:pt x="82" y="162"/>
                </a:lnTo>
                <a:lnTo>
                  <a:pt x="84" y="160"/>
                </a:lnTo>
                <a:lnTo>
                  <a:pt x="88" y="158"/>
                </a:lnTo>
                <a:lnTo>
                  <a:pt x="88" y="158"/>
                </a:lnTo>
                <a:lnTo>
                  <a:pt x="94" y="158"/>
                </a:lnTo>
                <a:lnTo>
                  <a:pt x="98" y="162"/>
                </a:lnTo>
                <a:lnTo>
                  <a:pt x="99" y="172"/>
                </a:lnTo>
                <a:lnTo>
                  <a:pt x="160" y="115"/>
                </a:lnTo>
                <a:lnTo>
                  <a:pt x="160" y="114"/>
                </a:lnTo>
                <a:lnTo>
                  <a:pt x="160" y="114"/>
                </a:lnTo>
                <a:lnTo>
                  <a:pt x="160" y="82"/>
                </a:lnTo>
                <a:lnTo>
                  <a:pt x="160" y="82"/>
                </a:lnTo>
                <a:lnTo>
                  <a:pt x="162" y="65"/>
                </a:lnTo>
                <a:lnTo>
                  <a:pt x="164" y="47"/>
                </a:lnTo>
                <a:lnTo>
                  <a:pt x="172" y="22"/>
                </a:lnTo>
                <a:lnTo>
                  <a:pt x="172" y="22"/>
                </a:lnTo>
                <a:lnTo>
                  <a:pt x="179" y="47"/>
                </a:lnTo>
                <a:lnTo>
                  <a:pt x="183" y="65"/>
                </a:lnTo>
                <a:lnTo>
                  <a:pt x="183" y="82"/>
                </a:lnTo>
                <a:lnTo>
                  <a:pt x="183" y="82"/>
                </a:lnTo>
                <a:lnTo>
                  <a:pt x="185" y="114"/>
                </a:lnTo>
                <a:lnTo>
                  <a:pt x="185" y="115"/>
                </a:lnTo>
                <a:lnTo>
                  <a:pt x="244" y="172"/>
                </a:lnTo>
                <a:lnTo>
                  <a:pt x="246" y="162"/>
                </a:lnTo>
                <a:lnTo>
                  <a:pt x="246" y="162"/>
                </a:lnTo>
                <a:lnTo>
                  <a:pt x="250" y="158"/>
                </a:lnTo>
                <a:lnTo>
                  <a:pt x="256" y="158"/>
                </a:lnTo>
                <a:lnTo>
                  <a:pt x="256" y="158"/>
                </a:lnTo>
                <a:lnTo>
                  <a:pt x="259" y="160"/>
                </a:lnTo>
                <a:lnTo>
                  <a:pt x="261" y="162"/>
                </a:lnTo>
                <a:lnTo>
                  <a:pt x="261" y="190"/>
                </a:lnTo>
                <a:lnTo>
                  <a:pt x="326" y="250"/>
                </a:lnTo>
                <a:lnTo>
                  <a:pt x="326" y="260"/>
                </a:lnTo>
                <a:lnTo>
                  <a:pt x="185" y="197"/>
                </a:lnTo>
                <a:lnTo>
                  <a:pt x="178" y="326"/>
                </a:lnTo>
                <a:lnTo>
                  <a:pt x="224" y="363"/>
                </a:lnTo>
                <a:lnTo>
                  <a:pt x="232" y="354"/>
                </a:lnTo>
                <a:lnTo>
                  <a:pt x="191" y="320"/>
                </a:lnTo>
                <a:lnTo>
                  <a:pt x="197" y="2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4" name="Straight Arrow Connector 123"/>
          <p:cNvCxnSpPr>
            <a:endCxn id="11" idx="2"/>
          </p:cNvCxnSpPr>
          <p:nvPr/>
        </p:nvCxnSpPr>
        <p:spPr bwMode="auto">
          <a:xfrm>
            <a:off x="5267007" y="3669712"/>
            <a:ext cx="1503723" cy="296591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6" name="Straight Arrow Connector 125"/>
          <p:cNvCxnSpPr>
            <a:stCxn id="11" idx="6"/>
            <a:endCxn id="45" idx="2"/>
          </p:cNvCxnSpPr>
          <p:nvPr/>
        </p:nvCxnSpPr>
        <p:spPr bwMode="auto">
          <a:xfrm flipV="1">
            <a:off x="7007291" y="3653838"/>
            <a:ext cx="1464959" cy="312465"/>
          </a:xfrm>
          <a:prstGeom prst="straightConnector1">
            <a:avLst/>
          </a:prstGeom>
          <a:solidFill>
            <a:schemeClr val="accent2"/>
          </a:solidFill>
          <a:ln w="28575" cap="sq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Oval 128"/>
          <p:cNvSpPr/>
          <p:nvPr/>
        </p:nvSpPr>
        <p:spPr bwMode="auto">
          <a:xfrm>
            <a:off x="5022765" y="3539066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131" name="Oval 130"/>
          <p:cNvSpPr/>
          <p:nvPr/>
        </p:nvSpPr>
        <p:spPr bwMode="auto">
          <a:xfrm>
            <a:off x="6775399" y="3842006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 bwMode="auto">
          <a:xfrm>
            <a:off x="8471754" y="3529541"/>
            <a:ext cx="236561" cy="2397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80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22" grpId="0" uiExpand="1">
        <p:bldSub>
          <a:bldChart bld="category"/>
        </p:bldSub>
      </p:bldGraphic>
      <p:bldP spid="129" grpId="0" animBg="1"/>
      <p:bldP spid="129" grpId="1" animBg="1"/>
      <p:bldP spid="131" grpId="0" animBg="1"/>
      <p:bldP spid="131" grpId="1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63115" y="3605376"/>
            <a:ext cx="896505" cy="895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28052" y="3605376"/>
            <a:ext cx="896505" cy="895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Freeform 373"/>
          <p:cNvSpPr>
            <a:spLocks noChangeAspect="1" noEditPoints="1"/>
          </p:cNvSpPr>
          <p:nvPr/>
        </p:nvSpPr>
        <p:spPr bwMode="auto">
          <a:xfrm>
            <a:off x="9159571" y="3770822"/>
            <a:ext cx="487363" cy="523875"/>
          </a:xfrm>
          <a:custGeom>
            <a:avLst/>
            <a:gdLst>
              <a:gd name="T0" fmla="*/ 75 w 307"/>
              <a:gd name="T1" fmla="*/ 140 h 330"/>
              <a:gd name="T2" fmla="*/ 57 w 307"/>
              <a:gd name="T3" fmla="*/ 140 h 330"/>
              <a:gd name="T4" fmla="*/ 57 w 307"/>
              <a:gd name="T5" fmla="*/ 0 h 330"/>
              <a:gd name="T6" fmla="*/ 223 w 307"/>
              <a:gd name="T7" fmla="*/ 0 h 330"/>
              <a:gd name="T8" fmla="*/ 223 w 307"/>
              <a:gd name="T9" fmla="*/ 86 h 330"/>
              <a:gd name="T10" fmla="*/ 205 w 307"/>
              <a:gd name="T11" fmla="*/ 86 h 330"/>
              <a:gd name="T12" fmla="*/ 205 w 307"/>
              <a:gd name="T13" fmla="*/ 17 h 330"/>
              <a:gd name="T14" fmla="*/ 75 w 307"/>
              <a:gd name="T15" fmla="*/ 17 h 330"/>
              <a:gd name="T16" fmla="*/ 75 w 307"/>
              <a:gd name="T17" fmla="*/ 140 h 330"/>
              <a:gd name="T18" fmla="*/ 151 w 307"/>
              <a:gd name="T19" fmla="*/ 105 h 330"/>
              <a:gd name="T20" fmla="*/ 151 w 307"/>
              <a:gd name="T21" fmla="*/ 290 h 330"/>
              <a:gd name="T22" fmla="*/ 129 w 307"/>
              <a:gd name="T23" fmla="*/ 290 h 330"/>
              <a:gd name="T24" fmla="*/ 129 w 307"/>
              <a:gd name="T25" fmla="*/ 156 h 330"/>
              <a:gd name="T26" fmla="*/ 0 w 307"/>
              <a:gd name="T27" fmla="*/ 156 h 330"/>
              <a:gd name="T28" fmla="*/ 0 w 307"/>
              <a:gd name="T29" fmla="*/ 330 h 330"/>
              <a:gd name="T30" fmla="*/ 18 w 307"/>
              <a:gd name="T31" fmla="*/ 312 h 330"/>
              <a:gd name="T32" fmla="*/ 18 w 307"/>
              <a:gd name="T33" fmla="*/ 173 h 330"/>
              <a:gd name="T34" fmla="*/ 112 w 307"/>
              <a:gd name="T35" fmla="*/ 173 h 330"/>
              <a:gd name="T36" fmla="*/ 112 w 307"/>
              <a:gd name="T37" fmla="*/ 308 h 330"/>
              <a:gd name="T38" fmla="*/ 168 w 307"/>
              <a:gd name="T39" fmla="*/ 308 h 330"/>
              <a:gd name="T40" fmla="*/ 168 w 307"/>
              <a:gd name="T41" fmla="*/ 123 h 330"/>
              <a:gd name="T42" fmla="*/ 289 w 307"/>
              <a:gd name="T43" fmla="*/ 123 h 330"/>
              <a:gd name="T44" fmla="*/ 289 w 307"/>
              <a:gd name="T45" fmla="*/ 312 h 330"/>
              <a:gd name="T46" fmla="*/ 307 w 307"/>
              <a:gd name="T47" fmla="*/ 330 h 330"/>
              <a:gd name="T48" fmla="*/ 307 w 307"/>
              <a:gd name="T49" fmla="*/ 105 h 330"/>
              <a:gd name="T50" fmla="*/ 151 w 307"/>
              <a:gd name="T51" fmla="*/ 105 h 330"/>
              <a:gd name="T52" fmla="*/ 96 w 307"/>
              <a:gd name="T53" fmla="*/ 123 h 330"/>
              <a:gd name="T54" fmla="*/ 127 w 307"/>
              <a:gd name="T55" fmla="*/ 123 h 330"/>
              <a:gd name="T56" fmla="*/ 129 w 307"/>
              <a:gd name="T57" fmla="*/ 123 h 330"/>
              <a:gd name="T58" fmla="*/ 129 w 307"/>
              <a:gd name="T59" fmla="*/ 105 h 330"/>
              <a:gd name="T60" fmla="*/ 96 w 307"/>
              <a:gd name="T61" fmla="*/ 105 h 330"/>
              <a:gd name="T62" fmla="*/ 96 w 307"/>
              <a:gd name="T63" fmla="*/ 123 h 330"/>
              <a:gd name="T64" fmla="*/ 129 w 307"/>
              <a:gd name="T65" fmla="*/ 70 h 330"/>
              <a:gd name="T66" fmla="*/ 96 w 307"/>
              <a:gd name="T67" fmla="*/ 70 h 330"/>
              <a:gd name="T68" fmla="*/ 96 w 307"/>
              <a:gd name="T69" fmla="*/ 88 h 330"/>
              <a:gd name="T70" fmla="*/ 125 w 307"/>
              <a:gd name="T71" fmla="*/ 88 h 330"/>
              <a:gd name="T72" fmla="*/ 129 w 307"/>
              <a:gd name="T73" fmla="*/ 88 h 330"/>
              <a:gd name="T74" fmla="*/ 129 w 307"/>
              <a:gd name="T75" fmla="*/ 70 h 330"/>
              <a:gd name="T76" fmla="*/ 129 w 307"/>
              <a:gd name="T77" fmla="*/ 35 h 330"/>
              <a:gd name="T78" fmla="*/ 96 w 307"/>
              <a:gd name="T79" fmla="*/ 35 h 330"/>
              <a:gd name="T80" fmla="*/ 96 w 307"/>
              <a:gd name="T81" fmla="*/ 54 h 330"/>
              <a:gd name="T82" fmla="*/ 125 w 307"/>
              <a:gd name="T83" fmla="*/ 54 h 330"/>
              <a:gd name="T84" fmla="*/ 129 w 307"/>
              <a:gd name="T85" fmla="*/ 54 h 330"/>
              <a:gd name="T86" fmla="*/ 129 w 307"/>
              <a:gd name="T87" fmla="*/ 35 h 330"/>
              <a:gd name="T88" fmla="*/ 151 w 307"/>
              <a:gd name="T89" fmla="*/ 88 h 330"/>
              <a:gd name="T90" fmla="*/ 180 w 307"/>
              <a:gd name="T91" fmla="*/ 88 h 330"/>
              <a:gd name="T92" fmla="*/ 184 w 307"/>
              <a:gd name="T93" fmla="*/ 88 h 330"/>
              <a:gd name="T94" fmla="*/ 184 w 307"/>
              <a:gd name="T95" fmla="*/ 70 h 330"/>
              <a:gd name="T96" fmla="*/ 151 w 307"/>
              <a:gd name="T97" fmla="*/ 70 h 330"/>
              <a:gd name="T98" fmla="*/ 151 w 307"/>
              <a:gd name="T99" fmla="*/ 88 h 330"/>
              <a:gd name="T100" fmla="*/ 184 w 307"/>
              <a:gd name="T101" fmla="*/ 35 h 330"/>
              <a:gd name="T102" fmla="*/ 151 w 307"/>
              <a:gd name="T103" fmla="*/ 35 h 330"/>
              <a:gd name="T104" fmla="*/ 151 w 307"/>
              <a:gd name="T105" fmla="*/ 54 h 330"/>
              <a:gd name="T106" fmla="*/ 180 w 307"/>
              <a:gd name="T107" fmla="*/ 54 h 330"/>
              <a:gd name="T108" fmla="*/ 184 w 307"/>
              <a:gd name="T109" fmla="*/ 54 h 330"/>
              <a:gd name="T110" fmla="*/ 184 w 307"/>
              <a:gd name="T111" fmla="*/ 3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7" h="330">
                <a:moveTo>
                  <a:pt x="75" y="140"/>
                </a:moveTo>
                <a:lnTo>
                  <a:pt x="57" y="140"/>
                </a:lnTo>
                <a:lnTo>
                  <a:pt x="57" y="0"/>
                </a:lnTo>
                <a:lnTo>
                  <a:pt x="223" y="0"/>
                </a:lnTo>
                <a:lnTo>
                  <a:pt x="223" y="86"/>
                </a:lnTo>
                <a:lnTo>
                  <a:pt x="205" y="86"/>
                </a:lnTo>
                <a:lnTo>
                  <a:pt x="205" y="17"/>
                </a:lnTo>
                <a:lnTo>
                  <a:pt x="75" y="17"/>
                </a:lnTo>
                <a:lnTo>
                  <a:pt x="75" y="140"/>
                </a:lnTo>
                <a:close/>
                <a:moveTo>
                  <a:pt x="151" y="105"/>
                </a:moveTo>
                <a:lnTo>
                  <a:pt x="151" y="290"/>
                </a:lnTo>
                <a:lnTo>
                  <a:pt x="129" y="290"/>
                </a:lnTo>
                <a:lnTo>
                  <a:pt x="129" y="156"/>
                </a:lnTo>
                <a:lnTo>
                  <a:pt x="0" y="156"/>
                </a:lnTo>
                <a:lnTo>
                  <a:pt x="0" y="330"/>
                </a:lnTo>
                <a:lnTo>
                  <a:pt x="18" y="312"/>
                </a:lnTo>
                <a:lnTo>
                  <a:pt x="18" y="173"/>
                </a:lnTo>
                <a:lnTo>
                  <a:pt x="112" y="173"/>
                </a:lnTo>
                <a:lnTo>
                  <a:pt x="112" y="308"/>
                </a:lnTo>
                <a:lnTo>
                  <a:pt x="168" y="308"/>
                </a:lnTo>
                <a:lnTo>
                  <a:pt x="168" y="123"/>
                </a:lnTo>
                <a:lnTo>
                  <a:pt x="289" y="123"/>
                </a:lnTo>
                <a:lnTo>
                  <a:pt x="289" y="312"/>
                </a:lnTo>
                <a:lnTo>
                  <a:pt x="307" y="330"/>
                </a:lnTo>
                <a:lnTo>
                  <a:pt x="307" y="105"/>
                </a:lnTo>
                <a:lnTo>
                  <a:pt x="151" y="105"/>
                </a:lnTo>
                <a:close/>
                <a:moveTo>
                  <a:pt x="96" y="123"/>
                </a:moveTo>
                <a:lnTo>
                  <a:pt x="127" y="123"/>
                </a:lnTo>
                <a:lnTo>
                  <a:pt x="129" y="123"/>
                </a:lnTo>
                <a:lnTo>
                  <a:pt x="129" y="105"/>
                </a:lnTo>
                <a:lnTo>
                  <a:pt x="96" y="105"/>
                </a:lnTo>
                <a:lnTo>
                  <a:pt x="96" y="123"/>
                </a:lnTo>
                <a:close/>
                <a:moveTo>
                  <a:pt x="129" y="70"/>
                </a:moveTo>
                <a:lnTo>
                  <a:pt x="96" y="70"/>
                </a:lnTo>
                <a:lnTo>
                  <a:pt x="96" y="88"/>
                </a:lnTo>
                <a:lnTo>
                  <a:pt x="125" y="88"/>
                </a:lnTo>
                <a:lnTo>
                  <a:pt x="129" y="88"/>
                </a:lnTo>
                <a:lnTo>
                  <a:pt x="129" y="70"/>
                </a:lnTo>
                <a:close/>
                <a:moveTo>
                  <a:pt x="129" y="35"/>
                </a:moveTo>
                <a:lnTo>
                  <a:pt x="96" y="35"/>
                </a:lnTo>
                <a:lnTo>
                  <a:pt x="96" y="54"/>
                </a:lnTo>
                <a:lnTo>
                  <a:pt x="125" y="54"/>
                </a:lnTo>
                <a:lnTo>
                  <a:pt x="129" y="54"/>
                </a:lnTo>
                <a:lnTo>
                  <a:pt x="129" y="35"/>
                </a:lnTo>
                <a:close/>
                <a:moveTo>
                  <a:pt x="151" y="88"/>
                </a:moveTo>
                <a:lnTo>
                  <a:pt x="180" y="88"/>
                </a:lnTo>
                <a:lnTo>
                  <a:pt x="184" y="88"/>
                </a:lnTo>
                <a:lnTo>
                  <a:pt x="184" y="70"/>
                </a:lnTo>
                <a:lnTo>
                  <a:pt x="151" y="70"/>
                </a:lnTo>
                <a:lnTo>
                  <a:pt x="151" y="88"/>
                </a:lnTo>
                <a:close/>
                <a:moveTo>
                  <a:pt x="184" y="35"/>
                </a:moveTo>
                <a:lnTo>
                  <a:pt x="151" y="35"/>
                </a:lnTo>
                <a:lnTo>
                  <a:pt x="151" y="54"/>
                </a:lnTo>
                <a:lnTo>
                  <a:pt x="180" y="54"/>
                </a:lnTo>
                <a:lnTo>
                  <a:pt x="184" y="54"/>
                </a:lnTo>
                <a:lnTo>
                  <a:pt x="18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436729" y="3843940"/>
            <a:ext cx="549275" cy="390525"/>
            <a:chOff x="6572251" y="5126038"/>
            <a:chExt cx="549275" cy="390525"/>
          </a:xfrm>
          <a:solidFill>
            <a:schemeClr val="bg1"/>
          </a:solidFill>
        </p:grpSpPr>
        <p:sp>
          <p:nvSpPr>
            <p:cNvPr id="11" name="Freeform 703"/>
            <p:cNvSpPr>
              <a:spLocks noEditPoints="1"/>
            </p:cNvSpPr>
            <p:nvPr/>
          </p:nvSpPr>
          <p:spPr bwMode="auto">
            <a:xfrm>
              <a:off x="6572251" y="5311775"/>
              <a:ext cx="549275" cy="204788"/>
            </a:xfrm>
            <a:custGeom>
              <a:avLst/>
              <a:gdLst>
                <a:gd name="T0" fmla="*/ 346 w 346"/>
                <a:gd name="T1" fmla="*/ 129 h 129"/>
                <a:gd name="T2" fmla="*/ 346 w 346"/>
                <a:gd name="T3" fmla="*/ 35 h 129"/>
                <a:gd name="T4" fmla="*/ 346 w 346"/>
                <a:gd name="T5" fmla="*/ 35 h 129"/>
                <a:gd name="T6" fmla="*/ 346 w 346"/>
                <a:gd name="T7" fmla="*/ 27 h 129"/>
                <a:gd name="T8" fmla="*/ 342 w 346"/>
                <a:gd name="T9" fmla="*/ 21 h 129"/>
                <a:gd name="T10" fmla="*/ 340 w 346"/>
                <a:gd name="T11" fmla="*/ 16 h 129"/>
                <a:gd name="T12" fmla="*/ 336 w 346"/>
                <a:gd name="T13" fmla="*/ 10 h 129"/>
                <a:gd name="T14" fmla="*/ 330 w 346"/>
                <a:gd name="T15" fmla="*/ 6 h 129"/>
                <a:gd name="T16" fmla="*/ 324 w 346"/>
                <a:gd name="T17" fmla="*/ 2 h 129"/>
                <a:gd name="T18" fmla="*/ 318 w 346"/>
                <a:gd name="T19" fmla="*/ 0 h 129"/>
                <a:gd name="T20" fmla="*/ 311 w 346"/>
                <a:gd name="T21" fmla="*/ 0 h 129"/>
                <a:gd name="T22" fmla="*/ 36 w 346"/>
                <a:gd name="T23" fmla="*/ 0 h 129"/>
                <a:gd name="T24" fmla="*/ 36 w 346"/>
                <a:gd name="T25" fmla="*/ 0 h 129"/>
                <a:gd name="T26" fmla="*/ 28 w 346"/>
                <a:gd name="T27" fmla="*/ 0 h 129"/>
                <a:gd name="T28" fmla="*/ 22 w 346"/>
                <a:gd name="T29" fmla="*/ 2 h 129"/>
                <a:gd name="T30" fmla="*/ 16 w 346"/>
                <a:gd name="T31" fmla="*/ 6 h 129"/>
                <a:gd name="T32" fmla="*/ 10 w 346"/>
                <a:gd name="T33" fmla="*/ 10 h 129"/>
                <a:gd name="T34" fmla="*/ 6 w 346"/>
                <a:gd name="T35" fmla="*/ 16 h 129"/>
                <a:gd name="T36" fmla="*/ 2 w 346"/>
                <a:gd name="T37" fmla="*/ 21 h 129"/>
                <a:gd name="T38" fmla="*/ 0 w 346"/>
                <a:gd name="T39" fmla="*/ 27 h 129"/>
                <a:gd name="T40" fmla="*/ 0 w 346"/>
                <a:gd name="T41" fmla="*/ 35 h 129"/>
                <a:gd name="T42" fmla="*/ 0 w 346"/>
                <a:gd name="T43" fmla="*/ 127 h 129"/>
                <a:gd name="T44" fmla="*/ 18 w 346"/>
                <a:gd name="T45" fmla="*/ 109 h 129"/>
                <a:gd name="T46" fmla="*/ 18 w 346"/>
                <a:gd name="T47" fmla="*/ 101 h 129"/>
                <a:gd name="T48" fmla="*/ 328 w 346"/>
                <a:gd name="T49" fmla="*/ 101 h 129"/>
                <a:gd name="T50" fmla="*/ 328 w 346"/>
                <a:gd name="T51" fmla="*/ 111 h 129"/>
                <a:gd name="T52" fmla="*/ 346 w 346"/>
                <a:gd name="T53" fmla="*/ 129 h 129"/>
                <a:gd name="T54" fmla="*/ 18 w 346"/>
                <a:gd name="T55" fmla="*/ 82 h 129"/>
                <a:gd name="T56" fmla="*/ 18 w 346"/>
                <a:gd name="T57" fmla="*/ 35 h 129"/>
                <a:gd name="T58" fmla="*/ 18 w 346"/>
                <a:gd name="T59" fmla="*/ 35 h 129"/>
                <a:gd name="T60" fmla="*/ 20 w 346"/>
                <a:gd name="T61" fmla="*/ 27 h 129"/>
                <a:gd name="T62" fmla="*/ 22 w 346"/>
                <a:gd name="T63" fmla="*/ 21 h 129"/>
                <a:gd name="T64" fmla="*/ 28 w 346"/>
                <a:gd name="T65" fmla="*/ 19 h 129"/>
                <a:gd name="T66" fmla="*/ 36 w 346"/>
                <a:gd name="T67" fmla="*/ 18 h 129"/>
                <a:gd name="T68" fmla="*/ 311 w 346"/>
                <a:gd name="T69" fmla="*/ 18 h 129"/>
                <a:gd name="T70" fmla="*/ 311 w 346"/>
                <a:gd name="T71" fmla="*/ 18 h 129"/>
                <a:gd name="T72" fmla="*/ 317 w 346"/>
                <a:gd name="T73" fmla="*/ 19 h 129"/>
                <a:gd name="T74" fmla="*/ 322 w 346"/>
                <a:gd name="T75" fmla="*/ 21 h 129"/>
                <a:gd name="T76" fmla="*/ 326 w 346"/>
                <a:gd name="T77" fmla="*/ 27 h 129"/>
                <a:gd name="T78" fmla="*/ 328 w 346"/>
                <a:gd name="T79" fmla="*/ 35 h 129"/>
                <a:gd name="T80" fmla="*/ 328 w 346"/>
                <a:gd name="T81" fmla="*/ 82 h 129"/>
                <a:gd name="T82" fmla="*/ 18 w 346"/>
                <a:gd name="T83" fmla="*/ 8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129">
                  <a:moveTo>
                    <a:pt x="346" y="129"/>
                  </a:moveTo>
                  <a:lnTo>
                    <a:pt x="346" y="35"/>
                  </a:lnTo>
                  <a:lnTo>
                    <a:pt x="346" y="35"/>
                  </a:lnTo>
                  <a:lnTo>
                    <a:pt x="346" y="27"/>
                  </a:lnTo>
                  <a:lnTo>
                    <a:pt x="342" y="21"/>
                  </a:lnTo>
                  <a:lnTo>
                    <a:pt x="340" y="16"/>
                  </a:lnTo>
                  <a:lnTo>
                    <a:pt x="336" y="10"/>
                  </a:lnTo>
                  <a:lnTo>
                    <a:pt x="330" y="6"/>
                  </a:lnTo>
                  <a:lnTo>
                    <a:pt x="324" y="2"/>
                  </a:lnTo>
                  <a:lnTo>
                    <a:pt x="318" y="0"/>
                  </a:lnTo>
                  <a:lnTo>
                    <a:pt x="311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127"/>
                  </a:lnTo>
                  <a:lnTo>
                    <a:pt x="18" y="109"/>
                  </a:lnTo>
                  <a:lnTo>
                    <a:pt x="18" y="101"/>
                  </a:lnTo>
                  <a:lnTo>
                    <a:pt x="328" y="101"/>
                  </a:lnTo>
                  <a:lnTo>
                    <a:pt x="328" y="111"/>
                  </a:lnTo>
                  <a:lnTo>
                    <a:pt x="346" y="129"/>
                  </a:lnTo>
                  <a:close/>
                  <a:moveTo>
                    <a:pt x="18" y="82"/>
                  </a:moveTo>
                  <a:lnTo>
                    <a:pt x="18" y="35"/>
                  </a:lnTo>
                  <a:lnTo>
                    <a:pt x="18" y="35"/>
                  </a:lnTo>
                  <a:lnTo>
                    <a:pt x="20" y="27"/>
                  </a:lnTo>
                  <a:lnTo>
                    <a:pt x="22" y="21"/>
                  </a:lnTo>
                  <a:lnTo>
                    <a:pt x="28" y="19"/>
                  </a:lnTo>
                  <a:lnTo>
                    <a:pt x="36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7" y="19"/>
                  </a:lnTo>
                  <a:lnTo>
                    <a:pt x="322" y="21"/>
                  </a:lnTo>
                  <a:lnTo>
                    <a:pt x="326" y="27"/>
                  </a:lnTo>
                  <a:lnTo>
                    <a:pt x="328" y="35"/>
                  </a:lnTo>
                  <a:lnTo>
                    <a:pt x="32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04"/>
            <p:cNvSpPr>
              <a:spLocks/>
            </p:cNvSpPr>
            <p:nvPr/>
          </p:nvSpPr>
          <p:spPr bwMode="auto">
            <a:xfrm>
              <a:off x="6604001" y="5126038"/>
              <a:ext cx="485775" cy="163513"/>
            </a:xfrm>
            <a:custGeom>
              <a:avLst/>
              <a:gdLst>
                <a:gd name="T0" fmla="*/ 18 w 306"/>
                <a:gd name="T1" fmla="*/ 47 h 103"/>
                <a:gd name="T2" fmla="*/ 18 w 306"/>
                <a:gd name="T3" fmla="*/ 47 h 103"/>
                <a:gd name="T4" fmla="*/ 19 w 306"/>
                <a:gd name="T5" fmla="*/ 35 h 103"/>
                <a:gd name="T6" fmla="*/ 25 w 306"/>
                <a:gd name="T7" fmla="*/ 27 h 103"/>
                <a:gd name="T8" fmla="*/ 33 w 306"/>
                <a:gd name="T9" fmla="*/ 21 h 103"/>
                <a:gd name="T10" fmla="*/ 45 w 306"/>
                <a:gd name="T11" fmla="*/ 19 h 103"/>
                <a:gd name="T12" fmla="*/ 261 w 306"/>
                <a:gd name="T13" fmla="*/ 19 h 103"/>
                <a:gd name="T14" fmla="*/ 261 w 306"/>
                <a:gd name="T15" fmla="*/ 19 h 103"/>
                <a:gd name="T16" fmla="*/ 271 w 306"/>
                <a:gd name="T17" fmla="*/ 21 h 103"/>
                <a:gd name="T18" fmla="*/ 281 w 306"/>
                <a:gd name="T19" fmla="*/ 27 h 103"/>
                <a:gd name="T20" fmla="*/ 287 w 306"/>
                <a:gd name="T21" fmla="*/ 35 h 103"/>
                <a:gd name="T22" fmla="*/ 289 w 306"/>
                <a:gd name="T23" fmla="*/ 47 h 103"/>
                <a:gd name="T24" fmla="*/ 289 w 306"/>
                <a:gd name="T25" fmla="*/ 86 h 103"/>
                <a:gd name="T26" fmla="*/ 306 w 306"/>
                <a:gd name="T27" fmla="*/ 103 h 103"/>
                <a:gd name="T28" fmla="*/ 306 w 306"/>
                <a:gd name="T29" fmla="*/ 103 h 103"/>
                <a:gd name="T30" fmla="*/ 306 w 306"/>
                <a:gd name="T31" fmla="*/ 103 h 103"/>
                <a:gd name="T32" fmla="*/ 306 w 306"/>
                <a:gd name="T33" fmla="*/ 47 h 103"/>
                <a:gd name="T34" fmla="*/ 306 w 306"/>
                <a:gd name="T35" fmla="*/ 47 h 103"/>
                <a:gd name="T36" fmla="*/ 304 w 306"/>
                <a:gd name="T37" fmla="*/ 37 h 103"/>
                <a:gd name="T38" fmla="*/ 302 w 306"/>
                <a:gd name="T39" fmla="*/ 29 h 103"/>
                <a:gd name="T40" fmla="*/ 298 w 306"/>
                <a:gd name="T41" fmla="*/ 21 h 103"/>
                <a:gd name="T42" fmla="*/ 293 w 306"/>
                <a:gd name="T43" fmla="*/ 14 h 103"/>
                <a:gd name="T44" fmla="*/ 287 w 306"/>
                <a:gd name="T45" fmla="*/ 8 h 103"/>
                <a:gd name="T46" fmla="*/ 279 w 306"/>
                <a:gd name="T47" fmla="*/ 4 h 103"/>
                <a:gd name="T48" fmla="*/ 269 w 306"/>
                <a:gd name="T49" fmla="*/ 2 h 103"/>
                <a:gd name="T50" fmla="*/ 261 w 306"/>
                <a:gd name="T51" fmla="*/ 0 h 103"/>
                <a:gd name="T52" fmla="*/ 45 w 306"/>
                <a:gd name="T53" fmla="*/ 0 h 103"/>
                <a:gd name="T54" fmla="*/ 45 w 306"/>
                <a:gd name="T55" fmla="*/ 0 h 103"/>
                <a:gd name="T56" fmla="*/ 35 w 306"/>
                <a:gd name="T57" fmla="*/ 2 h 103"/>
                <a:gd name="T58" fmla="*/ 27 w 306"/>
                <a:gd name="T59" fmla="*/ 4 h 103"/>
                <a:gd name="T60" fmla="*/ 19 w 306"/>
                <a:gd name="T61" fmla="*/ 8 h 103"/>
                <a:gd name="T62" fmla="*/ 14 w 306"/>
                <a:gd name="T63" fmla="*/ 14 h 103"/>
                <a:gd name="T64" fmla="*/ 8 w 306"/>
                <a:gd name="T65" fmla="*/ 21 h 103"/>
                <a:gd name="T66" fmla="*/ 4 w 306"/>
                <a:gd name="T67" fmla="*/ 29 h 103"/>
                <a:gd name="T68" fmla="*/ 0 w 306"/>
                <a:gd name="T69" fmla="*/ 37 h 103"/>
                <a:gd name="T70" fmla="*/ 0 w 306"/>
                <a:gd name="T71" fmla="*/ 47 h 103"/>
                <a:gd name="T72" fmla="*/ 0 w 306"/>
                <a:gd name="T73" fmla="*/ 103 h 103"/>
                <a:gd name="T74" fmla="*/ 18 w 306"/>
                <a:gd name="T75" fmla="*/ 86 h 103"/>
                <a:gd name="T76" fmla="*/ 18 w 306"/>
                <a:gd name="T7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103">
                  <a:moveTo>
                    <a:pt x="18" y="47"/>
                  </a:moveTo>
                  <a:lnTo>
                    <a:pt x="18" y="47"/>
                  </a:lnTo>
                  <a:lnTo>
                    <a:pt x="19" y="35"/>
                  </a:lnTo>
                  <a:lnTo>
                    <a:pt x="25" y="27"/>
                  </a:lnTo>
                  <a:lnTo>
                    <a:pt x="33" y="21"/>
                  </a:lnTo>
                  <a:lnTo>
                    <a:pt x="45" y="19"/>
                  </a:lnTo>
                  <a:lnTo>
                    <a:pt x="261" y="19"/>
                  </a:lnTo>
                  <a:lnTo>
                    <a:pt x="261" y="19"/>
                  </a:lnTo>
                  <a:lnTo>
                    <a:pt x="271" y="21"/>
                  </a:lnTo>
                  <a:lnTo>
                    <a:pt x="281" y="27"/>
                  </a:lnTo>
                  <a:lnTo>
                    <a:pt x="287" y="35"/>
                  </a:lnTo>
                  <a:lnTo>
                    <a:pt x="289" y="47"/>
                  </a:lnTo>
                  <a:lnTo>
                    <a:pt x="289" y="86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06" y="47"/>
                  </a:lnTo>
                  <a:lnTo>
                    <a:pt x="306" y="47"/>
                  </a:lnTo>
                  <a:lnTo>
                    <a:pt x="304" y="37"/>
                  </a:lnTo>
                  <a:lnTo>
                    <a:pt x="302" y="29"/>
                  </a:lnTo>
                  <a:lnTo>
                    <a:pt x="298" y="21"/>
                  </a:lnTo>
                  <a:lnTo>
                    <a:pt x="293" y="14"/>
                  </a:lnTo>
                  <a:lnTo>
                    <a:pt x="287" y="8"/>
                  </a:lnTo>
                  <a:lnTo>
                    <a:pt x="279" y="4"/>
                  </a:lnTo>
                  <a:lnTo>
                    <a:pt x="269" y="2"/>
                  </a:lnTo>
                  <a:lnTo>
                    <a:pt x="26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103"/>
                  </a:lnTo>
                  <a:lnTo>
                    <a:pt x="18" y="86"/>
                  </a:ln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05"/>
            <p:cNvSpPr>
              <a:spLocks/>
            </p:cNvSpPr>
            <p:nvPr/>
          </p:nvSpPr>
          <p:spPr bwMode="auto">
            <a:xfrm>
              <a:off x="6675438" y="5191125"/>
              <a:ext cx="153988" cy="95250"/>
            </a:xfrm>
            <a:custGeom>
              <a:avLst/>
              <a:gdLst>
                <a:gd name="T0" fmla="*/ 97 w 97"/>
                <a:gd name="T1" fmla="*/ 60 h 60"/>
                <a:gd name="T2" fmla="*/ 97 w 97"/>
                <a:gd name="T3" fmla="*/ 23 h 60"/>
                <a:gd name="T4" fmla="*/ 97 w 97"/>
                <a:gd name="T5" fmla="*/ 23 h 60"/>
                <a:gd name="T6" fmla="*/ 95 w 97"/>
                <a:gd name="T7" fmla="*/ 14 h 60"/>
                <a:gd name="T8" fmla="*/ 90 w 97"/>
                <a:gd name="T9" fmla="*/ 6 h 60"/>
                <a:gd name="T10" fmla="*/ 82 w 97"/>
                <a:gd name="T11" fmla="*/ 2 h 60"/>
                <a:gd name="T12" fmla="*/ 72 w 97"/>
                <a:gd name="T13" fmla="*/ 0 h 60"/>
                <a:gd name="T14" fmla="*/ 23 w 97"/>
                <a:gd name="T15" fmla="*/ 0 h 60"/>
                <a:gd name="T16" fmla="*/ 23 w 97"/>
                <a:gd name="T17" fmla="*/ 0 h 60"/>
                <a:gd name="T18" fmla="*/ 15 w 97"/>
                <a:gd name="T19" fmla="*/ 2 h 60"/>
                <a:gd name="T20" fmla="*/ 8 w 97"/>
                <a:gd name="T21" fmla="*/ 6 h 60"/>
                <a:gd name="T22" fmla="*/ 2 w 97"/>
                <a:gd name="T23" fmla="*/ 14 h 60"/>
                <a:gd name="T24" fmla="*/ 0 w 97"/>
                <a:gd name="T25" fmla="*/ 23 h 60"/>
                <a:gd name="T26" fmla="*/ 0 w 97"/>
                <a:gd name="T27" fmla="*/ 60 h 60"/>
                <a:gd name="T28" fmla="*/ 17 w 97"/>
                <a:gd name="T29" fmla="*/ 60 h 60"/>
                <a:gd name="T30" fmla="*/ 17 w 97"/>
                <a:gd name="T31" fmla="*/ 23 h 60"/>
                <a:gd name="T32" fmla="*/ 17 w 97"/>
                <a:gd name="T33" fmla="*/ 23 h 60"/>
                <a:gd name="T34" fmla="*/ 19 w 97"/>
                <a:gd name="T35" fmla="*/ 19 h 60"/>
                <a:gd name="T36" fmla="*/ 23 w 97"/>
                <a:gd name="T37" fmla="*/ 17 h 60"/>
                <a:gd name="T38" fmla="*/ 72 w 97"/>
                <a:gd name="T39" fmla="*/ 17 h 60"/>
                <a:gd name="T40" fmla="*/ 72 w 97"/>
                <a:gd name="T41" fmla="*/ 17 h 60"/>
                <a:gd name="T42" fmla="*/ 78 w 97"/>
                <a:gd name="T43" fmla="*/ 19 h 60"/>
                <a:gd name="T44" fmla="*/ 80 w 97"/>
                <a:gd name="T45" fmla="*/ 23 h 60"/>
                <a:gd name="T46" fmla="*/ 80 w 97"/>
                <a:gd name="T47" fmla="*/ 60 h 60"/>
                <a:gd name="T48" fmla="*/ 97 w 9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60">
                  <a:moveTo>
                    <a:pt x="97" y="60"/>
                  </a:moveTo>
                  <a:lnTo>
                    <a:pt x="97" y="23"/>
                  </a:lnTo>
                  <a:lnTo>
                    <a:pt x="97" y="23"/>
                  </a:lnTo>
                  <a:lnTo>
                    <a:pt x="95" y="14"/>
                  </a:lnTo>
                  <a:lnTo>
                    <a:pt x="90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60"/>
                  </a:lnTo>
                  <a:lnTo>
                    <a:pt x="17" y="6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9"/>
                  </a:lnTo>
                  <a:lnTo>
                    <a:pt x="80" y="23"/>
                  </a:lnTo>
                  <a:lnTo>
                    <a:pt x="80" y="60"/>
                  </a:lnTo>
                  <a:lnTo>
                    <a:pt x="9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06"/>
            <p:cNvSpPr>
              <a:spLocks/>
            </p:cNvSpPr>
            <p:nvPr/>
          </p:nvSpPr>
          <p:spPr bwMode="auto">
            <a:xfrm>
              <a:off x="6864351" y="5191125"/>
              <a:ext cx="153988" cy="95250"/>
            </a:xfrm>
            <a:custGeom>
              <a:avLst/>
              <a:gdLst>
                <a:gd name="T0" fmla="*/ 97 w 97"/>
                <a:gd name="T1" fmla="*/ 60 h 60"/>
                <a:gd name="T2" fmla="*/ 97 w 97"/>
                <a:gd name="T3" fmla="*/ 23 h 60"/>
                <a:gd name="T4" fmla="*/ 97 w 97"/>
                <a:gd name="T5" fmla="*/ 23 h 60"/>
                <a:gd name="T6" fmla="*/ 95 w 97"/>
                <a:gd name="T7" fmla="*/ 14 h 60"/>
                <a:gd name="T8" fmla="*/ 90 w 97"/>
                <a:gd name="T9" fmla="*/ 6 h 60"/>
                <a:gd name="T10" fmla="*/ 82 w 97"/>
                <a:gd name="T11" fmla="*/ 2 h 60"/>
                <a:gd name="T12" fmla="*/ 72 w 97"/>
                <a:gd name="T13" fmla="*/ 0 h 60"/>
                <a:gd name="T14" fmla="*/ 23 w 97"/>
                <a:gd name="T15" fmla="*/ 0 h 60"/>
                <a:gd name="T16" fmla="*/ 23 w 97"/>
                <a:gd name="T17" fmla="*/ 0 h 60"/>
                <a:gd name="T18" fmla="*/ 14 w 97"/>
                <a:gd name="T19" fmla="*/ 2 h 60"/>
                <a:gd name="T20" fmla="*/ 6 w 97"/>
                <a:gd name="T21" fmla="*/ 6 h 60"/>
                <a:gd name="T22" fmla="*/ 2 w 97"/>
                <a:gd name="T23" fmla="*/ 14 h 60"/>
                <a:gd name="T24" fmla="*/ 0 w 97"/>
                <a:gd name="T25" fmla="*/ 23 h 60"/>
                <a:gd name="T26" fmla="*/ 0 w 97"/>
                <a:gd name="T27" fmla="*/ 60 h 60"/>
                <a:gd name="T28" fmla="*/ 17 w 97"/>
                <a:gd name="T29" fmla="*/ 60 h 60"/>
                <a:gd name="T30" fmla="*/ 17 w 97"/>
                <a:gd name="T31" fmla="*/ 23 h 60"/>
                <a:gd name="T32" fmla="*/ 17 w 97"/>
                <a:gd name="T33" fmla="*/ 23 h 60"/>
                <a:gd name="T34" fmla="*/ 19 w 97"/>
                <a:gd name="T35" fmla="*/ 19 h 60"/>
                <a:gd name="T36" fmla="*/ 23 w 97"/>
                <a:gd name="T37" fmla="*/ 17 h 60"/>
                <a:gd name="T38" fmla="*/ 72 w 97"/>
                <a:gd name="T39" fmla="*/ 17 h 60"/>
                <a:gd name="T40" fmla="*/ 72 w 97"/>
                <a:gd name="T41" fmla="*/ 17 h 60"/>
                <a:gd name="T42" fmla="*/ 78 w 97"/>
                <a:gd name="T43" fmla="*/ 19 h 60"/>
                <a:gd name="T44" fmla="*/ 78 w 97"/>
                <a:gd name="T45" fmla="*/ 23 h 60"/>
                <a:gd name="T46" fmla="*/ 78 w 97"/>
                <a:gd name="T47" fmla="*/ 60 h 60"/>
                <a:gd name="T48" fmla="*/ 97 w 9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60">
                  <a:moveTo>
                    <a:pt x="97" y="60"/>
                  </a:moveTo>
                  <a:lnTo>
                    <a:pt x="97" y="23"/>
                  </a:lnTo>
                  <a:lnTo>
                    <a:pt x="97" y="23"/>
                  </a:lnTo>
                  <a:lnTo>
                    <a:pt x="95" y="14"/>
                  </a:lnTo>
                  <a:lnTo>
                    <a:pt x="90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60"/>
                  </a:lnTo>
                  <a:lnTo>
                    <a:pt x="17" y="6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78" y="60"/>
                  </a:lnTo>
                  <a:lnTo>
                    <a:pt x="9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3159617" y="4053238"/>
            <a:ext cx="5768432" cy="0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er 43"/>
          <p:cNvGrpSpPr/>
          <p:nvPr/>
        </p:nvGrpSpPr>
        <p:grpSpPr>
          <a:xfrm>
            <a:off x="3269399" y="3689055"/>
            <a:ext cx="899762" cy="358298"/>
            <a:chOff x="4424578" y="5639867"/>
            <a:chExt cx="1066674" cy="424764"/>
          </a:xfrm>
          <a:solidFill>
            <a:schemeClr val="accent4"/>
          </a:solidFill>
        </p:grpSpPr>
        <p:sp>
          <p:nvSpPr>
            <p:cNvPr id="17" name="Minus 28"/>
            <p:cNvSpPr/>
            <p:nvPr/>
          </p:nvSpPr>
          <p:spPr>
            <a:xfrm>
              <a:off x="4687260" y="5916586"/>
              <a:ext cx="516364" cy="148045"/>
            </a:xfrm>
            <a:prstGeom prst="mathMinus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grpSp>
          <p:nvGrpSpPr>
            <p:cNvPr id="18" name="Grouper 2"/>
            <p:cNvGrpSpPr/>
            <p:nvPr/>
          </p:nvGrpSpPr>
          <p:grpSpPr>
            <a:xfrm>
              <a:off x="4424578" y="5639867"/>
              <a:ext cx="1066674" cy="375703"/>
              <a:chOff x="3617069" y="5136911"/>
              <a:chExt cx="1066674" cy="375703"/>
            </a:xfrm>
            <a:grpFill/>
          </p:grpSpPr>
          <p:sp>
            <p:nvSpPr>
              <p:cNvPr id="21" name="Minus 32"/>
              <p:cNvSpPr/>
              <p:nvPr/>
            </p:nvSpPr>
            <p:spPr>
              <a:xfrm rot="4592715">
                <a:off x="4529752" y="5344881"/>
                <a:ext cx="122756" cy="185227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Minus 33"/>
              <p:cNvSpPr/>
              <p:nvPr/>
            </p:nvSpPr>
            <p:spPr>
              <a:xfrm rot="939211">
                <a:off x="4256758" y="5261624"/>
                <a:ext cx="397959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Minus 34"/>
              <p:cNvSpPr/>
              <p:nvPr/>
            </p:nvSpPr>
            <p:spPr>
              <a:xfrm rot="2728165">
                <a:off x="4198954" y="5177903"/>
                <a:ext cx="180426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Minus 35"/>
              <p:cNvSpPr/>
              <p:nvPr/>
            </p:nvSpPr>
            <p:spPr>
              <a:xfrm>
                <a:off x="3852668" y="5136911"/>
                <a:ext cx="463324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Minus 36"/>
              <p:cNvSpPr/>
              <p:nvPr/>
            </p:nvSpPr>
            <p:spPr>
              <a:xfrm rot="7333059">
                <a:off x="3777254" y="5195706"/>
                <a:ext cx="22196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Minus 37"/>
              <p:cNvSpPr/>
              <p:nvPr/>
            </p:nvSpPr>
            <p:spPr>
              <a:xfrm rot="9895085">
                <a:off x="3683782" y="5275486"/>
                <a:ext cx="20035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Minus 38"/>
              <p:cNvSpPr/>
              <p:nvPr/>
            </p:nvSpPr>
            <p:spPr>
              <a:xfrm rot="6828581">
                <a:off x="3621767" y="5340566"/>
                <a:ext cx="167350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Oval 5"/>
            <p:cNvSpPr/>
            <p:nvPr/>
          </p:nvSpPr>
          <p:spPr>
            <a:xfrm>
              <a:off x="4620150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5136371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</p:grpSp>
      <p:sp>
        <p:nvSpPr>
          <p:cNvPr id="6" name="Freeform 652"/>
          <p:cNvSpPr>
            <a:spLocks noChangeAspect="1"/>
          </p:cNvSpPr>
          <p:nvPr/>
        </p:nvSpPr>
        <p:spPr bwMode="auto">
          <a:xfrm rot="5400000">
            <a:off x="5336199" y="2942025"/>
            <a:ext cx="2088857" cy="2210656"/>
          </a:xfrm>
          <a:custGeom>
            <a:avLst/>
            <a:gdLst>
              <a:gd name="T0" fmla="*/ 343 w 343"/>
              <a:gd name="T1" fmla="*/ 283 h 363"/>
              <a:gd name="T2" fmla="*/ 275 w 343"/>
              <a:gd name="T3" fmla="*/ 184 h 363"/>
              <a:gd name="T4" fmla="*/ 275 w 343"/>
              <a:gd name="T5" fmla="*/ 160 h 363"/>
              <a:gd name="T6" fmla="*/ 273 w 343"/>
              <a:gd name="T7" fmla="*/ 154 h 363"/>
              <a:gd name="T8" fmla="*/ 263 w 343"/>
              <a:gd name="T9" fmla="*/ 145 h 363"/>
              <a:gd name="T10" fmla="*/ 256 w 343"/>
              <a:gd name="T11" fmla="*/ 145 h 363"/>
              <a:gd name="T12" fmla="*/ 238 w 343"/>
              <a:gd name="T13" fmla="*/ 149 h 363"/>
              <a:gd name="T14" fmla="*/ 199 w 343"/>
              <a:gd name="T15" fmla="*/ 110 h 363"/>
              <a:gd name="T16" fmla="*/ 199 w 343"/>
              <a:gd name="T17" fmla="*/ 82 h 363"/>
              <a:gd name="T18" fmla="*/ 195 w 343"/>
              <a:gd name="T19" fmla="*/ 53 h 363"/>
              <a:gd name="T20" fmla="*/ 183 w 343"/>
              <a:gd name="T21" fmla="*/ 12 h 363"/>
              <a:gd name="T22" fmla="*/ 179 w 343"/>
              <a:gd name="T23" fmla="*/ 0 h 363"/>
              <a:gd name="T24" fmla="*/ 164 w 343"/>
              <a:gd name="T25" fmla="*/ 4 h 363"/>
              <a:gd name="T26" fmla="*/ 162 w 343"/>
              <a:gd name="T27" fmla="*/ 12 h 363"/>
              <a:gd name="T28" fmla="*/ 148 w 343"/>
              <a:gd name="T29" fmla="*/ 53 h 363"/>
              <a:gd name="T30" fmla="*/ 146 w 343"/>
              <a:gd name="T31" fmla="*/ 82 h 363"/>
              <a:gd name="T32" fmla="*/ 146 w 343"/>
              <a:gd name="T33" fmla="*/ 110 h 363"/>
              <a:gd name="T34" fmla="*/ 103 w 343"/>
              <a:gd name="T35" fmla="*/ 149 h 363"/>
              <a:gd name="T36" fmla="*/ 88 w 343"/>
              <a:gd name="T37" fmla="*/ 145 h 363"/>
              <a:gd name="T38" fmla="*/ 80 w 343"/>
              <a:gd name="T39" fmla="*/ 145 h 363"/>
              <a:gd name="T40" fmla="*/ 70 w 343"/>
              <a:gd name="T41" fmla="*/ 154 h 363"/>
              <a:gd name="T42" fmla="*/ 68 w 343"/>
              <a:gd name="T43" fmla="*/ 184 h 363"/>
              <a:gd name="T44" fmla="*/ 0 w 343"/>
              <a:gd name="T45" fmla="*/ 283 h 363"/>
              <a:gd name="T46" fmla="*/ 152 w 343"/>
              <a:gd name="T47" fmla="*/ 320 h 363"/>
              <a:gd name="T48" fmla="*/ 119 w 343"/>
              <a:gd name="T49" fmla="*/ 363 h 363"/>
              <a:gd name="T50" fmla="*/ 160 w 343"/>
              <a:gd name="T51" fmla="*/ 197 h 363"/>
              <a:gd name="T52" fmla="*/ 18 w 343"/>
              <a:gd name="T53" fmla="*/ 250 h 363"/>
              <a:gd name="T54" fmla="*/ 82 w 343"/>
              <a:gd name="T55" fmla="*/ 162 h 363"/>
              <a:gd name="T56" fmla="*/ 84 w 343"/>
              <a:gd name="T57" fmla="*/ 160 h 363"/>
              <a:gd name="T58" fmla="*/ 88 w 343"/>
              <a:gd name="T59" fmla="*/ 158 h 363"/>
              <a:gd name="T60" fmla="*/ 98 w 343"/>
              <a:gd name="T61" fmla="*/ 162 h 363"/>
              <a:gd name="T62" fmla="*/ 160 w 343"/>
              <a:gd name="T63" fmla="*/ 115 h 363"/>
              <a:gd name="T64" fmla="*/ 160 w 343"/>
              <a:gd name="T65" fmla="*/ 114 h 363"/>
              <a:gd name="T66" fmla="*/ 160 w 343"/>
              <a:gd name="T67" fmla="*/ 82 h 363"/>
              <a:gd name="T68" fmla="*/ 164 w 343"/>
              <a:gd name="T69" fmla="*/ 47 h 363"/>
              <a:gd name="T70" fmla="*/ 172 w 343"/>
              <a:gd name="T71" fmla="*/ 22 h 363"/>
              <a:gd name="T72" fmla="*/ 183 w 343"/>
              <a:gd name="T73" fmla="*/ 65 h 363"/>
              <a:gd name="T74" fmla="*/ 183 w 343"/>
              <a:gd name="T75" fmla="*/ 82 h 363"/>
              <a:gd name="T76" fmla="*/ 185 w 343"/>
              <a:gd name="T77" fmla="*/ 115 h 363"/>
              <a:gd name="T78" fmla="*/ 246 w 343"/>
              <a:gd name="T79" fmla="*/ 162 h 363"/>
              <a:gd name="T80" fmla="*/ 250 w 343"/>
              <a:gd name="T81" fmla="*/ 158 h 363"/>
              <a:gd name="T82" fmla="*/ 256 w 343"/>
              <a:gd name="T83" fmla="*/ 158 h 363"/>
              <a:gd name="T84" fmla="*/ 261 w 343"/>
              <a:gd name="T85" fmla="*/ 162 h 363"/>
              <a:gd name="T86" fmla="*/ 326 w 343"/>
              <a:gd name="T87" fmla="*/ 250 h 363"/>
              <a:gd name="T88" fmla="*/ 185 w 343"/>
              <a:gd name="T89" fmla="*/ 197 h 363"/>
              <a:gd name="T90" fmla="*/ 224 w 343"/>
              <a:gd name="T91" fmla="*/ 363 h 363"/>
              <a:gd name="T92" fmla="*/ 191 w 343"/>
              <a:gd name="T93" fmla="*/ 3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3" h="363">
                <a:moveTo>
                  <a:pt x="197" y="219"/>
                </a:moveTo>
                <a:lnTo>
                  <a:pt x="343" y="283"/>
                </a:lnTo>
                <a:lnTo>
                  <a:pt x="339" y="242"/>
                </a:lnTo>
                <a:lnTo>
                  <a:pt x="275" y="184"/>
                </a:lnTo>
                <a:lnTo>
                  <a:pt x="275" y="162"/>
                </a:lnTo>
                <a:lnTo>
                  <a:pt x="275" y="160"/>
                </a:lnTo>
                <a:lnTo>
                  <a:pt x="275" y="160"/>
                </a:lnTo>
                <a:lnTo>
                  <a:pt x="273" y="154"/>
                </a:lnTo>
                <a:lnTo>
                  <a:pt x="269" y="151"/>
                </a:lnTo>
                <a:lnTo>
                  <a:pt x="263" y="145"/>
                </a:lnTo>
                <a:lnTo>
                  <a:pt x="256" y="145"/>
                </a:lnTo>
                <a:lnTo>
                  <a:pt x="256" y="145"/>
                </a:lnTo>
                <a:lnTo>
                  <a:pt x="246" y="145"/>
                </a:lnTo>
                <a:lnTo>
                  <a:pt x="238" y="149"/>
                </a:lnTo>
                <a:lnTo>
                  <a:pt x="199" y="110"/>
                </a:lnTo>
                <a:lnTo>
                  <a:pt x="199" y="110"/>
                </a:lnTo>
                <a:lnTo>
                  <a:pt x="199" y="82"/>
                </a:lnTo>
                <a:lnTo>
                  <a:pt x="199" y="82"/>
                </a:lnTo>
                <a:lnTo>
                  <a:pt x="197" y="67"/>
                </a:lnTo>
                <a:lnTo>
                  <a:pt x="195" y="53"/>
                </a:lnTo>
                <a:lnTo>
                  <a:pt x="189" y="28"/>
                </a:lnTo>
                <a:lnTo>
                  <a:pt x="183" y="12"/>
                </a:lnTo>
                <a:lnTo>
                  <a:pt x="181" y="4"/>
                </a:lnTo>
                <a:lnTo>
                  <a:pt x="179" y="0"/>
                </a:lnTo>
                <a:lnTo>
                  <a:pt x="166" y="0"/>
                </a:lnTo>
                <a:lnTo>
                  <a:pt x="164" y="4"/>
                </a:lnTo>
                <a:lnTo>
                  <a:pt x="164" y="4"/>
                </a:lnTo>
                <a:lnTo>
                  <a:pt x="162" y="12"/>
                </a:lnTo>
                <a:lnTo>
                  <a:pt x="154" y="28"/>
                </a:lnTo>
                <a:lnTo>
                  <a:pt x="148" y="53"/>
                </a:lnTo>
                <a:lnTo>
                  <a:pt x="146" y="67"/>
                </a:lnTo>
                <a:lnTo>
                  <a:pt x="146" y="82"/>
                </a:lnTo>
                <a:lnTo>
                  <a:pt x="146" y="82"/>
                </a:lnTo>
                <a:lnTo>
                  <a:pt x="146" y="110"/>
                </a:lnTo>
                <a:lnTo>
                  <a:pt x="103" y="149"/>
                </a:lnTo>
                <a:lnTo>
                  <a:pt x="103" y="149"/>
                </a:lnTo>
                <a:lnTo>
                  <a:pt x="98" y="145"/>
                </a:lnTo>
                <a:lnTo>
                  <a:pt x="88" y="145"/>
                </a:lnTo>
                <a:lnTo>
                  <a:pt x="88" y="145"/>
                </a:lnTo>
                <a:lnTo>
                  <a:pt x="80" y="145"/>
                </a:lnTo>
                <a:lnTo>
                  <a:pt x="74" y="151"/>
                </a:lnTo>
                <a:lnTo>
                  <a:pt x="70" y="154"/>
                </a:lnTo>
                <a:lnTo>
                  <a:pt x="68" y="160"/>
                </a:lnTo>
                <a:lnTo>
                  <a:pt x="68" y="184"/>
                </a:lnTo>
                <a:lnTo>
                  <a:pt x="4" y="242"/>
                </a:lnTo>
                <a:lnTo>
                  <a:pt x="0" y="283"/>
                </a:lnTo>
                <a:lnTo>
                  <a:pt x="146" y="217"/>
                </a:lnTo>
                <a:lnTo>
                  <a:pt x="152" y="320"/>
                </a:lnTo>
                <a:lnTo>
                  <a:pt x="109" y="354"/>
                </a:lnTo>
                <a:lnTo>
                  <a:pt x="119" y="363"/>
                </a:lnTo>
                <a:lnTo>
                  <a:pt x="166" y="326"/>
                </a:lnTo>
                <a:lnTo>
                  <a:pt x="160" y="197"/>
                </a:lnTo>
                <a:lnTo>
                  <a:pt x="16" y="260"/>
                </a:lnTo>
                <a:lnTo>
                  <a:pt x="18" y="250"/>
                </a:lnTo>
                <a:lnTo>
                  <a:pt x="82" y="190"/>
                </a:lnTo>
                <a:lnTo>
                  <a:pt x="82" y="162"/>
                </a:lnTo>
                <a:lnTo>
                  <a:pt x="82" y="162"/>
                </a:lnTo>
                <a:lnTo>
                  <a:pt x="84" y="160"/>
                </a:lnTo>
                <a:lnTo>
                  <a:pt x="88" y="158"/>
                </a:lnTo>
                <a:lnTo>
                  <a:pt x="88" y="158"/>
                </a:lnTo>
                <a:lnTo>
                  <a:pt x="94" y="158"/>
                </a:lnTo>
                <a:lnTo>
                  <a:pt x="98" y="162"/>
                </a:lnTo>
                <a:lnTo>
                  <a:pt x="99" y="172"/>
                </a:lnTo>
                <a:lnTo>
                  <a:pt x="160" y="115"/>
                </a:lnTo>
                <a:lnTo>
                  <a:pt x="160" y="114"/>
                </a:lnTo>
                <a:lnTo>
                  <a:pt x="160" y="114"/>
                </a:lnTo>
                <a:lnTo>
                  <a:pt x="160" y="82"/>
                </a:lnTo>
                <a:lnTo>
                  <a:pt x="160" y="82"/>
                </a:lnTo>
                <a:lnTo>
                  <a:pt x="162" y="65"/>
                </a:lnTo>
                <a:lnTo>
                  <a:pt x="164" y="47"/>
                </a:lnTo>
                <a:lnTo>
                  <a:pt x="172" y="22"/>
                </a:lnTo>
                <a:lnTo>
                  <a:pt x="172" y="22"/>
                </a:lnTo>
                <a:lnTo>
                  <a:pt x="179" y="47"/>
                </a:lnTo>
                <a:lnTo>
                  <a:pt x="183" y="65"/>
                </a:lnTo>
                <a:lnTo>
                  <a:pt x="183" y="82"/>
                </a:lnTo>
                <a:lnTo>
                  <a:pt x="183" y="82"/>
                </a:lnTo>
                <a:lnTo>
                  <a:pt x="185" y="114"/>
                </a:lnTo>
                <a:lnTo>
                  <a:pt x="185" y="115"/>
                </a:lnTo>
                <a:lnTo>
                  <a:pt x="244" y="172"/>
                </a:lnTo>
                <a:lnTo>
                  <a:pt x="246" y="162"/>
                </a:lnTo>
                <a:lnTo>
                  <a:pt x="246" y="162"/>
                </a:lnTo>
                <a:lnTo>
                  <a:pt x="250" y="158"/>
                </a:lnTo>
                <a:lnTo>
                  <a:pt x="256" y="158"/>
                </a:lnTo>
                <a:lnTo>
                  <a:pt x="256" y="158"/>
                </a:lnTo>
                <a:lnTo>
                  <a:pt x="259" y="160"/>
                </a:lnTo>
                <a:lnTo>
                  <a:pt x="261" y="162"/>
                </a:lnTo>
                <a:lnTo>
                  <a:pt x="261" y="190"/>
                </a:lnTo>
                <a:lnTo>
                  <a:pt x="326" y="250"/>
                </a:lnTo>
                <a:lnTo>
                  <a:pt x="326" y="260"/>
                </a:lnTo>
                <a:lnTo>
                  <a:pt x="185" y="197"/>
                </a:lnTo>
                <a:lnTo>
                  <a:pt x="178" y="326"/>
                </a:lnTo>
                <a:lnTo>
                  <a:pt x="224" y="363"/>
                </a:lnTo>
                <a:lnTo>
                  <a:pt x="232" y="354"/>
                </a:lnTo>
                <a:lnTo>
                  <a:pt x="191" y="320"/>
                </a:lnTo>
                <a:lnTo>
                  <a:pt x="197" y="2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57250" y="3683906"/>
            <a:ext cx="892219" cy="355294"/>
            <a:chOff x="5889669" y="3579563"/>
            <a:chExt cx="1154247" cy="459637"/>
          </a:xfrm>
        </p:grpSpPr>
        <p:grpSp>
          <p:nvGrpSpPr>
            <p:cNvPr id="40" name="Grouper 43"/>
            <p:cNvGrpSpPr/>
            <p:nvPr/>
          </p:nvGrpSpPr>
          <p:grpSpPr>
            <a:xfrm>
              <a:off x="5889669" y="3579563"/>
              <a:ext cx="1154247" cy="459637"/>
              <a:chOff x="4424578" y="5639867"/>
              <a:chExt cx="1066674" cy="424764"/>
            </a:xfrm>
            <a:solidFill>
              <a:srgbClr val="FFC026"/>
            </a:solidFill>
          </p:grpSpPr>
          <p:sp>
            <p:nvSpPr>
              <p:cNvPr id="41" name="Minus 28"/>
              <p:cNvSpPr/>
              <p:nvPr/>
            </p:nvSpPr>
            <p:spPr>
              <a:xfrm>
                <a:off x="4687260" y="5916586"/>
                <a:ext cx="516364" cy="148045"/>
              </a:xfrm>
              <a:prstGeom prst="mathMinus">
                <a:avLst/>
              </a:prstGeom>
              <a:grpFill/>
              <a:ln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42" name="Grouper 2"/>
              <p:cNvGrpSpPr/>
              <p:nvPr/>
            </p:nvGrpSpPr>
            <p:grpSpPr>
              <a:xfrm>
                <a:off x="4424578" y="5639867"/>
                <a:ext cx="1066674" cy="375703"/>
                <a:chOff x="3617069" y="5136911"/>
                <a:chExt cx="1066674" cy="375703"/>
              </a:xfrm>
              <a:grpFill/>
            </p:grpSpPr>
            <p:sp>
              <p:nvSpPr>
                <p:cNvPr id="45" name="Minus 32"/>
                <p:cNvSpPr/>
                <p:nvPr/>
              </p:nvSpPr>
              <p:spPr>
                <a:xfrm rot="4592715">
                  <a:off x="4529752" y="5344881"/>
                  <a:ext cx="122756" cy="185227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6" name="Minus 33"/>
                <p:cNvSpPr/>
                <p:nvPr/>
              </p:nvSpPr>
              <p:spPr>
                <a:xfrm rot="939211">
                  <a:off x="4256758" y="5261624"/>
                  <a:ext cx="397959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Minus 34"/>
                <p:cNvSpPr/>
                <p:nvPr/>
              </p:nvSpPr>
              <p:spPr>
                <a:xfrm rot="2728165">
                  <a:off x="4198954" y="5177903"/>
                  <a:ext cx="180426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Minus 35"/>
                <p:cNvSpPr/>
                <p:nvPr/>
              </p:nvSpPr>
              <p:spPr>
                <a:xfrm>
                  <a:off x="3852668" y="5136911"/>
                  <a:ext cx="463324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Minus 36"/>
                <p:cNvSpPr/>
                <p:nvPr/>
              </p:nvSpPr>
              <p:spPr>
                <a:xfrm rot="7333059">
                  <a:off x="3777254" y="5195706"/>
                  <a:ext cx="221967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Minus 37"/>
                <p:cNvSpPr/>
                <p:nvPr/>
              </p:nvSpPr>
              <p:spPr>
                <a:xfrm rot="9895085">
                  <a:off x="3683782" y="5275486"/>
                  <a:ext cx="200357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Minus 38"/>
                <p:cNvSpPr/>
                <p:nvPr/>
              </p:nvSpPr>
              <p:spPr>
                <a:xfrm rot="6828581">
                  <a:off x="3621767" y="5340566"/>
                  <a:ext cx="167350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43" name="Oval 5"/>
              <p:cNvSpPr/>
              <p:nvPr/>
            </p:nvSpPr>
            <p:spPr>
              <a:xfrm>
                <a:off x="4620150" y="5916586"/>
                <a:ext cx="144327" cy="148045"/>
              </a:xfrm>
              <a:prstGeom prst="ellipse">
                <a:avLst/>
              </a:prstGeom>
              <a:grpFill/>
              <a:ln w="31750"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Oval 22"/>
              <p:cNvSpPr/>
              <p:nvPr/>
            </p:nvSpPr>
            <p:spPr>
              <a:xfrm>
                <a:off x="5136371" y="5916586"/>
                <a:ext cx="144327" cy="148045"/>
              </a:xfrm>
              <a:prstGeom prst="ellipse">
                <a:avLst/>
              </a:prstGeom>
              <a:grpFill/>
              <a:ln w="31750"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" name="Trapezoid 1"/>
            <p:cNvSpPr/>
            <p:nvPr/>
          </p:nvSpPr>
          <p:spPr>
            <a:xfrm>
              <a:off x="6319642" y="3593590"/>
              <a:ext cx="182880" cy="64008"/>
            </a:xfrm>
            <a:prstGeom prst="trapezoid">
              <a:avLst/>
            </a:prstGeom>
            <a:solidFill>
              <a:srgbClr val="FFC0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>
            <a:endCxn id="52" idx="0"/>
          </p:cNvCxnSpPr>
          <p:nvPr/>
        </p:nvCxnSpPr>
        <p:spPr>
          <a:xfrm>
            <a:off x="5170574" y="4171329"/>
            <a:ext cx="5" cy="136513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69155" y="5536461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VOL RETARDÉ</a:t>
            </a:r>
          </a:p>
        </p:txBody>
      </p:sp>
      <p:cxnSp>
        <p:nvCxnSpPr>
          <p:cNvPr id="53" name="Straight Connector 52"/>
          <p:cNvCxnSpPr>
            <a:stCxn id="54" idx="2"/>
          </p:cNvCxnSpPr>
          <p:nvPr/>
        </p:nvCxnSpPr>
        <p:spPr>
          <a:xfrm>
            <a:off x="3594689" y="2469437"/>
            <a:ext cx="1133" cy="122182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90197" y="1946217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TRAFIC</a:t>
            </a:r>
          </a:p>
        </p:txBody>
      </p:sp>
      <p:cxnSp>
        <p:nvCxnSpPr>
          <p:cNvPr id="57" name="Straight Connector 56"/>
          <p:cNvCxnSpPr>
            <a:stCxn id="58" idx="2"/>
          </p:cNvCxnSpPr>
          <p:nvPr/>
        </p:nvCxnSpPr>
        <p:spPr>
          <a:xfrm>
            <a:off x="6258716" y="2357746"/>
            <a:ext cx="1128" cy="76051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14437" y="1834526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MAUVAIS TEMPS</a:t>
            </a:r>
          </a:p>
        </p:txBody>
      </p:sp>
      <p:cxnSp>
        <p:nvCxnSpPr>
          <p:cNvPr id="59" name="Straight Connector 58"/>
          <p:cNvCxnSpPr>
            <a:endCxn id="60" idx="0"/>
          </p:cNvCxnSpPr>
          <p:nvPr/>
        </p:nvCxnSpPr>
        <p:spPr>
          <a:xfrm>
            <a:off x="8412924" y="4150118"/>
            <a:ext cx="7" cy="136513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31732" y="5515250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PAS DE TAXI</a:t>
            </a:r>
          </a:p>
        </p:txBody>
      </p:sp>
      <p:cxnSp>
        <p:nvCxnSpPr>
          <p:cNvPr id="61" name="Straight Connector 60"/>
          <p:cNvCxnSpPr>
            <a:endCxn id="62" idx="0"/>
          </p:cNvCxnSpPr>
          <p:nvPr/>
        </p:nvCxnSpPr>
        <p:spPr>
          <a:xfrm flipH="1">
            <a:off x="3423818" y="4118585"/>
            <a:ext cx="338" cy="96658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408956" y="5085167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PNEU CREVÉ</a:t>
            </a:r>
          </a:p>
        </p:txBody>
      </p:sp>
      <p:cxnSp>
        <p:nvCxnSpPr>
          <p:cNvPr id="65" name="Straight Connector 64"/>
          <p:cNvCxnSpPr>
            <a:stCxn id="66" idx="2"/>
          </p:cNvCxnSpPr>
          <p:nvPr/>
        </p:nvCxnSpPr>
        <p:spPr>
          <a:xfrm>
            <a:off x="8364051" y="2384661"/>
            <a:ext cx="1133" cy="122182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759559" y="186144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TRAFIC</a:t>
            </a:r>
          </a:p>
        </p:txBody>
      </p:sp>
      <p:sp>
        <p:nvSpPr>
          <p:cNvPr id="68" name="Oval 67"/>
          <p:cNvSpPr/>
          <p:nvPr/>
        </p:nvSpPr>
        <p:spPr>
          <a:xfrm>
            <a:off x="4137593" y="4002745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19613" y="400301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569128" y="400301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806092" y="4003019"/>
            <a:ext cx="91440" cy="91440"/>
          </a:xfrm>
          <a:prstGeom prst="ellipse">
            <a:avLst/>
          </a:prstGeom>
          <a:solidFill>
            <a:srgbClr val="FFC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244237" y="3812003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Sécurité</a:t>
            </a:r>
            <a:endParaRPr lang="en-US" sz="14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1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aéroport</a:t>
            </a:r>
            <a:endParaRPr lang="en-US" sz="14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3" name="Straight Connector 72"/>
          <p:cNvCxnSpPr>
            <a:stCxn id="74" idx="2"/>
          </p:cNvCxnSpPr>
          <p:nvPr/>
        </p:nvCxnSpPr>
        <p:spPr>
          <a:xfrm>
            <a:off x="4677909" y="3460979"/>
            <a:ext cx="1130" cy="329625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72853" y="2506872"/>
            <a:ext cx="1810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FILE 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D’ATTENTE</a:t>
            </a:r>
          </a:p>
        </p:txBody>
      </p:sp>
      <p:cxnSp>
        <p:nvCxnSpPr>
          <p:cNvPr id="76" name="Straight Connector 75"/>
          <p:cNvCxnSpPr>
            <a:endCxn id="77" idx="0"/>
          </p:cNvCxnSpPr>
          <p:nvPr/>
        </p:nvCxnSpPr>
        <p:spPr>
          <a:xfrm flipH="1">
            <a:off x="6455492" y="4843103"/>
            <a:ext cx="4" cy="136513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105603" y="6208235"/>
            <a:ext cx="269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VOL OVERBOOKÉ</a:t>
            </a:r>
          </a:p>
        </p:txBody>
      </p:sp>
      <p:sp>
        <p:nvSpPr>
          <p:cNvPr id="82" name="Oval 81"/>
          <p:cNvSpPr/>
          <p:nvPr/>
        </p:nvSpPr>
        <p:spPr>
          <a:xfrm>
            <a:off x="3165269" y="4011134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786399" y="4011134"/>
            <a:ext cx="91440" cy="91440"/>
          </a:xfrm>
          <a:prstGeom prst="ellipse">
            <a:avLst/>
          </a:prstGeom>
          <a:solidFill>
            <a:srgbClr val="FFC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D6A5B-98FE-4CBD-88EE-4A1A77F714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Aller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conférence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C91E10-8941-4C69-A8A8-86A0445ED2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865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8" grpId="0"/>
      <p:bldP spid="60" grpId="0"/>
      <p:bldP spid="62" grpId="0"/>
      <p:bldP spid="66" grpId="0"/>
      <p:bldP spid="74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8EE447-C4B5-454D-8AC4-9C1A029BF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i="1" dirty="0">
                <a:ea typeface="ＭＳ Ｐゴシック" charset="-128"/>
              </a:rPr>
              <a:t>Analysis Framework for Proactive Risk Mitigation</a:t>
            </a:r>
            <a:r>
              <a:rPr lang="en-US" sz="3500" dirty="0">
                <a:ea typeface="ＭＳ Ｐゴシック" charset="-128"/>
              </a:rPr>
              <a:t>*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609D8-442F-4EBD-8E78-CCC8A3C6BD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6484" name="Group 10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0271321"/>
              </p:ext>
            </p:extLst>
          </p:nvPr>
        </p:nvGraphicFramePr>
        <p:xfrm>
          <a:off x="3259006" y="2510230"/>
          <a:ext cx="2984500" cy="2667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0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0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0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A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A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387" name="Line 8"/>
          <p:cNvSpPr>
            <a:spLocks noChangeShapeType="1"/>
          </p:cNvSpPr>
          <p:nvPr/>
        </p:nvSpPr>
        <p:spPr bwMode="auto">
          <a:xfrm flipV="1">
            <a:off x="3253042" y="5159325"/>
            <a:ext cx="3213100" cy="14288"/>
          </a:xfrm>
          <a:prstGeom prst="line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  <a:round/>
            <a:headEnd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8" name="Line 10"/>
          <p:cNvSpPr>
            <a:spLocks noChangeShapeType="1"/>
          </p:cNvSpPr>
          <p:nvPr/>
        </p:nvSpPr>
        <p:spPr bwMode="auto">
          <a:xfrm flipV="1">
            <a:off x="3262567" y="2268314"/>
            <a:ext cx="0" cy="2914827"/>
          </a:xfrm>
          <a:prstGeom prst="line">
            <a:avLst/>
          </a:prstGeom>
          <a:noFill/>
          <a:ln w="38100">
            <a:solidFill>
              <a:schemeClr val="tx2">
                <a:lumMod val="90000"/>
                <a:lumOff val="10000"/>
              </a:schemeClr>
            </a:solidFill>
            <a:round/>
            <a:headEnd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6096000" y="5283416"/>
            <a:ext cx="8627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IMPACT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1941574" y="2005527"/>
            <a:ext cx="13003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PROBABILITÉ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 rot="-2985585">
            <a:off x="2721828" y="5562267"/>
            <a:ext cx="1257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Peu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significatif</a:t>
            </a:r>
            <a:endParaRPr lang="en-US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 rot="-2985585">
            <a:off x="3697906" y="54866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Marginal</a:t>
            </a: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 rot="-2985585">
            <a:off x="4481924" y="5480896"/>
            <a:ext cx="75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Critique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 rot="-2985585">
            <a:off x="4887748" y="5577221"/>
            <a:ext cx="13083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Catastrophique</a:t>
            </a:r>
            <a:endParaRPr lang="en-US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2159581" y="4727528"/>
            <a:ext cx="10823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Peu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possible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2121113" y="4183013"/>
            <a:ext cx="11208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Peu</a:t>
            </a:r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fréquent</a:t>
            </a:r>
            <a:endParaRPr lang="en-US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2053786" y="3649616"/>
            <a:ext cx="11881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Occasionnelle</a:t>
            </a:r>
            <a:endParaRPr lang="en-US" sz="1400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2470567" y="3040013"/>
            <a:ext cx="7713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Possible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2613232" y="2582816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Haute</a:t>
            </a:r>
          </a:p>
        </p:txBody>
      </p:sp>
      <p:sp>
        <p:nvSpPr>
          <p:cNvPr id="16485" name="Rectangle 101"/>
          <p:cNvSpPr>
            <a:spLocks noChangeArrowheads="1"/>
          </p:cNvSpPr>
          <p:nvPr/>
        </p:nvSpPr>
        <p:spPr bwMode="auto">
          <a:xfrm>
            <a:off x="6875717" y="2589241"/>
            <a:ext cx="457200" cy="381000"/>
          </a:xfrm>
          <a:prstGeom prst="rect">
            <a:avLst/>
          </a:prstGeom>
          <a:solidFill>
            <a:srgbClr val="CE0037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6" name="Rectangle 102"/>
          <p:cNvSpPr>
            <a:spLocks noChangeArrowheads="1"/>
          </p:cNvSpPr>
          <p:nvPr/>
        </p:nvSpPr>
        <p:spPr bwMode="auto">
          <a:xfrm>
            <a:off x="6875717" y="3275041"/>
            <a:ext cx="457200" cy="381000"/>
          </a:xfrm>
          <a:prstGeom prst="rect">
            <a:avLst/>
          </a:prstGeom>
          <a:solidFill>
            <a:srgbClr val="FF6A13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7" name="Rectangle 103"/>
          <p:cNvSpPr>
            <a:spLocks noChangeArrowheads="1"/>
          </p:cNvSpPr>
          <p:nvPr/>
        </p:nvSpPr>
        <p:spPr bwMode="auto">
          <a:xfrm>
            <a:off x="6875717" y="3960841"/>
            <a:ext cx="457200" cy="381000"/>
          </a:xfrm>
          <a:prstGeom prst="rect">
            <a:avLst/>
          </a:prstGeom>
          <a:solidFill>
            <a:srgbClr val="FFC026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88" name="Rectangle 104"/>
          <p:cNvSpPr>
            <a:spLocks noChangeArrowheads="1"/>
          </p:cNvSpPr>
          <p:nvPr/>
        </p:nvSpPr>
        <p:spPr bwMode="auto">
          <a:xfrm>
            <a:off x="6875717" y="4646641"/>
            <a:ext cx="457200" cy="3810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7409117" y="4678238"/>
            <a:ext cx="32960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faible</a:t>
            </a:r>
            <a:r>
              <a:rPr lang="en-US" sz="1600" dirty="0"/>
              <a:t>, </a:t>
            </a:r>
            <a:r>
              <a:rPr lang="en-US" sz="1600" dirty="0" err="1"/>
              <a:t>procéder</a:t>
            </a:r>
            <a:r>
              <a:rPr lang="en-US" sz="1600" dirty="0"/>
              <a:t> </a:t>
            </a:r>
            <a:r>
              <a:rPr lang="en-US" sz="1600" dirty="0" err="1"/>
              <a:t>normalement</a:t>
            </a:r>
            <a:endParaRPr lang="en-US" sz="1600" dirty="0"/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7409117" y="3906015"/>
            <a:ext cx="3038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modéré</a:t>
            </a:r>
            <a:r>
              <a:rPr lang="en-US" sz="1600" dirty="0"/>
              <a:t>, </a:t>
            </a:r>
            <a:r>
              <a:rPr lang="en-US" sz="1600" dirty="0" err="1"/>
              <a:t>pouvoir</a:t>
            </a:r>
            <a:r>
              <a:rPr lang="en-US" sz="1600" dirty="0"/>
              <a:t> </a:t>
            </a:r>
            <a:r>
              <a:rPr lang="en-US" sz="1600" dirty="0" err="1"/>
              <a:t>gérer</a:t>
            </a:r>
            <a:r>
              <a:rPr lang="en-US" sz="1600" dirty="0"/>
              <a:t> les </a:t>
            </a:r>
            <a:r>
              <a:rPr lang="en-US" sz="1600" dirty="0" err="1"/>
              <a:t>conséquences</a:t>
            </a:r>
            <a:endParaRPr lang="en-US" sz="1600" dirty="0"/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7409117" y="3169757"/>
            <a:ext cx="350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/>
              <a:t>Risque</a:t>
            </a:r>
            <a:r>
              <a:rPr lang="en-US" sz="1600" dirty="0"/>
              <a:t> </a:t>
            </a:r>
            <a:r>
              <a:rPr lang="en-US" sz="1600" dirty="0" err="1"/>
              <a:t>élevé</a:t>
            </a:r>
            <a:r>
              <a:rPr lang="en-US" sz="1600" dirty="0"/>
              <a:t>, </a:t>
            </a:r>
            <a:r>
              <a:rPr lang="en-US" sz="1600" dirty="0" err="1"/>
              <a:t>stratégie</a:t>
            </a:r>
            <a:r>
              <a:rPr lang="en-US" sz="1600" dirty="0"/>
              <a:t> proactive de </a:t>
            </a:r>
            <a:r>
              <a:rPr lang="en-US" sz="1600" dirty="0" err="1"/>
              <a:t>prévention</a:t>
            </a:r>
            <a:r>
              <a:rPr lang="en-US" sz="1600" dirty="0"/>
              <a:t> </a:t>
            </a:r>
            <a:r>
              <a:rPr lang="en-US" sz="1600" dirty="0" err="1"/>
              <a:t>nécéssaire</a:t>
            </a:r>
            <a:endParaRPr lang="en-US" sz="1600" dirty="0"/>
          </a:p>
        </p:txBody>
      </p:sp>
      <p:sp>
        <p:nvSpPr>
          <p:cNvPr id="16493" name="Text Box 109"/>
          <p:cNvSpPr txBox="1">
            <a:spLocks noChangeArrowheads="1"/>
          </p:cNvSpPr>
          <p:nvPr/>
        </p:nvSpPr>
        <p:spPr bwMode="auto">
          <a:xfrm>
            <a:off x="7409117" y="2599788"/>
            <a:ext cx="38344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/>
              <a:t>Risque</a:t>
            </a:r>
            <a:r>
              <a:rPr lang="en-US" sz="1600" dirty="0"/>
              <a:t> non acceptable, </a:t>
            </a:r>
            <a:r>
              <a:rPr lang="en-US" sz="1600" dirty="0" err="1"/>
              <a:t>éliminer</a:t>
            </a:r>
            <a:r>
              <a:rPr lang="en-US" sz="1600" dirty="0"/>
              <a:t> la cause </a:t>
            </a:r>
          </a:p>
        </p:txBody>
      </p:sp>
    </p:spTree>
    <p:extLst>
      <p:ext uri="{BB962C8B-B14F-4D97-AF65-F5344CB8AC3E}">
        <p14:creationId xmlns:p14="http://schemas.microsoft.com/office/powerpoint/2010/main" val="41324684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263115" y="3605376"/>
            <a:ext cx="896505" cy="895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928052" y="3605376"/>
            <a:ext cx="896505" cy="89572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  <a:latin typeface="+mj-lt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Freeform 373"/>
          <p:cNvSpPr>
            <a:spLocks noChangeAspect="1" noEditPoints="1"/>
          </p:cNvSpPr>
          <p:nvPr/>
        </p:nvSpPr>
        <p:spPr bwMode="auto">
          <a:xfrm>
            <a:off x="9159571" y="3770822"/>
            <a:ext cx="487363" cy="523875"/>
          </a:xfrm>
          <a:custGeom>
            <a:avLst/>
            <a:gdLst>
              <a:gd name="T0" fmla="*/ 75 w 307"/>
              <a:gd name="T1" fmla="*/ 140 h 330"/>
              <a:gd name="T2" fmla="*/ 57 w 307"/>
              <a:gd name="T3" fmla="*/ 140 h 330"/>
              <a:gd name="T4" fmla="*/ 57 w 307"/>
              <a:gd name="T5" fmla="*/ 0 h 330"/>
              <a:gd name="T6" fmla="*/ 223 w 307"/>
              <a:gd name="T7" fmla="*/ 0 h 330"/>
              <a:gd name="T8" fmla="*/ 223 w 307"/>
              <a:gd name="T9" fmla="*/ 86 h 330"/>
              <a:gd name="T10" fmla="*/ 205 w 307"/>
              <a:gd name="T11" fmla="*/ 86 h 330"/>
              <a:gd name="T12" fmla="*/ 205 w 307"/>
              <a:gd name="T13" fmla="*/ 17 h 330"/>
              <a:gd name="T14" fmla="*/ 75 w 307"/>
              <a:gd name="T15" fmla="*/ 17 h 330"/>
              <a:gd name="T16" fmla="*/ 75 w 307"/>
              <a:gd name="T17" fmla="*/ 140 h 330"/>
              <a:gd name="T18" fmla="*/ 151 w 307"/>
              <a:gd name="T19" fmla="*/ 105 h 330"/>
              <a:gd name="T20" fmla="*/ 151 w 307"/>
              <a:gd name="T21" fmla="*/ 290 h 330"/>
              <a:gd name="T22" fmla="*/ 129 w 307"/>
              <a:gd name="T23" fmla="*/ 290 h 330"/>
              <a:gd name="T24" fmla="*/ 129 w 307"/>
              <a:gd name="T25" fmla="*/ 156 h 330"/>
              <a:gd name="T26" fmla="*/ 0 w 307"/>
              <a:gd name="T27" fmla="*/ 156 h 330"/>
              <a:gd name="T28" fmla="*/ 0 w 307"/>
              <a:gd name="T29" fmla="*/ 330 h 330"/>
              <a:gd name="T30" fmla="*/ 18 w 307"/>
              <a:gd name="T31" fmla="*/ 312 h 330"/>
              <a:gd name="T32" fmla="*/ 18 w 307"/>
              <a:gd name="T33" fmla="*/ 173 h 330"/>
              <a:gd name="T34" fmla="*/ 112 w 307"/>
              <a:gd name="T35" fmla="*/ 173 h 330"/>
              <a:gd name="T36" fmla="*/ 112 w 307"/>
              <a:gd name="T37" fmla="*/ 308 h 330"/>
              <a:gd name="T38" fmla="*/ 168 w 307"/>
              <a:gd name="T39" fmla="*/ 308 h 330"/>
              <a:gd name="T40" fmla="*/ 168 w 307"/>
              <a:gd name="T41" fmla="*/ 123 h 330"/>
              <a:gd name="T42" fmla="*/ 289 w 307"/>
              <a:gd name="T43" fmla="*/ 123 h 330"/>
              <a:gd name="T44" fmla="*/ 289 w 307"/>
              <a:gd name="T45" fmla="*/ 312 h 330"/>
              <a:gd name="T46" fmla="*/ 307 w 307"/>
              <a:gd name="T47" fmla="*/ 330 h 330"/>
              <a:gd name="T48" fmla="*/ 307 w 307"/>
              <a:gd name="T49" fmla="*/ 105 h 330"/>
              <a:gd name="T50" fmla="*/ 151 w 307"/>
              <a:gd name="T51" fmla="*/ 105 h 330"/>
              <a:gd name="T52" fmla="*/ 96 w 307"/>
              <a:gd name="T53" fmla="*/ 123 h 330"/>
              <a:gd name="T54" fmla="*/ 127 w 307"/>
              <a:gd name="T55" fmla="*/ 123 h 330"/>
              <a:gd name="T56" fmla="*/ 129 w 307"/>
              <a:gd name="T57" fmla="*/ 123 h 330"/>
              <a:gd name="T58" fmla="*/ 129 w 307"/>
              <a:gd name="T59" fmla="*/ 105 h 330"/>
              <a:gd name="T60" fmla="*/ 96 w 307"/>
              <a:gd name="T61" fmla="*/ 105 h 330"/>
              <a:gd name="T62" fmla="*/ 96 w 307"/>
              <a:gd name="T63" fmla="*/ 123 h 330"/>
              <a:gd name="T64" fmla="*/ 129 w 307"/>
              <a:gd name="T65" fmla="*/ 70 h 330"/>
              <a:gd name="T66" fmla="*/ 96 w 307"/>
              <a:gd name="T67" fmla="*/ 70 h 330"/>
              <a:gd name="T68" fmla="*/ 96 w 307"/>
              <a:gd name="T69" fmla="*/ 88 h 330"/>
              <a:gd name="T70" fmla="*/ 125 w 307"/>
              <a:gd name="T71" fmla="*/ 88 h 330"/>
              <a:gd name="T72" fmla="*/ 129 w 307"/>
              <a:gd name="T73" fmla="*/ 88 h 330"/>
              <a:gd name="T74" fmla="*/ 129 w 307"/>
              <a:gd name="T75" fmla="*/ 70 h 330"/>
              <a:gd name="T76" fmla="*/ 129 w 307"/>
              <a:gd name="T77" fmla="*/ 35 h 330"/>
              <a:gd name="T78" fmla="*/ 96 w 307"/>
              <a:gd name="T79" fmla="*/ 35 h 330"/>
              <a:gd name="T80" fmla="*/ 96 w 307"/>
              <a:gd name="T81" fmla="*/ 54 h 330"/>
              <a:gd name="T82" fmla="*/ 125 w 307"/>
              <a:gd name="T83" fmla="*/ 54 h 330"/>
              <a:gd name="T84" fmla="*/ 129 w 307"/>
              <a:gd name="T85" fmla="*/ 54 h 330"/>
              <a:gd name="T86" fmla="*/ 129 w 307"/>
              <a:gd name="T87" fmla="*/ 35 h 330"/>
              <a:gd name="T88" fmla="*/ 151 w 307"/>
              <a:gd name="T89" fmla="*/ 88 h 330"/>
              <a:gd name="T90" fmla="*/ 180 w 307"/>
              <a:gd name="T91" fmla="*/ 88 h 330"/>
              <a:gd name="T92" fmla="*/ 184 w 307"/>
              <a:gd name="T93" fmla="*/ 88 h 330"/>
              <a:gd name="T94" fmla="*/ 184 w 307"/>
              <a:gd name="T95" fmla="*/ 70 h 330"/>
              <a:gd name="T96" fmla="*/ 151 w 307"/>
              <a:gd name="T97" fmla="*/ 70 h 330"/>
              <a:gd name="T98" fmla="*/ 151 w 307"/>
              <a:gd name="T99" fmla="*/ 88 h 330"/>
              <a:gd name="T100" fmla="*/ 184 w 307"/>
              <a:gd name="T101" fmla="*/ 35 h 330"/>
              <a:gd name="T102" fmla="*/ 151 w 307"/>
              <a:gd name="T103" fmla="*/ 35 h 330"/>
              <a:gd name="T104" fmla="*/ 151 w 307"/>
              <a:gd name="T105" fmla="*/ 54 h 330"/>
              <a:gd name="T106" fmla="*/ 180 w 307"/>
              <a:gd name="T107" fmla="*/ 54 h 330"/>
              <a:gd name="T108" fmla="*/ 184 w 307"/>
              <a:gd name="T109" fmla="*/ 54 h 330"/>
              <a:gd name="T110" fmla="*/ 184 w 307"/>
              <a:gd name="T111" fmla="*/ 3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07" h="330">
                <a:moveTo>
                  <a:pt x="75" y="140"/>
                </a:moveTo>
                <a:lnTo>
                  <a:pt x="57" y="140"/>
                </a:lnTo>
                <a:lnTo>
                  <a:pt x="57" y="0"/>
                </a:lnTo>
                <a:lnTo>
                  <a:pt x="223" y="0"/>
                </a:lnTo>
                <a:lnTo>
                  <a:pt x="223" y="86"/>
                </a:lnTo>
                <a:lnTo>
                  <a:pt x="205" y="86"/>
                </a:lnTo>
                <a:lnTo>
                  <a:pt x="205" y="17"/>
                </a:lnTo>
                <a:lnTo>
                  <a:pt x="75" y="17"/>
                </a:lnTo>
                <a:lnTo>
                  <a:pt x="75" y="140"/>
                </a:lnTo>
                <a:close/>
                <a:moveTo>
                  <a:pt x="151" y="105"/>
                </a:moveTo>
                <a:lnTo>
                  <a:pt x="151" y="290"/>
                </a:lnTo>
                <a:lnTo>
                  <a:pt x="129" y="290"/>
                </a:lnTo>
                <a:lnTo>
                  <a:pt x="129" y="156"/>
                </a:lnTo>
                <a:lnTo>
                  <a:pt x="0" y="156"/>
                </a:lnTo>
                <a:lnTo>
                  <a:pt x="0" y="330"/>
                </a:lnTo>
                <a:lnTo>
                  <a:pt x="18" y="312"/>
                </a:lnTo>
                <a:lnTo>
                  <a:pt x="18" y="173"/>
                </a:lnTo>
                <a:lnTo>
                  <a:pt x="112" y="173"/>
                </a:lnTo>
                <a:lnTo>
                  <a:pt x="112" y="308"/>
                </a:lnTo>
                <a:lnTo>
                  <a:pt x="168" y="308"/>
                </a:lnTo>
                <a:lnTo>
                  <a:pt x="168" y="123"/>
                </a:lnTo>
                <a:lnTo>
                  <a:pt x="289" y="123"/>
                </a:lnTo>
                <a:lnTo>
                  <a:pt x="289" y="312"/>
                </a:lnTo>
                <a:lnTo>
                  <a:pt x="307" y="330"/>
                </a:lnTo>
                <a:lnTo>
                  <a:pt x="307" y="105"/>
                </a:lnTo>
                <a:lnTo>
                  <a:pt x="151" y="105"/>
                </a:lnTo>
                <a:close/>
                <a:moveTo>
                  <a:pt x="96" y="123"/>
                </a:moveTo>
                <a:lnTo>
                  <a:pt x="127" y="123"/>
                </a:lnTo>
                <a:lnTo>
                  <a:pt x="129" y="123"/>
                </a:lnTo>
                <a:lnTo>
                  <a:pt x="129" y="105"/>
                </a:lnTo>
                <a:lnTo>
                  <a:pt x="96" y="105"/>
                </a:lnTo>
                <a:lnTo>
                  <a:pt x="96" y="123"/>
                </a:lnTo>
                <a:close/>
                <a:moveTo>
                  <a:pt x="129" y="70"/>
                </a:moveTo>
                <a:lnTo>
                  <a:pt x="96" y="70"/>
                </a:lnTo>
                <a:lnTo>
                  <a:pt x="96" y="88"/>
                </a:lnTo>
                <a:lnTo>
                  <a:pt x="125" y="88"/>
                </a:lnTo>
                <a:lnTo>
                  <a:pt x="129" y="88"/>
                </a:lnTo>
                <a:lnTo>
                  <a:pt x="129" y="70"/>
                </a:lnTo>
                <a:close/>
                <a:moveTo>
                  <a:pt x="129" y="35"/>
                </a:moveTo>
                <a:lnTo>
                  <a:pt x="96" y="35"/>
                </a:lnTo>
                <a:lnTo>
                  <a:pt x="96" y="54"/>
                </a:lnTo>
                <a:lnTo>
                  <a:pt x="125" y="54"/>
                </a:lnTo>
                <a:lnTo>
                  <a:pt x="129" y="54"/>
                </a:lnTo>
                <a:lnTo>
                  <a:pt x="129" y="35"/>
                </a:lnTo>
                <a:close/>
                <a:moveTo>
                  <a:pt x="151" y="88"/>
                </a:moveTo>
                <a:lnTo>
                  <a:pt x="180" y="88"/>
                </a:lnTo>
                <a:lnTo>
                  <a:pt x="184" y="88"/>
                </a:lnTo>
                <a:lnTo>
                  <a:pt x="184" y="70"/>
                </a:lnTo>
                <a:lnTo>
                  <a:pt x="151" y="70"/>
                </a:lnTo>
                <a:lnTo>
                  <a:pt x="151" y="88"/>
                </a:lnTo>
                <a:close/>
                <a:moveTo>
                  <a:pt x="184" y="35"/>
                </a:moveTo>
                <a:lnTo>
                  <a:pt x="151" y="35"/>
                </a:lnTo>
                <a:lnTo>
                  <a:pt x="151" y="54"/>
                </a:lnTo>
                <a:lnTo>
                  <a:pt x="180" y="54"/>
                </a:lnTo>
                <a:lnTo>
                  <a:pt x="184" y="54"/>
                </a:lnTo>
                <a:lnTo>
                  <a:pt x="18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436729" y="3843940"/>
            <a:ext cx="549275" cy="390525"/>
            <a:chOff x="6572251" y="5126038"/>
            <a:chExt cx="549275" cy="390525"/>
          </a:xfrm>
          <a:solidFill>
            <a:schemeClr val="bg1"/>
          </a:solidFill>
        </p:grpSpPr>
        <p:sp>
          <p:nvSpPr>
            <p:cNvPr id="11" name="Freeform 703"/>
            <p:cNvSpPr>
              <a:spLocks noEditPoints="1"/>
            </p:cNvSpPr>
            <p:nvPr/>
          </p:nvSpPr>
          <p:spPr bwMode="auto">
            <a:xfrm>
              <a:off x="6572251" y="5311775"/>
              <a:ext cx="549275" cy="204788"/>
            </a:xfrm>
            <a:custGeom>
              <a:avLst/>
              <a:gdLst>
                <a:gd name="T0" fmla="*/ 346 w 346"/>
                <a:gd name="T1" fmla="*/ 129 h 129"/>
                <a:gd name="T2" fmla="*/ 346 w 346"/>
                <a:gd name="T3" fmla="*/ 35 h 129"/>
                <a:gd name="T4" fmla="*/ 346 w 346"/>
                <a:gd name="T5" fmla="*/ 35 h 129"/>
                <a:gd name="T6" fmla="*/ 346 w 346"/>
                <a:gd name="T7" fmla="*/ 27 h 129"/>
                <a:gd name="T8" fmla="*/ 342 w 346"/>
                <a:gd name="T9" fmla="*/ 21 h 129"/>
                <a:gd name="T10" fmla="*/ 340 w 346"/>
                <a:gd name="T11" fmla="*/ 16 h 129"/>
                <a:gd name="T12" fmla="*/ 336 w 346"/>
                <a:gd name="T13" fmla="*/ 10 h 129"/>
                <a:gd name="T14" fmla="*/ 330 w 346"/>
                <a:gd name="T15" fmla="*/ 6 h 129"/>
                <a:gd name="T16" fmla="*/ 324 w 346"/>
                <a:gd name="T17" fmla="*/ 2 h 129"/>
                <a:gd name="T18" fmla="*/ 318 w 346"/>
                <a:gd name="T19" fmla="*/ 0 h 129"/>
                <a:gd name="T20" fmla="*/ 311 w 346"/>
                <a:gd name="T21" fmla="*/ 0 h 129"/>
                <a:gd name="T22" fmla="*/ 36 w 346"/>
                <a:gd name="T23" fmla="*/ 0 h 129"/>
                <a:gd name="T24" fmla="*/ 36 w 346"/>
                <a:gd name="T25" fmla="*/ 0 h 129"/>
                <a:gd name="T26" fmla="*/ 28 w 346"/>
                <a:gd name="T27" fmla="*/ 0 h 129"/>
                <a:gd name="T28" fmla="*/ 22 w 346"/>
                <a:gd name="T29" fmla="*/ 2 h 129"/>
                <a:gd name="T30" fmla="*/ 16 w 346"/>
                <a:gd name="T31" fmla="*/ 6 h 129"/>
                <a:gd name="T32" fmla="*/ 10 w 346"/>
                <a:gd name="T33" fmla="*/ 10 h 129"/>
                <a:gd name="T34" fmla="*/ 6 w 346"/>
                <a:gd name="T35" fmla="*/ 16 h 129"/>
                <a:gd name="T36" fmla="*/ 2 w 346"/>
                <a:gd name="T37" fmla="*/ 21 h 129"/>
                <a:gd name="T38" fmla="*/ 0 w 346"/>
                <a:gd name="T39" fmla="*/ 27 h 129"/>
                <a:gd name="T40" fmla="*/ 0 w 346"/>
                <a:gd name="T41" fmla="*/ 35 h 129"/>
                <a:gd name="T42" fmla="*/ 0 w 346"/>
                <a:gd name="T43" fmla="*/ 127 h 129"/>
                <a:gd name="T44" fmla="*/ 18 w 346"/>
                <a:gd name="T45" fmla="*/ 109 h 129"/>
                <a:gd name="T46" fmla="*/ 18 w 346"/>
                <a:gd name="T47" fmla="*/ 101 h 129"/>
                <a:gd name="T48" fmla="*/ 328 w 346"/>
                <a:gd name="T49" fmla="*/ 101 h 129"/>
                <a:gd name="T50" fmla="*/ 328 w 346"/>
                <a:gd name="T51" fmla="*/ 111 h 129"/>
                <a:gd name="T52" fmla="*/ 346 w 346"/>
                <a:gd name="T53" fmla="*/ 129 h 129"/>
                <a:gd name="T54" fmla="*/ 18 w 346"/>
                <a:gd name="T55" fmla="*/ 82 h 129"/>
                <a:gd name="T56" fmla="*/ 18 w 346"/>
                <a:gd name="T57" fmla="*/ 35 h 129"/>
                <a:gd name="T58" fmla="*/ 18 w 346"/>
                <a:gd name="T59" fmla="*/ 35 h 129"/>
                <a:gd name="T60" fmla="*/ 20 w 346"/>
                <a:gd name="T61" fmla="*/ 27 h 129"/>
                <a:gd name="T62" fmla="*/ 22 w 346"/>
                <a:gd name="T63" fmla="*/ 21 h 129"/>
                <a:gd name="T64" fmla="*/ 28 w 346"/>
                <a:gd name="T65" fmla="*/ 19 h 129"/>
                <a:gd name="T66" fmla="*/ 36 w 346"/>
                <a:gd name="T67" fmla="*/ 18 h 129"/>
                <a:gd name="T68" fmla="*/ 311 w 346"/>
                <a:gd name="T69" fmla="*/ 18 h 129"/>
                <a:gd name="T70" fmla="*/ 311 w 346"/>
                <a:gd name="T71" fmla="*/ 18 h 129"/>
                <a:gd name="T72" fmla="*/ 317 w 346"/>
                <a:gd name="T73" fmla="*/ 19 h 129"/>
                <a:gd name="T74" fmla="*/ 322 w 346"/>
                <a:gd name="T75" fmla="*/ 21 h 129"/>
                <a:gd name="T76" fmla="*/ 326 w 346"/>
                <a:gd name="T77" fmla="*/ 27 h 129"/>
                <a:gd name="T78" fmla="*/ 328 w 346"/>
                <a:gd name="T79" fmla="*/ 35 h 129"/>
                <a:gd name="T80" fmla="*/ 328 w 346"/>
                <a:gd name="T81" fmla="*/ 82 h 129"/>
                <a:gd name="T82" fmla="*/ 18 w 346"/>
                <a:gd name="T83" fmla="*/ 8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129">
                  <a:moveTo>
                    <a:pt x="346" y="129"/>
                  </a:moveTo>
                  <a:lnTo>
                    <a:pt x="346" y="35"/>
                  </a:lnTo>
                  <a:lnTo>
                    <a:pt x="346" y="35"/>
                  </a:lnTo>
                  <a:lnTo>
                    <a:pt x="346" y="27"/>
                  </a:lnTo>
                  <a:lnTo>
                    <a:pt x="342" y="21"/>
                  </a:lnTo>
                  <a:lnTo>
                    <a:pt x="340" y="16"/>
                  </a:lnTo>
                  <a:lnTo>
                    <a:pt x="336" y="10"/>
                  </a:lnTo>
                  <a:lnTo>
                    <a:pt x="330" y="6"/>
                  </a:lnTo>
                  <a:lnTo>
                    <a:pt x="324" y="2"/>
                  </a:lnTo>
                  <a:lnTo>
                    <a:pt x="318" y="0"/>
                  </a:lnTo>
                  <a:lnTo>
                    <a:pt x="311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127"/>
                  </a:lnTo>
                  <a:lnTo>
                    <a:pt x="18" y="109"/>
                  </a:lnTo>
                  <a:lnTo>
                    <a:pt x="18" y="101"/>
                  </a:lnTo>
                  <a:lnTo>
                    <a:pt x="328" y="101"/>
                  </a:lnTo>
                  <a:lnTo>
                    <a:pt x="328" y="111"/>
                  </a:lnTo>
                  <a:lnTo>
                    <a:pt x="346" y="129"/>
                  </a:lnTo>
                  <a:close/>
                  <a:moveTo>
                    <a:pt x="18" y="82"/>
                  </a:moveTo>
                  <a:lnTo>
                    <a:pt x="18" y="35"/>
                  </a:lnTo>
                  <a:lnTo>
                    <a:pt x="18" y="35"/>
                  </a:lnTo>
                  <a:lnTo>
                    <a:pt x="20" y="27"/>
                  </a:lnTo>
                  <a:lnTo>
                    <a:pt x="22" y="21"/>
                  </a:lnTo>
                  <a:lnTo>
                    <a:pt x="28" y="19"/>
                  </a:lnTo>
                  <a:lnTo>
                    <a:pt x="36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7" y="19"/>
                  </a:lnTo>
                  <a:lnTo>
                    <a:pt x="322" y="21"/>
                  </a:lnTo>
                  <a:lnTo>
                    <a:pt x="326" y="27"/>
                  </a:lnTo>
                  <a:lnTo>
                    <a:pt x="328" y="35"/>
                  </a:lnTo>
                  <a:lnTo>
                    <a:pt x="328" y="82"/>
                  </a:lnTo>
                  <a:lnTo>
                    <a:pt x="18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04"/>
            <p:cNvSpPr>
              <a:spLocks/>
            </p:cNvSpPr>
            <p:nvPr/>
          </p:nvSpPr>
          <p:spPr bwMode="auto">
            <a:xfrm>
              <a:off x="6604001" y="5126038"/>
              <a:ext cx="485775" cy="163513"/>
            </a:xfrm>
            <a:custGeom>
              <a:avLst/>
              <a:gdLst>
                <a:gd name="T0" fmla="*/ 18 w 306"/>
                <a:gd name="T1" fmla="*/ 47 h 103"/>
                <a:gd name="T2" fmla="*/ 18 w 306"/>
                <a:gd name="T3" fmla="*/ 47 h 103"/>
                <a:gd name="T4" fmla="*/ 19 w 306"/>
                <a:gd name="T5" fmla="*/ 35 h 103"/>
                <a:gd name="T6" fmla="*/ 25 w 306"/>
                <a:gd name="T7" fmla="*/ 27 h 103"/>
                <a:gd name="T8" fmla="*/ 33 w 306"/>
                <a:gd name="T9" fmla="*/ 21 h 103"/>
                <a:gd name="T10" fmla="*/ 45 w 306"/>
                <a:gd name="T11" fmla="*/ 19 h 103"/>
                <a:gd name="T12" fmla="*/ 261 w 306"/>
                <a:gd name="T13" fmla="*/ 19 h 103"/>
                <a:gd name="T14" fmla="*/ 261 w 306"/>
                <a:gd name="T15" fmla="*/ 19 h 103"/>
                <a:gd name="T16" fmla="*/ 271 w 306"/>
                <a:gd name="T17" fmla="*/ 21 h 103"/>
                <a:gd name="T18" fmla="*/ 281 w 306"/>
                <a:gd name="T19" fmla="*/ 27 h 103"/>
                <a:gd name="T20" fmla="*/ 287 w 306"/>
                <a:gd name="T21" fmla="*/ 35 h 103"/>
                <a:gd name="T22" fmla="*/ 289 w 306"/>
                <a:gd name="T23" fmla="*/ 47 h 103"/>
                <a:gd name="T24" fmla="*/ 289 w 306"/>
                <a:gd name="T25" fmla="*/ 86 h 103"/>
                <a:gd name="T26" fmla="*/ 306 w 306"/>
                <a:gd name="T27" fmla="*/ 103 h 103"/>
                <a:gd name="T28" fmla="*/ 306 w 306"/>
                <a:gd name="T29" fmla="*/ 103 h 103"/>
                <a:gd name="T30" fmla="*/ 306 w 306"/>
                <a:gd name="T31" fmla="*/ 103 h 103"/>
                <a:gd name="T32" fmla="*/ 306 w 306"/>
                <a:gd name="T33" fmla="*/ 47 h 103"/>
                <a:gd name="T34" fmla="*/ 306 w 306"/>
                <a:gd name="T35" fmla="*/ 47 h 103"/>
                <a:gd name="T36" fmla="*/ 304 w 306"/>
                <a:gd name="T37" fmla="*/ 37 h 103"/>
                <a:gd name="T38" fmla="*/ 302 w 306"/>
                <a:gd name="T39" fmla="*/ 29 h 103"/>
                <a:gd name="T40" fmla="*/ 298 w 306"/>
                <a:gd name="T41" fmla="*/ 21 h 103"/>
                <a:gd name="T42" fmla="*/ 293 w 306"/>
                <a:gd name="T43" fmla="*/ 14 h 103"/>
                <a:gd name="T44" fmla="*/ 287 w 306"/>
                <a:gd name="T45" fmla="*/ 8 h 103"/>
                <a:gd name="T46" fmla="*/ 279 w 306"/>
                <a:gd name="T47" fmla="*/ 4 h 103"/>
                <a:gd name="T48" fmla="*/ 269 w 306"/>
                <a:gd name="T49" fmla="*/ 2 h 103"/>
                <a:gd name="T50" fmla="*/ 261 w 306"/>
                <a:gd name="T51" fmla="*/ 0 h 103"/>
                <a:gd name="T52" fmla="*/ 45 w 306"/>
                <a:gd name="T53" fmla="*/ 0 h 103"/>
                <a:gd name="T54" fmla="*/ 45 w 306"/>
                <a:gd name="T55" fmla="*/ 0 h 103"/>
                <a:gd name="T56" fmla="*/ 35 w 306"/>
                <a:gd name="T57" fmla="*/ 2 h 103"/>
                <a:gd name="T58" fmla="*/ 27 w 306"/>
                <a:gd name="T59" fmla="*/ 4 h 103"/>
                <a:gd name="T60" fmla="*/ 19 w 306"/>
                <a:gd name="T61" fmla="*/ 8 h 103"/>
                <a:gd name="T62" fmla="*/ 14 w 306"/>
                <a:gd name="T63" fmla="*/ 14 h 103"/>
                <a:gd name="T64" fmla="*/ 8 w 306"/>
                <a:gd name="T65" fmla="*/ 21 h 103"/>
                <a:gd name="T66" fmla="*/ 4 w 306"/>
                <a:gd name="T67" fmla="*/ 29 h 103"/>
                <a:gd name="T68" fmla="*/ 0 w 306"/>
                <a:gd name="T69" fmla="*/ 37 h 103"/>
                <a:gd name="T70" fmla="*/ 0 w 306"/>
                <a:gd name="T71" fmla="*/ 47 h 103"/>
                <a:gd name="T72" fmla="*/ 0 w 306"/>
                <a:gd name="T73" fmla="*/ 103 h 103"/>
                <a:gd name="T74" fmla="*/ 18 w 306"/>
                <a:gd name="T75" fmla="*/ 86 h 103"/>
                <a:gd name="T76" fmla="*/ 18 w 306"/>
                <a:gd name="T77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103">
                  <a:moveTo>
                    <a:pt x="18" y="47"/>
                  </a:moveTo>
                  <a:lnTo>
                    <a:pt x="18" y="47"/>
                  </a:lnTo>
                  <a:lnTo>
                    <a:pt x="19" y="35"/>
                  </a:lnTo>
                  <a:lnTo>
                    <a:pt x="25" y="27"/>
                  </a:lnTo>
                  <a:lnTo>
                    <a:pt x="33" y="21"/>
                  </a:lnTo>
                  <a:lnTo>
                    <a:pt x="45" y="19"/>
                  </a:lnTo>
                  <a:lnTo>
                    <a:pt x="261" y="19"/>
                  </a:lnTo>
                  <a:lnTo>
                    <a:pt x="261" y="19"/>
                  </a:lnTo>
                  <a:lnTo>
                    <a:pt x="271" y="21"/>
                  </a:lnTo>
                  <a:lnTo>
                    <a:pt x="281" y="27"/>
                  </a:lnTo>
                  <a:lnTo>
                    <a:pt x="287" y="35"/>
                  </a:lnTo>
                  <a:lnTo>
                    <a:pt x="289" y="47"/>
                  </a:lnTo>
                  <a:lnTo>
                    <a:pt x="289" y="86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06" y="103"/>
                  </a:lnTo>
                  <a:lnTo>
                    <a:pt x="306" y="47"/>
                  </a:lnTo>
                  <a:lnTo>
                    <a:pt x="306" y="47"/>
                  </a:lnTo>
                  <a:lnTo>
                    <a:pt x="304" y="37"/>
                  </a:lnTo>
                  <a:lnTo>
                    <a:pt x="302" y="29"/>
                  </a:lnTo>
                  <a:lnTo>
                    <a:pt x="298" y="21"/>
                  </a:lnTo>
                  <a:lnTo>
                    <a:pt x="293" y="14"/>
                  </a:lnTo>
                  <a:lnTo>
                    <a:pt x="287" y="8"/>
                  </a:lnTo>
                  <a:lnTo>
                    <a:pt x="279" y="4"/>
                  </a:lnTo>
                  <a:lnTo>
                    <a:pt x="269" y="2"/>
                  </a:lnTo>
                  <a:lnTo>
                    <a:pt x="261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103"/>
                  </a:lnTo>
                  <a:lnTo>
                    <a:pt x="18" y="86"/>
                  </a:lnTo>
                  <a:lnTo>
                    <a:pt x="18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05"/>
            <p:cNvSpPr>
              <a:spLocks/>
            </p:cNvSpPr>
            <p:nvPr/>
          </p:nvSpPr>
          <p:spPr bwMode="auto">
            <a:xfrm>
              <a:off x="6675438" y="5191125"/>
              <a:ext cx="153988" cy="95250"/>
            </a:xfrm>
            <a:custGeom>
              <a:avLst/>
              <a:gdLst>
                <a:gd name="T0" fmla="*/ 97 w 97"/>
                <a:gd name="T1" fmla="*/ 60 h 60"/>
                <a:gd name="T2" fmla="*/ 97 w 97"/>
                <a:gd name="T3" fmla="*/ 23 h 60"/>
                <a:gd name="T4" fmla="*/ 97 w 97"/>
                <a:gd name="T5" fmla="*/ 23 h 60"/>
                <a:gd name="T6" fmla="*/ 95 w 97"/>
                <a:gd name="T7" fmla="*/ 14 h 60"/>
                <a:gd name="T8" fmla="*/ 90 w 97"/>
                <a:gd name="T9" fmla="*/ 6 h 60"/>
                <a:gd name="T10" fmla="*/ 82 w 97"/>
                <a:gd name="T11" fmla="*/ 2 h 60"/>
                <a:gd name="T12" fmla="*/ 72 w 97"/>
                <a:gd name="T13" fmla="*/ 0 h 60"/>
                <a:gd name="T14" fmla="*/ 23 w 97"/>
                <a:gd name="T15" fmla="*/ 0 h 60"/>
                <a:gd name="T16" fmla="*/ 23 w 97"/>
                <a:gd name="T17" fmla="*/ 0 h 60"/>
                <a:gd name="T18" fmla="*/ 15 w 97"/>
                <a:gd name="T19" fmla="*/ 2 h 60"/>
                <a:gd name="T20" fmla="*/ 8 w 97"/>
                <a:gd name="T21" fmla="*/ 6 h 60"/>
                <a:gd name="T22" fmla="*/ 2 w 97"/>
                <a:gd name="T23" fmla="*/ 14 h 60"/>
                <a:gd name="T24" fmla="*/ 0 w 97"/>
                <a:gd name="T25" fmla="*/ 23 h 60"/>
                <a:gd name="T26" fmla="*/ 0 w 97"/>
                <a:gd name="T27" fmla="*/ 60 h 60"/>
                <a:gd name="T28" fmla="*/ 17 w 97"/>
                <a:gd name="T29" fmla="*/ 60 h 60"/>
                <a:gd name="T30" fmla="*/ 17 w 97"/>
                <a:gd name="T31" fmla="*/ 23 h 60"/>
                <a:gd name="T32" fmla="*/ 17 w 97"/>
                <a:gd name="T33" fmla="*/ 23 h 60"/>
                <a:gd name="T34" fmla="*/ 19 w 97"/>
                <a:gd name="T35" fmla="*/ 19 h 60"/>
                <a:gd name="T36" fmla="*/ 23 w 97"/>
                <a:gd name="T37" fmla="*/ 17 h 60"/>
                <a:gd name="T38" fmla="*/ 72 w 97"/>
                <a:gd name="T39" fmla="*/ 17 h 60"/>
                <a:gd name="T40" fmla="*/ 72 w 97"/>
                <a:gd name="T41" fmla="*/ 17 h 60"/>
                <a:gd name="T42" fmla="*/ 78 w 97"/>
                <a:gd name="T43" fmla="*/ 19 h 60"/>
                <a:gd name="T44" fmla="*/ 80 w 97"/>
                <a:gd name="T45" fmla="*/ 23 h 60"/>
                <a:gd name="T46" fmla="*/ 80 w 97"/>
                <a:gd name="T47" fmla="*/ 60 h 60"/>
                <a:gd name="T48" fmla="*/ 97 w 9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60">
                  <a:moveTo>
                    <a:pt x="97" y="60"/>
                  </a:moveTo>
                  <a:lnTo>
                    <a:pt x="97" y="23"/>
                  </a:lnTo>
                  <a:lnTo>
                    <a:pt x="97" y="23"/>
                  </a:lnTo>
                  <a:lnTo>
                    <a:pt x="95" y="14"/>
                  </a:lnTo>
                  <a:lnTo>
                    <a:pt x="90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8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60"/>
                  </a:lnTo>
                  <a:lnTo>
                    <a:pt x="17" y="6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9"/>
                  </a:lnTo>
                  <a:lnTo>
                    <a:pt x="80" y="23"/>
                  </a:lnTo>
                  <a:lnTo>
                    <a:pt x="80" y="60"/>
                  </a:lnTo>
                  <a:lnTo>
                    <a:pt x="9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06"/>
            <p:cNvSpPr>
              <a:spLocks/>
            </p:cNvSpPr>
            <p:nvPr/>
          </p:nvSpPr>
          <p:spPr bwMode="auto">
            <a:xfrm>
              <a:off x="6864351" y="5191125"/>
              <a:ext cx="153988" cy="95250"/>
            </a:xfrm>
            <a:custGeom>
              <a:avLst/>
              <a:gdLst>
                <a:gd name="T0" fmla="*/ 97 w 97"/>
                <a:gd name="T1" fmla="*/ 60 h 60"/>
                <a:gd name="T2" fmla="*/ 97 w 97"/>
                <a:gd name="T3" fmla="*/ 23 h 60"/>
                <a:gd name="T4" fmla="*/ 97 w 97"/>
                <a:gd name="T5" fmla="*/ 23 h 60"/>
                <a:gd name="T6" fmla="*/ 95 w 97"/>
                <a:gd name="T7" fmla="*/ 14 h 60"/>
                <a:gd name="T8" fmla="*/ 90 w 97"/>
                <a:gd name="T9" fmla="*/ 6 h 60"/>
                <a:gd name="T10" fmla="*/ 82 w 97"/>
                <a:gd name="T11" fmla="*/ 2 h 60"/>
                <a:gd name="T12" fmla="*/ 72 w 97"/>
                <a:gd name="T13" fmla="*/ 0 h 60"/>
                <a:gd name="T14" fmla="*/ 23 w 97"/>
                <a:gd name="T15" fmla="*/ 0 h 60"/>
                <a:gd name="T16" fmla="*/ 23 w 97"/>
                <a:gd name="T17" fmla="*/ 0 h 60"/>
                <a:gd name="T18" fmla="*/ 14 w 97"/>
                <a:gd name="T19" fmla="*/ 2 h 60"/>
                <a:gd name="T20" fmla="*/ 6 w 97"/>
                <a:gd name="T21" fmla="*/ 6 h 60"/>
                <a:gd name="T22" fmla="*/ 2 w 97"/>
                <a:gd name="T23" fmla="*/ 14 h 60"/>
                <a:gd name="T24" fmla="*/ 0 w 97"/>
                <a:gd name="T25" fmla="*/ 23 h 60"/>
                <a:gd name="T26" fmla="*/ 0 w 97"/>
                <a:gd name="T27" fmla="*/ 60 h 60"/>
                <a:gd name="T28" fmla="*/ 17 w 97"/>
                <a:gd name="T29" fmla="*/ 60 h 60"/>
                <a:gd name="T30" fmla="*/ 17 w 97"/>
                <a:gd name="T31" fmla="*/ 23 h 60"/>
                <a:gd name="T32" fmla="*/ 17 w 97"/>
                <a:gd name="T33" fmla="*/ 23 h 60"/>
                <a:gd name="T34" fmla="*/ 19 w 97"/>
                <a:gd name="T35" fmla="*/ 19 h 60"/>
                <a:gd name="T36" fmla="*/ 23 w 97"/>
                <a:gd name="T37" fmla="*/ 17 h 60"/>
                <a:gd name="T38" fmla="*/ 72 w 97"/>
                <a:gd name="T39" fmla="*/ 17 h 60"/>
                <a:gd name="T40" fmla="*/ 72 w 97"/>
                <a:gd name="T41" fmla="*/ 17 h 60"/>
                <a:gd name="T42" fmla="*/ 78 w 97"/>
                <a:gd name="T43" fmla="*/ 19 h 60"/>
                <a:gd name="T44" fmla="*/ 78 w 97"/>
                <a:gd name="T45" fmla="*/ 23 h 60"/>
                <a:gd name="T46" fmla="*/ 78 w 97"/>
                <a:gd name="T47" fmla="*/ 60 h 60"/>
                <a:gd name="T48" fmla="*/ 97 w 97"/>
                <a:gd name="T4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60">
                  <a:moveTo>
                    <a:pt x="97" y="60"/>
                  </a:moveTo>
                  <a:lnTo>
                    <a:pt x="97" y="23"/>
                  </a:lnTo>
                  <a:lnTo>
                    <a:pt x="97" y="23"/>
                  </a:lnTo>
                  <a:lnTo>
                    <a:pt x="95" y="14"/>
                  </a:lnTo>
                  <a:lnTo>
                    <a:pt x="90" y="6"/>
                  </a:lnTo>
                  <a:lnTo>
                    <a:pt x="82" y="2"/>
                  </a:lnTo>
                  <a:lnTo>
                    <a:pt x="7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0" y="60"/>
                  </a:lnTo>
                  <a:lnTo>
                    <a:pt x="17" y="60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8" y="19"/>
                  </a:lnTo>
                  <a:lnTo>
                    <a:pt x="78" y="23"/>
                  </a:lnTo>
                  <a:lnTo>
                    <a:pt x="78" y="60"/>
                  </a:lnTo>
                  <a:lnTo>
                    <a:pt x="9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3159617" y="4053238"/>
            <a:ext cx="5768432" cy="0"/>
          </a:xfrm>
          <a:prstGeom prst="line">
            <a:avLst/>
          </a:prstGeom>
          <a:ln w="190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er 43"/>
          <p:cNvGrpSpPr/>
          <p:nvPr/>
        </p:nvGrpSpPr>
        <p:grpSpPr>
          <a:xfrm>
            <a:off x="3269399" y="3689055"/>
            <a:ext cx="899762" cy="358298"/>
            <a:chOff x="4424578" y="5639867"/>
            <a:chExt cx="1066674" cy="424764"/>
          </a:xfrm>
          <a:solidFill>
            <a:schemeClr val="accent4"/>
          </a:solidFill>
        </p:grpSpPr>
        <p:sp>
          <p:nvSpPr>
            <p:cNvPr id="17" name="Minus 28"/>
            <p:cNvSpPr/>
            <p:nvPr/>
          </p:nvSpPr>
          <p:spPr>
            <a:xfrm>
              <a:off x="4687260" y="5916586"/>
              <a:ext cx="516364" cy="148045"/>
            </a:xfrm>
            <a:prstGeom prst="mathMinus">
              <a:avLst/>
            </a:prstGeom>
            <a:grp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grpSp>
          <p:nvGrpSpPr>
            <p:cNvPr id="18" name="Grouper 2"/>
            <p:cNvGrpSpPr/>
            <p:nvPr/>
          </p:nvGrpSpPr>
          <p:grpSpPr>
            <a:xfrm>
              <a:off x="4424578" y="5639867"/>
              <a:ext cx="1066674" cy="375703"/>
              <a:chOff x="3617069" y="5136911"/>
              <a:chExt cx="1066674" cy="375703"/>
            </a:xfrm>
            <a:grpFill/>
          </p:grpSpPr>
          <p:sp>
            <p:nvSpPr>
              <p:cNvPr id="21" name="Minus 32"/>
              <p:cNvSpPr/>
              <p:nvPr/>
            </p:nvSpPr>
            <p:spPr>
              <a:xfrm rot="4592715">
                <a:off x="4529752" y="5344881"/>
                <a:ext cx="122756" cy="185227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Minus 33"/>
              <p:cNvSpPr/>
              <p:nvPr/>
            </p:nvSpPr>
            <p:spPr>
              <a:xfrm rot="939211">
                <a:off x="4256758" y="5261624"/>
                <a:ext cx="397959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Minus 34"/>
              <p:cNvSpPr/>
              <p:nvPr/>
            </p:nvSpPr>
            <p:spPr>
              <a:xfrm rot="2728165">
                <a:off x="4198954" y="5177903"/>
                <a:ext cx="180426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Minus 35"/>
              <p:cNvSpPr/>
              <p:nvPr/>
            </p:nvSpPr>
            <p:spPr>
              <a:xfrm>
                <a:off x="3852668" y="5136911"/>
                <a:ext cx="463324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Minus 36"/>
              <p:cNvSpPr/>
              <p:nvPr/>
            </p:nvSpPr>
            <p:spPr>
              <a:xfrm rot="7333059">
                <a:off x="3777254" y="5195706"/>
                <a:ext cx="22196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Minus 37"/>
              <p:cNvSpPr/>
              <p:nvPr/>
            </p:nvSpPr>
            <p:spPr>
              <a:xfrm rot="9895085">
                <a:off x="3683782" y="5275486"/>
                <a:ext cx="200357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Minus 38"/>
              <p:cNvSpPr/>
              <p:nvPr/>
            </p:nvSpPr>
            <p:spPr>
              <a:xfrm rot="6828581">
                <a:off x="3621767" y="5340566"/>
                <a:ext cx="167350" cy="176745"/>
              </a:xfrm>
              <a:prstGeom prst="mathMinus">
                <a:avLst/>
              </a:prstGeom>
              <a:grpFill/>
              <a:ln cap="rnd">
                <a:solidFill>
                  <a:schemeClr val="accent4"/>
                </a:solidFill>
                <a:prstDash val="solid"/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Oval 5"/>
            <p:cNvSpPr/>
            <p:nvPr/>
          </p:nvSpPr>
          <p:spPr>
            <a:xfrm>
              <a:off x="4620150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5136371" y="5916586"/>
              <a:ext cx="144327" cy="148045"/>
            </a:xfrm>
            <a:prstGeom prst="ellipse">
              <a:avLst/>
            </a:prstGeom>
            <a:grpFill/>
            <a:ln w="3175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accent1"/>
                </a:solidFill>
              </a:endParaRPr>
            </a:p>
          </p:txBody>
        </p:sp>
      </p:grpSp>
      <p:sp>
        <p:nvSpPr>
          <p:cNvPr id="6" name="Freeform 652"/>
          <p:cNvSpPr>
            <a:spLocks noChangeAspect="1"/>
          </p:cNvSpPr>
          <p:nvPr/>
        </p:nvSpPr>
        <p:spPr bwMode="auto">
          <a:xfrm rot="5400000">
            <a:off x="5336199" y="2942025"/>
            <a:ext cx="2088857" cy="2210656"/>
          </a:xfrm>
          <a:custGeom>
            <a:avLst/>
            <a:gdLst>
              <a:gd name="T0" fmla="*/ 343 w 343"/>
              <a:gd name="T1" fmla="*/ 283 h 363"/>
              <a:gd name="T2" fmla="*/ 275 w 343"/>
              <a:gd name="T3" fmla="*/ 184 h 363"/>
              <a:gd name="T4" fmla="*/ 275 w 343"/>
              <a:gd name="T5" fmla="*/ 160 h 363"/>
              <a:gd name="T6" fmla="*/ 273 w 343"/>
              <a:gd name="T7" fmla="*/ 154 h 363"/>
              <a:gd name="T8" fmla="*/ 263 w 343"/>
              <a:gd name="T9" fmla="*/ 145 h 363"/>
              <a:gd name="T10" fmla="*/ 256 w 343"/>
              <a:gd name="T11" fmla="*/ 145 h 363"/>
              <a:gd name="T12" fmla="*/ 238 w 343"/>
              <a:gd name="T13" fmla="*/ 149 h 363"/>
              <a:gd name="T14" fmla="*/ 199 w 343"/>
              <a:gd name="T15" fmla="*/ 110 h 363"/>
              <a:gd name="T16" fmla="*/ 199 w 343"/>
              <a:gd name="T17" fmla="*/ 82 h 363"/>
              <a:gd name="T18" fmla="*/ 195 w 343"/>
              <a:gd name="T19" fmla="*/ 53 h 363"/>
              <a:gd name="T20" fmla="*/ 183 w 343"/>
              <a:gd name="T21" fmla="*/ 12 h 363"/>
              <a:gd name="T22" fmla="*/ 179 w 343"/>
              <a:gd name="T23" fmla="*/ 0 h 363"/>
              <a:gd name="T24" fmla="*/ 164 w 343"/>
              <a:gd name="T25" fmla="*/ 4 h 363"/>
              <a:gd name="T26" fmla="*/ 162 w 343"/>
              <a:gd name="T27" fmla="*/ 12 h 363"/>
              <a:gd name="T28" fmla="*/ 148 w 343"/>
              <a:gd name="T29" fmla="*/ 53 h 363"/>
              <a:gd name="T30" fmla="*/ 146 w 343"/>
              <a:gd name="T31" fmla="*/ 82 h 363"/>
              <a:gd name="T32" fmla="*/ 146 w 343"/>
              <a:gd name="T33" fmla="*/ 110 h 363"/>
              <a:gd name="T34" fmla="*/ 103 w 343"/>
              <a:gd name="T35" fmla="*/ 149 h 363"/>
              <a:gd name="T36" fmla="*/ 88 w 343"/>
              <a:gd name="T37" fmla="*/ 145 h 363"/>
              <a:gd name="T38" fmla="*/ 80 w 343"/>
              <a:gd name="T39" fmla="*/ 145 h 363"/>
              <a:gd name="T40" fmla="*/ 70 w 343"/>
              <a:gd name="T41" fmla="*/ 154 h 363"/>
              <a:gd name="T42" fmla="*/ 68 w 343"/>
              <a:gd name="T43" fmla="*/ 184 h 363"/>
              <a:gd name="T44" fmla="*/ 0 w 343"/>
              <a:gd name="T45" fmla="*/ 283 h 363"/>
              <a:gd name="T46" fmla="*/ 152 w 343"/>
              <a:gd name="T47" fmla="*/ 320 h 363"/>
              <a:gd name="T48" fmla="*/ 119 w 343"/>
              <a:gd name="T49" fmla="*/ 363 h 363"/>
              <a:gd name="T50" fmla="*/ 160 w 343"/>
              <a:gd name="T51" fmla="*/ 197 h 363"/>
              <a:gd name="T52" fmla="*/ 18 w 343"/>
              <a:gd name="T53" fmla="*/ 250 h 363"/>
              <a:gd name="T54" fmla="*/ 82 w 343"/>
              <a:gd name="T55" fmla="*/ 162 h 363"/>
              <a:gd name="T56" fmla="*/ 84 w 343"/>
              <a:gd name="T57" fmla="*/ 160 h 363"/>
              <a:gd name="T58" fmla="*/ 88 w 343"/>
              <a:gd name="T59" fmla="*/ 158 h 363"/>
              <a:gd name="T60" fmla="*/ 98 w 343"/>
              <a:gd name="T61" fmla="*/ 162 h 363"/>
              <a:gd name="T62" fmla="*/ 160 w 343"/>
              <a:gd name="T63" fmla="*/ 115 h 363"/>
              <a:gd name="T64" fmla="*/ 160 w 343"/>
              <a:gd name="T65" fmla="*/ 114 h 363"/>
              <a:gd name="T66" fmla="*/ 160 w 343"/>
              <a:gd name="T67" fmla="*/ 82 h 363"/>
              <a:gd name="T68" fmla="*/ 164 w 343"/>
              <a:gd name="T69" fmla="*/ 47 h 363"/>
              <a:gd name="T70" fmla="*/ 172 w 343"/>
              <a:gd name="T71" fmla="*/ 22 h 363"/>
              <a:gd name="T72" fmla="*/ 183 w 343"/>
              <a:gd name="T73" fmla="*/ 65 h 363"/>
              <a:gd name="T74" fmla="*/ 183 w 343"/>
              <a:gd name="T75" fmla="*/ 82 h 363"/>
              <a:gd name="T76" fmla="*/ 185 w 343"/>
              <a:gd name="T77" fmla="*/ 115 h 363"/>
              <a:gd name="T78" fmla="*/ 246 w 343"/>
              <a:gd name="T79" fmla="*/ 162 h 363"/>
              <a:gd name="T80" fmla="*/ 250 w 343"/>
              <a:gd name="T81" fmla="*/ 158 h 363"/>
              <a:gd name="T82" fmla="*/ 256 w 343"/>
              <a:gd name="T83" fmla="*/ 158 h 363"/>
              <a:gd name="T84" fmla="*/ 261 w 343"/>
              <a:gd name="T85" fmla="*/ 162 h 363"/>
              <a:gd name="T86" fmla="*/ 326 w 343"/>
              <a:gd name="T87" fmla="*/ 250 h 363"/>
              <a:gd name="T88" fmla="*/ 185 w 343"/>
              <a:gd name="T89" fmla="*/ 197 h 363"/>
              <a:gd name="T90" fmla="*/ 224 w 343"/>
              <a:gd name="T91" fmla="*/ 363 h 363"/>
              <a:gd name="T92" fmla="*/ 191 w 343"/>
              <a:gd name="T93" fmla="*/ 3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3" h="363">
                <a:moveTo>
                  <a:pt x="197" y="219"/>
                </a:moveTo>
                <a:lnTo>
                  <a:pt x="343" y="283"/>
                </a:lnTo>
                <a:lnTo>
                  <a:pt x="339" y="242"/>
                </a:lnTo>
                <a:lnTo>
                  <a:pt x="275" y="184"/>
                </a:lnTo>
                <a:lnTo>
                  <a:pt x="275" y="162"/>
                </a:lnTo>
                <a:lnTo>
                  <a:pt x="275" y="160"/>
                </a:lnTo>
                <a:lnTo>
                  <a:pt x="275" y="160"/>
                </a:lnTo>
                <a:lnTo>
                  <a:pt x="273" y="154"/>
                </a:lnTo>
                <a:lnTo>
                  <a:pt x="269" y="151"/>
                </a:lnTo>
                <a:lnTo>
                  <a:pt x="263" y="145"/>
                </a:lnTo>
                <a:lnTo>
                  <a:pt x="256" y="145"/>
                </a:lnTo>
                <a:lnTo>
                  <a:pt x="256" y="145"/>
                </a:lnTo>
                <a:lnTo>
                  <a:pt x="246" y="145"/>
                </a:lnTo>
                <a:lnTo>
                  <a:pt x="238" y="149"/>
                </a:lnTo>
                <a:lnTo>
                  <a:pt x="199" y="110"/>
                </a:lnTo>
                <a:lnTo>
                  <a:pt x="199" y="110"/>
                </a:lnTo>
                <a:lnTo>
                  <a:pt x="199" y="82"/>
                </a:lnTo>
                <a:lnTo>
                  <a:pt x="199" y="82"/>
                </a:lnTo>
                <a:lnTo>
                  <a:pt x="197" y="67"/>
                </a:lnTo>
                <a:lnTo>
                  <a:pt x="195" y="53"/>
                </a:lnTo>
                <a:lnTo>
                  <a:pt x="189" y="28"/>
                </a:lnTo>
                <a:lnTo>
                  <a:pt x="183" y="12"/>
                </a:lnTo>
                <a:lnTo>
                  <a:pt x="181" y="4"/>
                </a:lnTo>
                <a:lnTo>
                  <a:pt x="179" y="0"/>
                </a:lnTo>
                <a:lnTo>
                  <a:pt x="166" y="0"/>
                </a:lnTo>
                <a:lnTo>
                  <a:pt x="164" y="4"/>
                </a:lnTo>
                <a:lnTo>
                  <a:pt x="164" y="4"/>
                </a:lnTo>
                <a:lnTo>
                  <a:pt x="162" y="12"/>
                </a:lnTo>
                <a:lnTo>
                  <a:pt x="154" y="28"/>
                </a:lnTo>
                <a:lnTo>
                  <a:pt x="148" y="53"/>
                </a:lnTo>
                <a:lnTo>
                  <a:pt x="146" y="67"/>
                </a:lnTo>
                <a:lnTo>
                  <a:pt x="146" y="82"/>
                </a:lnTo>
                <a:lnTo>
                  <a:pt x="146" y="82"/>
                </a:lnTo>
                <a:lnTo>
                  <a:pt x="146" y="110"/>
                </a:lnTo>
                <a:lnTo>
                  <a:pt x="103" y="149"/>
                </a:lnTo>
                <a:lnTo>
                  <a:pt x="103" y="149"/>
                </a:lnTo>
                <a:lnTo>
                  <a:pt x="98" y="145"/>
                </a:lnTo>
                <a:lnTo>
                  <a:pt x="88" y="145"/>
                </a:lnTo>
                <a:lnTo>
                  <a:pt x="88" y="145"/>
                </a:lnTo>
                <a:lnTo>
                  <a:pt x="80" y="145"/>
                </a:lnTo>
                <a:lnTo>
                  <a:pt x="74" y="151"/>
                </a:lnTo>
                <a:lnTo>
                  <a:pt x="70" y="154"/>
                </a:lnTo>
                <a:lnTo>
                  <a:pt x="68" y="160"/>
                </a:lnTo>
                <a:lnTo>
                  <a:pt x="68" y="184"/>
                </a:lnTo>
                <a:lnTo>
                  <a:pt x="4" y="242"/>
                </a:lnTo>
                <a:lnTo>
                  <a:pt x="0" y="283"/>
                </a:lnTo>
                <a:lnTo>
                  <a:pt x="146" y="217"/>
                </a:lnTo>
                <a:lnTo>
                  <a:pt x="152" y="320"/>
                </a:lnTo>
                <a:lnTo>
                  <a:pt x="109" y="354"/>
                </a:lnTo>
                <a:lnTo>
                  <a:pt x="119" y="363"/>
                </a:lnTo>
                <a:lnTo>
                  <a:pt x="166" y="326"/>
                </a:lnTo>
                <a:lnTo>
                  <a:pt x="160" y="197"/>
                </a:lnTo>
                <a:lnTo>
                  <a:pt x="16" y="260"/>
                </a:lnTo>
                <a:lnTo>
                  <a:pt x="18" y="250"/>
                </a:lnTo>
                <a:lnTo>
                  <a:pt x="82" y="190"/>
                </a:lnTo>
                <a:lnTo>
                  <a:pt x="82" y="162"/>
                </a:lnTo>
                <a:lnTo>
                  <a:pt x="82" y="162"/>
                </a:lnTo>
                <a:lnTo>
                  <a:pt x="84" y="160"/>
                </a:lnTo>
                <a:lnTo>
                  <a:pt x="88" y="158"/>
                </a:lnTo>
                <a:lnTo>
                  <a:pt x="88" y="158"/>
                </a:lnTo>
                <a:lnTo>
                  <a:pt x="94" y="158"/>
                </a:lnTo>
                <a:lnTo>
                  <a:pt x="98" y="162"/>
                </a:lnTo>
                <a:lnTo>
                  <a:pt x="99" y="172"/>
                </a:lnTo>
                <a:lnTo>
                  <a:pt x="160" y="115"/>
                </a:lnTo>
                <a:lnTo>
                  <a:pt x="160" y="114"/>
                </a:lnTo>
                <a:lnTo>
                  <a:pt x="160" y="114"/>
                </a:lnTo>
                <a:lnTo>
                  <a:pt x="160" y="82"/>
                </a:lnTo>
                <a:lnTo>
                  <a:pt x="160" y="82"/>
                </a:lnTo>
                <a:lnTo>
                  <a:pt x="162" y="65"/>
                </a:lnTo>
                <a:lnTo>
                  <a:pt x="164" y="47"/>
                </a:lnTo>
                <a:lnTo>
                  <a:pt x="172" y="22"/>
                </a:lnTo>
                <a:lnTo>
                  <a:pt x="172" y="22"/>
                </a:lnTo>
                <a:lnTo>
                  <a:pt x="179" y="47"/>
                </a:lnTo>
                <a:lnTo>
                  <a:pt x="183" y="65"/>
                </a:lnTo>
                <a:lnTo>
                  <a:pt x="183" y="82"/>
                </a:lnTo>
                <a:lnTo>
                  <a:pt x="183" y="82"/>
                </a:lnTo>
                <a:lnTo>
                  <a:pt x="185" y="114"/>
                </a:lnTo>
                <a:lnTo>
                  <a:pt x="185" y="115"/>
                </a:lnTo>
                <a:lnTo>
                  <a:pt x="244" y="172"/>
                </a:lnTo>
                <a:lnTo>
                  <a:pt x="246" y="162"/>
                </a:lnTo>
                <a:lnTo>
                  <a:pt x="246" y="162"/>
                </a:lnTo>
                <a:lnTo>
                  <a:pt x="250" y="158"/>
                </a:lnTo>
                <a:lnTo>
                  <a:pt x="256" y="158"/>
                </a:lnTo>
                <a:lnTo>
                  <a:pt x="256" y="158"/>
                </a:lnTo>
                <a:lnTo>
                  <a:pt x="259" y="160"/>
                </a:lnTo>
                <a:lnTo>
                  <a:pt x="261" y="162"/>
                </a:lnTo>
                <a:lnTo>
                  <a:pt x="261" y="190"/>
                </a:lnTo>
                <a:lnTo>
                  <a:pt x="326" y="250"/>
                </a:lnTo>
                <a:lnTo>
                  <a:pt x="326" y="260"/>
                </a:lnTo>
                <a:lnTo>
                  <a:pt x="185" y="197"/>
                </a:lnTo>
                <a:lnTo>
                  <a:pt x="178" y="326"/>
                </a:lnTo>
                <a:lnTo>
                  <a:pt x="224" y="363"/>
                </a:lnTo>
                <a:lnTo>
                  <a:pt x="232" y="354"/>
                </a:lnTo>
                <a:lnTo>
                  <a:pt x="191" y="320"/>
                </a:lnTo>
                <a:lnTo>
                  <a:pt x="197" y="2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57250" y="3683906"/>
            <a:ext cx="892219" cy="355294"/>
            <a:chOff x="5889669" y="3579563"/>
            <a:chExt cx="1154247" cy="459637"/>
          </a:xfrm>
        </p:grpSpPr>
        <p:grpSp>
          <p:nvGrpSpPr>
            <p:cNvPr id="40" name="Grouper 43"/>
            <p:cNvGrpSpPr/>
            <p:nvPr/>
          </p:nvGrpSpPr>
          <p:grpSpPr>
            <a:xfrm>
              <a:off x="5889669" y="3579563"/>
              <a:ext cx="1154247" cy="459637"/>
              <a:chOff x="4424578" y="5639867"/>
              <a:chExt cx="1066674" cy="424764"/>
            </a:xfrm>
            <a:solidFill>
              <a:srgbClr val="FFC026"/>
            </a:solidFill>
          </p:grpSpPr>
          <p:sp>
            <p:nvSpPr>
              <p:cNvPr id="41" name="Minus 28"/>
              <p:cNvSpPr/>
              <p:nvPr/>
            </p:nvSpPr>
            <p:spPr>
              <a:xfrm>
                <a:off x="4687260" y="5916586"/>
                <a:ext cx="516364" cy="148045"/>
              </a:xfrm>
              <a:prstGeom prst="mathMinus">
                <a:avLst/>
              </a:prstGeom>
              <a:grpFill/>
              <a:ln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42" name="Grouper 2"/>
              <p:cNvGrpSpPr/>
              <p:nvPr/>
            </p:nvGrpSpPr>
            <p:grpSpPr>
              <a:xfrm>
                <a:off x="4424578" y="5639867"/>
                <a:ext cx="1066674" cy="375703"/>
                <a:chOff x="3617069" y="5136911"/>
                <a:chExt cx="1066674" cy="375703"/>
              </a:xfrm>
              <a:grpFill/>
            </p:grpSpPr>
            <p:sp>
              <p:nvSpPr>
                <p:cNvPr id="45" name="Minus 32"/>
                <p:cNvSpPr/>
                <p:nvPr/>
              </p:nvSpPr>
              <p:spPr>
                <a:xfrm rot="4592715">
                  <a:off x="4529752" y="5344881"/>
                  <a:ext cx="122756" cy="185227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6" name="Minus 33"/>
                <p:cNvSpPr/>
                <p:nvPr/>
              </p:nvSpPr>
              <p:spPr>
                <a:xfrm rot="939211">
                  <a:off x="4256758" y="5261624"/>
                  <a:ext cx="397959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Minus 34"/>
                <p:cNvSpPr/>
                <p:nvPr/>
              </p:nvSpPr>
              <p:spPr>
                <a:xfrm rot="2728165">
                  <a:off x="4198954" y="5177903"/>
                  <a:ext cx="180426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Minus 35"/>
                <p:cNvSpPr/>
                <p:nvPr/>
              </p:nvSpPr>
              <p:spPr>
                <a:xfrm>
                  <a:off x="3852668" y="5136911"/>
                  <a:ext cx="463324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Minus 36"/>
                <p:cNvSpPr/>
                <p:nvPr/>
              </p:nvSpPr>
              <p:spPr>
                <a:xfrm rot="7333059">
                  <a:off x="3777254" y="5195706"/>
                  <a:ext cx="221967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Minus 37"/>
                <p:cNvSpPr/>
                <p:nvPr/>
              </p:nvSpPr>
              <p:spPr>
                <a:xfrm rot="9895085">
                  <a:off x="3683782" y="5275486"/>
                  <a:ext cx="200357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Minus 38"/>
                <p:cNvSpPr/>
                <p:nvPr/>
              </p:nvSpPr>
              <p:spPr>
                <a:xfrm rot="6828581">
                  <a:off x="3621767" y="5340566"/>
                  <a:ext cx="167350" cy="176745"/>
                </a:xfrm>
                <a:prstGeom prst="mathMinus">
                  <a:avLst/>
                </a:prstGeom>
                <a:grpFill/>
                <a:ln cap="rnd">
                  <a:solidFill>
                    <a:srgbClr val="FFC026"/>
                  </a:solidFill>
                  <a:prstDash val="solid"/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chemeClr val="accent1"/>
                    </a:solidFill>
                  </a:endParaRPr>
                </a:p>
              </p:txBody>
            </p:sp>
          </p:grpSp>
          <p:sp>
            <p:nvSpPr>
              <p:cNvPr id="43" name="Oval 5"/>
              <p:cNvSpPr/>
              <p:nvPr/>
            </p:nvSpPr>
            <p:spPr>
              <a:xfrm>
                <a:off x="4620150" y="5916586"/>
                <a:ext cx="144327" cy="148045"/>
              </a:xfrm>
              <a:prstGeom prst="ellipse">
                <a:avLst/>
              </a:prstGeom>
              <a:grpFill/>
              <a:ln w="31750"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4" name="Oval 22"/>
              <p:cNvSpPr/>
              <p:nvPr/>
            </p:nvSpPr>
            <p:spPr>
              <a:xfrm>
                <a:off x="5136371" y="5916586"/>
                <a:ext cx="144327" cy="148045"/>
              </a:xfrm>
              <a:prstGeom prst="ellipse">
                <a:avLst/>
              </a:prstGeom>
              <a:grpFill/>
              <a:ln w="31750">
                <a:solidFill>
                  <a:srgbClr val="FFC02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" name="Trapezoid 1"/>
            <p:cNvSpPr/>
            <p:nvPr/>
          </p:nvSpPr>
          <p:spPr>
            <a:xfrm>
              <a:off x="6319642" y="3593590"/>
              <a:ext cx="182880" cy="64008"/>
            </a:xfrm>
            <a:prstGeom prst="trapezoid">
              <a:avLst/>
            </a:prstGeom>
            <a:solidFill>
              <a:srgbClr val="FFC0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" name="Straight Connector 3"/>
          <p:cNvCxnSpPr>
            <a:cxnSpLocks/>
            <a:endCxn id="52" idx="0"/>
          </p:cNvCxnSpPr>
          <p:nvPr/>
        </p:nvCxnSpPr>
        <p:spPr>
          <a:xfrm flipH="1">
            <a:off x="4863518" y="4171329"/>
            <a:ext cx="307058" cy="1365131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56112" y="5536460"/>
            <a:ext cx="2614812" cy="523220"/>
          </a:xfrm>
          <a:prstGeom prst="rect">
            <a:avLst/>
          </a:prstGeom>
          <a:noFill/>
          <a:ln w="28575">
            <a:solidFill>
              <a:srgbClr val="CE003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VOL RETARDÉ</a:t>
            </a:r>
          </a:p>
        </p:txBody>
      </p:sp>
      <p:cxnSp>
        <p:nvCxnSpPr>
          <p:cNvPr id="53" name="Straight Connector 52"/>
          <p:cNvCxnSpPr>
            <a:cxnSpLocks/>
            <a:stCxn id="54" idx="2"/>
          </p:cNvCxnSpPr>
          <p:nvPr/>
        </p:nvCxnSpPr>
        <p:spPr>
          <a:xfrm>
            <a:off x="3363578" y="2469437"/>
            <a:ext cx="232244" cy="122182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58619" y="1946217"/>
            <a:ext cx="1409918" cy="523220"/>
          </a:xfrm>
          <a:prstGeom prst="rect">
            <a:avLst/>
          </a:prstGeom>
          <a:noFill/>
          <a:ln w="28575">
            <a:solidFill>
              <a:srgbClr val="FF6A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TRAFIC</a:t>
            </a:r>
          </a:p>
        </p:txBody>
      </p:sp>
      <p:cxnSp>
        <p:nvCxnSpPr>
          <p:cNvPr id="57" name="Straight Connector 56"/>
          <p:cNvCxnSpPr>
            <a:cxnSpLocks/>
            <a:stCxn id="58" idx="2"/>
          </p:cNvCxnSpPr>
          <p:nvPr/>
        </p:nvCxnSpPr>
        <p:spPr>
          <a:xfrm flipH="1">
            <a:off x="6259849" y="2357745"/>
            <a:ext cx="235962" cy="760513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262290" y="1834525"/>
            <a:ext cx="2467041" cy="52322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VOL ANNULÉ</a:t>
            </a:r>
          </a:p>
        </p:txBody>
      </p:sp>
      <p:cxnSp>
        <p:nvCxnSpPr>
          <p:cNvPr id="59" name="Straight Connector 58"/>
          <p:cNvCxnSpPr>
            <a:cxnSpLocks/>
            <a:endCxn id="60" idx="0"/>
          </p:cNvCxnSpPr>
          <p:nvPr/>
        </p:nvCxnSpPr>
        <p:spPr>
          <a:xfrm>
            <a:off x="8346863" y="4102574"/>
            <a:ext cx="958927" cy="1263767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90484" y="5366341"/>
            <a:ext cx="2230611" cy="523220"/>
          </a:xfrm>
          <a:prstGeom prst="rect">
            <a:avLst/>
          </a:prstGeom>
          <a:noFill/>
          <a:ln w="28575">
            <a:solidFill>
              <a:srgbClr val="FFC02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PAS DE TAXI</a:t>
            </a:r>
          </a:p>
        </p:txBody>
      </p:sp>
      <p:cxnSp>
        <p:nvCxnSpPr>
          <p:cNvPr id="61" name="Straight Connector 60"/>
          <p:cNvCxnSpPr>
            <a:cxnSpLocks/>
            <a:endCxn id="62" idx="0"/>
          </p:cNvCxnSpPr>
          <p:nvPr/>
        </p:nvCxnSpPr>
        <p:spPr>
          <a:xfrm flipH="1">
            <a:off x="3338651" y="4105219"/>
            <a:ext cx="162474" cy="83020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263115" y="4935421"/>
            <a:ext cx="2151072" cy="52322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PNEU CREVÉ</a:t>
            </a:r>
          </a:p>
        </p:txBody>
      </p:sp>
      <p:cxnSp>
        <p:nvCxnSpPr>
          <p:cNvPr id="65" name="Straight Connector 64"/>
          <p:cNvCxnSpPr>
            <a:cxnSpLocks/>
            <a:stCxn id="66" idx="2"/>
          </p:cNvCxnSpPr>
          <p:nvPr/>
        </p:nvCxnSpPr>
        <p:spPr>
          <a:xfrm flipH="1">
            <a:off x="8401772" y="3059046"/>
            <a:ext cx="120508" cy="562466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729331" y="2535826"/>
            <a:ext cx="1585897" cy="52322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TRAFIC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4137593" y="4002745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19613" y="400301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569128" y="4003019"/>
            <a:ext cx="91440" cy="914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7806092" y="4003019"/>
            <a:ext cx="91440" cy="91440"/>
          </a:xfrm>
          <a:prstGeom prst="ellipse">
            <a:avLst/>
          </a:prstGeom>
          <a:solidFill>
            <a:srgbClr val="FFC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331218" y="3770822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Sécurité</a:t>
            </a:r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/>
            <a:r>
              <a:rPr lang="en-US" sz="1400" i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aéroport</a:t>
            </a:r>
            <a:endParaRPr lang="en-US" sz="1400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3" name="Straight Connector 72"/>
          <p:cNvCxnSpPr>
            <a:cxnSpLocks/>
            <a:stCxn id="74" idx="2"/>
          </p:cNvCxnSpPr>
          <p:nvPr/>
        </p:nvCxnSpPr>
        <p:spPr>
          <a:xfrm>
            <a:off x="4610765" y="3521559"/>
            <a:ext cx="57728" cy="329626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594687" y="2567452"/>
            <a:ext cx="2032155" cy="954107"/>
          </a:xfrm>
          <a:prstGeom prst="rect">
            <a:avLst/>
          </a:prstGeom>
          <a:noFill/>
          <a:ln w="28575">
            <a:solidFill>
              <a:srgbClr val="FF6A1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FILE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D’ATTENTE</a:t>
            </a:r>
          </a:p>
        </p:txBody>
      </p:sp>
      <p:cxnSp>
        <p:nvCxnSpPr>
          <p:cNvPr id="76" name="Straight Connector 75"/>
          <p:cNvCxnSpPr>
            <a:cxnSpLocks/>
            <a:endCxn id="77" idx="0"/>
          </p:cNvCxnSpPr>
          <p:nvPr/>
        </p:nvCxnSpPr>
        <p:spPr>
          <a:xfrm>
            <a:off x="6535011" y="4787231"/>
            <a:ext cx="544141" cy="1365132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422973" y="6152363"/>
            <a:ext cx="3312358" cy="523220"/>
          </a:xfrm>
          <a:prstGeom prst="rect">
            <a:avLst/>
          </a:prstGeom>
          <a:noFill/>
          <a:ln w="28575">
            <a:solidFill>
              <a:srgbClr val="FFC02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VOL OVERBOOKÉ</a:t>
            </a:r>
          </a:p>
        </p:txBody>
      </p:sp>
      <p:sp>
        <p:nvSpPr>
          <p:cNvPr id="82" name="Oval 81"/>
          <p:cNvSpPr/>
          <p:nvPr/>
        </p:nvSpPr>
        <p:spPr>
          <a:xfrm>
            <a:off x="3165269" y="4011134"/>
            <a:ext cx="91440" cy="914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8786399" y="4011134"/>
            <a:ext cx="91440" cy="91440"/>
          </a:xfrm>
          <a:prstGeom prst="ellipse">
            <a:avLst/>
          </a:prstGeom>
          <a:solidFill>
            <a:srgbClr val="FFC0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CE4F2D-8952-47A1-B4B6-18B0520F0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Aller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conférence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70690C-875F-4A93-8A53-967E54011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8363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52"/>
          <p:cNvSpPr/>
          <p:nvPr/>
        </p:nvSpPr>
        <p:spPr>
          <a:xfrm>
            <a:off x="2584153" y="4808477"/>
            <a:ext cx="2583785" cy="620952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 flipV="1">
            <a:off x="2605463" y="5379715"/>
            <a:ext cx="5414693" cy="473615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B370081-19E5-42F0-A30D-74500E7C2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Le </a:t>
            </a:r>
            <a:r>
              <a:rPr lang="en-US" dirty="0" err="1"/>
              <a:t>défi</a:t>
            </a:r>
            <a:r>
              <a:rPr lang="en-US" dirty="0"/>
              <a:t> de </a:t>
            </a:r>
            <a:r>
              <a:rPr lang="en-US" dirty="0" err="1"/>
              <a:t>l’incertitude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0F5EFC66-F15A-4554-AA22-9970B79D54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Oval 4"/>
          <p:cNvSpPr/>
          <p:nvPr/>
        </p:nvSpPr>
        <p:spPr>
          <a:xfrm>
            <a:off x="4658047" y="2252647"/>
            <a:ext cx="360352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</a:t>
            </a:r>
          </a:p>
        </p:txBody>
      </p:sp>
      <p:sp>
        <p:nvSpPr>
          <p:cNvPr id="6" name="Freeform 5"/>
          <p:cNvSpPr/>
          <p:nvPr/>
        </p:nvSpPr>
        <p:spPr>
          <a:xfrm>
            <a:off x="2584151" y="1889570"/>
            <a:ext cx="2089584" cy="620952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21432939" flipV="1">
            <a:off x="2660337" y="2437170"/>
            <a:ext cx="2028786" cy="530491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400" y="1439621"/>
            <a:ext cx="155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90000"/>
                    <a:lumOff val="10000"/>
                  </a:schemeClr>
                </a:solidFill>
                <a:cs typeface="Segoe UI" panose="020B0502040204020203" pitchFamily="34" charset="0"/>
              </a:rPr>
              <a:t>ROUTE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8444" y="2424962"/>
            <a:ext cx="113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11:20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06256" y="2200046"/>
            <a:ext cx="118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11:00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227" y="3135118"/>
            <a:ext cx="155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90000"/>
                    <a:lumOff val="10000"/>
                  </a:schemeClr>
                </a:solidFill>
                <a:cs typeface="Segoe UI" panose="020B0502040204020203" pitchFamily="34" charset="0"/>
              </a:rPr>
              <a:t>ROUTE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2076" y="1685341"/>
            <a:ext cx="3924706" cy="769441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Gotham HTF Book"/>
                <a:cs typeface="Segoe UI" panose="020B0502040204020203" pitchFamily="34" charset="0"/>
              </a:rPr>
              <a:t>Moyenne ≈ 12.4 min</a:t>
            </a:r>
          </a:p>
          <a:p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otham HTF Book"/>
                <a:cs typeface="Segoe UI" panose="020B0502040204020203" pitchFamily="34" charset="0"/>
              </a:rPr>
              <a:t>Prob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otham HTF Book"/>
                <a:cs typeface="Segoe UI" panose="020B0502040204020203" pitchFamily="34" charset="0"/>
              </a:rPr>
              <a:t>(t ≤ 20) = 80%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295" y="2661658"/>
            <a:ext cx="3938487" cy="769441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5"/>
                </a:solidFill>
                <a:latin typeface="Gotham HTF Book"/>
                <a:cs typeface="Segoe UI" panose="020B0502040204020203" pitchFamily="34" charset="0"/>
              </a:rPr>
              <a:t>Moyenne ≈ 12.2 min</a:t>
            </a:r>
          </a:p>
          <a:p>
            <a:r>
              <a:rPr lang="en-US" sz="2200" dirty="0" err="1">
                <a:solidFill>
                  <a:schemeClr val="accent2"/>
                </a:solidFill>
                <a:latin typeface="Gotham HTF Book"/>
                <a:cs typeface="Segoe UI" panose="020B0502040204020203" pitchFamily="34" charset="0"/>
              </a:rPr>
              <a:t>Prob</a:t>
            </a:r>
            <a:r>
              <a:rPr lang="en-US" sz="2200" dirty="0">
                <a:solidFill>
                  <a:schemeClr val="accent2"/>
                </a:solidFill>
                <a:latin typeface="Gotham HTF Book"/>
                <a:cs typeface="Segoe UI" panose="020B0502040204020203" pitchFamily="34" charset="0"/>
              </a:rPr>
              <a:t>(t ≤ 20) = 95%</a:t>
            </a:r>
          </a:p>
        </p:txBody>
      </p:sp>
      <p:sp>
        <p:nvSpPr>
          <p:cNvPr id="33" name="Freeform 32"/>
          <p:cNvSpPr/>
          <p:nvPr/>
        </p:nvSpPr>
        <p:spPr>
          <a:xfrm>
            <a:off x="2618268" y="2181003"/>
            <a:ext cx="1271550" cy="277998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 flipV="1">
            <a:off x="2623171" y="2438645"/>
            <a:ext cx="1183983" cy="333074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48" name="Straight Connector 47"/>
          <p:cNvCxnSpPr>
            <a:cxnSpLocks/>
            <a:stCxn id="4" idx="6"/>
            <a:endCxn id="7" idx="3"/>
          </p:cNvCxnSpPr>
          <p:nvPr/>
        </p:nvCxnSpPr>
        <p:spPr>
          <a:xfrm flipV="1">
            <a:off x="2686131" y="2444582"/>
            <a:ext cx="1991651" cy="14419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325779" y="2278981"/>
            <a:ext cx="360352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62253" y="173183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80%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25936" y="28329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95%</a:t>
            </a:r>
          </a:p>
        </p:txBody>
      </p:sp>
      <p:sp>
        <p:nvSpPr>
          <p:cNvPr id="52" name="Oval 51"/>
          <p:cNvSpPr/>
          <p:nvPr/>
        </p:nvSpPr>
        <p:spPr>
          <a:xfrm>
            <a:off x="4658047" y="5188371"/>
            <a:ext cx="360352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</a:t>
            </a:r>
          </a:p>
        </p:txBody>
      </p:sp>
      <p:sp>
        <p:nvSpPr>
          <p:cNvPr id="54" name="Freeform 53"/>
          <p:cNvSpPr/>
          <p:nvPr/>
        </p:nvSpPr>
        <p:spPr>
          <a:xfrm flipV="1">
            <a:off x="2582421" y="5325045"/>
            <a:ext cx="1085025" cy="643091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61400" y="4368053"/>
            <a:ext cx="155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90000"/>
                    <a:lumOff val="10000"/>
                  </a:schemeClr>
                </a:solidFill>
                <a:cs typeface="Segoe UI" panose="020B0502040204020203" pitchFamily="34" charset="0"/>
              </a:rPr>
              <a:t>ROUTE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56121" y="5279545"/>
            <a:ext cx="118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11:20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218305" y="5118953"/>
            <a:ext cx="121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11:00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83848" y="6009269"/>
            <a:ext cx="155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90000"/>
                    <a:lumOff val="10000"/>
                  </a:schemeClr>
                </a:solidFill>
                <a:cs typeface="Segoe UI" panose="020B0502040204020203" pitchFamily="34" charset="0"/>
              </a:rPr>
              <a:t>ROUTE 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42076" y="4178276"/>
            <a:ext cx="3924706" cy="769441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Gotham HTF Book"/>
                <a:cs typeface="Segoe UI" panose="020B0502040204020203" pitchFamily="34" charset="0"/>
              </a:rPr>
              <a:t>Prob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Segoe UI" panose="020B0502040204020203" pitchFamily="34" charset="0"/>
              </a:rPr>
              <a:t>(t=10) = 80%</a:t>
            </a:r>
          </a:p>
          <a:p>
            <a:r>
              <a:rPr lang="en-US" sz="2200" dirty="0" err="1">
                <a:solidFill>
                  <a:schemeClr val="accent1"/>
                </a:solidFill>
                <a:latin typeface="Gotham HTF Book"/>
                <a:cs typeface="Segoe UI" panose="020B0502040204020203" pitchFamily="34" charset="0"/>
              </a:rPr>
              <a:t>Prob</a:t>
            </a:r>
            <a:r>
              <a:rPr lang="en-US" sz="2200" dirty="0">
                <a:solidFill>
                  <a:schemeClr val="accent1"/>
                </a:solidFill>
                <a:latin typeface="Gotham HTF Book"/>
                <a:cs typeface="Segoe UI" panose="020B0502040204020203" pitchFamily="34" charset="0"/>
              </a:rPr>
              <a:t>(t=22) = 20%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28295" y="5844891"/>
            <a:ext cx="3924706" cy="769441"/>
          </a:xfrm>
          <a:prstGeom prst="rec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/>
                </a:solidFill>
                <a:latin typeface="Gotham HTF Book"/>
                <a:cs typeface="Segoe UI" panose="020B0502040204020203" pitchFamily="34" charset="0"/>
              </a:rPr>
              <a:t>Prob</a:t>
            </a:r>
            <a:r>
              <a:rPr lang="en-US" sz="2200" dirty="0">
                <a:solidFill>
                  <a:schemeClr val="accent2"/>
                </a:solidFill>
                <a:latin typeface="Gotham HTF Book"/>
                <a:cs typeface="Segoe UI" panose="020B0502040204020203" pitchFamily="34" charset="0"/>
              </a:rPr>
              <a:t>(t=10) = 95%</a:t>
            </a:r>
          </a:p>
          <a:p>
            <a:r>
              <a:rPr lang="en-US" sz="2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Gotham HTF Book"/>
                <a:cs typeface="Segoe UI" panose="020B0502040204020203" pitchFamily="34" charset="0"/>
              </a:rPr>
              <a:t>Prob</a:t>
            </a:r>
            <a:r>
              <a:rPr lang="en-US" sz="2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otham HTF Book"/>
                <a:cs typeface="Segoe UI" panose="020B0502040204020203" pitchFamily="34" charset="0"/>
              </a:rPr>
              <a:t>(t=54) = 5%</a:t>
            </a:r>
          </a:p>
        </p:txBody>
      </p:sp>
      <p:sp>
        <p:nvSpPr>
          <p:cNvPr id="67" name="Freeform 66"/>
          <p:cNvSpPr/>
          <p:nvPr/>
        </p:nvSpPr>
        <p:spPr>
          <a:xfrm>
            <a:off x="2600129" y="4787598"/>
            <a:ext cx="1062417" cy="620952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0" name="Straight Connector 69"/>
          <p:cNvCxnSpPr>
            <a:stCxn id="64" idx="6"/>
            <a:endCxn id="52" idx="2"/>
          </p:cNvCxnSpPr>
          <p:nvPr/>
        </p:nvCxnSpPr>
        <p:spPr>
          <a:xfrm flipV="1">
            <a:off x="2677861" y="5368394"/>
            <a:ext cx="1980186" cy="1417"/>
          </a:xfrm>
          <a:prstGeom prst="line">
            <a:avLst/>
          </a:prstGeom>
          <a:ln w="19050" cmpd="sng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186929" y="45578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80%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169963" y="574273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95%</a:t>
            </a:r>
          </a:p>
        </p:txBody>
      </p:sp>
      <p:sp>
        <p:nvSpPr>
          <p:cNvPr id="38" name="Freeform 37"/>
          <p:cNvSpPr/>
          <p:nvPr/>
        </p:nvSpPr>
        <p:spPr>
          <a:xfrm>
            <a:off x="2608631" y="5109429"/>
            <a:ext cx="1271550" cy="286252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 flipV="1">
            <a:off x="2613534" y="5375328"/>
            <a:ext cx="1183983" cy="287423"/>
          </a:xfrm>
          <a:custGeom>
            <a:avLst/>
            <a:gdLst>
              <a:gd name="connsiteX0" fmla="*/ 0 w 2522483"/>
              <a:gd name="connsiteY0" fmla="*/ 740893 h 740893"/>
              <a:gd name="connsiteX1" fmla="*/ 693683 w 2522483"/>
              <a:gd name="connsiteY1" fmla="*/ 94507 h 740893"/>
              <a:gd name="connsiteX2" fmla="*/ 1765738 w 2522483"/>
              <a:gd name="connsiteY2" fmla="*/ 62976 h 740893"/>
              <a:gd name="connsiteX3" fmla="*/ 2522483 w 2522483"/>
              <a:gd name="connsiteY3" fmla="*/ 662065 h 74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483" h="740893">
                <a:moveTo>
                  <a:pt x="0" y="740893"/>
                </a:moveTo>
                <a:cubicBezTo>
                  <a:pt x="199696" y="474193"/>
                  <a:pt x="399393" y="207493"/>
                  <a:pt x="693683" y="94507"/>
                </a:cubicBezTo>
                <a:cubicBezTo>
                  <a:pt x="987973" y="-18479"/>
                  <a:pt x="1460938" y="-31617"/>
                  <a:pt x="1765738" y="62976"/>
                </a:cubicBezTo>
                <a:cubicBezTo>
                  <a:pt x="2070538" y="157569"/>
                  <a:pt x="2296510" y="409817"/>
                  <a:pt x="2522483" y="662065"/>
                </a:cubicBezTo>
              </a:path>
            </a:pathLst>
          </a:custGeom>
          <a:noFill/>
          <a:ln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52940" y="483534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22669" y="5172659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5%</a:t>
            </a:r>
          </a:p>
        </p:txBody>
      </p:sp>
      <p:sp>
        <p:nvSpPr>
          <p:cNvPr id="64" name="Oval 63"/>
          <p:cNvSpPr/>
          <p:nvPr/>
        </p:nvSpPr>
        <p:spPr>
          <a:xfrm>
            <a:off x="2317509" y="5189788"/>
            <a:ext cx="360352" cy="3600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8406723" y="3711242"/>
            <a:ext cx="323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cs typeface="Segoe UI" panose="020B0502040204020203" pitchFamily="34" charset="0"/>
              </a:rPr>
              <a:t>Moyenne ≈ 12.4 min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406723" y="5358566"/>
            <a:ext cx="323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cs typeface="Segoe UI" panose="020B0502040204020203" pitchFamily="34" charset="0"/>
              </a:rPr>
              <a:t>Moyenne ≈ 12.2 min</a:t>
            </a:r>
          </a:p>
        </p:txBody>
      </p:sp>
    </p:spTree>
    <p:extLst>
      <p:ext uri="{BB962C8B-B14F-4D97-AF65-F5344CB8AC3E}">
        <p14:creationId xmlns:p14="http://schemas.microsoft.com/office/powerpoint/2010/main" val="64884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9" grpId="0" animBg="1"/>
      <p:bldP spid="52" grpId="0" animBg="1"/>
      <p:bldP spid="54" grpId="0" animBg="1"/>
      <p:bldP spid="55" grpId="0"/>
      <p:bldP spid="56" grpId="0"/>
      <p:bldP spid="57" grpId="0"/>
      <p:bldP spid="58" grpId="0"/>
      <p:bldP spid="59" grpId="0" animBg="1"/>
      <p:bldP spid="60" grpId="0" animBg="1"/>
      <p:bldP spid="67" grpId="0" animBg="1"/>
      <p:bldP spid="77" grpId="0"/>
      <p:bldP spid="78" grpId="0"/>
      <p:bldP spid="38" grpId="0" animBg="1"/>
      <p:bldP spid="39" grpId="0" animBg="1"/>
      <p:bldP spid="40" grpId="0"/>
      <p:bldP spid="41" grpId="0"/>
      <p:bldP spid="64" grpId="0" animBg="1"/>
      <p:bldP spid="3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6365FE-42BF-40B8-B471-D231A66EA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Distribution de </a:t>
            </a:r>
            <a:r>
              <a:rPr lang="en-US" dirty="0" err="1"/>
              <a:t>probabilité</a:t>
            </a:r>
            <a:endParaRPr lang="en-US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CB629C2-3EE6-44E2-ADBD-3C3CB4F8F2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2794922" y="5188564"/>
            <a:ext cx="100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0-30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0762" y="5200088"/>
            <a:ext cx="10842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30-60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0818" y="5184966"/>
            <a:ext cx="1084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60-90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3383" y="5188564"/>
            <a:ext cx="1265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90-120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61245" y="5218281"/>
            <a:ext cx="1388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120-150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6281" y="5184963"/>
            <a:ext cx="100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150+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80273" y="2789379"/>
            <a:ext cx="5943601" cy="2304072"/>
            <a:chOff x="1124784" y="3094179"/>
            <a:chExt cx="5943601" cy="2304072"/>
          </a:xfrm>
        </p:grpSpPr>
        <p:grpSp>
          <p:nvGrpSpPr>
            <p:cNvPr id="4" name="Group 3"/>
            <p:cNvGrpSpPr/>
            <p:nvPr/>
          </p:nvGrpSpPr>
          <p:grpSpPr>
            <a:xfrm>
              <a:off x="1124784" y="3094179"/>
              <a:ext cx="5943601" cy="2304072"/>
              <a:chOff x="1646266" y="2830101"/>
              <a:chExt cx="1186646" cy="46001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1646266" y="3288768"/>
                <a:ext cx="1186646" cy="1343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Freeform 580"/>
              <p:cNvSpPr>
                <a:spLocks/>
              </p:cNvSpPr>
              <p:nvPr/>
            </p:nvSpPr>
            <p:spPr bwMode="auto">
              <a:xfrm>
                <a:off x="1906194" y="2918616"/>
                <a:ext cx="121106" cy="352384"/>
              </a:xfrm>
              <a:custGeom>
                <a:avLst/>
                <a:gdLst>
                  <a:gd name="T0" fmla="*/ 0 w 65"/>
                  <a:gd name="T1" fmla="*/ 82 h 82"/>
                  <a:gd name="T2" fmla="*/ 14 w 65"/>
                  <a:gd name="T3" fmla="*/ 82 h 82"/>
                  <a:gd name="T4" fmla="*/ 14 w 65"/>
                  <a:gd name="T5" fmla="*/ 16 h 82"/>
                  <a:gd name="T6" fmla="*/ 51 w 65"/>
                  <a:gd name="T7" fmla="*/ 16 h 82"/>
                  <a:gd name="T8" fmla="*/ 51 w 65"/>
                  <a:gd name="T9" fmla="*/ 82 h 82"/>
                  <a:gd name="T10" fmla="*/ 65 w 65"/>
                  <a:gd name="T11" fmla="*/ 82 h 82"/>
                  <a:gd name="T12" fmla="*/ 65 w 65"/>
                  <a:gd name="T13" fmla="*/ 0 h 82"/>
                  <a:gd name="T14" fmla="*/ 0 w 65"/>
                  <a:gd name="T15" fmla="*/ 0 h 82"/>
                  <a:gd name="T16" fmla="*/ 0 w 65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2">
                    <a:moveTo>
                      <a:pt x="0" y="82"/>
                    </a:moveTo>
                    <a:lnTo>
                      <a:pt x="14" y="82"/>
                    </a:lnTo>
                    <a:lnTo>
                      <a:pt x="14" y="16"/>
                    </a:lnTo>
                    <a:lnTo>
                      <a:pt x="51" y="16"/>
                    </a:lnTo>
                    <a:lnTo>
                      <a:pt x="51" y="82"/>
                    </a:lnTo>
                    <a:lnTo>
                      <a:pt x="65" y="82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" name="Freeform 580"/>
              <p:cNvSpPr>
                <a:spLocks/>
              </p:cNvSpPr>
              <p:nvPr/>
            </p:nvSpPr>
            <p:spPr bwMode="auto">
              <a:xfrm>
                <a:off x="2098616" y="2830101"/>
                <a:ext cx="125588" cy="440898"/>
              </a:xfrm>
              <a:custGeom>
                <a:avLst/>
                <a:gdLst>
                  <a:gd name="T0" fmla="*/ 0 w 65"/>
                  <a:gd name="T1" fmla="*/ 82 h 82"/>
                  <a:gd name="T2" fmla="*/ 14 w 65"/>
                  <a:gd name="T3" fmla="*/ 82 h 82"/>
                  <a:gd name="T4" fmla="*/ 14 w 65"/>
                  <a:gd name="T5" fmla="*/ 16 h 82"/>
                  <a:gd name="T6" fmla="*/ 51 w 65"/>
                  <a:gd name="T7" fmla="*/ 16 h 82"/>
                  <a:gd name="T8" fmla="*/ 51 w 65"/>
                  <a:gd name="T9" fmla="*/ 82 h 82"/>
                  <a:gd name="T10" fmla="*/ 65 w 65"/>
                  <a:gd name="T11" fmla="*/ 82 h 82"/>
                  <a:gd name="T12" fmla="*/ 65 w 65"/>
                  <a:gd name="T13" fmla="*/ 0 h 82"/>
                  <a:gd name="T14" fmla="*/ 0 w 65"/>
                  <a:gd name="T15" fmla="*/ 0 h 82"/>
                  <a:gd name="T16" fmla="*/ 0 w 65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2">
                    <a:moveTo>
                      <a:pt x="0" y="82"/>
                    </a:moveTo>
                    <a:lnTo>
                      <a:pt x="14" y="82"/>
                    </a:lnTo>
                    <a:lnTo>
                      <a:pt x="14" y="16"/>
                    </a:lnTo>
                    <a:lnTo>
                      <a:pt x="51" y="16"/>
                    </a:lnTo>
                    <a:lnTo>
                      <a:pt x="51" y="82"/>
                    </a:lnTo>
                    <a:lnTo>
                      <a:pt x="65" y="82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" name="Freeform 580"/>
              <p:cNvSpPr>
                <a:spLocks/>
              </p:cNvSpPr>
              <p:nvPr/>
            </p:nvSpPr>
            <p:spPr bwMode="auto">
              <a:xfrm>
                <a:off x="1713772" y="3160647"/>
                <a:ext cx="121106" cy="110676"/>
              </a:xfrm>
              <a:custGeom>
                <a:avLst/>
                <a:gdLst>
                  <a:gd name="T0" fmla="*/ 0 w 65"/>
                  <a:gd name="T1" fmla="*/ 82 h 82"/>
                  <a:gd name="T2" fmla="*/ 14 w 65"/>
                  <a:gd name="T3" fmla="*/ 82 h 82"/>
                  <a:gd name="T4" fmla="*/ 14 w 65"/>
                  <a:gd name="T5" fmla="*/ 16 h 82"/>
                  <a:gd name="T6" fmla="*/ 51 w 65"/>
                  <a:gd name="T7" fmla="*/ 16 h 82"/>
                  <a:gd name="T8" fmla="*/ 51 w 65"/>
                  <a:gd name="T9" fmla="*/ 82 h 82"/>
                  <a:gd name="T10" fmla="*/ 65 w 65"/>
                  <a:gd name="T11" fmla="*/ 82 h 82"/>
                  <a:gd name="T12" fmla="*/ 65 w 65"/>
                  <a:gd name="T13" fmla="*/ 0 h 82"/>
                  <a:gd name="T14" fmla="*/ 0 w 65"/>
                  <a:gd name="T15" fmla="*/ 0 h 82"/>
                  <a:gd name="T16" fmla="*/ 0 w 65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2">
                    <a:moveTo>
                      <a:pt x="0" y="82"/>
                    </a:moveTo>
                    <a:lnTo>
                      <a:pt x="14" y="82"/>
                    </a:lnTo>
                    <a:lnTo>
                      <a:pt x="14" y="16"/>
                    </a:lnTo>
                    <a:lnTo>
                      <a:pt x="51" y="16"/>
                    </a:lnTo>
                    <a:lnTo>
                      <a:pt x="51" y="82"/>
                    </a:lnTo>
                    <a:lnTo>
                      <a:pt x="65" y="82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  <p:sp>
          <p:nvSpPr>
            <p:cNvPr id="19" name="Freeform 580"/>
            <p:cNvSpPr>
              <a:spLocks/>
            </p:cNvSpPr>
            <p:nvPr/>
          </p:nvSpPr>
          <p:spPr bwMode="auto">
            <a:xfrm>
              <a:off x="4376718" y="3537527"/>
              <a:ext cx="629038" cy="1765001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0" name="Freeform 580"/>
            <p:cNvSpPr>
              <a:spLocks/>
            </p:cNvSpPr>
            <p:nvPr/>
          </p:nvSpPr>
          <p:spPr bwMode="auto">
            <a:xfrm>
              <a:off x="5362958" y="4387273"/>
              <a:ext cx="629038" cy="915252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Freeform 580"/>
            <p:cNvSpPr>
              <a:spLocks/>
            </p:cNvSpPr>
            <p:nvPr/>
          </p:nvSpPr>
          <p:spPr bwMode="auto">
            <a:xfrm>
              <a:off x="6349196" y="5188321"/>
              <a:ext cx="629038" cy="111689"/>
            </a:xfrm>
            <a:custGeom>
              <a:avLst/>
              <a:gdLst>
                <a:gd name="T0" fmla="*/ 0 w 65"/>
                <a:gd name="T1" fmla="*/ 82 h 82"/>
                <a:gd name="T2" fmla="*/ 14 w 65"/>
                <a:gd name="T3" fmla="*/ 82 h 82"/>
                <a:gd name="T4" fmla="*/ 14 w 65"/>
                <a:gd name="T5" fmla="*/ 16 h 82"/>
                <a:gd name="T6" fmla="*/ 51 w 65"/>
                <a:gd name="T7" fmla="*/ 16 h 82"/>
                <a:gd name="T8" fmla="*/ 51 w 65"/>
                <a:gd name="T9" fmla="*/ 82 h 82"/>
                <a:gd name="T10" fmla="*/ 65 w 65"/>
                <a:gd name="T11" fmla="*/ 82 h 82"/>
                <a:gd name="T12" fmla="*/ 65 w 65"/>
                <a:gd name="T13" fmla="*/ 0 h 82"/>
                <a:gd name="T14" fmla="*/ 0 w 65"/>
                <a:gd name="T15" fmla="*/ 0 h 82"/>
                <a:gd name="T16" fmla="*/ 0 w 65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2">
                  <a:moveTo>
                    <a:pt x="0" y="82"/>
                  </a:moveTo>
                  <a:lnTo>
                    <a:pt x="14" y="82"/>
                  </a:lnTo>
                  <a:lnTo>
                    <a:pt x="14" y="16"/>
                  </a:lnTo>
                  <a:lnTo>
                    <a:pt x="51" y="16"/>
                  </a:lnTo>
                  <a:lnTo>
                    <a:pt x="51" y="82"/>
                  </a:lnTo>
                  <a:lnTo>
                    <a:pt x="65" y="82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764533" y="5184963"/>
            <a:ext cx="1265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MINUTES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794922" y="2199416"/>
            <a:ext cx="3567" cy="2883172"/>
          </a:xfrm>
          <a:prstGeom prst="line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1251119" y="2778800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Probabilité</a:t>
            </a:r>
            <a:r>
              <a:rPr lang="en-US" dirty="0">
                <a:solidFill>
                  <a:srgbClr val="0070C0"/>
                </a:solidFill>
              </a:rPr>
              <a:t> (%)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8824" y="5762279"/>
            <a:ext cx="607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Temps passé à la </a:t>
            </a:r>
            <a:r>
              <a:rPr lang="en-US" dirty="0" err="1">
                <a:solidFill>
                  <a:schemeClr val="accent5"/>
                </a:solidFill>
              </a:rPr>
              <a:t>sécurité</a:t>
            </a:r>
            <a:r>
              <a:rPr lang="en-US" dirty="0">
                <a:solidFill>
                  <a:schemeClr val="accent5"/>
                </a:solidFill>
              </a:rPr>
              <a:t> de </a:t>
            </a:r>
            <a:r>
              <a:rPr lang="en-US" dirty="0" err="1">
                <a:solidFill>
                  <a:schemeClr val="accent5"/>
                </a:solidFill>
              </a:rPr>
              <a:t>l’aéroport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53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nception IVADO contenu">
  <a:themeElements>
    <a:clrScheme name="Personnalisé 3">
      <a:dk1>
        <a:srgbClr val="335B74"/>
      </a:dk1>
      <a:lt1>
        <a:srgbClr val="FFFFFF"/>
      </a:lt1>
      <a:dk2>
        <a:srgbClr val="335B74"/>
      </a:dk2>
      <a:lt2>
        <a:srgbClr val="DFE3E5"/>
      </a:lt2>
      <a:accent1>
        <a:srgbClr val="FFC00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onception personnalisé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Conception personnalisé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 HTF Book"/>
            <a:ea typeface="Gotham HTF Book"/>
            <a:cs typeface="Gotham HTF Book"/>
            <a:sym typeface="Gotham HTF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25400">
          <a:miter lim="400000"/>
        </a:ln>
        <a:extLst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val="1"/>
          </a:ext>
        </a:extLst>
      </a:spPr>
      <a:bodyPr lIns="91399" tIns="91399" rIns="91399" bIns="91399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85487015-888E-454A-A8E0-B76CE9A93B05}"/>
    </a:ext>
  </a:extLst>
</a:theme>
</file>

<file path=ppt/theme/theme2.xml><?xml version="1.0" encoding="utf-8"?>
<a:theme xmlns:a="http://schemas.openxmlformats.org/drawingml/2006/main" name="IVADO TITRE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A172C055-E6CA-47AE-A03F-0A5D972A0D8D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yle pour cours MOOC_IVADO_FINAL_02  -  Lecture seule" id="{B6C99581-2C6E-4283-8C1C-1C1662EDDB56}" vid="{7FBFCA2E-1585-4335-8390-83E3171F17B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Style_MOOC_IVADO_v1</Template>
  <TotalTime>6421</TotalTime>
  <Words>2108</Words>
  <Application>Microsoft Macintosh PowerPoint</Application>
  <PresentationFormat>Grand écran</PresentationFormat>
  <Paragraphs>629</Paragraphs>
  <Slides>38</Slides>
  <Notes>10</Notes>
  <HiddenSlides>1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38</vt:i4>
      </vt:variant>
    </vt:vector>
  </HeadingPairs>
  <TitlesOfParts>
    <vt:vector size="51" baseType="lpstr">
      <vt:lpstr>Arial</vt:lpstr>
      <vt:lpstr>Arial Narrow</vt:lpstr>
      <vt:lpstr>Calibri</vt:lpstr>
      <vt:lpstr>Courier New</vt:lpstr>
      <vt:lpstr>Gotham HTF Book</vt:lpstr>
      <vt:lpstr>Helvetica</vt:lpstr>
      <vt:lpstr>Impact</vt:lpstr>
      <vt:lpstr>Lucida Grande</vt:lpstr>
      <vt:lpstr>Segoe UI Black</vt:lpstr>
      <vt:lpstr>Wingdings</vt:lpstr>
      <vt:lpstr>Conception IVADO contenu</vt:lpstr>
      <vt:lpstr>IVADO TITRE 01</vt:lpstr>
      <vt:lpstr>Conception personnalisée</vt:lpstr>
      <vt:lpstr>Présentation PowerPoint</vt:lpstr>
      <vt:lpstr>Trouver une place avant le match</vt:lpstr>
      <vt:lpstr>Aller à une conférence</vt:lpstr>
      <vt:lpstr>Aller à une conférence</vt:lpstr>
      <vt:lpstr>Aller à une conférence</vt:lpstr>
      <vt:lpstr>Analysis Framework for Proactive Risk Mitigation*</vt:lpstr>
      <vt:lpstr>Aller à une conférence</vt:lpstr>
      <vt:lpstr>Le défi de l’incertitude</vt:lpstr>
      <vt:lpstr>Distribution de probabilité</vt:lpstr>
      <vt:lpstr>Étapes de decision sous incertitude</vt:lpstr>
      <vt:lpstr>Tournée de véhicules : exemple</vt:lpstr>
      <vt:lpstr>Approches déterministes</vt:lpstr>
      <vt:lpstr>Approches déterministes</vt:lpstr>
      <vt:lpstr>Présentation PowerPoint</vt:lpstr>
      <vt:lpstr>Approches stochastiques</vt:lpstr>
      <vt:lpstr>Impact sur le plan?</vt:lpstr>
      <vt:lpstr>Chance Constrained Optimization</vt:lpstr>
      <vt:lpstr>Chance Constrained Optimization</vt:lpstr>
      <vt:lpstr>Chance Constrained Optimization</vt:lpstr>
      <vt:lpstr>Chance Constrained Optimization</vt:lpstr>
      <vt:lpstr>Chance Constrained Optimization</vt:lpstr>
      <vt:lpstr>Et si le plan échoue ?</vt:lpstr>
      <vt:lpstr>Comment modéliser l’incertitude ?</vt:lpstr>
      <vt:lpstr>Programmation stochastique</vt:lpstr>
      <vt:lpstr>Programmation stochastique</vt:lpstr>
      <vt:lpstr>Comment modéliser l’incertitude ?</vt:lpstr>
      <vt:lpstr>Que sait-on de l’incertitude ?</vt:lpstr>
      <vt:lpstr>Optimisation robuste</vt:lpstr>
      <vt:lpstr>Comment modéliser l’incertitude ?</vt:lpstr>
      <vt:lpstr>Présentation PowerPoint</vt:lpstr>
      <vt:lpstr>Application</vt:lpstr>
      <vt:lpstr>Planification production-distribution intégrée</vt:lpstr>
      <vt:lpstr>Planification production-distribution intégrée</vt:lpstr>
      <vt:lpstr>Planification production-distribution intégrée</vt:lpstr>
      <vt:lpstr>Planification production-distribution intégrée</vt:lpstr>
      <vt:lpstr>Planification production-distribution intégrée</vt:lpstr>
      <vt:lpstr>Planification production-distribution intégrée</vt:lpstr>
      <vt:lpstr>Présentation PowerPoint</vt:lpstr>
    </vt:vector>
  </TitlesOfParts>
  <Company>JDA Software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Calibri 70.</dc:title>
  <dc:creator>User</dc:creator>
  <cp:lastModifiedBy>Louis-Martin Rousseau</cp:lastModifiedBy>
  <cp:revision>121</cp:revision>
  <dcterms:created xsi:type="dcterms:W3CDTF">2014-10-24T12:52:52Z</dcterms:created>
  <dcterms:modified xsi:type="dcterms:W3CDTF">2020-11-09T23:16:10Z</dcterms:modified>
</cp:coreProperties>
</file>