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  <p:sldMasterId id="2147483747" r:id="rId8"/>
    <p:sldMasterId id="2147483749" r:id="rId9"/>
  </p:sldMasterIdLst>
  <p:notesMasterIdLst>
    <p:notesMasterId r:id="rId58"/>
  </p:notesMasterIdLst>
  <p:handoutMasterIdLst>
    <p:handoutMasterId r:id="rId59"/>
  </p:handoutMasterIdLst>
  <p:sldIdLst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419" r:id="rId20"/>
    <p:sldId id="326" r:id="rId21"/>
    <p:sldId id="327" r:id="rId22"/>
    <p:sldId id="356" r:id="rId23"/>
    <p:sldId id="357" r:id="rId24"/>
    <p:sldId id="360" r:id="rId25"/>
    <p:sldId id="362" r:id="rId26"/>
    <p:sldId id="338" r:id="rId27"/>
    <p:sldId id="339" r:id="rId28"/>
    <p:sldId id="420" r:id="rId29"/>
    <p:sldId id="370" r:id="rId30"/>
    <p:sldId id="372" r:id="rId31"/>
    <p:sldId id="373" r:id="rId32"/>
    <p:sldId id="374" r:id="rId33"/>
    <p:sldId id="375" r:id="rId34"/>
    <p:sldId id="376" r:id="rId35"/>
    <p:sldId id="378" r:id="rId36"/>
    <p:sldId id="379" r:id="rId37"/>
    <p:sldId id="380" r:id="rId38"/>
    <p:sldId id="381" r:id="rId39"/>
    <p:sldId id="382" r:id="rId40"/>
    <p:sldId id="384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9" r:id="rId54"/>
    <p:sldId id="400" r:id="rId55"/>
    <p:sldId id="401" r:id="rId56"/>
    <p:sldId id="402" r:id="rId5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49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780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908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039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8" autoAdjust="0"/>
    <p:restoredTop sz="98952" autoAdjust="0"/>
  </p:normalViewPr>
  <p:slideViewPr>
    <p:cSldViewPr>
      <p:cViewPr varScale="1">
        <p:scale>
          <a:sx n="112" d="100"/>
          <a:sy n="112" d="100"/>
        </p:scale>
        <p:origin x="208" y="1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7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4861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90" y="0"/>
            <a:ext cx="3188132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5705"/>
            <a:ext cx="3184861" cy="4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90" y="9115705"/>
            <a:ext cx="3188132" cy="4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E026860F-48C5-4D9C-BE0F-AFACDB1090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1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24" y="4561576"/>
            <a:ext cx="5365352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3C01359-033C-4E5A-BEF7-43F12DF4A0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1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1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9" y="339331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D940208-C59E-CB4F-86A6-996C557B636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3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3" y="273479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3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7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7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7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7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70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9" y="273476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9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3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3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3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1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8" y="339331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2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2" y="273478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2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6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6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6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6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9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1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29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5" y="339329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9" y="273476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9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3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3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3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3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6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0810832"/>
      </p:ext>
    </p:extLst>
  </p:cSld>
  <p:clrMapOvr>
    <a:masterClrMapping/>
  </p:clrMapOvr>
  <p:transition spd="med"/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2638346"/>
      </p:ext>
    </p:extLst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01015297"/>
      </p:ext>
    </p:extLst>
  </p:cSld>
  <p:clrMapOvr>
    <a:masterClrMapping/>
  </p:clrMapOvr>
  <p:transition spd="med"/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4392795"/>
      </p:ext>
    </p:extLst>
  </p:cSld>
  <p:clrMapOvr>
    <a:masterClrMapping/>
  </p:clrMapOvr>
  <p:transition spd="med"/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2151007"/>
      </p:ext>
    </p:extLst>
  </p:cSld>
  <p:clrMapOvr>
    <a:masterClrMapping/>
  </p:clrMapOvr>
  <p:transition spd="med"/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968543"/>
      </p:ext>
    </p:extLst>
  </p:cSld>
  <p:clrMapOvr>
    <a:masterClrMapping/>
  </p:clrMapOvr>
  <p:transition spd="med"/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038828"/>
      </p:ext>
    </p:extLst>
  </p:cSld>
  <p:clrMapOvr>
    <a:masterClrMapping/>
  </p:clrMapOvr>
  <p:transition spd="med"/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45317"/>
      </p:ext>
    </p:extLst>
  </p:cSld>
  <p:clrMapOvr>
    <a:masterClrMapping/>
  </p:clrMapOvr>
  <p:transition spd="med"/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5911430"/>
      </p:ext>
    </p:extLst>
  </p:cSld>
  <p:clrMapOvr>
    <a:masterClrMapping/>
  </p:clrMapOvr>
  <p:transition spd="med"/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52247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765914"/>
      </p:ext>
    </p:extLst>
  </p:cSld>
  <p:clrMapOvr>
    <a:masterClrMapping/>
  </p:clrMapOvr>
  <p:transition spd="med"/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601905"/>
      </p:ext>
    </p:extLst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1" y="273477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1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8679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7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48015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18905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5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5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5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5.tiff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</p:sldLayoutIdLst>
  <p:transition/>
  <p:hf hdr="0" ftr="0" dt="0"/>
  <p:txStyles>
    <p:titleStyle>
      <a:lvl1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68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09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50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091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44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873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128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45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486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27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679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088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7" y="36748"/>
            <a:ext cx="9637248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 dirty="0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9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7" tIns="32139" rIns="64277" bIns="32139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DE83789A-AB60-E444-85FE-1E7D150841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4448"/>
            <a:ext cx="2336800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39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78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17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5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44" indent="-241044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477" indent="-20087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696" indent="-160696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088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478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0871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261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654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046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76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19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61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03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66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91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19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549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497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39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821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24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8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4" y="36752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0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1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22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63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56" indent="-241056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03" indent="-20088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735" indent="-160704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144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551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0960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367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776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184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29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7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 dt="0"/>
  <p:txStyles>
    <p:titleStyle>
      <a:lvl1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92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38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83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29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610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400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33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73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5190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64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810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56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5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2" y="36750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80" indent="-241080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55" indent="-200901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815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25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69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113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57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4020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461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1">
            <a:extLst>
              <a:ext uri="{FF2B5EF4-FFF2-40B4-BE49-F238E27FC236}">
                <a16:creationId xmlns:a16="http://schemas.microsoft.com/office/drawing/2014/main" id="{D302FF55-1AFD-481C-923F-C740CB7DA11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57200" y="6158159"/>
            <a:ext cx="1481213" cy="3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43FC233B-E23A-412F-BEC8-0D941D58C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0" y="5433501"/>
            <a:ext cx="4723140" cy="134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17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81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8805" y="5438199"/>
            <a:ext cx="2692107" cy="370464"/>
          </a:xfrm>
        </p:spPr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6781" y="5808663"/>
            <a:ext cx="2692107" cy="586582"/>
          </a:xfrm>
        </p:spPr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512720" y="3734595"/>
            <a:ext cx="4752688" cy="59928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914400"/>
            <a:r>
              <a:rPr lang="fr-FR" sz="2400" b="1" kern="1200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  <a:endParaRPr lang="en-US" sz="2400" b="1" kern="1200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512720" y="4601189"/>
            <a:ext cx="6984978" cy="17940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sz="1800" dirty="0"/>
              <a:t>Programmation non linéaire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accent4"/>
                </a:solidFill>
              </a:rPr>
              <a:t>Intro et difficultés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/>
              <a:t>Les cas simples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/>
              <a:t>Méthodologies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8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63434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588" y="1556792"/>
            <a:ext cx="10515600" cy="3145137"/>
          </a:xfrm>
        </p:spPr>
        <p:txBody>
          <a:bodyPr/>
          <a:lstStyle/>
          <a:p>
            <a:r>
              <a:rPr lang="fr-CA" dirty="0"/>
              <a:t>Les solveurs disponibles ont généralement un très grand nombre de paramètres à ajuster (&gt; 50). </a:t>
            </a:r>
          </a:p>
          <a:p>
            <a:endParaRPr lang="fr-CA" dirty="0"/>
          </a:p>
          <a:p>
            <a:r>
              <a:rPr lang="fr-CA" dirty="0"/>
              <a:t>Optimiser ces paramètres peut s’avérer une tâche complexe</a:t>
            </a:r>
          </a:p>
          <a:p>
            <a:pPr lvl="1"/>
            <a:r>
              <a:rPr lang="fr-CA" sz="1400" dirty="0"/>
              <a:t>Quel type d’optimisation locale, quelle tolérance, inversion de la base, etc.</a:t>
            </a:r>
          </a:p>
          <a:p>
            <a:endParaRPr lang="fr-CA" dirty="0"/>
          </a:p>
          <a:p>
            <a:r>
              <a:rPr lang="fr-CA" dirty="0"/>
              <a:t>Souvent, on a besoin des dérivées des fonctions : elles peuvent être difficiles à trouver.</a:t>
            </a:r>
          </a:p>
          <a:p>
            <a:endParaRPr lang="fr-CA" dirty="0"/>
          </a:p>
          <a:p>
            <a:r>
              <a:rPr lang="fr-CA" dirty="0"/>
              <a:t>Pas de standard pour l'entrée des données : difficile de passer d'un solveur à un autre.</a:t>
            </a:r>
          </a:p>
          <a:p>
            <a:pPr lvl="1"/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4336" y="590765"/>
            <a:ext cx="10515600" cy="681982"/>
          </a:xfrm>
        </p:spPr>
        <p:txBody>
          <a:bodyPr/>
          <a:lstStyle/>
          <a:p>
            <a:r>
              <a:rPr lang="en-US" dirty="0"/>
              <a:t>Raison 8: </a:t>
            </a:r>
            <a:r>
              <a:rPr lang="en-US" dirty="0" err="1"/>
              <a:t>Difficulté</a:t>
            </a:r>
            <a:r>
              <a:rPr lang="en-US" dirty="0"/>
              <a:t> </a:t>
            </a:r>
            <a:r>
              <a:rPr lang="en-US" dirty="0" err="1"/>
              <a:t>d’usage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5CAD0-5841-074E-9EFF-C208CB440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59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8805" y="5438199"/>
            <a:ext cx="2692107" cy="370464"/>
          </a:xfrm>
        </p:spPr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6781" y="5808663"/>
            <a:ext cx="2692107" cy="586582"/>
          </a:xfrm>
        </p:spPr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512720" y="3734595"/>
            <a:ext cx="4752688" cy="59928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914400"/>
            <a:r>
              <a:rPr lang="fr-FR" sz="2400" b="1" kern="1200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  <a:endParaRPr lang="en-US" sz="2400" b="1" kern="1200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512720" y="4601189"/>
            <a:ext cx="6984978" cy="17940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sz="1800" dirty="0"/>
              <a:t>Programmation non linéaire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2"/>
                </a:solidFill>
              </a:rPr>
              <a:t>Intro et difficultés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accent4"/>
                </a:solidFill>
              </a:rPr>
              <a:t>Les cas simples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/>
              <a:t>Méthodologies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8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15668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16A43E-2EC8-463A-85BC-AE2679499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objectif</a:t>
            </a:r>
            <a:r>
              <a:rPr lang="en-US" dirty="0"/>
              <a:t> </a:t>
            </a:r>
            <a:r>
              <a:rPr lang="en-US" dirty="0" err="1"/>
              <a:t>convexe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4C397DF-11EE-4F6A-A985-C832398AA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B50E932C-6B79-425E-AB1E-69D033ED0804}" type="slidenum">
              <a:rPr lang="fr-FR" smtClean="0"/>
              <a:pPr/>
              <a:t>12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4254FA8-BE65-9D47-AAEF-6A7BD6B0E5C0}"/>
                  </a:ext>
                </a:extLst>
              </p:cNvPr>
              <p:cNvSpPr txBox="1"/>
              <p:nvPr/>
            </p:nvSpPr>
            <p:spPr>
              <a:xfrm>
                <a:off x="1543626" y="2195987"/>
                <a:ext cx="6947653" cy="800136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91399" tIns="91399" rIns="91399" bIns="913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fr-CA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CA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fr-CA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CA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avec</m:t>
                      </m:r>
                      <m:r>
                        <m:rPr>
                          <m:nor/>
                        </m:rPr>
                        <a:rPr lang="fr-FR" dirty="0"/>
                        <m:t> </m:t>
                      </m:r>
                      <m:r>
                        <a:rPr lang="fr-CA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fr-FR" dirty="0"/>
              </a:p>
              <a:p>
                <a:pPr algn="l"/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4254FA8-BE65-9D47-AAEF-6A7BD6B0E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26" y="2195987"/>
                <a:ext cx="6947653" cy="800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44">
            <a:extLst>
              <a:ext uri="{FF2B5EF4-FFF2-40B4-BE49-F238E27FC236}">
                <a16:creationId xmlns:a16="http://schemas.microsoft.com/office/drawing/2014/main" id="{F6D31FC0-7377-1C42-BC72-7D260BD03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6235" y="3160479"/>
            <a:ext cx="0" cy="210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43">
            <a:extLst>
              <a:ext uri="{FF2B5EF4-FFF2-40B4-BE49-F238E27FC236}">
                <a16:creationId xmlns:a16="http://schemas.microsoft.com/office/drawing/2014/main" id="{0C72969F-6200-B44A-AF76-F1BF0C199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672" y="5160729"/>
            <a:ext cx="3932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42">
            <a:extLst>
              <a:ext uri="{FF2B5EF4-FFF2-40B4-BE49-F238E27FC236}">
                <a16:creationId xmlns:a16="http://schemas.microsoft.com/office/drawing/2014/main" id="{0D8EDBD0-AF65-0F49-ACBB-00CA0E9DE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8222" y="3785954"/>
            <a:ext cx="2286000" cy="595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19B2C0C8-10B8-3948-BFC3-9FBC2F05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22" y="3636729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Math B" charset="2"/>
              </a:rPr>
              <a:t></a:t>
            </a:r>
          </a:p>
        </p:txBody>
      </p:sp>
      <p:sp>
        <p:nvSpPr>
          <p:cNvPr id="11" name="Text Box 40">
            <a:extLst>
              <a:ext uri="{FF2B5EF4-FFF2-40B4-BE49-F238E27FC236}">
                <a16:creationId xmlns:a16="http://schemas.microsoft.com/office/drawing/2014/main" id="{5A452AD0-E9C5-684F-9529-F99016140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585" y="3944704"/>
            <a:ext cx="274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Math B" charset="2"/>
              </a:rPr>
              <a:t>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4DFE96E6-2888-654B-844E-5CAFC93D8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622" y="4208229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Math B" charset="2"/>
              </a:rPr>
              <a:t></a:t>
            </a:r>
          </a:p>
        </p:txBody>
      </p:sp>
      <p:sp>
        <p:nvSpPr>
          <p:cNvPr id="13" name="Freeform 38">
            <a:extLst>
              <a:ext uri="{FF2B5EF4-FFF2-40B4-BE49-F238E27FC236}">
                <a16:creationId xmlns:a16="http://schemas.microsoft.com/office/drawing/2014/main" id="{CDBB2D37-635E-8E48-96F6-44ECB1206BFD}"/>
              </a:ext>
            </a:extLst>
          </p:cNvPr>
          <p:cNvSpPr>
            <a:spLocks/>
          </p:cNvSpPr>
          <p:nvPr/>
        </p:nvSpPr>
        <p:spPr bwMode="auto">
          <a:xfrm rot="4645215">
            <a:off x="4707359" y="2862030"/>
            <a:ext cx="969963" cy="2817812"/>
          </a:xfrm>
          <a:custGeom>
            <a:avLst/>
            <a:gdLst>
              <a:gd name="T0" fmla="*/ 118732 w 1176"/>
              <a:gd name="T1" fmla="*/ 2818130 h 2448"/>
              <a:gd name="T2" fmla="*/ 949856 w 1176"/>
              <a:gd name="T3" fmla="*/ 1326179 h 2448"/>
              <a:gd name="T4" fmla="*/ 0 w 1176"/>
              <a:gd name="T5" fmla="*/ 0 h 2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2448">
                <a:moveTo>
                  <a:pt x="144" y="2448"/>
                </a:moveTo>
                <a:cubicBezTo>
                  <a:pt x="660" y="2004"/>
                  <a:pt x="1176" y="1560"/>
                  <a:pt x="1152" y="1152"/>
                </a:cubicBezTo>
                <a:cubicBezTo>
                  <a:pt x="1128" y="744"/>
                  <a:pt x="192" y="19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07D426BB-3F14-DB4A-8E24-F5A19F5F9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615" y="30564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id="{24E440E5-0DEC-514F-B4FE-6F33081D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615" y="35136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7034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788564-43B2-4A9D-9A23-C5AA7F3422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dirty="0" err="1"/>
              <a:t>objectif</a:t>
            </a:r>
            <a:r>
              <a:rPr lang="en-US" dirty="0"/>
              <a:t> concave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C1DECF-7F56-437E-B2B6-46F56BF025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0B119C7-8410-5F43-BA44-7BEBBA6D12CB}"/>
                  </a:ext>
                </a:extLst>
              </p:cNvPr>
              <p:cNvSpPr txBox="1"/>
              <p:nvPr/>
            </p:nvSpPr>
            <p:spPr>
              <a:xfrm>
                <a:off x="1979342" y="2024436"/>
                <a:ext cx="6769591" cy="492360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91399" tIns="91399" rIns="91399" bIns="91399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avec </a:t>
                </a:r>
                <a14:m>
                  <m:oMath xmlns:m="http://schemas.openxmlformats.org/officeDocument/2006/math">
                    <m:r>
                      <a:rPr lang="fr-CA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0B119C7-8410-5F43-BA44-7BEBBA6D1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42" y="2024436"/>
                <a:ext cx="6769591" cy="492360"/>
              </a:xfrm>
              <a:prstGeom prst="rect">
                <a:avLst/>
              </a:prstGeom>
              <a:blipFill>
                <a:blip r:embed="rId2"/>
                <a:stretch>
                  <a:fillRect l="-563" b="-12500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50">
            <a:extLst>
              <a:ext uri="{FF2B5EF4-FFF2-40B4-BE49-F238E27FC236}">
                <a16:creationId xmlns:a16="http://schemas.microsoft.com/office/drawing/2014/main" id="{EDE8C07B-95E4-9344-A44F-0D4A0EB04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51" y="2926298"/>
            <a:ext cx="0" cy="210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Line 49">
            <a:extLst>
              <a:ext uri="{FF2B5EF4-FFF2-40B4-BE49-F238E27FC236}">
                <a16:creationId xmlns:a16="http://schemas.microsoft.com/office/drawing/2014/main" id="{1F6294E5-3BE6-8C41-9377-FED6E0C5F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688" y="4926548"/>
            <a:ext cx="3932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C72D0FDD-3FB7-A545-A260-D44A81D0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26" y="4915436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kumimoji="0" lang="fr-FR" altLang="fr-FR" sz="12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DFEC50E6-1517-C94B-9482-F74842D7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676" y="4909086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kumimoji="0" lang="fr-FR" altLang="fr-FR" sz="12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ine 46">
            <a:extLst>
              <a:ext uri="{FF2B5EF4-FFF2-40B4-BE49-F238E27FC236}">
                <a16:creationId xmlns:a16="http://schemas.microsoft.com/office/drawing/2014/main" id="{BBAF9CB4-692B-A746-88F3-F26B485748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9226" y="4158198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45">
            <a:extLst>
              <a:ext uri="{FF2B5EF4-FFF2-40B4-BE49-F238E27FC236}">
                <a16:creationId xmlns:a16="http://schemas.microsoft.com/office/drawing/2014/main" id="{7B723D92-C243-A345-B7E5-619B63283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8563" y="3872448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44">
            <a:extLst>
              <a:ext uri="{FF2B5EF4-FFF2-40B4-BE49-F238E27FC236}">
                <a16:creationId xmlns:a16="http://schemas.microsoft.com/office/drawing/2014/main" id="{7664A3C5-24D1-0C47-B284-0DA06C014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6013" y="3591461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43">
            <a:extLst>
              <a:ext uri="{FF2B5EF4-FFF2-40B4-BE49-F238E27FC236}">
                <a16:creationId xmlns:a16="http://schemas.microsoft.com/office/drawing/2014/main" id="{BD320982-2C5B-8A48-8BA3-5B3A49B856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2238" y="3551773"/>
            <a:ext cx="2286000" cy="595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ACC401A6-6054-9D40-A0D9-F18205F0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38" y="3402548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Math B"/>
              </a:rPr>
              <a:t>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BED7ED81-552B-AE48-9449-EE9E3957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01" y="3681948"/>
            <a:ext cx="274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Math B"/>
              </a:rPr>
              <a:t></a:t>
            </a:r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AFE7FA08-4B48-0B46-AFE5-DE4715A3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38" y="3974048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Math B"/>
              </a:rPr>
              <a:t></a:t>
            </a:r>
          </a:p>
        </p:txBody>
      </p:sp>
      <p:sp>
        <p:nvSpPr>
          <p:cNvPr id="17" name="Freeform 39">
            <a:extLst>
              <a:ext uri="{FF2B5EF4-FFF2-40B4-BE49-F238E27FC236}">
                <a16:creationId xmlns:a16="http://schemas.microsoft.com/office/drawing/2014/main" id="{BCFECC27-4CA1-D945-BAB0-A7CB33BD1AC0}"/>
              </a:ext>
            </a:extLst>
          </p:cNvPr>
          <p:cNvSpPr>
            <a:spLocks/>
          </p:cNvSpPr>
          <p:nvPr/>
        </p:nvSpPr>
        <p:spPr bwMode="auto">
          <a:xfrm rot="15699335">
            <a:off x="4865664" y="2213510"/>
            <a:ext cx="969962" cy="2817813"/>
          </a:xfrm>
          <a:custGeom>
            <a:avLst/>
            <a:gdLst>
              <a:gd name="T0" fmla="*/ 118732 w 1176"/>
              <a:gd name="T1" fmla="*/ 2818130 h 2448"/>
              <a:gd name="T2" fmla="*/ 949856 w 1176"/>
              <a:gd name="T3" fmla="*/ 1326179 h 2448"/>
              <a:gd name="T4" fmla="*/ 0 w 1176"/>
              <a:gd name="T5" fmla="*/ 0 h 2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2448">
                <a:moveTo>
                  <a:pt x="144" y="2448"/>
                </a:moveTo>
                <a:cubicBezTo>
                  <a:pt x="660" y="2004"/>
                  <a:pt x="1176" y="1560"/>
                  <a:pt x="1152" y="1152"/>
                </a:cubicBezTo>
                <a:cubicBezTo>
                  <a:pt x="1128" y="744"/>
                  <a:pt x="192" y="19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id="{07604792-1FA1-6340-B0FC-424A972B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63" y="23865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02D71D05-6F5B-614D-BB27-374BE8354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63" y="28437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706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62E6076-BDFA-4999-BCEF-0B5C6B29B7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Conditions de Karush-Kuhn-Tucker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2C136C-5C66-41FC-9A25-8A0961CB5B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7FCA750A-FEDC-4FC4-872F-4BF915764630}" type="slidenum">
              <a:rPr lang="fr-FR" smtClean="0"/>
              <a:pPr/>
              <a:t>14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t 4"/>
              <p:cNvSpPr txBox="1"/>
              <p:nvPr/>
            </p:nvSpPr>
            <p:spPr bwMode="auto">
              <a:xfrm>
                <a:off x="2495600" y="1700808"/>
                <a:ext cx="6772275" cy="518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2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 i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br>
                  <a:rPr lang="fr-FR" sz="2200" i="1" dirty="0">
                    <a:solidFill>
                      <a:srgbClr val="57565B"/>
                    </a:solidFill>
                    <a:latin typeface="Cambria Math" panose="02040503050406030204" pitchFamily="18" charset="0"/>
                  </a:rPr>
                </a:br>
                <a:br>
                  <a:rPr lang="fr-FR" sz="2200" i="1" dirty="0">
                    <a:solidFill>
                      <a:srgbClr val="57565B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conditions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pour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que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soit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maximum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Gotham HTF Book"/>
                        </a:rPr>
                        <m:t>local</m:t>
                      </m:r>
                    </m:oMath>
                  </m:oMathPara>
                </a14:m>
                <a:endParaRPr lang="en-US" sz="2200" i="0" dirty="0">
                  <a:solidFill>
                    <a:srgbClr val="57565B"/>
                  </a:solidFill>
                  <a:latin typeface="Gotham HTF Book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fr-FR" sz="22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2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fr-FR" sz="22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sz="22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≥0,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=1,...,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200" i="1" dirty="0">
                  <a:solidFill>
                    <a:srgbClr val="57565B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fr-FR" sz="2200" i="1" dirty="0">
                    <a:solidFill>
                      <a:srgbClr val="57565B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=1,...,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200" i="1" dirty="0">
                  <a:solidFill>
                    <a:srgbClr val="57565B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fr-FR" sz="2200" i="1" dirty="0">
                    <a:solidFill>
                      <a:srgbClr val="57565B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))=0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=1,...,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2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" name="Obje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5600" y="1700808"/>
                <a:ext cx="6772275" cy="5184775"/>
              </a:xfrm>
              <a:prstGeom prst="rect">
                <a:avLst/>
              </a:prstGeom>
              <a:blipFill>
                <a:blip r:embed="rId2"/>
                <a:stretch>
                  <a:fillRect l="-180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7680176" y="3815545"/>
            <a:ext cx="182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faisabilité duale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80176" y="4981039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faisabilité primale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77442" y="5589240"/>
            <a:ext cx="1987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complémentarité</a:t>
            </a:r>
          </a:p>
        </p:txBody>
      </p:sp>
      <p:sp>
        <p:nvSpPr>
          <p:cNvPr id="9" name="Accolade fermante 8"/>
          <p:cNvSpPr/>
          <p:nvPr/>
        </p:nvSpPr>
        <p:spPr bwMode="auto">
          <a:xfrm>
            <a:off x="6888088" y="3501007"/>
            <a:ext cx="288032" cy="111143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6415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10515600" cy="84918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57565B"/>
                    </a:solidFill>
                  </a:rPr>
                  <a:t> </a:t>
                </a:r>
                <a:r>
                  <a:rPr lang="fr-CA" dirty="0">
                    <a:solidFill>
                      <a:srgbClr val="57565B"/>
                    </a:solidFill>
                  </a:rPr>
                  <a:t>est quadratique, i.e. inclus les termes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i="1" smtClean="0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nor/>
                      </m:rPr>
                      <a:rPr lang="fr-FR">
                        <a:solidFill>
                          <a:srgbClr val="57565B"/>
                        </a:solidFill>
                      </a:rPr>
                      <m:t>et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 </m:t>
                    </m:r>
                    <m:sSub>
                      <m:sSubPr>
                        <m:ctrlP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 (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i="1" smtClean="0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fr-CA" dirty="0">
                  <a:solidFill>
                    <a:srgbClr val="57565B"/>
                  </a:solidFill>
                </a:endParaRPr>
              </a:p>
              <a:p>
                <a:r>
                  <a:rPr lang="fr-CA" dirty="0"/>
                  <a:t>Les contraintes sont toutes linéaires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10515600" cy="849189"/>
              </a:xfrm>
              <a:blipFill>
                <a:blip r:embed="rId3"/>
                <a:stretch>
                  <a:fillRect l="-522" b="-5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Programmation</a:t>
            </a:r>
            <a:r>
              <a:rPr lang="en-US" dirty="0"/>
              <a:t> </a:t>
            </a:r>
            <a:r>
              <a:rPr lang="en-US" dirty="0" err="1"/>
              <a:t>Quadratique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3CC094-864B-4388-BE42-A5ED3702E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AA02CB4-05E3-48F6-B508-E7B97137007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 bwMode="auto">
          <a:xfrm>
            <a:off x="7634808" y="7364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7" tIns="32139" rIns="64277" bIns="3213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285649" algn="l" defTabSz="914259" rtl="0" eaLnBrk="1" fontAlgn="base" latinLnBrk="0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742780" algn="l" defTabSz="914259" rtl="0" eaLnBrk="1" fontAlgn="base" latinLnBrk="0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199908" algn="l" defTabSz="914259" rtl="0" eaLnBrk="1" fontAlgn="base" latinLnBrk="0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657039" algn="l" defTabSz="914259" rtl="0" eaLnBrk="1" fontAlgn="base" latinLnBrk="0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fld id="{50D5979C-885E-4DE3-968D-68E9BEF0D641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71464" y="3887788"/>
            <a:ext cx="9017496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>
            <a:lvl1pPr marL="241044" indent="-241044" algn="l" rtl="0" eaLnBrk="1" fontAlgn="base" hangingPunct="1">
              <a:spcBef>
                <a:spcPts val="7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495477" indent="-200870" algn="l" rtl="0" eaLnBrk="1" fontAlgn="base" hangingPunct="1">
              <a:spcBef>
                <a:spcPts val="562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776696" indent="-160696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098088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419478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1740871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062261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2383654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2705046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fr-CA" sz="1800" dirty="0">
                <a:solidFill>
                  <a:srgbClr val="57565B"/>
                </a:solidFill>
                <a:latin typeface="Gotham HTF Book"/>
              </a:rPr>
              <a:t>	</a:t>
            </a:r>
            <a:endParaRPr lang="fr-FR" sz="1800" dirty="0">
              <a:solidFill>
                <a:srgbClr val="57565B"/>
              </a:solidFill>
              <a:latin typeface="Gotham HTF Book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57565B"/>
                </a:solidFill>
                <a:latin typeface="Gotham HTF Book"/>
              </a:rPr>
              <a:t>Un solveur commercial peut résoudre :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57565B"/>
                </a:solidFill>
                <a:latin typeface="Gotham HTF Book"/>
              </a:rPr>
              <a:t>		 min </a:t>
            </a:r>
            <a:r>
              <a:rPr lang="fr-FR" sz="1800" dirty="0" err="1">
                <a:solidFill>
                  <a:srgbClr val="57565B"/>
                </a:solidFill>
                <a:latin typeface="Gotham HTF Book"/>
              </a:rPr>
              <a:t>obj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convexe avec Q positif semi-défini : </a:t>
            </a:r>
            <a:r>
              <a:rPr lang="fr-FR" sz="1800" dirty="0" err="1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baseline="30000" dirty="0" err="1">
                <a:solidFill>
                  <a:srgbClr val="57565B"/>
                </a:solidFill>
                <a:latin typeface="Gotham HTF Book"/>
              </a:rPr>
              <a:t>t</a:t>
            </a:r>
            <a:r>
              <a:rPr lang="fr-FR" sz="1800" dirty="0" err="1">
                <a:solidFill>
                  <a:srgbClr val="57565B"/>
                </a:solidFill>
                <a:latin typeface="Gotham HTF Book"/>
              </a:rPr>
              <a:t>Qx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fr-FR" sz="1800" dirty="0">
                <a:solidFill>
                  <a:srgbClr val="57565B"/>
                </a:solidFill>
                <a:latin typeface="Gotham HTF Book"/>
                <a:sym typeface="Symbol" pitchFamily="18" charset="2"/>
              </a:rPr>
              <a:t> 0</a:t>
            </a:r>
            <a:endParaRPr lang="fr-FR" sz="1800" dirty="0">
              <a:solidFill>
                <a:srgbClr val="57565B"/>
              </a:solidFill>
              <a:latin typeface="Gotham HTF Book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57565B"/>
                </a:solidFill>
                <a:latin typeface="Gotham HTF Book"/>
              </a:rPr>
              <a:t>                     		ou 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57565B"/>
                </a:solidFill>
                <a:latin typeface="Gotham HTF Book"/>
              </a:rPr>
              <a:t>	         	max </a:t>
            </a:r>
            <a:r>
              <a:rPr lang="fr-FR" sz="1800" dirty="0" err="1">
                <a:solidFill>
                  <a:srgbClr val="57565B"/>
                </a:solidFill>
                <a:latin typeface="Gotham HTF Book"/>
              </a:rPr>
              <a:t>obj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concave avec Q négatif semi-défini : </a:t>
            </a:r>
            <a:r>
              <a:rPr lang="fr-FR" sz="1800" dirty="0" err="1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baseline="30000" dirty="0" err="1">
                <a:solidFill>
                  <a:srgbClr val="57565B"/>
                </a:solidFill>
                <a:latin typeface="Gotham HTF Book"/>
              </a:rPr>
              <a:t>t</a:t>
            </a:r>
            <a:r>
              <a:rPr lang="fr-FR" sz="1800" dirty="0" err="1">
                <a:solidFill>
                  <a:srgbClr val="57565B"/>
                </a:solidFill>
                <a:latin typeface="Gotham HTF Book"/>
              </a:rPr>
              <a:t>Qx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fr-FR" sz="1800" dirty="0">
                <a:solidFill>
                  <a:srgbClr val="57565B"/>
                </a:solidFill>
                <a:latin typeface="Gotham HTF Book"/>
                <a:sym typeface="Symbol" pitchFamily="18" charset="2"/>
              </a:rPr>
              <a:t> 0</a:t>
            </a:r>
          </a:p>
          <a:p>
            <a:pPr marL="0" indent="0">
              <a:buNone/>
            </a:pPr>
            <a:endParaRPr lang="fr-CA" sz="1800" dirty="0">
              <a:solidFill>
                <a:srgbClr val="57565B"/>
              </a:solidFill>
              <a:latin typeface="Gotham HTF 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024"/>
              <p:cNvSpPr txBox="1"/>
              <p:nvPr/>
            </p:nvSpPr>
            <p:spPr bwMode="auto">
              <a:xfrm>
                <a:off x="3881438" y="2057400"/>
                <a:ext cx="28956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, …, 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)  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Object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438" y="2057400"/>
                <a:ext cx="28956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C9F7AD30-0A3C-B94B-8FC4-CB549D6C6FE3}"/>
                  </a:ext>
                </a:extLst>
              </p:cNvPr>
              <p:cNvSpPr txBox="1"/>
              <p:nvPr/>
            </p:nvSpPr>
            <p:spPr bwMode="auto">
              <a:xfrm>
                <a:off x="4403473" y="2498620"/>
                <a:ext cx="2124575" cy="1476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≤,=, ≥</m:t>
                          </m:r>
                        </m:e>
                      </m:d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C9F7AD30-0A3C-B94B-8FC4-CB549D6C6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3473" y="2498620"/>
                <a:ext cx="2124575" cy="1476375"/>
              </a:xfrm>
              <a:prstGeom prst="rect">
                <a:avLst/>
              </a:prstGeom>
              <a:blipFill>
                <a:blip r:embed="rId6"/>
                <a:stretch>
                  <a:fillRect l="-592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257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8336040" cy="4553984"/>
              </a:xfrm>
            </p:spPr>
            <p:txBody>
              <a:bodyPr/>
              <a:lstStyle/>
              <a:p>
                <a:pPr algn="l"/>
                <a:endParaRPr lang="fr-CA" dirty="0">
                  <a:solidFill>
                    <a:srgbClr val="57565B"/>
                  </a:solidFill>
                </a:endParaRPr>
              </a:p>
              <a:p>
                <a:r>
                  <a:rPr lang="fr-FR" dirty="0">
                    <a:solidFill>
                      <a:srgbClr val="57565B"/>
                    </a:solidFill>
                  </a:rPr>
                  <a:t>La </a:t>
                </a:r>
                <a:r>
                  <a:rPr lang="fr-FR" b="1" dirty="0">
                    <a:solidFill>
                      <a:srgbClr val="57565B"/>
                    </a:solidFill>
                  </a:rPr>
                  <a:t>fonction objectif: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57565B"/>
                    </a:solidFill>
                  </a:rPr>
                  <a:t>  </a:t>
                </a:r>
                <a:r>
                  <a:rPr lang="fr-CA" dirty="0">
                    <a:solidFill>
                      <a:srgbClr val="57565B"/>
                    </a:solidFill>
                  </a:rPr>
                  <a:t>est </a:t>
                </a:r>
                <a:r>
                  <a:rPr lang="fr-CA" b="1" dirty="0">
                    <a:solidFill>
                      <a:srgbClr val="57565B"/>
                    </a:solidFill>
                  </a:rPr>
                  <a:t>concave</a:t>
                </a:r>
                <a:r>
                  <a:rPr lang="fr-CA" dirty="0">
                    <a:solidFill>
                      <a:srgbClr val="57565B"/>
                    </a:solidFill>
                  </a:rPr>
                  <a:t> si on max et </a:t>
                </a:r>
                <a:r>
                  <a:rPr lang="fr-CA" b="1" dirty="0">
                    <a:solidFill>
                      <a:srgbClr val="57565B"/>
                    </a:solidFill>
                  </a:rPr>
                  <a:t>convex</a:t>
                </a:r>
                <a:r>
                  <a:rPr lang="fr-CA" b="1" dirty="0"/>
                  <a:t>e</a:t>
                </a:r>
                <a:r>
                  <a:rPr lang="fr-CA" dirty="0"/>
                  <a:t> si on min.</a:t>
                </a:r>
                <a:endParaRPr lang="fr-CA" dirty="0">
                  <a:solidFill>
                    <a:srgbClr val="57565B"/>
                  </a:solidFill>
                </a:endParaRPr>
              </a:p>
              <a:p>
                <a:r>
                  <a:rPr lang="fr-CA" dirty="0">
                    <a:solidFill>
                      <a:srgbClr val="57565B"/>
                    </a:solidFill>
                  </a:rPr>
                  <a:t>Chaque</a:t>
                </a:r>
                <a:r>
                  <a:rPr lang="fr-CA" b="1" dirty="0">
                    <a:solidFill>
                      <a:srgbClr val="57565B"/>
                    </a:solidFill>
                  </a:rPr>
                  <a:t> contrainte</a:t>
                </a:r>
                <a:r>
                  <a:rPr lang="fr-CA" dirty="0">
                    <a:solidFill>
                      <a:srgbClr val="57565B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CA" b="0" i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dirty="0">
                    <a:solidFill>
                      <a:srgbClr val="57565B"/>
                    </a:solidFill>
                  </a:rPr>
                  <a:t> est </a:t>
                </a:r>
                <a:r>
                  <a:rPr lang="fr-CA" b="1" dirty="0">
                    <a:solidFill>
                      <a:srgbClr val="57565B"/>
                    </a:solidFill>
                  </a:rPr>
                  <a:t>convexe</a:t>
                </a:r>
                <a:r>
                  <a:rPr lang="fr-CA" dirty="0">
                    <a:solidFill>
                      <a:srgbClr val="57565B"/>
                    </a:solidFill>
                  </a:rPr>
                  <a:t>.</a:t>
                </a:r>
              </a:p>
              <a:p>
                <a:endParaRPr lang="fr-FR" i="1" dirty="0"/>
              </a:p>
              <a:p>
                <a:r>
                  <a:rPr lang="fr-FR" dirty="0"/>
                  <a:t>Algorithmes de type « gradient »</a:t>
                </a:r>
              </a:p>
              <a:p>
                <a:pPr lvl="1"/>
                <a:r>
                  <a:rPr lang="fr-FR" sz="1800" dirty="0">
                    <a:solidFill>
                      <a:srgbClr val="57565B"/>
                    </a:solidFill>
                  </a:rPr>
                  <a:t>par exemple : gradient réduit généralisé</a:t>
                </a:r>
              </a:p>
              <a:p>
                <a:endParaRPr lang="fr-FR" dirty="0"/>
              </a:p>
              <a:p>
                <a:r>
                  <a:rPr lang="fr-FR" dirty="0"/>
                  <a:t>Algorithmes d’optimisation non contraint séquentiels</a:t>
                </a:r>
              </a:p>
              <a:p>
                <a:pPr lvl="1"/>
                <a:r>
                  <a:rPr lang="fr-FR" sz="1800" dirty="0">
                    <a:solidFill>
                      <a:srgbClr val="57565B"/>
                    </a:solidFill>
                  </a:rPr>
                  <a:t>transforme le problème contraint en envoyant les contraintes dans l’objectif (méthodes de pénalités ou de barrières)</a:t>
                </a:r>
              </a:p>
              <a:p>
                <a:endParaRPr lang="fr-FR" dirty="0"/>
              </a:p>
              <a:p>
                <a:r>
                  <a:rPr lang="fr-FR" dirty="0"/>
                  <a:t>Algorithmes d’approximations séquentielles</a:t>
                </a:r>
              </a:p>
              <a:p>
                <a:pPr lvl="1"/>
                <a:r>
                  <a:rPr lang="fr-FR" sz="1800" dirty="0">
                    <a:solidFill>
                      <a:srgbClr val="57565B"/>
                    </a:solidFill>
                  </a:rPr>
                  <a:t> remplace l’objectif par une succession d’approximations linéaires ou quadratiques</a:t>
                </a:r>
              </a:p>
            </p:txBody>
          </p:sp>
        </mc:Choice>
        <mc:Fallback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44336" y="1095721"/>
                <a:ext cx="8336040" cy="4553984"/>
              </a:xfrm>
              <a:blipFill>
                <a:blip r:embed="rId2"/>
                <a:stretch>
                  <a:fillRect l="-761" b="-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Problème de programmation convexe </a:t>
            </a:r>
            <a:br>
              <a:rPr lang="fr-CA" sz="3600" dirty="0"/>
            </a:b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A372DD-3D55-4488-8654-35A278592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339C292B-5496-4EFD-8C56-1D481FF3F94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A7A982-D30F-E241-8C4D-B50B69959F36}"/>
              </a:ext>
            </a:extLst>
          </p:cNvPr>
          <p:cNvSpPr txBox="1"/>
          <p:nvPr/>
        </p:nvSpPr>
        <p:spPr>
          <a:xfrm>
            <a:off x="8732520" y="754380"/>
            <a:ext cx="184648" cy="4923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3127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1473042" y="1124744"/>
                <a:ext cx="10515600" cy="430468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CA" dirty="0">
                  <a:solidFill>
                    <a:srgbClr val="57565B"/>
                  </a:solidFill>
                </a:endParaRPr>
              </a:p>
              <a:p>
                <a:r>
                  <a:rPr lang="fr-FR" dirty="0">
                    <a:solidFill>
                      <a:srgbClr val="57565B"/>
                    </a:solidFill>
                  </a:rPr>
                  <a:t>La fonction objectif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57565B"/>
                    </a:solidFill>
                  </a:rPr>
                  <a:t> </a:t>
                </a:r>
                <a:r>
                  <a:rPr lang="fr-CA" dirty="0">
                    <a:solidFill>
                      <a:srgbClr val="57565B"/>
                    </a:solidFill>
                  </a:rPr>
                  <a:t>est concave et séparable, i.e.</a:t>
                </a:r>
              </a:p>
              <a:p>
                <a:pPr marL="0" indent="0">
                  <a:buNone/>
                </a:pPr>
                <a:endParaRPr lang="fr-CA" dirty="0">
                  <a:solidFill>
                    <a:srgbClr val="57565B"/>
                  </a:solidFill>
                </a:endParaRPr>
              </a:p>
              <a:p>
                <a:pPr marL="0" indent="0">
                  <a:buNone/>
                </a:pPr>
                <a:endParaRPr lang="fr-CA" dirty="0">
                  <a:solidFill>
                    <a:srgbClr val="57565B"/>
                  </a:solidFill>
                </a:endParaRPr>
              </a:p>
              <a:p>
                <a:endParaRPr lang="fr-FR" dirty="0"/>
              </a:p>
              <a:p>
                <a:r>
                  <a:rPr lang="fr-FR" dirty="0"/>
                  <a:t>Chaque contrainte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solidFill>
                              <a:srgbClr val="57565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57565B"/>
                    </a:solidFill>
                  </a:rPr>
                  <a:t> </a:t>
                </a:r>
                <a:r>
                  <a:rPr lang="fr-CA" dirty="0">
                    <a:solidFill>
                      <a:srgbClr val="57565B"/>
                    </a:solidFill>
                  </a:rPr>
                  <a:t>est convexe et séparable pour chaque i.       </a:t>
                </a:r>
              </a:p>
              <a:p>
                <a:pPr algn="l"/>
                <a:endParaRPr lang="fr-CA" dirty="0">
                  <a:solidFill>
                    <a:srgbClr val="57565B"/>
                  </a:solidFill>
                </a:endParaRPr>
              </a:p>
              <a:p>
                <a:pPr algn="l"/>
                <a:endParaRPr lang="fr-CA" dirty="0"/>
              </a:p>
              <a:p>
                <a:pPr algn="l"/>
                <a:endParaRPr lang="fr-CA" dirty="0"/>
              </a:p>
              <a:p>
                <a:pPr algn="l"/>
                <a:endParaRPr lang="fr-CA" dirty="0"/>
              </a:p>
              <a:p>
                <a:r>
                  <a:rPr lang="fr-CA" dirty="0"/>
                  <a:t> 	Séparable 						Non séparable</a:t>
                </a:r>
              </a:p>
              <a:p>
                <a:pPr algn="l"/>
                <a:endParaRPr lang="fr-CA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473042" y="1124744"/>
                <a:ext cx="10515600" cy="4304685"/>
              </a:xfrm>
              <a:blipFill>
                <a:blip r:embed="rId2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Problème</a:t>
            </a:r>
            <a:r>
              <a:rPr lang="en-US" dirty="0"/>
              <a:t> de </a:t>
            </a:r>
            <a:r>
              <a:rPr lang="en-US" dirty="0" err="1"/>
              <a:t>programmation</a:t>
            </a:r>
            <a:r>
              <a:rPr lang="en-US" dirty="0"/>
              <a:t> </a:t>
            </a:r>
            <a:r>
              <a:rPr lang="en-US" dirty="0" err="1"/>
              <a:t>séparable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63C0AD-89F1-4C88-BCFC-919484456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6A485BB-9F81-4F52-8657-6ACA66925068}" type="slidenum">
              <a:rPr lang="fr-FR" smtClean="0"/>
              <a:pPr/>
              <a:t>17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9" name="Object 5"/>
              <p:cNvSpPr txBox="1"/>
              <p:nvPr/>
            </p:nvSpPr>
            <p:spPr bwMode="auto">
              <a:xfrm>
                <a:off x="2063552" y="1777703"/>
                <a:ext cx="6019800" cy="88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)+…+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7270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552" y="1777703"/>
                <a:ext cx="6019800" cy="885825"/>
              </a:xfrm>
              <a:prstGeom prst="rect">
                <a:avLst/>
              </a:prstGeom>
              <a:blipFill>
                <a:blip r:embed="rId3"/>
                <a:stretch>
                  <a:fillRect l="-211" t="-91429" b="-130000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EAE74494-080A-344B-ADB0-93498E3AF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4938652"/>
            <a:ext cx="4723875" cy="10247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742F5E-298B-A54F-8C8F-E3772154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019650"/>
            <a:ext cx="4384703" cy="8511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2E8105-4B6F-A941-92DD-DF0DE4CB4BC0}"/>
              </a:ext>
            </a:extLst>
          </p:cNvPr>
          <p:cNvSpPr txBox="1"/>
          <p:nvPr/>
        </p:nvSpPr>
        <p:spPr>
          <a:xfrm>
            <a:off x="3343835" y="4150659"/>
            <a:ext cx="184648" cy="4923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297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261663"/>
            <a:ext cx="10515600" cy="3952794"/>
          </a:xfrm>
        </p:spPr>
        <p:txBody>
          <a:bodyPr/>
          <a:lstStyle/>
          <a:p>
            <a:r>
              <a:rPr lang="fr-CA" dirty="0"/>
              <a:t>Soit le problème suivant: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Ici on remarque que l’objective, bien que non linéaire, est séparable.</a:t>
            </a:r>
          </a:p>
          <a:p>
            <a:r>
              <a:rPr lang="fr-CA" dirty="0"/>
              <a:t>C’est-à-dire que l’objectif est une somme de fonctions définies sur une variable à la fois.</a:t>
            </a:r>
          </a:p>
          <a:p>
            <a:endParaRPr lang="fr-CA" dirty="0"/>
          </a:p>
          <a:p>
            <a:r>
              <a:rPr lang="fr-CA" dirty="0"/>
              <a:t>	</a:t>
            </a:r>
          </a:p>
          <a:p>
            <a:r>
              <a:rPr lang="fr-CA" dirty="0"/>
              <a:t>	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Fonctions linéaires par morceaux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F610D20-C510-43F4-AE02-35C0A48D3B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53" y="1291652"/>
            <a:ext cx="5605965" cy="20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233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5257767"/>
          </a:xfrm>
        </p:spPr>
        <p:txBody>
          <a:bodyPr/>
          <a:lstStyle/>
          <a:p>
            <a:r>
              <a:rPr lang="fr-CA" dirty="0"/>
              <a:t>Soit la fonction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Soit x</a:t>
            </a:r>
            <a:r>
              <a:rPr lang="fr-CA" baseline="-25000" dirty="0"/>
              <a:t>1</a:t>
            </a:r>
            <a:r>
              <a:rPr lang="fr-CA" dirty="0"/>
              <a:t>, x</a:t>
            </a:r>
            <a:r>
              <a:rPr lang="fr-CA" baseline="-25000" dirty="0"/>
              <a:t>2</a:t>
            </a:r>
            <a:r>
              <a:rPr lang="fr-CA" dirty="0"/>
              <a:t>, x</a:t>
            </a:r>
            <a:r>
              <a:rPr lang="fr-CA" baseline="-25000" dirty="0"/>
              <a:t>3</a:t>
            </a:r>
            <a:r>
              <a:rPr lang="fr-CA" dirty="0"/>
              <a:t>, x</a:t>
            </a:r>
            <a:r>
              <a:rPr lang="fr-CA" baseline="-25000" dirty="0"/>
              <a:t>4 </a:t>
            </a:r>
            <a:r>
              <a:rPr lang="fr-CA" dirty="0"/>
              <a:t>des points de « cassure » (</a:t>
            </a:r>
            <a:r>
              <a:rPr lang="fr-CA" dirty="0" err="1"/>
              <a:t>breakpoints</a:t>
            </a:r>
            <a:r>
              <a:rPr lang="fr-CA" dirty="0"/>
              <a:t>) auquel on évalue la fonction f(x) (soit 0,1,2,4)</a:t>
            </a:r>
          </a:p>
          <a:p>
            <a:endParaRPr lang="fr-CA" dirty="0"/>
          </a:p>
          <a:p>
            <a:r>
              <a:rPr lang="fr-CA" dirty="0"/>
              <a:t>On approxime donc linéairement tout point situé entre deux cassures, par exemple f(3) = ½*f(2) + ½*f(4) = ½*1 + ½*8 = 5.</a:t>
            </a:r>
          </a:p>
          <a:p>
            <a:endParaRPr lang="fr-CA" dirty="0"/>
          </a:p>
          <a:p>
            <a:r>
              <a:rPr lang="fr-CA" dirty="0"/>
              <a:t>La majorité des solveurs supporte les fonction linéaires par morceaux.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Fonctions linéaires par morceaux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CDC2257-3DE4-424B-9FA4-150393491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124744"/>
            <a:ext cx="1189581" cy="3290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836712"/>
            <a:ext cx="4608512" cy="341544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9336360" y="2132856"/>
            <a:ext cx="130924" cy="158418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CA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20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04685"/>
          </a:xfrm>
        </p:spPr>
        <p:txBody>
          <a:bodyPr/>
          <a:lstStyle/>
          <a:p>
            <a:r>
              <a:rPr lang="fr-CA" dirty="0"/>
              <a:t>Un programme non linéaire est similaire à un programme linéaire, car il est constitué: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D’une fonction objectif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Des contraintes et des bornes sur les variables</a:t>
            </a:r>
          </a:p>
          <a:p>
            <a:r>
              <a:rPr lang="fr-CA" dirty="0"/>
              <a:t>Toutefois ces équations n’ont pas à être linéaires</a:t>
            </a:r>
          </a:p>
          <a:p>
            <a:r>
              <a:rPr lang="fr-CA" dirty="0"/>
              <a:t>Elles sont généralement données comme des fonctions (analytiques)</a:t>
            </a:r>
          </a:p>
          <a:p>
            <a:r>
              <a:rPr lang="fr-CA" dirty="0"/>
              <a:t>Il y a de nombreuses applications pratiques de la PNL: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Problème d’optimisation en finance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Problème d’optimisation en énergie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Problème d’optimisation en (pétro) chimie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…</a:t>
            </a:r>
          </a:p>
          <a:p>
            <a:r>
              <a:rPr lang="fr-CA" dirty="0"/>
              <a:t>Un PNL est toutefois beaucoup plus difficile à résoudre qu’un PL. </a:t>
            </a:r>
          </a:p>
          <a:p>
            <a:r>
              <a:rPr lang="fr-CA" dirty="0"/>
              <a:t>Voyons pourquoi…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Programmation</a:t>
            </a:r>
            <a:r>
              <a:rPr lang="en-US" dirty="0"/>
              <a:t> Non-</a:t>
            </a:r>
            <a:r>
              <a:rPr lang="en-US" dirty="0" err="1"/>
              <a:t>Linéaire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08BC90-FE58-411B-A3C7-136B9821DC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r>
              <a:rPr lang="fr-FR"/>
              <a:t>11-</a:t>
            </a:r>
            <a:fld id="{430767B4-8E22-4E3A-BE85-AB652DDFF5D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69759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8805" y="5438199"/>
            <a:ext cx="2692107" cy="370464"/>
          </a:xfrm>
        </p:spPr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6781" y="5808663"/>
            <a:ext cx="2692107" cy="586582"/>
          </a:xfrm>
        </p:spPr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512720" y="3734595"/>
            <a:ext cx="4752688" cy="59928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914400"/>
            <a:r>
              <a:rPr lang="fr-FR" sz="2400" b="1" kern="1200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  <a:endParaRPr lang="en-US" sz="2400" b="1" kern="1200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512720" y="4601189"/>
            <a:ext cx="6984978" cy="17940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sz="1800" dirty="0"/>
              <a:t>Programmation non linéaire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2"/>
                </a:solidFill>
              </a:rPr>
              <a:t>Intro et difficultés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bg2"/>
                </a:solidFill>
              </a:rPr>
              <a:t>Les cas simples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accent4"/>
                </a:solidFill>
              </a:rPr>
              <a:t>Méthodologies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8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11965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34740" y="1556792"/>
            <a:ext cx="10515600" cy="1841447"/>
          </a:xfrm>
        </p:spPr>
        <p:txBody>
          <a:bodyPr/>
          <a:lstStyle/>
          <a:p>
            <a:r>
              <a:rPr lang="fr-FR" dirty="0"/>
              <a:t>On optimise les problèmes à une variables à l’aide des dérivées premières et secondes.</a:t>
            </a:r>
          </a:p>
          <a:p>
            <a:endParaRPr lang="fr-FR" dirty="0"/>
          </a:p>
          <a:p>
            <a:r>
              <a:rPr lang="fr-FR" dirty="0"/>
              <a:t>Nous utiliserons les mêmes concepts pour les problèmes comportant plusieurs variables.</a:t>
            </a:r>
          </a:p>
          <a:p>
            <a:endParaRPr lang="fr-FR" dirty="0"/>
          </a:p>
          <a:p>
            <a:r>
              <a:rPr lang="fr-FR" dirty="0"/>
              <a:t>Le gradient correspond à la dérivée première, alors que la matrice </a:t>
            </a:r>
            <a:r>
              <a:rPr lang="fr-FR" dirty="0" err="1"/>
              <a:t>hessienne</a:t>
            </a:r>
            <a:r>
              <a:rPr lang="fr-FR" dirty="0"/>
              <a:t> représente les dérivés secondes.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Méthodologie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5CD50D-F7B9-41E0-9C07-4E51EDAA01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2472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2545229"/>
          </a:xfrm>
        </p:spPr>
        <p:txBody>
          <a:bodyPr/>
          <a:lstStyle/>
          <a:p>
            <a:r>
              <a:rPr lang="en-US" dirty="0"/>
              <a:t>Rappel </a:t>
            </a:r>
            <a:r>
              <a:rPr lang="en-US" dirty="0" err="1"/>
              <a:t>sur</a:t>
            </a:r>
            <a:r>
              <a:rPr lang="en-US" dirty="0"/>
              <a:t> le gradient (</a:t>
            </a:r>
            <a:r>
              <a:rPr lang="en-US" dirty="0">
                <a:sym typeface="Symbol" charset="0"/>
              </a:rPr>
              <a:t></a:t>
            </a:r>
            <a:r>
              <a:rPr lang="en-US" dirty="0"/>
              <a:t>):</a:t>
            </a:r>
          </a:p>
          <a:p>
            <a:r>
              <a:rPr lang="en-US" dirty="0"/>
              <a:t>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 </a:t>
            </a:r>
            <a:r>
              <a:rPr lang="en-US" i="1" dirty="0">
                <a:latin typeface="Times New Roman" charset="0"/>
              </a:rPr>
              <a:t>f  </a:t>
            </a:r>
            <a:r>
              <a:rPr lang="en-US" dirty="0"/>
              <a:t>sur les variables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…,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Exemple</a:t>
            </a:r>
            <a:r>
              <a:rPr lang="en-US" dirty="0"/>
              <a:t> 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Gradient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D0388B-E177-46B4-9DE7-88A65D7101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Object 4"/>
              <p:cNvSpPr txBox="1"/>
              <p:nvPr/>
            </p:nvSpPr>
            <p:spPr bwMode="auto">
              <a:xfrm>
                <a:off x="6672064" y="1234987"/>
                <a:ext cx="4267200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717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2064" y="1234987"/>
                <a:ext cx="4267200" cy="1182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6"/>
              <p:cNvSpPr txBox="1"/>
              <p:nvPr/>
            </p:nvSpPr>
            <p:spPr bwMode="auto">
              <a:xfrm>
                <a:off x="2711450" y="3186491"/>
                <a:ext cx="4173538" cy="593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717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450" y="3186491"/>
                <a:ext cx="4173538" cy="593725"/>
              </a:xfrm>
              <a:prstGeom prst="rect">
                <a:avLst/>
              </a:prstGeom>
              <a:blipFill>
                <a:blip r:embed="rId3"/>
                <a:stretch>
                  <a:fillRect l="-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Object 7"/>
              <p:cNvSpPr txBox="1"/>
              <p:nvPr/>
            </p:nvSpPr>
            <p:spPr bwMode="auto">
              <a:xfrm>
                <a:off x="2711450" y="3817629"/>
                <a:ext cx="5353050" cy="592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15−3(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6(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717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450" y="3817629"/>
                <a:ext cx="5353050" cy="592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0752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hessienne</a:t>
            </a:r>
            <a:r>
              <a:rPr lang="en-US" dirty="0"/>
              <a:t> (</a:t>
            </a:r>
            <a:r>
              <a:rPr lang="en-US" dirty="0">
                <a:sym typeface="Symbol" charset="0"/>
              </a:rPr>
              <a:t></a:t>
            </a:r>
            <a:r>
              <a:rPr lang="en-US" baseline="30000" dirty="0"/>
              <a:t>2</a:t>
            </a:r>
            <a:r>
              <a:rPr lang="en-US" dirty="0"/>
              <a:t>) de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, x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, …, </a:t>
            </a:r>
            <a:r>
              <a:rPr lang="en-US" dirty="0" err="1">
                <a:latin typeface="Times New Roman" charset="0"/>
              </a:rPr>
              <a:t>x</a:t>
            </a:r>
            <a:r>
              <a:rPr lang="en-US" baseline="-25000" dirty="0" err="1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: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hessienne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44495A2-2AD3-48CC-9E6A-508D952F6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Object 4"/>
              <p:cNvSpPr txBox="1"/>
              <p:nvPr/>
            </p:nvSpPr>
            <p:spPr bwMode="auto">
              <a:xfrm>
                <a:off x="3287688" y="2276872"/>
                <a:ext cx="5886450" cy="3686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i="1">
                                                <a:solidFill>
                                                  <a:srgbClr val="57565B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fr-FR" i="1">
                                            <a:solidFill>
                                              <a:srgbClr val="57565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819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7688" y="2276872"/>
                <a:ext cx="5886450" cy="36861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67163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(</a:t>
            </a:r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précédemment</a:t>
            </a:r>
            <a:r>
              <a:rPr lang="en-US" dirty="0"/>
              <a:t>):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hessienne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E27A91-A334-4E41-B799-274E877081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Object 4"/>
              <p:cNvSpPr txBox="1"/>
              <p:nvPr/>
            </p:nvSpPr>
            <p:spPr bwMode="auto">
              <a:xfrm>
                <a:off x="4059900" y="1887111"/>
                <a:ext cx="5472633" cy="592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60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60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  <m:sSub>
                        <m:sSubPr>
                          <m:ctrlP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6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sSub>
                        <m:sSubPr>
                          <m:ctrlP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6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6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6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92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9900" y="1887111"/>
                <a:ext cx="5472633" cy="592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Object 5"/>
              <p:cNvSpPr txBox="1"/>
              <p:nvPr/>
            </p:nvSpPr>
            <p:spPr bwMode="auto">
              <a:xfrm>
                <a:off x="3674731" y="4011613"/>
                <a:ext cx="4740273" cy="174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922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4731" y="4011613"/>
                <a:ext cx="4740273" cy="1744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Object 6"/>
              <p:cNvSpPr txBox="1"/>
              <p:nvPr/>
            </p:nvSpPr>
            <p:spPr bwMode="auto">
              <a:xfrm>
                <a:off x="3431704" y="2853327"/>
                <a:ext cx="6440804" cy="592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60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sz="260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60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6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6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15−3(</m:t>
                                </m:r>
                                <m:sSub>
                                  <m:sSubPr>
                                    <m:ctrlP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fr-FR" sz="26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6(</m:t>
                                </m:r>
                                <m:sSub>
                                  <m:sSubPr>
                                    <m:ctrlP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fr-FR" sz="2600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600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6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922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1704" y="2853327"/>
                <a:ext cx="6440804" cy="592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4295800" y="3355762"/>
            <a:ext cx="762000" cy="762000"/>
            <a:chOff x="1680" y="2400"/>
            <a:chExt cx="480" cy="480"/>
          </a:xfrm>
        </p:grpSpPr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216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H="1">
              <a:off x="1680" y="2640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680" y="264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680" y="2880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4970129" y="4040956"/>
            <a:ext cx="3200400" cy="56199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057800" y="4422562"/>
            <a:ext cx="2819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4829200" y="4955962"/>
            <a:ext cx="3276600" cy="482814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8104213" y="3368463"/>
            <a:ext cx="495300" cy="1978025"/>
          </a:xfrm>
          <a:custGeom>
            <a:avLst/>
            <a:gdLst>
              <a:gd name="T0" fmla="*/ 274 w 312"/>
              <a:gd name="T1" fmla="*/ 0 h 1246"/>
              <a:gd name="T2" fmla="*/ 312 w 312"/>
              <a:gd name="T3" fmla="*/ 1246 h 1246"/>
              <a:gd name="T4" fmla="*/ 0 w 312"/>
              <a:gd name="T5" fmla="*/ 1246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" h="1246">
                <a:moveTo>
                  <a:pt x="274" y="0"/>
                </a:moveTo>
                <a:lnTo>
                  <a:pt x="312" y="1246"/>
                </a:lnTo>
                <a:lnTo>
                  <a:pt x="0" y="1246"/>
                </a:lnTo>
              </a:path>
            </a:pathLst>
          </a:custGeom>
          <a:noFill/>
          <a:ln w="38100" cap="flat" cmpd="sng">
            <a:solidFill>
              <a:srgbClr val="80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6754838" y="3338301"/>
            <a:ext cx="1604962" cy="1379537"/>
          </a:xfrm>
          <a:custGeom>
            <a:avLst/>
            <a:gdLst>
              <a:gd name="T0" fmla="*/ 0 w 1011"/>
              <a:gd name="T1" fmla="*/ 0 h 869"/>
              <a:gd name="T2" fmla="*/ 0 w 1011"/>
              <a:gd name="T3" fmla="*/ 198 h 869"/>
              <a:gd name="T4" fmla="*/ 1011 w 1011"/>
              <a:gd name="T5" fmla="*/ 198 h 869"/>
              <a:gd name="T6" fmla="*/ 1011 w 1011"/>
              <a:gd name="T7" fmla="*/ 869 h 869"/>
              <a:gd name="T8" fmla="*/ 709 w 1011"/>
              <a:gd name="T9" fmla="*/ 869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1" h="869">
                <a:moveTo>
                  <a:pt x="0" y="0"/>
                </a:moveTo>
                <a:lnTo>
                  <a:pt x="0" y="198"/>
                </a:lnTo>
                <a:lnTo>
                  <a:pt x="1011" y="198"/>
                </a:lnTo>
                <a:lnTo>
                  <a:pt x="1011" y="869"/>
                </a:lnTo>
                <a:lnTo>
                  <a:pt x="709" y="86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9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8" grpId="1" animBg="1"/>
      <p:bldP spid="9234" grpId="0" animBg="1"/>
      <p:bldP spid="9234" grpId="1" animBg="1"/>
      <p:bldP spid="9240" grpId="0" animBg="1"/>
      <p:bldP spid="9240" grpId="1" animBg="1"/>
      <p:bldP spid="9241" grpId="0" animBg="1"/>
      <p:bldP spid="92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40768"/>
            <a:ext cx="10515600" cy="2545229"/>
          </a:xfrm>
        </p:spPr>
        <p:txBody>
          <a:bodyPr/>
          <a:lstStyle/>
          <a:p>
            <a:r>
              <a:rPr lang="fr-FR" dirty="0"/>
              <a:t>La procédure d’optimisation sur plusieurs variables fonctionne  comme suit:</a:t>
            </a:r>
          </a:p>
          <a:p>
            <a:pPr marL="0" indent="0">
              <a:buNone/>
            </a:pPr>
            <a:endParaRPr lang="fr-FR" dirty="0"/>
          </a:p>
          <a:p>
            <a:pPr marL="609600" indent="-609600">
              <a:buFontTx/>
              <a:buAutoNum type="arabicPeriod"/>
            </a:pPr>
            <a:r>
              <a:rPr lang="fr-FR" dirty="0"/>
              <a:t>Résoudre le problème qui consiste à trouver les points pour lesquels le gradient est nul.</a:t>
            </a:r>
          </a:p>
          <a:p>
            <a:pPr marL="609600" indent="-609600">
              <a:buFontTx/>
              <a:buAutoNum type="arabicPeriod"/>
            </a:pPr>
            <a:endParaRPr lang="fr-FR" dirty="0"/>
          </a:p>
          <a:p>
            <a:pPr marL="609600" indent="-609600">
              <a:buFontTx/>
              <a:buAutoNum type="arabicPeriod"/>
            </a:pPr>
            <a:r>
              <a:rPr lang="fr-FR" dirty="0"/>
              <a:t>Calculer le </a:t>
            </a:r>
            <a:r>
              <a:rPr lang="fr-FR" dirty="0" err="1"/>
              <a:t>Hessien</a:t>
            </a:r>
            <a:r>
              <a:rPr lang="fr-FR" dirty="0"/>
              <a:t> de la fonction objectif et l’évaluer pour chacun des points obtenus en 1.</a:t>
            </a:r>
          </a:p>
          <a:p>
            <a:pPr marL="990600" lvl="1" indent="-533400">
              <a:buFontTx/>
              <a:buChar char="•"/>
            </a:pPr>
            <a:r>
              <a:rPr lang="fr-FR" sz="1800" dirty="0">
                <a:solidFill>
                  <a:srgbClr val="57565B"/>
                </a:solidFill>
              </a:rPr>
              <a:t>Si la matrice est “définie positive” alors le point est un minimum local.</a:t>
            </a:r>
          </a:p>
          <a:p>
            <a:pPr marL="990600" lvl="1" indent="-533400">
              <a:buFontTx/>
              <a:buChar char="•"/>
            </a:pPr>
            <a:r>
              <a:rPr lang="fr-FR" sz="1800" dirty="0">
                <a:solidFill>
                  <a:srgbClr val="57565B"/>
                </a:solidFill>
              </a:rPr>
              <a:t>Si la matrice est “définie négative” alors le point est un maximum local.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Optimisation</a:t>
            </a:r>
            <a:r>
              <a:rPr lang="en-US" dirty="0"/>
              <a:t> non </a:t>
            </a:r>
            <a:r>
              <a:rPr lang="en-US" dirty="0" err="1"/>
              <a:t>linéaire</a:t>
            </a:r>
            <a:r>
              <a:rPr lang="en-US" dirty="0"/>
              <a:t> sans </a:t>
            </a:r>
            <a:r>
              <a:rPr lang="en-US" dirty="0" err="1"/>
              <a:t>contraintes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262396-CF02-4989-9CAD-92B11636C8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6903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484784"/>
            <a:ext cx="10280256" cy="2897121"/>
          </a:xfrm>
        </p:spPr>
        <p:txBody>
          <a:bodyPr/>
          <a:lstStyle/>
          <a:p>
            <a:r>
              <a:rPr lang="fr-CA" dirty="0"/>
              <a:t>Une matrice est “définie positive” si toutes ses valeurs propres sont positives.</a:t>
            </a:r>
            <a:r>
              <a:rPr lang="fr-CA" dirty="0">
                <a:latin typeface="Times New Roman" charset="0"/>
              </a:rPr>
              <a:t>  (&gt; 0)</a:t>
            </a:r>
            <a:endParaRPr lang="fr-CA" dirty="0"/>
          </a:p>
          <a:p>
            <a:endParaRPr lang="fr-CA" dirty="0"/>
          </a:p>
          <a:p>
            <a:r>
              <a:rPr lang="fr-CA" dirty="0"/>
              <a:t>Une matrice est “définie négative” si toutes ses valeurs propres sont négatives.</a:t>
            </a:r>
            <a:r>
              <a:rPr lang="fr-CA" dirty="0">
                <a:latin typeface="Times New Roman" charset="0"/>
              </a:rPr>
              <a:t>   (&lt; 0)</a:t>
            </a:r>
          </a:p>
          <a:p>
            <a:endParaRPr lang="fr-CA" dirty="0">
              <a:latin typeface="Times New Roman" charset="0"/>
            </a:endParaRPr>
          </a:p>
          <a:p>
            <a:r>
              <a:rPr lang="fr-CA" dirty="0"/>
              <a:t>Une matrice est “semi-définie positive” si toutes ses valeurs propres sont positives ou nulles.</a:t>
            </a:r>
            <a:r>
              <a:rPr lang="fr-CA" dirty="0">
                <a:latin typeface="Times New Roman" charset="0"/>
              </a:rPr>
              <a:t>  (</a:t>
            </a:r>
            <a:r>
              <a:rPr lang="fr-CA" dirty="0">
                <a:latin typeface="Times New Roman" charset="0"/>
                <a:cs typeface="Arial" charset="0"/>
              </a:rPr>
              <a:t>≥</a:t>
            </a:r>
            <a:r>
              <a:rPr lang="fr-CA" dirty="0">
                <a:latin typeface="Times New Roman" charset="0"/>
              </a:rPr>
              <a:t> 0)</a:t>
            </a:r>
            <a:endParaRPr lang="fr-CA" dirty="0"/>
          </a:p>
          <a:p>
            <a:endParaRPr lang="fr-CA" dirty="0"/>
          </a:p>
          <a:p>
            <a:r>
              <a:rPr lang="fr-CA" dirty="0"/>
              <a:t>Une matrice est “semi-définie négative” si toutes ses valeurs propres sont négatives nulles.</a:t>
            </a:r>
            <a:r>
              <a:rPr lang="fr-CA" dirty="0">
                <a:latin typeface="Times New Roman" charset="0"/>
              </a:rPr>
              <a:t>   (</a:t>
            </a:r>
            <a:r>
              <a:rPr lang="fr-CA" dirty="0">
                <a:latin typeface="Times New Roman" charset="0"/>
                <a:cs typeface="Arial" charset="0"/>
              </a:rPr>
              <a:t>≤</a:t>
            </a:r>
            <a:r>
              <a:rPr lang="fr-CA" dirty="0">
                <a:latin typeface="Times New Roman" charset="0"/>
              </a:rPr>
              <a:t> 0)</a:t>
            </a:r>
            <a:endParaRPr lang="fr-CA" dirty="0"/>
          </a:p>
          <a:p>
            <a:endParaRPr lang="fr-CA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définie</a:t>
            </a:r>
            <a:r>
              <a:rPr lang="en-US" dirty="0"/>
              <a:t> positive/</a:t>
            </a:r>
            <a:r>
              <a:rPr lang="en-US" dirty="0" err="1"/>
              <a:t>négative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E13A4E-ADAF-49E2-9A6E-380C184141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0767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61053"/>
            <a:ext cx="10515600" cy="433882"/>
          </a:xfrm>
        </p:spPr>
        <p:txBody>
          <a:bodyPr/>
          <a:lstStyle/>
          <a:p>
            <a:r>
              <a:rPr lang="en-US" dirty="0" err="1"/>
              <a:t>Soit</a:t>
            </a:r>
            <a:r>
              <a:rPr lang="en-US" dirty="0"/>
              <a:t> la </a:t>
            </a:r>
            <a:r>
              <a:rPr lang="en-US" dirty="0" err="1"/>
              <a:t>matrice</a:t>
            </a:r>
            <a:r>
              <a:rPr lang="en-US" dirty="0"/>
              <a:t> A :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Exemple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EAEA28F-BEDC-4709-87BF-D921E8054F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Object 4"/>
              <p:cNvSpPr txBox="1"/>
              <p:nvPr/>
            </p:nvSpPr>
            <p:spPr bwMode="auto">
              <a:xfrm>
                <a:off x="3575720" y="1101909"/>
                <a:ext cx="2679700" cy="1531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434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5720" y="1101909"/>
                <a:ext cx="2679700" cy="1531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7658" y="2633846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57565B"/>
                </a:solidFill>
                <a:latin typeface="Gotham HTF Book"/>
              </a:rPr>
              <a:t>Les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valeurs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propres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de </a:t>
            </a:r>
            <a:r>
              <a:rPr lang="en-US" sz="1800" i="1" dirty="0">
                <a:solidFill>
                  <a:srgbClr val="57565B"/>
                </a:solidFill>
                <a:latin typeface="Gotham HTF Book"/>
              </a:rPr>
              <a:t>A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sont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Object 6"/>
              <p:cNvSpPr txBox="1"/>
              <p:nvPr/>
            </p:nvSpPr>
            <p:spPr bwMode="auto">
              <a:xfrm>
                <a:off x="5257800" y="3397940"/>
                <a:ext cx="1093788" cy="465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434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3397940"/>
                <a:ext cx="1093788" cy="465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Object 7"/>
              <p:cNvSpPr txBox="1"/>
              <p:nvPr/>
            </p:nvSpPr>
            <p:spPr bwMode="auto">
              <a:xfrm>
                <a:off x="2567608" y="3397940"/>
                <a:ext cx="1612900" cy="465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=−3.702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434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7608" y="3397940"/>
                <a:ext cx="1612900" cy="46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4" name="Object 8"/>
              <p:cNvSpPr txBox="1"/>
              <p:nvPr/>
            </p:nvSpPr>
            <p:spPr bwMode="auto">
              <a:xfrm>
                <a:off x="7516122" y="3389732"/>
                <a:ext cx="1476375" cy="492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=2.702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434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6122" y="3389732"/>
                <a:ext cx="1476375" cy="4921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144336" y="4333026"/>
            <a:ext cx="883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Cette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matrice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est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indéfini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, que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peut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-on dire ?</a:t>
            </a:r>
          </a:p>
        </p:txBody>
      </p:sp>
    </p:spTree>
    <p:extLst>
      <p:ext uri="{BB962C8B-B14F-4D97-AF65-F5344CB8AC3E}">
        <p14:creationId xmlns:p14="http://schemas.microsoft.com/office/powerpoint/2010/main" val="1415359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30017"/>
            <a:ext cx="10515600" cy="1489556"/>
          </a:xfrm>
        </p:spPr>
        <p:txBody>
          <a:bodyPr/>
          <a:lstStyle/>
          <a:p>
            <a:pPr>
              <a:buFontTx/>
              <a:buNone/>
            </a:pPr>
            <a:r>
              <a:rPr lang="fr-FR" dirty="0"/>
              <a:t>On considère le problème :</a:t>
            </a:r>
          </a:p>
          <a:p>
            <a:pPr>
              <a:buFontTx/>
              <a:buNone/>
            </a:pPr>
            <a:r>
              <a:rPr lang="fr-FR" dirty="0"/>
              <a:t>Minimiser 	</a:t>
            </a:r>
            <a:r>
              <a:rPr lang="fr-FR" i="1" dirty="0">
                <a:latin typeface="Times New Roman" charset="0"/>
              </a:rPr>
              <a:t>f</a:t>
            </a:r>
            <a:r>
              <a:rPr lang="fr-FR" dirty="0">
                <a:latin typeface="Times New Roman" charset="0"/>
              </a:rPr>
              <a:t>(x</a:t>
            </a:r>
            <a:r>
              <a:rPr lang="fr-FR" baseline="-25000" dirty="0">
                <a:latin typeface="Times New Roman" charset="0"/>
              </a:rPr>
              <a:t>1</a:t>
            </a:r>
            <a:r>
              <a:rPr lang="fr-FR" dirty="0">
                <a:latin typeface="Times New Roman" charset="0"/>
              </a:rPr>
              <a:t>, x</a:t>
            </a:r>
            <a:r>
              <a:rPr lang="fr-FR" baseline="-25000" dirty="0">
                <a:latin typeface="Times New Roman" charset="0"/>
              </a:rPr>
              <a:t>2</a:t>
            </a:r>
            <a:r>
              <a:rPr lang="fr-FR" dirty="0">
                <a:latin typeface="Times New Roman" charset="0"/>
              </a:rPr>
              <a:t>, x</a:t>
            </a:r>
            <a:r>
              <a:rPr lang="fr-FR" baseline="-25000" dirty="0">
                <a:latin typeface="Times New Roman" charset="0"/>
              </a:rPr>
              <a:t>3</a:t>
            </a:r>
            <a:r>
              <a:rPr lang="fr-FR" dirty="0">
                <a:latin typeface="Times New Roman" charset="0"/>
              </a:rPr>
              <a:t>) = (x</a:t>
            </a:r>
            <a:r>
              <a:rPr lang="fr-FR" baseline="-25000" dirty="0">
                <a:latin typeface="Times New Roman" charset="0"/>
              </a:rPr>
              <a:t>1</a:t>
            </a:r>
            <a:r>
              <a:rPr lang="fr-FR" dirty="0">
                <a:latin typeface="Times New Roman" charset="0"/>
              </a:rPr>
              <a:t>)</a:t>
            </a:r>
            <a:r>
              <a:rPr lang="fr-FR" baseline="30000" dirty="0">
                <a:latin typeface="Times New Roman" charset="0"/>
              </a:rPr>
              <a:t>2</a:t>
            </a:r>
            <a:r>
              <a:rPr lang="fr-FR" dirty="0">
                <a:latin typeface="Times New Roman" charset="0"/>
              </a:rPr>
              <a:t> + x</a:t>
            </a:r>
            <a:r>
              <a:rPr lang="fr-FR" baseline="-25000" dirty="0">
                <a:latin typeface="Times New Roman" charset="0"/>
              </a:rPr>
              <a:t>1</a:t>
            </a:r>
            <a:r>
              <a:rPr lang="fr-FR" dirty="0">
                <a:latin typeface="Times New Roman" charset="0"/>
              </a:rPr>
              <a:t>(1 – x</a:t>
            </a:r>
            <a:r>
              <a:rPr lang="fr-FR" baseline="-25000" dirty="0">
                <a:latin typeface="Times New Roman" charset="0"/>
              </a:rPr>
              <a:t>2</a:t>
            </a:r>
            <a:r>
              <a:rPr lang="fr-FR" dirty="0">
                <a:latin typeface="Times New Roman" charset="0"/>
              </a:rPr>
              <a:t>) + (x</a:t>
            </a:r>
            <a:r>
              <a:rPr lang="fr-FR" baseline="-25000" dirty="0">
                <a:latin typeface="Times New Roman" charset="0"/>
              </a:rPr>
              <a:t>2</a:t>
            </a:r>
            <a:r>
              <a:rPr lang="fr-FR" dirty="0">
                <a:latin typeface="Times New Roman" charset="0"/>
              </a:rPr>
              <a:t>)</a:t>
            </a:r>
            <a:r>
              <a:rPr lang="fr-FR" baseline="30000" dirty="0">
                <a:latin typeface="Times New Roman" charset="0"/>
              </a:rPr>
              <a:t>2</a:t>
            </a:r>
            <a:r>
              <a:rPr lang="fr-FR" dirty="0">
                <a:latin typeface="Times New Roman" charset="0"/>
              </a:rPr>
              <a:t> – x</a:t>
            </a:r>
            <a:r>
              <a:rPr lang="fr-FR" baseline="-25000" dirty="0">
                <a:latin typeface="Times New Roman" charset="0"/>
              </a:rPr>
              <a:t>2</a:t>
            </a:r>
            <a:r>
              <a:rPr lang="fr-FR" dirty="0">
                <a:latin typeface="Times New Roman" charset="0"/>
              </a:rPr>
              <a:t>x</a:t>
            </a:r>
            <a:r>
              <a:rPr lang="fr-FR" baseline="-25000" dirty="0">
                <a:latin typeface="Times New Roman" charset="0"/>
              </a:rPr>
              <a:t>3 </a:t>
            </a:r>
            <a:r>
              <a:rPr lang="fr-FR" dirty="0">
                <a:latin typeface="Times New Roman" charset="0"/>
              </a:rPr>
              <a:t>+ (x</a:t>
            </a:r>
            <a:r>
              <a:rPr lang="fr-FR" baseline="-25000" dirty="0">
                <a:latin typeface="Times New Roman" charset="0"/>
              </a:rPr>
              <a:t>3</a:t>
            </a:r>
            <a:r>
              <a:rPr lang="fr-FR" dirty="0">
                <a:latin typeface="Times New Roman" charset="0"/>
              </a:rPr>
              <a:t>)</a:t>
            </a:r>
            <a:r>
              <a:rPr lang="fr-FR" baseline="30000" dirty="0">
                <a:latin typeface="Times New Roman" charset="0"/>
              </a:rPr>
              <a:t>2</a:t>
            </a:r>
            <a:r>
              <a:rPr lang="fr-FR" dirty="0">
                <a:latin typeface="Times New Roman" charset="0"/>
              </a:rPr>
              <a:t> + x</a:t>
            </a:r>
            <a:r>
              <a:rPr lang="fr-FR" baseline="-25000" dirty="0">
                <a:latin typeface="Times New Roman" charset="0"/>
              </a:rPr>
              <a:t>3</a:t>
            </a:r>
            <a:r>
              <a:rPr lang="fr-FR" baseline="-25000" dirty="0"/>
              <a:t> </a:t>
            </a:r>
          </a:p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r>
              <a:rPr lang="fr-FR" dirty="0"/>
              <a:t>D’abord, trouvons le gradient pour les 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fr-FR" dirty="0"/>
              <a:t>: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exemple</a:t>
            </a:r>
            <a:r>
              <a:rPr lang="en-US" dirty="0"/>
              <a:t> de PNL sans </a:t>
            </a:r>
            <a:r>
              <a:rPr lang="en-US" dirty="0" err="1"/>
              <a:t>contrainte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FD3801-7A10-429E-89EF-1A6F5D916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Object 4"/>
              <p:cNvSpPr txBox="1"/>
              <p:nvPr/>
            </p:nvSpPr>
            <p:spPr bwMode="auto">
              <a:xfrm>
                <a:off x="4079776" y="3068960"/>
                <a:ext cx="3897312" cy="1966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+1−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536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776" y="3068960"/>
                <a:ext cx="3897312" cy="1966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19163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41642"/>
            <a:ext cx="10515600" cy="433882"/>
          </a:xfrm>
        </p:spPr>
        <p:txBody>
          <a:bodyPr/>
          <a:lstStyle/>
          <a:p>
            <a:r>
              <a:rPr lang="en-US" dirty="0" err="1"/>
              <a:t>Ensuite</a:t>
            </a:r>
            <a:r>
              <a:rPr lang="en-US" dirty="0"/>
              <a:t>, </a:t>
            </a:r>
            <a:r>
              <a:rPr lang="en-US" dirty="0" err="1"/>
              <a:t>mettre</a:t>
            </a:r>
            <a:r>
              <a:rPr lang="en-US" dirty="0"/>
              <a:t> le gradient = 0 :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exemple</a:t>
            </a:r>
            <a:r>
              <a:rPr lang="en-US" dirty="0"/>
              <a:t> de PNL sans </a:t>
            </a:r>
            <a:r>
              <a:rPr lang="en-US" dirty="0" err="1"/>
              <a:t>contrainte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30D13A-3E77-49B2-A27C-A61815635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Object 4"/>
              <p:cNvSpPr txBox="1"/>
              <p:nvPr/>
            </p:nvSpPr>
            <p:spPr bwMode="auto">
              <a:xfrm>
                <a:off x="3863752" y="2785875"/>
                <a:ext cx="995363" cy="44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8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3752" y="2785875"/>
                <a:ext cx="995363" cy="441325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Object 5"/>
              <p:cNvSpPr txBox="1"/>
              <p:nvPr/>
            </p:nvSpPr>
            <p:spPr bwMode="auto">
              <a:xfrm>
                <a:off x="5303912" y="2414655"/>
                <a:ext cx="2847975" cy="1547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+1−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8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3912" y="2414655"/>
                <a:ext cx="2847975" cy="1547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Object 6"/>
              <p:cNvSpPr txBox="1"/>
              <p:nvPr/>
            </p:nvSpPr>
            <p:spPr bwMode="auto">
              <a:xfrm>
                <a:off x="4800600" y="2819400"/>
                <a:ext cx="414338" cy="331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9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819400"/>
                <a:ext cx="414338" cy="331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144336" y="39481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57565B"/>
                </a:solidFill>
                <a:latin typeface="Gotham HTF Book"/>
              </a:rPr>
              <a:t>Nous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avons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un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système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à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trois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équations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et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trois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inconnues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,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que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nous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pouvons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résoudre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2" name="Object 8"/>
              <p:cNvSpPr txBox="1"/>
              <p:nvPr/>
            </p:nvSpPr>
            <p:spPr bwMode="auto">
              <a:xfrm>
                <a:off x="4339637" y="4805363"/>
                <a:ext cx="2157412" cy="1547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639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9637" y="4805363"/>
                <a:ext cx="2157412" cy="1547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162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Raison 1: Local </a:t>
            </a:r>
            <a:r>
              <a:rPr lang="en-US" dirty="0" err="1"/>
              <a:t>ou</a:t>
            </a:r>
            <a:r>
              <a:rPr lang="en-US" dirty="0"/>
              <a:t> global </a:t>
            </a:r>
            <a:r>
              <a:rPr lang="en-US" dirty="0" err="1"/>
              <a:t>cet</a:t>
            </a:r>
            <a:r>
              <a:rPr lang="en-US" dirty="0"/>
              <a:t> optimum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752CCC-17CE-4D77-A177-9E516B09D5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959" b="-48753"/>
          <a:stretch/>
        </p:blipFill>
        <p:spPr>
          <a:xfrm>
            <a:off x="4058324" y="4293096"/>
            <a:ext cx="6480175" cy="3141663"/>
          </a:xfrm>
          <a:prstGeom prst="rect">
            <a:avLst/>
          </a:prstGeom>
        </p:spPr>
      </p:pic>
      <p:sp>
        <p:nvSpPr>
          <p:cNvPr id="8" name="Espace réservé du contenu 5"/>
          <p:cNvSpPr txBox="1">
            <a:spLocks/>
          </p:cNvSpPr>
          <p:nvPr/>
        </p:nvSpPr>
        <p:spPr bwMode="auto">
          <a:xfrm>
            <a:off x="1055440" y="1196752"/>
            <a:ext cx="9054699" cy="58042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>
            <a:lvl1pPr marL="241044" indent="-241044" algn="l" rtl="0" eaLnBrk="1" fontAlgn="base" hangingPunct="1">
              <a:spcBef>
                <a:spcPts val="70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495477" indent="-200870" algn="l" rtl="0" eaLnBrk="1" fontAlgn="base" hangingPunct="1">
              <a:spcBef>
                <a:spcPts val="562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776696" indent="-160696" algn="l" rtl="0" eaLnBrk="1" fontAlgn="base" hangingPunct="1">
              <a:spcBef>
                <a:spcPts val="49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098088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419478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1740871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062261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2383654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2705046" indent="-160696" algn="l" rtl="0" eaLnBrk="1" fontAlgn="base" hangingPunct="1">
              <a:spcBef>
                <a:spcPts val="42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r>
              <a:rPr lang="fr-CA" sz="1800" dirty="0">
                <a:solidFill>
                  <a:srgbClr val="57565B"/>
                </a:solidFill>
                <a:latin typeface="Gotham HTF Book"/>
              </a:rPr>
              <a:t>En l’absence de convexité (comme pour les PL) les méthodes de résolution de PNL ne peuvent garantir d’identifier la solution optimale</a:t>
            </a:r>
          </a:p>
          <a:p>
            <a:r>
              <a:rPr lang="fr-CA" sz="1800" dirty="0">
                <a:solidFill>
                  <a:srgbClr val="57565B"/>
                </a:solidFill>
                <a:latin typeface="Gotham HTF Book"/>
              </a:rPr>
              <a:t>Elles font généralement une recherche dans l’espace, basée sur: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  <a:latin typeface="Gotham HTF Book"/>
              </a:rPr>
              <a:t>Un point courant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  <a:latin typeface="Gotham HTF Book"/>
              </a:rPr>
              <a:t>La valeur de l’objectif à ce point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  <a:latin typeface="Gotham HTF Book"/>
              </a:rPr>
              <a:t>La valeur du gradient de la fonction objectif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  <a:latin typeface="Gotham HTF Book"/>
              </a:rPr>
              <a:t>La matrice </a:t>
            </a:r>
            <a:r>
              <a:rPr lang="fr-CA" sz="1800" dirty="0" err="1">
                <a:solidFill>
                  <a:srgbClr val="57565B"/>
                </a:solidFill>
                <a:latin typeface="Gotham HTF Book"/>
              </a:rPr>
              <a:t>Hessien</a:t>
            </a:r>
            <a:r>
              <a:rPr lang="fr-CA" sz="1800" dirty="0">
                <a:solidFill>
                  <a:srgbClr val="57565B"/>
                </a:solidFill>
                <a:latin typeface="Gotham HTF Book"/>
              </a:rPr>
              <a:t> (dérivée seconde) de la fonction objectif</a:t>
            </a:r>
          </a:p>
          <a:p>
            <a:r>
              <a:rPr lang="fr-CA" sz="1800" dirty="0">
                <a:solidFill>
                  <a:srgbClr val="57565B"/>
                </a:solidFill>
                <a:latin typeface="Gotham HTF Book"/>
              </a:rPr>
              <a:t>Ces informations permettent d’identifier un maximum (ou minimum) local, mais pas de dire s’il est global.</a:t>
            </a:r>
          </a:p>
        </p:txBody>
      </p:sp>
    </p:spTree>
    <p:extLst>
      <p:ext uri="{BB962C8B-B14F-4D97-AF65-F5344CB8AC3E}">
        <p14:creationId xmlns:p14="http://schemas.microsoft.com/office/powerpoint/2010/main" val="26470097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40768"/>
            <a:ext cx="10515600" cy="113766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un </a:t>
            </a:r>
            <a:r>
              <a:rPr lang="en-US" dirty="0" err="1"/>
              <a:t>candidat</a:t>
            </a:r>
            <a:r>
              <a:rPr lang="en-US" dirty="0"/>
              <a:t> à </a:t>
            </a:r>
            <a:r>
              <a:rPr lang="en-US" dirty="0" err="1"/>
              <a:t>valider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/>
              <a:t>Trouvons</a:t>
            </a:r>
            <a:r>
              <a:rPr lang="en-US" dirty="0"/>
              <a:t> la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hessienne</a:t>
            </a:r>
            <a:r>
              <a:rPr lang="en-US" dirty="0"/>
              <a:t> :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exemple</a:t>
            </a:r>
            <a:r>
              <a:rPr lang="en-US" dirty="0"/>
              <a:t> de PNL sans </a:t>
            </a:r>
            <a:r>
              <a:rPr lang="en-US" dirty="0" err="1"/>
              <a:t>contrainte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208AB3-7DB6-4F5A-BCA7-D29E3B00B6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Object 4"/>
              <p:cNvSpPr txBox="1"/>
              <p:nvPr/>
            </p:nvSpPr>
            <p:spPr bwMode="auto">
              <a:xfrm>
                <a:off x="4151785" y="2420889"/>
                <a:ext cx="3756025" cy="1966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741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785" y="2420889"/>
                <a:ext cx="3756025" cy="1966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61108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17375"/>
            <a:ext cx="10515600" cy="46158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Les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propres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: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exemple</a:t>
            </a:r>
            <a:r>
              <a:rPr lang="en-US" dirty="0"/>
              <a:t> de PNL sans </a:t>
            </a:r>
            <a:r>
              <a:rPr lang="en-US" dirty="0" err="1"/>
              <a:t>contrainte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289E8D-F38F-4573-919D-C75455C1C2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Object 4"/>
              <p:cNvSpPr txBox="1"/>
              <p:nvPr/>
            </p:nvSpPr>
            <p:spPr bwMode="auto">
              <a:xfrm>
                <a:off x="2423592" y="2089170"/>
                <a:ext cx="1676400" cy="547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=3.414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843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3592" y="2089170"/>
                <a:ext cx="1676400" cy="547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5"/>
              <p:cNvSpPr txBox="1"/>
              <p:nvPr/>
            </p:nvSpPr>
            <p:spPr bwMode="auto">
              <a:xfrm>
                <a:off x="4904526" y="2086377"/>
                <a:ext cx="1741488" cy="547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=0.586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84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4526" y="2086377"/>
                <a:ext cx="1741488" cy="547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Object 6"/>
              <p:cNvSpPr txBox="1"/>
              <p:nvPr/>
            </p:nvSpPr>
            <p:spPr bwMode="auto">
              <a:xfrm>
                <a:off x="7392144" y="2089170"/>
                <a:ext cx="1065212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843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2144" y="2089170"/>
                <a:ext cx="1065212" cy="579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144336" y="2773384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57565B"/>
                </a:solidFill>
                <a:latin typeface="Gotham HTF Book"/>
              </a:rPr>
              <a:t>Comme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toutes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les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valeurs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propres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sont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&gt; 0,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alors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la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matrice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hessienne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est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définie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positive.</a:t>
            </a:r>
          </a:p>
          <a:p>
            <a:pPr>
              <a:spcBef>
                <a:spcPct val="20000"/>
              </a:spcBef>
            </a:pPr>
            <a:endParaRPr lang="en-US" sz="1800" dirty="0">
              <a:solidFill>
                <a:srgbClr val="57565B"/>
              </a:solidFill>
              <a:latin typeface="Gotham HTF Book"/>
            </a:endParaRPr>
          </a:p>
          <a:p>
            <a:pPr>
              <a:spcBef>
                <a:spcPct val="20000"/>
              </a:spcBef>
            </a:pPr>
            <a:endParaRPr lang="en-US" sz="1800" dirty="0">
              <a:solidFill>
                <a:srgbClr val="57565B"/>
              </a:solidFill>
              <a:latin typeface="Gotham HTF Book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57565B"/>
                </a:solidFill>
                <a:latin typeface="Gotham HTF Book"/>
              </a:rPr>
              <a:t>			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est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donc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un minimum.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Object 9"/>
              <p:cNvSpPr txBox="1"/>
              <p:nvPr/>
            </p:nvSpPr>
            <p:spPr bwMode="auto">
              <a:xfrm>
                <a:off x="1517318" y="3785739"/>
                <a:ext cx="2157413" cy="1547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844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7318" y="3785739"/>
                <a:ext cx="2157413" cy="1547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29929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65530" y="1844824"/>
            <a:ext cx="10515600" cy="31187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Dans l’exemple précédent, on avait un système à trois équations linéaires et trois inconnus.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Pour certains autres problèmes, nous pourrions obtenir des équations non linéaires.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On doit alors résoudre un système d’équations non linéaires… ce qui n’est pas simple.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Pour éviter ce problème, les PNL sont généralement résolus numériquement.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résolution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B6A274-4E16-4845-989E-D2DC7B7D83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34226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40768"/>
            <a:ext cx="10515600" cy="7385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Lors</a:t>
            </a:r>
            <a:r>
              <a:rPr lang="en-US" sz="2000" dirty="0"/>
              <a:t> de la </a:t>
            </a:r>
            <a:r>
              <a:rPr lang="en-US" sz="2000" dirty="0" err="1"/>
              <a:t>résolution</a:t>
            </a:r>
            <a:r>
              <a:rPr lang="en-US" sz="2000" dirty="0"/>
              <a:t> de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f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sym typeface="Symbol" charset="0"/>
              </a:rPr>
              <a:t>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(x) = 0</a:t>
            </a:r>
            <a:r>
              <a:rPr lang="en-US" sz="2000" dirty="0"/>
              <a:t> pour </a:t>
            </a:r>
            <a:r>
              <a:rPr lang="en-US" sz="2000" dirty="0" err="1"/>
              <a:t>trouver</a:t>
            </a:r>
            <a:r>
              <a:rPr lang="en-US" sz="2000" dirty="0"/>
              <a:t> un maximum </a:t>
            </a:r>
            <a:r>
              <a:rPr lang="en-US" sz="2000" dirty="0" err="1"/>
              <a:t>ou</a:t>
            </a:r>
            <a:r>
              <a:rPr lang="en-US" sz="2000" dirty="0"/>
              <a:t> un minimum, on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utiliser</a:t>
            </a:r>
            <a:r>
              <a:rPr lang="en-US" sz="2000" dirty="0"/>
              <a:t> les </a:t>
            </a:r>
            <a:r>
              <a:rPr lang="en-US" sz="2000" dirty="0" err="1"/>
              <a:t>itérations</a:t>
            </a:r>
            <a:r>
              <a:rPr lang="en-US" sz="2000" dirty="0"/>
              <a:t> </a:t>
            </a:r>
            <a:r>
              <a:rPr lang="en-US" sz="2000" dirty="0" err="1"/>
              <a:t>suivantes</a:t>
            </a:r>
            <a:r>
              <a:rPr lang="en-US" sz="2000" dirty="0"/>
              <a:t>: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Newton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63EB6E0-40C8-4232-A746-C10AA18196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Object 4"/>
              <p:cNvSpPr txBox="1"/>
              <p:nvPr/>
            </p:nvSpPr>
            <p:spPr bwMode="auto">
              <a:xfrm>
                <a:off x="3791744" y="2060849"/>
                <a:ext cx="3200400" cy="1230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253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1744" y="2060849"/>
                <a:ext cx="3200400" cy="1230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07568" y="3559452"/>
            <a:ext cx="8229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57565B"/>
                </a:solidFill>
                <a:latin typeface="Gotham HTF Book"/>
              </a:rPr>
              <a:t>k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est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l’itération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courante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57565B"/>
                </a:solidFill>
                <a:latin typeface="Gotham HTF Book"/>
              </a:rPr>
              <a:t>|</a:t>
            </a:r>
            <a:r>
              <a:rPr lang="en-US" sz="1800" i="1" dirty="0">
                <a:solidFill>
                  <a:srgbClr val="57565B"/>
                </a:solidFill>
                <a:latin typeface="Gotham HTF Book"/>
              </a:rPr>
              <a:t>x</a:t>
            </a:r>
            <a:r>
              <a:rPr lang="en-US" sz="1800" i="1" baseline="30000" dirty="0">
                <a:solidFill>
                  <a:srgbClr val="57565B"/>
                </a:solidFill>
                <a:latin typeface="Gotham HTF Book"/>
              </a:rPr>
              <a:t>k</a:t>
            </a:r>
            <a:r>
              <a:rPr lang="en-US" sz="1800" baseline="30000" dirty="0">
                <a:solidFill>
                  <a:srgbClr val="57565B"/>
                </a:solidFill>
                <a:latin typeface="Gotham HTF Book"/>
              </a:rPr>
              <a:t>+1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– </a:t>
            </a:r>
            <a:r>
              <a:rPr lang="en-US" sz="1800" i="1" dirty="0" err="1">
                <a:solidFill>
                  <a:srgbClr val="57565B"/>
                </a:solidFill>
                <a:latin typeface="Gotham HTF Book"/>
              </a:rPr>
              <a:t>x</a:t>
            </a:r>
            <a:r>
              <a:rPr lang="en-US" sz="1800" i="1" baseline="30000" dirty="0" err="1">
                <a:solidFill>
                  <a:srgbClr val="57565B"/>
                </a:solidFill>
                <a:latin typeface="Gotham HTF Book"/>
              </a:rPr>
              <a:t>k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| &lt; e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où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e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est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une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tolérance</a:t>
            </a:r>
            <a:r>
              <a:rPr lang="en-US" sz="18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sz="1800" dirty="0" err="1">
                <a:solidFill>
                  <a:srgbClr val="57565B"/>
                </a:solidFill>
                <a:latin typeface="Gotham HTF Book"/>
              </a:rPr>
              <a:t>spécifiée</a:t>
            </a:r>
            <a:endParaRPr lang="en-US" sz="1800" dirty="0">
              <a:solidFill>
                <a:srgbClr val="57565B"/>
              </a:solidFill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240395515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865286" y="1352565"/>
            <a:ext cx="9695209" cy="10155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CA" sz="2000" dirty="0"/>
              <a:t>La méthode de Newton approxime </a:t>
            </a:r>
            <a:r>
              <a:rPr lang="en-US" sz="2000" i="1" dirty="0"/>
              <a:t>f</a:t>
            </a:r>
            <a:r>
              <a:rPr lang="en-US" sz="2000" i="1" dirty="0">
                <a:sym typeface="Symbol" charset="0"/>
              </a:rPr>
              <a:t>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avec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droite</a:t>
            </a:r>
            <a:r>
              <a:rPr lang="en-US" sz="2000" dirty="0"/>
              <a:t> au point </a:t>
            </a:r>
            <a:r>
              <a:rPr lang="en-US" sz="2000" i="1" dirty="0" err="1"/>
              <a:t>x</a:t>
            </a:r>
            <a:r>
              <a:rPr lang="en-US" sz="2000" i="1" baseline="30000" dirty="0" err="1"/>
              <a:t>k</a:t>
            </a:r>
            <a:r>
              <a:rPr lang="en-US" sz="2000" i="1" dirty="0"/>
              <a:t> </a:t>
            </a:r>
            <a:r>
              <a:rPr lang="en-US" sz="2000" dirty="0"/>
              <a:t>et on </a:t>
            </a:r>
            <a:r>
              <a:rPr lang="en-US" sz="2000" dirty="0" err="1"/>
              <a:t>obtient</a:t>
            </a:r>
            <a:r>
              <a:rPr lang="en-US" sz="2000" dirty="0"/>
              <a:t> le point (</a:t>
            </a:r>
            <a:r>
              <a:rPr lang="en-US" sz="2000" i="1" dirty="0"/>
              <a:t>x</a:t>
            </a:r>
            <a:r>
              <a:rPr lang="en-US" sz="2000" i="1" baseline="30000" dirty="0"/>
              <a:t>k</a:t>
            </a:r>
            <a:r>
              <a:rPr lang="en-US" sz="2000" baseline="30000" dirty="0"/>
              <a:t>+1</a:t>
            </a:r>
            <a:r>
              <a:rPr lang="en-US" sz="2000" dirty="0"/>
              <a:t>), qui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utilisé</a:t>
            </a:r>
            <a:r>
              <a:rPr lang="en-US" sz="2000" dirty="0"/>
              <a:t> pour </a:t>
            </a:r>
            <a:r>
              <a:rPr lang="en-US" sz="2000" dirty="0" err="1"/>
              <a:t>approximer</a:t>
            </a:r>
            <a:r>
              <a:rPr lang="en-US" sz="2000" dirty="0"/>
              <a:t> la </a:t>
            </a:r>
            <a:r>
              <a:rPr lang="en-US" sz="2000" dirty="0" err="1"/>
              <a:t>fonction</a:t>
            </a:r>
            <a:r>
              <a:rPr lang="en-US" sz="2000" dirty="0"/>
              <a:t> au prochain point. </a:t>
            </a:r>
            <a:r>
              <a:rPr lang="en-US" sz="2000" dirty="0" err="1"/>
              <a:t>Jusqu’à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qu’on</a:t>
            </a:r>
            <a:r>
              <a:rPr lang="en-US" sz="2000" dirty="0"/>
              <a:t> </a:t>
            </a:r>
            <a:r>
              <a:rPr lang="en-US" sz="2000" dirty="0" err="1"/>
              <a:t>rapproche</a:t>
            </a:r>
            <a:r>
              <a:rPr lang="en-US" sz="2000" dirty="0"/>
              <a:t> </a:t>
            </a:r>
            <a:r>
              <a:rPr lang="en-US" sz="2000" dirty="0" err="1"/>
              <a:t>suffisamment</a:t>
            </a:r>
            <a:r>
              <a:rPr lang="en-US" sz="2000" dirty="0"/>
              <a:t> de </a:t>
            </a:r>
            <a:r>
              <a:rPr lang="en-US" sz="2000" i="1" dirty="0"/>
              <a:t>x</a:t>
            </a:r>
            <a:r>
              <a:rPr lang="en-US" sz="2000" baseline="30000" dirty="0"/>
              <a:t>*</a:t>
            </a:r>
            <a:r>
              <a:rPr lang="en-US" sz="2000" dirty="0"/>
              <a:t>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Diagramme</a:t>
            </a:r>
            <a:r>
              <a:rPr lang="en-US" dirty="0"/>
              <a:t> de la </a:t>
            </a:r>
            <a:r>
              <a:rPr lang="en-US" dirty="0" err="1"/>
              <a:t>méthode</a:t>
            </a:r>
            <a:r>
              <a:rPr lang="en-US" dirty="0"/>
              <a:t> de Newton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EDB357-FE91-45F4-A17B-B8F2E29B9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4416523" y="3112962"/>
            <a:ext cx="0" cy="2693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095723" y="5116387"/>
            <a:ext cx="571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839299" y="4960813"/>
            <a:ext cx="30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endParaRPr lang="en-US">
              <a:latin typeface="Times New Roman" charset="0"/>
            </a:endParaRP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3503712" y="3212976"/>
            <a:ext cx="4313237" cy="2447925"/>
          </a:xfrm>
          <a:custGeom>
            <a:avLst/>
            <a:gdLst>
              <a:gd name="T0" fmla="*/ 0 w 2717"/>
              <a:gd name="T1" fmla="*/ 1533 h 1542"/>
              <a:gd name="T2" fmla="*/ 373 w 2717"/>
              <a:gd name="T3" fmla="*/ 1525 h 1542"/>
              <a:gd name="T4" fmla="*/ 965 w 2717"/>
              <a:gd name="T5" fmla="*/ 1428 h 1542"/>
              <a:gd name="T6" fmla="*/ 1557 w 2717"/>
              <a:gd name="T7" fmla="*/ 1209 h 1542"/>
              <a:gd name="T8" fmla="*/ 2206 w 2717"/>
              <a:gd name="T9" fmla="*/ 738 h 1542"/>
              <a:gd name="T10" fmla="*/ 2717 w 2717"/>
              <a:gd name="T1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7" h="1542">
                <a:moveTo>
                  <a:pt x="0" y="1533"/>
                </a:moveTo>
                <a:cubicBezTo>
                  <a:pt x="106" y="1537"/>
                  <a:pt x="212" y="1542"/>
                  <a:pt x="373" y="1525"/>
                </a:cubicBezTo>
                <a:cubicBezTo>
                  <a:pt x="534" y="1508"/>
                  <a:pt x="768" y="1481"/>
                  <a:pt x="965" y="1428"/>
                </a:cubicBezTo>
                <a:cubicBezTo>
                  <a:pt x="1162" y="1375"/>
                  <a:pt x="1350" y="1324"/>
                  <a:pt x="1557" y="1209"/>
                </a:cubicBezTo>
                <a:cubicBezTo>
                  <a:pt x="1764" y="1094"/>
                  <a:pt x="2013" y="939"/>
                  <a:pt x="2206" y="738"/>
                </a:cubicBezTo>
                <a:cubicBezTo>
                  <a:pt x="2399" y="537"/>
                  <a:pt x="2558" y="268"/>
                  <a:pt x="2717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957987" y="5048126"/>
            <a:ext cx="115887" cy="1158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881786" y="5083051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*</a:t>
            </a:r>
            <a:endParaRPr lang="en-US" baseline="30000">
              <a:latin typeface="Times New Roman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469161" y="5111626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k</a:t>
            </a:r>
            <a:r>
              <a:rPr lang="en-US" baseline="30000">
                <a:latin typeface="Times New Roman" charset="0"/>
              </a:rPr>
              <a:t>+1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370861" y="3916237"/>
            <a:ext cx="0" cy="12080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183536" y="5086226"/>
            <a:ext cx="379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k</a:t>
            </a:r>
            <a:endParaRPr lang="en-US" baseline="30000">
              <a:latin typeface="Times New Roman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6229449" y="3103438"/>
            <a:ext cx="1730375" cy="242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7312123" y="3857501"/>
            <a:ext cx="115888" cy="1158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6465987" y="5056062"/>
            <a:ext cx="115887" cy="1158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 flipV="1">
            <a:off x="7947123" y="3211388"/>
            <a:ext cx="204788" cy="785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959823" y="4074987"/>
            <a:ext cx="2529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57565B"/>
                </a:solidFill>
              </a:rPr>
              <a:t>Tangente</a:t>
            </a:r>
            <a:r>
              <a:rPr lang="en-US" dirty="0">
                <a:solidFill>
                  <a:srgbClr val="57565B"/>
                </a:solidFill>
              </a:rPr>
              <a:t> de </a:t>
            </a:r>
            <a:r>
              <a:rPr lang="en-US" i="1" dirty="0">
                <a:solidFill>
                  <a:srgbClr val="57565B"/>
                </a:solidFill>
                <a:latin typeface="Times New Roman" charset="0"/>
              </a:rPr>
              <a:t>f</a:t>
            </a:r>
            <a:r>
              <a:rPr lang="en-US" i="1" dirty="0">
                <a:solidFill>
                  <a:srgbClr val="57565B"/>
                </a:solidFill>
                <a:latin typeface="Times New Roman" charset="0"/>
                <a:sym typeface="Symbol" charset="0"/>
              </a:rPr>
              <a:t></a:t>
            </a:r>
            <a:r>
              <a:rPr lang="en-US" i="1" dirty="0">
                <a:solidFill>
                  <a:srgbClr val="57565B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57565B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rgbClr val="57565B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rgbClr val="57565B"/>
                </a:solidFill>
              </a:rPr>
              <a:t> </a:t>
            </a:r>
            <a:r>
              <a:rPr lang="en-US" dirty="0" err="1">
                <a:solidFill>
                  <a:srgbClr val="57565B"/>
                </a:solidFill>
              </a:rPr>
              <a:t>à</a:t>
            </a:r>
            <a:r>
              <a:rPr lang="en-US" dirty="0">
                <a:solidFill>
                  <a:srgbClr val="57565B"/>
                </a:solidFill>
              </a:rPr>
              <a:t> </a:t>
            </a:r>
            <a:r>
              <a:rPr lang="en-US" i="1" dirty="0" err="1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i="1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endParaRPr lang="en-US" baseline="30000" dirty="0">
              <a:solidFill>
                <a:srgbClr val="57565B"/>
              </a:solidFill>
              <a:latin typeface="Times New Roman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865537" y="5146551"/>
            <a:ext cx="839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Times New Roman" charset="0"/>
              </a:rPr>
              <a:t>f</a:t>
            </a:r>
            <a:r>
              <a:rPr lang="en-US" b="1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</a:t>
            </a:r>
            <a:r>
              <a:rPr lang="en-US" b="1" i="1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(</a:t>
            </a:r>
            <a:r>
              <a:rPr lang="en-US" b="1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)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3516411" y="5375151"/>
            <a:ext cx="514350" cy="1936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948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484784"/>
            <a:ext cx="8912104" cy="2545229"/>
          </a:xfrm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faut</a:t>
            </a:r>
            <a:r>
              <a:rPr lang="en-US" dirty="0"/>
              <a:t> </a:t>
            </a:r>
            <a:r>
              <a:rPr lang="en-US" dirty="0" err="1"/>
              <a:t>s’assurer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</a:p>
          <a:p>
            <a:pPr lvl="1"/>
            <a:r>
              <a:rPr lang="en-US" sz="1800" i="1" dirty="0">
                <a:solidFill>
                  <a:srgbClr val="57565B"/>
                </a:solidFill>
                <a:latin typeface="Times New Roman" charset="0"/>
              </a:rPr>
              <a:t>f 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(</a:t>
            </a:r>
            <a:r>
              <a:rPr lang="en-US" sz="1800" i="1" dirty="0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sz="1800" i="1" baseline="30000" dirty="0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baseline="30000" dirty="0">
                <a:solidFill>
                  <a:srgbClr val="57565B"/>
                </a:solidFill>
                <a:latin typeface="Times New Roman" charset="0"/>
              </a:rPr>
              <a:t>+1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) &lt; </a:t>
            </a:r>
            <a:r>
              <a:rPr lang="en-US" sz="1800" i="1" dirty="0">
                <a:solidFill>
                  <a:srgbClr val="57565B"/>
                </a:solidFill>
                <a:latin typeface="Times New Roman" charset="0"/>
              </a:rPr>
              <a:t>f 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(</a:t>
            </a:r>
            <a:r>
              <a:rPr lang="en-US" sz="1800" i="1" dirty="0" err="1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sz="1800" i="1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)</a:t>
            </a:r>
            <a:r>
              <a:rPr lang="en-US" sz="1800" dirty="0">
                <a:solidFill>
                  <a:srgbClr val="57565B"/>
                </a:solidFill>
              </a:rPr>
              <a:t> pour </a:t>
            </a:r>
            <a:r>
              <a:rPr lang="en-US" sz="1800" dirty="0" err="1">
                <a:solidFill>
                  <a:srgbClr val="57565B"/>
                </a:solidFill>
              </a:rPr>
              <a:t>trouver</a:t>
            </a:r>
            <a:r>
              <a:rPr lang="en-US" sz="1800" dirty="0">
                <a:solidFill>
                  <a:srgbClr val="57565B"/>
                </a:solidFill>
              </a:rPr>
              <a:t> un minimum.</a:t>
            </a:r>
          </a:p>
          <a:p>
            <a:pPr lvl="1"/>
            <a:r>
              <a:rPr lang="en-US" sz="1800" i="1" dirty="0">
                <a:solidFill>
                  <a:srgbClr val="57565B"/>
                </a:solidFill>
                <a:latin typeface="Times New Roman" charset="0"/>
              </a:rPr>
              <a:t>f 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(</a:t>
            </a:r>
            <a:r>
              <a:rPr lang="en-US" sz="1800" i="1" dirty="0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sz="1800" i="1" baseline="30000" dirty="0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baseline="30000" dirty="0">
                <a:solidFill>
                  <a:srgbClr val="57565B"/>
                </a:solidFill>
                <a:latin typeface="Times New Roman" charset="0"/>
              </a:rPr>
              <a:t>+1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) &gt; </a:t>
            </a:r>
            <a:r>
              <a:rPr lang="en-US" sz="1800" i="1" dirty="0">
                <a:solidFill>
                  <a:srgbClr val="57565B"/>
                </a:solidFill>
                <a:latin typeface="Times New Roman" charset="0"/>
              </a:rPr>
              <a:t>f 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(</a:t>
            </a:r>
            <a:r>
              <a:rPr lang="en-US" sz="1800" i="1" dirty="0" err="1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sz="1800" i="1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)</a:t>
            </a:r>
            <a:r>
              <a:rPr lang="en-US" sz="1800" dirty="0">
                <a:solidFill>
                  <a:srgbClr val="57565B"/>
                </a:solidFill>
              </a:rPr>
              <a:t> pour </a:t>
            </a:r>
            <a:r>
              <a:rPr lang="en-US" sz="1800" dirty="0" err="1">
                <a:solidFill>
                  <a:srgbClr val="57565B"/>
                </a:solidFill>
              </a:rPr>
              <a:t>trouver</a:t>
            </a:r>
            <a:r>
              <a:rPr lang="en-US" sz="1800" dirty="0">
                <a:solidFill>
                  <a:srgbClr val="57565B"/>
                </a:solidFill>
              </a:rPr>
              <a:t> un maximum.</a:t>
            </a:r>
          </a:p>
          <a:p>
            <a:pPr lvl="1"/>
            <a:endParaRPr lang="en-US" sz="1800" dirty="0">
              <a:solidFill>
                <a:srgbClr val="57565B"/>
              </a:solidFill>
            </a:endParaRPr>
          </a:p>
          <a:p>
            <a:r>
              <a:rPr lang="en-US" dirty="0" err="1"/>
              <a:t>Désavantage</a:t>
            </a:r>
            <a:r>
              <a:rPr lang="en-US" dirty="0"/>
              <a:t>:</a:t>
            </a:r>
          </a:p>
          <a:p>
            <a:pPr lvl="1"/>
            <a:r>
              <a:rPr lang="en-US" sz="1800" dirty="0">
                <a:solidFill>
                  <a:srgbClr val="57565B"/>
                </a:solidFill>
              </a:rPr>
              <a:t>Il faut </a:t>
            </a:r>
            <a:r>
              <a:rPr lang="en-US" sz="1800" dirty="0" err="1">
                <a:solidFill>
                  <a:srgbClr val="57565B"/>
                </a:solidFill>
              </a:rPr>
              <a:t>calculer</a:t>
            </a:r>
            <a:r>
              <a:rPr lang="en-US" sz="1800" dirty="0">
                <a:solidFill>
                  <a:srgbClr val="57565B"/>
                </a:solidFill>
              </a:rPr>
              <a:t> les </a:t>
            </a:r>
            <a:r>
              <a:rPr lang="en-US" sz="1800" dirty="0" err="1">
                <a:solidFill>
                  <a:srgbClr val="57565B"/>
                </a:solidFill>
              </a:rPr>
              <a:t>dérivées</a:t>
            </a:r>
            <a:r>
              <a:rPr lang="en-US" sz="1800" dirty="0">
                <a:solidFill>
                  <a:srgbClr val="57565B"/>
                </a:solidFill>
              </a:rPr>
              <a:t> premières et </a:t>
            </a:r>
            <a:r>
              <a:rPr lang="en-US" sz="1800" dirty="0" err="1">
                <a:solidFill>
                  <a:srgbClr val="57565B"/>
                </a:solidFill>
              </a:rPr>
              <a:t>secondes</a:t>
            </a:r>
            <a:endParaRPr lang="en-US" sz="1800" dirty="0">
              <a:solidFill>
                <a:srgbClr val="57565B"/>
              </a:solidFill>
            </a:endParaRPr>
          </a:p>
          <a:p>
            <a:pPr lvl="1"/>
            <a:r>
              <a:rPr lang="en-US" sz="1800" dirty="0">
                <a:solidFill>
                  <a:srgbClr val="57565B"/>
                </a:solidFill>
              </a:rPr>
              <a:t>La solution </a:t>
            </a:r>
            <a:r>
              <a:rPr lang="en-US" sz="1800" dirty="0" err="1">
                <a:solidFill>
                  <a:srgbClr val="57565B"/>
                </a:solidFill>
              </a:rPr>
              <a:t>initiale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est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importante</a:t>
            </a:r>
            <a:r>
              <a:rPr lang="en-US" sz="1800" dirty="0">
                <a:solidFill>
                  <a:srgbClr val="57565B"/>
                </a:solidFill>
              </a:rPr>
              <a:t>, </a:t>
            </a:r>
            <a:r>
              <a:rPr lang="en-US" sz="1800" dirty="0" err="1">
                <a:solidFill>
                  <a:srgbClr val="57565B"/>
                </a:solidFill>
              </a:rPr>
              <a:t>si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elle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est</a:t>
            </a:r>
            <a:r>
              <a:rPr lang="en-US" sz="1800" dirty="0">
                <a:solidFill>
                  <a:srgbClr val="57565B"/>
                </a:solidFill>
              </a:rPr>
              <a:t> trop loin de </a:t>
            </a:r>
            <a:r>
              <a:rPr lang="en-US" sz="1800" dirty="0" err="1">
                <a:solidFill>
                  <a:srgbClr val="57565B"/>
                </a:solidFill>
              </a:rPr>
              <a:t>l’optimum</a:t>
            </a:r>
            <a:r>
              <a:rPr lang="en-US" sz="1800" dirty="0">
                <a:solidFill>
                  <a:srgbClr val="57565B"/>
                </a:solidFill>
              </a:rPr>
              <a:t> la </a:t>
            </a:r>
            <a:r>
              <a:rPr lang="en-US" sz="1800" dirty="0" err="1">
                <a:solidFill>
                  <a:srgbClr val="57565B"/>
                </a:solidFill>
              </a:rPr>
              <a:t>méthode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peut</a:t>
            </a:r>
            <a:r>
              <a:rPr lang="en-US" sz="1800" dirty="0">
                <a:solidFill>
                  <a:srgbClr val="57565B"/>
                </a:solidFill>
              </a:rPr>
              <a:t> ne pas </a:t>
            </a:r>
            <a:r>
              <a:rPr lang="en-US" sz="1800" dirty="0" err="1">
                <a:solidFill>
                  <a:srgbClr val="57565B"/>
                </a:solidFill>
              </a:rPr>
              <a:t>converger</a:t>
            </a:r>
            <a:r>
              <a:rPr lang="en-US" sz="1800" dirty="0">
                <a:solidFill>
                  <a:srgbClr val="57565B"/>
                </a:solidFill>
              </a:rPr>
              <a:t>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Commentaire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de Newton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8B663F3-C48A-4C59-B135-AFC528BE6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17706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69425"/>
            <a:ext cx="10515600" cy="78577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Cette méthode nécessite deux points </a:t>
            </a:r>
            <a:r>
              <a:rPr lang="fr-FR" i="1" dirty="0" err="1">
                <a:latin typeface="Times New Roman" charset="0"/>
              </a:rPr>
              <a:t>x</a:t>
            </a:r>
            <a:r>
              <a:rPr lang="fr-FR" i="1" baseline="30000" dirty="0" err="1">
                <a:latin typeface="Times New Roman" charset="0"/>
              </a:rPr>
              <a:t>a</a:t>
            </a:r>
            <a:r>
              <a:rPr lang="fr-FR" dirty="0"/>
              <a:t> et </a:t>
            </a:r>
            <a:r>
              <a:rPr lang="fr-FR" i="1" dirty="0" err="1">
                <a:latin typeface="Times New Roman" charset="0"/>
              </a:rPr>
              <a:t>x</a:t>
            </a:r>
            <a:r>
              <a:rPr lang="fr-FR" i="1" baseline="30000" dirty="0" err="1">
                <a:latin typeface="Times New Roman" charset="0"/>
              </a:rPr>
              <a:t>b</a:t>
            </a:r>
            <a:r>
              <a:rPr lang="fr-FR" dirty="0"/>
              <a:t> qui encadrent la solution de l’équation </a:t>
            </a:r>
            <a:r>
              <a:rPr lang="fr-FR" i="1" dirty="0">
                <a:latin typeface="Times New Roman" charset="0"/>
              </a:rPr>
              <a:t>f </a:t>
            </a:r>
            <a:r>
              <a:rPr lang="fr-FR" i="1" baseline="30000" dirty="0">
                <a:latin typeface="Times New Roman" charset="0"/>
                <a:sym typeface="Symbol" charset="0"/>
              </a:rPr>
              <a:t></a:t>
            </a:r>
            <a:r>
              <a:rPr lang="fr-FR" dirty="0">
                <a:latin typeface="Times New Roman" charset="0"/>
              </a:rPr>
              <a:t>(</a:t>
            </a:r>
            <a:r>
              <a:rPr lang="fr-FR" i="1" dirty="0">
                <a:latin typeface="Times New Roman" charset="0"/>
              </a:rPr>
              <a:t>x</a:t>
            </a:r>
            <a:r>
              <a:rPr lang="fr-FR" dirty="0">
                <a:latin typeface="Times New Roman" charset="0"/>
              </a:rPr>
              <a:t>) = 0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Regula-Falsi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3F5F18-4CB7-49EE-BC82-E8E1AD20D4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Object 4"/>
              <p:cNvSpPr txBox="1"/>
              <p:nvPr/>
            </p:nvSpPr>
            <p:spPr bwMode="auto">
              <a:xfrm>
                <a:off x="4079776" y="1844824"/>
                <a:ext cx="4254500" cy="1144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560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776" y="1844824"/>
                <a:ext cx="4254500" cy="1144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44336" y="3068960"/>
            <a:ext cx="927214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800" dirty="0">
                <a:solidFill>
                  <a:srgbClr val="57565B"/>
                </a:solidFill>
                <a:latin typeface="Gotham HTF Book"/>
              </a:rPr>
              <a:t>où </a:t>
            </a:r>
            <a:r>
              <a:rPr lang="fr-FR" sz="1800" i="1" dirty="0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i="1" baseline="30000" dirty="0">
                <a:solidFill>
                  <a:srgbClr val="57565B"/>
                </a:solidFill>
                <a:latin typeface="Gotham HTF Book"/>
              </a:rPr>
              <a:t>c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sera entre </a:t>
            </a:r>
            <a:r>
              <a:rPr lang="fr-FR" sz="1800" i="1" dirty="0" err="1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i="1" baseline="30000" dirty="0" err="1">
                <a:solidFill>
                  <a:srgbClr val="57565B"/>
                </a:solidFill>
                <a:latin typeface="Gotham HTF Book"/>
              </a:rPr>
              <a:t>a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et </a:t>
            </a:r>
            <a:r>
              <a:rPr lang="fr-FR" sz="1800" i="1" dirty="0" err="1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i="1" baseline="30000" dirty="0" err="1">
                <a:solidFill>
                  <a:srgbClr val="57565B"/>
                </a:solidFill>
                <a:latin typeface="Gotham HTF Book"/>
              </a:rPr>
              <a:t>b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. </a:t>
            </a:r>
          </a:p>
          <a:p>
            <a:pPr>
              <a:spcBef>
                <a:spcPct val="20000"/>
              </a:spcBef>
            </a:pPr>
            <a:endParaRPr lang="fr-FR" sz="1800" dirty="0">
              <a:solidFill>
                <a:srgbClr val="57565B"/>
              </a:solidFill>
              <a:latin typeface="Gotham HTF Book"/>
            </a:endParaRPr>
          </a:p>
          <a:p>
            <a:pPr>
              <a:spcBef>
                <a:spcPct val="20000"/>
              </a:spcBef>
            </a:pPr>
            <a:r>
              <a:rPr lang="fr-FR" sz="1800" dirty="0">
                <a:solidFill>
                  <a:srgbClr val="57565B"/>
                </a:solidFill>
                <a:latin typeface="Gotham HTF Book"/>
              </a:rPr>
              <a:t>Le prochain </a:t>
            </a:r>
            <a:r>
              <a:rPr lang="fr-FR" sz="1800" dirty="0" err="1">
                <a:solidFill>
                  <a:srgbClr val="57565B"/>
                </a:solidFill>
                <a:latin typeface="Gotham HTF Book"/>
              </a:rPr>
              <a:t>interval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sera défini par </a:t>
            </a:r>
            <a:r>
              <a:rPr lang="fr-FR" sz="1800" i="1" dirty="0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i="1" baseline="30000" dirty="0">
                <a:solidFill>
                  <a:srgbClr val="57565B"/>
                </a:solidFill>
                <a:latin typeface="Gotham HTF Book"/>
              </a:rPr>
              <a:t>c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et soit </a:t>
            </a:r>
            <a:r>
              <a:rPr lang="fr-FR" sz="1800" i="1" dirty="0" err="1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i="1" baseline="30000" dirty="0" err="1">
                <a:solidFill>
                  <a:srgbClr val="57565B"/>
                </a:solidFill>
                <a:latin typeface="Gotham HTF Book"/>
              </a:rPr>
              <a:t>a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 ou </a:t>
            </a:r>
            <a:r>
              <a:rPr lang="fr-FR" sz="1800" i="1" dirty="0" err="1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i="1" baseline="30000" dirty="0" err="1">
                <a:solidFill>
                  <a:srgbClr val="57565B"/>
                </a:solidFill>
                <a:latin typeface="Gotham HTF Book"/>
              </a:rPr>
              <a:t>b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, celui dont le signe sera différent de </a:t>
            </a:r>
            <a:r>
              <a:rPr lang="fr-FR" sz="1800" i="1" dirty="0">
                <a:solidFill>
                  <a:srgbClr val="57565B"/>
                </a:solidFill>
                <a:latin typeface="Gotham HTF Book"/>
              </a:rPr>
              <a:t>x</a:t>
            </a:r>
            <a:r>
              <a:rPr lang="fr-FR" sz="1800" i="1" baseline="30000" dirty="0">
                <a:solidFill>
                  <a:srgbClr val="57565B"/>
                </a:solidFill>
                <a:latin typeface="Gotham HTF Book"/>
              </a:rPr>
              <a:t>c</a:t>
            </a:r>
            <a:r>
              <a:rPr lang="fr-FR" sz="1800" dirty="0">
                <a:solidFill>
                  <a:srgbClr val="57565B"/>
                </a:solidFill>
                <a:latin typeface="Gotham HTF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76063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78128"/>
            <a:ext cx="10515600" cy="4615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Regula-Falsi</a:t>
            </a:r>
            <a:r>
              <a:rPr lang="en-US" dirty="0"/>
              <a:t> </a:t>
            </a:r>
            <a:r>
              <a:rPr lang="en-US" dirty="0" err="1"/>
              <a:t>approxime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dirty="0">
                <a:latin typeface="Times New Roman" charset="0"/>
                <a:sym typeface="Symbol" charset="0"/>
              </a:rPr>
              <a:t>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droite</a:t>
            </a:r>
            <a:r>
              <a:rPr lang="en-US" dirty="0"/>
              <a:t> et </a:t>
            </a:r>
            <a:r>
              <a:rPr lang="en-US" dirty="0" err="1"/>
              <a:t>utilise</a:t>
            </a:r>
            <a:r>
              <a:rPr lang="en-US" dirty="0"/>
              <a:t> </a:t>
            </a:r>
            <a:r>
              <a:rPr lang="en-US" dirty="0" err="1"/>
              <a:t>l’interpolation</a:t>
            </a:r>
            <a:r>
              <a:rPr lang="en-US" dirty="0"/>
              <a:t> pour </a:t>
            </a:r>
            <a:r>
              <a:rPr lang="en-US" dirty="0" err="1"/>
              <a:t>trouver</a:t>
            </a:r>
            <a:r>
              <a:rPr lang="en-US" dirty="0"/>
              <a:t> la </a:t>
            </a:r>
            <a:r>
              <a:rPr lang="en-US" dirty="0" err="1"/>
              <a:t>racine</a:t>
            </a:r>
            <a:r>
              <a:rPr lang="en-US" dirty="0"/>
              <a:t>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Diagramme</a:t>
            </a:r>
            <a:r>
              <a:rPr lang="en-US" dirty="0"/>
              <a:t> de </a:t>
            </a:r>
            <a:r>
              <a:rPr lang="en-US" dirty="0" err="1"/>
              <a:t>Regula-Falsi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5CF78B2-02F6-4283-B2B8-8A9111B9A4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4392464" y="2433687"/>
            <a:ext cx="0" cy="2693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071664" y="4437112"/>
            <a:ext cx="571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815240" y="4281538"/>
            <a:ext cx="30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endParaRPr lang="en-US">
              <a:latin typeface="Times New Roman" charset="0"/>
            </a:endParaRPr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3479653" y="2533701"/>
            <a:ext cx="4313237" cy="2447925"/>
          </a:xfrm>
          <a:custGeom>
            <a:avLst/>
            <a:gdLst>
              <a:gd name="T0" fmla="*/ 0 w 2717"/>
              <a:gd name="T1" fmla="*/ 1533 h 1542"/>
              <a:gd name="T2" fmla="*/ 373 w 2717"/>
              <a:gd name="T3" fmla="*/ 1525 h 1542"/>
              <a:gd name="T4" fmla="*/ 965 w 2717"/>
              <a:gd name="T5" fmla="*/ 1428 h 1542"/>
              <a:gd name="T6" fmla="*/ 1557 w 2717"/>
              <a:gd name="T7" fmla="*/ 1209 h 1542"/>
              <a:gd name="T8" fmla="*/ 2206 w 2717"/>
              <a:gd name="T9" fmla="*/ 738 h 1542"/>
              <a:gd name="T10" fmla="*/ 2717 w 2717"/>
              <a:gd name="T1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7" h="1542">
                <a:moveTo>
                  <a:pt x="0" y="1533"/>
                </a:moveTo>
                <a:cubicBezTo>
                  <a:pt x="106" y="1537"/>
                  <a:pt x="212" y="1542"/>
                  <a:pt x="373" y="1525"/>
                </a:cubicBezTo>
                <a:cubicBezTo>
                  <a:pt x="534" y="1508"/>
                  <a:pt x="768" y="1481"/>
                  <a:pt x="965" y="1428"/>
                </a:cubicBezTo>
                <a:cubicBezTo>
                  <a:pt x="1162" y="1375"/>
                  <a:pt x="1350" y="1324"/>
                  <a:pt x="1557" y="1209"/>
                </a:cubicBezTo>
                <a:cubicBezTo>
                  <a:pt x="1764" y="1094"/>
                  <a:pt x="2013" y="939"/>
                  <a:pt x="2206" y="738"/>
                </a:cubicBezTo>
                <a:cubicBezTo>
                  <a:pt x="2399" y="537"/>
                  <a:pt x="2558" y="268"/>
                  <a:pt x="2717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7575402" y="2919462"/>
            <a:ext cx="0" cy="15065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4651228" y="2879776"/>
            <a:ext cx="2936875" cy="1997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7510314" y="2828976"/>
            <a:ext cx="115888" cy="1158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649639" y="4449813"/>
            <a:ext cx="0" cy="4365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597253" y="4821287"/>
            <a:ext cx="115887" cy="1158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497239" y="3995788"/>
            <a:ext cx="46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a</a:t>
            </a:r>
            <a:endParaRPr lang="en-US" baseline="30000">
              <a:latin typeface="Times New Roman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457927" y="4495850"/>
            <a:ext cx="379412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b</a:t>
            </a:r>
            <a:endParaRPr lang="en-US" baseline="30000">
              <a:latin typeface="Times New Roman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051277" y="3981501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c</a:t>
            </a:r>
            <a:endParaRPr lang="en-US" baseline="30000">
              <a:latin typeface="Times New Roman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V="1">
            <a:off x="5308452" y="4413301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5252889" y="4654601"/>
            <a:ext cx="115888" cy="1158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5933928" y="4368851"/>
            <a:ext cx="115887" cy="1158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5857727" y="4403776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*</a:t>
            </a:r>
            <a:endParaRPr lang="en-US" baseline="30000">
              <a:latin typeface="Times New Roman" charset="0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8110389" y="2805163"/>
            <a:ext cx="83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f</a:t>
            </a:r>
            <a:r>
              <a:rPr lang="en-US" b="1" i="1">
                <a:solidFill>
                  <a:srgbClr val="0000FF"/>
                </a:solidFill>
                <a:latin typeface="Times New Roman" charset="0"/>
                <a:sym typeface="Symbol" charset="0"/>
              </a:rPr>
              <a:t></a:t>
            </a:r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Times New Roman" charset="0"/>
              </a:rPr>
              <a:t>(</a:t>
            </a:r>
            <a:r>
              <a:rPr lang="en-US" b="1" i="1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lang="en-US" b="1">
                <a:solidFill>
                  <a:srgbClr val="0000FF"/>
                </a:solidFill>
                <a:latin typeface="Times New Roman" charset="0"/>
              </a:rPr>
              <a:t>)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 flipV="1">
            <a:off x="7832577" y="2660701"/>
            <a:ext cx="322262" cy="2317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681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772816"/>
            <a:ext cx="9632184" cy="22569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Cette méthode nécessite la connaissance de deux points qui entourent la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Elle ne nécessite toutefois pas le calcul de la dérivée seconde.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La méthode de </a:t>
            </a:r>
            <a:r>
              <a:rPr lang="fr-FR" sz="2000" dirty="0" err="1"/>
              <a:t>Regula-Falsi</a:t>
            </a:r>
            <a:r>
              <a:rPr lang="fr-FR" sz="2000" dirty="0"/>
              <a:t> nécessite toutefois un peu plus d’itération que la méthode de Newton.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Commentaires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Regula-Falsi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0AD49-9161-4CCD-96C6-037D26FC1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2101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18063"/>
            <a:ext cx="10515600" cy="1489556"/>
          </a:xfrm>
        </p:spPr>
        <p:txBody>
          <a:bodyPr/>
          <a:lstStyle/>
          <a:p>
            <a:pPr marL="269875" indent="-269875"/>
            <a:r>
              <a:rPr lang="en-US" dirty="0" err="1"/>
              <a:t>Considérons</a:t>
            </a:r>
            <a:r>
              <a:rPr lang="en-US" dirty="0"/>
              <a:t> le </a:t>
            </a:r>
            <a:r>
              <a:rPr lang="en-US" dirty="0" err="1"/>
              <a:t>cas</a:t>
            </a:r>
            <a:r>
              <a:rPr lang="en-US" dirty="0"/>
              <a:t> avec </a:t>
            </a:r>
            <a:r>
              <a:rPr lang="en-US" dirty="0" err="1"/>
              <a:t>plusieurs</a:t>
            </a:r>
            <a:r>
              <a:rPr lang="en-US" dirty="0"/>
              <a:t> variables, sans </a:t>
            </a:r>
            <a:r>
              <a:rPr lang="en-US" dirty="0" err="1"/>
              <a:t>contrainte</a:t>
            </a:r>
            <a:r>
              <a:rPr lang="en-US" dirty="0"/>
              <a:t>.</a:t>
            </a:r>
          </a:p>
          <a:p>
            <a:pPr marL="269875" indent="-269875"/>
            <a:r>
              <a:rPr lang="en-US" dirty="0" err="1"/>
              <a:t>Pratiquement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suivent</a:t>
            </a:r>
            <a:r>
              <a:rPr lang="en-US" dirty="0"/>
              <a:t> la </a:t>
            </a:r>
            <a:r>
              <a:rPr lang="en-US" dirty="0" err="1"/>
              <a:t>recette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pPr marL="990600" lvl="1" indent="-533400">
              <a:buFontTx/>
              <a:buAutoNum type="arabicPeriod"/>
            </a:pPr>
            <a:r>
              <a:rPr lang="en-US" sz="1800" dirty="0" err="1">
                <a:solidFill>
                  <a:srgbClr val="57565B"/>
                </a:solidFill>
              </a:rPr>
              <a:t>Choisir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une</a:t>
            </a:r>
            <a:r>
              <a:rPr lang="en-US" sz="1800" dirty="0">
                <a:solidFill>
                  <a:srgbClr val="57565B"/>
                </a:solidFill>
              </a:rPr>
              <a:t> direction de </a:t>
            </a:r>
            <a:r>
              <a:rPr lang="en-US" sz="1800" dirty="0" err="1">
                <a:solidFill>
                  <a:srgbClr val="57565B"/>
                </a:solidFill>
              </a:rPr>
              <a:t>recherche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b="1" dirty="0" err="1">
                <a:solidFill>
                  <a:srgbClr val="57565B"/>
                </a:solidFill>
                <a:latin typeface="Times New Roman" charset="0"/>
              </a:rPr>
              <a:t>d</a:t>
            </a:r>
            <a:r>
              <a:rPr lang="en-US" sz="1800" i="1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</a:p>
          <a:p>
            <a:pPr marL="990600" lvl="1" indent="-533400">
              <a:buFontTx/>
              <a:buAutoNum type="arabicPeriod"/>
            </a:pPr>
            <a:r>
              <a:rPr lang="en-US" sz="1800" dirty="0" err="1">
                <a:solidFill>
                  <a:srgbClr val="57565B"/>
                </a:solidFill>
              </a:rPr>
              <a:t>Chercher</a:t>
            </a:r>
            <a:r>
              <a:rPr lang="en-US" sz="1800" dirty="0">
                <a:solidFill>
                  <a:srgbClr val="57565B"/>
                </a:solidFill>
              </a:rPr>
              <a:t> le minimum </a:t>
            </a:r>
            <a:r>
              <a:rPr lang="en-US" sz="1800" dirty="0" err="1">
                <a:solidFill>
                  <a:srgbClr val="57565B"/>
                </a:solidFill>
              </a:rPr>
              <a:t>dans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cette</a:t>
            </a:r>
            <a:r>
              <a:rPr lang="en-US" sz="1800" dirty="0">
                <a:solidFill>
                  <a:srgbClr val="57565B"/>
                </a:solidFill>
              </a:rPr>
              <a:t> direction </a:t>
            </a:r>
            <a:r>
              <a:rPr lang="en-US" sz="1800" dirty="0" err="1">
                <a:solidFill>
                  <a:srgbClr val="57565B"/>
                </a:solidFill>
              </a:rPr>
              <a:t>afin</a:t>
            </a:r>
            <a:r>
              <a:rPr lang="en-US" sz="1800" dirty="0">
                <a:solidFill>
                  <a:srgbClr val="57565B"/>
                </a:solidFill>
              </a:rPr>
              <a:t> de </a:t>
            </a:r>
            <a:r>
              <a:rPr lang="en-US" sz="1800" dirty="0" err="1">
                <a:solidFill>
                  <a:srgbClr val="57565B"/>
                </a:solidFill>
              </a:rPr>
              <a:t>trouver</a:t>
            </a:r>
            <a:r>
              <a:rPr lang="en-US" sz="1800" dirty="0">
                <a:solidFill>
                  <a:srgbClr val="57565B"/>
                </a:solidFill>
              </a:rPr>
              <a:t> le prochain point.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Optimisation</a:t>
            </a:r>
            <a:r>
              <a:rPr lang="en-US" dirty="0"/>
              <a:t> multi variables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4937C09-5631-460D-BF99-6674D22D5F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0845" y="3789040"/>
            <a:ext cx="88204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dirty="0" err="1">
                <a:solidFill>
                  <a:srgbClr val="57565B"/>
                </a:solidFill>
                <a:latin typeface="Gotham HTF Book"/>
              </a:rPr>
              <a:t>où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k </a:t>
            </a:r>
            <a:r>
              <a:rPr lang="en-US" dirty="0" err="1">
                <a:solidFill>
                  <a:srgbClr val="57565B"/>
                </a:solidFill>
                <a:latin typeface="Gotham HTF Book"/>
              </a:rPr>
              <a:t>est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le </a:t>
            </a:r>
            <a:r>
              <a:rPr lang="en-US" dirty="0" err="1">
                <a:solidFill>
                  <a:srgbClr val="57565B"/>
                </a:solidFill>
                <a:latin typeface="Gotham HTF Book"/>
              </a:rPr>
              <a:t>numéro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dirty="0" err="1">
                <a:solidFill>
                  <a:srgbClr val="57565B"/>
                </a:solidFill>
                <a:latin typeface="Gotham HTF Book"/>
              </a:rPr>
              <a:t>d’itération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courante et </a:t>
            </a:r>
            <a:r>
              <a:rPr lang="en-US" i="1" dirty="0" err="1">
                <a:solidFill>
                  <a:srgbClr val="57565B"/>
                </a:solidFill>
                <a:latin typeface="Gotham HTF Book"/>
              </a:rPr>
              <a:t>a</a:t>
            </a:r>
            <a:r>
              <a:rPr lang="en-US" i="1" baseline="30000" dirty="0" err="1">
                <a:solidFill>
                  <a:srgbClr val="57565B"/>
                </a:solidFill>
                <a:latin typeface="Gotham HTF Book"/>
              </a:rPr>
              <a:t>k</a:t>
            </a:r>
            <a:r>
              <a:rPr lang="en-US" i="1" baseline="30000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dirty="0" err="1">
                <a:solidFill>
                  <a:srgbClr val="57565B"/>
                </a:solidFill>
                <a:latin typeface="Gotham HTF Book"/>
              </a:rPr>
              <a:t>est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un </a:t>
            </a:r>
            <a:r>
              <a:rPr lang="en-US" dirty="0" err="1">
                <a:solidFill>
                  <a:srgbClr val="57565B"/>
                </a:solidFill>
                <a:latin typeface="Gotham HTF Book"/>
              </a:rPr>
              <a:t>scalaire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dirty="0" err="1">
                <a:solidFill>
                  <a:srgbClr val="57565B"/>
                </a:solidFill>
                <a:latin typeface="Gotham HTF Book"/>
              </a:rPr>
              <a:t>positif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dirty="0" err="1">
                <a:solidFill>
                  <a:srgbClr val="57565B"/>
                </a:solidFill>
                <a:latin typeface="Gotham HTF Book"/>
              </a:rPr>
              <a:t>appeler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le pas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5"/>
              <p:cNvSpPr txBox="1"/>
              <p:nvPr/>
            </p:nvSpPr>
            <p:spPr bwMode="auto">
              <a:xfrm>
                <a:off x="4165987" y="3068960"/>
                <a:ext cx="2770188" cy="547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867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5987" y="3068960"/>
                <a:ext cx="2770188" cy="547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0165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99" y="2089474"/>
            <a:ext cx="5904656" cy="454948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236768"/>
            <a:ext cx="10515600" cy="1489556"/>
          </a:xfrm>
        </p:spPr>
        <p:txBody>
          <a:bodyPr/>
          <a:lstStyle/>
          <a:p>
            <a:r>
              <a:rPr lang="fr-CA" dirty="0"/>
              <a:t>En PL, s’il existe une solution optimale, alors il existe un point extrême du polyèdre qui est optimal.</a:t>
            </a:r>
          </a:p>
          <a:p>
            <a:r>
              <a:rPr lang="fr-CA" dirty="0"/>
              <a:t>En PNL, l’optimum peut se trouver n’importe où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En rouge les lignes de la région réalisables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En noir des courbes de niveau de la fonction objectif.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Raison 2: </a:t>
            </a:r>
            <a:r>
              <a:rPr lang="en-US" dirty="0" err="1"/>
              <a:t>L’optimum</a:t>
            </a:r>
            <a:r>
              <a:rPr lang="en-US" dirty="0"/>
              <a:t> et les points </a:t>
            </a:r>
            <a:r>
              <a:rPr lang="en-US" dirty="0" err="1"/>
              <a:t>extrêmes</a:t>
            </a:r>
            <a:r>
              <a:rPr lang="en-US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8A4907A-00B0-4C35-B9AF-1C0D9BEA34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718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29125" y="1412776"/>
            <a:ext cx="9215347" cy="34604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 pas, </a:t>
            </a:r>
            <a:r>
              <a:rPr lang="en-US" i="1" dirty="0" err="1">
                <a:latin typeface="Symbol" charset="0"/>
              </a:rPr>
              <a:t>a</a:t>
            </a:r>
            <a:r>
              <a:rPr lang="en-US" baseline="30000" dirty="0" err="1">
                <a:latin typeface="Times New Roman" charset="0"/>
              </a:rPr>
              <a:t>k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calculé</a:t>
            </a:r>
            <a:r>
              <a:rPr lang="en-US" dirty="0"/>
              <a:t> de la manière </a:t>
            </a:r>
            <a:r>
              <a:rPr lang="en-US" dirty="0" err="1"/>
              <a:t>suivante</a:t>
            </a:r>
            <a:r>
              <a:rPr lang="en-US" dirty="0"/>
              <a:t> :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rgbClr val="57565B"/>
                </a:solidFill>
              </a:rPr>
              <a:t>Nous </a:t>
            </a:r>
            <a:r>
              <a:rPr lang="en-US" sz="1800" dirty="0" err="1">
                <a:solidFill>
                  <a:srgbClr val="57565B"/>
                </a:solidFill>
              </a:rPr>
              <a:t>voulons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optimiser</a:t>
            </a:r>
            <a:r>
              <a:rPr lang="en-US" sz="1800" dirty="0">
                <a:solidFill>
                  <a:srgbClr val="57565B"/>
                </a:solidFill>
              </a:rPr>
              <a:t> la </a:t>
            </a:r>
            <a:r>
              <a:rPr lang="en-US" sz="1800" dirty="0" err="1">
                <a:solidFill>
                  <a:srgbClr val="57565B"/>
                </a:solidFill>
              </a:rPr>
              <a:t>fonction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i="1" dirty="0">
                <a:solidFill>
                  <a:srgbClr val="57565B"/>
                </a:solidFill>
                <a:latin typeface="Times New Roman" charset="0"/>
              </a:rPr>
              <a:t>f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(</a:t>
            </a:r>
            <a:r>
              <a:rPr lang="en-US" sz="1800" b="1" dirty="0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sz="1800" i="1" baseline="30000" dirty="0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baseline="30000" dirty="0">
                <a:solidFill>
                  <a:srgbClr val="57565B"/>
                </a:solidFill>
                <a:latin typeface="Times New Roman" charset="0"/>
              </a:rPr>
              <a:t>+1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) = </a:t>
            </a:r>
            <a:r>
              <a:rPr lang="en-US" sz="1800" i="1" dirty="0">
                <a:solidFill>
                  <a:srgbClr val="57565B"/>
                </a:solidFill>
                <a:latin typeface="Times New Roman" charset="0"/>
              </a:rPr>
              <a:t>f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(</a:t>
            </a:r>
            <a:r>
              <a:rPr lang="en-US" sz="1800" b="1" dirty="0" err="1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sz="1800" i="1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 +</a:t>
            </a:r>
            <a:r>
              <a:rPr lang="en-US" sz="1800" i="1" dirty="0" err="1">
                <a:solidFill>
                  <a:srgbClr val="57565B"/>
                </a:solidFill>
                <a:latin typeface="Symbol" charset="0"/>
              </a:rPr>
              <a:t>a</a:t>
            </a:r>
            <a:r>
              <a:rPr lang="en-US" sz="1800" i="1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b="1" dirty="0" err="1">
                <a:solidFill>
                  <a:srgbClr val="57565B"/>
                </a:solidFill>
                <a:latin typeface="Times New Roman" charset="0"/>
              </a:rPr>
              <a:t>d</a:t>
            </a:r>
            <a:r>
              <a:rPr lang="en-US" sz="1800" i="1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dirty="0">
                <a:solidFill>
                  <a:srgbClr val="57565B"/>
                </a:solidFill>
                <a:latin typeface="Times New Roman" charset="0"/>
              </a:rPr>
              <a:t>)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où</a:t>
            </a:r>
            <a:r>
              <a:rPr lang="en-US" sz="1800" dirty="0">
                <a:solidFill>
                  <a:srgbClr val="57565B"/>
                </a:solidFill>
              </a:rPr>
              <a:t> la </a:t>
            </a:r>
            <a:r>
              <a:rPr lang="en-US" sz="1800" dirty="0" err="1">
                <a:solidFill>
                  <a:srgbClr val="57565B"/>
                </a:solidFill>
              </a:rPr>
              <a:t>seule</a:t>
            </a:r>
            <a:r>
              <a:rPr lang="en-US" sz="1800" dirty="0">
                <a:solidFill>
                  <a:srgbClr val="57565B"/>
                </a:solidFill>
              </a:rPr>
              <a:t> variable </a:t>
            </a:r>
            <a:r>
              <a:rPr lang="en-US" sz="1800" dirty="0" err="1">
                <a:solidFill>
                  <a:srgbClr val="57565B"/>
                </a:solidFill>
              </a:rPr>
              <a:t>est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i="1" dirty="0" err="1">
                <a:solidFill>
                  <a:srgbClr val="57565B"/>
                </a:solidFill>
                <a:latin typeface="Symbol" charset="0"/>
              </a:rPr>
              <a:t>a</a:t>
            </a:r>
            <a:r>
              <a:rPr lang="en-US" sz="1800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parce</a:t>
            </a:r>
            <a:r>
              <a:rPr lang="en-US" sz="1800" dirty="0">
                <a:solidFill>
                  <a:srgbClr val="57565B"/>
                </a:solidFill>
              </a:rPr>
              <a:t> que </a:t>
            </a:r>
            <a:r>
              <a:rPr lang="en-US" sz="1800" b="1" dirty="0" err="1">
                <a:solidFill>
                  <a:srgbClr val="57565B"/>
                </a:solidFill>
                <a:latin typeface="Times New Roman" charset="0"/>
              </a:rPr>
              <a:t>x</a:t>
            </a:r>
            <a:r>
              <a:rPr lang="en-US" sz="1800" i="1" baseline="30000" dirty="0" err="1">
                <a:solidFill>
                  <a:srgbClr val="57565B"/>
                </a:solidFill>
                <a:latin typeface="Times New Roman" charset="0"/>
              </a:rPr>
              <a:t>k</a:t>
            </a:r>
            <a:r>
              <a:rPr lang="en-US" sz="1800" dirty="0">
                <a:solidFill>
                  <a:srgbClr val="57565B"/>
                </a:solidFill>
              </a:rPr>
              <a:t> et </a:t>
            </a:r>
            <a:r>
              <a:rPr lang="en-US" sz="1800" b="1" dirty="0">
                <a:solidFill>
                  <a:srgbClr val="57565B"/>
                </a:solidFill>
                <a:latin typeface="Times New Roman" charset="0"/>
              </a:rPr>
              <a:t>d</a:t>
            </a:r>
            <a:r>
              <a:rPr lang="en-US" sz="1800" i="1" baseline="30000" dirty="0">
                <a:solidFill>
                  <a:srgbClr val="57565B"/>
                </a:solidFill>
                <a:latin typeface="Times New Roman" charset="0"/>
              </a:rPr>
              <a:t>k </a:t>
            </a:r>
            <a:r>
              <a:rPr lang="en-US" sz="1800" dirty="0" err="1">
                <a:solidFill>
                  <a:srgbClr val="57565B"/>
                </a:solidFill>
              </a:rPr>
              <a:t>sont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connus</a:t>
            </a:r>
            <a:r>
              <a:rPr lang="en-US" sz="1800" dirty="0">
                <a:solidFill>
                  <a:srgbClr val="57565B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Nous </a:t>
            </a:r>
            <a:r>
              <a:rPr lang="en-US" dirty="0" err="1"/>
              <a:t>posons</a:t>
            </a:r>
            <a:r>
              <a:rPr lang="en-US" dirty="0"/>
              <a:t>    			     et </a:t>
            </a:r>
            <a:r>
              <a:rPr lang="en-US" dirty="0" err="1"/>
              <a:t>résolvons</a:t>
            </a:r>
            <a:r>
              <a:rPr lang="en-US" dirty="0"/>
              <a:t> pour </a:t>
            </a:r>
            <a:r>
              <a:rPr lang="en-US" i="1" dirty="0" err="1">
                <a:latin typeface="Symbol" charset="0"/>
              </a:rPr>
              <a:t>a</a:t>
            </a:r>
            <a:r>
              <a:rPr lang="en-US" baseline="30000" dirty="0" err="1">
                <a:latin typeface="Times New Roman" charset="0"/>
              </a:rPr>
              <a:t>k</a:t>
            </a:r>
            <a:r>
              <a:rPr lang="en-US" dirty="0"/>
              <a:t> en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seule</a:t>
            </a:r>
            <a:r>
              <a:rPr lang="en-US" dirty="0"/>
              <a:t> variable </a:t>
            </a:r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précédemment</a:t>
            </a:r>
            <a:r>
              <a:rPr lang="en-US" dirty="0"/>
              <a:t>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pas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FB6A65-38B7-4F27-9E14-3E7DCD8EA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Object 4"/>
              <p:cNvSpPr txBox="1"/>
              <p:nvPr/>
            </p:nvSpPr>
            <p:spPr bwMode="auto">
              <a:xfrm>
                <a:off x="2567608" y="3789040"/>
                <a:ext cx="2301875" cy="854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3584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7608" y="3789040"/>
                <a:ext cx="2301875" cy="854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10645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54504"/>
            <a:ext cx="8624072" cy="1498432"/>
          </a:xfrm>
        </p:spPr>
        <p:txBody>
          <a:bodyPr/>
          <a:lstStyle/>
          <a:p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simple</a:t>
            </a:r>
          </a:p>
          <a:p>
            <a:pPr lvl="1"/>
            <a:r>
              <a:rPr lang="en-US" sz="1800" dirty="0">
                <a:solidFill>
                  <a:srgbClr val="57565B"/>
                </a:solidFill>
              </a:rPr>
              <a:t>Pour </a:t>
            </a:r>
            <a:r>
              <a:rPr lang="en-US" sz="1800" dirty="0" err="1">
                <a:solidFill>
                  <a:srgbClr val="57565B"/>
                </a:solidFill>
              </a:rPr>
              <a:t>donner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une</a:t>
            </a:r>
            <a:r>
              <a:rPr lang="en-US" sz="1800" dirty="0">
                <a:solidFill>
                  <a:srgbClr val="57565B"/>
                </a:solidFill>
              </a:rPr>
              <a:t> direction, </a:t>
            </a:r>
            <a:r>
              <a:rPr lang="en-US" sz="1800" dirty="0" err="1">
                <a:solidFill>
                  <a:srgbClr val="57565B"/>
                </a:solidFill>
              </a:rPr>
              <a:t>elle</a:t>
            </a:r>
            <a:r>
              <a:rPr lang="en-US" sz="1800" dirty="0">
                <a:solidFill>
                  <a:srgbClr val="57565B"/>
                </a:solidFill>
              </a:rPr>
              <a:t> </a:t>
            </a:r>
            <a:r>
              <a:rPr lang="en-US" sz="1800" dirty="0" err="1">
                <a:solidFill>
                  <a:srgbClr val="57565B"/>
                </a:solidFill>
              </a:rPr>
              <a:t>utilise</a:t>
            </a:r>
            <a:r>
              <a:rPr lang="en-US" sz="1800" dirty="0">
                <a:solidFill>
                  <a:srgbClr val="57565B"/>
                </a:solidFill>
              </a:rPr>
              <a:t> le gradient (pour </a:t>
            </a:r>
            <a:r>
              <a:rPr lang="en-US" sz="1800" dirty="0" err="1">
                <a:solidFill>
                  <a:srgbClr val="57565B"/>
                </a:solidFill>
              </a:rPr>
              <a:t>maximiser</a:t>
            </a:r>
            <a:r>
              <a:rPr lang="en-US" sz="1800" dirty="0">
                <a:solidFill>
                  <a:srgbClr val="57565B"/>
                </a:solidFill>
              </a:rPr>
              <a:t>) </a:t>
            </a:r>
            <a:r>
              <a:rPr lang="en-US" sz="1800" dirty="0" err="1">
                <a:solidFill>
                  <a:srgbClr val="57565B"/>
                </a:solidFill>
              </a:rPr>
              <a:t>ou</a:t>
            </a:r>
            <a:r>
              <a:rPr lang="en-US" sz="1800" dirty="0">
                <a:solidFill>
                  <a:srgbClr val="57565B"/>
                </a:solidFill>
              </a:rPr>
              <a:t> le gradient </a:t>
            </a:r>
            <a:r>
              <a:rPr lang="en-US" sz="1800" dirty="0" err="1">
                <a:solidFill>
                  <a:srgbClr val="57565B"/>
                </a:solidFill>
              </a:rPr>
              <a:t>négatif</a:t>
            </a:r>
            <a:r>
              <a:rPr lang="en-US" sz="1800" dirty="0">
                <a:solidFill>
                  <a:srgbClr val="57565B"/>
                </a:solidFill>
              </a:rPr>
              <a:t> (pour </a:t>
            </a:r>
            <a:r>
              <a:rPr lang="en-US" sz="1800" dirty="0" err="1">
                <a:solidFill>
                  <a:srgbClr val="57565B"/>
                </a:solidFill>
              </a:rPr>
              <a:t>minimiser</a:t>
            </a:r>
            <a:r>
              <a:rPr lang="en-US" sz="1800" dirty="0">
                <a:solidFill>
                  <a:srgbClr val="57565B"/>
                </a:solidFill>
              </a:rPr>
              <a:t>)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la </a:t>
            </a:r>
            <a:r>
              <a:rPr lang="en-US" dirty="0" err="1"/>
              <a:t>descente</a:t>
            </a:r>
            <a:r>
              <a:rPr lang="en-US" dirty="0"/>
              <a:t> la plus </a:t>
            </a:r>
            <a:r>
              <a:rPr lang="en-US" dirty="0" err="1"/>
              <a:t>rapide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830BE3-27B6-435F-829A-C21970ED6C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Object 4"/>
              <p:cNvSpPr txBox="1"/>
              <p:nvPr/>
            </p:nvSpPr>
            <p:spPr bwMode="auto">
              <a:xfrm>
                <a:off x="2783632" y="3419533"/>
                <a:ext cx="2806700" cy="1231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97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632" y="3419533"/>
                <a:ext cx="2806700" cy="1231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943872" y="3501008"/>
            <a:ext cx="10793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57565B"/>
                </a:solidFill>
                <a:latin typeface="Gotham HTF Book"/>
              </a:rPr>
              <a:t>pour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Object 6"/>
              <p:cNvSpPr txBox="1"/>
              <p:nvPr/>
            </p:nvSpPr>
            <p:spPr bwMode="auto">
              <a:xfrm>
                <a:off x="6240016" y="3431850"/>
                <a:ext cx="1265238" cy="1231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97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0016" y="3431850"/>
                <a:ext cx="1265238" cy="1231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4" name="Object 8"/>
              <p:cNvSpPr txBox="1"/>
              <p:nvPr/>
            </p:nvSpPr>
            <p:spPr bwMode="auto">
              <a:xfrm>
                <a:off x="2783632" y="4404235"/>
                <a:ext cx="3863975" cy="1231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970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632" y="4404235"/>
                <a:ext cx="3863975" cy="1231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18325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458764"/>
            <a:ext cx="10515600" cy="461582"/>
          </a:xfrm>
        </p:spPr>
        <p:txBody>
          <a:bodyPr/>
          <a:lstStyle/>
          <a:p>
            <a:r>
              <a:rPr lang="en-US" dirty="0" err="1"/>
              <a:t>L’opposé</a:t>
            </a:r>
            <a:r>
              <a:rPr lang="en-US" dirty="0"/>
              <a:t> du gradient nous </a:t>
            </a:r>
            <a:r>
              <a:rPr lang="en-US" dirty="0" err="1"/>
              <a:t>indique</a:t>
            </a:r>
            <a:r>
              <a:rPr lang="en-US" dirty="0"/>
              <a:t> la direction de </a:t>
            </a:r>
            <a:r>
              <a:rPr lang="en-US" dirty="0" err="1"/>
              <a:t>descente</a:t>
            </a:r>
            <a:r>
              <a:rPr lang="en-US" dirty="0"/>
              <a:t> la plus </a:t>
            </a:r>
            <a:r>
              <a:rPr lang="en-US" dirty="0" err="1"/>
              <a:t>rapide</a:t>
            </a:r>
            <a:r>
              <a:rPr lang="en-US" dirty="0"/>
              <a:t>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la </a:t>
            </a:r>
            <a:r>
              <a:rPr lang="en-US" dirty="0" err="1"/>
              <a:t>descente</a:t>
            </a:r>
            <a:r>
              <a:rPr lang="en-US" dirty="0"/>
              <a:t> la plus </a:t>
            </a:r>
            <a:r>
              <a:rPr lang="en-US" dirty="0" err="1"/>
              <a:t>rapide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DCBFD3E-AA46-4061-B8B5-00A75C438D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3971230" y="2360687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666430" y="4722887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390830" y="4494287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1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604518" y="2360687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2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5987355" y="3000450"/>
            <a:ext cx="381000" cy="609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5807969" y="2636912"/>
            <a:ext cx="979487" cy="180498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5587305" y="2392438"/>
            <a:ext cx="1481138" cy="25114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622105" y="2432125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f</a:t>
            </a:r>
            <a:r>
              <a:rPr lang="en-US">
                <a:latin typeface="Times New Roman" charset="0"/>
              </a:rPr>
              <a:t>(</a:t>
            </a:r>
            <a:r>
              <a:rPr lang="en-US" b="1">
                <a:latin typeface="Times New Roman" charset="0"/>
              </a:rPr>
              <a:t>x</a:t>
            </a:r>
            <a:r>
              <a:rPr lang="en-US">
                <a:latin typeface="Times New Roman" charset="0"/>
              </a:rPr>
              <a:t>) = 5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484119" y="2663901"/>
            <a:ext cx="619125" cy="320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 flipV="1">
            <a:off x="6347718" y="3641801"/>
            <a:ext cx="438150" cy="1809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6766818" y="3819601"/>
            <a:ext cx="438150" cy="1809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706494" y="3749751"/>
            <a:ext cx="136525" cy="1365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151785" y="2852936"/>
            <a:ext cx="1340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b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) = 20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5239644" y="2998863"/>
            <a:ext cx="541337" cy="411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295801" y="4221088"/>
            <a:ext cx="14943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</a:t>
            </a:r>
            <a:r>
              <a:rPr lang="en-US" b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) = 25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5366643" y="4440312"/>
            <a:ext cx="373062" cy="90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6662043" y="3835475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x</a:t>
            </a:r>
            <a:r>
              <a:rPr lang="en-US" baseline="30000">
                <a:latin typeface="Times New Roman" charset="0"/>
              </a:rPr>
              <a:t>k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344668" y="3049662"/>
            <a:ext cx="893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charset="0"/>
                <a:sym typeface="Symbol" charset="0"/>
              </a:rPr>
              <a:t></a:t>
            </a:r>
            <a:r>
              <a:rPr lang="en-US" i="1">
                <a:latin typeface="Times New Roman" charset="0"/>
              </a:rPr>
              <a:t>f(</a:t>
            </a:r>
            <a:r>
              <a:rPr lang="en-US" b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k</a:t>
            </a:r>
            <a:r>
              <a:rPr lang="en-US" i="1">
                <a:latin typeface="Times New Roman" charset="0"/>
              </a:rPr>
              <a:t>)</a:t>
            </a:r>
            <a:endParaRPr lang="en-US" baseline="-25000">
              <a:latin typeface="Times New Roman" charset="0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970018" y="2570237"/>
            <a:ext cx="893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charset="0"/>
              </a:rPr>
              <a:t>-</a:t>
            </a:r>
            <a:r>
              <a:rPr lang="en-US" i="1">
                <a:latin typeface="Times New Roman" charset="0"/>
                <a:sym typeface="Symbol" charset="0"/>
              </a:rPr>
              <a:t></a:t>
            </a:r>
            <a:r>
              <a:rPr lang="en-US" i="1">
                <a:latin typeface="Times New Roman" charset="0"/>
              </a:rPr>
              <a:t>f(</a:t>
            </a:r>
            <a:r>
              <a:rPr lang="en-US" b="1">
                <a:latin typeface="Times New Roman" charset="0"/>
              </a:rPr>
              <a:t>x</a:t>
            </a:r>
            <a:r>
              <a:rPr lang="en-US" i="1" baseline="30000">
                <a:latin typeface="Times New Roman" charset="0"/>
              </a:rPr>
              <a:t>k</a:t>
            </a:r>
            <a:r>
              <a:rPr lang="en-US" i="1">
                <a:latin typeface="Times New Roman" charset="0"/>
              </a:rPr>
              <a:t>)</a:t>
            </a:r>
            <a:endParaRPr lang="en-US" baseline="-25000">
              <a:latin typeface="Times New Roman" charset="0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6520755" y="2959176"/>
            <a:ext cx="800100" cy="695325"/>
          </a:xfrm>
          <a:custGeom>
            <a:avLst/>
            <a:gdLst>
              <a:gd name="T0" fmla="*/ 483 w 504"/>
              <a:gd name="T1" fmla="*/ 0 h 438"/>
              <a:gd name="T2" fmla="*/ 435 w 504"/>
              <a:gd name="T3" fmla="*/ 146 h 438"/>
              <a:gd name="T4" fmla="*/ 69 w 504"/>
              <a:gd name="T5" fmla="*/ 211 h 438"/>
              <a:gd name="T6" fmla="*/ 21 w 504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4" h="438">
                <a:moveTo>
                  <a:pt x="483" y="0"/>
                </a:moveTo>
                <a:cubicBezTo>
                  <a:pt x="493" y="55"/>
                  <a:pt x="504" y="111"/>
                  <a:pt x="435" y="146"/>
                </a:cubicBezTo>
                <a:cubicBezTo>
                  <a:pt x="366" y="181"/>
                  <a:pt x="138" y="162"/>
                  <a:pt x="69" y="211"/>
                </a:cubicBezTo>
                <a:cubicBezTo>
                  <a:pt x="0" y="260"/>
                  <a:pt x="10" y="349"/>
                  <a:pt x="21" y="438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7171630" y="3427487"/>
            <a:ext cx="533400" cy="457200"/>
          </a:xfrm>
          <a:custGeom>
            <a:avLst/>
            <a:gdLst>
              <a:gd name="T0" fmla="*/ 336 w 336"/>
              <a:gd name="T1" fmla="*/ 0 h 288"/>
              <a:gd name="T2" fmla="*/ 288 w 336"/>
              <a:gd name="T3" fmla="*/ 96 h 288"/>
              <a:gd name="T4" fmla="*/ 144 w 336"/>
              <a:gd name="T5" fmla="*/ 144 h 288"/>
              <a:gd name="T6" fmla="*/ 48 w 336"/>
              <a:gd name="T7" fmla="*/ 192 h 288"/>
              <a:gd name="T8" fmla="*/ 0 w 33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288">
                <a:moveTo>
                  <a:pt x="336" y="0"/>
                </a:moveTo>
                <a:cubicBezTo>
                  <a:pt x="328" y="36"/>
                  <a:pt x="320" y="72"/>
                  <a:pt x="288" y="96"/>
                </a:cubicBezTo>
                <a:cubicBezTo>
                  <a:pt x="256" y="120"/>
                  <a:pt x="184" y="128"/>
                  <a:pt x="144" y="144"/>
                </a:cubicBezTo>
                <a:cubicBezTo>
                  <a:pt x="104" y="160"/>
                  <a:pt x="72" y="168"/>
                  <a:pt x="48" y="192"/>
                </a:cubicBezTo>
                <a:cubicBezTo>
                  <a:pt x="24" y="216"/>
                  <a:pt x="12" y="252"/>
                  <a:pt x="0" y="288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019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66259" y="1196752"/>
            <a:ext cx="9056120" cy="3249012"/>
          </a:xfrm>
        </p:spPr>
        <p:txBody>
          <a:bodyPr/>
          <a:lstStyle/>
          <a:p>
            <a:pPr marL="609600" indent="-609600">
              <a:buNone/>
            </a:pPr>
            <a:r>
              <a:rPr lang="en-US" dirty="0"/>
              <a:t>Les </a:t>
            </a:r>
            <a:r>
              <a:rPr lang="en-US" dirty="0" err="1"/>
              <a:t>étapes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:</a:t>
            </a:r>
          </a:p>
          <a:p>
            <a:pPr marL="609600" indent="-609600">
              <a:buNone/>
            </a:pP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 err="1"/>
              <a:t>Choisir</a:t>
            </a:r>
            <a:r>
              <a:rPr lang="en-US" dirty="0"/>
              <a:t> un point initial </a:t>
            </a:r>
            <a:r>
              <a:rPr lang="en-US" b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0</a:t>
            </a:r>
          </a:p>
          <a:p>
            <a:pPr marL="609600" indent="-609600">
              <a:buFontTx/>
              <a:buAutoNum type="arabicPeriod"/>
            </a:pPr>
            <a:r>
              <a:rPr lang="en-US" dirty="0" err="1"/>
              <a:t>Calculer</a:t>
            </a:r>
            <a:r>
              <a:rPr lang="en-US" dirty="0"/>
              <a:t> le gradient </a:t>
            </a:r>
            <a:r>
              <a:rPr lang="en-US" dirty="0">
                <a:latin typeface="Times New Roman" charset="0"/>
                <a:sym typeface="Symbol" charset="0"/>
              </a:rPr>
              <a:t></a:t>
            </a:r>
            <a:r>
              <a:rPr lang="en-US" i="1" dirty="0">
                <a:latin typeface="Times New Roman" charset="0"/>
                <a:sym typeface="Symbol" charset="0"/>
              </a:rPr>
              <a:t>f</a:t>
            </a:r>
            <a:r>
              <a:rPr lang="en-US" dirty="0">
                <a:latin typeface="Times New Roman" charset="0"/>
                <a:sym typeface="Symbol" charset="0"/>
              </a:rPr>
              <a:t>(</a:t>
            </a:r>
            <a:r>
              <a:rPr lang="en-US" b="1" dirty="0" err="1">
                <a:latin typeface="Times New Roman" charset="0"/>
                <a:sym typeface="Symbol" charset="0"/>
              </a:rPr>
              <a:t>x</a:t>
            </a:r>
            <a:r>
              <a:rPr lang="en-US" i="1" baseline="30000" dirty="0" err="1">
                <a:latin typeface="Times New Roman" charset="0"/>
                <a:sym typeface="Symbol" charset="0"/>
              </a:rPr>
              <a:t>k</a:t>
            </a:r>
            <a:r>
              <a:rPr lang="en-US" dirty="0">
                <a:latin typeface="Times New Roman" charset="0"/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où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est</a:t>
            </a:r>
            <a:r>
              <a:rPr lang="en-US" dirty="0">
                <a:sym typeface="Symbol" charset="0"/>
              </a:rPr>
              <a:t> un </a:t>
            </a:r>
            <a:r>
              <a:rPr lang="en-US" dirty="0" err="1">
                <a:sym typeface="Symbol" charset="0"/>
              </a:rPr>
              <a:t>numéro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d’iteration</a:t>
            </a:r>
            <a:endParaRPr lang="en-US" dirty="0">
              <a:sym typeface="Symbol" charset="0"/>
            </a:endParaRPr>
          </a:p>
          <a:p>
            <a:pPr marL="609600" indent="-609600">
              <a:buFontTx/>
              <a:buAutoNum type="arabicPeriod"/>
            </a:pPr>
            <a:endParaRPr lang="en-US" dirty="0">
              <a:sym typeface="Symbol" charset="0"/>
            </a:endParaRPr>
          </a:p>
          <a:p>
            <a:pPr marL="609600" indent="-609600">
              <a:buFontTx/>
              <a:buAutoNum type="arabicPeriod"/>
            </a:pPr>
            <a:r>
              <a:rPr lang="en-US" dirty="0" err="1">
                <a:sym typeface="Symbol" charset="0"/>
              </a:rPr>
              <a:t>Calculer</a:t>
            </a:r>
            <a:r>
              <a:rPr lang="en-US" dirty="0">
                <a:sym typeface="Symbol" charset="0"/>
              </a:rPr>
              <a:t> la direction de recherche :</a:t>
            </a:r>
          </a:p>
          <a:p>
            <a:pPr marL="609600" indent="-609600">
              <a:buFontTx/>
              <a:buAutoNum type="arabicPeriod"/>
            </a:pPr>
            <a:endParaRPr lang="en-US" dirty="0">
              <a:sym typeface="Symbol" charset="0"/>
            </a:endParaRPr>
          </a:p>
          <a:p>
            <a:pPr marL="609600" indent="-609600">
              <a:buFontTx/>
              <a:buAutoNum type="arabicPeriod"/>
            </a:pPr>
            <a:r>
              <a:rPr lang="en-US" dirty="0" err="1">
                <a:sym typeface="Symbol" charset="0"/>
              </a:rPr>
              <a:t>Calculer</a:t>
            </a:r>
            <a:r>
              <a:rPr lang="en-US" dirty="0">
                <a:sym typeface="Symbol" charset="0"/>
              </a:rPr>
              <a:t> le prochain point </a:t>
            </a:r>
            <a:r>
              <a:rPr lang="en-US" b="1" dirty="0">
                <a:latin typeface="Times New Roman" charset="0"/>
                <a:sym typeface="Symbol" charset="0"/>
              </a:rPr>
              <a:t>x</a:t>
            </a:r>
            <a:r>
              <a:rPr lang="en-US" dirty="0">
                <a:sym typeface="Symbol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	</a:t>
            </a:r>
            <a:r>
              <a:rPr lang="en-US" dirty="0" err="1">
                <a:sym typeface="Symbol" charset="0"/>
              </a:rPr>
              <a:t>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utilisant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une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méthode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d’optimisation</a:t>
            </a:r>
            <a:r>
              <a:rPr lang="en-US" dirty="0">
                <a:sym typeface="Symbol" charset="0"/>
              </a:rPr>
              <a:t> à </a:t>
            </a:r>
            <a:r>
              <a:rPr lang="en-US" dirty="0" err="1">
                <a:sym typeface="Symbol" charset="0"/>
              </a:rPr>
              <a:t>une</a:t>
            </a:r>
            <a:r>
              <a:rPr lang="en-US" dirty="0">
                <a:sym typeface="Symbol" charset="0"/>
              </a:rPr>
              <a:t> variable sur </a:t>
            </a:r>
            <a:r>
              <a:rPr lang="en-US" i="1" dirty="0" err="1">
                <a:latin typeface="Symbol" charset="0"/>
                <a:sym typeface="Symbol" charset="0"/>
              </a:rPr>
              <a:t>a</a:t>
            </a:r>
            <a:r>
              <a:rPr lang="en-US" baseline="30000" dirty="0" err="1">
                <a:latin typeface="Times New Roman" charset="0"/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la </a:t>
            </a:r>
            <a:r>
              <a:rPr lang="en-US" dirty="0" err="1"/>
              <a:t>descente</a:t>
            </a:r>
            <a:r>
              <a:rPr lang="en-US" dirty="0"/>
              <a:t> la plus </a:t>
            </a:r>
            <a:r>
              <a:rPr lang="en-US" dirty="0" err="1"/>
              <a:t>rapide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A89F82-C84C-4B5F-9811-F3A18E7C28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Object 4"/>
              <p:cNvSpPr txBox="1"/>
              <p:nvPr/>
            </p:nvSpPr>
            <p:spPr bwMode="auto">
              <a:xfrm>
                <a:off x="5886406" y="2910472"/>
                <a:ext cx="2209800" cy="576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m:rPr>
                          <m:sty m:val="p"/>
                        </m:rP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4608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6406" y="2910472"/>
                <a:ext cx="2209800" cy="576263"/>
              </a:xfrm>
              <a:prstGeom prst="rect">
                <a:avLst/>
              </a:prstGeom>
              <a:blipFill>
                <a:blip r:embed="rId2"/>
                <a:stretch>
                  <a:fillRect l="-2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85" name="Object 5"/>
              <p:cNvSpPr txBox="1"/>
              <p:nvPr/>
            </p:nvSpPr>
            <p:spPr bwMode="auto">
              <a:xfrm>
                <a:off x="5694319" y="3609403"/>
                <a:ext cx="2593975" cy="512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4608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4319" y="3609403"/>
                <a:ext cx="2593975" cy="512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4932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32490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déterminer</a:t>
            </a:r>
            <a:r>
              <a:rPr lang="en-US" dirty="0"/>
              <a:t> la convergence,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tolérance</a:t>
            </a:r>
            <a:r>
              <a:rPr lang="en-US" dirty="0"/>
              <a:t> </a:t>
            </a:r>
            <a:r>
              <a:rPr lang="en-US" i="1" dirty="0">
                <a:latin typeface="Symbol" charset="0"/>
              </a:rPr>
              <a:t>e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et </a:t>
            </a:r>
            <a:r>
              <a:rPr lang="en-US" dirty="0" err="1"/>
              <a:t>arrêter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609600" indent="-609600">
              <a:buNone/>
            </a:pP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tolérance</a:t>
            </a:r>
            <a:r>
              <a:rPr lang="en-US" dirty="0"/>
              <a:t> </a:t>
            </a:r>
            <a:r>
              <a:rPr lang="en-US" i="1" dirty="0">
                <a:latin typeface="Symbol" charset="0"/>
              </a:rPr>
              <a:t>e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et </a:t>
            </a:r>
            <a:r>
              <a:rPr lang="en-US" dirty="0" err="1"/>
              <a:t>arrêter</a:t>
            </a:r>
            <a:r>
              <a:rPr lang="en-US" dirty="0"/>
              <a:t>:</a:t>
            </a:r>
          </a:p>
          <a:p>
            <a:pPr marL="609600" indent="-609600">
              <a:buNone/>
            </a:pPr>
            <a:endParaRPr lang="en-US" dirty="0"/>
          </a:p>
          <a:p>
            <a:pPr marL="609600" indent="-609600">
              <a:buNone/>
            </a:pPr>
            <a:endParaRPr lang="en-US" dirty="0"/>
          </a:p>
          <a:p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critères</a:t>
            </a:r>
            <a:r>
              <a:rPr lang="en-US" dirty="0"/>
              <a:t> </a:t>
            </a:r>
            <a:r>
              <a:rPr lang="en-US" dirty="0" err="1"/>
              <a:t>d’arrêt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valides</a:t>
            </a:r>
            <a:r>
              <a:rPr lang="en-US" dirty="0"/>
              <a:t> pour la </a:t>
            </a:r>
            <a:r>
              <a:rPr lang="en-US" dirty="0" err="1"/>
              <a:t>majorité</a:t>
            </a:r>
            <a:r>
              <a:rPr lang="en-US" dirty="0"/>
              <a:t> des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d’optimisation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variables.</a:t>
            </a:r>
          </a:p>
          <a:p>
            <a:r>
              <a:rPr lang="en-US" dirty="0" err="1">
                <a:sym typeface="Symbol" charset="0"/>
              </a:rPr>
              <a:t>Rappelons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que</a:t>
            </a:r>
            <a:r>
              <a:rPr lang="en-US" dirty="0">
                <a:sym typeface="Symbol" charset="0"/>
              </a:rPr>
              <a:t> la </a:t>
            </a:r>
            <a:r>
              <a:rPr lang="en-US" dirty="0" err="1">
                <a:sym typeface="Symbol" charset="0"/>
              </a:rPr>
              <a:t>norme</a:t>
            </a:r>
            <a:r>
              <a:rPr lang="en-US" dirty="0">
                <a:sym typeface="Symbol" charset="0"/>
              </a:rPr>
              <a:t> d’un </a:t>
            </a:r>
            <a:r>
              <a:rPr lang="en-US" dirty="0" err="1">
                <a:sym typeface="Symbol" charset="0"/>
              </a:rPr>
              <a:t>vecteur</a:t>
            </a:r>
            <a:r>
              <a:rPr lang="en-US" dirty="0">
                <a:sym typeface="Symbol" charset="0"/>
              </a:rPr>
              <a:t>, </a:t>
            </a:r>
            <a:r>
              <a:rPr lang="en-US" dirty="0">
                <a:latin typeface="Times New Roman" charset="0"/>
                <a:sym typeface="Symbol" charset="0"/>
              </a:rPr>
              <a:t>||</a:t>
            </a:r>
            <a:r>
              <a:rPr lang="en-US" b="1" dirty="0">
                <a:latin typeface="Times New Roman" charset="0"/>
                <a:sym typeface="Symbol" charset="0"/>
              </a:rPr>
              <a:t>x</a:t>
            </a:r>
            <a:r>
              <a:rPr lang="en-US" dirty="0">
                <a:latin typeface="Times New Roman" charset="0"/>
                <a:sym typeface="Symbol" charset="0"/>
              </a:rPr>
              <a:t>||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est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donné</a:t>
            </a:r>
            <a:r>
              <a:rPr lang="en-US" dirty="0">
                <a:sym typeface="Symbol" charset="0"/>
              </a:rPr>
              <a:t> par:</a:t>
            </a:r>
            <a:endParaRPr lang="en-US" dirty="0"/>
          </a:p>
          <a:p>
            <a:pPr marL="609600" indent="-609600">
              <a:buNone/>
            </a:pPr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la </a:t>
            </a:r>
            <a:r>
              <a:rPr lang="en-US" dirty="0" err="1"/>
              <a:t>descente</a:t>
            </a:r>
            <a:r>
              <a:rPr lang="en-US" dirty="0"/>
              <a:t> la plus </a:t>
            </a:r>
            <a:r>
              <a:rPr lang="en-US" dirty="0" err="1"/>
              <a:t>rapide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82DBCB-9AAF-45DB-8585-514C48C38E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8" name="Object 4"/>
              <p:cNvSpPr txBox="1"/>
              <p:nvPr/>
            </p:nvSpPr>
            <p:spPr bwMode="auto">
              <a:xfrm>
                <a:off x="8184232" y="1074440"/>
                <a:ext cx="3267075" cy="703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4710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4232" y="1074440"/>
                <a:ext cx="3267075" cy="703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09" name="Object 5"/>
              <p:cNvSpPr txBox="1"/>
              <p:nvPr/>
            </p:nvSpPr>
            <p:spPr bwMode="auto">
              <a:xfrm>
                <a:off x="5231904" y="2103890"/>
                <a:ext cx="2112963" cy="704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4710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1904" y="2103890"/>
                <a:ext cx="2112963" cy="704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/>
              <p:cNvSpPr txBox="1"/>
              <p:nvPr/>
            </p:nvSpPr>
            <p:spPr bwMode="auto">
              <a:xfrm>
                <a:off x="2819400" y="4822172"/>
                <a:ext cx="6553200" cy="765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ra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+⋯+(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4822172"/>
                <a:ext cx="6553200" cy="765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08276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/>
              <a:t>Minimiser</a:t>
            </a:r>
            <a:r>
              <a:rPr lang="en-US" dirty="0"/>
              <a:t> 	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latin typeface="Times New Roman" charset="0"/>
              </a:rPr>
              <a:t>(x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, x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, x</a:t>
            </a:r>
            <a:r>
              <a:rPr lang="en-US" baseline="-25000" dirty="0">
                <a:latin typeface="Times New Roman" charset="0"/>
              </a:rPr>
              <a:t>3</a:t>
            </a:r>
            <a:r>
              <a:rPr lang="en-US" dirty="0">
                <a:latin typeface="Times New Roman" charset="0"/>
              </a:rPr>
              <a:t>) = (x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)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+ 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(1 – x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 + (x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– x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3 </a:t>
            </a:r>
            <a:r>
              <a:rPr lang="en-US" dirty="0">
                <a:latin typeface="Times New Roman" charset="0"/>
              </a:rPr>
              <a:t>+ (x</a:t>
            </a:r>
            <a:r>
              <a:rPr lang="en-US" baseline="-25000" dirty="0">
                <a:latin typeface="Times New Roman" charset="0"/>
              </a:rPr>
              <a:t>3</a:t>
            </a:r>
            <a:r>
              <a:rPr lang="en-US" dirty="0">
                <a:latin typeface="Times New Roman" charset="0"/>
              </a:rPr>
              <a:t>)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+ x</a:t>
            </a:r>
            <a:r>
              <a:rPr lang="en-US" baseline="-25000" dirty="0">
                <a:latin typeface="Times New Roman" charset="0"/>
              </a:rPr>
              <a:t>3</a:t>
            </a:r>
            <a:r>
              <a:rPr lang="en-US" baseline="-25000" dirty="0"/>
              <a:t>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Avec le point de </a:t>
            </a:r>
            <a:r>
              <a:rPr lang="en-US" dirty="0" err="1"/>
              <a:t>départ</a:t>
            </a:r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5D9BF1-7F4F-47B0-A035-EB5F83DC9D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Object 4"/>
              <p:cNvSpPr txBox="1"/>
              <p:nvPr/>
            </p:nvSpPr>
            <p:spPr bwMode="auto">
              <a:xfrm>
                <a:off x="4367808" y="2276872"/>
                <a:ext cx="1579562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120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7808" y="2276872"/>
                <a:ext cx="1579562" cy="2057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44446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2621A6-8692-4BC4-A9C2-ACD8F24A30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Exemple</a:t>
            </a:r>
            <a:endParaRPr lang="en-US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358BB7-3965-4AFC-AF9F-A8FA5FAB9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Object 4"/>
              <p:cNvSpPr txBox="1"/>
              <p:nvPr/>
            </p:nvSpPr>
            <p:spPr bwMode="auto">
              <a:xfrm>
                <a:off x="1608138" y="2743200"/>
                <a:ext cx="87550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2(0)+1−0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−0+0−0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−0+0+1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22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8138" y="2743200"/>
                <a:ext cx="8755062" cy="609600"/>
              </a:xfrm>
              <a:prstGeom prst="rect">
                <a:avLst/>
              </a:prstGeom>
              <a:blipFill>
                <a:blip r:embed="rId2"/>
                <a:stretch>
                  <a:fillRect l="-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29" name="Object 5"/>
              <p:cNvSpPr txBox="1"/>
              <p:nvPr/>
            </p:nvSpPr>
            <p:spPr bwMode="auto">
              <a:xfrm>
                <a:off x="1676400" y="1752600"/>
                <a:ext cx="8821738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+(1−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222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752600"/>
                <a:ext cx="8821738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30" name="Object 6"/>
              <p:cNvSpPr txBox="1"/>
              <p:nvPr/>
            </p:nvSpPr>
            <p:spPr bwMode="auto">
              <a:xfrm>
                <a:off x="3886201" y="3462338"/>
                <a:ext cx="4460875" cy="576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223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3462338"/>
                <a:ext cx="4460875" cy="576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31" name="Object 7"/>
              <p:cNvSpPr txBox="1"/>
              <p:nvPr/>
            </p:nvSpPr>
            <p:spPr bwMode="auto">
              <a:xfrm>
                <a:off x="1676401" y="4419600"/>
                <a:ext cx="540861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2231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1" y="4419600"/>
                <a:ext cx="5408613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608138" y="5291078"/>
            <a:ext cx="8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57565B"/>
                </a:solidFill>
                <a:latin typeface="Gotham HTF Book"/>
              </a:rPr>
              <a:t>Il </a:t>
            </a:r>
            <a:r>
              <a:rPr lang="en-US" u="sng" dirty="0" err="1">
                <a:solidFill>
                  <a:srgbClr val="57565B"/>
                </a:solidFill>
                <a:latin typeface="Gotham HTF Book"/>
              </a:rPr>
              <a:t>faut</a:t>
            </a:r>
            <a:r>
              <a:rPr lang="en-US" u="sng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u="sng" dirty="0" err="1">
                <a:solidFill>
                  <a:srgbClr val="57565B"/>
                </a:solidFill>
                <a:latin typeface="Gotham HTF Book"/>
              </a:rPr>
              <a:t>maintenant</a:t>
            </a:r>
            <a:r>
              <a:rPr lang="en-US" u="sng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u="sng" dirty="0" err="1">
                <a:solidFill>
                  <a:srgbClr val="57565B"/>
                </a:solidFill>
                <a:latin typeface="Gotham HTF Book"/>
              </a:rPr>
              <a:t>trouver</a:t>
            </a:r>
            <a:r>
              <a:rPr lang="en-US" u="sng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en-US" i="1" u="sng" dirty="0">
                <a:solidFill>
                  <a:srgbClr val="57565B"/>
                </a:solidFill>
                <a:latin typeface="Gotham HTF Book"/>
              </a:rPr>
              <a:t>a</a:t>
            </a:r>
            <a:r>
              <a:rPr lang="en-US" u="sng" baseline="30000" dirty="0">
                <a:solidFill>
                  <a:srgbClr val="57565B"/>
                </a:solidFill>
                <a:latin typeface="Gotham HTF Book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9801068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F14C08-BEC6-4760-9AF1-F520096A1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7863DA-0B32-4B61-8EC5-3435C5900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Object 5"/>
              <p:cNvSpPr txBox="1"/>
              <p:nvPr/>
            </p:nvSpPr>
            <p:spPr bwMode="auto">
              <a:xfrm>
                <a:off x="1775520" y="3153296"/>
                <a:ext cx="3143250" cy="1117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=4(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)−2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325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520" y="3153296"/>
                <a:ext cx="3143250" cy="1117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5" name="Object 7"/>
              <p:cNvSpPr txBox="1"/>
              <p:nvPr/>
            </p:nvSpPr>
            <p:spPr bwMode="auto">
              <a:xfrm>
                <a:off x="1856656" y="1709192"/>
                <a:ext cx="777081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)(1)+0−0+(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325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6656" y="1709192"/>
                <a:ext cx="7770813" cy="609600"/>
              </a:xfrm>
              <a:prstGeom prst="rect">
                <a:avLst/>
              </a:prstGeom>
              <a:blipFill>
                <a:blip r:embed="rId3"/>
                <a:stretch>
                  <a:fillRect l="-3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7" name="Object 9"/>
              <p:cNvSpPr txBox="1"/>
              <p:nvPr/>
            </p:nvSpPr>
            <p:spPr bwMode="auto">
              <a:xfrm>
                <a:off x="2564531" y="2306488"/>
                <a:ext cx="283686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=2(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−2(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325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4531" y="2306488"/>
                <a:ext cx="2836863" cy="60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703512" y="4218385"/>
            <a:ext cx="815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57565B"/>
                </a:solidFill>
                <a:latin typeface="Gotham HTF Book"/>
              </a:rPr>
              <a:t>On met = 0 et on </a:t>
            </a:r>
            <a:r>
              <a:rPr lang="en-US" dirty="0" err="1">
                <a:solidFill>
                  <a:srgbClr val="57565B"/>
                </a:solidFill>
                <a:latin typeface="Gotham HTF Book"/>
              </a:rPr>
              <a:t>résout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9" name="Object 11"/>
              <p:cNvSpPr txBox="1"/>
              <p:nvPr/>
            </p:nvSpPr>
            <p:spPr bwMode="auto">
              <a:xfrm>
                <a:off x="4871864" y="4870784"/>
                <a:ext cx="2363788" cy="81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3259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1864" y="4870784"/>
                <a:ext cx="2363788" cy="812800"/>
              </a:xfrm>
              <a:prstGeom prst="rect">
                <a:avLst/>
              </a:prstGeom>
              <a:blipFill>
                <a:blip r:embed="rId5"/>
                <a:stretch>
                  <a:fillRect t="-76692" r="-11856" b="-76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0" name="Object 12"/>
              <p:cNvSpPr txBox="1"/>
              <p:nvPr/>
            </p:nvSpPr>
            <p:spPr bwMode="auto">
              <a:xfrm>
                <a:off x="2517676" y="4910647"/>
                <a:ext cx="1658938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4(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3260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7676" y="4910647"/>
                <a:ext cx="1658938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1" name="Object 13"/>
              <p:cNvSpPr txBox="1"/>
              <p:nvPr/>
            </p:nvSpPr>
            <p:spPr bwMode="auto">
              <a:xfrm>
                <a:off x="4079776" y="4914758"/>
                <a:ext cx="506413" cy="406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326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776" y="4914758"/>
                <a:ext cx="506413" cy="406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79235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5791BA-E795-4BC7-90B7-C539E896F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C2EDDC-CF6C-4C24-9D5E-21ED9ED51E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6" name="Object 4"/>
              <p:cNvSpPr txBox="1"/>
              <p:nvPr/>
            </p:nvSpPr>
            <p:spPr bwMode="auto">
              <a:xfrm>
                <a:off x="1919536" y="2090823"/>
                <a:ext cx="540861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42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536" y="2090823"/>
                <a:ext cx="5408613" cy="609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Object 5"/>
              <p:cNvSpPr txBox="1"/>
              <p:nvPr/>
            </p:nvSpPr>
            <p:spPr bwMode="auto">
              <a:xfrm>
                <a:off x="2279576" y="2746045"/>
                <a:ext cx="4767263" cy="1150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427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576" y="2746045"/>
                <a:ext cx="4767263" cy="1150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279" name="Object 7"/>
              <p:cNvSpPr txBox="1"/>
              <p:nvPr/>
            </p:nvSpPr>
            <p:spPr bwMode="auto">
              <a:xfrm>
                <a:off x="2639616" y="4126350"/>
                <a:ext cx="3617913" cy="1150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solidFill>
                                          <a:srgbClr val="5756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5427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9616" y="4126350"/>
                <a:ext cx="3617913" cy="1150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3064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272747"/>
            <a:ext cx="10515600" cy="461582"/>
          </a:xfrm>
        </p:spPr>
        <p:txBody>
          <a:bodyPr/>
          <a:lstStyle/>
          <a:p>
            <a:r>
              <a:rPr lang="fr-CA" dirty="0"/>
              <a:t>Rien ne garantit que l’espace des solutions réalisables est connecté.</a:t>
            </a:r>
          </a:p>
          <a:p>
            <a:r>
              <a:rPr lang="fr-CA" dirty="0"/>
              <a:t>Donc, même si on trouve l’optimum d’une région, rien ne nous dit qu’il n’existe pas d’autres régions réalisables…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Raison 3: </a:t>
            </a:r>
            <a:r>
              <a:rPr lang="en-US" dirty="0" err="1"/>
              <a:t>Régions</a:t>
            </a:r>
            <a:r>
              <a:rPr lang="en-US" dirty="0"/>
              <a:t> </a:t>
            </a:r>
            <a:r>
              <a:rPr lang="en-US" dirty="0" err="1"/>
              <a:t>réalisables</a:t>
            </a:r>
            <a:r>
              <a:rPr lang="en-US" dirty="0"/>
              <a:t> </a:t>
            </a:r>
            <a:r>
              <a:rPr lang="en-US" dirty="0" err="1"/>
              <a:t>déconnectées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7B8226-3066-4AFA-87C1-C68DD973B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3" y="2924944"/>
            <a:ext cx="7516493" cy="23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08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412776"/>
            <a:ext cx="10515600" cy="3146420"/>
          </a:xfrm>
        </p:spPr>
        <p:txBody>
          <a:bodyPr/>
          <a:lstStyle/>
          <a:p>
            <a:r>
              <a:rPr lang="fr-CA" dirty="0"/>
              <a:t>Comme on ne peut pas garantir l’obtention d’un optimum global, le point d’où on débute la recherche joue un rôle important sur la solution que nous pouvons trouver.</a:t>
            </a:r>
          </a:p>
          <a:p>
            <a:endParaRPr lang="fr-CA" dirty="0"/>
          </a:p>
          <a:p>
            <a:r>
              <a:rPr lang="fr-CA" dirty="0"/>
              <a:t>En effet la plupart des solveurs non linéaires font une recherche locale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À partir d’une solution de départ ou solution courante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On détermine la meilleure direction (avec le gradient)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On fait un « pas » dans cette direction</a:t>
            </a:r>
          </a:p>
          <a:p>
            <a:endParaRPr lang="fr-CA" dirty="0"/>
          </a:p>
          <a:p>
            <a:r>
              <a:rPr lang="fr-CA" dirty="0"/>
              <a:t>Une des solutions est de redémarrer le solveur régulièrement à partir de points différents.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Raison 4: </a:t>
            </a:r>
            <a:r>
              <a:rPr lang="en-US" dirty="0" err="1"/>
              <a:t>L’importance</a:t>
            </a:r>
            <a:r>
              <a:rPr lang="en-US" dirty="0"/>
              <a:t> du point de </a:t>
            </a:r>
            <a:r>
              <a:rPr lang="en-US" dirty="0" err="1"/>
              <a:t>départ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709595-7DB0-4792-BC47-BF18F48F9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05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340768"/>
            <a:ext cx="8480056" cy="45365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peut être parfois difficile de trouver un point de départ réalisable.</a:t>
            </a:r>
          </a:p>
          <a:p>
            <a:pPr marL="657225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En PL, il existe une « phase 1 » qui permet toujours de trouver une solution initiale ou de montrer qu’il n’en existe aucun.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PNL, on commence en minimisant une distance vis-à-vis de la zone réalisable, comme le carré des violations par exemple.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Donc si on optimise ce deuxième problème et on trouve une solution optimale dont le coût est 0, alors on a identifié une solution réalisable à notre problème d’origine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Toutefois, ce deuxième problème est lui-même un problème NL…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Dans ce cas, les solveurs peuvent donc rester pris dans un minimum local dont la valeur n’est pas 0… ce qui implique</a:t>
            </a:r>
          </a:p>
          <a:p>
            <a:pPr lvl="2"/>
            <a:r>
              <a:rPr lang="fr-FR" sz="1800" dirty="0">
                <a:solidFill>
                  <a:srgbClr val="57565B"/>
                </a:solidFill>
              </a:rPr>
              <a:t>Qu’on ne peut pas optimiser le problème</a:t>
            </a:r>
          </a:p>
          <a:p>
            <a:pPr lvl="2"/>
            <a:r>
              <a:rPr lang="fr-FR" sz="1800" dirty="0">
                <a:solidFill>
                  <a:srgbClr val="57565B"/>
                </a:solidFill>
              </a:rPr>
              <a:t>On ne peut pas prouver qu’il est irréalisable.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Raison 5: Trouver un point de départ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DD8089-E8B8-4C70-9900-00E3461A44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74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340768"/>
            <a:ext cx="9272144" cy="1636263"/>
          </a:xfrm>
        </p:spPr>
        <p:txBody>
          <a:bodyPr/>
          <a:lstStyle/>
          <a:p>
            <a:r>
              <a:rPr lang="fr-FR" dirty="0"/>
              <a:t>Si on a une courbe très « tordue » il peut s’avérer difficile de trouver un point qui tombe « pile » sur la courbe.</a:t>
            </a:r>
          </a:p>
          <a:p>
            <a:endParaRPr lang="fr-FR" dirty="0"/>
          </a:p>
          <a:p>
            <a:r>
              <a:rPr lang="fr-FR" dirty="0"/>
              <a:t>De plus, lors de l’optimisation (via recherche locale) il risque d’être encore plus difficile de rester sur cette courbe.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Raison 6: </a:t>
            </a:r>
            <a:r>
              <a:rPr lang="en-US" dirty="0" err="1"/>
              <a:t>Dures</a:t>
            </a:r>
            <a:r>
              <a:rPr lang="en-US" dirty="0"/>
              <a:t> </a:t>
            </a:r>
            <a:r>
              <a:rPr lang="en-US" dirty="0" err="1"/>
              <a:t>égalités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2C6506-9E22-4572-BE06-626B86EEE2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573016"/>
            <a:ext cx="4800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60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246404"/>
            <a:ext cx="10515600" cy="31892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PNL regroupe sous une même bannière une vaste gamme de techniques associées à chaque type de fonctions (quadratiques, convexes,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Face à un problème, quelle technique appliquer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solveurs nécessitent parfois que les fonctions linéaires respectent des conditions particulières… Il peut donc être difficile d’identifier le bon solveur à utiliser.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existe très peu d’outils permettant d’analyser un problème NL, d’identifier ses caractéristiques et de choisir un bon solveur.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Différents solveurs vont donner différentes solutions…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Différentes modélisations vont donner différentes solutions…</a:t>
            </a:r>
          </a:p>
          <a:p>
            <a:pPr lvl="1"/>
            <a:endParaRPr lang="fr-FR" dirty="0">
              <a:solidFill>
                <a:srgbClr val="57565B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Raison 7: Un zoo de méthodologies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7F1393-3508-4000-9E75-279507C8C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</p:spPr>
        <p:txBody>
          <a:bodyPr/>
          <a:lstStyle/>
          <a:p>
            <a:fld id="{257B4BE9-133D-F141-BC72-12CB5D804B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2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8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9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poly.thmx</Template>
  <TotalTime>11120</TotalTime>
  <Words>2822</Words>
  <Application>Microsoft Office PowerPoint</Application>
  <PresentationFormat>Grand écran</PresentationFormat>
  <Paragraphs>396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48</vt:i4>
      </vt:variant>
    </vt:vector>
  </HeadingPairs>
  <TitlesOfParts>
    <vt:vector size="57" baseType="lpstr">
      <vt:lpstr>poly</vt:lpstr>
      <vt:lpstr>Default - Titre et contenu</vt:lpstr>
      <vt:lpstr>1_poly</vt:lpstr>
      <vt:lpstr>1_Default - Titre et contenu</vt:lpstr>
      <vt:lpstr>2_poly</vt:lpstr>
      <vt:lpstr>2_Default - Titre et contenu</vt:lpstr>
      <vt:lpstr>Conception IVADO contenu</vt:lpstr>
      <vt:lpstr>IVADO TITRE 01</vt:lpstr>
      <vt:lpstr>Conception personnalisée</vt:lpstr>
      <vt:lpstr>Présentation PowerPoint</vt:lpstr>
      <vt:lpstr>Introduction à la Programmation Non-Linéaire</vt:lpstr>
      <vt:lpstr>Raison 1: Local ou global cet optimum ?</vt:lpstr>
      <vt:lpstr>Raison 2: L’optimum et les points extrêmes.</vt:lpstr>
      <vt:lpstr>Raison 3: Régions réalisables déconnectées</vt:lpstr>
      <vt:lpstr>Raison 4: L’importance du point de départ</vt:lpstr>
      <vt:lpstr>Raison 5: Trouver un point de départ</vt:lpstr>
      <vt:lpstr>Raison 6: Dures égalités</vt:lpstr>
      <vt:lpstr>Raison 7: Un zoo de méthodologies</vt:lpstr>
      <vt:lpstr>Raison 8: Difficulté d’usage</vt:lpstr>
      <vt:lpstr>Présentation PowerPoint</vt:lpstr>
      <vt:lpstr>Fonction objectif convexe</vt:lpstr>
      <vt:lpstr>Fonction objectif concave</vt:lpstr>
      <vt:lpstr>Conditions de Karush-Kuhn-Tucker</vt:lpstr>
      <vt:lpstr>Programmation Quadratique</vt:lpstr>
      <vt:lpstr>Problème de programmation convexe  </vt:lpstr>
      <vt:lpstr>Problème de programmation séparable</vt:lpstr>
      <vt:lpstr>Fonctions linéaires par morceaux</vt:lpstr>
      <vt:lpstr>Fonctions linéaires par morceaux</vt:lpstr>
      <vt:lpstr>Présentation PowerPoint</vt:lpstr>
      <vt:lpstr>Méthodologie</vt:lpstr>
      <vt:lpstr>Le Gradient</vt:lpstr>
      <vt:lpstr>La matrice hessienne</vt:lpstr>
      <vt:lpstr>Exemple de matrice hessienne</vt:lpstr>
      <vt:lpstr>Optimisation non linéaire sans contraintes</vt:lpstr>
      <vt:lpstr>Matrice définie positive/négative</vt:lpstr>
      <vt:lpstr>Matrice Exemple</vt:lpstr>
      <vt:lpstr>Un exemple de PNL sans contrainte</vt:lpstr>
      <vt:lpstr>Un exemple de PNL sans contrainte</vt:lpstr>
      <vt:lpstr>Un exemple de PNL sans contrainte</vt:lpstr>
      <vt:lpstr>Un exemple de PNL sans contrainte</vt:lpstr>
      <vt:lpstr>Méthode de résolution</vt:lpstr>
      <vt:lpstr>Méthode de Newton</vt:lpstr>
      <vt:lpstr>Diagramme de la méthode de Newton</vt:lpstr>
      <vt:lpstr>Commentaire sur la méthode de Newton</vt:lpstr>
      <vt:lpstr>Méthode de Regula-Falsi</vt:lpstr>
      <vt:lpstr>Diagramme de Regula-Falsi</vt:lpstr>
      <vt:lpstr>Commentaires sur Regula-Falsi</vt:lpstr>
      <vt:lpstr>Optimisation multi variables</vt:lpstr>
      <vt:lpstr>Le pas</vt:lpstr>
      <vt:lpstr>Méthode de la descente la plus rapide</vt:lpstr>
      <vt:lpstr>Méthode de la descente la plus rapide</vt:lpstr>
      <vt:lpstr>Méthode de la descente la plus rapide</vt:lpstr>
      <vt:lpstr>Méthode de la descente la plus rapide</vt:lpstr>
      <vt:lpstr>Exemple</vt:lpstr>
      <vt:lpstr>Exemple</vt:lpstr>
      <vt:lpstr>Exemple</vt:lpstr>
      <vt:lpstr>Exemple</vt:lpstr>
    </vt:vector>
  </TitlesOfParts>
  <Company>École Polytechnique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MTH 6414</dc:title>
  <dc:creator>Nathalie Forest</dc:creator>
  <cp:lastModifiedBy>Louis-Martin Rousseau</cp:lastModifiedBy>
  <cp:revision>236</cp:revision>
  <cp:lastPrinted>1999-09-28T13:45:22Z</cp:lastPrinted>
  <dcterms:created xsi:type="dcterms:W3CDTF">1998-07-27T17:18:00Z</dcterms:created>
  <dcterms:modified xsi:type="dcterms:W3CDTF">2020-10-25T21:04:26Z</dcterms:modified>
</cp:coreProperties>
</file>