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53" r:id="rId1"/>
    <p:sldMasterId id="2147484165" r:id="rId2"/>
    <p:sldMasterId id="2147484177" r:id="rId3"/>
    <p:sldMasterId id="2147484189" r:id="rId4"/>
    <p:sldMasterId id="2147484204" r:id="rId5"/>
    <p:sldMasterId id="2147484218" r:id="rId6"/>
    <p:sldMasterId id="2147484220" r:id="rId7"/>
  </p:sldMasterIdLst>
  <p:notesMasterIdLst>
    <p:notesMasterId r:id="rId95"/>
  </p:notesMasterIdLst>
  <p:handoutMasterIdLst>
    <p:handoutMasterId r:id="rId96"/>
  </p:handoutMasterIdLst>
  <p:sldIdLst>
    <p:sldId id="1420" r:id="rId8"/>
    <p:sldId id="1234" r:id="rId9"/>
    <p:sldId id="1235" r:id="rId10"/>
    <p:sldId id="1237" r:id="rId11"/>
    <p:sldId id="1238" r:id="rId12"/>
    <p:sldId id="1239" r:id="rId13"/>
    <p:sldId id="1240" r:id="rId14"/>
    <p:sldId id="1421" r:id="rId15"/>
    <p:sldId id="1281" r:id="rId16"/>
    <p:sldId id="1282" r:id="rId17"/>
    <p:sldId id="1358" r:id="rId18"/>
    <p:sldId id="1359" r:id="rId19"/>
    <p:sldId id="1360" r:id="rId20"/>
    <p:sldId id="1361" r:id="rId21"/>
    <p:sldId id="1362" r:id="rId22"/>
    <p:sldId id="1363" r:id="rId23"/>
    <p:sldId id="1364" r:id="rId24"/>
    <p:sldId id="1365" r:id="rId25"/>
    <p:sldId id="1366" r:id="rId26"/>
    <p:sldId id="1374" r:id="rId27"/>
    <p:sldId id="1375" r:id="rId28"/>
    <p:sldId id="1372" r:id="rId29"/>
    <p:sldId id="1419" r:id="rId30"/>
    <p:sldId id="1378" r:id="rId31"/>
    <p:sldId id="1367" r:id="rId32"/>
    <p:sldId id="1368" r:id="rId33"/>
    <p:sldId id="1377" r:id="rId34"/>
    <p:sldId id="1382" r:id="rId35"/>
    <p:sldId id="1379" r:id="rId36"/>
    <p:sldId id="1380" r:id="rId37"/>
    <p:sldId id="1381" r:id="rId38"/>
    <p:sldId id="1244" r:id="rId39"/>
    <p:sldId id="1418" r:id="rId40"/>
    <p:sldId id="277" r:id="rId41"/>
    <p:sldId id="278" r:id="rId42"/>
    <p:sldId id="279" r:id="rId43"/>
    <p:sldId id="280" r:id="rId44"/>
    <p:sldId id="281" r:id="rId45"/>
    <p:sldId id="282" r:id="rId46"/>
    <p:sldId id="257" r:id="rId47"/>
    <p:sldId id="258" r:id="rId48"/>
    <p:sldId id="259" r:id="rId49"/>
    <p:sldId id="260" r:id="rId50"/>
    <p:sldId id="261" r:id="rId51"/>
    <p:sldId id="264" r:id="rId52"/>
    <p:sldId id="265" r:id="rId53"/>
    <p:sldId id="266" r:id="rId54"/>
    <p:sldId id="267" r:id="rId55"/>
    <p:sldId id="269" r:id="rId56"/>
    <p:sldId id="1422" r:id="rId57"/>
    <p:sldId id="1298" r:id="rId58"/>
    <p:sldId id="1299" r:id="rId59"/>
    <p:sldId id="1330" r:id="rId60"/>
    <p:sldId id="1331" r:id="rId61"/>
    <p:sldId id="1332" r:id="rId62"/>
    <p:sldId id="1333" r:id="rId63"/>
    <p:sldId id="1249" r:id="rId64"/>
    <p:sldId id="1384" r:id="rId65"/>
    <p:sldId id="1414" r:id="rId66"/>
    <p:sldId id="1387" r:id="rId67"/>
    <p:sldId id="1388" r:id="rId68"/>
    <p:sldId id="1389" r:id="rId69"/>
    <p:sldId id="1390" r:id="rId70"/>
    <p:sldId id="1391" r:id="rId71"/>
    <p:sldId id="1392" r:id="rId72"/>
    <p:sldId id="1393" r:id="rId73"/>
    <p:sldId id="1394" r:id="rId74"/>
    <p:sldId id="1395" r:id="rId75"/>
    <p:sldId id="1396" r:id="rId76"/>
    <p:sldId id="1397" r:id="rId77"/>
    <p:sldId id="1398" r:id="rId78"/>
    <p:sldId id="1399" r:id="rId79"/>
    <p:sldId id="1400" r:id="rId80"/>
    <p:sldId id="1401" r:id="rId81"/>
    <p:sldId id="1402" r:id="rId82"/>
    <p:sldId id="1403" r:id="rId83"/>
    <p:sldId id="1404" r:id="rId84"/>
    <p:sldId id="1405" r:id="rId85"/>
    <p:sldId id="1406" r:id="rId86"/>
    <p:sldId id="1407" r:id="rId87"/>
    <p:sldId id="1415" r:id="rId88"/>
    <p:sldId id="1409" r:id="rId89"/>
    <p:sldId id="1410" r:id="rId90"/>
    <p:sldId id="1411" r:id="rId91"/>
    <p:sldId id="1412" r:id="rId92"/>
    <p:sldId id="1413" r:id="rId93"/>
    <p:sldId id="272" r:id="rId94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7"/>
    <a:srgbClr val="0000FF"/>
    <a:srgbClr val="99CCFF"/>
    <a:srgbClr val="00A601"/>
    <a:srgbClr val="0DCFFF"/>
    <a:srgbClr val="DADADA"/>
    <a:srgbClr val="F0F0F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87" autoAdjust="0"/>
    <p:restoredTop sz="96039" autoAdjust="0"/>
  </p:normalViewPr>
  <p:slideViewPr>
    <p:cSldViewPr>
      <p:cViewPr varScale="1">
        <p:scale>
          <a:sx n="124" d="100"/>
          <a:sy n="124" d="100"/>
        </p:scale>
        <p:origin x="35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58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570"/>
    </p:cViewPr>
  </p:sorterViewPr>
  <p:notesViewPr>
    <p:cSldViewPr>
      <p:cViewPr varScale="1">
        <p:scale>
          <a:sx n="76" d="100"/>
          <a:sy n="76" d="100"/>
        </p:scale>
        <p:origin x="3107" y="2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-Martin Rousseau" userId="2394417_tp_dropbox" providerId="OAuth2" clId="{39BC52B2-AE38-894E-B3F7-02917DF673F6}"/>
    <pc:docChg chg="undo custSel modSld sldOrd">
      <pc:chgData name="Louis-Martin Rousseau" userId="2394417_tp_dropbox" providerId="OAuth2" clId="{39BC52B2-AE38-894E-B3F7-02917DF673F6}" dt="2020-10-02T20:53:18.649" v="196" actId="1038"/>
      <pc:docMkLst>
        <pc:docMk/>
      </pc:docMkLst>
      <pc:sldChg chg="modSp">
        <pc:chgData name="Louis-Martin Rousseau" userId="2394417_tp_dropbox" providerId="OAuth2" clId="{39BC52B2-AE38-894E-B3F7-02917DF673F6}" dt="2020-10-01T21:03:07.370" v="175" actId="255"/>
        <pc:sldMkLst>
          <pc:docMk/>
          <pc:sldMk cId="3978395806" sldId="261"/>
        </pc:sldMkLst>
        <pc:spChg chg="mod">
          <ac:chgData name="Louis-Martin Rousseau" userId="2394417_tp_dropbox" providerId="OAuth2" clId="{39BC52B2-AE38-894E-B3F7-02917DF673F6}" dt="2020-10-01T21:03:07.370" v="175" actId="255"/>
          <ac:spMkLst>
            <pc:docMk/>
            <pc:sldMk cId="3978395806" sldId="261"/>
            <ac:spMk id="10" creationId="{344E146A-3C59-4E56-96E2-B6BE60A4FD46}"/>
          </ac:spMkLst>
        </pc:spChg>
      </pc:sldChg>
      <pc:sldChg chg="modSp">
        <pc:chgData name="Louis-Martin Rousseau" userId="2394417_tp_dropbox" providerId="OAuth2" clId="{39BC52B2-AE38-894E-B3F7-02917DF673F6}" dt="2020-10-01T21:05:00.207" v="191" actId="255"/>
        <pc:sldMkLst>
          <pc:docMk/>
          <pc:sldMk cId="25496076" sldId="265"/>
        </pc:sldMkLst>
        <pc:spChg chg="mod">
          <ac:chgData name="Louis-Martin Rousseau" userId="2394417_tp_dropbox" providerId="OAuth2" clId="{39BC52B2-AE38-894E-B3F7-02917DF673F6}" dt="2020-10-01T21:03:57.620" v="178" actId="255"/>
          <ac:spMkLst>
            <pc:docMk/>
            <pc:sldMk cId="25496076" sldId="265"/>
            <ac:spMk id="46088" creationId="{00000000-0000-0000-0000-000000000000}"/>
          </ac:spMkLst>
        </pc:spChg>
        <pc:spChg chg="mod">
          <ac:chgData name="Louis-Martin Rousseau" userId="2394417_tp_dropbox" providerId="OAuth2" clId="{39BC52B2-AE38-894E-B3F7-02917DF673F6}" dt="2020-10-01T21:04:10.160" v="183" actId="255"/>
          <ac:spMkLst>
            <pc:docMk/>
            <pc:sldMk cId="25496076" sldId="265"/>
            <ac:spMk id="46089" creationId="{00000000-0000-0000-0000-000000000000}"/>
          </ac:spMkLst>
        </pc:spChg>
        <pc:spChg chg="mod">
          <ac:chgData name="Louis-Martin Rousseau" userId="2394417_tp_dropbox" providerId="OAuth2" clId="{39BC52B2-AE38-894E-B3F7-02917DF673F6}" dt="2020-10-01T21:04:17.325" v="186" actId="255"/>
          <ac:spMkLst>
            <pc:docMk/>
            <pc:sldMk cId="25496076" sldId="265"/>
            <ac:spMk id="46117" creationId="{00000000-0000-0000-0000-000000000000}"/>
          </ac:spMkLst>
        </pc:spChg>
        <pc:spChg chg="mod">
          <ac:chgData name="Louis-Martin Rousseau" userId="2394417_tp_dropbox" providerId="OAuth2" clId="{39BC52B2-AE38-894E-B3F7-02917DF673F6}" dt="2020-10-01T21:05:00.207" v="191" actId="255"/>
          <ac:spMkLst>
            <pc:docMk/>
            <pc:sldMk cId="25496076" sldId="265"/>
            <ac:spMk id="3463223" creationId="{00000000-0000-0000-0000-000000000000}"/>
          </ac:spMkLst>
        </pc:spChg>
      </pc:sldChg>
      <pc:sldChg chg="modSp">
        <pc:chgData name="Louis-Martin Rousseau" userId="2394417_tp_dropbox" providerId="OAuth2" clId="{39BC52B2-AE38-894E-B3F7-02917DF673F6}" dt="2020-10-01T21:04:53.806" v="190" actId="255"/>
        <pc:sldMkLst>
          <pc:docMk/>
          <pc:sldMk cId="1894671414" sldId="266"/>
        </pc:sldMkLst>
        <pc:spChg chg="mod">
          <ac:chgData name="Louis-Martin Rousseau" userId="2394417_tp_dropbox" providerId="OAuth2" clId="{39BC52B2-AE38-894E-B3F7-02917DF673F6}" dt="2020-10-01T21:04:53.806" v="190" actId="255"/>
          <ac:spMkLst>
            <pc:docMk/>
            <pc:sldMk cId="1894671414" sldId="266"/>
            <ac:spMk id="109" creationId="{00000000-0000-0000-0000-000000000000}"/>
          </ac:spMkLst>
        </pc:spChg>
        <pc:spChg chg="mod">
          <ac:chgData name="Louis-Martin Rousseau" userId="2394417_tp_dropbox" providerId="OAuth2" clId="{39BC52B2-AE38-894E-B3F7-02917DF673F6}" dt="2020-10-01T21:04:39.975" v="189" actId="255"/>
          <ac:spMkLst>
            <pc:docMk/>
            <pc:sldMk cId="1894671414" sldId="266"/>
            <ac:spMk id="47109" creationId="{00000000-0000-0000-0000-000000000000}"/>
          </ac:spMkLst>
        </pc:spChg>
        <pc:spChg chg="mod">
          <ac:chgData name="Louis-Martin Rousseau" userId="2394417_tp_dropbox" providerId="OAuth2" clId="{39BC52B2-AE38-894E-B3F7-02917DF673F6}" dt="2020-10-01T21:04:29.281" v="187" actId="255"/>
          <ac:spMkLst>
            <pc:docMk/>
            <pc:sldMk cId="1894671414" sldId="266"/>
            <ac:spMk id="47116" creationId="{00000000-0000-0000-0000-000000000000}"/>
          </ac:spMkLst>
        </pc:spChg>
        <pc:spChg chg="mod">
          <ac:chgData name="Louis-Martin Rousseau" userId="2394417_tp_dropbox" providerId="OAuth2" clId="{39BC52B2-AE38-894E-B3F7-02917DF673F6}" dt="2020-10-01T21:04:34.246" v="188" actId="255"/>
          <ac:spMkLst>
            <pc:docMk/>
            <pc:sldMk cId="1894671414" sldId="266"/>
            <ac:spMk id="47117" creationId="{00000000-0000-0000-0000-000000000000}"/>
          </ac:spMkLst>
        </pc:spChg>
      </pc:sldChg>
      <pc:sldChg chg="modSp">
        <pc:chgData name="Louis-Martin Rousseau" userId="2394417_tp_dropbox" providerId="OAuth2" clId="{39BC52B2-AE38-894E-B3F7-02917DF673F6}" dt="2020-10-01T21:05:22.219" v="195" actId="255"/>
        <pc:sldMkLst>
          <pc:docMk/>
          <pc:sldMk cId="33221273" sldId="267"/>
        </pc:sldMkLst>
        <pc:spChg chg="mod">
          <ac:chgData name="Louis-Martin Rousseau" userId="2394417_tp_dropbox" providerId="OAuth2" clId="{39BC52B2-AE38-894E-B3F7-02917DF673F6}" dt="2020-10-01T21:05:07.265" v="192" actId="255"/>
          <ac:spMkLst>
            <pc:docMk/>
            <pc:sldMk cId="33221273" sldId="267"/>
            <ac:spMk id="55" creationId="{00000000-0000-0000-0000-000000000000}"/>
          </ac:spMkLst>
        </pc:spChg>
        <pc:spChg chg="mod">
          <ac:chgData name="Louis-Martin Rousseau" userId="2394417_tp_dropbox" providerId="OAuth2" clId="{39BC52B2-AE38-894E-B3F7-02917DF673F6}" dt="2020-10-01T21:05:22.219" v="195" actId="255"/>
          <ac:spMkLst>
            <pc:docMk/>
            <pc:sldMk cId="33221273" sldId="267"/>
            <ac:spMk id="48136" creationId="{00000000-0000-0000-0000-000000000000}"/>
          </ac:spMkLst>
        </pc:spChg>
        <pc:spChg chg="mod">
          <ac:chgData name="Louis-Martin Rousseau" userId="2394417_tp_dropbox" providerId="OAuth2" clId="{39BC52B2-AE38-894E-B3F7-02917DF673F6}" dt="2020-10-01T21:05:13.041" v="193" actId="255"/>
          <ac:spMkLst>
            <pc:docMk/>
            <pc:sldMk cId="33221273" sldId="267"/>
            <ac:spMk id="48141" creationId="{00000000-0000-0000-0000-000000000000}"/>
          </ac:spMkLst>
        </pc:spChg>
        <pc:spChg chg="mod">
          <ac:chgData name="Louis-Martin Rousseau" userId="2394417_tp_dropbox" providerId="OAuth2" clId="{39BC52B2-AE38-894E-B3F7-02917DF673F6}" dt="2020-10-01T21:05:17.937" v="194" actId="255"/>
          <ac:spMkLst>
            <pc:docMk/>
            <pc:sldMk cId="33221273" sldId="267"/>
            <ac:spMk id="48142" creationId="{00000000-0000-0000-0000-000000000000}"/>
          </ac:spMkLst>
        </pc:spChg>
      </pc:sldChg>
      <pc:sldChg chg="modSp">
        <pc:chgData name="Louis-Martin Rousseau" userId="2394417_tp_dropbox" providerId="OAuth2" clId="{39BC52B2-AE38-894E-B3F7-02917DF673F6}" dt="2020-10-01T21:01:22.306" v="174" actId="20577"/>
        <pc:sldMkLst>
          <pc:docMk/>
          <pc:sldMk cId="3642110381" sldId="281"/>
        </pc:sldMkLst>
        <pc:spChg chg="mod">
          <ac:chgData name="Louis-Martin Rousseau" userId="2394417_tp_dropbox" providerId="OAuth2" clId="{39BC52B2-AE38-894E-B3F7-02917DF673F6}" dt="2020-10-01T21:01:22.306" v="174" actId="20577"/>
          <ac:spMkLst>
            <pc:docMk/>
            <pc:sldMk cId="3642110381" sldId="281"/>
            <ac:spMk id="3" creationId="{C0EF0809-30DB-4021-975D-BC25ADE553CA}"/>
          </ac:spMkLst>
        </pc:spChg>
      </pc:sldChg>
      <pc:sldChg chg="modSp">
        <pc:chgData name="Louis-Martin Rousseau" userId="2394417_tp_dropbox" providerId="OAuth2" clId="{39BC52B2-AE38-894E-B3F7-02917DF673F6}" dt="2020-09-26T17:07:52.847" v="33" actId="20577"/>
        <pc:sldMkLst>
          <pc:docMk/>
          <pc:sldMk cId="0" sldId="1237"/>
        </pc:sldMkLst>
        <pc:spChg chg="mod">
          <ac:chgData name="Louis-Martin Rousseau" userId="2394417_tp_dropbox" providerId="OAuth2" clId="{39BC52B2-AE38-894E-B3F7-02917DF673F6}" dt="2020-09-26T17:07:52.847" v="33" actId="20577"/>
          <ac:spMkLst>
            <pc:docMk/>
            <pc:sldMk cId="0" sldId="1237"/>
            <ac:spMk id="3303427" creationId="{00000000-0000-0000-0000-000000000000}"/>
          </ac:spMkLst>
        </pc:spChg>
      </pc:sldChg>
      <pc:sldChg chg="modSp">
        <pc:chgData name="Louis-Martin Rousseau" userId="2394417_tp_dropbox" providerId="OAuth2" clId="{39BC52B2-AE38-894E-B3F7-02917DF673F6}" dt="2020-09-26T17:16:26.321" v="168" actId="114"/>
        <pc:sldMkLst>
          <pc:docMk/>
          <pc:sldMk cId="0" sldId="1244"/>
        </pc:sldMkLst>
        <pc:spChg chg="mod">
          <ac:chgData name="Louis-Martin Rousseau" userId="2394417_tp_dropbox" providerId="OAuth2" clId="{39BC52B2-AE38-894E-B3F7-02917DF673F6}" dt="2020-09-26T17:16:26.321" v="168" actId="114"/>
          <ac:spMkLst>
            <pc:docMk/>
            <pc:sldMk cId="0" sldId="1244"/>
            <ac:spMk id="25603" creationId="{00000000-0000-0000-0000-000000000000}"/>
          </ac:spMkLst>
        </pc:spChg>
      </pc:sldChg>
      <pc:sldChg chg="modSp">
        <pc:chgData name="Louis-Martin Rousseau" userId="2394417_tp_dropbox" providerId="OAuth2" clId="{39BC52B2-AE38-894E-B3F7-02917DF673F6}" dt="2020-09-26T17:09:25.266" v="35" actId="1038"/>
        <pc:sldMkLst>
          <pc:docMk/>
          <pc:sldMk cId="0" sldId="1282"/>
        </pc:sldMkLst>
        <pc:spChg chg="mod">
          <ac:chgData name="Louis-Martin Rousseau" userId="2394417_tp_dropbox" providerId="OAuth2" clId="{39BC52B2-AE38-894E-B3F7-02917DF673F6}" dt="2020-09-26T17:09:25.266" v="35" actId="1038"/>
          <ac:spMkLst>
            <pc:docMk/>
            <pc:sldMk cId="0" sldId="1282"/>
            <ac:spMk id="13315" creationId="{00000000-0000-0000-0000-000000000000}"/>
          </ac:spMkLst>
        </pc:spChg>
      </pc:sldChg>
      <pc:sldChg chg="modSp">
        <pc:chgData name="Louis-Martin Rousseau" userId="2394417_tp_dropbox" providerId="OAuth2" clId="{39BC52B2-AE38-894E-B3F7-02917DF673F6}" dt="2020-09-26T17:09:40.792" v="62" actId="20577"/>
        <pc:sldMkLst>
          <pc:docMk/>
          <pc:sldMk cId="29153054" sldId="1358"/>
        </pc:sldMkLst>
        <pc:spChg chg="mod">
          <ac:chgData name="Louis-Martin Rousseau" userId="2394417_tp_dropbox" providerId="OAuth2" clId="{39BC52B2-AE38-894E-B3F7-02917DF673F6}" dt="2020-09-26T17:09:40.792" v="62" actId="20577"/>
          <ac:spMkLst>
            <pc:docMk/>
            <pc:sldMk cId="29153054" sldId="1358"/>
            <ac:spMk id="175107" creationId="{00000000-0000-0000-0000-000000000000}"/>
          </ac:spMkLst>
        </pc:spChg>
      </pc:sldChg>
      <pc:sldChg chg="modSp">
        <pc:chgData name="Louis-Martin Rousseau" userId="2394417_tp_dropbox" providerId="OAuth2" clId="{39BC52B2-AE38-894E-B3F7-02917DF673F6}" dt="2020-09-26T18:11:25.354" v="172" actId="20577"/>
        <pc:sldMkLst>
          <pc:docMk/>
          <pc:sldMk cId="159819596" sldId="1372"/>
        </pc:sldMkLst>
        <pc:spChg chg="mod">
          <ac:chgData name="Louis-Martin Rousseau" userId="2394417_tp_dropbox" providerId="OAuth2" clId="{39BC52B2-AE38-894E-B3F7-02917DF673F6}" dt="2020-09-26T18:11:25.354" v="172" actId="20577"/>
          <ac:spMkLst>
            <pc:docMk/>
            <pc:sldMk cId="159819596" sldId="1372"/>
            <ac:spMk id="179203" creationId="{00000000-0000-0000-0000-000000000000}"/>
          </ac:spMkLst>
        </pc:spChg>
      </pc:sldChg>
      <pc:sldChg chg="ord">
        <pc:chgData name="Louis-Martin Rousseau" userId="2394417_tp_dropbox" providerId="OAuth2" clId="{39BC52B2-AE38-894E-B3F7-02917DF673F6}" dt="2020-09-26T18:16:58.736" v="173" actId="1076"/>
        <pc:sldMkLst>
          <pc:docMk/>
          <pc:sldMk cId="869416924" sldId="1378"/>
        </pc:sldMkLst>
      </pc:sldChg>
      <pc:sldChg chg="delSp delAnim">
        <pc:chgData name="Louis-Martin Rousseau" userId="2394417_tp_dropbox" providerId="OAuth2" clId="{39BC52B2-AE38-894E-B3F7-02917DF673F6}" dt="2020-09-26T17:14:41.789" v="63" actId="478"/>
        <pc:sldMkLst>
          <pc:docMk/>
          <pc:sldMk cId="1629652076" sldId="1381"/>
        </pc:sldMkLst>
        <pc:spChg chg="del">
          <ac:chgData name="Louis-Martin Rousseau" userId="2394417_tp_dropbox" providerId="OAuth2" clId="{39BC52B2-AE38-894E-B3F7-02917DF673F6}" dt="2020-09-26T17:14:41.789" v="63" actId="478"/>
          <ac:spMkLst>
            <pc:docMk/>
            <pc:sldMk cId="1629652076" sldId="1381"/>
            <ac:spMk id="3" creationId="{00000000-0000-0000-0000-000000000000}"/>
          </ac:spMkLst>
        </pc:spChg>
      </pc:sldChg>
      <pc:sldChg chg="modSp">
        <pc:chgData name="Louis-Martin Rousseau" userId="2394417_tp_dropbox" providerId="OAuth2" clId="{39BC52B2-AE38-894E-B3F7-02917DF673F6}" dt="2020-10-02T20:53:18.649" v="196" actId="1038"/>
        <pc:sldMkLst>
          <pc:docMk/>
          <pc:sldMk cId="2216247581" sldId="1420"/>
        </pc:sldMkLst>
        <pc:spChg chg="mod">
          <ac:chgData name="Louis-Martin Rousseau" userId="2394417_tp_dropbox" providerId="OAuth2" clId="{39BC52B2-AE38-894E-B3F7-02917DF673F6}" dt="2020-10-02T20:53:18.649" v="196" actId="1038"/>
          <ac:spMkLst>
            <pc:docMk/>
            <pc:sldMk cId="2216247581" sldId="1420"/>
            <ac:spMk id="2" creationId="{04F4324D-7C35-4ABB-8131-CC2AD3FC44AD}"/>
          </ac:spMkLst>
        </pc:spChg>
        <pc:spChg chg="mod">
          <ac:chgData name="Louis-Martin Rousseau" userId="2394417_tp_dropbox" providerId="OAuth2" clId="{39BC52B2-AE38-894E-B3F7-02917DF673F6}" dt="2020-10-02T20:53:18.649" v="196" actId="1038"/>
          <ac:spMkLst>
            <pc:docMk/>
            <pc:sldMk cId="2216247581" sldId="1420"/>
            <ac:spMk id="3" creationId="{F69F4C89-0166-4633-8E23-E880340D1DC9}"/>
          </ac:spMkLst>
        </pc:spChg>
        <pc:spChg chg="mod">
          <ac:chgData name="Louis-Martin Rousseau" userId="2394417_tp_dropbox" providerId="OAuth2" clId="{39BC52B2-AE38-894E-B3F7-02917DF673F6}" dt="2020-10-02T20:53:18.649" v="196" actId="1038"/>
          <ac:spMkLst>
            <pc:docMk/>
            <pc:sldMk cId="2216247581" sldId="1420"/>
            <ac:spMk id="4" creationId="{68799A1B-8A9D-4511-86CB-5461F1523984}"/>
          </ac:spMkLst>
        </pc:spChg>
        <pc:spChg chg="mod">
          <ac:chgData name="Louis-Martin Rousseau" userId="2394417_tp_dropbox" providerId="OAuth2" clId="{39BC52B2-AE38-894E-B3F7-02917DF673F6}" dt="2020-10-02T20:53:18.649" v="196" actId="1038"/>
          <ac:spMkLst>
            <pc:docMk/>
            <pc:sldMk cId="2216247581" sldId="1420"/>
            <ac:spMk id="5" creationId="{E2DAC0B8-735E-401F-B92C-B9EC2D9AE7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Gill Sans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Gill Sans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Gill Sans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Gill Sans" charset="0"/>
              </a:defRPr>
            </a:lvl1pPr>
          </a:lstStyle>
          <a:p>
            <a:fld id="{11AEA446-5D72-F44B-B212-C70A60E87F8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Gill Sans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fr-FR" noProof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Gill Sans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fr-FR" noProof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Gill Sans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fr-FR" noProof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Gill Sans" charset="0"/>
              </a:defRPr>
            </a:lvl1pPr>
          </a:lstStyle>
          <a:p>
            <a:fld id="{3F519613-94E7-EF4D-8311-491011EBAC49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70403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28" charset="0"/>
        <a:ea typeface="ＭＳ Ｐゴシック" pitchFamily="2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28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28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28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28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82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60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0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26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69A61-5A6B-964A-87CA-A77FB78A6401}" type="slidenum">
              <a:rPr lang="en-US"/>
              <a:pPr/>
              <a:t>17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4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F78A8-EFAC-BF4E-B398-D4ED66547868}" type="slidenum">
              <a:rPr lang="en-US"/>
              <a:pPr/>
              <a:t>18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457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B2B3F-3267-DB47-A233-B6E2D4F9B8C7}" type="slidenum">
              <a:rPr lang="en-US"/>
              <a:pPr/>
              <a:t>19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424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2FC03-536D-2E45-B9ED-439372F98CD6}" type="slidenum">
              <a:rPr lang="en-US"/>
              <a:pPr/>
              <a:t>20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152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568C-3F66-6E4F-A58F-D14FA5D12761}" type="slidenum">
              <a:rPr lang="en-US"/>
              <a:pPr/>
              <a:t>21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475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8CE34-2777-3C4D-84D8-5190AE4A48DD}" type="slidenum">
              <a:rPr lang="en-US"/>
              <a:pPr/>
              <a:t>22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391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7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00BDD9-E6EB-E943-86FC-90BB3B7D4FDC}" type="slidenum">
              <a:rPr lang="en-US" sz="1300">
                <a:latin typeface="Gill Sans" charset="0"/>
              </a:rPr>
              <a:pPr/>
              <a:t>4</a:t>
            </a:fld>
            <a:endParaRPr lang="en-US" sz="1300">
              <a:latin typeface="Gill Sans" charset="0"/>
            </a:endParaRPr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solidFill>
            <a:srgbClr val="FFFFFF"/>
          </a:solidFill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ACC = Atlantic Coast Conference</a:t>
            </a:r>
          </a:p>
        </p:txBody>
      </p:sp>
    </p:spTree>
    <p:extLst>
      <p:ext uri="{BB962C8B-B14F-4D97-AF65-F5344CB8AC3E}">
        <p14:creationId xmlns:p14="http://schemas.microsoft.com/office/powerpoint/2010/main" val="1476840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AC37B-C165-0A48-B2B8-A0332D1870AB}" type="slidenum">
              <a:rPr lang="en-US"/>
              <a:pPr/>
              <a:t>25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62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B6FBD-E970-1244-B996-4DABF797668E}" type="slidenum">
              <a:rPr lang="en-US"/>
              <a:pPr/>
              <a:t>26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271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3B1CFE-6BF4-DE4B-8EA1-1799E3338976}" type="slidenum">
              <a:rPr lang="en-US" sz="1300">
                <a:latin typeface="Gill Sans" charset="0"/>
              </a:rPr>
              <a:pPr/>
              <a:t>28</a:t>
            </a:fld>
            <a:endParaRPr lang="en-US" sz="1300">
              <a:latin typeface="Gill Sans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6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298D86-307A-964A-A44C-CF6DA2CD453B}" type="slidenum">
              <a:rPr lang="en-US" sz="1300">
                <a:latin typeface="Gill Sans" charset="0"/>
              </a:rPr>
              <a:pPr/>
              <a:t>29</a:t>
            </a:fld>
            <a:endParaRPr lang="en-US" sz="1300">
              <a:latin typeface="Gill Sans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4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F7A9E9-A5AB-BF41-BB19-F318A0DE520F}" type="slidenum">
              <a:rPr lang="en-US" sz="1300">
                <a:latin typeface="Gill Sans" charset="0"/>
              </a:rPr>
              <a:pPr/>
              <a:t>30</a:t>
            </a:fld>
            <a:endParaRPr lang="en-US" sz="1300">
              <a:latin typeface="Gill Sans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83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E58674-EC8E-944C-8CC4-0F4269A39DB5}" type="slidenum">
              <a:rPr lang="en-US" sz="1300">
                <a:latin typeface="Gill Sans" charset="0"/>
              </a:rPr>
              <a:pPr/>
              <a:t>32</a:t>
            </a:fld>
            <a:endParaRPr lang="en-US" sz="1300">
              <a:latin typeface="Gill Sans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01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019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BF2138-8793-8B44-B47F-7BD6EB86EE3A}" type="slidenum">
              <a:rPr lang="en-US" sz="1200">
                <a:latin typeface="Gill Sans" charset="0"/>
              </a:rPr>
              <a:pPr/>
              <a:t>40</a:t>
            </a:fld>
            <a:endParaRPr lang="en-US" sz="1200">
              <a:latin typeface="Gill Sans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dirty="0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0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4A51B0-DA05-0B4B-BE17-F4F438369337}" type="slidenum">
              <a:rPr lang="en-US" sz="1200">
                <a:latin typeface="Gill Sans" charset="0"/>
              </a:rPr>
              <a:pPr/>
              <a:t>45</a:t>
            </a:fld>
            <a:endParaRPr lang="en-US" sz="1200">
              <a:latin typeface="Gill Sans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77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81D108-64FB-824E-90E0-5E6C9D98C32B}" type="slidenum">
              <a:rPr lang="en-US" sz="1200">
                <a:latin typeface="Gill Sans" charset="0"/>
              </a:rPr>
              <a:pPr/>
              <a:t>46</a:t>
            </a:fld>
            <a:endParaRPr lang="en-US" sz="1200">
              <a:latin typeface="Gill Sans" charset="0"/>
            </a:endParaRPr>
          </a:p>
        </p:txBody>
      </p:sp>
      <p:sp>
        <p:nvSpPr>
          <p:cNvPr id="808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317" y="4345214"/>
            <a:ext cx="5033367" cy="41123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4375" tIns="42187" rIns="84375" bIns="42187"/>
          <a:lstStyle/>
          <a:p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6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42B90C-4E42-3A4C-9A10-A0C565F05537}" type="slidenum">
              <a:rPr lang="en-US" sz="1300">
                <a:latin typeface="Gill Sans" charset="0"/>
              </a:rPr>
              <a:pPr/>
              <a:t>5</a:t>
            </a:fld>
            <a:endParaRPr lang="en-US" sz="1300">
              <a:latin typeface="Gill Sans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11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75D515-8777-CD4E-9116-701A852C6DCE}" type="slidenum">
              <a:rPr lang="en-US" sz="1200">
                <a:latin typeface="Gill Sans" charset="0"/>
              </a:rPr>
              <a:pPr/>
              <a:t>47</a:t>
            </a:fld>
            <a:endParaRPr lang="en-US" sz="1200">
              <a:latin typeface="Gill Sans" charset="0"/>
            </a:endParaRPr>
          </a:p>
        </p:txBody>
      </p:sp>
      <p:sp>
        <p:nvSpPr>
          <p:cNvPr id="819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819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317" y="4345214"/>
            <a:ext cx="5033367" cy="41123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4375" tIns="42187" rIns="84375" bIns="42187"/>
          <a:lstStyle/>
          <a:p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94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87B56EA-AEDB-0C44-BB41-E4F880124643}" type="slidenum">
              <a:rPr lang="en-US" sz="1200">
                <a:latin typeface="Gill Sans" charset="0"/>
              </a:rPr>
              <a:pPr/>
              <a:t>48</a:t>
            </a:fld>
            <a:endParaRPr lang="en-US" sz="1200">
              <a:latin typeface="Gill Sans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5214"/>
            <a:ext cx="5033367" cy="41123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4375" tIns="42187" rIns="84375" bIns="42187"/>
          <a:lstStyle/>
          <a:p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361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346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4CE6E9-B643-914D-AB1F-54829CF2FFDE}" type="slidenum">
              <a:rPr lang="en-US" sz="1300">
                <a:latin typeface="Gill Sans" charset="0"/>
              </a:rPr>
              <a:pPr/>
              <a:t>53</a:t>
            </a:fld>
            <a:endParaRPr lang="en-US" sz="1300">
              <a:latin typeface="Gill Sans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47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1C20D0-8028-224F-B03A-82C20C2B2099}" type="slidenum">
              <a:rPr lang="en-US" sz="1300">
                <a:latin typeface="Gill Sans" charset="0"/>
              </a:rPr>
              <a:pPr/>
              <a:t>54</a:t>
            </a:fld>
            <a:endParaRPr lang="en-US" sz="1300">
              <a:latin typeface="Gill Sans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14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56ED28-C57A-9E4B-86E7-0EFE7EE9FB63}" type="slidenum">
              <a:rPr lang="en-US" sz="1300">
                <a:latin typeface="Gill Sans" charset="0"/>
              </a:rPr>
              <a:pPr/>
              <a:t>55</a:t>
            </a:fld>
            <a:endParaRPr lang="en-US" sz="1300">
              <a:latin typeface="Gill Sans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61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81325A-1FB4-164D-AE91-ED203660704F}" type="slidenum">
              <a:rPr lang="en-US" sz="1300">
                <a:latin typeface="Gill Sans" charset="0"/>
              </a:rPr>
              <a:pPr/>
              <a:t>56</a:t>
            </a:fld>
            <a:endParaRPr lang="en-US" sz="1300">
              <a:latin typeface="Gill Sans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631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15FF61-73E7-4342-9F40-4D5D275A0A3A}" type="slidenum">
              <a:rPr lang="en-US" sz="1300">
                <a:latin typeface="Gill Sans" charset="0"/>
              </a:rPr>
              <a:pPr/>
              <a:t>57</a:t>
            </a:fld>
            <a:endParaRPr lang="en-US" sz="1300">
              <a:latin typeface="Gill Sans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8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104357-B015-5143-8B6F-57AA685A091F}" type="slidenum">
              <a:rPr lang="en-US" sz="1300">
                <a:latin typeface="Gill Sans" charset="0"/>
              </a:rPr>
              <a:pPr/>
              <a:t>6</a:t>
            </a:fld>
            <a:endParaRPr lang="en-US" sz="1300">
              <a:latin typeface="Gill Sans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In 2007, it was voted the </a:t>
            </a:r>
            <a:r>
              <a:rPr lang="ja-JP" altLang="en-US">
                <a:latin typeface="Gill Sans" charset="0"/>
                <a:ea typeface="ＭＳ Ｐゴシック" charset="0"/>
              </a:rPr>
              <a:t>“</a:t>
            </a:r>
            <a:r>
              <a:rPr lang="en-US">
                <a:latin typeface="Gill Sans" charset="0"/>
                <a:ea typeface="ＭＳ Ｐゴシック" charset="0"/>
              </a:rPr>
              <a:t>Best Container Terminal (Asia)</a:t>
            </a:r>
            <a:r>
              <a:rPr lang="ja-JP" altLang="en-US">
                <a:latin typeface="Gill Sans" charset="0"/>
                <a:ea typeface="ＭＳ Ｐゴシック" charset="0"/>
              </a:rPr>
              <a:t>”</a:t>
            </a:r>
            <a:r>
              <a:rPr lang="en-US">
                <a:latin typeface="Gill Sans" charset="0"/>
                <a:ea typeface="ＭＳ Ｐゴシック" charset="0"/>
              </a:rPr>
              <a:t> for the 18th time at the Asian Freight and Supply Chain Awards.</a:t>
            </a:r>
          </a:p>
        </p:txBody>
      </p:sp>
    </p:spTree>
    <p:extLst>
      <p:ext uri="{BB962C8B-B14F-4D97-AF65-F5344CB8AC3E}">
        <p14:creationId xmlns:p14="http://schemas.microsoft.com/office/powerpoint/2010/main" val="21194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472788-E855-1C4A-AD28-CB3E1E839FD8}" type="slidenum">
              <a:rPr lang="en-US" sz="1300">
                <a:latin typeface="Gill Sans" charset="0"/>
              </a:rPr>
              <a:pPr/>
              <a:t>7</a:t>
            </a:fld>
            <a:endParaRPr lang="en-US" sz="1300">
              <a:latin typeface="Gill Sans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9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98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7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0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137F8-C357-864F-9EF8-8B5EE8DFD9A1}" type="slidenum">
              <a:rPr lang="en-US"/>
              <a:pPr/>
              <a:t>13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6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49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30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7" y="339330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1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1" y="273477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1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5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5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5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5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8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F2F324-BA1C-5840-954E-E564F27305AD}" type="datetime1">
              <a:rPr lang="en-US" smtClean="0"/>
              <a:pPr/>
              <a:t>10/7/20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 Dynadec, P. Van Hentenryck, P. Schaus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191A-3364-7A40-B1FB-B70F2D393F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9956800" cy="6858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r-CA" dirty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69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66545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044D-5627-3C43-8F6E-C446030EE69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75372-CFE0-C94D-ACFF-0D4047B4BBE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2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AD2D-C34D-E448-A797-3EDA5B94F81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7582-B65F-A149-998D-0CFEA5A9EB83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168F-F51D-3C40-879D-BD6EECBBBAC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B657-98A4-4342-9050-8EAA3E74AF23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2E7D-A7DA-0C44-B908-B3451AB0EFF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5CFA-6EEA-2B4B-A06E-C2EA3CE346C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1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1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235C-F13E-A84B-8D79-609732DADC1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B0F7-FCE3-1D41-9092-3B294B8F03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29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5" y="339329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57D5-A1CF-FE4E-933B-4FA3D4461B1F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0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9" y="273476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9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3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3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3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3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6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fr-CA" noProof="0"/>
              <a:t>Cliquez sur l'icône pour ajouter un tableau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lIns="91340" tIns="45671" rIns="91340" bIns="45671"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</p:spPr>
        <p:txBody>
          <a:bodyPr lIns="91340" tIns="45671" rIns="91340" bIns="45671"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7-</a:t>
            </a:r>
            <a:fld id="{61440756-305E-4384-8312-FCD46837D0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509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775738"/>
      </p:ext>
    </p:extLst>
  </p:cSld>
  <p:clrMapOvr>
    <a:masterClrMapping/>
  </p:clrMapOvr>
  <p:transition spd="med"/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950" baseline="0">
                <a:solidFill>
                  <a:srgbClr val="57565B"/>
                </a:solidFill>
              </a:defRPr>
            </a:lvl2pPr>
            <a:lvl3pPr>
              <a:defRPr sz="1800" baseline="0">
                <a:solidFill>
                  <a:srgbClr val="57565B"/>
                </a:solidFill>
              </a:defRPr>
            </a:lvl3pPr>
            <a:lvl4pPr>
              <a:defRPr sz="1650" baseline="0">
                <a:solidFill>
                  <a:srgbClr val="57565B"/>
                </a:solidFill>
              </a:defRPr>
            </a:lvl4pPr>
            <a:lvl5pPr>
              <a:defRPr sz="15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2197503"/>
      </p:ext>
    </p:extLst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0" y="2413001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45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3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2913461"/>
      </p:ext>
    </p:extLst>
  </p:cSld>
  <p:clrMapOvr>
    <a:masterClrMapping/>
  </p:clrMapOvr>
  <p:transition spd="med"/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8" y="2127434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3640157"/>
      </p:ext>
    </p:extLst>
  </p:cSld>
  <p:clrMapOvr>
    <a:masterClrMapping/>
  </p:clrMapOvr>
  <p:transition spd="med"/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6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1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56860832"/>
      </p:ext>
    </p:extLst>
  </p:cSld>
  <p:clrMapOvr>
    <a:masterClrMapping/>
  </p:clrMapOvr>
  <p:transition spd="med"/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96499901"/>
      </p:ext>
    </p:extLst>
  </p:cSld>
  <p:clrMapOvr>
    <a:masterClrMapping/>
  </p:clrMapOvr>
  <p:transition spd="med"/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90710076"/>
      </p:ext>
    </p:extLst>
  </p:cSld>
  <p:clrMapOvr>
    <a:masterClrMapping/>
  </p:clrMapOvr>
  <p:transition spd="med"/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1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1"/>
            <a:ext cx="4923704" cy="1033463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6" y="5057272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5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48366"/>
      </p:ext>
    </p:extLst>
  </p:cSld>
  <p:clrMapOvr>
    <a:masterClrMapping/>
  </p:clrMapOvr>
  <p:transition spd="med"/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259735"/>
      </p:ext>
    </p:extLst>
  </p:cSld>
  <p:clrMapOvr>
    <a:masterClrMapping/>
  </p:clrMapOvr>
  <p:transition spd="med"/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8018"/>
      </p:ext>
    </p:extLst>
  </p:cSld>
  <p:clrMapOvr>
    <a:masterClrMapping/>
  </p:clrMapOvr>
  <p:transition spd="med"/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251892"/>
      </p:ext>
    </p:extLst>
  </p:cSld>
  <p:clrMapOvr>
    <a:masterClrMapping/>
  </p:clrMapOvr>
  <p:transition spd="med"/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847250"/>
      </p:ext>
    </p:extLst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80276"/>
      </p:ext>
    </p:extLst>
  </p:cSld>
  <p:clrMapOvr>
    <a:masterClrMapping/>
  </p:clrMapOvr>
  <p:transition/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7EE1CE-65A3-487C-9D80-1CE1D6740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457" y="4849813"/>
            <a:ext cx="4040252" cy="6373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LOGOS</a:t>
            </a:r>
          </a:p>
          <a:p>
            <a:pPr lvl="1"/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6" y="5147470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6" y="4018758"/>
            <a:ext cx="5364956" cy="6373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5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0398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0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6" cy="586582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2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5" y="3734594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5" cy="500856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42391920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63383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8" y="273475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8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2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2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tiff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30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8" tIns="32144" rIns="64288" bIns="32144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ransition/>
  <p:hf hdr="0" ftr="0" dt="0"/>
  <p:txStyles>
    <p:titleStyle>
      <a:lvl1pPr marL="120540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40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40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40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40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84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28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72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116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588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3963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266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641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5081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52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7963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404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7" y="36748"/>
            <a:ext cx="9646443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1" y="80367"/>
            <a:ext cx="9598819" cy="7322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6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4" tIns="32142" rIns="64284" bIns="32142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EE06C2F4-43DE-2E49-A47C-0F344A70B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4448"/>
            <a:ext cx="2336800" cy="7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202" r:id="rId12"/>
    <p:sldLayoutId id="2147484203" r:id="rId13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42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84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27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69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68" indent="-241068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529" indent="-200890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775" indent="-160712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201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624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1049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472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3898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323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29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7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69299F7F-F54D-DD47-8096-C62ACBBB389C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/>
  <p:txStyles>
    <p:titleStyle>
      <a:lvl1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92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38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83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129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610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4008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335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733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5190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64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8105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56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8" y="36748"/>
            <a:ext cx="10174309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2" y="80367"/>
            <a:ext cx="9991669" cy="732234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5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8" tIns="32144" rIns="64288" bIns="32144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2" y="36750"/>
            <a:ext cx="1614785" cy="734467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80" indent="-241080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555" indent="-200901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815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257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697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1138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578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4020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461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4F4081-59B6-4784-8882-96212188354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677400" y="228600"/>
            <a:ext cx="2236729" cy="5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4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37147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582930" marR="0" indent="-24003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7810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9525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1239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4668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9;p13" descr="Google Shape;89;p13">
            <a:extLst>
              <a:ext uri="{FF2B5EF4-FFF2-40B4-BE49-F238E27FC236}">
                <a16:creationId xmlns:a16="http://schemas.microsoft.com/office/drawing/2014/main" id="{699B8042-A306-40EE-AFC7-DC89FE22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361" y="5796239"/>
            <a:ext cx="2593640" cy="106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90;p13" descr="Google Shape;90;p13">
            <a:extLst>
              <a:ext uri="{FF2B5EF4-FFF2-40B4-BE49-F238E27FC236}">
                <a16:creationId xmlns:a16="http://schemas.microsoft.com/office/drawing/2014/main" id="{3D9FB7AF-D1AC-422C-94F9-14185322C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91;p13" descr="Google Shape;91;p13">
            <a:extLst>
              <a:ext uri="{FF2B5EF4-FFF2-40B4-BE49-F238E27FC236}">
                <a16:creationId xmlns:a16="http://schemas.microsoft.com/office/drawing/2014/main" id="{43FC233B-E23A-412F-BEC8-0D941D58C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0" y="5433501"/>
            <a:ext cx="4723140" cy="1345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92;p13" descr="Google Shape;92;p13">
            <a:extLst>
              <a:ext uri="{FF2B5EF4-FFF2-40B4-BE49-F238E27FC236}">
                <a16:creationId xmlns:a16="http://schemas.microsoft.com/office/drawing/2014/main" id="{8E281D93-3D3C-4721-915E-0335369B4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>
            <a:off x="6522133" y="4928651"/>
            <a:ext cx="3914119" cy="1397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005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2" r:id="rId2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34290" bIns="3429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58" y="4510061"/>
            <a:ext cx="3196623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32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9794" y="5438199"/>
            <a:ext cx="8655308" cy="370464"/>
          </a:xfrm>
        </p:spPr>
        <p:txBody>
          <a:bodyPr/>
          <a:lstStyle/>
          <a:p>
            <a:r>
              <a:rPr lang="en-US" sz="1600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79902" y="5808663"/>
            <a:ext cx="2513807" cy="586582"/>
          </a:xfrm>
        </p:spPr>
        <p:txBody>
          <a:bodyPr>
            <a:normAutofit fontScale="70000" lnSpcReduction="20000"/>
          </a:bodyPr>
          <a:lstStyle/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Office: A520.21 Tel.: #4569</a:t>
            </a:r>
          </a:p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0530" y="2844274"/>
            <a:ext cx="5235575" cy="599281"/>
          </a:xfrm>
        </p:spPr>
        <p:txBody>
          <a:bodyPr/>
          <a:lstStyle/>
          <a:p>
            <a:r>
              <a:rPr lang="fr-FR" altLang="fr-FR" sz="2400" dirty="0"/>
              <a:t>Outils de Recherche </a:t>
            </a:r>
            <a:br>
              <a:rPr lang="fr-FR" altLang="fr-FR" sz="2400" dirty="0"/>
            </a:br>
            <a:r>
              <a:rPr lang="fr-FR" altLang="fr-FR" sz="2400" dirty="0"/>
              <a:t>Opérationnelle en Génie - MTH 8414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6183" y="3809999"/>
            <a:ext cx="4118919" cy="1998664"/>
          </a:xfrm>
        </p:spPr>
        <p:txBody>
          <a:bodyPr>
            <a:normAutofit/>
          </a:bodyPr>
          <a:lstStyle/>
          <a:p>
            <a:r>
              <a:rPr lang="fr-FR" sz="2000" dirty="0">
                <a:ea typeface="ＭＳ Ｐゴシック" charset="0"/>
              </a:rPr>
              <a:t>Programmation par contraintes: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/>
                </a:solidFill>
                <a:ea typeface="ＭＳ Ｐゴシック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Modélisation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Contraintes globales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Ordonnancement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Résolution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4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524000"/>
            <a:ext cx="10515600" cy="3249012"/>
          </a:xfrm>
        </p:spPr>
        <p:txBody>
          <a:bodyPr/>
          <a:lstStyle/>
          <a:p>
            <a:r>
              <a:rPr lang="fr-FR" dirty="0">
                <a:solidFill>
                  <a:srgbClr val="656567"/>
                </a:solidFill>
              </a:rPr>
              <a:t>Les v</a:t>
            </a:r>
            <a:r>
              <a:rPr lang="fr-FR" noProof="0" dirty="0" err="1">
                <a:solidFill>
                  <a:srgbClr val="656567"/>
                </a:solidFill>
              </a:rPr>
              <a:t>ariables</a:t>
            </a:r>
            <a:r>
              <a:rPr lang="fr-FR" noProof="0" dirty="0">
                <a:solidFill>
                  <a:srgbClr val="656567"/>
                </a:solidFill>
              </a:rPr>
              <a:t> en PC peuvent être les même que dans un modèle PLNE classique :</a:t>
            </a:r>
          </a:p>
          <a:p>
            <a:pPr lvl="1"/>
            <a:r>
              <a:rPr lang="fr-FR" sz="1800" noProof="0" dirty="0">
                <a:solidFill>
                  <a:srgbClr val="656567"/>
                </a:solidFill>
              </a:rPr>
              <a:t>binaires, entières, continues</a:t>
            </a:r>
          </a:p>
          <a:p>
            <a:pPr lvl="1"/>
            <a:endParaRPr lang="fr-FR" sz="1800" noProof="0" dirty="0">
              <a:solidFill>
                <a:srgbClr val="656567"/>
              </a:solidFill>
            </a:endParaRPr>
          </a:p>
          <a:p>
            <a:r>
              <a:rPr lang="fr-FR" noProof="0" dirty="0">
                <a:solidFill>
                  <a:srgbClr val="656567"/>
                </a:solidFill>
              </a:rPr>
              <a:t>De plus, elles peuvent prendre valeur dans un ensemble fini</a:t>
            </a:r>
          </a:p>
          <a:p>
            <a:pPr lvl="1"/>
            <a:r>
              <a:rPr lang="fr-FR" sz="1800" noProof="0" dirty="0">
                <a:solidFill>
                  <a:srgbClr val="656567"/>
                </a:solidFill>
              </a:rPr>
              <a:t>e.g., 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dans {</a:t>
            </a:r>
            <a:r>
              <a:rPr lang="fr-FR" sz="18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a,b,c,d,e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</a:p>
          <a:p>
            <a:pPr lvl="1"/>
            <a:r>
              <a:rPr lang="fr-FR" sz="1800" noProof="0" dirty="0">
                <a:solidFill>
                  <a:srgbClr val="656567"/>
                </a:solidFill>
              </a:rPr>
              <a:t>L’ensemble des valeurs possibles s’appelle le domaine de la variable</a:t>
            </a:r>
          </a:p>
          <a:p>
            <a:endParaRPr lang="fr-FR" noProof="0" dirty="0">
              <a:solidFill>
                <a:srgbClr val="656567"/>
              </a:solidFill>
            </a:endParaRPr>
          </a:p>
          <a:p>
            <a:r>
              <a:rPr lang="fr-FR" noProof="0" dirty="0">
                <a:solidFill>
                  <a:srgbClr val="656567"/>
                </a:solidFill>
              </a:rPr>
              <a:t>Finalement, certains types spéciaux de variable existent pour de la modélisation en planification</a:t>
            </a:r>
          </a:p>
          <a:p>
            <a:pPr lvl="1"/>
            <a:endParaRPr lang="fr-FR" sz="1800" noProof="0" dirty="0">
              <a:solidFill>
                <a:srgbClr val="656567"/>
              </a:solidFill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Variables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51F4868-1969-4AB6-83EC-2048A49CBB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97AABE-ABC7-5C4D-B5BA-CBAD23B3E26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5107" name="Rectangle 3"/>
              <p:cNvSpPr>
                <a:spLocks noGrp="1" noChangeArrowheads="1"/>
              </p:cNvSpPr>
              <p:nvPr>
                <p:ph type="body" sz="quarter" idx="11"/>
              </p:nvPr>
            </p:nvSpPr>
            <p:spPr>
              <a:xfrm>
                <a:off x="1238250" y="1219200"/>
                <a:ext cx="6553199" cy="4216661"/>
              </a:xfrm>
              <a:solidFill>
                <a:srgbClr val="FFFFFF">
                  <a:alpha val="60001"/>
                </a:srgbClr>
              </a:solidFill>
              <a:ln/>
            </p:spPr>
            <p:txBody>
              <a:bodyPr wrap="square" lIns="0" tIns="91399" rIns="91399" bIns="91399">
                <a:noAutofit/>
              </a:bodyPr>
              <a:lstStyle/>
              <a:p>
                <a:r>
                  <a:rPr lang="fr-FR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Une contrainte est une relation entre une ou plusieurs variables :</a:t>
                </a:r>
              </a:p>
              <a:p>
                <a:endParaRPr lang="fr-FR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Gill Sans" charset="0"/>
                </a:endParaRPr>
              </a:p>
              <a:p>
                <a:r>
                  <a:rPr lang="fr-FR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Soit i et j deux variables </a:t>
                </a:r>
                <a:r>
                  <a:rPr lang="fr-FR" dirty="0" err="1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enti</a:t>
                </a:r>
                <a:r>
                  <a:rPr lang="en-US" dirty="0" err="1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ères</a:t>
                </a:r>
                <a:endParaRPr lang="fr-FR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Gill Sans" charset="0"/>
                </a:endParaRPr>
              </a:p>
              <a:p>
                <a:pPr lvl="1">
                  <a:buFont typeface="Wingdings 2" charset="2"/>
                  <a:buNone/>
                </a:pPr>
                <a:r>
                  <a:rPr lang="fr-FR" sz="1800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" charset="0"/>
                      </a:rPr>
                      <m:t>∈</m:t>
                    </m:r>
                  </m:oMath>
                </a14:m>
                <a:r>
                  <a:rPr lang="fr-FR" sz="1800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 {0..10};</a:t>
                </a:r>
              </a:p>
              <a:p>
                <a:pPr lvl="1">
                  <a:buFont typeface="Wingdings 2" charset="2"/>
                  <a:buNone/>
                </a:pPr>
                <a:r>
                  <a:rPr lang="fr-FR" sz="1800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" charset="0"/>
                      </a:rPr>
                      <m:t>∈</m:t>
                    </m:r>
                  </m:oMath>
                </a14:m>
                <a:r>
                  <a:rPr lang="fr-FR" sz="1800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 {0..10};</a:t>
                </a:r>
              </a:p>
              <a:p>
                <a:pPr lvl="1">
                  <a:buFont typeface="Wingdings 2" charset="2"/>
                  <a:buNone/>
                </a:pPr>
                <a:endParaRPr lang="fr-FR" sz="18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Gill Sans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333399"/>
                  </a:buClr>
                  <a:buSzPct val="85000"/>
                </a:pPr>
                <a:r>
                  <a:rPr lang="fr-FR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Soit R(</a:t>
                </a:r>
                <a:r>
                  <a:rPr lang="fr-FR" dirty="0" err="1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i,j</a:t>
                </a:r>
                <a:r>
                  <a:rPr lang="fr-FR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) la contrainte suivante </a:t>
                </a:r>
              </a:p>
              <a:p>
                <a:pPr marL="347663" indent="-347663">
                  <a:spcBef>
                    <a:spcPct val="20000"/>
                  </a:spcBef>
                  <a:buClr>
                    <a:srgbClr val="333399"/>
                  </a:buClr>
                  <a:buSzPct val="85000"/>
                  <a:buFont typeface="Wingdings" charset="2"/>
                  <a:buChar char="n"/>
                </a:pPr>
                <a:endParaRPr lang="fr-FR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Gill Sans" charset="0"/>
                </a:endParaRPr>
              </a:p>
              <a:p>
                <a:pPr lvl="1">
                  <a:spcBef>
                    <a:spcPct val="20000"/>
                  </a:spcBef>
                  <a:buClr>
                    <a:srgbClr val="656567"/>
                  </a:buClr>
                  <a:buSzPct val="85000"/>
                </a:pPr>
                <a:r>
                  <a:rPr lang="fr-CA" sz="1800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Si </a:t>
                </a:r>
                <a:r>
                  <a:rPr lang="fr-FR" sz="1800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R(</a:t>
                </a:r>
                <a:r>
                  <a:rPr lang="fr-FR" sz="1800" dirty="0" err="1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i,j</a:t>
                </a:r>
                <a:r>
                  <a:rPr lang="fr-FR" sz="1800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) est vérifiée </a:t>
                </a:r>
                <a:r>
                  <a:rPr lang="fr-CA" sz="1800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alors</a:t>
                </a:r>
                <a:r>
                  <a:rPr lang="fr-FR" sz="1800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 :</a:t>
                </a:r>
              </a:p>
              <a:p>
                <a:pPr marL="657225" lvl="1" indent="-285750">
                  <a:spcBef>
                    <a:spcPct val="20000"/>
                  </a:spcBef>
                  <a:buClr>
                    <a:srgbClr val="656567"/>
                  </a:buClr>
                  <a:buSzPct val="85000"/>
                  <a:buFont typeface="Arial" panose="020B0604020202020204" pitchFamily="34" charset="0"/>
                  <a:buChar char="•"/>
                </a:pPr>
                <a:r>
                  <a:rPr lang="fr-FR" sz="1800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Le domaine de i est restreint à {1,2,5,7}</a:t>
                </a:r>
              </a:p>
              <a:p>
                <a:pPr marL="657225" lvl="1" indent="-285750">
                  <a:spcBef>
                    <a:spcPct val="20000"/>
                  </a:spcBef>
                  <a:buClr>
                    <a:srgbClr val="656567"/>
                  </a:buClr>
                  <a:buSzPct val="85000"/>
                  <a:buFont typeface="Arial" panose="020B0604020202020204" pitchFamily="34" charset="0"/>
                  <a:buChar char="•"/>
                </a:pPr>
                <a:r>
                  <a:rPr lang="fr-FR" sz="1800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Gill Sans" charset="0"/>
                  </a:rPr>
                  <a:t>Le domaine de j est restreint à {2,3,4,10}</a:t>
                </a:r>
              </a:p>
              <a:p>
                <a:pPr lvl="1">
                  <a:buFont typeface="Wingdings 2" charset="2"/>
                  <a:buNone/>
                </a:pPr>
                <a:endParaRPr lang="fr-FR" sz="18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175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238250" y="1219200"/>
                <a:ext cx="6553199" cy="4216661"/>
              </a:xfrm>
              <a:blipFill>
                <a:blip r:embed="rId3"/>
                <a:stretch>
                  <a:fillRect l="-2128" t="-300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Contraintes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2D5133-3045-4175-ADCF-472F6EA06B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/>
          <a:p>
            <a:fld id="{FE0778AC-6522-DE43-BCA4-9C07DBF5FDDC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1828800" cy="2722563"/>
            <a:chOff x="2190" y="2360"/>
            <a:chExt cx="1152" cy="171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78" y="2635"/>
              <a:ext cx="864" cy="1440"/>
              <a:chOff x="2478" y="2635"/>
              <a:chExt cx="864" cy="1440"/>
            </a:xfrm>
          </p:grpSpPr>
          <p:sp>
            <p:nvSpPr>
              <p:cNvPr id="175112" name="Rectangle 8"/>
              <p:cNvSpPr>
                <a:spLocks noChangeArrowheads="1"/>
              </p:cNvSpPr>
              <p:nvPr/>
            </p:nvSpPr>
            <p:spPr bwMode="auto">
              <a:xfrm>
                <a:off x="2478" y="2635"/>
                <a:ext cx="864" cy="1440"/>
              </a:xfrm>
              <a:prstGeom prst="rect">
                <a:avLst/>
              </a:prstGeom>
              <a:solidFill>
                <a:srgbClr val="E7FB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fr-FR" sz="180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sp>
            <p:nvSpPr>
              <p:cNvPr id="175113" name="Line 9"/>
              <p:cNvSpPr>
                <a:spLocks noChangeShapeType="1"/>
              </p:cNvSpPr>
              <p:nvPr/>
            </p:nvSpPr>
            <p:spPr bwMode="auto">
              <a:xfrm>
                <a:off x="2478" y="2923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114" name="Line 10"/>
              <p:cNvSpPr>
                <a:spLocks noChangeShapeType="1"/>
              </p:cNvSpPr>
              <p:nvPr/>
            </p:nvSpPr>
            <p:spPr bwMode="auto">
              <a:xfrm>
                <a:off x="2478" y="3211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115" name="Line 11"/>
              <p:cNvSpPr>
                <a:spLocks noChangeShapeType="1"/>
              </p:cNvSpPr>
              <p:nvPr/>
            </p:nvSpPr>
            <p:spPr bwMode="auto">
              <a:xfrm>
                <a:off x="2478" y="3499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116" name="Line 12"/>
              <p:cNvSpPr>
                <a:spLocks noChangeShapeType="1"/>
              </p:cNvSpPr>
              <p:nvPr/>
            </p:nvSpPr>
            <p:spPr bwMode="auto">
              <a:xfrm>
                <a:off x="2478" y="3787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117" name="Line 13"/>
              <p:cNvSpPr>
                <a:spLocks noChangeShapeType="1"/>
              </p:cNvSpPr>
              <p:nvPr/>
            </p:nvSpPr>
            <p:spPr bwMode="auto">
              <a:xfrm>
                <a:off x="2910" y="2635"/>
                <a:ext cx="0" cy="144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118" name="Text Box 14"/>
              <p:cNvSpPr txBox="1">
                <a:spLocks noChangeArrowheads="1"/>
              </p:cNvSpPr>
              <p:nvPr/>
            </p:nvSpPr>
            <p:spPr bwMode="auto">
              <a:xfrm>
                <a:off x="2574" y="2648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1</a:t>
                </a:r>
              </a:p>
            </p:txBody>
          </p:sp>
          <p:sp>
            <p:nvSpPr>
              <p:cNvPr id="175119" name="Text Box 15"/>
              <p:cNvSpPr txBox="1">
                <a:spLocks noChangeArrowheads="1"/>
              </p:cNvSpPr>
              <p:nvPr/>
            </p:nvSpPr>
            <p:spPr bwMode="auto">
              <a:xfrm>
                <a:off x="3006" y="2648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2</a:t>
                </a:r>
              </a:p>
            </p:txBody>
          </p:sp>
          <p:sp>
            <p:nvSpPr>
              <p:cNvPr id="175120" name="Text Box 16"/>
              <p:cNvSpPr txBox="1">
                <a:spLocks noChangeArrowheads="1"/>
              </p:cNvSpPr>
              <p:nvPr/>
            </p:nvSpPr>
            <p:spPr bwMode="auto">
              <a:xfrm>
                <a:off x="2574" y="2936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1</a:t>
                </a:r>
              </a:p>
            </p:txBody>
          </p:sp>
          <p:sp>
            <p:nvSpPr>
              <p:cNvPr id="175121" name="Text Box 17"/>
              <p:cNvSpPr txBox="1">
                <a:spLocks noChangeArrowheads="1"/>
              </p:cNvSpPr>
              <p:nvPr/>
            </p:nvSpPr>
            <p:spPr bwMode="auto">
              <a:xfrm>
                <a:off x="3006" y="2936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3</a:t>
                </a:r>
              </a:p>
            </p:txBody>
          </p:sp>
          <p:sp>
            <p:nvSpPr>
              <p:cNvPr id="175122" name="Text Box 18"/>
              <p:cNvSpPr txBox="1">
                <a:spLocks noChangeArrowheads="1"/>
              </p:cNvSpPr>
              <p:nvPr/>
            </p:nvSpPr>
            <p:spPr bwMode="auto">
              <a:xfrm>
                <a:off x="2574" y="3224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2</a:t>
                </a:r>
              </a:p>
            </p:txBody>
          </p:sp>
          <p:sp>
            <p:nvSpPr>
              <p:cNvPr id="175123" name="Text Box 19"/>
              <p:cNvSpPr txBox="1">
                <a:spLocks noChangeArrowheads="1"/>
              </p:cNvSpPr>
              <p:nvPr/>
            </p:nvSpPr>
            <p:spPr bwMode="auto">
              <a:xfrm>
                <a:off x="3006" y="3224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4</a:t>
                </a:r>
              </a:p>
            </p:txBody>
          </p:sp>
          <p:sp>
            <p:nvSpPr>
              <p:cNvPr id="175124" name="Text Box 20"/>
              <p:cNvSpPr txBox="1">
                <a:spLocks noChangeArrowheads="1"/>
              </p:cNvSpPr>
              <p:nvPr/>
            </p:nvSpPr>
            <p:spPr bwMode="auto">
              <a:xfrm>
                <a:off x="2574" y="3512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5</a:t>
                </a:r>
              </a:p>
            </p:txBody>
          </p:sp>
          <p:sp>
            <p:nvSpPr>
              <p:cNvPr id="175125" name="Text Box 21"/>
              <p:cNvSpPr txBox="1">
                <a:spLocks noChangeArrowheads="1"/>
              </p:cNvSpPr>
              <p:nvPr/>
            </p:nvSpPr>
            <p:spPr bwMode="auto">
              <a:xfrm>
                <a:off x="3006" y="3512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3</a:t>
                </a:r>
              </a:p>
            </p:txBody>
          </p:sp>
          <p:sp>
            <p:nvSpPr>
              <p:cNvPr id="175126" name="Text Box 22"/>
              <p:cNvSpPr txBox="1">
                <a:spLocks noChangeArrowheads="1"/>
              </p:cNvSpPr>
              <p:nvPr/>
            </p:nvSpPr>
            <p:spPr bwMode="auto">
              <a:xfrm>
                <a:off x="2574" y="3800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7</a:t>
                </a:r>
              </a:p>
            </p:txBody>
          </p:sp>
          <p:sp>
            <p:nvSpPr>
              <p:cNvPr id="175127" name="Text Box 23"/>
              <p:cNvSpPr txBox="1">
                <a:spLocks noChangeArrowheads="1"/>
              </p:cNvSpPr>
              <p:nvPr/>
            </p:nvSpPr>
            <p:spPr bwMode="auto">
              <a:xfrm>
                <a:off x="3006" y="3800"/>
                <a:ext cx="3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10</a:t>
                </a:r>
              </a:p>
            </p:txBody>
          </p:sp>
        </p:grpSp>
        <p:sp>
          <p:nvSpPr>
            <p:cNvPr id="175128" name="Text Box 24"/>
            <p:cNvSpPr txBox="1">
              <a:spLocks noChangeArrowheads="1"/>
            </p:cNvSpPr>
            <p:nvPr/>
          </p:nvSpPr>
          <p:spPr bwMode="auto">
            <a:xfrm>
              <a:off x="2622" y="2360"/>
              <a:ext cx="15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i</a:t>
              </a:r>
            </a:p>
          </p:txBody>
        </p:sp>
        <p:sp>
          <p:nvSpPr>
            <p:cNvPr id="175129" name="Text Box 25"/>
            <p:cNvSpPr txBox="1">
              <a:spLocks noChangeArrowheads="1"/>
            </p:cNvSpPr>
            <p:nvPr/>
          </p:nvSpPr>
          <p:spPr bwMode="auto">
            <a:xfrm>
              <a:off x="3006" y="2360"/>
              <a:ext cx="16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j</a:t>
              </a:r>
            </a:p>
          </p:txBody>
        </p:sp>
        <p:sp>
          <p:nvSpPr>
            <p:cNvPr id="175130" name="Text Box 26"/>
            <p:cNvSpPr txBox="1">
              <a:spLocks noChangeArrowheads="1"/>
            </p:cNvSpPr>
            <p:nvPr/>
          </p:nvSpPr>
          <p:spPr bwMode="auto">
            <a:xfrm>
              <a:off x="2190" y="2367"/>
              <a:ext cx="21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530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96276"/>
            <a:ext cx="10515600" cy="461582"/>
          </a:xfrm>
        </p:spPr>
        <p:txBody>
          <a:bodyPr>
            <a:noAutofit/>
          </a:bodyPr>
          <a:lstStyle/>
          <a:p>
            <a:r>
              <a:rPr lang="fr-FR" sz="2000" noProof="0" dirty="0"/>
              <a:t>Une solution à un problème contraint assigne une valeur à toutes les variables tel que toutes les contraintes soient vérifiées</a:t>
            </a:r>
          </a:p>
          <a:p>
            <a:endParaRPr lang="fr-FR" sz="2000" noProof="0" dirty="0"/>
          </a:p>
          <a:p>
            <a:r>
              <a:rPr lang="fr-FR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i=2, j=4, k=8</a:t>
            </a:r>
            <a:r>
              <a:rPr lang="fr-FR" sz="20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2000" noProof="0" dirty="0">
                <a:ea typeface="Cambria Math" panose="02040503050406030204" pitchFamily="18" charset="0"/>
              </a:rPr>
              <a:t>est une solution pour le système de contraintes R, S et T décrit ci-dessous</a:t>
            </a:r>
            <a:endParaRPr lang="fr-FR" sz="2000" noProof="0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Contraintes</a:t>
            </a:r>
            <a:endParaRPr lang="fr-FR" noProof="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52A4EA-C709-4040-82A0-ACBBFA232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236913" y="3525838"/>
            <a:ext cx="1371600" cy="2286000"/>
            <a:chOff x="1079" y="2357"/>
            <a:chExt cx="864" cy="1440"/>
          </a:xfrm>
        </p:grpSpPr>
        <p:sp>
          <p:nvSpPr>
            <p:cNvPr id="176134" name="Rectangle 6"/>
            <p:cNvSpPr>
              <a:spLocks noChangeArrowheads="1"/>
            </p:cNvSpPr>
            <p:nvPr/>
          </p:nvSpPr>
          <p:spPr bwMode="auto">
            <a:xfrm>
              <a:off x="1079" y="2357"/>
              <a:ext cx="864" cy="1440"/>
            </a:xfrm>
            <a:prstGeom prst="rect">
              <a:avLst/>
            </a:prstGeom>
            <a:solidFill>
              <a:srgbClr val="E7FB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800">
                <a:solidFill>
                  <a:srgbClr val="333399"/>
                </a:solidFill>
                <a:latin typeface="Verdana" charset="0"/>
              </a:endParaRPr>
            </a:p>
          </p:txBody>
        </p:sp>
        <p:sp>
          <p:nvSpPr>
            <p:cNvPr id="176135" name="Line 7"/>
            <p:cNvSpPr>
              <a:spLocks noChangeShapeType="1"/>
            </p:cNvSpPr>
            <p:nvPr/>
          </p:nvSpPr>
          <p:spPr bwMode="auto">
            <a:xfrm>
              <a:off x="1079" y="2645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6" name="Line 8"/>
            <p:cNvSpPr>
              <a:spLocks noChangeShapeType="1"/>
            </p:cNvSpPr>
            <p:nvPr/>
          </p:nvSpPr>
          <p:spPr bwMode="auto">
            <a:xfrm>
              <a:off x="1079" y="2933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7" name="Line 9"/>
            <p:cNvSpPr>
              <a:spLocks noChangeShapeType="1"/>
            </p:cNvSpPr>
            <p:nvPr/>
          </p:nvSpPr>
          <p:spPr bwMode="auto">
            <a:xfrm>
              <a:off x="1079" y="3221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1079" y="3509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>
              <a:off x="1511" y="2357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0" name="Text Box 12"/>
            <p:cNvSpPr txBox="1">
              <a:spLocks noChangeArrowheads="1"/>
            </p:cNvSpPr>
            <p:nvPr/>
          </p:nvSpPr>
          <p:spPr bwMode="auto">
            <a:xfrm>
              <a:off x="1175" y="2370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>
                  <a:solidFill>
                    <a:srgbClr val="333399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76141" name="Text Box 13"/>
            <p:cNvSpPr txBox="1">
              <a:spLocks noChangeArrowheads="1"/>
            </p:cNvSpPr>
            <p:nvPr/>
          </p:nvSpPr>
          <p:spPr bwMode="auto">
            <a:xfrm>
              <a:off x="1607" y="2370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76142" name="Text Box 14"/>
            <p:cNvSpPr txBox="1">
              <a:spLocks noChangeArrowheads="1"/>
            </p:cNvSpPr>
            <p:nvPr/>
          </p:nvSpPr>
          <p:spPr bwMode="auto">
            <a:xfrm>
              <a:off x="1175" y="2658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76143" name="Text Box 15"/>
            <p:cNvSpPr txBox="1">
              <a:spLocks noChangeArrowheads="1"/>
            </p:cNvSpPr>
            <p:nvPr/>
          </p:nvSpPr>
          <p:spPr bwMode="auto">
            <a:xfrm>
              <a:off x="1607" y="2658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3</a:t>
              </a:r>
            </a:p>
          </p:txBody>
        </p:sp>
        <p:sp>
          <p:nvSpPr>
            <p:cNvPr id="176144" name="Text Box 16"/>
            <p:cNvSpPr txBox="1">
              <a:spLocks noChangeArrowheads="1"/>
            </p:cNvSpPr>
            <p:nvPr/>
          </p:nvSpPr>
          <p:spPr bwMode="auto">
            <a:xfrm>
              <a:off x="1175" y="2946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76145" name="Text Box 17"/>
            <p:cNvSpPr txBox="1">
              <a:spLocks noChangeArrowheads="1"/>
            </p:cNvSpPr>
            <p:nvPr/>
          </p:nvSpPr>
          <p:spPr bwMode="auto">
            <a:xfrm>
              <a:off x="1607" y="2946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4</a:t>
              </a:r>
            </a:p>
          </p:txBody>
        </p:sp>
        <p:sp>
          <p:nvSpPr>
            <p:cNvPr id="176146" name="Text Box 18"/>
            <p:cNvSpPr txBox="1">
              <a:spLocks noChangeArrowheads="1"/>
            </p:cNvSpPr>
            <p:nvPr/>
          </p:nvSpPr>
          <p:spPr bwMode="auto">
            <a:xfrm>
              <a:off x="1175" y="3234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5</a:t>
              </a:r>
            </a:p>
          </p:txBody>
        </p:sp>
        <p:sp>
          <p:nvSpPr>
            <p:cNvPr id="176147" name="Text Box 19"/>
            <p:cNvSpPr txBox="1">
              <a:spLocks noChangeArrowheads="1"/>
            </p:cNvSpPr>
            <p:nvPr/>
          </p:nvSpPr>
          <p:spPr bwMode="auto">
            <a:xfrm>
              <a:off x="1607" y="3234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3</a:t>
              </a:r>
            </a:p>
          </p:txBody>
        </p:sp>
        <p:sp>
          <p:nvSpPr>
            <p:cNvPr id="176148" name="Text Box 20"/>
            <p:cNvSpPr txBox="1">
              <a:spLocks noChangeArrowheads="1"/>
            </p:cNvSpPr>
            <p:nvPr/>
          </p:nvSpPr>
          <p:spPr bwMode="auto">
            <a:xfrm>
              <a:off x="1175" y="3522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7</a:t>
              </a:r>
            </a:p>
          </p:txBody>
        </p:sp>
        <p:sp>
          <p:nvSpPr>
            <p:cNvPr id="176149" name="Text Box 21"/>
            <p:cNvSpPr txBox="1">
              <a:spLocks noChangeArrowheads="1"/>
            </p:cNvSpPr>
            <p:nvPr/>
          </p:nvSpPr>
          <p:spPr bwMode="auto">
            <a:xfrm>
              <a:off x="1607" y="3522"/>
              <a:ext cx="3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10</a:t>
              </a:r>
            </a:p>
          </p:txBody>
        </p:sp>
      </p:grpSp>
      <p:sp>
        <p:nvSpPr>
          <p:cNvPr id="176150" name="Text Box 22"/>
          <p:cNvSpPr txBox="1">
            <a:spLocks noChangeArrowheads="1"/>
          </p:cNvSpPr>
          <p:nvPr/>
        </p:nvSpPr>
        <p:spPr bwMode="auto">
          <a:xfrm>
            <a:off x="3465513" y="3089277"/>
            <a:ext cx="247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333399"/>
                </a:solidFill>
                <a:latin typeface="Verdana" charset="0"/>
              </a:rPr>
              <a:t>i</a:t>
            </a:r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4075114" y="3089277"/>
            <a:ext cx="2635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333399"/>
                </a:solidFill>
                <a:latin typeface="Verdana" charset="0"/>
              </a:rPr>
              <a:t>j</a:t>
            </a:r>
          </a:p>
        </p:txBody>
      </p:sp>
      <p:sp>
        <p:nvSpPr>
          <p:cNvPr id="176152" name="Text Box 24"/>
          <p:cNvSpPr txBox="1">
            <a:spLocks noChangeArrowheads="1"/>
          </p:cNvSpPr>
          <p:nvPr/>
        </p:nvSpPr>
        <p:spPr bwMode="auto">
          <a:xfrm>
            <a:off x="2855913" y="3241677"/>
            <a:ext cx="3429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333399"/>
                </a:solidFill>
                <a:latin typeface="Verdana" charset="0"/>
              </a:rPr>
              <a:t>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370513" y="3525838"/>
            <a:ext cx="1371600" cy="2286000"/>
            <a:chOff x="2423" y="2357"/>
            <a:chExt cx="864" cy="1440"/>
          </a:xfrm>
        </p:grpSpPr>
        <p:sp>
          <p:nvSpPr>
            <p:cNvPr id="176154" name="Rectangle 26"/>
            <p:cNvSpPr>
              <a:spLocks noChangeArrowheads="1"/>
            </p:cNvSpPr>
            <p:nvPr/>
          </p:nvSpPr>
          <p:spPr bwMode="auto">
            <a:xfrm>
              <a:off x="2423" y="2357"/>
              <a:ext cx="864" cy="1440"/>
            </a:xfrm>
            <a:prstGeom prst="rect">
              <a:avLst/>
            </a:prstGeom>
            <a:solidFill>
              <a:srgbClr val="E7FB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800">
                <a:solidFill>
                  <a:srgbClr val="333399"/>
                </a:solidFill>
                <a:latin typeface="Verdana" charset="0"/>
              </a:endParaRPr>
            </a:p>
          </p:txBody>
        </p:sp>
        <p:sp>
          <p:nvSpPr>
            <p:cNvPr id="176155" name="Line 27"/>
            <p:cNvSpPr>
              <a:spLocks noChangeShapeType="1"/>
            </p:cNvSpPr>
            <p:nvPr/>
          </p:nvSpPr>
          <p:spPr bwMode="auto">
            <a:xfrm>
              <a:off x="2423" y="2645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6" name="Line 28"/>
            <p:cNvSpPr>
              <a:spLocks noChangeShapeType="1"/>
            </p:cNvSpPr>
            <p:nvPr/>
          </p:nvSpPr>
          <p:spPr bwMode="auto">
            <a:xfrm>
              <a:off x="2423" y="2933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7" name="Line 29"/>
            <p:cNvSpPr>
              <a:spLocks noChangeShapeType="1"/>
            </p:cNvSpPr>
            <p:nvPr/>
          </p:nvSpPr>
          <p:spPr bwMode="auto">
            <a:xfrm>
              <a:off x="2423" y="3221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8" name="Line 30"/>
            <p:cNvSpPr>
              <a:spLocks noChangeShapeType="1"/>
            </p:cNvSpPr>
            <p:nvPr/>
          </p:nvSpPr>
          <p:spPr bwMode="auto">
            <a:xfrm>
              <a:off x="2423" y="3509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9" name="Line 31"/>
            <p:cNvSpPr>
              <a:spLocks noChangeShapeType="1"/>
            </p:cNvSpPr>
            <p:nvPr/>
          </p:nvSpPr>
          <p:spPr bwMode="auto">
            <a:xfrm>
              <a:off x="2855" y="2357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0" name="Text Box 32"/>
            <p:cNvSpPr txBox="1">
              <a:spLocks noChangeArrowheads="1"/>
            </p:cNvSpPr>
            <p:nvPr/>
          </p:nvSpPr>
          <p:spPr bwMode="auto">
            <a:xfrm>
              <a:off x="2519" y="2370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76161" name="Text Box 33"/>
            <p:cNvSpPr txBox="1">
              <a:spLocks noChangeArrowheads="1"/>
            </p:cNvSpPr>
            <p:nvPr/>
          </p:nvSpPr>
          <p:spPr bwMode="auto">
            <a:xfrm>
              <a:off x="2951" y="2370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76162" name="Text Box 34"/>
            <p:cNvSpPr txBox="1">
              <a:spLocks noChangeArrowheads="1"/>
            </p:cNvSpPr>
            <p:nvPr/>
          </p:nvSpPr>
          <p:spPr bwMode="auto">
            <a:xfrm>
              <a:off x="2519" y="2658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76163" name="Text Box 35"/>
            <p:cNvSpPr txBox="1">
              <a:spLocks noChangeArrowheads="1"/>
            </p:cNvSpPr>
            <p:nvPr/>
          </p:nvSpPr>
          <p:spPr bwMode="auto">
            <a:xfrm>
              <a:off x="2951" y="2658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8</a:t>
              </a:r>
            </a:p>
          </p:txBody>
        </p:sp>
        <p:sp>
          <p:nvSpPr>
            <p:cNvPr id="176164" name="Text Box 36"/>
            <p:cNvSpPr txBox="1">
              <a:spLocks noChangeArrowheads="1"/>
            </p:cNvSpPr>
            <p:nvPr/>
          </p:nvSpPr>
          <p:spPr bwMode="auto">
            <a:xfrm>
              <a:off x="2519" y="2946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76165" name="Text Box 37"/>
            <p:cNvSpPr txBox="1">
              <a:spLocks noChangeArrowheads="1"/>
            </p:cNvSpPr>
            <p:nvPr/>
          </p:nvSpPr>
          <p:spPr bwMode="auto">
            <a:xfrm>
              <a:off x="2951" y="2946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8</a:t>
              </a:r>
            </a:p>
          </p:txBody>
        </p:sp>
        <p:sp>
          <p:nvSpPr>
            <p:cNvPr id="176166" name="Text Box 38"/>
            <p:cNvSpPr txBox="1">
              <a:spLocks noChangeArrowheads="1"/>
            </p:cNvSpPr>
            <p:nvPr/>
          </p:nvSpPr>
          <p:spPr bwMode="auto">
            <a:xfrm>
              <a:off x="2519" y="3234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5</a:t>
              </a:r>
            </a:p>
          </p:txBody>
        </p:sp>
        <p:sp>
          <p:nvSpPr>
            <p:cNvPr id="176167" name="Text Box 39"/>
            <p:cNvSpPr txBox="1">
              <a:spLocks noChangeArrowheads="1"/>
            </p:cNvSpPr>
            <p:nvPr/>
          </p:nvSpPr>
          <p:spPr bwMode="auto">
            <a:xfrm>
              <a:off x="2951" y="3234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76168" name="Text Box 40"/>
            <p:cNvSpPr txBox="1">
              <a:spLocks noChangeArrowheads="1"/>
            </p:cNvSpPr>
            <p:nvPr/>
          </p:nvSpPr>
          <p:spPr bwMode="auto">
            <a:xfrm>
              <a:off x="2519" y="3522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4</a:t>
              </a:r>
            </a:p>
          </p:txBody>
        </p:sp>
        <p:sp>
          <p:nvSpPr>
            <p:cNvPr id="176169" name="Text Box 41"/>
            <p:cNvSpPr txBox="1">
              <a:spLocks noChangeArrowheads="1"/>
            </p:cNvSpPr>
            <p:nvPr/>
          </p:nvSpPr>
          <p:spPr bwMode="auto">
            <a:xfrm>
              <a:off x="2951" y="3522"/>
              <a:ext cx="3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10</a:t>
              </a:r>
            </a:p>
          </p:txBody>
        </p:sp>
      </p:grpSp>
      <p:sp>
        <p:nvSpPr>
          <p:cNvPr id="176170" name="Text Box 42"/>
          <p:cNvSpPr txBox="1">
            <a:spLocks noChangeArrowheads="1"/>
          </p:cNvSpPr>
          <p:nvPr/>
        </p:nvSpPr>
        <p:spPr bwMode="auto">
          <a:xfrm>
            <a:off x="5599113" y="3089277"/>
            <a:ext cx="247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333399"/>
                </a:solidFill>
                <a:latin typeface="Verdana" charset="0"/>
              </a:rPr>
              <a:t>i</a:t>
            </a:r>
          </a:p>
        </p:txBody>
      </p:sp>
      <p:sp>
        <p:nvSpPr>
          <p:cNvPr id="176171" name="Text Box 43"/>
          <p:cNvSpPr txBox="1">
            <a:spLocks noChangeArrowheads="1"/>
          </p:cNvSpPr>
          <p:nvPr/>
        </p:nvSpPr>
        <p:spPr bwMode="auto">
          <a:xfrm>
            <a:off x="6208713" y="3087689"/>
            <a:ext cx="31908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333399"/>
                </a:solidFill>
                <a:latin typeface="Verdana" charset="0"/>
              </a:rPr>
              <a:t>k</a:t>
            </a:r>
          </a:p>
        </p:txBody>
      </p:sp>
      <p:sp>
        <p:nvSpPr>
          <p:cNvPr id="176172" name="Text Box 44"/>
          <p:cNvSpPr txBox="1">
            <a:spLocks noChangeArrowheads="1"/>
          </p:cNvSpPr>
          <p:nvPr/>
        </p:nvSpPr>
        <p:spPr bwMode="auto">
          <a:xfrm>
            <a:off x="4989514" y="3241677"/>
            <a:ext cx="3397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333399"/>
                </a:solidFill>
                <a:latin typeface="Verdana" charset="0"/>
              </a:rPr>
              <a:t>S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7504113" y="3525838"/>
            <a:ext cx="1371600" cy="2286000"/>
            <a:chOff x="3767" y="2357"/>
            <a:chExt cx="864" cy="1440"/>
          </a:xfrm>
        </p:grpSpPr>
        <p:sp>
          <p:nvSpPr>
            <p:cNvPr id="176174" name="Rectangle 46"/>
            <p:cNvSpPr>
              <a:spLocks noChangeArrowheads="1"/>
            </p:cNvSpPr>
            <p:nvPr/>
          </p:nvSpPr>
          <p:spPr bwMode="auto">
            <a:xfrm>
              <a:off x="3767" y="2357"/>
              <a:ext cx="864" cy="1440"/>
            </a:xfrm>
            <a:prstGeom prst="rect">
              <a:avLst/>
            </a:prstGeom>
            <a:solidFill>
              <a:srgbClr val="E7FB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800">
                <a:solidFill>
                  <a:srgbClr val="333399"/>
                </a:solidFill>
                <a:latin typeface="Verdana" charset="0"/>
              </a:endParaRPr>
            </a:p>
          </p:txBody>
        </p:sp>
        <p:sp>
          <p:nvSpPr>
            <p:cNvPr id="176175" name="Line 47"/>
            <p:cNvSpPr>
              <a:spLocks noChangeShapeType="1"/>
            </p:cNvSpPr>
            <p:nvPr/>
          </p:nvSpPr>
          <p:spPr bwMode="auto">
            <a:xfrm>
              <a:off x="3767" y="2645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6" name="Line 48"/>
            <p:cNvSpPr>
              <a:spLocks noChangeShapeType="1"/>
            </p:cNvSpPr>
            <p:nvPr/>
          </p:nvSpPr>
          <p:spPr bwMode="auto">
            <a:xfrm>
              <a:off x="3767" y="2933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7" name="Line 49"/>
            <p:cNvSpPr>
              <a:spLocks noChangeShapeType="1"/>
            </p:cNvSpPr>
            <p:nvPr/>
          </p:nvSpPr>
          <p:spPr bwMode="auto">
            <a:xfrm>
              <a:off x="3767" y="3221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8" name="Line 50"/>
            <p:cNvSpPr>
              <a:spLocks noChangeShapeType="1"/>
            </p:cNvSpPr>
            <p:nvPr/>
          </p:nvSpPr>
          <p:spPr bwMode="auto">
            <a:xfrm>
              <a:off x="3767" y="3509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9" name="Line 51"/>
            <p:cNvSpPr>
              <a:spLocks noChangeShapeType="1"/>
            </p:cNvSpPr>
            <p:nvPr/>
          </p:nvSpPr>
          <p:spPr bwMode="auto">
            <a:xfrm>
              <a:off x="4199" y="2357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80" name="Text Box 52"/>
            <p:cNvSpPr txBox="1">
              <a:spLocks noChangeArrowheads="1"/>
            </p:cNvSpPr>
            <p:nvPr/>
          </p:nvSpPr>
          <p:spPr bwMode="auto">
            <a:xfrm>
              <a:off x="3863" y="2370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76181" name="Text Box 53"/>
            <p:cNvSpPr txBox="1">
              <a:spLocks noChangeArrowheads="1"/>
            </p:cNvSpPr>
            <p:nvPr/>
          </p:nvSpPr>
          <p:spPr bwMode="auto">
            <a:xfrm>
              <a:off x="4295" y="2370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4</a:t>
              </a:r>
            </a:p>
          </p:txBody>
        </p:sp>
        <p:sp>
          <p:nvSpPr>
            <p:cNvPr id="176182" name="Text Box 54"/>
            <p:cNvSpPr txBox="1">
              <a:spLocks noChangeArrowheads="1"/>
            </p:cNvSpPr>
            <p:nvPr/>
          </p:nvSpPr>
          <p:spPr bwMode="auto">
            <a:xfrm>
              <a:off x="3863" y="2658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76183" name="Text Box 55"/>
            <p:cNvSpPr txBox="1">
              <a:spLocks noChangeArrowheads="1"/>
            </p:cNvSpPr>
            <p:nvPr/>
          </p:nvSpPr>
          <p:spPr bwMode="auto">
            <a:xfrm>
              <a:off x="4295" y="2658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3</a:t>
              </a:r>
            </a:p>
          </p:txBody>
        </p:sp>
        <p:sp>
          <p:nvSpPr>
            <p:cNvPr id="176184" name="Text Box 56"/>
            <p:cNvSpPr txBox="1">
              <a:spLocks noChangeArrowheads="1"/>
            </p:cNvSpPr>
            <p:nvPr/>
          </p:nvSpPr>
          <p:spPr bwMode="auto">
            <a:xfrm>
              <a:off x="3863" y="2946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76185" name="Text Box 57"/>
            <p:cNvSpPr txBox="1">
              <a:spLocks noChangeArrowheads="1"/>
            </p:cNvSpPr>
            <p:nvPr/>
          </p:nvSpPr>
          <p:spPr bwMode="auto">
            <a:xfrm>
              <a:off x="4295" y="2946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7</a:t>
              </a:r>
            </a:p>
          </p:txBody>
        </p:sp>
        <p:sp>
          <p:nvSpPr>
            <p:cNvPr id="176186" name="Text Box 58"/>
            <p:cNvSpPr txBox="1">
              <a:spLocks noChangeArrowheads="1"/>
            </p:cNvSpPr>
            <p:nvPr/>
          </p:nvSpPr>
          <p:spPr bwMode="auto">
            <a:xfrm>
              <a:off x="3863" y="3234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5</a:t>
              </a:r>
            </a:p>
          </p:txBody>
        </p:sp>
        <p:sp>
          <p:nvSpPr>
            <p:cNvPr id="176187" name="Text Box 59"/>
            <p:cNvSpPr txBox="1">
              <a:spLocks noChangeArrowheads="1"/>
            </p:cNvSpPr>
            <p:nvPr/>
          </p:nvSpPr>
          <p:spPr bwMode="auto">
            <a:xfrm>
              <a:off x="4295" y="3234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3</a:t>
              </a:r>
            </a:p>
          </p:txBody>
        </p:sp>
        <p:sp>
          <p:nvSpPr>
            <p:cNvPr id="176188" name="Text Box 60"/>
            <p:cNvSpPr txBox="1">
              <a:spLocks noChangeArrowheads="1"/>
            </p:cNvSpPr>
            <p:nvPr/>
          </p:nvSpPr>
          <p:spPr bwMode="auto">
            <a:xfrm>
              <a:off x="3863" y="3522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8</a:t>
              </a:r>
            </a:p>
          </p:txBody>
        </p:sp>
        <p:sp>
          <p:nvSpPr>
            <p:cNvPr id="176189" name="Text Box 61"/>
            <p:cNvSpPr txBox="1">
              <a:spLocks noChangeArrowheads="1"/>
            </p:cNvSpPr>
            <p:nvPr/>
          </p:nvSpPr>
          <p:spPr bwMode="auto">
            <a:xfrm>
              <a:off x="4295" y="3522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4</a:t>
              </a:r>
            </a:p>
          </p:txBody>
        </p:sp>
      </p:grpSp>
      <p:sp>
        <p:nvSpPr>
          <p:cNvPr id="176190" name="Text Box 62"/>
          <p:cNvSpPr txBox="1">
            <a:spLocks noChangeArrowheads="1"/>
          </p:cNvSpPr>
          <p:nvPr/>
        </p:nvSpPr>
        <p:spPr bwMode="auto">
          <a:xfrm>
            <a:off x="7732713" y="3087689"/>
            <a:ext cx="31908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333399"/>
                </a:solidFill>
                <a:latin typeface="Verdana" charset="0"/>
              </a:rPr>
              <a:t>k</a:t>
            </a:r>
          </a:p>
        </p:txBody>
      </p:sp>
      <p:sp>
        <p:nvSpPr>
          <p:cNvPr id="176191" name="Text Box 63"/>
          <p:cNvSpPr txBox="1">
            <a:spLocks noChangeArrowheads="1"/>
          </p:cNvSpPr>
          <p:nvPr/>
        </p:nvSpPr>
        <p:spPr bwMode="auto">
          <a:xfrm>
            <a:off x="8342314" y="3089277"/>
            <a:ext cx="2635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333399"/>
                </a:solidFill>
                <a:latin typeface="Verdana" charset="0"/>
              </a:rPr>
              <a:t>j</a:t>
            </a:r>
          </a:p>
        </p:txBody>
      </p:sp>
      <p:sp>
        <p:nvSpPr>
          <p:cNvPr id="176192" name="Text Box 64"/>
          <p:cNvSpPr txBox="1">
            <a:spLocks noChangeArrowheads="1"/>
          </p:cNvSpPr>
          <p:nvPr/>
        </p:nvSpPr>
        <p:spPr bwMode="auto">
          <a:xfrm>
            <a:off x="7123113" y="3241677"/>
            <a:ext cx="3254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333399"/>
                </a:solidFill>
                <a:latin typeface="Verdana" charset="0"/>
              </a:rPr>
              <a:t>T</a:t>
            </a:r>
          </a:p>
        </p:txBody>
      </p:sp>
      <p:sp>
        <p:nvSpPr>
          <p:cNvPr id="176193" name="Oval 65"/>
          <p:cNvSpPr>
            <a:spLocks noChangeArrowheads="1"/>
          </p:cNvSpPr>
          <p:nvPr/>
        </p:nvSpPr>
        <p:spPr bwMode="auto">
          <a:xfrm>
            <a:off x="3389313" y="4516438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94" name="Oval 66"/>
          <p:cNvSpPr>
            <a:spLocks noChangeArrowheads="1"/>
          </p:cNvSpPr>
          <p:nvPr/>
        </p:nvSpPr>
        <p:spPr bwMode="auto">
          <a:xfrm>
            <a:off x="4075113" y="4516438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95" name="Oval 67"/>
          <p:cNvSpPr>
            <a:spLocks noChangeArrowheads="1"/>
          </p:cNvSpPr>
          <p:nvPr/>
        </p:nvSpPr>
        <p:spPr bwMode="auto">
          <a:xfrm>
            <a:off x="5522913" y="3602038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96" name="Oval 68"/>
          <p:cNvSpPr>
            <a:spLocks noChangeArrowheads="1"/>
          </p:cNvSpPr>
          <p:nvPr/>
        </p:nvSpPr>
        <p:spPr bwMode="auto">
          <a:xfrm>
            <a:off x="5522913" y="4516438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97" name="Oval 69"/>
          <p:cNvSpPr>
            <a:spLocks noChangeArrowheads="1"/>
          </p:cNvSpPr>
          <p:nvPr/>
        </p:nvSpPr>
        <p:spPr bwMode="auto">
          <a:xfrm>
            <a:off x="6208713" y="4516438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98" name="Oval 70"/>
          <p:cNvSpPr>
            <a:spLocks noChangeArrowheads="1"/>
          </p:cNvSpPr>
          <p:nvPr/>
        </p:nvSpPr>
        <p:spPr bwMode="auto">
          <a:xfrm>
            <a:off x="7656513" y="5430838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99" name="Oval 71"/>
          <p:cNvSpPr>
            <a:spLocks noChangeArrowheads="1"/>
          </p:cNvSpPr>
          <p:nvPr/>
        </p:nvSpPr>
        <p:spPr bwMode="auto">
          <a:xfrm>
            <a:off x="8342313" y="5430838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200" name="Oval 72"/>
          <p:cNvSpPr>
            <a:spLocks noChangeArrowheads="1"/>
          </p:cNvSpPr>
          <p:nvPr/>
        </p:nvSpPr>
        <p:spPr bwMode="auto">
          <a:xfrm>
            <a:off x="8342313" y="3602038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201" name="Oval 73"/>
          <p:cNvSpPr>
            <a:spLocks noChangeArrowheads="1"/>
          </p:cNvSpPr>
          <p:nvPr/>
        </p:nvSpPr>
        <p:spPr bwMode="auto">
          <a:xfrm>
            <a:off x="3389313" y="3602038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202" name="Oval 74"/>
          <p:cNvSpPr>
            <a:spLocks noChangeArrowheads="1"/>
          </p:cNvSpPr>
          <p:nvPr/>
        </p:nvSpPr>
        <p:spPr bwMode="auto">
          <a:xfrm>
            <a:off x="6208713" y="4059238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203" name="Rectangle 75"/>
          <p:cNvSpPr>
            <a:spLocks noChangeArrowheads="1"/>
          </p:cNvSpPr>
          <p:nvPr/>
        </p:nvSpPr>
        <p:spPr bwMode="auto">
          <a:xfrm>
            <a:off x="3008313" y="4440238"/>
            <a:ext cx="1828800" cy="457200"/>
          </a:xfrm>
          <a:prstGeom prst="rect">
            <a:avLst/>
          </a:prstGeom>
          <a:noFill/>
          <a:ln w="28575">
            <a:solidFill>
              <a:srgbClr val="FFD52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204" name="Rectangle 76"/>
          <p:cNvSpPr>
            <a:spLocks noChangeArrowheads="1"/>
          </p:cNvSpPr>
          <p:nvPr/>
        </p:nvSpPr>
        <p:spPr bwMode="auto">
          <a:xfrm>
            <a:off x="5141913" y="4440238"/>
            <a:ext cx="1828800" cy="457200"/>
          </a:xfrm>
          <a:prstGeom prst="rect">
            <a:avLst/>
          </a:prstGeom>
          <a:noFill/>
          <a:ln w="28575">
            <a:solidFill>
              <a:srgbClr val="FFD52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205" name="Rectangle 77"/>
          <p:cNvSpPr>
            <a:spLocks noChangeArrowheads="1"/>
          </p:cNvSpPr>
          <p:nvPr/>
        </p:nvSpPr>
        <p:spPr bwMode="auto">
          <a:xfrm>
            <a:off x="7275513" y="5354638"/>
            <a:ext cx="1828800" cy="457200"/>
          </a:xfrm>
          <a:prstGeom prst="rect">
            <a:avLst/>
          </a:prstGeom>
          <a:noFill/>
          <a:ln w="28575">
            <a:solidFill>
              <a:srgbClr val="FFD52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67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  <p:bldP spid="176193" grpId="0" animBg="1"/>
      <p:bldP spid="176194" grpId="0" animBg="1"/>
      <p:bldP spid="176195" grpId="0" animBg="1"/>
      <p:bldP spid="176196" grpId="0" animBg="1"/>
      <p:bldP spid="176197" grpId="0" animBg="1"/>
      <p:bldP spid="176198" grpId="0" animBg="1"/>
      <p:bldP spid="176199" grpId="0" animBg="1"/>
      <p:bldP spid="176200" grpId="0" animBg="1"/>
      <p:bldP spid="176201" grpId="0" animBg="1"/>
      <p:bldP spid="176202" grpId="0" animBg="1"/>
      <p:bldP spid="176203" grpId="0" animBg="1"/>
      <p:bldP spid="176204" grpId="0" animBg="1"/>
      <p:bldP spid="1762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828800"/>
            <a:ext cx="10515600" cy="2552154"/>
          </a:xfrm>
        </p:spPr>
        <p:txBody>
          <a:bodyPr/>
          <a:lstStyle/>
          <a:p>
            <a:pPr>
              <a:buFont typeface="Wingdings" pitchFamily="-65" charset="2"/>
              <a:buNone/>
            </a:pPr>
            <a:r>
              <a:rPr lang="fr-FR" dirty="0">
                <a:solidFill>
                  <a:srgbClr val="656567"/>
                </a:solidFill>
              </a:rPr>
              <a:t>Qu’est-ce qu’une contrainte implique ?</a:t>
            </a:r>
          </a:p>
          <a:p>
            <a:pPr>
              <a:buFont typeface="Wingdings" pitchFamily="-65" charset="2"/>
              <a:buNone/>
            </a:pPr>
            <a:endParaRPr lang="fr-FR" dirty="0">
              <a:solidFill>
                <a:srgbClr val="656567"/>
              </a:solidFill>
            </a:endParaRPr>
          </a:p>
          <a:p>
            <a:r>
              <a:rPr lang="fr-FR" dirty="0">
                <a:solidFill>
                  <a:srgbClr val="656567"/>
                </a:solidFill>
              </a:rPr>
              <a:t>Contrôle de faisabilité</a:t>
            </a:r>
          </a:p>
          <a:p>
            <a:pPr lvl="1"/>
            <a:r>
              <a:rPr lang="fr-FR" sz="1800" dirty="0">
                <a:solidFill>
                  <a:srgbClr val="656567"/>
                </a:solidFill>
              </a:rPr>
              <a:t>La contrainte est-elle satisfaisable étant donné le domaine de ses variables ?</a:t>
            </a:r>
          </a:p>
          <a:p>
            <a:r>
              <a:rPr lang="fr-FR" dirty="0">
                <a:solidFill>
                  <a:srgbClr val="656567"/>
                </a:solidFill>
              </a:rPr>
              <a:t>Filtrage</a:t>
            </a:r>
          </a:p>
          <a:p>
            <a:pPr lvl="1"/>
            <a:r>
              <a:rPr lang="fr-FR" sz="1800" dirty="0">
                <a:solidFill>
                  <a:srgbClr val="656567"/>
                </a:solidFill>
              </a:rPr>
              <a:t>Retirer les valeurs de domaines si celles-ci n’apparaissent dans aucune solution de la contrainte</a:t>
            </a:r>
          </a:p>
          <a:p>
            <a:endParaRPr lang="fr-FR" dirty="0">
              <a:solidFill>
                <a:srgbClr val="656567"/>
              </a:solidFill>
              <a:latin typeface="Courier New" pitchFamily="-65" charset="0"/>
            </a:endParaRP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Contraintes</a:t>
            </a:r>
            <a:endParaRPr lang="fr-FR" noProof="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9E07D2C-1534-4C09-802C-47A717675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448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r-FR" noProof="0" dirty="0">
                <a:solidFill>
                  <a:srgbClr val="656567"/>
                </a:solidFill>
              </a:rPr>
              <a:t>Quand le domaine d’une variable est réduit, des contraintes peuvent entraîner la réduction du domaine d’autres variables liées à la première.</a:t>
            </a:r>
          </a:p>
          <a:p>
            <a:r>
              <a:rPr lang="fr-FR" noProof="0" dirty="0">
                <a:solidFill>
                  <a:srgbClr val="656567"/>
                </a:solidFill>
              </a:rPr>
              <a:t>Exemple: </a:t>
            </a:r>
          </a:p>
          <a:p>
            <a:pPr lvl="1"/>
            <a:r>
              <a:rPr lang="fr-FR" sz="1800" noProof="0" dirty="0">
                <a:solidFill>
                  <a:srgbClr val="656567"/>
                </a:solidFill>
              </a:rPr>
              <a:t>1 est retiré du domaine de i</a:t>
            </a:r>
          </a:p>
          <a:p>
            <a:pPr lvl="1">
              <a:buFont typeface="Wingdings 2" charset="2"/>
              <a:buNone/>
            </a:pPr>
            <a:endParaRPr lang="fr-FR" sz="1800" noProof="0" dirty="0">
              <a:solidFill>
                <a:srgbClr val="656567"/>
              </a:solidFill>
            </a:endParaRPr>
          </a:p>
          <a:p>
            <a:pPr lvl="1">
              <a:buFont typeface="Wingdings 2" charset="2"/>
              <a:buNone/>
            </a:pPr>
            <a:endParaRPr lang="fr-FR" sz="1800" noProof="0" dirty="0">
              <a:solidFill>
                <a:srgbClr val="656567"/>
              </a:solidFill>
            </a:endParaRPr>
          </a:p>
          <a:p>
            <a:pPr lvl="1">
              <a:buFont typeface="Wingdings 2" charset="2"/>
              <a:buNone/>
            </a:pPr>
            <a:endParaRPr lang="fr-FR" sz="1800" noProof="0" dirty="0">
              <a:solidFill>
                <a:srgbClr val="656567"/>
              </a:solidFill>
            </a:endParaRPr>
          </a:p>
          <a:p>
            <a:pPr lvl="1">
              <a:buFont typeface="Wingdings 2" charset="2"/>
              <a:buNone/>
            </a:pPr>
            <a:endParaRPr lang="fr-FR" sz="1800" noProof="0" dirty="0">
              <a:solidFill>
                <a:srgbClr val="656567"/>
              </a:solidFill>
            </a:endParaRPr>
          </a:p>
          <a:p>
            <a:pPr lvl="1">
              <a:buFont typeface="Wingdings 2" charset="2"/>
              <a:buNone/>
            </a:pPr>
            <a:endParaRPr lang="fr-FR" sz="1800" noProof="0" dirty="0">
              <a:solidFill>
                <a:srgbClr val="656567"/>
              </a:solidFill>
            </a:endParaRPr>
          </a:p>
          <a:p>
            <a:pPr lvl="1">
              <a:buFont typeface="Wingdings 2" charset="2"/>
              <a:buNone/>
            </a:pPr>
            <a:endParaRPr lang="fr-FR" sz="1800" noProof="0" dirty="0">
              <a:solidFill>
                <a:srgbClr val="656567"/>
              </a:solidFill>
            </a:endParaRPr>
          </a:p>
          <a:p>
            <a:pPr lvl="1">
              <a:buFont typeface="Wingdings 2" charset="2"/>
              <a:buNone/>
            </a:pPr>
            <a:endParaRPr lang="fr-FR" sz="1800" noProof="0" dirty="0">
              <a:solidFill>
                <a:srgbClr val="656567"/>
              </a:solidFill>
            </a:endParaRPr>
          </a:p>
          <a:p>
            <a:pPr lvl="1"/>
            <a:r>
              <a:rPr lang="fr-FR" sz="1800" noProof="0" dirty="0">
                <a:solidFill>
                  <a:srgbClr val="656567"/>
                </a:solidFill>
              </a:rPr>
              <a:t>Ceci résulte en la suppression de 2 du domaine de j</a:t>
            </a:r>
          </a:p>
          <a:p>
            <a:pPr lvl="1"/>
            <a:r>
              <a:rPr lang="fr-FR" sz="1800" noProof="0" dirty="0">
                <a:solidFill>
                  <a:srgbClr val="656567"/>
                </a:solidFill>
              </a:rPr>
              <a:t>La valeur 3 est toujours dans le domaine de j</a:t>
            </a: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Propagation de contrainte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187765-3A24-42CC-A2EC-B9F4F79944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25836" y="1676400"/>
            <a:ext cx="1752600" cy="2722562"/>
            <a:chOff x="2449" y="1561"/>
            <a:chExt cx="1104" cy="171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9" y="1561"/>
              <a:ext cx="1104" cy="1715"/>
              <a:chOff x="2449" y="1561"/>
              <a:chExt cx="1104" cy="1715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689" y="1836"/>
                <a:ext cx="864" cy="1440"/>
                <a:chOff x="2689" y="1836"/>
                <a:chExt cx="864" cy="1440"/>
              </a:xfrm>
            </p:grpSpPr>
            <p:sp>
              <p:nvSpPr>
                <p:cNvPr id="177159" name="Rectangle 7"/>
                <p:cNvSpPr>
                  <a:spLocks noChangeArrowheads="1"/>
                </p:cNvSpPr>
                <p:nvPr/>
              </p:nvSpPr>
              <p:spPr bwMode="auto">
                <a:xfrm>
                  <a:off x="2689" y="1836"/>
                  <a:ext cx="864" cy="14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333399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 sz="1800">
                    <a:solidFill>
                      <a:srgbClr val="333399"/>
                    </a:solidFill>
                    <a:latin typeface="Verdana" charset="0"/>
                  </a:endParaRPr>
                </a:p>
              </p:txBody>
            </p:sp>
            <p:sp>
              <p:nvSpPr>
                <p:cNvPr id="177160" name="Line 8"/>
                <p:cNvSpPr>
                  <a:spLocks noChangeShapeType="1"/>
                </p:cNvSpPr>
                <p:nvPr/>
              </p:nvSpPr>
              <p:spPr bwMode="auto">
                <a:xfrm>
                  <a:off x="2689" y="2124"/>
                  <a:ext cx="864" cy="0"/>
                </a:xfrm>
                <a:prstGeom prst="line">
                  <a:avLst/>
                </a:prstGeom>
                <a:noFill/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161" name="Line 9"/>
                <p:cNvSpPr>
                  <a:spLocks noChangeShapeType="1"/>
                </p:cNvSpPr>
                <p:nvPr/>
              </p:nvSpPr>
              <p:spPr bwMode="auto">
                <a:xfrm>
                  <a:off x="2689" y="2412"/>
                  <a:ext cx="864" cy="0"/>
                </a:xfrm>
                <a:prstGeom prst="line">
                  <a:avLst/>
                </a:prstGeom>
                <a:noFill/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162" name="Line 10"/>
                <p:cNvSpPr>
                  <a:spLocks noChangeShapeType="1"/>
                </p:cNvSpPr>
                <p:nvPr/>
              </p:nvSpPr>
              <p:spPr bwMode="auto">
                <a:xfrm>
                  <a:off x="2689" y="2700"/>
                  <a:ext cx="864" cy="0"/>
                </a:xfrm>
                <a:prstGeom prst="line">
                  <a:avLst/>
                </a:prstGeom>
                <a:noFill/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163" name="Line 11"/>
                <p:cNvSpPr>
                  <a:spLocks noChangeShapeType="1"/>
                </p:cNvSpPr>
                <p:nvPr/>
              </p:nvSpPr>
              <p:spPr bwMode="auto">
                <a:xfrm>
                  <a:off x="2689" y="2988"/>
                  <a:ext cx="864" cy="0"/>
                </a:xfrm>
                <a:prstGeom prst="line">
                  <a:avLst/>
                </a:prstGeom>
                <a:noFill/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164" name="Line 12"/>
                <p:cNvSpPr>
                  <a:spLocks noChangeShapeType="1"/>
                </p:cNvSpPr>
                <p:nvPr/>
              </p:nvSpPr>
              <p:spPr bwMode="auto">
                <a:xfrm>
                  <a:off x="3121" y="1836"/>
                  <a:ext cx="0" cy="1440"/>
                </a:xfrm>
                <a:prstGeom prst="line">
                  <a:avLst/>
                </a:prstGeom>
                <a:noFill/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16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785" y="1849"/>
                  <a:ext cx="20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800">
                      <a:solidFill>
                        <a:srgbClr val="333399"/>
                      </a:solidFill>
                      <a:latin typeface="Verdana" charset="0"/>
                    </a:rPr>
                    <a:t>1</a:t>
                  </a:r>
                </a:p>
              </p:txBody>
            </p:sp>
            <p:sp>
              <p:nvSpPr>
                <p:cNvPr id="1771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217" y="1849"/>
                  <a:ext cx="20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800">
                      <a:solidFill>
                        <a:srgbClr val="333399"/>
                      </a:solidFill>
                      <a:latin typeface="Verdana" charset="0"/>
                    </a:rPr>
                    <a:t>2</a:t>
                  </a:r>
                </a:p>
              </p:txBody>
            </p:sp>
            <p:sp>
              <p:nvSpPr>
                <p:cNvPr id="1771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785" y="2137"/>
                  <a:ext cx="20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800">
                      <a:solidFill>
                        <a:srgbClr val="333399"/>
                      </a:solidFill>
                      <a:latin typeface="Verdana" charset="0"/>
                    </a:rPr>
                    <a:t>1</a:t>
                  </a:r>
                </a:p>
              </p:txBody>
            </p:sp>
            <p:sp>
              <p:nvSpPr>
                <p:cNvPr id="17716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217" y="2137"/>
                  <a:ext cx="20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800">
                      <a:solidFill>
                        <a:srgbClr val="333399"/>
                      </a:solidFill>
                      <a:latin typeface="Verdana" charset="0"/>
                    </a:rPr>
                    <a:t>3</a:t>
                  </a:r>
                </a:p>
              </p:txBody>
            </p:sp>
            <p:sp>
              <p:nvSpPr>
                <p:cNvPr id="17716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85" y="2425"/>
                  <a:ext cx="20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800">
                      <a:solidFill>
                        <a:srgbClr val="333399"/>
                      </a:solidFill>
                      <a:latin typeface="Verdana" charset="0"/>
                    </a:rPr>
                    <a:t>2</a:t>
                  </a:r>
                </a:p>
              </p:txBody>
            </p:sp>
            <p:sp>
              <p:nvSpPr>
                <p:cNvPr id="1771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217" y="2425"/>
                  <a:ext cx="20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800">
                      <a:solidFill>
                        <a:srgbClr val="333399"/>
                      </a:solidFill>
                      <a:latin typeface="Verdana" charset="0"/>
                    </a:rPr>
                    <a:t>4</a:t>
                  </a:r>
                </a:p>
              </p:txBody>
            </p:sp>
            <p:sp>
              <p:nvSpPr>
                <p:cNvPr id="17717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785" y="2713"/>
                  <a:ext cx="20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800">
                      <a:solidFill>
                        <a:srgbClr val="333399"/>
                      </a:solidFill>
                      <a:latin typeface="Verdana" charset="0"/>
                    </a:rPr>
                    <a:t>5</a:t>
                  </a:r>
                </a:p>
              </p:txBody>
            </p:sp>
            <p:sp>
              <p:nvSpPr>
                <p:cNvPr id="1771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217" y="2713"/>
                  <a:ext cx="20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800">
                      <a:solidFill>
                        <a:srgbClr val="333399"/>
                      </a:solidFill>
                      <a:latin typeface="Verdana" charset="0"/>
                    </a:rPr>
                    <a:t>3</a:t>
                  </a:r>
                </a:p>
              </p:txBody>
            </p:sp>
            <p:sp>
              <p:nvSpPr>
                <p:cNvPr id="17717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785" y="3001"/>
                  <a:ext cx="20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800">
                      <a:solidFill>
                        <a:srgbClr val="333399"/>
                      </a:solidFill>
                      <a:latin typeface="Verdana" charset="0"/>
                    </a:rPr>
                    <a:t>7</a:t>
                  </a:r>
                </a:p>
              </p:txBody>
            </p:sp>
            <p:sp>
              <p:nvSpPr>
                <p:cNvPr id="17717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217" y="3001"/>
                  <a:ext cx="30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800">
                      <a:solidFill>
                        <a:srgbClr val="333399"/>
                      </a:solidFill>
                      <a:latin typeface="Verdana" charset="0"/>
                    </a:rPr>
                    <a:t>10</a:t>
                  </a:r>
                </a:p>
              </p:txBody>
            </p:sp>
          </p:grpSp>
          <p:sp>
            <p:nvSpPr>
              <p:cNvPr id="177175" name="Text Box 23"/>
              <p:cNvSpPr txBox="1">
                <a:spLocks noChangeArrowheads="1"/>
              </p:cNvSpPr>
              <p:nvPr/>
            </p:nvSpPr>
            <p:spPr bwMode="auto">
              <a:xfrm>
                <a:off x="2833" y="1561"/>
                <a:ext cx="15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i</a:t>
                </a:r>
              </a:p>
            </p:txBody>
          </p:sp>
          <p:sp>
            <p:nvSpPr>
              <p:cNvPr id="177176" name="Text Box 24"/>
              <p:cNvSpPr txBox="1">
                <a:spLocks noChangeArrowheads="1"/>
              </p:cNvSpPr>
              <p:nvPr/>
            </p:nvSpPr>
            <p:spPr bwMode="auto">
              <a:xfrm>
                <a:off x="3217" y="1561"/>
                <a:ext cx="16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j</a:t>
                </a:r>
              </a:p>
            </p:txBody>
          </p:sp>
          <p:sp>
            <p:nvSpPr>
              <p:cNvPr id="177177" name="Text Box 25"/>
              <p:cNvSpPr txBox="1">
                <a:spLocks noChangeArrowheads="1"/>
              </p:cNvSpPr>
              <p:nvPr/>
            </p:nvSpPr>
            <p:spPr bwMode="auto">
              <a:xfrm>
                <a:off x="2449" y="1657"/>
                <a:ext cx="21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 dirty="0">
                    <a:solidFill>
                      <a:srgbClr val="333399"/>
                    </a:solidFill>
                    <a:latin typeface="Verdana" charset="0"/>
                  </a:rPr>
                  <a:t>R</a:t>
                </a:r>
              </a:p>
            </p:txBody>
          </p:sp>
        </p:grpSp>
        <p:sp>
          <p:nvSpPr>
            <p:cNvPr id="177178" name="Line 26"/>
            <p:cNvSpPr>
              <a:spLocks noChangeShapeType="1"/>
            </p:cNvSpPr>
            <p:nvPr/>
          </p:nvSpPr>
          <p:spPr bwMode="auto">
            <a:xfrm flipV="1">
              <a:off x="2689" y="1980"/>
              <a:ext cx="864" cy="0"/>
            </a:xfrm>
            <a:prstGeom prst="line">
              <a:avLst/>
            </a:prstGeom>
            <a:noFill/>
            <a:ln w="38100">
              <a:solidFill>
                <a:srgbClr val="329F55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79" name="Line 27"/>
            <p:cNvSpPr>
              <a:spLocks noChangeShapeType="1"/>
            </p:cNvSpPr>
            <p:nvPr/>
          </p:nvSpPr>
          <p:spPr bwMode="auto">
            <a:xfrm flipV="1">
              <a:off x="2689" y="2268"/>
              <a:ext cx="864" cy="0"/>
            </a:xfrm>
            <a:prstGeom prst="line">
              <a:avLst/>
            </a:prstGeom>
            <a:noFill/>
            <a:ln w="38100">
              <a:solidFill>
                <a:srgbClr val="329F55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05874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36888" y="2940050"/>
            <a:ext cx="1371600" cy="2286000"/>
            <a:chOff x="953" y="2221"/>
            <a:chExt cx="864" cy="1440"/>
          </a:xfrm>
        </p:grpSpPr>
        <p:sp>
          <p:nvSpPr>
            <p:cNvPr id="178182" name="Rectangle 6"/>
            <p:cNvSpPr>
              <a:spLocks noChangeArrowheads="1"/>
            </p:cNvSpPr>
            <p:nvPr/>
          </p:nvSpPr>
          <p:spPr bwMode="auto">
            <a:xfrm>
              <a:off x="953" y="2221"/>
              <a:ext cx="864" cy="1440"/>
            </a:xfrm>
            <a:prstGeom prst="rect">
              <a:avLst/>
            </a:prstGeom>
            <a:solidFill>
              <a:srgbClr val="E7FBFF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600">
                <a:latin typeface="Verdana" charset="0"/>
              </a:endParaRPr>
            </a:p>
          </p:txBody>
        </p:sp>
        <p:sp>
          <p:nvSpPr>
            <p:cNvPr id="178183" name="Line 7"/>
            <p:cNvSpPr>
              <a:spLocks noChangeShapeType="1"/>
            </p:cNvSpPr>
            <p:nvPr/>
          </p:nvSpPr>
          <p:spPr bwMode="auto">
            <a:xfrm>
              <a:off x="953" y="2509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4" name="Line 8"/>
            <p:cNvSpPr>
              <a:spLocks noChangeShapeType="1"/>
            </p:cNvSpPr>
            <p:nvPr/>
          </p:nvSpPr>
          <p:spPr bwMode="auto">
            <a:xfrm>
              <a:off x="953" y="2797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5" name="Line 9"/>
            <p:cNvSpPr>
              <a:spLocks noChangeShapeType="1"/>
            </p:cNvSpPr>
            <p:nvPr/>
          </p:nvSpPr>
          <p:spPr bwMode="auto">
            <a:xfrm>
              <a:off x="953" y="3085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6" name="Line 10"/>
            <p:cNvSpPr>
              <a:spLocks noChangeShapeType="1"/>
            </p:cNvSpPr>
            <p:nvPr/>
          </p:nvSpPr>
          <p:spPr bwMode="auto">
            <a:xfrm>
              <a:off x="953" y="3373"/>
              <a:ext cx="864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7" name="Line 11"/>
            <p:cNvSpPr>
              <a:spLocks noChangeShapeType="1"/>
            </p:cNvSpPr>
            <p:nvPr/>
          </p:nvSpPr>
          <p:spPr bwMode="auto">
            <a:xfrm>
              <a:off x="1385" y="2221"/>
              <a:ext cx="0" cy="144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8" name="Text Box 12"/>
            <p:cNvSpPr txBox="1">
              <a:spLocks noChangeArrowheads="1"/>
            </p:cNvSpPr>
            <p:nvPr/>
          </p:nvSpPr>
          <p:spPr bwMode="auto">
            <a:xfrm>
              <a:off x="1049" y="2250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2</a:t>
              </a:r>
            </a:p>
          </p:txBody>
        </p:sp>
        <p:sp>
          <p:nvSpPr>
            <p:cNvPr id="178189" name="Text Box 13"/>
            <p:cNvSpPr txBox="1">
              <a:spLocks noChangeArrowheads="1"/>
            </p:cNvSpPr>
            <p:nvPr/>
          </p:nvSpPr>
          <p:spPr bwMode="auto">
            <a:xfrm>
              <a:off x="1481" y="2250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2</a:t>
              </a:r>
            </a:p>
          </p:txBody>
        </p:sp>
        <p:sp>
          <p:nvSpPr>
            <p:cNvPr id="178190" name="Text Box 14"/>
            <p:cNvSpPr txBox="1">
              <a:spLocks noChangeArrowheads="1"/>
            </p:cNvSpPr>
            <p:nvPr/>
          </p:nvSpPr>
          <p:spPr bwMode="auto">
            <a:xfrm>
              <a:off x="1049" y="2538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1</a:t>
              </a:r>
            </a:p>
          </p:txBody>
        </p:sp>
        <p:sp>
          <p:nvSpPr>
            <p:cNvPr id="178191" name="Text Box 15"/>
            <p:cNvSpPr txBox="1">
              <a:spLocks noChangeArrowheads="1"/>
            </p:cNvSpPr>
            <p:nvPr/>
          </p:nvSpPr>
          <p:spPr bwMode="auto">
            <a:xfrm>
              <a:off x="1481" y="2538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3</a:t>
              </a:r>
            </a:p>
          </p:txBody>
        </p:sp>
        <p:sp>
          <p:nvSpPr>
            <p:cNvPr id="178192" name="Text Box 16"/>
            <p:cNvSpPr txBox="1">
              <a:spLocks noChangeArrowheads="1"/>
            </p:cNvSpPr>
            <p:nvPr/>
          </p:nvSpPr>
          <p:spPr bwMode="auto">
            <a:xfrm>
              <a:off x="1049" y="2826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2</a:t>
              </a:r>
            </a:p>
          </p:txBody>
        </p:sp>
        <p:sp>
          <p:nvSpPr>
            <p:cNvPr id="178193" name="Text Box 17"/>
            <p:cNvSpPr txBox="1">
              <a:spLocks noChangeArrowheads="1"/>
            </p:cNvSpPr>
            <p:nvPr/>
          </p:nvSpPr>
          <p:spPr bwMode="auto">
            <a:xfrm>
              <a:off x="1481" y="2826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4</a:t>
              </a:r>
            </a:p>
          </p:txBody>
        </p:sp>
        <p:sp>
          <p:nvSpPr>
            <p:cNvPr id="178194" name="Text Box 18"/>
            <p:cNvSpPr txBox="1">
              <a:spLocks noChangeArrowheads="1"/>
            </p:cNvSpPr>
            <p:nvPr/>
          </p:nvSpPr>
          <p:spPr bwMode="auto">
            <a:xfrm>
              <a:off x="1049" y="3114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5</a:t>
              </a:r>
            </a:p>
          </p:txBody>
        </p:sp>
        <p:sp>
          <p:nvSpPr>
            <p:cNvPr id="178195" name="Text Box 19"/>
            <p:cNvSpPr txBox="1">
              <a:spLocks noChangeArrowheads="1"/>
            </p:cNvSpPr>
            <p:nvPr/>
          </p:nvSpPr>
          <p:spPr bwMode="auto">
            <a:xfrm>
              <a:off x="1481" y="3114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3</a:t>
              </a:r>
            </a:p>
          </p:txBody>
        </p:sp>
        <p:sp>
          <p:nvSpPr>
            <p:cNvPr id="178196" name="Text Box 20"/>
            <p:cNvSpPr txBox="1">
              <a:spLocks noChangeArrowheads="1"/>
            </p:cNvSpPr>
            <p:nvPr/>
          </p:nvSpPr>
          <p:spPr bwMode="auto">
            <a:xfrm>
              <a:off x="1049" y="3402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7</a:t>
              </a:r>
            </a:p>
          </p:txBody>
        </p:sp>
        <p:sp>
          <p:nvSpPr>
            <p:cNvPr id="178197" name="Text Box 21"/>
            <p:cNvSpPr txBox="1">
              <a:spLocks noChangeArrowheads="1"/>
            </p:cNvSpPr>
            <p:nvPr/>
          </p:nvSpPr>
          <p:spPr bwMode="auto">
            <a:xfrm>
              <a:off x="1481" y="3402"/>
              <a:ext cx="27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10</a:t>
              </a:r>
            </a:p>
          </p:txBody>
        </p:sp>
      </p:grp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3265489" y="2528888"/>
            <a:ext cx="2397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Verdana" charset="0"/>
              </a:rPr>
              <a:t>i</a:t>
            </a:r>
          </a:p>
        </p:txBody>
      </p: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3875088" y="2528888"/>
            <a:ext cx="2540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Verdana" charset="0"/>
              </a:rPr>
              <a:t>j</a:t>
            </a:r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2655888" y="2681288"/>
            <a:ext cx="3254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Verdana" charset="0"/>
              </a:rPr>
              <a:t>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170488" y="2940050"/>
            <a:ext cx="1371600" cy="2286000"/>
            <a:chOff x="2297" y="2221"/>
            <a:chExt cx="864" cy="1440"/>
          </a:xfrm>
        </p:grpSpPr>
        <p:sp>
          <p:nvSpPr>
            <p:cNvPr id="178202" name="Rectangle 26"/>
            <p:cNvSpPr>
              <a:spLocks noChangeArrowheads="1"/>
            </p:cNvSpPr>
            <p:nvPr/>
          </p:nvSpPr>
          <p:spPr bwMode="auto">
            <a:xfrm>
              <a:off x="2297" y="2221"/>
              <a:ext cx="864" cy="1440"/>
            </a:xfrm>
            <a:prstGeom prst="rect">
              <a:avLst/>
            </a:prstGeom>
            <a:solidFill>
              <a:srgbClr val="E7FBFF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600">
                <a:latin typeface="Verdana" charset="0"/>
              </a:endParaRPr>
            </a:p>
          </p:txBody>
        </p:sp>
        <p:sp>
          <p:nvSpPr>
            <p:cNvPr id="178203" name="Line 27"/>
            <p:cNvSpPr>
              <a:spLocks noChangeShapeType="1"/>
            </p:cNvSpPr>
            <p:nvPr/>
          </p:nvSpPr>
          <p:spPr bwMode="auto">
            <a:xfrm>
              <a:off x="2297" y="2509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4" name="Line 28"/>
            <p:cNvSpPr>
              <a:spLocks noChangeShapeType="1"/>
            </p:cNvSpPr>
            <p:nvPr/>
          </p:nvSpPr>
          <p:spPr bwMode="auto">
            <a:xfrm>
              <a:off x="2297" y="2797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5" name="Line 29"/>
            <p:cNvSpPr>
              <a:spLocks noChangeShapeType="1"/>
            </p:cNvSpPr>
            <p:nvPr/>
          </p:nvSpPr>
          <p:spPr bwMode="auto">
            <a:xfrm>
              <a:off x="2297" y="3085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6" name="Line 30"/>
            <p:cNvSpPr>
              <a:spLocks noChangeShapeType="1"/>
            </p:cNvSpPr>
            <p:nvPr/>
          </p:nvSpPr>
          <p:spPr bwMode="auto">
            <a:xfrm>
              <a:off x="2297" y="3373"/>
              <a:ext cx="864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7" name="Line 31"/>
            <p:cNvSpPr>
              <a:spLocks noChangeShapeType="1"/>
            </p:cNvSpPr>
            <p:nvPr/>
          </p:nvSpPr>
          <p:spPr bwMode="auto">
            <a:xfrm>
              <a:off x="2729" y="2221"/>
              <a:ext cx="0" cy="144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8" name="Text Box 32"/>
            <p:cNvSpPr txBox="1">
              <a:spLocks noChangeArrowheads="1"/>
            </p:cNvSpPr>
            <p:nvPr/>
          </p:nvSpPr>
          <p:spPr bwMode="auto">
            <a:xfrm>
              <a:off x="2393" y="2250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2</a:t>
              </a:r>
            </a:p>
          </p:txBody>
        </p:sp>
        <p:sp>
          <p:nvSpPr>
            <p:cNvPr id="178209" name="Text Box 33"/>
            <p:cNvSpPr txBox="1">
              <a:spLocks noChangeArrowheads="1"/>
            </p:cNvSpPr>
            <p:nvPr/>
          </p:nvSpPr>
          <p:spPr bwMode="auto">
            <a:xfrm>
              <a:off x="2825" y="2250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1</a:t>
              </a:r>
            </a:p>
          </p:txBody>
        </p:sp>
        <p:sp>
          <p:nvSpPr>
            <p:cNvPr id="178210" name="Text Box 34"/>
            <p:cNvSpPr txBox="1">
              <a:spLocks noChangeArrowheads="1"/>
            </p:cNvSpPr>
            <p:nvPr/>
          </p:nvSpPr>
          <p:spPr bwMode="auto">
            <a:xfrm>
              <a:off x="2393" y="2538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1</a:t>
              </a:r>
            </a:p>
          </p:txBody>
        </p:sp>
        <p:sp>
          <p:nvSpPr>
            <p:cNvPr id="178211" name="Text Box 35"/>
            <p:cNvSpPr txBox="1">
              <a:spLocks noChangeArrowheads="1"/>
            </p:cNvSpPr>
            <p:nvPr/>
          </p:nvSpPr>
          <p:spPr bwMode="auto">
            <a:xfrm>
              <a:off x="2825" y="2538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8</a:t>
              </a:r>
            </a:p>
          </p:txBody>
        </p:sp>
        <p:sp>
          <p:nvSpPr>
            <p:cNvPr id="178212" name="Text Box 36"/>
            <p:cNvSpPr txBox="1">
              <a:spLocks noChangeArrowheads="1"/>
            </p:cNvSpPr>
            <p:nvPr/>
          </p:nvSpPr>
          <p:spPr bwMode="auto">
            <a:xfrm>
              <a:off x="2393" y="2826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2</a:t>
              </a:r>
            </a:p>
          </p:txBody>
        </p:sp>
        <p:sp>
          <p:nvSpPr>
            <p:cNvPr id="178213" name="Text Box 37"/>
            <p:cNvSpPr txBox="1">
              <a:spLocks noChangeArrowheads="1"/>
            </p:cNvSpPr>
            <p:nvPr/>
          </p:nvSpPr>
          <p:spPr bwMode="auto">
            <a:xfrm>
              <a:off x="2825" y="2826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8</a:t>
              </a:r>
            </a:p>
          </p:txBody>
        </p:sp>
        <p:sp>
          <p:nvSpPr>
            <p:cNvPr id="178214" name="Text Box 38"/>
            <p:cNvSpPr txBox="1">
              <a:spLocks noChangeArrowheads="1"/>
            </p:cNvSpPr>
            <p:nvPr/>
          </p:nvSpPr>
          <p:spPr bwMode="auto">
            <a:xfrm>
              <a:off x="2393" y="3114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5</a:t>
              </a:r>
            </a:p>
          </p:txBody>
        </p:sp>
        <p:sp>
          <p:nvSpPr>
            <p:cNvPr id="178215" name="Text Box 39"/>
            <p:cNvSpPr txBox="1">
              <a:spLocks noChangeArrowheads="1"/>
            </p:cNvSpPr>
            <p:nvPr/>
          </p:nvSpPr>
          <p:spPr bwMode="auto">
            <a:xfrm>
              <a:off x="2825" y="3114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1</a:t>
              </a:r>
            </a:p>
          </p:txBody>
        </p:sp>
        <p:sp>
          <p:nvSpPr>
            <p:cNvPr id="178216" name="Text Box 40"/>
            <p:cNvSpPr txBox="1">
              <a:spLocks noChangeArrowheads="1"/>
            </p:cNvSpPr>
            <p:nvPr/>
          </p:nvSpPr>
          <p:spPr bwMode="auto">
            <a:xfrm>
              <a:off x="2393" y="3402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2</a:t>
              </a:r>
            </a:p>
          </p:txBody>
        </p:sp>
        <p:sp>
          <p:nvSpPr>
            <p:cNvPr id="178217" name="Text Box 41"/>
            <p:cNvSpPr txBox="1">
              <a:spLocks noChangeArrowheads="1"/>
            </p:cNvSpPr>
            <p:nvPr/>
          </p:nvSpPr>
          <p:spPr bwMode="auto">
            <a:xfrm>
              <a:off x="2825" y="3402"/>
              <a:ext cx="27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10</a:t>
              </a:r>
            </a:p>
          </p:txBody>
        </p:sp>
      </p:grpSp>
      <p:sp>
        <p:nvSpPr>
          <p:cNvPr id="178218" name="Text Box 42"/>
          <p:cNvSpPr txBox="1">
            <a:spLocks noChangeArrowheads="1"/>
          </p:cNvSpPr>
          <p:nvPr/>
        </p:nvSpPr>
        <p:spPr bwMode="auto">
          <a:xfrm>
            <a:off x="5399089" y="2528888"/>
            <a:ext cx="2397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Verdana" charset="0"/>
              </a:rPr>
              <a:t>i</a:t>
            </a:r>
          </a:p>
        </p:txBody>
      </p:sp>
      <p:sp>
        <p:nvSpPr>
          <p:cNvPr id="178219" name="Text Box 43"/>
          <p:cNvSpPr txBox="1">
            <a:spLocks noChangeArrowheads="1"/>
          </p:cNvSpPr>
          <p:nvPr/>
        </p:nvSpPr>
        <p:spPr bwMode="auto">
          <a:xfrm>
            <a:off x="6008688" y="2528888"/>
            <a:ext cx="304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Verdana" charset="0"/>
              </a:rPr>
              <a:t>k</a:t>
            </a:r>
          </a:p>
        </p:txBody>
      </p:sp>
      <p:sp>
        <p:nvSpPr>
          <p:cNvPr id="178220" name="Text Box 44"/>
          <p:cNvSpPr txBox="1">
            <a:spLocks noChangeArrowheads="1"/>
          </p:cNvSpPr>
          <p:nvPr/>
        </p:nvSpPr>
        <p:spPr bwMode="auto">
          <a:xfrm>
            <a:off x="4789488" y="2681288"/>
            <a:ext cx="323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Verdana" charset="0"/>
              </a:rPr>
              <a:t>S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7304088" y="2940050"/>
            <a:ext cx="1371600" cy="2286000"/>
            <a:chOff x="3641" y="2221"/>
            <a:chExt cx="864" cy="1440"/>
          </a:xfrm>
        </p:grpSpPr>
        <p:sp>
          <p:nvSpPr>
            <p:cNvPr id="178222" name="Rectangle 46"/>
            <p:cNvSpPr>
              <a:spLocks noChangeArrowheads="1"/>
            </p:cNvSpPr>
            <p:nvPr/>
          </p:nvSpPr>
          <p:spPr bwMode="auto">
            <a:xfrm>
              <a:off x="3641" y="2221"/>
              <a:ext cx="864" cy="1440"/>
            </a:xfrm>
            <a:prstGeom prst="rect">
              <a:avLst/>
            </a:prstGeom>
            <a:solidFill>
              <a:srgbClr val="E7FBFF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600">
                <a:latin typeface="Verdana" charset="0"/>
              </a:endParaRPr>
            </a:p>
          </p:txBody>
        </p:sp>
        <p:sp>
          <p:nvSpPr>
            <p:cNvPr id="178223" name="Line 47"/>
            <p:cNvSpPr>
              <a:spLocks noChangeShapeType="1"/>
            </p:cNvSpPr>
            <p:nvPr/>
          </p:nvSpPr>
          <p:spPr bwMode="auto">
            <a:xfrm>
              <a:off x="3641" y="2509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4" name="Line 48"/>
            <p:cNvSpPr>
              <a:spLocks noChangeShapeType="1"/>
            </p:cNvSpPr>
            <p:nvPr/>
          </p:nvSpPr>
          <p:spPr bwMode="auto">
            <a:xfrm>
              <a:off x="3641" y="2797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5" name="Line 49"/>
            <p:cNvSpPr>
              <a:spLocks noChangeShapeType="1"/>
            </p:cNvSpPr>
            <p:nvPr/>
          </p:nvSpPr>
          <p:spPr bwMode="auto">
            <a:xfrm>
              <a:off x="3641" y="3085"/>
              <a:ext cx="864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6" name="Line 50"/>
            <p:cNvSpPr>
              <a:spLocks noChangeShapeType="1"/>
            </p:cNvSpPr>
            <p:nvPr/>
          </p:nvSpPr>
          <p:spPr bwMode="auto">
            <a:xfrm>
              <a:off x="3641" y="3373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7" name="Line 51"/>
            <p:cNvSpPr>
              <a:spLocks noChangeShapeType="1"/>
            </p:cNvSpPr>
            <p:nvPr/>
          </p:nvSpPr>
          <p:spPr bwMode="auto">
            <a:xfrm>
              <a:off x="4073" y="2221"/>
              <a:ext cx="0" cy="144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8" name="Text Box 52"/>
            <p:cNvSpPr txBox="1">
              <a:spLocks noChangeArrowheads="1"/>
            </p:cNvSpPr>
            <p:nvPr/>
          </p:nvSpPr>
          <p:spPr bwMode="auto">
            <a:xfrm>
              <a:off x="3737" y="2250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1</a:t>
              </a:r>
            </a:p>
          </p:txBody>
        </p:sp>
        <p:sp>
          <p:nvSpPr>
            <p:cNvPr id="178229" name="Text Box 53"/>
            <p:cNvSpPr txBox="1">
              <a:spLocks noChangeArrowheads="1"/>
            </p:cNvSpPr>
            <p:nvPr/>
          </p:nvSpPr>
          <p:spPr bwMode="auto">
            <a:xfrm>
              <a:off x="4169" y="2250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4</a:t>
              </a:r>
            </a:p>
          </p:txBody>
        </p:sp>
        <p:sp>
          <p:nvSpPr>
            <p:cNvPr id="178230" name="Text Box 54"/>
            <p:cNvSpPr txBox="1">
              <a:spLocks noChangeArrowheads="1"/>
            </p:cNvSpPr>
            <p:nvPr/>
          </p:nvSpPr>
          <p:spPr bwMode="auto">
            <a:xfrm>
              <a:off x="3737" y="2538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8</a:t>
              </a:r>
            </a:p>
          </p:txBody>
        </p:sp>
        <p:sp>
          <p:nvSpPr>
            <p:cNvPr id="178231" name="Text Box 55"/>
            <p:cNvSpPr txBox="1">
              <a:spLocks noChangeArrowheads="1"/>
            </p:cNvSpPr>
            <p:nvPr/>
          </p:nvSpPr>
          <p:spPr bwMode="auto">
            <a:xfrm>
              <a:off x="4169" y="2538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2</a:t>
              </a:r>
            </a:p>
          </p:txBody>
        </p:sp>
        <p:sp>
          <p:nvSpPr>
            <p:cNvPr id="178232" name="Text Box 56"/>
            <p:cNvSpPr txBox="1">
              <a:spLocks noChangeArrowheads="1"/>
            </p:cNvSpPr>
            <p:nvPr/>
          </p:nvSpPr>
          <p:spPr bwMode="auto">
            <a:xfrm>
              <a:off x="3737" y="2826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2</a:t>
              </a:r>
            </a:p>
          </p:txBody>
        </p:sp>
        <p:sp>
          <p:nvSpPr>
            <p:cNvPr id="178233" name="Text Box 57"/>
            <p:cNvSpPr txBox="1">
              <a:spLocks noChangeArrowheads="1"/>
            </p:cNvSpPr>
            <p:nvPr/>
          </p:nvSpPr>
          <p:spPr bwMode="auto">
            <a:xfrm>
              <a:off x="4169" y="2826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4</a:t>
              </a:r>
            </a:p>
          </p:txBody>
        </p:sp>
        <p:sp>
          <p:nvSpPr>
            <p:cNvPr id="178234" name="Text Box 58"/>
            <p:cNvSpPr txBox="1">
              <a:spLocks noChangeArrowheads="1"/>
            </p:cNvSpPr>
            <p:nvPr/>
          </p:nvSpPr>
          <p:spPr bwMode="auto">
            <a:xfrm>
              <a:off x="3737" y="3114"/>
              <a:ext cx="27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10</a:t>
              </a:r>
            </a:p>
          </p:txBody>
        </p:sp>
        <p:sp>
          <p:nvSpPr>
            <p:cNvPr id="178235" name="Text Box 59"/>
            <p:cNvSpPr txBox="1">
              <a:spLocks noChangeArrowheads="1"/>
            </p:cNvSpPr>
            <p:nvPr/>
          </p:nvSpPr>
          <p:spPr bwMode="auto">
            <a:xfrm>
              <a:off x="4169" y="3114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3</a:t>
              </a:r>
            </a:p>
          </p:txBody>
        </p:sp>
        <p:sp>
          <p:nvSpPr>
            <p:cNvPr id="178236" name="Text Box 60"/>
            <p:cNvSpPr txBox="1">
              <a:spLocks noChangeArrowheads="1"/>
            </p:cNvSpPr>
            <p:nvPr/>
          </p:nvSpPr>
          <p:spPr bwMode="auto">
            <a:xfrm>
              <a:off x="3737" y="3402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8</a:t>
              </a:r>
            </a:p>
          </p:txBody>
        </p:sp>
        <p:sp>
          <p:nvSpPr>
            <p:cNvPr id="178237" name="Text Box 61"/>
            <p:cNvSpPr txBox="1">
              <a:spLocks noChangeArrowheads="1"/>
            </p:cNvSpPr>
            <p:nvPr/>
          </p:nvSpPr>
          <p:spPr bwMode="auto">
            <a:xfrm>
              <a:off x="4169" y="3402"/>
              <a:ext cx="19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latin typeface="Verdana" charset="0"/>
                </a:rPr>
                <a:t>4</a:t>
              </a:r>
            </a:p>
          </p:txBody>
        </p:sp>
      </p:grpSp>
      <p:sp>
        <p:nvSpPr>
          <p:cNvPr id="178238" name="Text Box 62"/>
          <p:cNvSpPr txBox="1">
            <a:spLocks noChangeArrowheads="1"/>
          </p:cNvSpPr>
          <p:nvPr/>
        </p:nvSpPr>
        <p:spPr bwMode="auto">
          <a:xfrm>
            <a:off x="7532688" y="2528888"/>
            <a:ext cx="304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Verdana" charset="0"/>
              </a:rPr>
              <a:t>k</a:t>
            </a:r>
          </a:p>
        </p:txBody>
      </p:sp>
      <p:sp>
        <p:nvSpPr>
          <p:cNvPr id="178239" name="Text Box 63"/>
          <p:cNvSpPr txBox="1">
            <a:spLocks noChangeArrowheads="1"/>
          </p:cNvSpPr>
          <p:nvPr/>
        </p:nvSpPr>
        <p:spPr bwMode="auto">
          <a:xfrm>
            <a:off x="8142288" y="2528888"/>
            <a:ext cx="2540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Verdana" charset="0"/>
              </a:rPr>
              <a:t>j</a:t>
            </a:r>
          </a:p>
        </p:txBody>
      </p:sp>
      <p:sp>
        <p:nvSpPr>
          <p:cNvPr id="178240" name="Text Box 64"/>
          <p:cNvSpPr txBox="1">
            <a:spLocks noChangeArrowheads="1"/>
          </p:cNvSpPr>
          <p:nvPr/>
        </p:nvSpPr>
        <p:spPr bwMode="auto">
          <a:xfrm>
            <a:off x="6923089" y="2681288"/>
            <a:ext cx="3095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latin typeface="Verdana" charset="0"/>
              </a:rPr>
              <a:t>T</a:t>
            </a:r>
          </a:p>
        </p:txBody>
      </p:sp>
      <p:sp>
        <p:nvSpPr>
          <p:cNvPr id="178241" name="Oval 65"/>
          <p:cNvSpPr>
            <a:spLocks noChangeArrowheads="1"/>
          </p:cNvSpPr>
          <p:nvPr/>
        </p:nvSpPr>
        <p:spPr bwMode="auto">
          <a:xfrm>
            <a:off x="3189288" y="3930650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2" name="Oval 66"/>
          <p:cNvSpPr>
            <a:spLocks noChangeArrowheads="1"/>
          </p:cNvSpPr>
          <p:nvPr/>
        </p:nvSpPr>
        <p:spPr bwMode="auto">
          <a:xfrm>
            <a:off x="5322888" y="3016250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3" name="Oval 67"/>
          <p:cNvSpPr>
            <a:spLocks noChangeArrowheads="1"/>
          </p:cNvSpPr>
          <p:nvPr/>
        </p:nvSpPr>
        <p:spPr bwMode="auto">
          <a:xfrm>
            <a:off x="5322888" y="3930650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4" name="Oval 68"/>
          <p:cNvSpPr>
            <a:spLocks noChangeArrowheads="1"/>
          </p:cNvSpPr>
          <p:nvPr/>
        </p:nvSpPr>
        <p:spPr bwMode="auto">
          <a:xfrm>
            <a:off x="3189288" y="3016250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5" name="Rectangle 69"/>
          <p:cNvSpPr>
            <a:spLocks noChangeArrowheads="1"/>
          </p:cNvSpPr>
          <p:nvPr/>
        </p:nvSpPr>
        <p:spPr bwMode="auto">
          <a:xfrm>
            <a:off x="2808288" y="3854450"/>
            <a:ext cx="1828800" cy="457200"/>
          </a:xfrm>
          <a:prstGeom prst="rect">
            <a:avLst/>
          </a:prstGeom>
          <a:noFill/>
          <a:ln w="28575">
            <a:solidFill>
              <a:srgbClr val="FFD52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6" name="Rectangle 70"/>
          <p:cNvSpPr>
            <a:spLocks noChangeArrowheads="1"/>
          </p:cNvSpPr>
          <p:nvPr/>
        </p:nvSpPr>
        <p:spPr bwMode="auto">
          <a:xfrm>
            <a:off x="4941888" y="3854450"/>
            <a:ext cx="1828800" cy="457200"/>
          </a:xfrm>
          <a:prstGeom prst="rect">
            <a:avLst/>
          </a:prstGeom>
          <a:noFill/>
          <a:ln w="28575">
            <a:solidFill>
              <a:srgbClr val="FFD52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7" name="Rectangle 71"/>
          <p:cNvSpPr>
            <a:spLocks noChangeArrowheads="1"/>
          </p:cNvSpPr>
          <p:nvPr/>
        </p:nvSpPr>
        <p:spPr bwMode="auto">
          <a:xfrm>
            <a:off x="7075488" y="4768850"/>
            <a:ext cx="1828800" cy="457200"/>
          </a:xfrm>
          <a:prstGeom prst="rect">
            <a:avLst/>
          </a:prstGeom>
          <a:noFill/>
          <a:ln w="28575">
            <a:solidFill>
              <a:srgbClr val="FFD52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8" name="Rectangle 72"/>
          <p:cNvSpPr>
            <a:spLocks noChangeArrowheads="1"/>
          </p:cNvSpPr>
          <p:nvPr/>
        </p:nvSpPr>
        <p:spPr bwMode="auto">
          <a:xfrm>
            <a:off x="2808288" y="2940050"/>
            <a:ext cx="1828800" cy="457200"/>
          </a:xfrm>
          <a:prstGeom prst="rect">
            <a:avLst/>
          </a:prstGeom>
          <a:noFill/>
          <a:ln w="28575">
            <a:solidFill>
              <a:srgbClr val="FFD52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9" name="Rectangle 73"/>
          <p:cNvSpPr>
            <a:spLocks noChangeArrowheads="1"/>
          </p:cNvSpPr>
          <p:nvPr/>
        </p:nvSpPr>
        <p:spPr bwMode="auto">
          <a:xfrm>
            <a:off x="4941888" y="2940050"/>
            <a:ext cx="1828800" cy="457200"/>
          </a:xfrm>
          <a:prstGeom prst="rect">
            <a:avLst/>
          </a:prstGeom>
          <a:noFill/>
          <a:ln w="28575">
            <a:solidFill>
              <a:srgbClr val="FFD52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50" name="Rectangle 74"/>
          <p:cNvSpPr>
            <a:spLocks noChangeArrowheads="1"/>
          </p:cNvSpPr>
          <p:nvPr/>
        </p:nvSpPr>
        <p:spPr bwMode="auto">
          <a:xfrm>
            <a:off x="7075488" y="2940050"/>
            <a:ext cx="1828800" cy="457200"/>
          </a:xfrm>
          <a:prstGeom prst="rect">
            <a:avLst/>
          </a:prstGeom>
          <a:noFill/>
          <a:ln w="28575">
            <a:solidFill>
              <a:srgbClr val="FFD52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51" name="Oval 75"/>
          <p:cNvSpPr>
            <a:spLocks noChangeArrowheads="1"/>
          </p:cNvSpPr>
          <p:nvPr/>
        </p:nvSpPr>
        <p:spPr bwMode="auto">
          <a:xfrm>
            <a:off x="5322888" y="4845050"/>
            <a:ext cx="304800" cy="304800"/>
          </a:xfrm>
          <a:prstGeom prst="ellips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8252" name="AutoShape 76"/>
          <p:cNvCxnSpPr>
            <a:cxnSpLocks noChangeShapeType="1"/>
            <a:stCxn id="178195" idx="3"/>
            <a:endCxn id="178235" idx="3"/>
          </p:cNvCxnSpPr>
          <p:nvPr/>
        </p:nvCxnSpPr>
        <p:spPr bwMode="auto">
          <a:xfrm>
            <a:off x="4200526" y="4510089"/>
            <a:ext cx="4267200" cy="1587"/>
          </a:xfrm>
          <a:prstGeom prst="curvedConnector5">
            <a:avLst>
              <a:gd name="adj1" fmla="val 46167"/>
              <a:gd name="adj2" fmla="val 26900000"/>
              <a:gd name="adj3" fmla="val 105319"/>
            </a:avLst>
          </a:prstGeom>
          <a:noFill/>
          <a:ln w="38100">
            <a:solidFill>
              <a:srgbClr val="333399"/>
            </a:solidFill>
            <a:round/>
            <a:headEnd type="none" w="sm" len="sm"/>
            <a:tailEnd type="arrow" w="med" len="med"/>
          </a:ln>
          <a:effectLst/>
        </p:spPr>
      </p:cxnSp>
      <p:sp>
        <p:nvSpPr>
          <p:cNvPr id="178254" name="Line 78"/>
          <p:cNvSpPr>
            <a:spLocks noChangeShapeType="1"/>
          </p:cNvSpPr>
          <p:nvPr/>
        </p:nvSpPr>
        <p:spPr bwMode="auto">
          <a:xfrm flipV="1">
            <a:off x="7989888" y="4311650"/>
            <a:ext cx="685800" cy="457200"/>
          </a:xfrm>
          <a:prstGeom prst="lin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55" name="Line 79"/>
          <p:cNvSpPr>
            <a:spLocks noChangeShapeType="1"/>
          </p:cNvSpPr>
          <p:nvPr/>
        </p:nvSpPr>
        <p:spPr bwMode="auto">
          <a:xfrm flipV="1">
            <a:off x="7304088" y="4311650"/>
            <a:ext cx="685800" cy="457200"/>
          </a:xfrm>
          <a:prstGeom prst="lin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56" name="Line 80"/>
          <p:cNvSpPr>
            <a:spLocks noChangeShapeType="1"/>
          </p:cNvSpPr>
          <p:nvPr/>
        </p:nvSpPr>
        <p:spPr bwMode="auto">
          <a:xfrm flipV="1">
            <a:off x="5856288" y="4768850"/>
            <a:ext cx="685800" cy="457200"/>
          </a:xfrm>
          <a:prstGeom prst="lin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8257" name="AutoShape 81"/>
          <p:cNvCxnSpPr>
            <a:cxnSpLocks noChangeShapeType="1"/>
            <a:stCxn id="178234" idx="1"/>
            <a:endCxn id="178217" idx="3"/>
          </p:cNvCxnSpPr>
          <p:nvPr/>
        </p:nvCxnSpPr>
        <p:spPr bwMode="auto">
          <a:xfrm rot="10800000" flipV="1">
            <a:off x="6475414" y="4510088"/>
            <a:ext cx="981075" cy="457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3399"/>
            </a:solidFill>
            <a:round/>
            <a:headEnd type="none" w="sm" len="sm"/>
            <a:tailEnd type="arrow" w="med" len="med"/>
          </a:ln>
          <a:effectLst/>
        </p:spPr>
      </p:cxnSp>
      <p:sp>
        <p:nvSpPr>
          <p:cNvPr id="178258" name="Rectangle 82"/>
          <p:cNvSpPr>
            <a:spLocks noChangeArrowheads="1"/>
          </p:cNvSpPr>
          <p:nvPr/>
        </p:nvSpPr>
        <p:spPr bwMode="auto">
          <a:xfrm>
            <a:off x="7075488" y="3397250"/>
            <a:ext cx="1828800" cy="457200"/>
          </a:xfrm>
          <a:prstGeom prst="rect">
            <a:avLst/>
          </a:prstGeom>
          <a:noFill/>
          <a:ln w="28575">
            <a:solidFill>
              <a:srgbClr val="FFD52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77"/>
          <p:cNvSpPr>
            <a:spLocks noChangeShapeType="1"/>
          </p:cNvSpPr>
          <p:nvPr/>
        </p:nvSpPr>
        <p:spPr bwMode="auto">
          <a:xfrm flipV="1">
            <a:off x="3722688" y="3443288"/>
            <a:ext cx="685800" cy="457200"/>
          </a:xfrm>
          <a:prstGeom prst="lin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179" name="Rectangle 3"/>
              <p:cNvSpPr>
                <a:spLocks noGrp="1" noChangeArrowheads="1"/>
              </p:cNvSpPr>
              <p:nvPr>
                <p:ph type="body" sz="quarter" idx="1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r-FR" noProof="0" dirty="0"/>
                  <a:t>Quand le domaine d’une variable est réduit, les conséquences sont propagées à travers toutes la contraintes</a:t>
                </a:r>
              </a:p>
              <a:p>
                <a:endParaRPr lang="fr-FR" noProof="0" dirty="0"/>
              </a:p>
              <a:p>
                <a:r>
                  <a:rPr lang="fr-FR" noProof="0" dirty="0"/>
                  <a:t>Dans cet exemple, fixons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noProof="0" dirty="0"/>
              </a:p>
            </p:txBody>
          </p:sp>
        </mc:Choice>
        <mc:Fallback xmlns="">
          <p:sp>
            <p:nvSpPr>
              <p:cNvPr id="178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3"/>
                <a:stretch>
                  <a:fillRect l="-522" t="-2667" b="-157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Propagation de contrainte</a:t>
            </a:r>
            <a:endParaRPr lang="fr-FR" noProof="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CC93C0-5FFB-4249-BFFC-F80C465A0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7" name="Line 77"/>
          <p:cNvSpPr>
            <a:spLocks noChangeShapeType="1"/>
          </p:cNvSpPr>
          <p:nvPr/>
        </p:nvSpPr>
        <p:spPr bwMode="auto">
          <a:xfrm flipV="1">
            <a:off x="3733800" y="4800600"/>
            <a:ext cx="685800" cy="457200"/>
          </a:xfrm>
          <a:prstGeom prst="lin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77">
            <a:extLst>
              <a:ext uri="{FF2B5EF4-FFF2-40B4-BE49-F238E27FC236}">
                <a16:creationId xmlns:a16="http://schemas.microsoft.com/office/drawing/2014/main" id="{BEF100D8-E3B0-764D-A3F7-017BC28CC7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0462" y="4346361"/>
            <a:ext cx="685800" cy="457200"/>
          </a:xfrm>
          <a:prstGeom prst="line">
            <a:avLst/>
          </a:prstGeom>
          <a:noFill/>
          <a:ln w="28575">
            <a:solidFill>
              <a:srgbClr val="329F5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0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41" grpId="0" animBg="1"/>
      <p:bldP spid="178242" grpId="0" animBg="1"/>
      <p:bldP spid="178243" grpId="0" animBg="1"/>
      <p:bldP spid="178244" grpId="0" animBg="1"/>
      <p:bldP spid="178245" grpId="0" animBg="1"/>
      <p:bldP spid="178246" grpId="0" animBg="1"/>
      <p:bldP spid="178247" grpId="0" animBg="1"/>
      <p:bldP spid="178248" grpId="0" animBg="1"/>
      <p:bldP spid="178249" grpId="0" animBg="1"/>
      <p:bldP spid="178250" grpId="0" animBg="1"/>
      <p:bldP spid="178251" grpId="0" animBg="1"/>
      <p:bldP spid="178254" grpId="0" animBg="1"/>
      <p:bldP spid="178255" grpId="0" animBg="1"/>
      <p:bldP spid="178256" grpId="0" animBg="1"/>
      <p:bldP spid="178258" grpId="0" animBg="1"/>
      <p:bldP spid="86" grpId="0" animBg="1"/>
      <p:bldP spid="87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r-FR" noProof="0" dirty="0"/>
              <a:t>Dans la plupart des cas, il est inefficace d’implémenter les contraintes avec des tables de relation</a:t>
            </a:r>
          </a:p>
          <a:p>
            <a:pPr lvl="1"/>
            <a:endParaRPr lang="fr-FR" sz="1800" noProof="0" dirty="0"/>
          </a:p>
          <a:p>
            <a:r>
              <a:rPr lang="fr-FR" noProof="0" dirty="0"/>
              <a:t>Les langages de PC utilisent donc des algorithmes de propagation pour implémenter les contraintes arithmétiques et autres</a:t>
            </a:r>
          </a:p>
          <a:p>
            <a:pPr lvl="1"/>
            <a:endParaRPr lang="fr-FR" sz="1800" noProof="0" dirty="0"/>
          </a:p>
          <a:p>
            <a:r>
              <a:rPr lang="fr-FR" noProof="0" dirty="0"/>
              <a:t>L’algorithme de propagation doit se comporter comme si des tables de relation étaient utilisées</a:t>
            </a: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Contraintes vues comme algorithmes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FE31DC-0346-437D-969F-CEE66B76F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73375" y="3549650"/>
            <a:ext cx="1752600" cy="2724150"/>
            <a:chOff x="850" y="2462"/>
            <a:chExt cx="1104" cy="171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90" y="2738"/>
              <a:ext cx="864" cy="1440"/>
              <a:chOff x="1090" y="2738"/>
              <a:chExt cx="864" cy="1440"/>
            </a:xfrm>
          </p:grpSpPr>
          <p:sp>
            <p:nvSpPr>
              <p:cNvPr id="179206" name="Rectangle 6"/>
              <p:cNvSpPr>
                <a:spLocks noChangeArrowheads="1"/>
              </p:cNvSpPr>
              <p:nvPr/>
            </p:nvSpPr>
            <p:spPr bwMode="auto">
              <a:xfrm>
                <a:off x="1090" y="2738"/>
                <a:ext cx="864" cy="14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80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sp>
            <p:nvSpPr>
              <p:cNvPr id="179207" name="Line 7"/>
              <p:cNvSpPr>
                <a:spLocks noChangeShapeType="1"/>
              </p:cNvSpPr>
              <p:nvPr/>
            </p:nvSpPr>
            <p:spPr bwMode="auto">
              <a:xfrm>
                <a:off x="1090" y="3026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08" name="Line 8"/>
              <p:cNvSpPr>
                <a:spLocks noChangeShapeType="1"/>
              </p:cNvSpPr>
              <p:nvPr/>
            </p:nvSpPr>
            <p:spPr bwMode="auto">
              <a:xfrm>
                <a:off x="1090" y="3314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09" name="Line 9"/>
              <p:cNvSpPr>
                <a:spLocks noChangeShapeType="1"/>
              </p:cNvSpPr>
              <p:nvPr/>
            </p:nvSpPr>
            <p:spPr bwMode="auto">
              <a:xfrm>
                <a:off x="1090" y="3602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10" name="Line 10"/>
              <p:cNvSpPr>
                <a:spLocks noChangeShapeType="1"/>
              </p:cNvSpPr>
              <p:nvPr/>
            </p:nvSpPr>
            <p:spPr bwMode="auto">
              <a:xfrm>
                <a:off x="1090" y="3890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11" name="Line 11"/>
              <p:cNvSpPr>
                <a:spLocks noChangeShapeType="1"/>
              </p:cNvSpPr>
              <p:nvPr/>
            </p:nvSpPr>
            <p:spPr bwMode="auto">
              <a:xfrm>
                <a:off x="1522" y="2738"/>
                <a:ext cx="0" cy="144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12" name="Text Box 12"/>
              <p:cNvSpPr txBox="1">
                <a:spLocks noChangeArrowheads="1"/>
              </p:cNvSpPr>
              <p:nvPr/>
            </p:nvSpPr>
            <p:spPr bwMode="auto">
              <a:xfrm>
                <a:off x="1186" y="2751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1</a:t>
                </a:r>
              </a:p>
            </p:txBody>
          </p:sp>
          <p:sp>
            <p:nvSpPr>
              <p:cNvPr id="179213" name="Text Box 13"/>
              <p:cNvSpPr txBox="1">
                <a:spLocks noChangeArrowheads="1"/>
              </p:cNvSpPr>
              <p:nvPr/>
            </p:nvSpPr>
            <p:spPr bwMode="auto">
              <a:xfrm>
                <a:off x="1618" y="2751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2</a:t>
                </a:r>
              </a:p>
            </p:txBody>
          </p:sp>
          <p:sp>
            <p:nvSpPr>
              <p:cNvPr id="179214" name="Text Box 14"/>
              <p:cNvSpPr txBox="1">
                <a:spLocks noChangeArrowheads="1"/>
              </p:cNvSpPr>
              <p:nvPr/>
            </p:nvSpPr>
            <p:spPr bwMode="auto">
              <a:xfrm>
                <a:off x="1186" y="3039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1</a:t>
                </a:r>
              </a:p>
            </p:txBody>
          </p:sp>
          <p:sp>
            <p:nvSpPr>
              <p:cNvPr id="179215" name="Text Box 15"/>
              <p:cNvSpPr txBox="1">
                <a:spLocks noChangeArrowheads="1"/>
              </p:cNvSpPr>
              <p:nvPr/>
            </p:nvSpPr>
            <p:spPr bwMode="auto">
              <a:xfrm>
                <a:off x="1618" y="3039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3</a:t>
                </a:r>
              </a:p>
            </p:txBody>
          </p:sp>
          <p:sp>
            <p:nvSpPr>
              <p:cNvPr id="179216" name="Text Box 16"/>
              <p:cNvSpPr txBox="1">
                <a:spLocks noChangeArrowheads="1"/>
              </p:cNvSpPr>
              <p:nvPr/>
            </p:nvSpPr>
            <p:spPr bwMode="auto">
              <a:xfrm>
                <a:off x="1186" y="3327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1</a:t>
                </a:r>
              </a:p>
            </p:txBody>
          </p:sp>
          <p:sp>
            <p:nvSpPr>
              <p:cNvPr id="179217" name="Text Box 17"/>
              <p:cNvSpPr txBox="1">
                <a:spLocks noChangeArrowheads="1"/>
              </p:cNvSpPr>
              <p:nvPr/>
            </p:nvSpPr>
            <p:spPr bwMode="auto">
              <a:xfrm>
                <a:off x="1618" y="3327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4</a:t>
                </a:r>
              </a:p>
            </p:txBody>
          </p:sp>
          <p:sp>
            <p:nvSpPr>
              <p:cNvPr id="179218" name="Text Box 18"/>
              <p:cNvSpPr txBox="1">
                <a:spLocks noChangeArrowheads="1"/>
              </p:cNvSpPr>
              <p:nvPr/>
            </p:nvSpPr>
            <p:spPr bwMode="auto">
              <a:xfrm>
                <a:off x="1186" y="3615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2</a:t>
                </a:r>
              </a:p>
            </p:txBody>
          </p:sp>
          <p:sp>
            <p:nvSpPr>
              <p:cNvPr id="179219" name="Text Box 19"/>
              <p:cNvSpPr txBox="1">
                <a:spLocks noChangeArrowheads="1"/>
              </p:cNvSpPr>
              <p:nvPr/>
            </p:nvSpPr>
            <p:spPr bwMode="auto">
              <a:xfrm>
                <a:off x="1618" y="3615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3</a:t>
                </a:r>
              </a:p>
            </p:txBody>
          </p:sp>
          <p:sp>
            <p:nvSpPr>
              <p:cNvPr id="179220" name="Text Box 20"/>
              <p:cNvSpPr txBox="1">
                <a:spLocks noChangeArrowheads="1"/>
              </p:cNvSpPr>
              <p:nvPr/>
            </p:nvSpPr>
            <p:spPr bwMode="auto">
              <a:xfrm>
                <a:off x="1186" y="3903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2</a:t>
                </a:r>
              </a:p>
            </p:txBody>
          </p:sp>
          <p:sp>
            <p:nvSpPr>
              <p:cNvPr id="179221" name="Text Box 21"/>
              <p:cNvSpPr txBox="1">
                <a:spLocks noChangeArrowheads="1"/>
              </p:cNvSpPr>
              <p:nvPr/>
            </p:nvSpPr>
            <p:spPr bwMode="auto">
              <a:xfrm>
                <a:off x="1618" y="3903"/>
                <a:ext cx="2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>
                    <a:solidFill>
                      <a:srgbClr val="333399"/>
                    </a:solidFill>
                    <a:latin typeface="Verdana" charset="0"/>
                  </a:rPr>
                  <a:t>4</a:t>
                </a:r>
              </a:p>
            </p:txBody>
          </p:sp>
        </p:grpSp>
        <p:sp>
          <p:nvSpPr>
            <p:cNvPr id="179222" name="Text Box 22"/>
            <p:cNvSpPr txBox="1">
              <a:spLocks noChangeArrowheads="1"/>
            </p:cNvSpPr>
            <p:nvPr/>
          </p:nvSpPr>
          <p:spPr bwMode="auto">
            <a:xfrm>
              <a:off x="1234" y="2462"/>
              <a:ext cx="201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x</a:t>
              </a:r>
            </a:p>
          </p:txBody>
        </p:sp>
        <p:sp>
          <p:nvSpPr>
            <p:cNvPr id="179223" name="Text Box 23"/>
            <p:cNvSpPr txBox="1">
              <a:spLocks noChangeArrowheads="1"/>
            </p:cNvSpPr>
            <p:nvPr/>
          </p:nvSpPr>
          <p:spPr bwMode="auto">
            <a:xfrm>
              <a:off x="1618" y="2462"/>
              <a:ext cx="201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y</a:t>
              </a:r>
            </a:p>
          </p:txBody>
        </p:sp>
        <p:sp>
          <p:nvSpPr>
            <p:cNvPr id="179224" name="Text Box 24"/>
            <p:cNvSpPr txBox="1">
              <a:spLocks noChangeArrowheads="1"/>
            </p:cNvSpPr>
            <p:nvPr/>
          </p:nvSpPr>
          <p:spPr bwMode="auto">
            <a:xfrm>
              <a:off x="850" y="2559"/>
              <a:ext cx="23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&lt;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54375" y="3703638"/>
            <a:ext cx="5791200" cy="2570162"/>
            <a:chOff x="1090" y="2559"/>
            <a:chExt cx="3648" cy="1619"/>
          </a:xfrm>
        </p:grpSpPr>
        <p:sp>
          <p:nvSpPr>
            <p:cNvPr id="179226" name="Rectangle 26"/>
            <p:cNvSpPr>
              <a:spLocks noChangeArrowheads="1"/>
            </p:cNvSpPr>
            <p:nvPr/>
          </p:nvSpPr>
          <p:spPr bwMode="auto">
            <a:xfrm>
              <a:off x="3202" y="2738"/>
              <a:ext cx="1440" cy="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800">
                <a:solidFill>
                  <a:srgbClr val="333399"/>
                </a:solidFill>
                <a:latin typeface="Verdana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202" y="3026"/>
              <a:ext cx="1440" cy="864"/>
              <a:chOff x="3552" y="2832"/>
              <a:chExt cx="1488" cy="864"/>
            </a:xfrm>
          </p:grpSpPr>
          <p:sp>
            <p:nvSpPr>
              <p:cNvPr id="179228" name="Line 28"/>
              <p:cNvSpPr>
                <a:spLocks noChangeShapeType="1"/>
              </p:cNvSpPr>
              <p:nvPr/>
            </p:nvSpPr>
            <p:spPr bwMode="auto">
              <a:xfrm>
                <a:off x="3552" y="2832"/>
                <a:ext cx="148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29" name="Line 29"/>
              <p:cNvSpPr>
                <a:spLocks noChangeShapeType="1"/>
              </p:cNvSpPr>
              <p:nvPr/>
            </p:nvSpPr>
            <p:spPr bwMode="auto">
              <a:xfrm>
                <a:off x="3552" y="3120"/>
                <a:ext cx="148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30" name="Line 30"/>
              <p:cNvSpPr>
                <a:spLocks noChangeShapeType="1"/>
              </p:cNvSpPr>
              <p:nvPr/>
            </p:nvSpPr>
            <p:spPr bwMode="auto">
              <a:xfrm>
                <a:off x="3552" y="3408"/>
                <a:ext cx="148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31" name="Line 31"/>
              <p:cNvSpPr>
                <a:spLocks noChangeShapeType="1"/>
              </p:cNvSpPr>
              <p:nvPr/>
            </p:nvSpPr>
            <p:spPr bwMode="auto">
              <a:xfrm>
                <a:off x="3552" y="3696"/>
                <a:ext cx="148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>
              <a:off x="3682" y="2738"/>
              <a:ext cx="0" cy="144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33" name="Text Box 33"/>
            <p:cNvSpPr txBox="1">
              <a:spLocks noChangeArrowheads="1"/>
            </p:cNvSpPr>
            <p:nvPr/>
          </p:nvSpPr>
          <p:spPr bwMode="auto">
            <a:xfrm>
              <a:off x="3346" y="2751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79234" name="Text Box 34"/>
            <p:cNvSpPr txBox="1">
              <a:spLocks noChangeArrowheads="1"/>
            </p:cNvSpPr>
            <p:nvPr/>
          </p:nvSpPr>
          <p:spPr bwMode="auto">
            <a:xfrm>
              <a:off x="3813" y="2751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79235" name="Text Box 35"/>
            <p:cNvSpPr txBox="1">
              <a:spLocks noChangeArrowheads="1"/>
            </p:cNvSpPr>
            <p:nvPr/>
          </p:nvSpPr>
          <p:spPr bwMode="auto">
            <a:xfrm>
              <a:off x="3346" y="3039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79236" name="Text Box 36"/>
            <p:cNvSpPr txBox="1">
              <a:spLocks noChangeArrowheads="1"/>
            </p:cNvSpPr>
            <p:nvPr/>
          </p:nvSpPr>
          <p:spPr bwMode="auto">
            <a:xfrm>
              <a:off x="3813" y="3039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79237" name="Text Box 37"/>
            <p:cNvSpPr txBox="1">
              <a:spLocks noChangeArrowheads="1"/>
            </p:cNvSpPr>
            <p:nvPr/>
          </p:nvSpPr>
          <p:spPr bwMode="auto">
            <a:xfrm>
              <a:off x="3346" y="3327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79238" name="Text Box 38"/>
            <p:cNvSpPr txBox="1">
              <a:spLocks noChangeArrowheads="1"/>
            </p:cNvSpPr>
            <p:nvPr/>
          </p:nvSpPr>
          <p:spPr bwMode="auto">
            <a:xfrm>
              <a:off x="3813" y="3327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79239" name="Text Box 39"/>
            <p:cNvSpPr txBox="1">
              <a:spLocks noChangeArrowheads="1"/>
            </p:cNvSpPr>
            <p:nvPr/>
          </p:nvSpPr>
          <p:spPr bwMode="auto">
            <a:xfrm>
              <a:off x="3346" y="3615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79240" name="Text Box 40"/>
            <p:cNvSpPr txBox="1">
              <a:spLocks noChangeArrowheads="1"/>
            </p:cNvSpPr>
            <p:nvPr/>
          </p:nvSpPr>
          <p:spPr bwMode="auto">
            <a:xfrm>
              <a:off x="3813" y="3615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79241" name="Text Box 41"/>
            <p:cNvSpPr txBox="1">
              <a:spLocks noChangeArrowheads="1"/>
            </p:cNvSpPr>
            <p:nvPr/>
          </p:nvSpPr>
          <p:spPr bwMode="auto">
            <a:xfrm>
              <a:off x="3346" y="3903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3</a:t>
              </a:r>
            </a:p>
          </p:txBody>
        </p:sp>
        <p:sp>
          <p:nvSpPr>
            <p:cNvPr id="179242" name="Text Box 42"/>
            <p:cNvSpPr txBox="1">
              <a:spLocks noChangeArrowheads="1"/>
            </p:cNvSpPr>
            <p:nvPr/>
          </p:nvSpPr>
          <p:spPr bwMode="auto">
            <a:xfrm>
              <a:off x="3813" y="3903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79243" name="Text Box 43"/>
            <p:cNvSpPr txBox="1">
              <a:spLocks noChangeArrowheads="1"/>
            </p:cNvSpPr>
            <p:nvPr/>
          </p:nvSpPr>
          <p:spPr bwMode="auto">
            <a:xfrm>
              <a:off x="2962" y="2559"/>
              <a:ext cx="23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+</a:t>
              </a:r>
            </a:p>
          </p:txBody>
        </p:sp>
        <p:sp>
          <p:nvSpPr>
            <p:cNvPr id="179244" name="Text Box 44"/>
            <p:cNvSpPr txBox="1">
              <a:spLocks noChangeArrowheads="1"/>
            </p:cNvSpPr>
            <p:nvPr/>
          </p:nvSpPr>
          <p:spPr bwMode="auto">
            <a:xfrm>
              <a:off x="4300" y="2751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79245" name="Text Box 45"/>
            <p:cNvSpPr txBox="1">
              <a:spLocks noChangeArrowheads="1"/>
            </p:cNvSpPr>
            <p:nvPr/>
          </p:nvSpPr>
          <p:spPr bwMode="auto">
            <a:xfrm>
              <a:off x="4300" y="3039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3</a:t>
              </a:r>
            </a:p>
          </p:txBody>
        </p:sp>
        <p:sp>
          <p:nvSpPr>
            <p:cNvPr id="179246" name="Text Box 46"/>
            <p:cNvSpPr txBox="1">
              <a:spLocks noChangeArrowheads="1"/>
            </p:cNvSpPr>
            <p:nvPr/>
          </p:nvSpPr>
          <p:spPr bwMode="auto">
            <a:xfrm>
              <a:off x="4300" y="3327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3</a:t>
              </a:r>
            </a:p>
          </p:txBody>
        </p:sp>
        <p:sp>
          <p:nvSpPr>
            <p:cNvPr id="179247" name="Text Box 47"/>
            <p:cNvSpPr txBox="1">
              <a:spLocks noChangeArrowheads="1"/>
            </p:cNvSpPr>
            <p:nvPr/>
          </p:nvSpPr>
          <p:spPr bwMode="auto">
            <a:xfrm>
              <a:off x="4300" y="3615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4</a:t>
              </a:r>
            </a:p>
          </p:txBody>
        </p:sp>
        <p:sp>
          <p:nvSpPr>
            <p:cNvPr id="179248" name="Text Box 48"/>
            <p:cNvSpPr txBox="1">
              <a:spLocks noChangeArrowheads="1"/>
            </p:cNvSpPr>
            <p:nvPr/>
          </p:nvSpPr>
          <p:spPr bwMode="auto">
            <a:xfrm>
              <a:off x="4300" y="3903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>
                  <a:solidFill>
                    <a:srgbClr val="333399"/>
                  </a:solidFill>
                  <a:latin typeface="Verdana" charset="0"/>
                </a:rPr>
                <a:t>4</a:t>
              </a:r>
            </a:p>
          </p:txBody>
        </p:sp>
        <p:sp>
          <p:nvSpPr>
            <p:cNvPr id="179249" name="Line 49"/>
            <p:cNvSpPr>
              <a:spLocks noChangeShapeType="1"/>
            </p:cNvSpPr>
            <p:nvPr/>
          </p:nvSpPr>
          <p:spPr bwMode="auto">
            <a:xfrm>
              <a:off x="4162" y="2738"/>
              <a:ext cx="0" cy="144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50" name="Oval 50"/>
            <p:cNvSpPr>
              <a:spLocks noChangeArrowheads="1"/>
            </p:cNvSpPr>
            <p:nvPr/>
          </p:nvSpPr>
          <p:spPr bwMode="auto">
            <a:xfrm>
              <a:off x="4306" y="3074"/>
              <a:ext cx="192" cy="192"/>
            </a:xfrm>
            <a:prstGeom prst="ellipse">
              <a:avLst/>
            </a:prstGeom>
            <a:noFill/>
            <a:ln w="28575">
              <a:solidFill>
                <a:srgbClr val="329F55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51" name="Oval 51"/>
            <p:cNvSpPr>
              <a:spLocks noChangeArrowheads="1"/>
            </p:cNvSpPr>
            <p:nvPr/>
          </p:nvSpPr>
          <p:spPr bwMode="auto">
            <a:xfrm>
              <a:off x="4306" y="3362"/>
              <a:ext cx="192" cy="192"/>
            </a:xfrm>
            <a:prstGeom prst="ellipse">
              <a:avLst/>
            </a:prstGeom>
            <a:noFill/>
            <a:ln w="28575">
              <a:solidFill>
                <a:srgbClr val="329F55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52" name="Rectangle 52"/>
            <p:cNvSpPr>
              <a:spLocks noChangeArrowheads="1"/>
            </p:cNvSpPr>
            <p:nvPr/>
          </p:nvSpPr>
          <p:spPr bwMode="auto">
            <a:xfrm>
              <a:off x="3106" y="3026"/>
              <a:ext cx="1632" cy="576"/>
            </a:xfrm>
            <a:prstGeom prst="rect">
              <a:avLst/>
            </a:prstGeom>
            <a:noFill/>
            <a:ln w="28575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800">
                <a:solidFill>
                  <a:srgbClr val="333399"/>
                </a:solidFill>
                <a:latin typeface="Verdana" charset="0"/>
              </a:endParaRPr>
            </a:p>
          </p:txBody>
        </p:sp>
        <p:sp>
          <p:nvSpPr>
            <p:cNvPr id="179253" name="Line 53"/>
            <p:cNvSpPr>
              <a:spLocks noChangeShapeType="1"/>
            </p:cNvSpPr>
            <p:nvPr/>
          </p:nvSpPr>
          <p:spPr bwMode="auto">
            <a:xfrm flipV="1">
              <a:off x="1090" y="2738"/>
              <a:ext cx="432" cy="288"/>
            </a:xfrm>
            <a:prstGeom prst="line">
              <a:avLst/>
            </a:prstGeom>
            <a:noFill/>
            <a:ln w="28575">
              <a:solidFill>
                <a:srgbClr val="329F55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54" name="Line 54"/>
            <p:cNvSpPr>
              <a:spLocks noChangeShapeType="1"/>
            </p:cNvSpPr>
            <p:nvPr/>
          </p:nvSpPr>
          <p:spPr bwMode="auto">
            <a:xfrm flipV="1">
              <a:off x="1090" y="3026"/>
              <a:ext cx="432" cy="288"/>
            </a:xfrm>
            <a:prstGeom prst="line">
              <a:avLst/>
            </a:prstGeom>
            <a:noFill/>
            <a:ln w="28575">
              <a:solidFill>
                <a:srgbClr val="329F55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55" name="Line 55"/>
            <p:cNvSpPr>
              <a:spLocks noChangeShapeType="1"/>
            </p:cNvSpPr>
            <p:nvPr/>
          </p:nvSpPr>
          <p:spPr bwMode="auto">
            <a:xfrm flipV="1">
              <a:off x="1090" y="3314"/>
              <a:ext cx="432" cy="288"/>
            </a:xfrm>
            <a:prstGeom prst="line">
              <a:avLst/>
            </a:prstGeom>
            <a:noFill/>
            <a:ln w="28575">
              <a:solidFill>
                <a:srgbClr val="329F55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56" name="Line 56"/>
            <p:cNvSpPr>
              <a:spLocks noChangeShapeType="1"/>
            </p:cNvSpPr>
            <p:nvPr/>
          </p:nvSpPr>
          <p:spPr bwMode="auto">
            <a:xfrm flipV="1">
              <a:off x="1522" y="2738"/>
              <a:ext cx="432" cy="288"/>
            </a:xfrm>
            <a:prstGeom prst="line">
              <a:avLst/>
            </a:prstGeom>
            <a:noFill/>
            <a:ln w="28575">
              <a:solidFill>
                <a:srgbClr val="FFD52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66959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3000" y="1356237"/>
            <a:ext cx="10515600" cy="433882"/>
          </a:xfrm>
        </p:spPr>
        <p:txBody>
          <a:bodyPr/>
          <a:lstStyle/>
          <a:p>
            <a:r>
              <a:rPr lang="fr-FR" noProof="0" dirty="0">
                <a:solidFill>
                  <a:srgbClr val="656567"/>
                </a:solidFill>
              </a:rPr>
              <a:t>Une suite S = (S</a:t>
            </a:r>
            <a:r>
              <a:rPr lang="fr-FR" baseline="-25000" noProof="0" dirty="0">
                <a:solidFill>
                  <a:srgbClr val="656567"/>
                </a:solidFill>
              </a:rPr>
              <a:t>0</a:t>
            </a:r>
            <a:r>
              <a:rPr lang="fr-FR" noProof="0" dirty="0">
                <a:solidFill>
                  <a:srgbClr val="656567"/>
                </a:solidFill>
              </a:rPr>
              <a:t>,…,S</a:t>
            </a:r>
            <a:r>
              <a:rPr lang="fr-FR" baseline="-25000" noProof="0" dirty="0">
                <a:solidFill>
                  <a:srgbClr val="656567"/>
                </a:solidFill>
              </a:rPr>
              <a:t>n</a:t>
            </a:r>
            <a:r>
              <a:rPr lang="fr-FR" noProof="0" dirty="0">
                <a:solidFill>
                  <a:srgbClr val="656567"/>
                </a:solidFill>
              </a:rPr>
              <a:t>) est magique si </a:t>
            </a:r>
            <a:r>
              <a:rPr lang="fr-FR" noProof="0" dirty="0" err="1">
                <a:solidFill>
                  <a:srgbClr val="656567"/>
                </a:solidFill>
              </a:rPr>
              <a:t>S</a:t>
            </a:r>
            <a:r>
              <a:rPr lang="fr-FR" baseline="-25000" noProof="0" dirty="0" err="1">
                <a:solidFill>
                  <a:srgbClr val="656567"/>
                </a:solidFill>
              </a:rPr>
              <a:t>i</a:t>
            </a:r>
            <a:r>
              <a:rPr lang="fr-FR" noProof="0" dirty="0">
                <a:solidFill>
                  <a:srgbClr val="656567"/>
                </a:solidFill>
              </a:rPr>
              <a:t> est le nombre d’occurrence de i dans S</a:t>
            </a:r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Exemple: Suite magique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3716DAE-42A7-491C-89D2-599324DE29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886200" y="3615939"/>
            <a:ext cx="762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>
              <a:solidFill>
                <a:srgbClr val="656567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886200" y="3387338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rgbClr val="656567"/>
              </a:solidFill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724400" y="3387338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rgbClr val="656567"/>
              </a:solidFill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5562600" y="3387338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rgbClr val="656567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6400800" y="3387338"/>
            <a:ext cx="91440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rgbClr val="656567"/>
              </a:solidFill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7239000" y="3387338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rgbClr val="656567"/>
              </a:solidFill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4038600" y="3539739"/>
            <a:ext cx="6096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>
              <a:solidFill>
                <a:srgbClr val="656567"/>
              </a:solidFill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962400" y="3615938"/>
            <a:ext cx="53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56567"/>
                </a:solidFill>
              </a:rPr>
              <a:t>  ?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4762500" y="3447768"/>
            <a:ext cx="6096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656567"/>
                </a:solidFill>
              </a:rPr>
              <a:t>  </a:t>
            </a:r>
            <a:r>
              <a:rPr lang="en-US" sz="2400" dirty="0">
                <a:solidFill>
                  <a:srgbClr val="656567"/>
                </a:solidFill>
              </a:rPr>
              <a:t>?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5638800" y="3615938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56567"/>
                </a:solidFill>
              </a:rPr>
              <a:t>  ?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477000" y="3615938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56567"/>
                </a:solidFill>
              </a:rPr>
              <a:t>  ?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7391402" y="3615938"/>
            <a:ext cx="60959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?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3962400" y="28539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0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4800600" y="28539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1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5638800" y="28539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2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6477000" y="28539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3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7239000" y="28539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4</a:t>
            </a:r>
          </a:p>
        </p:txBody>
      </p:sp>
    </p:spTree>
    <p:extLst>
      <p:ext uri="{BB962C8B-B14F-4D97-AF65-F5344CB8AC3E}">
        <p14:creationId xmlns:p14="http://schemas.microsoft.com/office/powerpoint/2010/main" val="205781136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45492"/>
            <a:ext cx="10515600" cy="433882"/>
          </a:xfrm>
        </p:spPr>
        <p:txBody>
          <a:bodyPr/>
          <a:lstStyle/>
          <a:p>
            <a:r>
              <a:rPr lang="fr-FR" dirty="0">
                <a:solidFill>
                  <a:srgbClr val="656567"/>
                </a:solidFill>
              </a:rPr>
              <a:t>Une suite S = (S</a:t>
            </a:r>
            <a:r>
              <a:rPr lang="fr-FR" baseline="-25000" dirty="0">
                <a:solidFill>
                  <a:srgbClr val="656567"/>
                </a:solidFill>
              </a:rPr>
              <a:t>0</a:t>
            </a:r>
            <a:r>
              <a:rPr lang="fr-FR" dirty="0">
                <a:solidFill>
                  <a:srgbClr val="656567"/>
                </a:solidFill>
              </a:rPr>
              <a:t>,…,S</a:t>
            </a:r>
            <a:r>
              <a:rPr lang="fr-FR" baseline="-25000" dirty="0">
                <a:solidFill>
                  <a:srgbClr val="656567"/>
                </a:solidFill>
              </a:rPr>
              <a:t>n</a:t>
            </a:r>
            <a:r>
              <a:rPr lang="fr-FR" dirty="0">
                <a:solidFill>
                  <a:srgbClr val="656567"/>
                </a:solidFill>
              </a:rPr>
              <a:t>) est magique si </a:t>
            </a:r>
            <a:r>
              <a:rPr lang="fr-FR" dirty="0" err="1">
                <a:solidFill>
                  <a:srgbClr val="656567"/>
                </a:solidFill>
              </a:rPr>
              <a:t>S</a:t>
            </a:r>
            <a:r>
              <a:rPr lang="fr-FR" baseline="-25000" dirty="0" err="1">
                <a:solidFill>
                  <a:srgbClr val="656567"/>
                </a:solidFill>
              </a:rPr>
              <a:t>i</a:t>
            </a:r>
            <a:r>
              <a:rPr lang="fr-FR" dirty="0">
                <a:solidFill>
                  <a:srgbClr val="656567"/>
                </a:solidFill>
              </a:rPr>
              <a:t> est le nombre d’occurrence de i dans S</a:t>
            </a:r>
          </a:p>
        </p:txBody>
      </p:sp>
      <p:sp>
        <p:nvSpPr>
          <p:cNvPr id="17102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Exemple: Suite magique</a:t>
            </a:r>
            <a:endParaRPr lang="fr-FR" noProof="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5F55D0D-7AF0-488E-BF7E-B298AB8664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886200" y="3581401"/>
            <a:ext cx="762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>
              <a:solidFill>
                <a:srgbClr val="656567"/>
              </a:solidFill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886200" y="3352800"/>
            <a:ext cx="838200" cy="838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rgbClr val="656567"/>
              </a:solidFill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4724400" y="3352800"/>
            <a:ext cx="838200" cy="838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rgbClr val="656567"/>
              </a:solidFill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5562600" y="3352800"/>
            <a:ext cx="838200" cy="838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rgbClr val="656567"/>
              </a:solidFill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6400800" y="3352800"/>
            <a:ext cx="838200" cy="838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rgbClr val="656567"/>
              </a:solidFill>
            </a:endParaRP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7239000" y="3352800"/>
            <a:ext cx="838200" cy="838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rgbClr val="656567"/>
              </a:solidFill>
            </a:endParaRP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4038600" y="3505201"/>
            <a:ext cx="6096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>
              <a:solidFill>
                <a:srgbClr val="656567"/>
              </a:solidFill>
            </a:endParaRP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962400" y="35814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56567"/>
                </a:solidFill>
              </a:rPr>
              <a:t>  2</a:t>
            </a:r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4800600" y="3429001"/>
            <a:ext cx="6858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656567"/>
                </a:solidFill>
              </a:rPr>
              <a:t>  </a:t>
            </a:r>
            <a:r>
              <a:rPr lang="en-US" sz="2400" dirty="0">
                <a:solidFill>
                  <a:srgbClr val="656567"/>
                </a:solidFill>
              </a:rPr>
              <a:t>1</a:t>
            </a: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5638800" y="35814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56567"/>
                </a:solidFill>
              </a:rPr>
              <a:t>  2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6477000" y="35814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0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7315200" y="35814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56567"/>
                </a:solidFill>
              </a:rPr>
              <a:t>  0</a:t>
            </a:r>
          </a:p>
        </p:txBody>
      </p: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3962400" y="28194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0</a:t>
            </a:r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4800600" y="28194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1</a:t>
            </a:r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5638800" y="28194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2</a:t>
            </a:r>
          </a:p>
        </p:txBody>
      </p:sp>
      <p:sp>
        <p:nvSpPr>
          <p:cNvPr id="171026" name="Text Box 18"/>
          <p:cNvSpPr txBox="1">
            <a:spLocks noChangeArrowheads="1"/>
          </p:cNvSpPr>
          <p:nvPr/>
        </p:nvSpPr>
        <p:spPr bwMode="auto">
          <a:xfrm>
            <a:off x="6477000" y="28194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3</a:t>
            </a:r>
          </a:p>
        </p:txBody>
      </p: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7239000" y="28194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56567"/>
                </a:solidFill>
              </a:rPr>
              <a:t>  4</a:t>
            </a:r>
          </a:p>
        </p:txBody>
      </p:sp>
    </p:spTree>
    <p:extLst>
      <p:ext uri="{BB962C8B-B14F-4D97-AF65-F5344CB8AC3E}">
        <p14:creationId xmlns:p14="http://schemas.microsoft.com/office/powerpoint/2010/main" val="2252585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Réification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D0067C-9E62-4952-A71F-9DEB63EC84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7162800" cy="1246495"/>
          </a:xfrm>
          <a:prstGeom prst="rect">
            <a:avLst/>
          </a:prstGeom>
          <a:ln>
            <a:solidFill>
              <a:srgbClr val="656567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rgbClr val="656567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n = 5</a:t>
            </a:r>
          </a:p>
          <a:p>
            <a:r>
              <a:rPr lang="fr-FR" sz="1600" b="1" dirty="0">
                <a:solidFill>
                  <a:srgbClr val="656567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D = {0..n-1}</a:t>
            </a:r>
          </a:p>
          <a:p>
            <a:r>
              <a:rPr lang="fr-FR" sz="1600" b="1" dirty="0">
                <a:solidFill>
                  <a:srgbClr val="656567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var s[D] in D</a:t>
            </a:r>
          </a:p>
          <a:p>
            <a:r>
              <a:rPr lang="fr-FR" sz="1600" b="1" dirty="0" err="1">
                <a:solidFill>
                  <a:srgbClr val="656567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forall</a:t>
            </a:r>
            <a:r>
              <a:rPr lang="fr-FR" sz="1600" b="1" dirty="0">
                <a:solidFill>
                  <a:srgbClr val="656567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(k in D) s[k] == </a:t>
            </a:r>
            <a:r>
              <a:rPr lang="fr-FR" sz="1600" b="1" dirty="0" err="1">
                <a:solidFill>
                  <a:srgbClr val="656567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sum</a:t>
            </a:r>
            <a:r>
              <a:rPr lang="fr-FR" sz="1600" b="1" dirty="0">
                <a:solidFill>
                  <a:srgbClr val="656567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(i in D) (s[i]==k));</a:t>
            </a:r>
          </a:p>
          <a:p>
            <a:endParaRPr lang="fr-FR" sz="1100" dirty="0">
              <a:solidFill>
                <a:srgbClr val="656567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1219200" y="3540184"/>
            <a:ext cx="8305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656567"/>
              </a:buClr>
              <a:buSzPct val="7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656567"/>
                </a:solidFill>
                <a:latin typeface="Gotham HTF Book"/>
                <a:ea typeface="Gill Sans" charset="0"/>
                <a:cs typeface="Gill Sans" charset="0"/>
              </a:rPr>
              <a:t>Réification</a:t>
            </a:r>
          </a:p>
          <a:p>
            <a:pPr marL="800100" lvl="1" indent="-342900">
              <a:spcBef>
                <a:spcPct val="20000"/>
              </a:spcBef>
              <a:buClr>
                <a:srgbClr val="656567"/>
              </a:buClr>
              <a:buSzPct val="55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656567"/>
                </a:solidFill>
                <a:latin typeface="Gotham HTF Book"/>
                <a:ea typeface="Gill Sans" charset="0"/>
                <a:cs typeface="Gill Sans" charset="0"/>
              </a:rPr>
              <a:t>Permet d’avoir des contraintes dans d’autres contraintes</a:t>
            </a:r>
          </a:p>
          <a:p>
            <a:pPr marL="800100" lvl="1" indent="-342900">
              <a:spcBef>
                <a:spcPct val="20000"/>
              </a:spcBef>
              <a:buClr>
                <a:srgbClr val="656567"/>
              </a:buClr>
              <a:buSzPct val="55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656567"/>
                </a:solidFill>
                <a:latin typeface="Gotham HTF Book"/>
                <a:ea typeface="Gill Sans" charset="0"/>
                <a:cs typeface="Gill Sans" charset="0"/>
              </a:rPr>
              <a:t>Remplace la contrainte dans () par une variable 0/1 représentant la validité de la contrainte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28DEA5D-AB3A-4ABD-8143-EFFB03718337}"/>
              </a:ext>
            </a:extLst>
          </p:cNvPr>
          <p:cNvCxnSpPr/>
          <p:nvPr/>
        </p:nvCxnSpPr>
        <p:spPr>
          <a:xfrm flipV="1">
            <a:off x="2971800" y="2819400"/>
            <a:ext cx="3124200" cy="720784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37887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Gill Sans MT" charset="0"/>
                <a:ea typeface="ＭＳ Ｐゴシック" charset="0"/>
              </a:rPr>
              <a:t>Vue d’ensemble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D75972-FC23-4122-960F-C5F7B06974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ounded Rectangle 4"/>
          <p:cNvSpPr/>
          <p:nvPr/>
        </p:nvSpPr>
        <p:spPr bwMode="auto">
          <a:xfrm>
            <a:off x="4876800" y="4038600"/>
            <a:ext cx="22860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90500" indent="-190500" algn="ctr">
              <a:defRPr/>
            </a:pPr>
            <a:r>
              <a:rPr lang="fr-FR" sz="2000" dirty="0">
                <a:solidFill>
                  <a:srgbClr val="656567"/>
                </a:solidFill>
                <a:latin typeface="Gotham HTF Book"/>
                <a:ea typeface="ＭＳ Ｐゴシック" pitchFamily="28" charset="-128"/>
                <a:cs typeface="+mn-cs"/>
              </a:rPr>
              <a:t>Programmation par contraintes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905000" y="1447800"/>
            <a:ext cx="22860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90500" indent="-190500" algn="ctr">
              <a:defRPr/>
            </a:pPr>
            <a:r>
              <a:rPr lang="fr-FR" sz="2000">
                <a:solidFill>
                  <a:srgbClr val="656567"/>
                </a:solidFill>
                <a:latin typeface="Gotham HTF Book"/>
                <a:ea typeface="ＭＳ Ｐゴシック" pitchFamily="28" charset="-128"/>
                <a:cs typeface="+mn-cs"/>
              </a:rPr>
              <a:t>Intelligence</a:t>
            </a:r>
          </a:p>
          <a:p>
            <a:pPr marL="190500" indent="-190500" algn="ctr">
              <a:defRPr/>
            </a:pPr>
            <a:r>
              <a:rPr lang="fr-FR" sz="2000">
                <a:solidFill>
                  <a:srgbClr val="656567"/>
                </a:solidFill>
                <a:latin typeface="Gotham HTF Book"/>
                <a:ea typeface="ＭＳ Ｐゴシック" pitchFamily="28" charset="-128"/>
                <a:cs typeface="+mn-cs"/>
              </a:rPr>
              <a:t>Artificielle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876800" y="1447800"/>
            <a:ext cx="22860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90500" indent="-190500" algn="ctr">
              <a:defRPr/>
            </a:pPr>
            <a:r>
              <a:rPr lang="fr-FR" sz="2000">
                <a:solidFill>
                  <a:srgbClr val="656567"/>
                </a:solidFill>
                <a:latin typeface="Gotham HTF Book"/>
                <a:ea typeface="ＭＳ Ｐゴシック" pitchFamily="28" charset="-128"/>
                <a:cs typeface="+mn-cs"/>
              </a:rPr>
              <a:t>Recherche</a:t>
            </a:r>
          </a:p>
          <a:p>
            <a:pPr marL="190500" indent="-190500" algn="ctr">
              <a:defRPr/>
            </a:pPr>
            <a:r>
              <a:rPr lang="fr-FR" sz="2000">
                <a:solidFill>
                  <a:srgbClr val="656567"/>
                </a:solidFill>
                <a:latin typeface="Gotham HTF Book"/>
                <a:ea typeface="ＭＳ Ｐゴシック" pitchFamily="28" charset="-128"/>
                <a:cs typeface="+mn-cs"/>
              </a:rPr>
              <a:t>Opérationnelle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848600" y="1447800"/>
            <a:ext cx="22860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90500" indent="-190500" algn="ctr">
              <a:defRPr/>
            </a:pPr>
            <a:r>
              <a:rPr lang="fr-FR" sz="2000">
                <a:solidFill>
                  <a:srgbClr val="656567"/>
                </a:solidFill>
                <a:latin typeface="Gotham HTF Book"/>
                <a:ea typeface="ＭＳ Ｐゴシック" pitchFamily="28" charset="-128"/>
                <a:cs typeface="+mn-cs"/>
              </a:rPr>
              <a:t>Informatique</a:t>
            </a:r>
          </a:p>
        </p:txBody>
      </p:sp>
      <p:cxnSp>
        <p:nvCxnSpPr>
          <p:cNvPr id="14" name="Straight Arrow Connector 13"/>
          <p:cNvCxnSpPr>
            <a:stCxn id="6" idx="2"/>
            <a:endCxn id="5" idx="1"/>
          </p:cNvCxnSpPr>
          <p:nvPr/>
        </p:nvCxnSpPr>
        <p:spPr bwMode="auto">
          <a:xfrm rot="16200000" flipH="1">
            <a:off x="2895600" y="2514600"/>
            <a:ext cx="2133600" cy="1828800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1914760" y="3201988"/>
            <a:ext cx="1814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fr-FR" sz="1800" dirty="0">
                <a:solidFill>
                  <a:srgbClr val="656567"/>
                </a:solidFill>
                <a:latin typeface="Gotham HTF Book"/>
              </a:rPr>
              <a:t>inférence logique</a:t>
            </a:r>
          </a:p>
        </p:txBody>
      </p:sp>
      <p:cxnSp>
        <p:nvCxnSpPr>
          <p:cNvPr id="17" name="Straight Arrow Connector 16"/>
          <p:cNvCxnSpPr>
            <a:stCxn id="7" idx="2"/>
          </p:cNvCxnSpPr>
          <p:nvPr/>
        </p:nvCxnSpPr>
        <p:spPr bwMode="auto">
          <a:xfrm rot="5400000">
            <a:off x="5181601" y="3200401"/>
            <a:ext cx="1676400" cy="3175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30" name="TextBox 18"/>
          <p:cNvSpPr txBox="1">
            <a:spLocks noChangeArrowheads="1"/>
          </p:cNvSpPr>
          <p:nvPr/>
        </p:nvSpPr>
        <p:spPr bwMode="auto">
          <a:xfrm>
            <a:off x="6159601" y="2799748"/>
            <a:ext cx="15290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Times" charset="0"/>
              <a:buNone/>
            </a:pPr>
            <a:r>
              <a:rPr lang="fr-FR" sz="1800">
                <a:solidFill>
                  <a:srgbClr val="656567"/>
                </a:solidFill>
                <a:latin typeface="Gotham HTF Book"/>
              </a:rPr>
              <a:t>algorithmes </a:t>
            </a:r>
          </a:p>
          <a:p>
            <a:pPr>
              <a:buFont typeface="Times" charset="0"/>
              <a:buNone/>
            </a:pPr>
            <a:r>
              <a:rPr lang="fr-FR" sz="1800">
                <a:solidFill>
                  <a:srgbClr val="656567"/>
                </a:solidFill>
                <a:latin typeface="Gotham HTF Book"/>
              </a:rPr>
              <a:t>d’optimisation</a:t>
            </a:r>
          </a:p>
        </p:txBody>
      </p:sp>
      <p:sp>
        <p:nvSpPr>
          <p:cNvPr id="5131" name="TextBox 19"/>
          <p:cNvSpPr txBox="1">
            <a:spLocks noChangeArrowheads="1"/>
          </p:cNvSpPr>
          <p:nvPr/>
        </p:nvSpPr>
        <p:spPr bwMode="auto">
          <a:xfrm>
            <a:off x="8229600" y="3300977"/>
            <a:ext cx="228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fr-FR" sz="1800">
                <a:solidFill>
                  <a:srgbClr val="656567"/>
                </a:solidFill>
                <a:latin typeface="Gotham HTF Book"/>
              </a:rPr>
              <a:t>structures de données</a:t>
            </a:r>
          </a:p>
          <a:p>
            <a:pPr algn="ctr">
              <a:buFont typeface="Times" charset="0"/>
              <a:buNone/>
            </a:pPr>
            <a:r>
              <a:rPr lang="fr-FR" sz="1800">
                <a:solidFill>
                  <a:srgbClr val="656567"/>
                </a:solidFill>
                <a:latin typeface="Gotham HTF Book"/>
              </a:rPr>
              <a:t>langages formels</a:t>
            </a:r>
          </a:p>
        </p:txBody>
      </p:sp>
      <p:cxnSp>
        <p:nvCxnSpPr>
          <p:cNvPr id="21" name="Straight Arrow Connector 20"/>
          <p:cNvCxnSpPr>
            <a:cxnSpLocks/>
            <a:stCxn id="8" idx="2"/>
          </p:cNvCxnSpPr>
          <p:nvPr/>
        </p:nvCxnSpPr>
        <p:spPr bwMode="auto">
          <a:xfrm rot="5400000">
            <a:off x="6972300" y="2552700"/>
            <a:ext cx="2209800" cy="1828800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3A4E9D-F2DE-4E2D-8C8E-50963D00D6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Exemple: </a:t>
            </a:r>
            <a:r>
              <a:rPr lang="fr-FR" dirty="0"/>
              <a:t>problème des m</a:t>
            </a:r>
            <a:r>
              <a:rPr lang="fr-FR" noProof="0" dirty="0" err="1"/>
              <a:t>ariages</a:t>
            </a:r>
            <a:r>
              <a:rPr lang="fr-FR" noProof="0" dirty="0"/>
              <a:t> stables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7A2B66-77DE-435A-8E41-D4F302E92A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6667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667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505200"/>
            <a:ext cx="654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41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5334000"/>
            <a:ext cx="68738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1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334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1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4343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1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3276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1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2209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1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48600" y="114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118" name="Line 14"/>
          <p:cNvSpPr>
            <a:spLocks noChangeShapeType="1"/>
          </p:cNvSpPr>
          <p:nvPr/>
        </p:nvSpPr>
        <p:spPr bwMode="auto">
          <a:xfrm>
            <a:off x="3810000" y="19812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>
            <a:off x="3810000" y="2057400"/>
            <a:ext cx="3962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120" name="Line 16"/>
          <p:cNvSpPr>
            <a:spLocks noChangeShapeType="1"/>
          </p:cNvSpPr>
          <p:nvPr/>
        </p:nvSpPr>
        <p:spPr bwMode="auto">
          <a:xfrm>
            <a:off x="3810000" y="2133600"/>
            <a:ext cx="3962400" cy="16002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121" name="Line 17"/>
          <p:cNvSpPr>
            <a:spLocks noChangeShapeType="1"/>
          </p:cNvSpPr>
          <p:nvPr/>
        </p:nvSpPr>
        <p:spPr bwMode="auto">
          <a:xfrm>
            <a:off x="3733800" y="2286000"/>
            <a:ext cx="4038600" cy="2514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122" name="Line 18"/>
          <p:cNvSpPr>
            <a:spLocks noChangeShapeType="1"/>
          </p:cNvSpPr>
          <p:nvPr/>
        </p:nvSpPr>
        <p:spPr bwMode="auto">
          <a:xfrm>
            <a:off x="3657600" y="2438400"/>
            <a:ext cx="4114800" cy="33528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H="1">
            <a:off x="3733800" y="3962400"/>
            <a:ext cx="4114800" cy="1600200"/>
          </a:xfrm>
          <a:prstGeom prst="line">
            <a:avLst/>
          </a:prstGeom>
          <a:noFill/>
          <a:ln w="762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124" name="Line 20"/>
          <p:cNvSpPr>
            <a:spLocks noChangeShapeType="1"/>
          </p:cNvSpPr>
          <p:nvPr/>
        </p:nvSpPr>
        <p:spPr bwMode="auto">
          <a:xfrm flipH="1">
            <a:off x="3810000" y="3886200"/>
            <a:ext cx="4038600" cy="9144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125" name="Line 21"/>
          <p:cNvSpPr>
            <a:spLocks noChangeShapeType="1"/>
          </p:cNvSpPr>
          <p:nvPr/>
        </p:nvSpPr>
        <p:spPr bwMode="auto">
          <a:xfrm flipH="1">
            <a:off x="3733800" y="3810000"/>
            <a:ext cx="4114800" cy="762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H="1" flipV="1">
            <a:off x="3733800" y="2971800"/>
            <a:ext cx="4114800" cy="7620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127" name="Line 23"/>
          <p:cNvSpPr>
            <a:spLocks noChangeShapeType="1"/>
          </p:cNvSpPr>
          <p:nvPr/>
        </p:nvSpPr>
        <p:spPr bwMode="auto">
          <a:xfrm flipH="1" flipV="1">
            <a:off x="3733800" y="2209800"/>
            <a:ext cx="4114800" cy="1524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6799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Exemple: problème des mariages stables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DD440E-06D9-481A-A3AF-694A956AE3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144336" y="1447800"/>
            <a:ext cx="83058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FACF31"/>
              </a:buClr>
              <a:buSzPct val="60000"/>
            </a:pPr>
            <a:r>
              <a:rPr lang="en-US" sz="2000" dirty="0">
                <a:solidFill>
                  <a:srgbClr val="656567"/>
                </a:solidFill>
                <a:latin typeface="Gotham HTF Book"/>
              </a:rPr>
              <a:t>Un marriage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</a:rPr>
              <a:t>est</a:t>
            </a:r>
            <a:r>
              <a:rPr lang="en-US" sz="2000" dirty="0">
                <a:solidFill>
                  <a:srgbClr val="656567"/>
                </a:solidFill>
                <a:latin typeface="Gotham HTF Book"/>
              </a:rPr>
              <a:t> stable entre James et Kathryn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</a:rPr>
              <a:t>si</a:t>
            </a:r>
            <a:r>
              <a:rPr lang="en-US" sz="2000" dirty="0">
                <a:solidFill>
                  <a:srgbClr val="656567"/>
                </a:solidFill>
                <a:latin typeface="Gotham HTF Book"/>
              </a:rPr>
              <a:t> :</a:t>
            </a:r>
          </a:p>
          <a:p>
            <a:pPr>
              <a:spcBef>
                <a:spcPct val="20000"/>
              </a:spcBef>
              <a:buClr>
                <a:srgbClr val="FACF31"/>
              </a:buClr>
              <a:buSzPct val="60000"/>
            </a:pPr>
            <a:endParaRPr lang="en-US" sz="2000" dirty="0">
              <a:solidFill>
                <a:srgbClr val="656567"/>
              </a:solidFill>
              <a:latin typeface="Gotham HTF Book"/>
            </a:endParaRPr>
          </a:p>
          <a:p>
            <a:pPr marL="342900" indent="-342900">
              <a:spcBef>
                <a:spcPct val="20000"/>
              </a:spcBef>
              <a:buClr>
                <a:srgbClr val="656567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Quand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James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préfère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une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autre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femme,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disons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Anne, à Kathryn,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alors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Anne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préfère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son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mari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à James;</a:t>
            </a:r>
          </a:p>
          <a:p>
            <a:pPr marL="342900" indent="-342900">
              <a:spcBef>
                <a:spcPct val="20000"/>
              </a:spcBef>
              <a:buClr>
                <a:srgbClr val="656567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Quand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Kathryn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préfère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un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autre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homme,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disons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Laurent, à James,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alors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Laurent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préfère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son </a:t>
            </a:r>
            <a:r>
              <a:rPr lang="en-US" sz="2000" dirty="0" err="1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épouse</a:t>
            </a:r>
            <a:r>
              <a:rPr lang="en-US" sz="2000" dirty="0">
                <a:solidFill>
                  <a:srgbClr val="656567"/>
                </a:solidFill>
                <a:latin typeface="Gotham HTF Book"/>
                <a:ea typeface="ＭＳ Ｐゴシック" pitchFamily="-65" charset="-128"/>
              </a:rPr>
              <a:t> à Kathryn;</a:t>
            </a:r>
          </a:p>
        </p:txBody>
      </p:sp>
    </p:spTree>
    <p:extLst>
      <p:ext uri="{BB962C8B-B14F-4D97-AF65-F5344CB8AC3E}">
        <p14:creationId xmlns:p14="http://schemas.microsoft.com/office/powerpoint/2010/main" val="14590328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4596D60-36E6-4AD3-9834-AAA30AABD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Exemple: problème des mariages stables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0FBFF1-B151-4C66-86EE-0C59432F8F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981200" y="2133600"/>
            <a:ext cx="7848600" cy="341632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Men = {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Richard,James,John,Hugh,Greg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Women = {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Helen,Tracy,Linda,Sally,Wanda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preferm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Men,Women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] = …</a:t>
            </a:r>
          </a:p>
          <a:p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preferw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Women,Men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] = …</a:t>
            </a:r>
          </a:p>
          <a:p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var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wife[Men] in {Women} </a:t>
            </a:r>
          </a:p>
          <a:p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var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husband[Women] in {Men}</a:t>
            </a:r>
          </a:p>
          <a:p>
            <a:endParaRPr lang="en-US" sz="1200" b="1" dirty="0">
              <a:solidFill>
                <a:srgbClr val="656567"/>
              </a:solidFill>
              <a:latin typeface="Consolas" panose="020B0609020204030204" pitchFamily="49" charset="0"/>
            </a:endParaRPr>
          </a:p>
          <a:p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forall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in Men) husband[wife[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]] == 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</a:t>
            </a:r>
          </a:p>
          <a:p>
            <a:endParaRPr lang="en-US" sz="1200" b="1" dirty="0">
              <a:solidFill>
                <a:srgbClr val="656567"/>
              </a:solidFill>
              <a:latin typeface="Consolas" panose="020B0609020204030204" pitchFamily="49" charset="0"/>
            </a:endParaRPr>
          </a:p>
          <a:p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forall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in Women) wife[husband[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]] == 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</a:t>
            </a:r>
            <a:endParaRPr lang="en-US" sz="1200" b="1" dirty="0">
              <a:solidFill>
                <a:srgbClr val="656567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  </a:t>
            </a:r>
          </a:p>
          <a:p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forall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in 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Men,j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in Women)</a:t>
            </a:r>
          </a:p>
          <a:p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(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preferm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i,j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] &gt; 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preferm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i,wife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]]) =&gt; (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preferw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j,husband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[j]] &gt; 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preferw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j,i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])</a:t>
            </a:r>
          </a:p>
          <a:p>
            <a:endParaRPr lang="en-US" sz="1200" b="1" dirty="0">
              <a:solidFill>
                <a:srgbClr val="656567"/>
              </a:solidFill>
              <a:latin typeface="Consolas" panose="020B0609020204030204" pitchFamily="49" charset="0"/>
            </a:endParaRPr>
          </a:p>
          <a:p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forall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in 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Men,j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in Women)</a:t>
            </a:r>
          </a:p>
          <a:p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(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preferw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j,i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] </a:t>
            </a:r>
            <a:r>
              <a:rPr lang="fr-CA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&gt;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preferw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j,husband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[j]]) =&gt; (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preferm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i,wife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[i]] </a:t>
            </a:r>
            <a:r>
              <a:rPr lang="fr-CA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&gt;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preferm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[</a:t>
            </a:r>
            <a:r>
              <a:rPr lang="en-US" sz="1200" b="1" dirty="0" err="1">
                <a:solidFill>
                  <a:srgbClr val="656567"/>
                </a:solidFill>
                <a:latin typeface="Consolas" panose="020B0609020204030204" pitchFamily="49" charset="0"/>
              </a:rPr>
              <a:t>i,j</a:t>
            </a:r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1200" b="1" dirty="0">
                <a:solidFill>
                  <a:srgbClr val="656567"/>
                </a:solidFill>
                <a:latin typeface="Consolas" panose="020B0609020204030204" pitchFamily="49" charset="0"/>
              </a:rPr>
              <a:t>}</a:t>
            </a:r>
            <a:endParaRPr lang="en-US" sz="1000" dirty="0">
              <a:solidFill>
                <a:srgbClr val="656567"/>
              </a:solidFill>
              <a:latin typeface="Consolas" panose="020B0609020204030204" pitchFamily="49" charset="0"/>
            </a:endParaRPr>
          </a:p>
          <a:p>
            <a:endParaRPr lang="en-US" sz="1200" b="1" dirty="0">
              <a:solidFill>
                <a:srgbClr val="656567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5902872" y="1524000"/>
            <a:ext cx="2326728" cy="1219200"/>
          </a:xfrm>
          <a:prstGeom prst="wedgeEllipseCallout">
            <a:avLst>
              <a:gd name="adj1" fmla="val -97931"/>
              <a:gd name="adj2" fmla="val 106817"/>
            </a:avLst>
          </a:prstGeom>
          <a:ln>
            <a:solidFill>
              <a:srgbClr val="6565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rgbClr val="656567"/>
                </a:solidFill>
                <a:latin typeface="Gotham HTF Book"/>
              </a:rPr>
              <a:t>Element</a:t>
            </a:r>
            <a:r>
              <a:rPr lang="fr-FR" sz="240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fr-FR" sz="2400" dirty="0" err="1">
                <a:solidFill>
                  <a:srgbClr val="656567"/>
                </a:solidFill>
                <a:latin typeface="Gotham HTF Book"/>
              </a:rPr>
              <a:t>Constraint</a:t>
            </a:r>
            <a:endParaRPr lang="fr-FR" sz="2400" dirty="0">
              <a:solidFill>
                <a:srgbClr val="656567"/>
              </a:solidFill>
              <a:latin typeface="Gotham HTF Book"/>
            </a:endParaRPr>
          </a:p>
        </p:txBody>
      </p:sp>
      <p:sp>
        <p:nvSpPr>
          <p:cNvPr id="6" name="Bulle ronde 5"/>
          <p:cNvSpPr/>
          <p:nvPr/>
        </p:nvSpPr>
        <p:spPr>
          <a:xfrm>
            <a:off x="8229600" y="1905000"/>
            <a:ext cx="2286000" cy="1219200"/>
          </a:xfrm>
          <a:prstGeom prst="wedgeEllipseCallout">
            <a:avLst>
              <a:gd name="adj1" fmla="val -185447"/>
              <a:gd name="adj2" fmla="val 150524"/>
            </a:avLst>
          </a:prstGeom>
          <a:ln>
            <a:solidFill>
              <a:srgbClr val="6565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656567"/>
                </a:solidFill>
                <a:latin typeface="Gotham HTF Book"/>
              </a:rPr>
              <a:t>Réification</a:t>
            </a:r>
          </a:p>
        </p:txBody>
      </p:sp>
      <p:sp>
        <p:nvSpPr>
          <p:cNvPr id="9" name="Bulle ronde 8"/>
          <p:cNvSpPr/>
          <p:nvPr/>
        </p:nvSpPr>
        <p:spPr>
          <a:xfrm>
            <a:off x="7031327" y="5309151"/>
            <a:ext cx="2476500" cy="1219200"/>
          </a:xfrm>
          <a:prstGeom prst="wedgeEllipseCallout">
            <a:avLst>
              <a:gd name="adj1" fmla="val -106708"/>
              <a:gd name="adj2" fmla="val -62837"/>
            </a:avLst>
          </a:prstGeom>
          <a:ln>
            <a:solidFill>
              <a:srgbClr val="6565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656567"/>
                </a:solidFill>
                <a:latin typeface="Gotham HTF Book"/>
              </a:rPr>
              <a:t>Implication</a:t>
            </a:r>
          </a:p>
        </p:txBody>
      </p:sp>
    </p:spTree>
    <p:extLst>
      <p:ext uri="{BB962C8B-B14F-4D97-AF65-F5344CB8AC3E}">
        <p14:creationId xmlns:p14="http://schemas.microsoft.com/office/powerpoint/2010/main" val="159819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319" y="5808663"/>
            <a:ext cx="2859881" cy="586582"/>
          </a:xfrm>
        </p:spPr>
        <p:txBody>
          <a:bodyPr>
            <a:normAutofit fontScale="77500" lnSpcReduction="20000"/>
          </a:bodyPr>
          <a:lstStyle/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Office: A520.21 Tel.: #4569</a:t>
            </a:r>
          </a:p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9947" y="2844274"/>
            <a:ext cx="5235575" cy="599281"/>
          </a:xfrm>
        </p:spPr>
        <p:txBody>
          <a:bodyPr/>
          <a:lstStyle/>
          <a:p>
            <a:r>
              <a:rPr lang="fr-FR" altLang="fr-FR" sz="2400" dirty="0"/>
              <a:t>Outils de Recherche </a:t>
            </a:r>
            <a:br>
              <a:rPr lang="fr-FR" altLang="fr-FR" sz="2400" dirty="0"/>
            </a:br>
            <a:r>
              <a:rPr lang="fr-FR" altLang="fr-FR" sz="2400" dirty="0"/>
              <a:t>Opérationnelle en Génie - MTH 8414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5600" y="3810000"/>
            <a:ext cx="4953000" cy="2362200"/>
          </a:xfrm>
        </p:spPr>
        <p:txBody>
          <a:bodyPr>
            <a:normAutofit/>
          </a:bodyPr>
          <a:lstStyle/>
          <a:p>
            <a:r>
              <a:rPr lang="fr-FR" sz="2000" dirty="0">
                <a:ea typeface="ＭＳ Ｐゴシック" charset="0"/>
              </a:rPr>
              <a:t>Programmation par contraintes: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Modélisation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/>
                </a:solidFill>
              </a:rPr>
              <a:t>Contraintes globales</a:t>
            </a:r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Ordonnancement</a:t>
            </a:r>
            <a:endParaRPr lang="fr-FR" sz="200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Résolution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9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219200" y="1272747"/>
            <a:ext cx="9448800" cy="4431900"/>
          </a:xfrm>
        </p:spPr>
        <p:txBody>
          <a:bodyPr/>
          <a:lstStyle/>
          <a:p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Exemples</a:t>
            </a:r>
          </a:p>
          <a:p>
            <a:pPr lvl="1">
              <a:buFont typeface="Gill Sans MT" charset="0"/>
              <a:buChar char="–"/>
            </a:pPr>
            <a:r>
              <a:rPr lang="fr-FR" sz="2000" i="1" noProof="0" dirty="0" err="1">
                <a:solidFill>
                  <a:srgbClr val="656567"/>
                </a:solidFill>
                <a:ea typeface="ＭＳ Ｐゴシック" charset="0"/>
              </a:rPr>
              <a:t>Alldifferent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, </a:t>
            </a:r>
            <a:r>
              <a:rPr lang="fr-FR" sz="2000" i="1" noProof="0" dirty="0">
                <a:solidFill>
                  <a:srgbClr val="656567"/>
                </a:solidFill>
                <a:ea typeface="ＭＳ Ｐゴシック" charset="0"/>
              </a:rPr>
              <a:t>Count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, </a:t>
            </a:r>
            <a:r>
              <a:rPr lang="fr-FR" sz="2000" i="1" noProof="0" dirty="0" err="1">
                <a:solidFill>
                  <a:srgbClr val="656567"/>
                </a:solidFill>
                <a:ea typeface="ＭＳ Ｐゴシック" charset="0"/>
              </a:rPr>
              <a:t>BinPacking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, </a:t>
            </a:r>
            <a:r>
              <a:rPr lang="fr-FR" sz="2000" i="1" noProof="0" dirty="0" err="1">
                <a:solidFill>
                  <a:srgbClr val="656567"/>
                </a:solidFill>
                <a:ea typeface="ＭＳ Ｐゴシック" charset="0"/>
              </a:rPr>
              <a:t>SequentialSchedule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, </a:t>
            </a:r>
            <a:r>
              <a:rPr lang="fr-FR" sz="2000" i="1" noProof="0" dirty="0" err="1">
                <a:solidFill>
                  <a:srgbClr val="656567"/>
                </a:solidFill>
                <a:ea typeface="ＭＳ Ｐゴシック" charset="0"/>
              </a:rPr>
              <a:t>ParallelSchedule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, </a:t>
            </a:r>
            <a:r>
              <a:rPr lang="fr-FR" sz="2000" i="1" noProof="0" dirty="0" err="1">
                <a:solidFill>
                  <a:srgbClr val="656567"/>
                </a:solidFill>
                <a:ea typeface="ＭＳ Ｐゴシック" charset="0"/>
              </a:rPr>
              <a:t>NetworkFlow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, …</a:t>
            </a:r>
          </a:p>
          <a:p>
            <a:endParaRPr lang="fr-FR" sz="2000" noProof="0" dirty="0">
              <a:solidFill>
                <a:srgbClr val="656567"/>
              </a:solidFill>
              <a:ea typeface="ＭＳ Ｐゴシック" charset="0"/>
            </a:endParaRPr>
          </a:p>
          <a:p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Les contraintes globales représentent une structure combinatoire</a:t>
            </a:r>
          </a:p>
          <a:p>
            <a:pPr lvl="1">
              <a:buFont typeface="Gill Sans MT" charset="0"/>
              <a:buChar char="–"/>
            </a:pP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Elles peuvent être vues comme une combinaison de contraintes élémentaires</a:t>
            </a:r>
          </a:p>
          <a:p>
            <a:pPr lvl="1">
              <a:buFont typeface="Gill Sans MT" charset="0"/>
              <a:buChar char="–"/>
            </a:pP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Blocs expressifs pour des modèles appliqués</a:t>
            </a:r>
          </a:p>
          <a:p>
            <a:pPr lvl="1">
              <a:buFont typeface="Gill Sans MT" charset="0"/>
              <a:buChar char="–"/>
            </a:pP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Intégrées dans des algorithmes puissants pour la RO, la théorie des graphes, l’IA, l’informatique, …</a:t>
            </a:r>
          </a:p>
          <a:p>
            <a:pPr lvl="1">
              <a:buFont typeface="Gill Sans MT" charset="0"/>
              <a:buChar char="–"/>
            </a:pPr>
            <a:endParaRPr lang="fr-FR" sz="2000" noProof="0" dirty="0">
              <a:solidFill>
                <a:srgbClr val="656567"/>
              </a:solidFill>
              <a:ea typeface="ＭＳ Ｐゴシック" charset="0"/>
            </a:endParaRPr>
          </a:p>
          <a:p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Essentiel pour une application fructueuse de la PC</a:t>
            </a:r>
          </a:p>
          <a:p>
            <a:pPr lvl="1">
              <a:buFont typeface="Gill Sans MT" charset="0"/>
              <a:buChar char="–"/>
            </a:pP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Toujours essayer d’identifier les contraintes globales qui peuvent être utilisées dans la modélisation d’un problème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latin typeface="Gill Sans MT" charset="0"/>
                <a:ea typeface="ＭＳ Ｐゴシック" charset="0"/>
              </a:rPr>
              <a:t>Contraintes Globales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388917-F3E6-4493-9125-9E6519DB0B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416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type="body" sz="quarter" idx="11"/>
          </p:nvPr>
        </p:nvSpPr>
        <p:spPr>
          <a:xfrm>
            <a:off x="1144336" y="1447800"/>
            <a:ext cx="10515600" cy="3016128"/>
          </a:xfrm>
        </p:spPr>
        <p:txBody>
          <a:bodyPr/>
          <a:lstStyle/>
          <a:p>
            <a:r>
              <a:rPr lang="fr-FR" sz="2000" noProof="0" dirty="0" err="1">
                <a:solidFill>
                  <a:srgbClr val="656567"/>
                </a:solidFill>
              </a:rPr>
              <a:t>Element</a:t>
            </a:r>
            <a:r>
              <a:rPr lang="fr-FR" sz="2000" noProof="0" dirty="0">
                <a:solidFill>
                  <a:srgbClr val="656567"/>
                </a:solidFill>
              </a:rPr>
              <a:t> </a:t>
            </a:r>
            <a:r>
              <a:rPr lang="fr-FR" sz="2000" noProof="0" dirty="0" err="1">
                <a:solidFill>
                  <a:srgbClr val="656567"/>
                </a:solidFill>
              </a:rPr>
              <a:t>constraints</a:t>
            </a:r>
            <a:endParaRPr lang="fr-FR" sz="2000" noProof="0" dirty="0">
              <a:solidFill>
                <a:srgbClr val="656567"/>
              </a:solidFill>
            </a:endParaRPr>
          </a:p>
          <a:p>
            <a:pPr lvl="1"/>
            <a:r>
              <a:rPr lang="fr-FR" sz="2000" noProof="0" dirty="0">
                <a:solidFill>
                  <a:srgbClr val="656567"/>
                </a:solidFill>
              </a:rPr>
              <a:t>donne la capacité d’accéder à un élément d’un tableau/matrice avec une expression ou une variable de décision</a:t>
            </a:r>
          </a:p>
          <a:p>
            <a:pPr lvl="1"/>
            <a:endParaRPr lang="fr-FR" sz="2000" noProof="0" dirty="0">
              <a:solidFill>
                <a:srgbClr val="656567"/>
              </a:solidFill>
            </a:endParaRPr>
          </a:p>
          <a:p>
            <a:r>
              <a:rPr lang="fr-FR" sz="2000" noProof="0" dirty="0">
                <a:solidFill>
                  <a:srgbClr val="656567"/>
                </a:solidFill>
              </a:rPr>
              <a:t>Contraintes logiques</a:t>
            </a:r>
          </a:p>
          <a:p>
            <a:pPr lvl="1"/>
            <a:r>
              <a:rPr lang="fr-FR" sz="2000" noProof="0" dirty="0">
                <a:solidFill>
                  <a:srgbClr val="656567"/>
                </a:solidFill>
              </a:rPr>
              <a:t>donne la capacité d’exprimer n’importe quelle combinaison logique de contraintes</a:t>
            </a:r>
          </a:p>
          <a:p>
            <a:pPr lvl="1"/>
            <a:r>
              <a:rPr lang="fr-FR" sz="2000" noProof="0" dirty="0">
                <a:solidFill>
                  <a:srgbClr val="656567"/>
                </a:solidFill>
              </a:rPr>
              <a:t>voir réification</a:t>
            </a:r>
          </a:p>
          <a:p>
            <a:endParaRPr lang="fr-FR" sz="2000" noProof="0" dirty="0">
              <a:solidFill>
                <a:srgbClr val="656567"/>
              </a:solidFill>
            </a:endParaRP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err="1"/>
              <a:t>Element</a:t>
            </a:r>
            <a:r>
              <a:rPr lang="fr-FR" noProof="0" dirty="0"/>
              <a:t> </a:t>
            </a:r>
            <a:r>
              <a:rPr lang="fr-FR" noProof="0" dirty="0" err="1"/>
              <a:t>Constraints</a:t>
            </a:r>
            <a:endParaRPr lang="fr-FR" noProof="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401DA10-ADEA-4DE2-B1A7-9BDF23C2F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36510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295400" y="1328527"/>
            <a:ext cx="10515600" cy="46158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656567"/>
                </a:solidFill>
              </a:rPr>
              <a:t>X :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noProof="0" dirty="0">
              <a:solidFill>
                <a:srgbClr val="656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656567"/>
                </a:solidFill>
              </a:rPr>
              <a:t>Y :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noProof="0" dirty="0">
              <a:solidFill>
                <a:srgbClr val="656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656567"/>
                </a:solidFill>
              </a:rPr>
              <a:t>C : tableau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noProof="0" dirty="0">
              <a:solidFill>
                <a:srgbClr val="656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656567"/>
                </a:solidFill>
              </a:rPr>
              <a:t>Contrainte : X = C[Y]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656567"/>
                </a:solidFill>
              </a:rPr>
              <a:t>X ≠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656567"/>
                </a:solidFill>
              </a:rPr>
              <a:t>Y ≠ 1 &amp; Y ≠ 4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err="1"/>
              <a:t>Element</a:t>
            </a:r>
            <a:r>
              <a:rPr lang="fr-FR" noProof="0" dirty="0"/>
              <a:t> </a:t>
            </a:r>
            <a:r>
              <a:rPr lang="fr-FR" noProof="0" dirty="0" err="1"/>
              <a:t>Constraint</a:t>
            </a:r>
            <a:endParaRPr lang="fr-FR" noProof="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749E8C6-9256-40D4-8C49-728A9541BA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5622" name="Group 2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19320791"/>
              </p:ext>
            </p:extLst>
          </p:nvPr>
        </p:nvGraphicFramePr>
        <p:xfrm>
          <a:off x="4953000" y="1259848"/>
          <a:ext cx="3810000" cy="530262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671" name="Group 7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91611500"/>
              </p:ext>
            </p:extLst>
          </p:nvPr>
        </p:nvGraphicFramePr>
        <p:xfrm>
          <a:off x="4932355" y="3553881"/>
          <a:ext cx="3810000" cy="51816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92C7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92C7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92C7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92C7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92C7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92C7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022725" y="2014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2400"/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5638800" y="265672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[1]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5029200" y="265672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[0]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6248400" y="265672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[2]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6934200" y="265672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[3]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7543800" y="265672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[4]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8153400" y="265672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[5]</a:t>
            </a:r>
          </a:p>
        </p:txBody>
      </p:sp>
      <p:graphicFrame>
        <p:nvGraphicFramePr>
          <p:cNvPr id="2565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66268"/>
              </p:ext>
            </p:extLst>
          </p:nvPr>
        </p:nvGraphicFramePr>
        <p:xfrm>
          <a:off x="4953000" y="2123323"/>
          <a:ext cx="3810000" cy="51816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65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76" name="AutoShape 76"/>
          <p:cNvSpPr>
            <a:spLocks noChangeArrowheads="1"/>
          </p:cNvSpPr>
          <p:nvPr/>
        </p:nvSpPr>
        <p:spPr bwMode="auto">
          <a:xfrm>
            <a:off x="5029200" y="2199523"/>
            <a:ext cx="457200" cy="381000"/>
          </a:xfrm>
          <a:prstGeom prst="flowChartSummingJunction">
            <a:avLst/>
          </a:prstGeom>
          <a:solidFill>
            <a:schemeClr val="accent1"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77" name="AutoShape 77"/>
          <p:cNvSpPr>
            <a:spLocks noChangeArrowheads="1"/>
          </p:cNvSpPr>
          <p:nvPr/>
        </p:nvSpPr>
        <p:spPr bwMode="auto">
          <a:xfrm>
            <a:off x="8222656" y="2191903"/>
            <a:ext cx="457200" cy="381000"/>
          </a:xfrm>
          <a:prstGeom prst="flowChartSummingJunction">
            <a:avLst/>
          </a:prstGeom>
          <a:solidFill>
            <a:schemeClr val="accent1"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78" name="AutoShape 78"/>
          <p:cNvSpPr>
            <a:spLocks noChangeArrowheads="1"/>
          </p:cNvSpPr>
          <p:nvPr/>
        </p:nvSpPr>
        <p:spPr bwMode="auto">
          <a:xfrm>
            <a:off x="5334000" y="1310256"/>
            <a:ext cx="457200" cy="457200"/>
          </a:xfrm>
          <a:prstGeom prst="flowChartSummingJunction">
            <a:avLst/>
          </a:prstGeom>
          <a:solidFill>
            <a:schemeClr val="accent1"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79" name="AutoShape 79"/>
          <p:cNvSpPr>
            <a:spLocks noChangeArrowheads="1"/>
          </p:cNvSpPr>
          <p:nvPr/>
        </p:nvSpPr>
        <p:spPr bwMode="auto">
          <a:xfrm>
            <a:off x="5638800" y="2199523"/>
            <a:ext cx="457200" cy="381000"/>
          </a:xfrm>
          <a:prstGeom prst="flowChartSummingJunction">
            <a:avLst/>
          </a:prstGeom>
          <a:solidFill>
            <a:schemeClr val="accent1"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80" name="AutoShape 80"/>
          <p:cNvSpPr>
            <a:spLocks noChangeArrowheads="1"/>
          </p:cNvSpPr>
          <p:nvPr/>
        </p:nvSpPr>
        <p:spPr bwMode="auto">
          <a:xfrm>
            <a:off x="7620000" y="2199523"/>
            <a:ext cx="457200" cy="381000"/>
          </a:xfrm>
          <a:prstGeom prst="flowChartSummingJunction">
            <a:avLst/>
          </a:prstGeom>
          <a:solidFill>
            <a:schemeClr val="accent1"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81" name="AutoShape 81"/>
          <p:cNvSpPr>
            <a:spLocks noChangeArrowheads="1"/>
          </p:cNvSpPr>
          <p:nvPr/>
        </p:nvSpPr>
        <p:spPr bwMode="auto">
          <a:xfrm>
            <a:off x="6629400" y="1295400"/>
            <a:ext cx="457200" cy="457200"/>
          </a:xfrm>
          <a:prstGeom prst="flowChartSummingJunction">
            <a:avLst/>
          </a:prstGeom>
          <a:solidFill>
            <a:schemeClr val="accent1"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17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2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6" grpId="0" animBg="1"/>
      <p:bldP spid="25676" grpId="1" animBg="1"/>
      <p:bldP spid="25677" grpId="0" animBg="1"/>
      <p:bldP spid="25677" grpId="1" animBg="1"/>
      <p:bldP spid="25678" grpId="0" animBg="1"/>
      <p:bldP spid="25678" grpId="1" animBg="1"/>
      <p:bldP spid="25679" grpId="0" animBg="1"/>
      <p:bldP spid="25679" grpId="1" animBg="1"/>
      <p:bldP spid="25680" grpId="0" animBg="1"/>
      <p:bldP spid="25680" grpId="1" animBg="1"/>
      <p:bldP spid="25681" grpId="0" animBg="1"/>
      <p:bldP spid="2568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181590"/>
            <a:ext cx="10515600" cy="5022382"/>
          </a:xfrm>
        </p:spPr>
        <p:txBody>
          <a:bodyPr/>
          <a:lstStyle/>
          <a:p>
            <a:pPr>
              <a:buFontTx/>
              <a:buNone/>
            </a:pPr>
            <a:r>
              <a:rPr lang="fr-FR" sz="2400" i="1" noProof="0" dirty="0" err="1">
                <a:ea typeface="ＭＳ Ｐゴシック" charset="0"/>
              </a:rPr>
              <a:t>Alldifferent</a:t>
            </a:r>
            <a:r>
              <a:rPr lang="fr-FR" sz="2400" noProof="0" dirty="0">
                <a:ea typeface="ＭＳ Ｐゴシック" charset="0"/>
              </a:rPr>
              <a:t>(x</a:t>
            </a:r>
            <a:r>
              <a:rPr lang="fr-FR" sz="2400" baseline="-25000" noProof="0" dirty="0">
                <a:ea typeface="ＭＳ Ｐゴシック" charset="0"/>
              </a:rPr>
              <a:t>1</a:t>
            </a:r>
            <a:r>
              <a:rPr lang="fr-FR" sz="2400" noProof="0" dirty="0">
                <a:ea typeface="ＭＳ Ｐゴシック" charset="0"/>
              </a:rPr>
              <a:t>,x</a:t>
            </a:r>
            <a:r>
              <a:rPr lang="fr-FR" sz="2400" baseline="-25000" noProof="0" dirty="0">
                <a:ea typeface="ＭＳ Ｐゴシック" charset="0"/>
              </a:rPr>
              <a:t>2</a:t>
            </a:r>
            <a:r>
              <a:rPr lang="fr-FR" sz="2400" noProof="0" dirty="0">
                <a:ea typeface="ＭＳ Ｐゴシック" charset="0"/>
              </a:rPr>
              <a:t>,...,</a:t>
            </a:r>
            <a:r>
              <a:rPr lang="fr-FR" sz="2400" noProof="0" dirty="0" err="1">
                <a:ea typeface="ＭＳ Ｐゴシック" charset="0"/>
              </a:rPr>
              <a:t>x</a:t>
            </a:r>
            <a:r>
              <a:rPr lang="fr-FR" sz="2400" baseline="-25000" noProof="0" dirty="0" err="1">
                <a:ea typeface="ＭＳ Ｐゴシック" charset="0"/>
              </a:rPr>
              <a:t>n</a:t>
            </a:r>
            <a:r>
              <a:rPr lang="fr-FR" sz="2400" noProof="0" dirty="0">
                <a:ea typeface="ＭＳ Ｐゴシック" charset="0"/>
              </a:rPr>
              <a:t>) est équivalent à { x</a:t>
            </a:r>
            <a:r>
              <a:rPr lang="fr-FR" sz="2400" baseline="-25000" noProof="0" dirty="0">
                <a:ea typeface="ＭＳ Ｐゴシック" charset="0"/>
              </a:rPr>
              <a:t>i</a:t>
            </a:r>
            <a:r>
              <a:rPr lang="fr-FR" sz="2400" noProof="0" dirty="0">
                <a:ea typeface="ＭＳ Ｐゴシック" charset="0"/>
              </a:rPr>
              <a:t> ≠ </a:t>
            </a:r>
            <a:r>
              <a:rPr lang="fr-FR" sz="2400" noProof="0" dirty="0" err="1">
                <a:ea typeface="ＭＳ Ｐゴシック" charset="0"/>
              </a:rPr>
              <a:t>x</a:t>
            </a:r>
            <a:r>
              <a:rPr lang="fr-FR" sz="2400" baseline="-25000" noProof="0" dirty="0" err="1">
                <a:ea typeface="ＭＳ Ｐゴシック" charset="0"/>
              </a:rPr>
              <a:t>j</a:t>
            </a:r>
            <a:r>
              <a:rPr lang="fr-FR" sz="2400" noProof="0" dirty="0">
                <a:ea typeface="ＭＳ Ｐゴシック" charset="0"/>
              </a:rPr>
              <a:t>, pour tout i ≠ j }</a:t>
            </a:r>
          </a:p>
          <a:p>
            <a:pPr>
              <a:buFontTx/>
              <a:buNone/>
            </a:pPr>
            <a:endParaRPr lang="fr-FR" sz="2400" noProof="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fr-FR" sz="2400" noProof="0" dirty="0">
                <a:ea typeface="ＭＳ Ｐゴシック" charset="0"/>
              </a:rPr>
              <a:t>   </a:t>
            </a:r>
            <a:r>
              <a:rPr lang="fr-FR" sz="2400" noProof="0" dirty="0">
                <a:solidFill>
                  <a:srgbClr val="0000FF"/>
                </a:solidFill>
                <a:ea typeface="ＭＳ Ｐゴシック" charset="0"/>
              </a:rPr>
              <a:t>Modèle 1 :</a:t>
            </a:r>
            <a:r>
              <a:rPr lang="fr-FR" sz="2400" noProof="0" dirty="0">
                <a:ea typeface="ＭＳ Ｐゴシック" charset="0"/>
              </a:rPr>
              <a:t>	x</a:t>
            </a:r>
            <a:r>
              <a:rPr lang="fr-FR" sz="2400" baseline="-25000" noProof="0" dirty="0">
                <a:ea typeface="ＭＳ Ｐゴシック" charset="0"/>
              </a:rPr>
              <a:t>1</a:t>
            </a:r>
            <a:r>
              <a:rPr lang="fr-FR" sz="2400" noProof="0" dirty="0">
                <a:ea typeface="ＭＳ Ｐゴシック" charset="0"/>
              </a:rPr>
              <a:t> </a:t>
            </a:r>
            <a:r>
              <a:rPr lang="fr-FR" sz="2400" noProof="0" dirty="0">
                <a:ea typeface="ＭＳ Ｐゴシック" charset="0"/>
                <a:sym typeface="Symbol" charset="0"/>
              </a:rPr>
              <a:t></a:t>
            </a:r>
            <a:r>
              <a:rPr lang="fr-FR" sz="2400" noProof="0" dirty="0">
                <a:ea typeface="ＭＳ Ｐゴシック" charset="0"/>
              </a:rPr>
              <a:t> {</a:t>
            </a:r>
            <a:r>
              <a:rPr lang="fr-FR" sz="2400" noProof="0" dirty="0" err="1">
                <a:ea typeface="ＭＳ Ｐゴシック" charset="0"/>
              </a:rPr>
              <a:t>a,b</a:t>
            </a:r>
            <a:r>
              <a:rPr lang="fr-FR" sz="2400" noProof="0" dirty="0">
                <a:ea typeface="ＭＳ Ｐゴシック" charset="0"/>
              </a:rPr>
              <a:t>}, x</a:t>
            </a:r>
            <a:r>
              <a:rPr lang="fr-FR" sz="2400" baseline="-25000" noProof="0" dirty="0">
                <a:ea typeface="ＭＳ Ｐゴシック" charset="0"/>
              </a:rPr>
              <a:t>2 </a:t>
            </a:r>
            <a:r>
              <a:rPr lang="fr-FR" sz="2400" noProof="0" dirty="0">
                <a:ea typeface="ＭＳ Ｐゴシック" charset="0"/>
                <a:sym typeface="Symbol" charset="0"/>
              </a:rPr>
              <a:t> </a:t>
            </a:r>
            <a:r>
              <a:rPr lang="fr-FR" sz="2400" noProof="0" dirty="0">
                <a:ea typeface="ＭＳ Ｐゴシック" charset="0"/>
              </a:rPr>
              <a:t>{</a:t>
            </a:r>
            <a:r>
              <a:rPr lang="fr-FR" sz="2400" noProof="0" dirty="0" err="1">
                <a:ea typeface="ＭＳ Ｐゴシック" charset="0"/>
              </a:rPr>
              <a:t>a,b</a:t>
            </a:r>
            <a:r>
              <a:rPr lang="fr-FR" sz="2400" noProof="0" dirty="0">
                <a:ea typeface="ＭＳ Ｐゴシック" charset="0"/>
              </a:rPr>
              <a:t>}, x</a:t>
            </a:r>
            <a:r>
              <a:rPr lang="fr-FR" sz="2400" baseline="-25000" noProof="0" dirty="0">
                <a:ea typeface="ＭＳ Ｐゴシック" charset="0"/>
              </a:rPr>
              <a:t>3 </a:t>
            </a:r>
            <a:r>
              <a:rPr lang="fr-FR" sz="2400" noProof="0" dirty="0">
                <a:ea typeface="ＭＳ Ｐゴシック" charset="0"/>
                <a:sym typeface="Symbol" charset="0"/>
              </a:rPr>
              <a:t> </a:t>
            </a:r>
            <a:r>
              <a:rPr lang="fr-FR" sz="2400" noProof="0" dirty="0">
                <a:ea typeface="ＭＳ Ｐゴシック" charset="0"/>
              </a:rPr>
              <a:t>{</a:t>
            </a:r>
            <a:r>
              <a:rPr lang="fr-FR" sz="2400" noProof="0" dirty="0" err="1">
                <a:ea typeface="ＭＳ Ｐゴシック" charset="0"/>
              </a:rPr>
              <a:t>a,b,c</a:t>
            </a:r>
            <a:r>
              <a:rPr lang="fr-FR" sz="2400" noProof="0" dirty="0">
                <a:ea typeface="ＭＳ Ｐゴシック" charset="0"/>
              </a:rPr>
              <a:t>}</a:t>
            </a:r>
            <a:endParaRPr lang="fr-FR" sz="2400" baseline="-25000" noProof="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fr-FR" sz="2400" noProof="0" dirty="0">
                <a:ea typeface="ＭＳ Ｐゴシック" charset="0"/>
              </a:rPr>
              <a:t>			x</a:t>
            </a:r>
            <a:r>
              <a:rPr lang="fr-FR" sz="2400" baseline="-25000" noProof="0" dirty="0">
                <a:ea typeface="ＭＳ Ｐゴシック" charset="0"/>
              </a:rPr>
              <a:t>1</a:t>
            </a:r>
            <a:r>
              <a:rPr lang="fr-FR" sz="2400" noProof="0" dirty="0">
                <a:ea typeface="ＭＳ Ｐゴシック" charset="0"/>
              </a:rPr>
              <a:t> ≠ x</a:t>
            </a:r>
            <a:r>
              <a:rPr lang="fr-FR" sz="2400" baseline="-25000" noProof="0" dirty="0">
                <a:ea typeface="ＭＳ Ｐゴシック" charset="0"/>
              </a:rPr>
              <a:t>2</a:t>
            </a:r>
            <a:r>
              <a:rPr lang="fr-FR" sz="2400" noProof="0" dirty="0">
                <a:ea typeface="ＭＳ Ｐゴシック" charset="0"/>
              </a:rPr>
              <a:t>, x</a:t>
            </a:r>
            <a:r>
              <a:rPr lang="fr-FR" sz="2400" baseline="-25000" noProof="0" dirty="0">
                <a:ea typeface="ＭＳ Ｐゴシック" charset="0"/>
              </a:rPr>
              <a:t>1</a:t>
            </a:r>
            <a:r>
              <a:rPr lang="fr-FR" sz="2400" noProof="0" dirty="0">
                <a:ea typeface="ＭＳ Ｐゴシック" charset="0"/>
              </a:rPr>
              <a:t> ≠ x</a:t>
            </a:r>
            <a:r>
              <a:rPr lang="fr-FR" sz="2400" baseline="-25000" noProof="0" dirty="0">
                <a:ea typeface="ＭＳ Ｐゴシック" charset="0"/>
              </a:rPr>
              <a:t>3 </a:t>
            </a:r>
            <a:r>
              <a:rPr lang="fr-FR" sz="2400" noProof="0" dirty="0">
                <a:ea typeface="ＭＳ Ｐゴシック" charset="0"/>
              </a:rPr>
              <a:t>, x</a:t>
            </a:r>
            <a:r>
              <a:rPr lang="fr-FR" sz="2400" baseline="-25000" noProof="0" dirty="0">
                <a:ea typeface="ＭＳ Ｐゴシック" charset="0"/>
              </a:rPr>
              <a:t>2</a:t>
            </a:r>
            <a:r>
              <a:rPr lang="fr-FR" sz="2400" noProof="0" dirty="0">
                <a:ea typeface="ＭＳ Ｐゴシック" charset="0"/>
              </a:rPr>
              <a:t> ≠ x</a:t>
            </a:r>
            <a:r>
              <a:rPr lang="fr-FR" sz="2400" baseline="-25000" noProof="0" dirty="0">
                <a:ea typeface="ＭＳ Ｐゴシック" charset="0"/>
              </a:rPr>
              <a:t>3</a:t>
            </a:r>
            <a:endParaRPr lang="fr-FR" sz="2400" noProof="0" dirty="0">
              <a:ea typeface="ＭＳ Ｐゴシック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fr-FR" sz="2400" noProof="0" dirty="0">
                <a:ea typeface="ＭＳ Ｐゴシック" charset="0"/>
                <a:sym typeface="Symbol" charset="0"/>
              </a:rPr>
              <a:t>			 </a:t>
            </a:r>
            <a:r>
              <a:rPr lang="fr-FR" sz="2400" noProof="0" dirty="0">
                <a:ea typeface="ＭＳ Ｐゴシック" charset="0"/>
              </a:rPr>
              <a:t>aucun domaine n’est élagué</a:t>
            </a:r>
          </a:p>
          <a:p>
            <a:pPr>
              <a:lnSpc>
                <a:spcPct val="150000"/>
              </a:lnSpc>
              <a:buFontTx/>
              <a:buNone/>
            </a:pPr>
            <a:endParaRPr lang="fr-FR" sz="800" noProof="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fr-FR" sz="2400" noProof="0" dirty="0">
                <a:ea typeface="ＭＳ Ｐゴシック" charset="0"/>
              </a:rPr>
              <a:t>   </a:t>
            </a:r>
            <a:r>
              <a:rPr lang="fr-FR" sz="2400" noProof="0" dirty="0">
                <a:solidFill>
                  <a:srgbClr val="0000FF"/>
                </a:solidFill>
                <a:ea typeface="ＭＳ Ｐゴシック" charset="0"/>
              </a:rPr>
              <a:t>Modèle 2 :</a:t>
            </a:r>
            <a:r>
              <a:rPr lang="fr-FR" sz="2400" noProof="0" dirty="0">
                <a:ea typeface="ＭＳ Ｐゴシック" charset="0"/>
              </a:rPr>
              <a:t>	x</a:t>
            </a:r>
            <a:r>
              <a:rPr lang="fr-FR" sz="2400" baseline="-25000" noProof="0" dirty="0">
                <a:ea typeface="ＭＳ Ｐゴシック" charset="0"/>
              </a:rPr>
              <a:t>1</a:t>
            </a:r>
            <a:r>
              <a:rPr lang="fr-FR" sz="2400" noProof="0" dirty="0">
                <a:ea typeface="ＭＳ Ｐゴシック" charset="0"/>
              </a:rPr>
              <a:t> </a:t>
            </a:r>
            <a:r>
              <a:rPr lang="fr-FR" sz="2400" noProof="0" dirty="0">
                <a:ea typeface="ＭＳ Ｐゴシック" charset="0"/>
                <a:sym typeface="Symbol" charset="0"/>
              </a:rPr>
              <a:t></a:t>
            </a:r>
            <a:r>
              <a:rPr lang="fr-FR" sz="2400" noProof="0" dirty="0">
                <a:ea typeface="ＭＳ Ｐゴシック" charset="0"/>
              </a:rPr>
              <a:t> {</a:t>
            </a:r>
            <a:r>
              <a:rPr lang="fr-FR" sz="2400" noProof="0" dirty="0" err="1">
                <a:ea typeface="ＭＳ Ｐゴシック" charset="0"/>
              </a:rPr>
              <a:t>a,b</a:t>
            </a:r>
            <a:r>
              <a:rPr lang="fr-FR" sz="2400" noProof="0" dirty="0">
                <a:ea typeface="ＭＳ Ｐゴシック" charset="0"/>
              </a:rPr>
              <a:t>}, x</a:t>
            </a:r>
            <a:r>
              <a:rPr lang="fr-FR" sz="2400" baseline="-25000" noProof="0" dirty="0">
                <a:ea typeface="ＭＳ Ｐゴシック" charset="0"/>
              </a:rPr>
              <a:t>2 </a:t>
            </a:r>
            <a:r>
              <a:rPr lang="fr-FR" sz="2400" noProof="0" dirty="0">
                <a:ea typeface="ＭＳ Ｐゴシック" charset="0"/>
                <a:sym typeface="Symbol" charset="0"/>
              </a:rPr>
              <a:t> </a:t>
            </a:r>
            <a:r>
              <a:rPr lang="fr-FR" sz="2400" noProof="0" dirty="0">
                <a:ea typeface="ＭＳ Ｐゴシック" charset="0"/>
              </a:rPr>
              <a:t>{</a:t>
            </a:r>
            <a:r>
              <a:rPr lang="fr-FR" sz="2400" noProof="0" dirty="0" err="1">
                <a:ea typeface="ＭＳ Ｐゴシック" charset="0"/>
              </a:rPr>
              <a:t>a,b</a:t>
            </a:r>
            <a:r>
              <a:rPr lang="fr-FR" sz="2400" noProof="0" dirty="0">
                <a:ea typeface="ＭＳ Ｐゴシック" charset="0"/>
              </a:rPr>
              <a:t>}, x</a:t>
            </a:r>
            <a:r>
              <a:rPr lang="fr-FR" sz="2400" baseline="-25000" noProof="0" dirty="0">
                <a:ea typeface="ＭＳ Ｐゴシック" charset="0"/>
              </a:rPr>
              <a:t>3 </a:t>
            </a:r>
            <a:r>
              <a:rPr lang="fr-FR" sz="2400" noProof="0" dirty="0">
                <a:ea typeface="ＭＳ Ｐゴシック" charset="0"/>
                <a:sym typeface="Symbol" charset="0"/>
              </a:rPr>
              <a:t> </a:t>
            </a:r>
            <a:r>
              <a:rPr lang="fr-FR" sz="2400" noProof="0" dirty="0">
                <a:ea typeface="ＭＳ Ｐゴシック" charset="0"/>
              </a:rPr>
              <a:t>{</a:t>
            </a:r>
            <a:r>
              <a:rPr lang="fr-FR" sz="2400" noProof="0" dirty="0" err="1">
                <a:ea typeface="ＭＳ Ｐゴシック" charset="0"/>
              </a:rPr>
              <a:t>a,b,c</a:t>
            </a:r>
            <a:r>
              <a:rPr lang="fr-FR" sz="2400" noProof="0" dirty="0">
                <a:ea typeface="ＭＳ Ｐゴシック" charset="0"/>
              </a:rPr>
              <a:t>}</a:t>
            </a:r>
            <a:endParaRPr lang="fr-FR" sz="2400" baseline="-25000" noProof="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fr-FR" sz="2400" i="1" noProof="0" dirty="0">
                <a:ea typeface="ＭＳ Ｐゴシック" charset="0"/>
              </a:rPr>
              <a:t>			</a:t>
            </a:r>
            <a:r>
              <a:rPr lang="fr-FR" sz="2400" i="1" noProof="0" dirty="0" err="1">
                <a:ea typeface="ＭＳ Ｐゴシック" charset="0"/>
              </a:rPr>
              <a:t>alldifferent</a:t>
            </a:r>
            <a:r>
              <a:rPr lang="fr-FR" sz="2400" noProof="0" dirty="0">
                <a:ea typeface="ＭＳ Ｐゴシック" charset="0"/>
              </a:rPr>
              <a:t>(x</a:t>
            </a:r>
            <a:r>
              <a:rPr lang="fr-FR" sz="2400" baseline="-25000" noProof="0" dirty="0">
                <a:ea typeface="ＭＳ Ｐゴシック" charset="0"/>
              </a:rPr>
              <a:t>1</a:t>
            </a:r>
            <a:r>
              <a:rPr lang="fr-FR" sz="2400" noProof="0" dirty="0">
                <a:ea typeface="ＭＳ Ｐゴシック" charset="0"/>
              </a:rPr>
              <a:t>,x</a:t>
            </a:r>
            <a:r>
              <a:rPr lang="fr-FR" sz="2400" baseline="-25000" noProof="0" dirty="0">
                <a:ea typeface="ＭＳ Ｐゴシック" charset="0"/>
              </a:rPr>
              <a:t>2</a:t>
            </a:r>
            <a:r>
              <a:rPr lang="fr-FR" sz="2400" noProof="0" dirty="0">
                <a:ea typeface="ＭＳ Ｐゴシック" charset="0"/>
              </a:rPr>
              <a:t>,x</a:t>
            </a:r>
            <a:r>
              <a:rPr lang="fr-FR" sz="2400" baseline="-25000" noProof="0" dirty="0">
                <a:ea typeface="ＭＳ Ｐゴシック" charset="0"/>
              </a:rPr>
              <a:t>2</a:t>
            </a:r>
            <a:r>
              <a:rPr lang="fr-FR" sz="2400" noProof="0" dirty="0">
                <a:ea typeface="ＭＳ Ｐゴシック" charset="0"/>
              </a:rPr>
              <a:t>)</a:t>
            </a:r>
          </a:p>
          <a:p>
            <a:pPr>
              <a:lnSpc>
                <a:spcPct val="150000"/>
              </a:lnSpc>
              <a:buFont typeface="Times" charset="0"/>
              <a:buNone/>
            </a:pPr>
            <a:r>
              <a:rPr lang="fr-FR" sz="2400" noProof="0" dirty="0">
                <a:ea typeface="ＭＳ Ｐゴシック" charset="0"/>
                <a:sym typeface="Symbol" charset="0"/>
              </a:rPr>
              <a:t>			 </a:t>
            </a:r>
            <a:r>
              <a:rPr lang="fr-FR" sz="2400" noProof="0" dirty="0">
                <a:ea typeface="ＭＳ Ｐゴシック" charset="0"/>
              </a:rPr>
              <a:t>vue globale du </a:t>
            </a:r>
            <a:r>
              <a:rPr lang="fr-FR" sz="2400" i="1" noProof="0" dirty="0" err="1">
                <a:ea typeface="ＭＳ Ｐゴシック" charset="0"/>
              </a:rPr>
              <a:t>alldifferent</a:t>
            </a:r>
            <a:r>
              <a:rPr lang="fr-FR" sz="2400" i="1" noProof="0" dirty="0">
                <a:ea typeface="ＭＳ Ｐゴシック" charset="0"/>
              </a:rPr>
              <a:t> </a:t>
            </a:r>
            <a:r>
              <a:rPr lang="fr-FR" sz="2400" noProof="0" dirty="0">
                <a:ea typeface="ＭＳ Ｐゴシック" charset="0"/>
              </a:rPr>
              <a:t>: x</a:t>
            </a:r>
            <a:r>
              <a:rPr lang="fr-FR" sz="2400" baseline="-25000" noProof="0" dirty="0">
                <a:ea typeface="ＭＳ Ｐゴシック" charset="0"/>
              </a:rPr>
              <a:t>3 </a:t>
            </a:r>
            <a:r>
              <a:rPr lang="fr-FR" sz="2400" noProof="0" dirty="0">
                <a:ea typeface="ＭＳ Ｐゴシック" charset="0"/>
                <a:sym typeface="Symbol" charset="0"/>
              </a:rPr>
              <a:t> </a:t>
            </a:r>
            <a:r>
              <a:rPr lang="fr-FR" sz="2400" noProof="0" dirty="0">
                <a:ea typeface="ＭＳ Ｐゴシック" charset="0"/>
              </a:rPr>
              <a:t>{c}</a:t>
            </a:r>
            <a:endParaRPr lang="fr-FR" sz="1200" noProof="0" dirty="0">
              <a:ea typeface="ＭＳ Ｐゴシック" charset="0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fr-FR" sz="2400" noProof="0" dirty="0">
                <a:ea typeface="ＭＳ Ｐゴシック" charset="0"/>
              </a:rPr>
              <a:t>Regrouper les contraintes permet plus d’élagage de domaine !</a:t>
            </a: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latin typeface="Gill Sans MT" charset="0"/>
                <a:ea typeface="ＭＳ Ｐゴシック" charset="0"/>
              </a:rPr>
              <a:t>Exemple: </a:t>
            </a:r>
            <a:r>
              <a:rPr lang="fr-FR" noProof="0" dirty="0" err="1">
                <a:latin typeface="Gill Sans MT" charset="0"/>
                <a:ea typeface="ＭＳ Ｐゴシック" charset="0"/>
              </a:rPr>
              <a:t>Alldifferent</a:t>
            </a:r>
            <a:endParaRPr lang="fr-FR" noProof="0" dirty="0">
              <a:latin typeface="Gill Sans MT" charset="0"/>
              <a:ea typeface="ＭＳ Ｐゴシック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D9EDEE1-9766-4E3C-A926-4A39F3577A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2133600"/>
            <a:ext cx="4503803" cy="2908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06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714" name="Rectangle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3050" y="1066800"/>
            <a:ext cx="10515600" cy="557439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400" noProof="0" dirty="0">
                <a:solidFill>
                  <a:srgbClr val="0000FF"/>
                </a:solidFill>
                <a:ea typeface="ＭＳ Ｐゴシック" charset="0"/>
              </a:rPr>
              <a:t>Observation</a:t>
            </a:r>
            <a:r>
              <a:rPr lang="fr-FR" sz="2400" noProof="0" dirty="0">
                <a:ea typeface="ＭＳ Ｐゴシック" charset="0"/>
              </a:rPr>
              <a:t> </a:t>
            </a:r>
            <a:r>
              <a:rPr lang="fr-FR" noProof="0" dirty="0">
                <a:ea typeface="ＭＳ Ｐゴシック" charset="0"/>
              </a:rPr>
              <a:t>[</a:t>
            </a:r>
            <a:r>
              <a:rPr lang="fr-FR" noProof="0" dirty="0" err="1">
                <a:ea typeface="ＭＳ Ｐゴシック" charset="0"/>
              </a:rPr>
              <a:t>Régin</a:t>
            </a:r>
            <a:r>
              <a:rPr lang="fr-FR" noProof="0" dirty="0">
                <a:ea typeface="ＭＳ Ｐゴシック" charset="0"/>
              </a:rPr>
              <a:t>, 1994] </a:t>
            </a:r>
            <a:r>
              <a:rPr lang="fr-FR" sz="2400" noProof="0" dirty="0">
                <a:ea typeface="ＭＳ Ｐゴシック" charset="0"/>
              </a:rPr>
              <a:t>:</a:t>
            </a:r>
            <a:endParaRPr lang="fr-FR" sz="2400" noProof="0" dirty="0">
              <a:solidFill>
                <a:srgbClr val="0000FF"/>
              </a:solidFill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fr-FR" sz="2400" noProof="0" dirty="0">
              <a:solidFill>
                <a:srgbClr val="0000FF"/>
              </a:solidFill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fr-FR" sz="2400" noProof="0" dirty="0">
              <a:solidFill>
                <a:srgbClr val="0000FF"/>
              </a:solidFill>
              <a:ea typeface="ＭＳ Ｐゴシック" charset="0"/>
            </a:endParaRP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fr-FR" sz="2400" noProof="0" dirty="0">
                <a:solidFill>
                  <a:srgbClr val="0000FF"/>
                </a:solidFill>
                <a:ea typeface="ＭＳ Ｐゴシック" charset="0"/>
              </a:rPr>
              <a:t>Exemple </a:t>
            </a:r>
            <a:r>
              <a:rPr lang="fr-FR" sz="2400" noProof="0" dirty="0">
                <a:ea typeface="ＭＳ Ｐゴシック" charset="0"/>
              </a:rPr>
              <a:t>:</a:t>
            </a:r>
          </a:p>
          <a:p>
            <a:pPr lvl="1" eaLnBrk="1" hangingPunct="1">
              <a:buFontTx/>
              <a:buNone/>
            </a:pP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x</a:t>
            </a:r>
            <a:r>
              <a:rPr lang="fr-FR" sz="2000" baseline="-25000" noProof="0" dirty="0">
                <a:solidFill>
                  <a:srgbClr val="656567"/>
                </a:solidFill>
                <a:ea typeface="ＭＳ Ｐゴシック" charset="0"/>
              </a:rPr>
              <a:t>1 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  <a:sym typeface="Symbol" charset="0"/>
              </a:rPr>
              <a:t> {</a:t>
            </a:r>
            <a:r>
              <a:rPr lang="fr-FR" sz="2000" noProof="0" dirty="0" err="1">
                <a:solidFill>
                  <a:srgbClr val="656567"/>
                </a:solidFill>
                <a:ea typeface="ＭＳ Ｐゴシック" charset="0"/>
                <a:sym typeface="Symbol" charset="0"/>
              </a:rPr>
              <a:t>a,b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  <a:sym typeface="Symbol" charset="0"/>
              </a:rPr>
              <a:t>}, 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x</a:t>
            </a:r>
            <a:r>
              <a:rPr lang="fr-FR" sz="2000" baseline="-25000" noProof="0" dirty="0">
                <a:solidFill>
                  <a:srgbClr val="656567"/>
                </a:solidFill>
                <a:ea typeface="ＭＳ Ｐゴシック" charset="0"/>
              </a:rPr>
              <a:t>2 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  <a:sym typeface="Symbol" charset="0"/>
              </a:rPr>
              <a:t> {</a:t>
            </a:r>
            <a:r>
              <a:rPr lang="fr-FR" sz="2000" noProof="0" dirty="0" err="1">
                <a:solidFill>
                  <a:srgbClr val="656567"/>
                </a:solidFill>
                <a:ea typeface="ＭＳ Ｐゴシック" charset="0"/>
                <a:sym typeface="Symbol" charset="0"/>
              </a:rPr>
              <a:t>a,b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  <a:sym typeface="Symbol" charset="0"/>
              </a:rPr>
              <a:t>}, 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x</a:t>
            </a:r>
            <a:r>
              <a:rPr lang="fr-FR" sz="2000" baseline="-25000" noProof="0" dirty="0">
                <a:solidFill>
                  <a:srgbClr val="656567"/>
                </a:solidFill>
                <a:ea typeface="ＭＳ Ｐゴシック" charset="0"/>
              </a:rPr>
              <a:t>3 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  <a:sym typeface="Symbol" charset="0"/>
              </a:rPr>
              <a:t> {</a:t>
            </a:r>
            <a:r>
              <a:rPr lang="fr-FR" sz="2000" noProof="0" dirty="0" err="1">
                <a:solidFill>
                  <a:srgbClr val="656567"/>
                </a:solidFill>
                <a:ea typeface="ＭＳ Ｐゴシック" charset="0"/>
                <a:sym typeface="Symbol" charset="0"/>
              </a:rPr>
              <a:t>b,c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  <a:sym typeface="Symbol" charset="0"/>
              </a:rPr>
              <a:t>}</a:t>
            </a:r>
          </a:p>
          <a:p>
            <a:pPr lvl="1" eaLnBrk="1" hangingPunct="1">
              <a:buFontTx/>
              <a:buNone/>
            </a:pPr>
            <a:r>
              <a:rPr lang="fr-FR" sz="2000" i="1" noProof="0" dirty="0" err="1">
                <a:solidFill>
                  <a:srgbClr val="656567"/>
                </a:solidFill>
                <a:ea typeface="ＭＳ Ｐゴシック" charset="0"/>
                <a:sym typeface="Symbol" charset="0"/>
              </a:rPr>
              <a:t>alldifferent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  <a:sym typeface="Symbol" charset="0"/>
              </a:rPr>
              <a:t>(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x</a:t>
            </a:r>
            <a:r>
              <a:rPr lang="fr-FR" sz="2000" baseline="-25000" noProof="0" dirty="0">
                <a:solidFill>
                  <a:srgbClr val="656567"/>
                </a:solidFill>
                <a:ea typeface="ＭＳ Ｐゴシック" charset="0"/>
              </a:rPr>
              <a:t>1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,x</a:t>
            </a:r>
            <a:r>
              <a:rPr lang="fr-FR" sz="2000" baseline="-25000" noProof="0" dirty="0">
                <a:solidFill>
                  <a:srgbClr val="656567"/>
                </a:solidFill>
                <a:ea typeface="ＭＳ Ｐゴシック" charset="0"/>
              </a:rPr>
              <a:t>2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,x</a:t>
            </a:r>
            <a:r>
              <a:rPr lang="fr-FR" sz="2000" baseline="-25000" noProof="0" dirty="0">
                <a:solidFill>
                  <a:srgbClr val="656567"/>
                </a:solidFill>
                <a:ea typeface="ＭＳ Ｐゴシック" charset="0"/>
              </a:rPr>
              <a:t>3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)</a:t>
            </a:r>
          </a:p>
          <a:p>
            <a:pPr eaLnBrk="1" hangingPunct="1">
              <a:buFontTx/>
              <a:buNone/>
            </a:pPr>
            <a:endParaRPr lang="fr-FR" sz="2000" noProof="0" dirty="0"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fr-FR" sz="2400" noProof="0" dirty="0">
                <a:solidFill>
                  <a:srgbClr val="0000FF"/>
                </a:solidFill>
                <a:ea typeface="ＭＳ Ｐゴシック" charset="0"/>
              </a:rPr>
              <a:t>Filtrage </a:t>
            </a:r>
            <a:r>
              <a:rPr lang="fr-FR" sz="2400" noProof="0" dirty="0">
                <a:ea typeface="ＭＳ Ｐゴシック" charset="0"/>
              </a:rPr>
              <a:t>: retire toutes les arêtes (et les valeurs correspondantes) qui sont dans aucun couplage couvrant les variables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fr-FR" sz="2400" noProof="0" dirty="0">
                <a:ea typeface="ＭＳ Ｐゴシック" charset="0"/>
              </a:rPr>
              <a:t>Trouver un couplage initial : O(</a:t>
            </a:r>
            <a:r>
              <a:rPr lang="fr-FR" sz="2400" i="1" noProof="0" dirty="0" err="1">
                <a:ea typeface="ＭＳ Ｐゴシック" charset="0"/>
              </a:rPr>
              <a:t>m</a:t>
            </a:r>
            <a:r>
              <a:rPr lang="fr-FR" sz="2400" noProof="0" dirty="0" err="1">
                <a:ea typeface="ＭＳ Ｐゴシック" charset="0"/>
              </a:rPr>
              <a:t>√</a:t>
            </a:r>
            <a:r>
              <a:rPr lang="fr-FR" sz="2400" i="1" noProof="0" dirty="0" err="1">
                <a:ea typeface="ＭＳ Ｐゴシック" charset="0"/>
              </a:rPr>
              <a:t>n</a:t>
            </a:r>
            <a:r>
              <a:rPr lang="fr-FR" sz="2400" noProof="0" dirty="0">
                <a:ea typeface="ＭＳ Ｐゴシック" charset="0"/>
              </a:rPr>
              <a:t>)</a:t>
            </a:r>
            <a:r>
              <a:rPr lang="fr-FR" sz="2000" baseline="30000" noProof="0" dirty="0">
                <a:ea typeface="ＭＳ Ｐゴシック" charset="0"/>
              </a:rPr>
              <a:t>1</a:t>
            </a:r>
            <a:r>
              <a:rPr lang="fr-FR" sz="2400" noProof="0" dirty="0">
                <a:ea typeface="ＭＳ Ｐゴシック" charset="0"/>
              </a:rPr>
              <a:t> </a:t>
            </a:r>
            <a:r>
              <a:rPr lang="fr-FR" noProof="0" dirty="0">
                <a:ea typeface="ＭＳ Ｐゴシック" charset="0"/>
              </a:rPr>
              <a:t>[</a:t>
            </a:r>
            <a:r>
              <a:rPr lang="fr-FR" noProof="0" dirty="0" err="1">
                <a:ea typeface="ＭＳ Ｐゴシック" charset="0"/>
              </a:rPr>
              <a:t>Hopcroft</a:t>
            </a:r>
            <a:r>
              <a:rPr lang="fr-FR" noProof="0" dirty="0">
                <a:ea typeface="ＭＳ Ｐゴシック" charset="0"/>
              </a:rPr>
              <a:t> and </a:t>
            </a:r>
            <a:r>
              <a:rPr lang="fr-FR" noProof="0" dirty="0" err="1">
                <a:ea typeface="ＭＳ Ｐゴシック" charset="0"/>
              </a:rPr>
              <a:t>Karp</a:t>
            </a:r>
            <a:r>
              <a:rPr lang="fr-FR" noProof="0" dirty="0">
                <a:ea typeface="ＭＳ Ｐゴシック" charset="0"/>
              </a:rPr>
              <a:t>, 1973]</a:t>
            </a:r>
          </a:p>
          <a:p>
            <a:pPr eaLnBrk="1" hangingPunct="1">
              <a:buFontTx/>
              <a:buNone/>
            </a:pPr>
            <a:r>
              <a:rPr lang="fr-FR" sz="2400" noProof="0" dirty="0">
                <a:ea typeface="ＭＳ Ｐゴシック" charset="0"/>
              </a:rPr>
              <a:t>Filtrer toutes les arêtes incompatibles ?</a:t>
            </a:r>
            <a:endParaRPr lang="fr-FR" noProof="0" dirty="0">
              <a:ea typeface="ＭＳ Ｐゴシック" charset="0"/>
            </a:endParaRP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fr-FR" sz="2000" baseline="30000" noProof="0" dirty="0">
                <a:ea typeface="ＭＳ Ｐゴシック" charset="0"/>
              </a:rPr>
              <a:t>1</a:t>
            </a:r>
            <a:r>
              <a:rPr lang="fr-FR" sz="2000" dirty="0">
                <a:ea typeface="ＭＳ Ｐゴシック" charset="0"/>
              </a:rPr>
              <a:t>pour</a:t>
            </a:r>
            <a:r>
              <a:rPr lang="fr-FR" sz="2000" noProof="0" dirty="0">
                <a:ea typeface="ＭＳ Ｐゴシック" charset="0"/>
              </a:rPr>
              <a:t> </a:t>
            </a:r>
            <a:r>
              <a:rPr lang="fr-FR" sz="2000" i="1" noProof="0" dirty="0">
                <a:ea typeface="ＭＳ Ｐゴシック" charset="0"/>
              </a:rPr>
              <a:t>n</a:t>
            </a:r>
            <a:r>
              <a:rPr lang="fr-FR" sz="2000" noProof="0" dirty="0">
                <a:ea typeface="ＭＳ Ｐゴシック" charset="0"/>
              </a:rPr>
              <a:t> variables et </a:t>
            </a:r>
            <a:r>
              <a:rPr lang="fr-FR" sz="2000" i="1" noProof="0" dirty="0">
                <a:ea typeface="ＭＳ Ｐゴシック" charset="0"/>
              </a:rPr>
              <a:t>m</a:t>
            </a:r>
            <a:r>
              <a:rPr lang="fr-FR" sz="2000" noProof="0" dirty="0">
                <a:ea typeface="ＭＳ Ｐゴシック" charset="0"/>
              </a:rPr>
              <a:t> arêtes</a:t>
            </a:r>
          </a:p>
        </p:txBody>
      </p:sp>
      <p:sp>
        <p:nvSpPr>
          <p:cNvPr id="368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noProof="0" dirty="0">
                <a:latin typeface="Gill Sans MT" charset="0"/>
                <a:ea typeface="ＭＳ Ｐゴシック" charset="0"/>
              </a:rPr>
              <a:t>Filtrage pour </a:t>
            </a:r>
            <a:r>
              <a:rPr lang="fr-FR" noProof="0" dirty="0" err="1">
                <a:latin typeface="Gill Sans MT" charset="0"/>
                <a:ea typeface="ＭＳ Ｐゴシック" charset="0"/>
              </a:rPr>
              <a:t>alldifferent</a:t>
            </a:r>
            <a:endParaRPr lang="fr-FR" i="0" noProof="0" dirty="0">
              <a:latin typeface="Gill Sans MT" charset="0"/>
              <a:ea typeface="ＭＳ Ｐゴシック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5128E8-DBDD-4918-A57B-EB9516581A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3F5189-2703-CC4D-B4B6-05FFC41B9C83}" type="slidenum">
              <a:rPr lang="fr-FR" sz="1400" smtClean="0">
                <a:latin typeface="Gill Sans" charset="0"/>
              </a:rPr>
              <a:pPr/>
              <a:t>28</a:t>
            </a:fld>
            <a:endParaRPr lang="fr-FR" sz="1400" dirty="0">
              <a:latin typeface="Gill Sans" charset="0"/>
            </a:endParaRPr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 rot="16200000" flipH="1">
            <a:off x="7387432" y="2737644"/>
            <a:ext cx="887412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FR" dirty="0"/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 rot="-5400000" flipH="1" flipV="1">
            <a:off x="7414419" y="2737644"/>
            <a:ext cx="833438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FR" dirty="0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rot="16200000" flipH="1">
            <a:off x="8486776" y="3086101"/>
            <a:ext cx="860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FR" dirty="0"/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 rot="16200000" flipH="1">
            <a:off x="7038976" y="3086101"/>
            <a:ext cx="860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FR" dirty="0"/>
          </a:p>
        </p:txBody>
      </p:sp>
      <p:sp>
        <p:nvSpPr>
          <p:cNvPr id="3059720" name="Line 8"/>
          <p:cNvSpPr>
            <a:spLocks noChangeShapeType="1"/>
          </p:cNvSpPr>
          <p:nvPr/>
        </p:nvSpPr>
        <p:spPr bwMode="auto">
          <a:xfrm rot="16200000" flipH="1">
            <a:off x="7387432" y="2737644"/>
            <a:ext cx="887412" cy="723900"/>
          </a:xfrm>
          <a:prstGeom prst="line">
            <a:avLst/>
          </a:prstGeom>
          <a:noFill/>
          <a:ln w="38100">
            <a:solidFill>
              <a:srgbClr val="00A6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FR" dirty="0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rot="16200000" flipH="1">
            <a:off x="7735888" y="30861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FR" dirty="0"/>
          </a:p>
        </p:txBody>
      </p:sp>
      <p:sp>
        <p:nvSpPr>
          <p:cNvPr id="3059722" name="Line 10"/>
          <p:cNvSpPr>
            <a:spLocks noChangeShapeType="1"/>
          </p:cNvSpPr>
          <p:nvPr/>
        </p:nvSpPr>
        <p:spPr bwMode="auto">
          <a:xfrm rot="-5400000" flipH="1" flipV="1">
            <a:off x="7414419" y="2737644"/>
            <a:ext cx="833438" cy="723900"/>
          </a:xfrm>
          <a:prstGeom prst="line">
            <a:avLst/>
          </a:prstGeom>
          <a:noFill/>
          <a:ln w="38100">
            <a:solidFill>
              <a:srgbClr val="00A6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FR" dirty="0"/>
          </a:p>
        </p:txBody>
      </p:sp>
      <p:sp>
        <p:nvSpPr>
          <p:cNvPr id="3059723" name="Line 11"/>
          <p:cNvSpPr>
            <a:spLocks noChangeShapeType="1"/>
          </p:cNvSpPr>
          <p:nvPr/>
        </p:nvSpPr>
        <p:spPr bwMode="auto">
          <a:xfrm rot="-5400000" flipH="1" flipV="1">
            <a:off x="8111332" y="2737644"/>
            <a:ext cx="887412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FR" dirty="0"/>
          </a:p>
        </p:txBody>
      </p:sp>
      <p:sp>
        <p:nvSpPr>
          <p:cNvPr id="3059724" name="Line 12"/>
          <p:cNvSpPr>
            <a:spLocks noChangeShapeType="1"/>
          </p:cNvSpPr>
          <p:nvPr/>
        </p:nvSpPr>
        <p:spPr bwMode="auto">
          <a:xfrm rot="16200000" flipH="1">
            <a:off x="8486776" y="3086101"/>
            <a:ext cx="860425" cy="0"/>
          </a:xfrm>
          <a:prstGeom prst="line">
            <a:avLst/>
          </a:prstGeom>
          <a:noFill/>
          <a:ln w="38100">
            <a:solidFill>
              <a:srgbClr val="00A6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FR" dirty="0"/>
          </a:p>
        </p:txBody>
      </p:sp>
      <p:sp>
        <p:nvSpPr>
          <p:cNvPr id="36878" name="Oval 13"/>
          <p:cNvSpPr>
            <a:spLocks noChangeArrowheads="1"/>
          </p:cNvSpPr>
          <p:nvPr/>
        </p:nvSpPr>
        <p:spPr bwMode="auto">
          <a:xfrm flipH="1">
            <a:off x="7316788" y="2514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pPr algn="ctr" eaLnBrk="1" hangingPunct="1">
              <a:spcBef>
                <a:spcPct val="20000"/>
              </a:spcBef>
            </a:pPr>
            <a:r>
              <a:rPr lang="fr-FR" sz="1400">
                <a:latin typeface="Gill Sans MT" charset="0"/>
              </a:rPr>
              <a:t>x</a:t>
            </a:r>
            <a:r>
              <a:rPr lang="fr-FR" sz="1400" baseline="-25000">
                <a:latin typeface="Gill Sans MT" charset="0"/>
              </a:rPr>
              <a:t>1</a:t>
            </a:r>
            <a:endParaRPr lang="fr-FR" sz="1400" baseline="-25000" dirty="0">
              <a:latin typeface="Gill Sans MT" charset="0"/>
            </a:endParaRPr>
          </a:p>
        </p:txBody>
      </p:sp>
      <p:sp>
        <p:nvSpPr>
          <p:cNvPr id="36879" name="Oval 14"/>
          <p:cNvSpPr>
            <a:spLocks noChangeArrowheads="1"/>
          </p:cNvSpPr>
          <p:nvPr/>
        </p:nvSpPr>
        <p:spPr bwMode="auto">
          <a:xfrm flipH="1">
            <a:off x="8040688" y="2514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pPr algn="ctr" eaLnBrk="1" hangingPunct="1">
              <a:spcBef>
                <a:spcPct val="20000"/>
              </a:spcBef>
            </a:pPr>
            <a:r>
              <a:rPr lang="fr-FR" sz="1400">
                <a:latin typeface="Gill Sans MT" charset="0"/>
              </a:rPr>
              <a:t>x</a:t>
            </a:r>
            <a:r>
              <a:rPr lang="fr-FR" sz="1400" baseline="-25000">
                <a:latin typeface="Gill Sans MT" charset="0"/>
              </a:rPr>
              <a:t>2</a:t>
            </a:r>
            <a:endParaRPr lang="fr-FR" sz="1400" baseline="-25000" dirty="0">
              <a:latin typeface="Gill Sans MT" charset="0"/>
            </a:endParaRPr>
          </a:p>
        </p:txBody>
      </p:sp>
      <p:sp>
        <p:nvSpPr>
          <p:cNvPr id="36880" name="Oval 15"/>
          <p:cNvSpPr>
            <a:spLocks noChangeArrowheads="1"/>
          </p:cNvSpPr>
          <p:nvPr/>
        </p:nvSpPr>
        <p:spPr bwMode="auto">
          <a:xfrm flipH="1">
            <a:off x="8764588" y="25146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pPr algn="ctr" eaLnBrk="1" hangingPunct="1">
              <a:spcBef>
                <a:spcPct val="20000"/>
              </a:spcBef>
            </a:pPr>
            <a:r>
              <a:rPr lang="fr-FR" sz="1400">
                <a:latin typeface="Gill Sans MT" charset="0"/>
              </a:rPr>
              <a:t>x</a:t>
            </a:r>
            <a:r>
              <a:rPr lang="fr-FR" sz="1400" baseline="-25000">
                <a:latin typeface="Gill Sans MT" charset="0"/>
              </a:rPr>
              <a:t>3</a:t>
            </a:r>
            <a:endParaRPr lang="fr-FR" sz="1400" baseline="-25000" dirty="0">
              <a:latin typeface="Gill Sans MT" charset="0"/>
            </a:endParaRPr>
          </a:p>
        </p:txBody>
      </p:sp>
      <p:sp>
        <p:nvSpPr>
          <p:cNvPr id="36881" name="Oval 16"/>
          <p:cNvSpPr>
            <a:spLocks noChangeArrowheads="1"/>
          </p:cNvSpPr>
          <p:nvPr/>
        </p:nvSpPr>
        <p:spPr bwMode="auto">
          <a:xfrm flipH="1">
            <a:off x="7315200" y="33909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pPr algn="ctr" eaLnBrk="1" hangingPunct="1">
              <a:spcBef>
                <a:spcPct val="20000"/>
              </a:spcBef>
            </a:pPr>
            <a:r>
              <a:rPr lang="fr-FR" sz="1400">
                <a:latin typeface="Gill Sans MT" charset="0"/>
              </a:rPr>
              <a:t>a</a:t>
            </a:r>
            <a:endParaRPr lang="fr-FR" sz="1400" baseline="-25000" dirty="0">
              <a:latin typeface="Gill Sans MT" charset="0"/>
            </a:endParaRPr>
          </a:p>
        </p:txBody>
      </p:sp>
      <p:sp>
        <p:nvSpPr>
          <p:cNvPr id="36882" name="Oval 17"/>
          <p:cNvSpPr>
            <a:spLocks noChangeArrowheads="1"/>
          </p:cNvSpPr>
          <p:nvPr/>
        </p:nvSpPr>
        <p:spPr bwMode="auto">
          <a:xfrm flipH="1">
            <a:off x="8040688" y="33909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pPr algn="ctr" eaLnBrk="1" hangingPunct="1">
              <a:spcBef>
                <a:spcPct val="20000"/>
              </a:spcBef>
            </a:pPr>
            <a:r>
              <a:rPr lang="fr-FR" sz="1400">
                <a:latin typeface="Gill Sans MT" charset="0"/>
              </a:rPr>
              <a:t>b</a:t>
            </a:r>
            <a:endParaRPr lang="fr-FR" sz="1400" baseline="-25000" dirty="0">
              <a:latin typeface="Gill Sans MT" charset="0"/>
            </a:endParaRPr>
          </a:p>
        </p:txBody>
      </p:sp>
      <p:sp>
        <p:nvSpPr>
          <p:cNvPr id="36883" name="Oval 18"/>
          <p:cNvSpPr>
            <a:spLocks noChangeArrowheads="1"/>
          </p:cNvSpPr>
          <p:nvPr/>
        </p:nvSpPr>
        <p:spPr bwMode="auto">
          <a:xfrm flipH="1">
            <a:off x="8764588" y="33909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pPr algn="ctr" eaLnBrk="1" hangingPunct="1">
              <a:spcBef>
                <a:spcPct val="20000"/>
              </a:spcBef>
            </a:pPr>
            <a:r>
              <a:rPr lang="fr-FR" sz="1400">
                <a:latin typeface="Gill Sans MT" charset="0"/>
              </a:rPr>
              <a:t>c</a:t>
            </a:r>
            <a:endParaRPr lang="fr-FR" sz="1400" baseline="-25000" dirty="0">
              <a:latin typeface="Gill Sans MT" charset="0"/>
            </a:endParaRPr>
          </a:p>
        </p:txBody>
      </p:sp>
      <p:sp>
        <p:nvSpPr>
          <p:cNvPr id="3059731" name="Line 19"/>
          <p:cNvSpPr>
            <a:spLocks noChangeShapeType="1"/>
          </p:cNvSpPr>
          <p:nvPr/>
        </p:nvSpPr>
        <p:spPr bwMode="auto">
          <a:xfrm flipH="1">
            <a:off x="4077519" y="30861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FR" dirty="0"/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2275538" y="1664733"/>
            <a:ext cx="2854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656567"/>
                </a:solidFill>
                <a:latin typeface="Gotham HTF Book"/>
              </a:rPr>
              <a:t>solution à </a:t>
            </a:r>
            <a:r>
              <a:rPr lang="fr-FR" sz="2400" i="1" dirty="0" err="1">
                <a:solidFill>
                  <a:srgbClr val="656567"/>
                </a:solidFill>
                <a:latin typeface="Gotham HTF Book"/>
              </a:rPr>
              <a:t>alldifferent</a:t>
            </a:r>
            <a:endParaRPr lang="fr-FR" sz="2400" i="1" dirty="0">
              <a:solidFill>
                <a:srgbClr val="656567"/>
              </a:solidFill>
              <a:latin typeface="Gotham HTF Book"/>
            </a:endParaRPr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88174" y="1443070"/>
            <a:ext cx="4195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656567"/>
                </a:solidFill>
                <a:latin typeface="Gotham HTF Book"/>
                <a:sym typeface="Symbol" charset="0"/>
              </a:rPr>
              <a:t>couplage dans un graphe biparti</a:t>
            </a:r>
          </a:p>
          <a:p>
            <a:r>
              <a:rPr lang="fr-FR" sz="2400" dirty="0">
                <a:solidFill>
                  <a:srgbClr val="656567"/>
                </a:solidFill>
                <a:latin typeface="Gotham HTF Book"/>
                <a:sym typeface="Symbol" charset="0"/>
              </a:rPr>
              <a:t>couvrant toutes les variables</a:t>
            </a:r>
          </a:p>
        </p:txBody>
      </p:sp>
      <p:sp>
        <p:nvSpPr>
          <p:cNvPr id="36887" name="Rectangle 22"/>
          <p:cNvSpPr>
            <a:spLocks noChangeArrowheads="1"/>
          </p:cNvSpPr>
          <p:nvPr/>
        </p:nvSpPr>
        <p:spPr bwMode="auto">
          <a:xfrm>
            <a:off x="5176069" y="1626132"/>
            <a:ext cx="558166" cy="53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800">
                <a:latin typeface="Gill Sans" charset="0"/>
                <a:sym typeface="Symbol" charset="0"/>
              </a:rPr>
              <a:t></a:t>
            </a:r>
            <a:endParaRPr lang="fr-FR" sz="2800" dirty="0">
              <a:latin typeface="Gill San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87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5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5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C 0.01267 0.12592 0.02552 0.25254 0.06319 0.33958 C 0.10087 0.42638 0.16389 0.48263 0.22656 0.52129 C 0.28906 0.55925 0.36424 0.56388 0.43958 0.56875 " pathEditMode="relative" rAng="0" ptsTypes="aaaA">
                                      <p:cBhvr>
                                        <p:cTn id="21" dur="1000" fill="hold"/>
                                        <p:tgtEl>
                                          <p:spTgt spid="3059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5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5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9720" grpId="0" animBg="1"/>
      <p:bldP spid="3059722" grpId="0" animBg="1"/>
      <p:bldP spid="3059723" grpId="0" animBg="1"/>
      <p:bldP spid="3059724" grpId="0" animBg="1"/>
      <p:bldP spid="30597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219200" y="1371600"/>
            <a:ext cx="10515600" cy="16003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noProof="0" dirty="0">
                <a:ea typeface="ＭＳ Ｐゴシック" charset="0"/>
              </a:rPr>
              <a:t>Chaque colonne contient les nombres de 1 à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charset="0"/>
              </a:rPr>
              <a:t>Chaque ligne contient les nombres 1 à 9</a:t>
            </a:r>
            <a:endParaRPr lang="fr-FR" sz="2000" noProof="0" dirty="0"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charset="0"/>
              </a:rPr>
              <a:t>Chaque carré contient les nombres 1 à </a:t>
            </a:r>
            <a:r>
              <a:rPr lang="fr-FR" sz="2000" noProof="0" dirty="0">
                <a:ea typeface="ＭＳ Ｐゴシック" charset="0"/>
              </a:rPr>
              <a:t>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noProof="0" dirty="0">
              <a:ea typeface="ＭＳ Ｐゴシック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latin typeface="Gill Sans MT" charset="0"/>
                <a:ea typeface="ＭＳ Ｐゴシック" charset="0"/>
              </a:rPr>
              <a:t>Illustration: Sudoku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91F5C9-8000-4D46-B697-D295E111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30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86694"/>
              </p:ext>
            </p:extLst>
          </p:nvPr>
        </p:nvGraphicFramePr>
        <p:xfrm>
          <a:off x="7620000" y="3070808"/>
          <a:ext cx="2543175" cy="3017835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3114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4464"/>
              </p:ext>
            </p:extLst>
          </p:nvPr>
        </p:nvGraphicFramePr>
        <p:xfrm>
          <a:off x="7620000" y="3070807"/>
          <a:ext cx="2543175" cy="3017610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8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8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5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5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9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9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7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5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a:t> 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3216" name="Rectangle 208"/>
          <p:cNvSpPr>
            <a:spLocks noChangeArrowheads="1"/>
          </p:cNvSpPr>
          <p:nvPr/>
        </p:nvSpPr>
        <p:spPr bwMode="auto">
          <a:xfrm>
            <a:off x="1371600" y="4038600"/>
            <a:ext cx="495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656567"/>
                </a:solidFill>
                <a:latin typeface="Gotham HTF Book"/>
              </a:rPr>
              <a:t>Sudoku </a:t>
            </a:r>
            <a:r>
              <a:rPr lang="en-US" sz="2200" i="1" dirty="0">
                <a:solidFill>
                  <a:srgbClr val="656567"/>
                </a:solidFill>
                <a:latin typeface="Gotham HTF Book"/>
              </a:rPr>
              <a:t>puzzle </a:t>
            </a:r>
            <a:r>
              <a:rPr lang="en-US" sz="2200" dirty="0">
                <a:solidFill>
                  <a:srgbClr val="656567"/>
                </a:solidFill>
                <a:latin typeface="Gotham HTF Book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656567"/>
                </a:solidFill>
                <a:latin typeface="Gotham HTF Book"/>
              </a:rPr>
              <a:t>	essayer de </a:t>
            </a:r>
            <a:r>
              <a:rPr lang="en-US" sz="2200" dirty="0" err="1">
                <a:solidFill>
                  <a:srgbClr val="656567"/>
                </a:solidFill>
                <a:latin typeface="Gotham HTF Book"/>
              </a:rPr>
              <a:t>remplir</a:t>
            </a:r>
            <a:r>
              <a:rPr lang="en-US" sz="2200" dirty="0">
                <a:solidFill>
                  <a:srgbClr val="656567"/>
                </a:solidFill>
                <a:latin typeface="Gotham HTF Book"/>
              </a:rPr>
              <a:t> la grille </a:t>
            </a:r>
            <a:r>
              <a:rPr lang="en-US" sz="2200" dirty="0" err="1">
                <a:solidFill>
                  <a:srgbClr val="656567"/>
                </a:solidFill>
                <a:latin typeface="Gotham HTF Book"/>
              </a:rPr>
              <a:t>partiellement</a:t>
            </a:r>
            <a:r>
              <a:rPr lang="en-US" sz="220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200" dirty="0" err="1">
                <a:solidFill>
                  <a:srgbClr val="656567"/>
                </a:solidFill>
                <a:latin typeface="Gotham HTF Book"/>
              </a:rPr>
              <a:t>complétée</a:t>
            </a:r>
            <a:endParaRPr lang="en-US" sz="2200" dirty="0">
              <a:solidFill>
                <a:srgbClr val="656567"/>
              </a:solidFill>
              <a:latin typeface="Gotham HTF Book"/>
            </a:endParaRPr>
          </a:p>
        </p:txBody>
      </p:sp>
      <p:graphicFrame>
        <p:nvGraphicFramePr>
          <p:cNvPr id="43217" name="Group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98999"/>
              </p:ext>
            </p:extLst>
          </p:nvPr>
        </p:nvGraphicFramePr>
        <p:xfrm>
          <a:off x="7620000" y="3070582"/>
          <a:ext cx="2543175" cy="3017835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507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B2E2EC8-7C9B-430A-9395-69AEE2ADD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Gill Sans MT" charset="0"/>
                <a:ea typeface="ＭＳ Ｐゴシック" charset="0"/>
              </a:rPr>
              <a:t>É</a:t>
            </a:r>
            <a:r>
              <a:rPr lang="fr-FR" noProof="0" dirty="0" err="1">
                <a:latin typeface="Gill Sans MT" charset="0"/>
                <a:ea typeface="ＭＳ Ｐゴシック" charset="0"/>
              </a:rPr>
              <a:t>volution</a:t>
            </a:r>
            <a:r>
              <a:rPr lang="fr-FR" noProof="0" dirty="0">
                <a:latin typeface="Gill Sans MT" charset="0"/>
                <a:ea typeface="ＭＳ Ｐゴシック" charset="0"/>
              </a:rPr>
              <a:t> de la PC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D0B7686-55B0-41A8-B1F0-0C0BDACFA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24000" y="54864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48" name="TextBox 9"/>
          <p:cNvSpPr txBox="1">
            <a:spLocks noChangeArrowheads="1"/>
          </p:cNvSpPr>
          <p:nvPr/>
        </p:nvSpPr>
        <p:spPr bwMode="auto">
          <a:xfrm rot="-2732142">
            <a:off x="1585119" y="5685631"/>
            <a:ext cx="685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Times" charset="0"/>
              <a:buNone/>
            </a:pPr>
            <a:r>
              <a:rPr lang="fr-FR" sz="1400">
                <a:latin typeface="Gill Sans MT" charset="0"/>
              </a:rPr>
              <a:t>1970</a:t>
            </a:r>
            <a:endParaRPr lang="fr-FR" sz="1400" dirty="0">
              <a:latin typeface="Gill Sans MT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5400000" flipH="1" flipV="1">
            <a:off x="1905000" y="55626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3810000" y="55626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5715000" y="55626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 flipH="1" flipV="1">
            <a:off x="7620000" y="55626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 flipH="1" flipV="1">
            <a:off x="9525000" y="5562600"/>
            <a:ext cx="152400" cy="0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54" name="TextBox 36"/>
          <p:cNvSpPr txBox="1">
            <a:spLocks noChangeArrowheads="1"/>
          </p:cNvSpPr>
          <p:nvPr/>
        </p:nvSpPr>
        <p:spPr bwMode="auto">
          <a:xfrm rot="-2732142">
            <a:off x="3444082" y="563511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Times" charset="0"/>
              <a:buNone/>
            </a:pPr>
            <a:r>
              <a:rPr lang="fr-FR" sz="1800">
                <a:latin typeface="Gotham HTF Book"/>
              </a:rPr>
              <a:t>1980</a:t>
            </a:r>
            <a:endParaRPr lang="fr-FR" sz="1800" dirty="0">
              <a:latin typeface="Gotham HTF Book"/>
            </a:endParaRPr>
          </a:p>
        </p:txBody>
      </p:sp>
      <p:sp>
        <p:nvSpPr>
          <p:cNvPr id="6155" name="TextBox 37"/>
          <p:cNvSpPr txBox="1">
            <a:spLocks noChangeArrowheads="1"/>
          </p:cNvSpPr>
          <p:nvPr/>
        </p:nvSpPr>
        <p:spPr bwMode="auto">
          <a:xfrm rot="-2732142">
            <a:off x="5395119" y="5635109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Times" charset="0"/>
              <a:buNone/>
            </a:pPr>
            <a:r>
              <a:rPr lang="fr-FR" sz="1800">
                <a:latin typeface="Gotham HTF Book"/>
              </a:rPr>
              <a:t>1990</a:t>
            </a:r>
            <a:endParaRPr lang="fr-FR" sz="1800" dirty="0">
              <a:latin typeface="Gotham HTF Book"/>
            </a:endParaRPr>
          </a:p>
        </p:txBody>
      </p:sp>
      <p:sp>
        <p:nvSpPr>
          <p:cNvPr id="6156" name="TextBox 38"/>
          <p:cNvSpPr txBox="1">
            <a:spLocks noChangeArrowheads="1"/>
          </p:cNvSpPr>
          <p:nvPr/>
        </p:nvSpPr>
        <p:spPr bwMode="auto">
          <a:xfrm rot="-2732142">
            <a:off x="7300119" y="5635109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Times" charset="0"/>
              <a:buNone/>
            </a:pPr>
            <a:r>
              <a:rPr lang="fr-FR" sz="1800">
                <a:latin typeface="Gotham HTF Book"/>
              </a:rPr>
              <a:t>2000</a:t>
            </a:r>
            <a:endParaRPr lang="fr-FR" sz="1800" dirty="0">
              <a:latin typeface="Gotham HTF Book"/>
            </a:endParaRPr>
          </a:p>
        </p:txBody>
      </p:sp>
      <p:sp>
        <p:nvSpPr>
          <p:cNvPr id="6157" name="TextBox 39"/>
          <p:cNvSpPr txBox="1">
            <a:spLocks noChangeArrowheads="1"/>
          </p:cNvSpPr>
          <p:nvPr/>
        </p:nvSpPr>
        <p:spPr bwMode="auto">
          <a:xfrm rot="-2732142">
            <a:off x="9205119" y="5635109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Times" charset="0"/>
              <a:buNone/>
            </a:pPr>
            <a:r>
              <a:rPr lang="fr-FR" sz="1800">
                <a:latin typeface="Gotham HTF Book"/>
              </a:rPr>
              <a:t>2010</a:t>
            </a:r>
            <a:endParaRPr lang="fr-FR" sz="1800" dirty="0">
              <a:latin typeface="Gotham HTF Book"/>
            </a:endParaRP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1752601" y="1981200"/>
            <a:ext cx="7123945" cy="3581400"/>
            <a:chOff x="228600" y="2755509"/>
            <a:chExt cx="7124072" cy="3581819"/>
          </a:xfrm>
        </p:grpSpPr>
        <p:sp>
          <p:nvSpPr>
            <p:cNvPr id="34" name="Oval 33"/>
            <p:cNvSpPr/>
            <p:nvPr/>
          </p:nvSpPr>
          <p:spPr bwMode="auto">
            <a:xfrm>
              <a:off x="2438444" y="61849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190500" indent="-190500">
                <a:defRPr/>
              </a:pPr>
              <a:endParaRPr lang="fr-FR" sz="1800" dirty="0">
                <a:solidFill>
                  <a:srgbClr val="000077"/>
                </a:solidFill>
                <a:latin typeface="Gotham HTF Book"/>
              </a:endParaRPr>
            </a:p>
          </p:txBody>
        </p:sp>
        <p:grpSp>
          <p:nvGrpSpPr>
            <p:cNvPr id="6225" name="Group 86"/>
            <p:cNvGrpSpPr>
              <a:grpSpLocks/>
            </p:cNvGrpSpPr>
            <p:nvPr/>
          </p:nvGrpSpPr>
          <p:grpSpPr bwMode="auto">
            <a:xfrm>
              <a:off x="228600" y="2755509"/>
              <a:ext cx="7124072" cy="369375"/>
              <a:chOff x="228600" y="2755509"/>
              <a:chExt cx="7124072" cy="369375"/>
            </a:xfrm>
          </p:grpSpPr>
          <p:sp>
            <p:nvSpPr>
              <p:cNvPr id="6226" name="TextBox 48"/>
              <p:cNvSpPr txBox="1">
                <a:spLocks noChangeArrowheads="1"/>
              </p:cNvSpPr>
              <p:nvPr/>
            </p:nvSpPr>
            <p:spPr bwMode="auto">
              <a:xfrm>
                <a:off x="457200" y="2755509"/>
                <a:ext cx="6895472" cy="36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buFont typeface="Times" charset="0"/>
                  <a:buNone/>
                </a:pPr>
                <a:r>
                  <a:rPr lang="fr-FR" sz="1800" dirty="0">
                    <a:solidFill>
                      <a:srgbClr val="656567"/>
                    </a:solidFill>
                    <a:latin typeface="Gotham HTF Book"/>
                  </a:rPr>
                  <a:t>1980s: Programmation logique (Prolog); exploration + inférence logique</a:t>
                </a: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228600" y="2895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190500" indent="-190500">
                  <a:defRPr/>
                </a:pPr>
                <a:endParaRPr lang="fr-FR" sz="1800" dirty="0">
                  <a:solidFill>
                    <a:srgbClr val="000077"/>
                  </a:solidFill>
                  <a:latin typeface="Gotham HTF Book"/>
                </a:endParaRPr>
              </a:p>
            </p:txBody>
          </p:sp>
        </p:grp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752601" y="1524000"/>
            <a:ext cx="7744353" cy="4038600"/>
            <a:chOff x="228600" y="2298309"/>
            <a:chExt cx="7745103" cy="4039016"/>
          </a:xfrm>
        </p:grpSpPr>
        <p:sp>
          <p:nvSpPr>
            <p:cNvPr id="9" name="Oval 8"/>
            <p:cNvSpPr/>
            <p:nvPr/>
          </p:nvSpPr>
          <p:spPr bwMode="auto">
            <a:xfrm>
              <a:off x="457200" y="618492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190500" indent="-190500">
                <a:defRPr/>
              </a:pPr>
              <a:endParaRPr lang="fr-FR" sz="1800" dirty="0">
                <a:solidFill>
                  <a:srgbClr val="656567"/>
                </a:solidFill>
                <a:latin typeface="Gotham HTF Book"/>
              </a:endParaRPr>
            </a:p>
          </p:txBody>
        </p:sp>
        <p:grpSp>
          <p:nvGrpSpPr>
            <p:cNvPr id="6217" name="Group 85"/>
            <p:cNvGrpSpPr>
              <a:grpSpLocks/>
            </p:cNvGrpSpPr>
            <p:nvPr/>
          </p:nvGrpSpPr>
          <p:grpSpPr bwMode="auto">
            <a:xfrm>
              <a:off x="228600" y="2298309"/>
              <a:ext cx="7745103" cy="369370"/>
              <a:chOff x="228600" y="2298309"/>
              <a:chExt cx="7745103" cy="369370"/>
            </a:xfrm>
          </p:grpSpPr>
          <p:sp>
            <p:nvSpPr>
              <p:cNvPr id="6218" name="TextBox 47"/>
              <p:cNvSpPr txBox="1">
                <a:spLocks noChangeArrowheads="1"/>
              </p:cNvSpPr>
              <p:nvPr/>
            </p:nvSpPr>
            <p:spPr bwMode="auto">
              <a:xfrm>
                <a:off x="457200" y="2298309"/>
                <a:ext cx="7516503" cy="369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buFont typeface="Times" charset="0"/>
                  <a:buNone/>
                </a:pPr>
                <a:r>
                  <a:rPr lang="fr-FR" sz="1800" dirty="0">
                    <a:solidFill>
                      <a:srgbClr val="656567"/>
                    </a:solidFill>
                    <a:latin typeface="Gotham HTF Book"/>
                  </a:rPr>
                  <a:t>1970s: Traitement d’image appliquée à l’IA; exploration + inférence qualitative</a:t>
                </a: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228600" y="24384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190500" indent="-190500">
                  <a:defRPr/>
                </a:pPr>
                <a:endParaRPr lang="fr-FR" sz="1800" dirty="0">
                  <a:solidFill>
                    <a:srgbClr val="656567"/>
                  </a:solidFill>
                  <a:latin typeface="Gotham HTF Book"/>
                </a:endParaRPr>
              </a:p>
            </p:txBody>
          </p:sp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1752601" y="2895600"/>
            <a:ext cx="7502937" cy="2667000"/>
            <a:chOff x="228600" y="3669909"/>
            <a:chExt cx="7501687" cy="2667430"/>
          </a:xfrm>
        </p:grpSpPr>
        <p:sp>
          <p:nvSpPr>
            <p:cNvPr id="35" name="Oval 34"/>
            <p:cNvSpPr/>
            <p:nvPr/>
          </p:nvSpPr>
          <p:spPr bwMode="auto">
            <a:xfrm>
              <a:off x="4267200" y="618493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190500" indent="-190500">
                <a:defRPr/>
              </a:pPr>
              <a:endParaRPr lang="fr-FR" sz="1800" dirty="0">
                <a:solidFill>
                  <a:srgbClr val="000077"/>
                </a:solidFill>
                <a:latin typeface="Gotham HTF Book"/>
              </a:endParaRPr>
            </a:p>
          </p:txBody>
        </p:sp>
        <p:grpSp>
          <p:nvGrpSpPr>
            <p:cNvPr id="6209" name="Group 88"/>
            <p:cNvGrpSpPr>
              <a:grpSpLocks/>
            </p:cNvGrpSpPr>
            <p:nvPr/>
          </p:nvGrpSpPr>
          <p:grpSpPr bwMode="auto">
            <a:xfrm>
              <a:off x="228600" y="3669909"/>
              <a:ext cx="7501687" cy="369392"/>
              <a:chOff x="228600" y="3669909"/>
              <a:chExt cx="7501687" cy="369392"/>
            </a:xfrm>
          </p:grpSpPr>
          <p:sp>
            <p:nvSpPr>
              <p:cNvPr id="6210" name="TextBox 50"/>
              <p:cNvSpPr txBox="1">
                <a:spLocks noChangeArrowheads="1"/>
              </p:cNvSpPr>
              <p:nvPr/>
            </p:nvSpPr>
            <p:spPr bwMode="auto">
              <a:xfrm>
                <a:off x="457200" y="3669909"/>
                <a:ext cx="7273087" cy="369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buFont typeface="Times" charset="0"/>
                  <a:buNone/>
                </a:pPr>
                <a:r>
                  <a:rPr lang="fr-FR" sz="1800" dirty="0">
                    <a:solidFill>
                      <a:srgbClr val="656567"/>
                    </a:solidFill>
                    <a:latin typeface="Gotham HTF Book"/>
                  </a:rPr>
                  <a:t>1990s: Programmation par contraintes; Solveurs industriels (ILOG, Eclipse,…)</a:t>
                </a: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228600" y="3810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190500" indent="-190500">
                  <a:defRPr/>
                </a:pPr>
                <a:endParaRPr lang="fr-FR" sz="1800" dirty="0">
                  <a:solidFill>
                    <a:srgbClr val="000077"/>
                  </a:solidFill>
                  <a:latin typeface="Gotham HTF Book"/>
                </a:endParaRPr>
              </a:p>
            </p:txBody>
          </p:sp>
        </p:grp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1752600" y="3810000"/>
            <a:ext cx="7490996" cy="1752600"/>
            <a:chOff x="228600" y="4584309"/>
            <a:chExt cx="7490730" cy="1753054"/>
          </a:xfrm>
        </p:grpSpPr>
        <p:sp>
          <p:nvSpPr>
            <p:cNvPr id="36" name="Oval 35"/>
            <p:cNvSpPr/>
            <p:nvPr/>
          </p:nvSpPr>
          <p:spPr bwMode="auto">
            <a:xfrm>
              <a:off x="6248400" y="6184963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190500" indent="-190500">
                <a:defRPr/>
              </a:pPr>
              <a:endParaRPr lang="fr-FR" sz="1800" dirty="0">
                <a:solidFill>
                  <a:srgbClr val="000077"/>
                </a:solidFill>
                <a:latin typeface="Gotham HTF Book"/>
              </a:endParaRPr>
            </a:p>
          </p:txBody>
        </p:sp>
        <p:grpSp>
          <p:nvGrpSpPr>
            <p:cNvPr id="6201" name="Group 90"/>
            <p:cNvGrpSpPr>
              <a:grpSpLocks/>
            </p:cNvGrpSpPr>
            <p:nvPr/>
          </p:nvGrpSpPr>
          <p:grpSpPr bwMode="auto">
            <a:xfrm>
              <a:off x="228600" y="4584309"/>
              <a:ext cx="7490730" cy="369428"/>
              <a:chOff x="228600" y="4584309"/>
              <a:chExt cx="7490730" cy="369428"/>
            </a:xfrm>
          </p:grpSpPr>
          <p:sp>
            <p:nvSpPr>
              <p:cNvPr id="6202" name="TextBox 52"/>
              <p:cNvSpPr txBox="1">
                <a:spLocks noChangeArrowheads="1"/>
              </p:cNvSpPr>
              <p:nvPr/>
            </p:nvSpPr>
            <p:spPr bwMode="auto">
              <a:xfrm>
                <a:off x="478309" y="4584309"/>
                <a:ext cx="7241021" cy="369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buFont typeface="Times" charset="0"/>
                  <a:buNone/>
                </a:pPr>
                <a:r>
                  <a:rPr lang="fr-FR" sz="1800" dirty="0">
                    <a:solidFill>
                      <a:srgbClr val="656567"/>
                    </a:solidFill>
                    <a:latin typeface="Gotham HTF Book"/>
                  </a:rPr>
                  <a:t>2000s: Contraintes globales; méthodes intégrées; langages de modélisation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228600" y="47244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190500" indent="-190500">
                  <a:defRPr/>
                </a:pPr>
                <a:endParaRPr lang="fr-FR" sz="1800" dirty="0">
                  <a:solidFill>
                    <a:srgbClr val="000077"/>
                  </a:solidFill>
                  <a:latin typeface="Gotham HTF Book"/>
                </a:endParaRPr>
              </a:p>
            </p:txBody>
          </p:sp>
        </p:grpSp>
      </p:grpSp>
      <p:grpSp>
        <p:nvGrpSpPr>
          <p:cNvPr id="12" name="Group 96"/>
          <p:cNvGrpSpPr>
            <a:grpSpLocks/>
          </p:cNvGrpSpPr>
          <p:nvPr/>
        </p:nvGrpSpPr>
        <p:grpSpPr bwMode="auto">
          <a:xfrm>
            <a:off x="1752601" y="3352800"/>
            <a:ext cx="6538247" cy="2209800"/>
            <a:chOff x="228600" y="4127109"/>
            <a:chExt cx="6539082" cy="2210240"/>
          </a:xfrm>
        </p:grpSpPr>
        <p:grpSp>
          <p:nvGrpSpPr>
            <p:cNvPr id="6190" name="Group 89"/>
            <p:cNvGrpSpPr>
              <a:grpSpLocks/>
            </p:cNvGrpSpPr>
            <p:nvPr/>
          </p:nvGrpSpPr>
          <p:grpSpPr bwMode="auto">
            <a:xfrm>
              <a:off x="228600" y="4127109"/>
              <a:ext cx="6539082" cy="369406"/>
              <a:chOff x="228600" y="4127109"/>
              <a:chExt cx="6539082" cy="369406"/>
            </a:xfrm>
          </p:grpSpPr>
          <p:sp>
            <p:nvSpPr>
              <p:cNvPr id="6194" name="TextBox 51"/>
              <p:cNvSpPr txBox="1">
                <a:spLocks noChangeArrowheads="1"/>
              </p:cNvSpPr>
              <p:nvPr/>
            </p:nvSpPr>
            <p:spPr bwMode="auto">
              <a:xfrm>
                <a:off x="457200" y="4127109"/>
                <a:ext cx="6310482" cy="36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buFont typeface="Times" charset="0"/>
                  <a:buNone/>
                </a:pPr>
                <a:r>
                  <a:rPr lang="fr-FR" sz="1800" dirty="0">
                    <a:solidFill>
                      <a:srgbClr val="656567"/>
                    </a:solidFill>
                    <a:latin typeface="Gotham HTF Book"/>
                  </a:rPr>
                  <a:t>1994: Inférence avancée pour </a:t>
                </a:r>
                <a:r>
                  <a:rPr lang="fr-FR" sz="1800" i="1" dirty="0" err="1">
                    <a:solidFill>
                      <a:srgbClr val="656567"/>
                    </a:solidFill>
                    <a:latin typeface="Gotham HTF Book"/>
                  </a:rPr>
                  <a:t>alldifferent</a:t>
                </a:r>
                <a:r>
                  <a:rPr lang="fr-FR" sz="1800" dirty="0">
                    <a:solidFill>
                      <a:srgbClr val="656567"/>
                    </a:solidFill>
                    <a:latin typeface="Gotham HTF Book"/>
                  </a:rPr>
                  <a:t> et </a:t>
                </a:r>
                <a:r>
                  <a:rPr lang="fr-FR" sz="1800" i="1" dirty="0" err="1">
                    <a:solidFill>
                      <a:srgbClr val="656567"/>
                    </a:solidFill>
                    <a:latin typeface="Gotham HTF Book"/>
                  </a:rPr>
                  <a:t>resource</a:t>
                </a:r>
                <a:r>
                  <a:rPr lang="fr-FR" sz="1800" i="1" dirty="0">
                    <a:solidFill>
                      <a:srgbClr val="656567"/>
                    </a:solidFill>
                    <a:latin typeface="Gotham HTF Book"/>
                  </a:rPr>
                  <a:t> </a:t>
                </a:r>
                <a:r>
                  <a:rPr lang="fr-FR" sz="1800" i="1" dirty="0" err="1">
                    <a:solidFill>
                      <a:srgbClr val="656567"/>
                    </a:solidFill>
                    <a:latin typeface="Gotham HTF Book"/>
                  </a:rPr>
                  <a:t>scheduling</a:t>
                </a:r>
                <a:endParaRPr lang="fr-FR" sz="1800" i="1" dirty="0">
                  <a:solidFill>
                    <a:srgbClr val="656567"/>
                  </a:solidFill>
                  <a:latin typeface="Gotham HTF Book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228600" y="4267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190500" indent="-190500">
                  <a:defRPr/>
                </a:pPr>
                <a:endParaRPr lang="fr-FR" sz="1800" dirty="0">
                  <a:solidFill>
                    <a:srgbClr val="000077"/>
                  </a:solidFill>
                  <a:latin typeface="Gotham HTF Book"/>
                </a:endParaRPr>
              </a:p>
            </p:txBody>
          </p:sp>
        </p:grpSp>
        <p:sp>
          <p:nvSpPr>
            <p:cNvPr id="83" name="Oval 82"/>
            <p:cNvSpPr/>
            <p:nvPr/>
          </p:nvSpPr>
          <p:spPr bwMode="auto">
            <a:xfrm>
              <a:off x="5029200" y="61849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190500" indent="-190500">
                <a:defRPr/>
              </a:pPr>
              <a:endParaRPr lang="fr-FR" sz="1800" dirty="0">
                <a:solidFill>
                  <a:srgbClr val="000077"/>
                </a:solidFill>
                <a:latin typeface="Gotham HTF Book"/>
              </a:endParaRPr>
            </a:p>
          </p:txBody>
        </p:sp>
      </p:grpSp>
      <p:grpSp>
        <p:nvGrpSpPr>
          <p:cNvPr id="14" name="Group 94"/>
          <p:cNvGrpSpPr>
            <a:grpSpLocks/>
          </p:cNvGrpSpPr>
          <p:nvPr/>
        </p:nvGrpSpPr>
        <p:grpSpPr bwMode="auto">
          <a:xfrm>
            <a:off x="1752600" y="2438400"/>
            <a:ext cx="5904868" cy="3124200"/>
            <a:chOff x="228600" y="3212709"/>
            <a:chExt cx="5903980" cy="3124623"/>
          </a:xfrm>
        </p:grpSpPr>
        <p:grpSp>
          <p:nvGrpSpPr>
            <p:cNvPr id="6182" name="Group 87"/>
            <p:cNvGrpSpPr>
              <a:grpSpLocks/>
            </p:cNvGrpSpPr>
            <p:nvPr/>
          </p:nvGrpSpPr>
          <p:grpSpPr bwMode="auto">
            <a:xfrm>
              <a:off x="228600" y="3212709"/>
              <a:ext cx="5903980" cy="369382"/>
              <a:chOff x="228600" y="3212709"/>
              <a:chExt cx="5903980" cy="369382"/>
            </a:xfrm>
          </p:grpSpPr>
          <p:sp>
            <p:nvSpPr>
              <p:cNvPr id="6186" name="TextBox 49"/>
              <p:cNvSpPr txBox="1">
                <a:spLocks noChangeArrowheads="1"/>
              </p:cNvSpPr>
              <p:nvPr/>
            </p:nvSpPr>
            <p:spPr bwMode="auto">
              <a:xfrm>
                <a:off x="457200" y="3212709"/>
                <a:ext cx="5675380" cy="369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buFont typeface="Times" charset="0"/>
                  <a:buNone/>
                </a:pPr>
                <a:r>
                  <a:rPr lang="fr-FR" sz="1800" dirty="0">
                    <a:solidFill>
                      <a:srgbClr val="656567"/>
                    </a:solidFill>
                    <a:latin typeface="Gotham HTF Book"/>
                  </a:rPr>
                  <a:t>1989: CHIP System; Programmation logique par contraintes</a:t>
                </a: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28600" y="3352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190500" indent="-190500">
                  <a:defRPr/>
                </a:pPr>
                <a:endParaRPr lang="fr-FR" sz="1800" dirty="0">
                  <a:solidFill>
                    <a:srgbClr val="000077"/>
                  </a:solidFill>
                  <a:latin typeface="Gotham HTF Book"/>
                </a:endParaRPr>
              </a:p>
            </p:txBody>
          </p:sp>
        </p:grpSp>
        <p:sp>
          <p:nvSpPr>
            <p:cNvPr id="84" name="Oval 83"/>
            <p:cNvSpPr/>
            <p:nvPr/>
          </p:nvSpPr>
          <p:spPr bwMode="auto">
            <a:xfrm>
              <a:off x="4038002" y="618493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190500" indent="-190500">
                <a:defRPr/>
              </a:pPr>
              <a:endParaRPr lang="fr-FR" sz="1800" dirty="0">
                <a:solidFill>
                  <a:srgbClr val="000077"/>
                </a:solidFill>
                <a:latin typeface="Gotham HTF Book"/>
              </a:endParaRPr>
            </a:p>
          </p:txBody>
        </p:sp>
      </p:grp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1752600" y="4267200"/>
            <a:ext cx="7162800" cy="1295400"/>
            <a:chOff x="228600" y="5041507"/>
            <a:chExt cx="7162800" cy="1295880"/>
          </a:xfrm>
        </p:grpSpPr>
        <p:grpSp>
          <p:nvGrpSpPr>
            <p:cNvPr id="6174" name="Group 91"/>
            <p:cNvGrpSpPr>
              <a:grpSpLocks/>
            </p:cNvGrpSpPr>
            <p:nvPr/>
          </p:nvGrpSpPr>
          <p:grpSpPr bwMode="auto">
            <a:xfrm>
              <a:off x="228600" y="5041507"/>
              <a:ext cx="4931362" cy="369469"/>
              <a:chOff x="228600" y="5041507"/>
              <a:chExt cx="4931362" cy="369469"/>
            </a:xfrm>
          </p:grpSpPr>
          <p:sp>
            <p:nvSpPr>
              <p:cNvPr id="6178" name="TextBox 53"/>
              <p:cNvSpPr txBox="1">
                <a:spLocks noChangeArrowheads="1"/>
              </p:cNvSpPr>
              <p:nvPr/>
            </p:nvSpPr>
            <p:spPr bwMode="auto">
              <a:xfrm>
                <a:off x="457200" y="5041507"/>
                <a:ext cx="4702762" cy="3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buFont typeface="Times" charset="0"/>
                  <a:buNone/>
                </a:pPr>
                <a:r>
                  <a:rPr lang="fr-FR" sz="1800" dirty="0">
                    <a:solidFill>
                      <a:srgbClr val="656567"/>
                    </a:solidFill>
                    <a:latin typeface="Gotham HTF Book"/>
                  </a:rPr>
                  <a:t>2006: CISCO </a:t>
                </a:r>
                <a:r>
                  <a:rPr lang="fr-FR" sz="1800" dirty="0" err="1">
                    <a:solidFill>
                      <a:srgbClr val="656567"/>
                    </a:solidFill>
                    <a:latin typeface="Gotham HTF Book"/>
                  </a:rPr>
                  <a:t>Systems</a:t>
                </a:r>
                <a:r>
                  <a:rPr lang="fr-FR" sz="1800" dirty="0">
                    <a:solidFill>
                      <a:srgbClr val="656567"/>
                    </a:solidFill>
                    <a:latin typeface="Gotham HTF Book"/>
                  </a:rPr>
                  <a:t> acquiert Eclipse CLP solver</a:t>
                </a: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28600" y="5181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190500" indent="-190500">
                  <a:defRPr/>
                </a:pPr>
                <a:endParaRPr lang="fr-FR" sz="1800" dirty="0">
                  <a:solidFill>
                    <a:srgbClr val="000077"/>
                  </a:solidFill>
                  <a:latin typeface="Gotham HTF Book"/>
                </a:endParaRPr>
              </a:p>
            </p:txBody>
          </p:sp>
        </p:grpSp>
        <p:sp>
          <p:nvSpPr>
            <p:cNvPr id="85" name="Oval 84"/>
            <p:cNvSpPr/>
            <p:nvPr/>
          </p:nvSpPr>
          <p:spPr bwMode="auto">
            <a:xfrm>
              <a:off x="7239000" y="6184988"/>
              <a:ext cx="152400" cy="152399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190500" indent="-190500">
                <a:defRPr/>
              </a:pPr>
              <a:endParaRPr lang="fr-FR" sz="1800" dirty="0">
                <a:solidFill>
                  <a:srgbClr val="000077"/>
                </a:solidFill>
                <a:latin typeface="Gotham HTF Book"/>
              </a:endParaRPr>
            </a:p>
          </p:txBody>
        </p: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1752600" y="4724400"/>
            <a:ext cx="7772400" cy="838200"/>
            <a:chOff x="228600" y="5041509"/>
            <a:chExt cx="7772400" cy="838512"/>
          </a:xfrm>
        </p:grpSpPr>
        <p:grpSp>
          <p:nvGrpSpPr>
            <p:cNvPr id="6166" name="Group 91"/>
            <p:cNvGrpSpPr>
              <a:grpSpLocks/>
            </p:cNvGrpSpPr>
            <p:nvPr/>
          </p:nvGrpSpPr>
          <p:grpSpPr bwMode="auto">
            <a:xfrm>
              <a:off x="228600" y="5041509"/>
              <a:ext cx="4406795" cy="369469"/>
              <a:chOff x="228600" y="5041509"/>
              <a:chExt cx="4406795" cy="369469"/>
            </a:xfrm>
          </p:grpSpPr>
          <p:sp>
            <p:nvSpPr>
              <p:cNvPr id="6170" name="TextBox 53"/>
              <p:cNvSpPr txBox="1">
                <a:spLocks noChangeArrowheads="1"/>
              </p:cNvSpPr>
              <p:nvPr/>
            </p:nvSpPr>
            <p:spPr bwMode="auto">
              <a:xfrm>
                <a:off x="457200" y="5041509"/>
                <a:ext cx="4178195" cy="369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buFont typeface="Times" charset="0"/>
                  <a:buNone/>
                </a:pPr>
                <a:r>
                  <a:rPr lang="fr-FR" sz="1800" dirty="0">
                    <a:solidFill>
                      <a:srgbClr val="656567"/>
                    </a:solidFill>
                    <a:latin typeface="Gotham HTF Book"/>
                  </a:rPr>
                  <a:t>2009: IBM acquiert ILOG CP Solver &amp; </a:t>
                </a:r>
                <a:r>
                  <a:rPr lang="fr-FR" sz="1800" dirty="0" err="1">
                    <a:solidFill>
                      <a:srgbClr val="656567"/>
                    </a:solidFill>
                    <a:latin typeface="Gotham HTF Book"/>
                  </a:rPr>
                  <a:t>Cplex</a:t>
                </a:r>
                <a:endParaRPr lang="fr-FR" sz="1800" dirty="0">
                  <a:solidFill>
                    <a:srgbClr val="656567"/>
                  </a:solidFill>
                  <a:latin typeface="Gotham HTF Book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228600" y="5181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190500" indent="-190500">
                  <a:defRPr/>
                </a:pPr>
                <a:endParaRPr lang="fr-FR" sz="1800" dirty="0">
                  <a:solidFill>
                    <a:srgbClr val="000077"/>
                  </a:solidFill>
                  <a:latin typeface="Gotham HTF Book"/>
                </a:endParaRPr>
              </a:p>
            </p:txBody>
          </p:sp>
        </p:grpSp>
        <p:sp>
          <p:nvSpPr>
            <p:cNvPr id="52" name="Oval 51"/>
            <p:cNvSpPr/>
            <p:nvPr/>
          </p:nvSpPr>
          <p:spPr bwMode="auto">
            <a:xfrm>
              <a:off x="7848600" y="572762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190500" indent="-190500">
                <a:defRPr/>
              </a:pPr>
              <a:endParaRPr lang="fr-FR" sz="1800" dirty="0">
                <a:solidFill>
                  <a:srgbClr val="000077"/>
                </a:solidFill>
                <a:latin typeface="Gotham HTF Book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/>
              <p:cNvSpPr>
                <a:spLocks noGrp="1" noChangeArrowheads="1"/>
              </p:cNvSpPr>
              <p:nvPr>
                <p:ph type="body" sz="quarter" idx="11"/>
              </p:nvPr>
            </p:nvSpPr>
            <p:spPr>
              <a:xfrm>
                <a:off x="1066800" y="1354345"/>
                <a:ext cx="10515600" cy="3996909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fr-FR" sz="2400" dirty="0">
                    <a:solidFill>
                      <a:srgbClr val="0000FF"/>
                    </a:solidFill>
                    <a:ea typeface="ＭＳ Ｐゴシック" charset="0"/>
                  </a:rPr>
                  <a:t>V</a:t>
                </a:r>
                <a:r>
                  <a:rPr lang="fr-FR" sz="2400" noProof="0" dirty="0" err="1">
                    <a:solidFill>
                      <a:srgbClr val="0000FF"/>
                    </a:solidFill>
                    <a:ea typeface="ＭＳ Ｐゴシック" charset="0"/>
                  </a:rPr>
                  <a:t>ariables</a:t>
                </a:r>
                <a:r>
                  <a:rPr lang="fr-FR" sz="2400" noProof="0" dirty="0">
                    <a:ea typeface="ＭＳ Ｐゴシック" charset="0"/>
                  </a:rPr>
                  <a:t> et </a:t>
                </a:r>
                <a:r>
                  <a:rPr lang="fr-FR" sz="2400" noProof="0" dirty="0">
                    <a:solidFill>
                      <a:srgbClr val="0000FF"/>
                    </a:solidFill>
                    <a:ea typeface="ＭＳ Ｐゴシック" charset="0"/>
                  </a:rPr>
                  <a:t>domaines </a:t>
                </a:r>
                <a:r>
                  <a:rPr lang="fr-FR" sz="2400" noProof="0" dirty="0">
                    <a:ea typeface="ＭＳ Ｐゴシック" charset="0"/>
                  </a:rPr>
                  <a:t>: </a:t>
                </a:r>
              </a:p>
              <a:p>
                <a:pPr>
                  <a:buFontTx/>
                  <a:buNone/>
                </a:pPr>
                <a:r>
                  <a:rPr lang="fr-FR" sz="2400" noProof="0" dirty="0">
                    <a:ea typeface="ＭＳ Ｐゴシック" charset="0"/>
                  </a:rPr>
                  <a:t>  </a:t>
                </a:r>
                <a:r>
                  <a:rPr lang="fr-FR" sz="2400" noProof="0" dirty="0" err="1">
                    <a:ea typeface="ＭＳ Ｐゴシック" charset="0"/>
                  </a:rPr>
                  <a:t>x</a:t>
                </a:r>
                <a:r>
                  <a:rPr lang="fr-FR" sz="2400" baseline="-25000" noProof="0" dirty="0" err="1">
                    <a:ea typeface="ＭＳ Ｐゴシック" charset="0"/>
                  </a:rPr>
                  <a:t>ij</a:t>
                </a:r>
                <a:r>
                  <a:rPr lang="fr-FR" sz="2400" noProof="0" dirty="0">
                    <a:ea typeface="ＭＳ Ｐゴシック" charset="0"/>
                  </a:rPr>
                  <a:t> 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noProof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∈</m:t>
                    </m:r>
                  </m:oMath>
                </a14:m>
                <a:r>
                  <a:rPr lang="fr-FR" sz="2400" noProof="0" dirty="0">
                    <a:ea typeface="ＭＳ Ｐゴシック" charset="0"/>
                    <a:sym typeface="Symbol" charset="0"/>
                  </a:rPr>
                  <a:t> {1,2,3,4,5,6,8,9} pour tous </a:t>
                </a:r>
                <a:r>
                  <a:rPr lang="fr-FR" sz="2400" noProof="0" dirty="0" err="1">
                    <a:ea typeface="ＭＳ Ｐゴシック" charset="0"/>
                    <a:sym typeface="Symbol" charset="0"/>
                  </a:rPr>
                  <a:t>i,j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 in 1..9</a:t>
                </a:r>
              </a:p>
              <a:p>
                <a:pPr>
                  <a:buFontTx/>
                  <a:buNone/>
                </a:pPr>
                <a:endParaRPr lang="fr-FR" sz="2400" noProof="0" dirty="0">
                  <a:ea typeface="ＭＳ Ｐゴシック" charset="0"/>
                  <a:sym typeface="Symbol" charset="0"/>
                </a:endParaRPr>
              </a:p>
              <a:p>
                <a:pPr>
                  <a:buFontTx/>
                  <a:buNone/>
                </a:pPr>
                <a:r>
                  <a:rPr lang="fr-FR" sz="2400" noProof="0" dirty="0">
                    <a:solidFill>
                      <a:srgbClr val="0000FF"/>
                    </a:solidFill>
                    <a:ea typeface="ＭＳ Ｐゴシック" charset="0"/>
                    <a:sym typeface="Symbol" charset="0"/>
                  </a:rPr>
                  <a:t>Contraintes 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:</a:t>
                </a:r>
              </a:p>
              <a:p>
                <a:pPr>
                  <a:buFontTx/>
                  <a:buNone/>
                </a:pPr>
                <a:r>
                  <a:rPr lang="fr-FR" sz="2400" noProof="0" dirty="0">
                    <a:ea typeface="ＭＳ Ｐゴシック" charset="0"/>
                    <a:sym typeface="Symbol" charset="0"/>
                  </a:rPr>
                  <a:t>  </a:t>
                </a:r>
                <a:r>
                  <a:rPr lang="fr-FR" sz="2400" i="1" noProof="0" dirty="0" err="1">
                    <a:ea typeface="ＭＳ Ｐゴシック" charset="0"/>
                    <a:sym typeface="Symbol" charset="0"/>
                  </a:rPr>
                  <a:t>alldifferent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(</a:t>
                </a:r>
                <a:r>
                  <a:rPr lang="fr-FR" sz="2400" noProof="0" dirty="0" err="1">
                    <a:ea typeface="ＭＳ Ｐゴシック" charset="0"/>
                    <a:sym typeface="Symbol" charset="0"/>
                  </a:rPr>
                  <a:t>x</a:t>
                </a:r>
                <a:r>
                  <a:rPr lang="fr-FR" sz="2400" baseline="-25000" noProof="0" dirty="0" err="1">
                    <a:ea typeface="ＭＳ Ｐゴシック" charset="0"/>
                  </a:rPr>
                  <a:t>ij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 : j=1..9) pour toute ligne i</a:t>
                </a:r>
              </a:p>
              <a:p>
                <a:r>
                  <a:rPr lang="fr-FR" sz="2400" noProof="0" dirty="0">
                    <a:ea typeface="ＭＳ Ｐゴシック" charset="0"/>
                    <a:sym typeface="Symbol" charset="0"/>
                  </a:rPr>
                  <a:t>  </a:t>
                </a:r>
                <a:r>
                  <a:rPr lang="fr-FR" sz="2400" i="1" noProof="0" dirty="0" err="1">
                    <a:ea typeface="ＭＳ Ｐゴシック" charset="0"/>
                    <a:sym typeface="Symbol" charset="0"/>
                  </a:rPr>
                  <a:t>alldifferent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(</a:t>
                </a:r>
                <a:r>
                  <a:rPr lang="fr-FR" sz="2400" noProof="0" dirty="0" err="1">
                    <a:ea typeface="ＭＳ Ｐゴシック" charset="0"/>
                    <a:sym typeface="Symbol" charset="0"/>
                  </a:rPr>
                  <a:t>x</a:t>
                </a:r>
                <a:r>
                  <a:rPr lang="fr-FR" sz="2400" baseline="-25000" noProof="0" dirty="0" err="1">
                    <a:ea typeface="ＭＳ Ｐゴシック" charset="0"/>
                  </a:rPr>
                  <a:t>ij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 : i=1..9) </a:t>
                </a:r>
                <a:r>
                  <a:rPr lang="fr-FR" sz="2400" dirty="0">
                    <a:ea typeface="ＭＳ Ｐゴシック" charset="0"/>
                    <a:sym typeface="Symbol" charset="0"/>
                  </a:rPr>
                  <a:t>pour toute colonne 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j</a:t>
                </a:r>
              </a:p>
              <a:p>
                <a:pPr>
                  <a:buFontTx/>
                  <a:buNone/>
                </a:pPr>
                <a:r>
                  <a:rPr lang="fr-FR" sz="2400" noProof="0" dirty="0">
                    <a:ea typeface="ＭＳ Ｐゴシック" charset="0"/>
                    <a:sym typeface="Symbol" charset="0"/>
                  </a:rPr>
                  <a:t>  </a:t>
                </a:r>
                <a:r>
                  <a:rPr lang="fr-FR" sz="2400" i="1" noProof="0" dirty="0" err="1">
                    <a:ea typeface="ＭＳ Ｐゴシック" charset="0"/>
                    <a:sym typeface="Symbol" charset="0"/>
                  </a:rPr>
                  <a:t>alldifferent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(</a:t>
                </a:r>
                <a:r>
                  <a:rPr lang="fr-FR" sz="2400" noProof="0" dirty="0" err="1">
                    <a:ea typeface="ＭＳ Ｐゴシック" charset="0"/>
                    <a:sym typeface="Symbol" charset="0"/>
                  </a:rPr>
                  <a:t>x</a:t>
                </a:r>
                <a:r>
                  <a:rPr lang="fr-FR" sz="2400" baseline="-25000" noProof="0" dirty="0" err="1">
                    <a:ea typeface="ＭＳ Ｐゴシック" charset="0"/>
                  </a:rPr>
                  <a:t>ij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 : </a:t>
                </a:r>
                <a:r>
                  <a:rPr lang="fr-FR" sz="2400" noProof="0" dirty="0" err="1">
                    <a:ea typeface="ＭＳ Ｐゴシック" charset="0"/>
                    <a:sym typeface="Symbol" charset="0"/>
                  </a:rPr>
                  <a:t>i,j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noProof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∈</m:t>
                    </m:r>
                  </m:oMath>
                </a14:m>
                <a:r>
                  <a:rPr lang="fr-FR" sz="2400" noProof="0" dirty="0">
                    <a:ea typeface="ＭＳ Ｐゴシック" charset="0"/>
                    <a:sym typeface="Symbol" charset="0"/>
                  </a:rPr>
                  <a:t> b) pour tout bloc b</a:t>
                </a:r>
              </a:p>
              <a:p>
                <a:pPr>
                  <a:buFontTx/>
                  <a:buNone/>
                </a:pPr>
                <a:endParaRPr lang="fr-FR" sz="2400" noProof="0" dirty="0">
                  <a:ea typeface="ＭＳ Ｐゴシック" charset="0"/>
                  <a:sym typeface="Symbol" charset="0"/>
                </a:endParaRPr>
              </a:p>
              <a:p>
                <a:pPr>
                  <a:buFontTx/>
                  <a:buNone/>
                </a:pPr>
                <a:r>
                  <a:rPr lang="fr-FR" sz="2400" noProof="0" dirty="0">
                    <a:ea typeface="ＭＳ Ｐゴシック" charset="0"/>
                    <a:sym typeface="Symbol" charset="0"/>
                  </a:rPr>
                  <a:t>  </a:t>
                </a:r>
                <a:r>
                  <a:rPr lang="fr-FR" sz="2400" noProof="0" dirty="0" err="1">
                    <a:ea typeface="ＭＳ Ｐゴシック" charset="0"/>
                    <a:sym typeface="Symbol" charset="0"/>
                  </a:rPr>
                  <a:t>x</a:t>
                </a:r>
                <a:r>
                  <a:rPr lang="fr-FR" sz="2400" baseline="-25000" noProof="0" dirty="0" err="1">
                    <a:ea typeface="ＭＳ Ｐゴシック" charset="0"/>
                  </a:rPr>
                  <a:t>ij</a:t>
                </a:r>
                <a:r>
                  <a:rPr lang="fr-FR" sz="2400" baseline="-25000" noProof="0" dirty="0">
                    <a:ea typeface="ＭＳ Ｐゴシック" charset="0"/>
                  </a:rPr>
                  <a:t> 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= k si la case (</a:t>
                </a:r>
                <a:r>
                  <a:rPr lang="fr-FR" sz="2400" noProof="0" dirty="0" err="1">
                    <a:ea typeface="ＭＳ Ｐゴシック" charset="0"/>
                    <a:sym typeface="Symbol" charset="0"/>
                  </a:rPr>
                  <a:t>i,j</a:t>
                </a:r>
                <a:r>
                  <a:rPr lang="fr-FR" sz="2400" noProof="0" dirty="0">
                    <a:ea typeface="ＭＳ Ｐゴシック" charset="0"/>
                    <a:sym typeface="Symbol" charset="0"/>
                  </a:rPr>
                  <a:t>) est fixée à valeur k</a:t>
                </a:r>
              </a:p>
            </p:txBody>
          </p:sp>
        </mc:Choice>
        <mc:Fallback xmlns=""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066800" y="1354345"/>
                <a:ext cx="10515600" cy="3996909"/>
              </a:xfrm>
              <a:blipFill>
                <a:blip r:embed="rId3"/>
                <a:stretch>
                  <a:fillRect l="-928" t="-915" b="-13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latin typeface="Gill Sans MT" charset="0"/>
                <a:ea typeface="ＭＳ Ｐゴシック" charset="0"/>
              </a:rPr>
              <a:t>Modèle PC pour le Sudoku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BED1DCB-AB8A-40D3-A49B-12E5B5ACC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4036" name="Group 4"/>
          <p:cNvGraphicFramePr>
            <a:graphicFrameLocks noGrp="1"/>
          </p:cNvGraphicFramePr>
          <p:nvPr/>
        </p:nvGraphicFramePr>
        <p:xfrm>
          <a:off x="7696201" y="3352800"/>
          <a:ext cx="2543175" cy="3017610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326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219200" y="1095799"/>
            <a:ext cx="10515600" cy="5301881"/>
          </a:xfrm>
        </p:spPr>
        <p:txBody>
          <a:bodyPr/>
          <a:lstStyle/>
          <a:p>
            <a:pPr>
              <a:buFontTx/>
              <a:buNone/>
            </a:pPr>
            <a:r>
              <a:rPr lang="fr-FR" sz="2400" noProof="0" dirty="0">
                <a:ea typeface="ＭＳ Ｐゴシック" charset="0"/>
              </a:rPr>
              <a:t>Résultats expérimentaux pour des grandes instances de sudoku (16</a:t>
            </a:r>
            <a:r>
              <a:rPr lang="fr-FR" sz="2400" noProof="0" dirty="0">
                <a:ea typeface="ＭＳ Ｐゴシック" charset="0"/>
                <a:sym typeface="Symbol" charset="0"/>
              </a:rPr>
              <a:t></a:t>
            </a:r>
            <a:r>
              <a:rPr lang="fr-FR" sz="2400" noProof="0" dirty="0">
                <a:ea typeface="ＭＳ Ｐゴシック" charset="0"/>
              </a:rPr>
              <a:t>16) </a:t>
            </a:r>
            <a:r>
              <a:rPr lang="fr-FR" sz="2400" baseline="30000" noProof="0" dirty="0">
                <a:ea typeface="ＭＳ Ｐゴシック" charset="0"/>
                <a:cs typeface="Arial" charset="0"/>
              </a:rPr>
              <a:t>1</a:t>
            </a:r>
            <a:endParaRPr lang="fr-FR" sz="2400" noProof="0" dirty="0">
              <a:ea typeface="ＭＳ Ｐゴシック" charset="0"/>
            </a:endParaRPr>
          </a:p>
          <a:p>
            <a:pPr>
              <a:buFontTx/>
              <a:buNone/>
            </a:pPr>
            <a:endParaRPr lang="fr-FR" sz="2400" noProof="0" dirty="0">
              <a:ea typeface="ＭＳ Ｐゴシック" charset="0"/>
            </a:endParaRPr>
          </a:p>
          <a:p>
            <a:r>
              <a:rPr lang="fr-FR" sz="2400" dirty="0">
                <a:ea typeface="ＭＳ Ｐゴシック" charset="0"/>
              </a:rPr>
              <a:t>contraintes </a:t>
            </a:r>
            <a:r>
              <a:rPr lang="fr-FR" sz="2400" i="1" noProof="0" dirty="0">
                <a:solidFill>
                  <a:srgbClr val="0000FF"/>
                </a:solidFill>
                <a:ea typeface="ＭＳ Ｐゴシック" charset="0"/>
              </a:rPr>
              <a:t>not-</a:t>
            </a:r>
            <a:r>
              <a:rPr lang="fr-FR" sz="2400" i="1" noProof="0" dirty="0" err="1">
                <a:solidFill>
                  <a:srgbClr val="0000FF"/>
                </a:solidFill>
                <a:ea typeface="ＭＳ Ｐゴシック" charset="0"/>
              </a:rPr>
              <a:t>equal</a:t>
            </a:r>
            <a:r>
              <a:rPr lang="fr-FR" sz="2400" noProof="0" dirty="0">
                <a:ea typeface="ＭＳ Ｐゴシック" charset="0"/>
              </a:rPr>
              <a:t> 			</a:t>
            </a:r>
            <a:r>
              <a:rPr lang="fr-FR" sz="2400" dirty="0">
                <a:ea typeface="ＭＳ Ｐゴシック" charset="0"/>
              </a:rPr>
              <a:t> contraintes </a:t>
            </a:r>
            <a:r>
              <a:rPr lang="fr-FR" sz="2400" i="1" noProof="0" dirty="0" err="1">
                <a:solidFill>
                  <a:srgbClr val="0000FF"/>
                </a:solidFill>
                <a:ea typeface="ＭＳ Ｐゴシック" charset="0"/>
              </a:rPr>
              <a:t>alldifferent</a:t>
            </a:r>
            <a:endParaRPr lang="fr-FR" sz="2400" noProof="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fr-FR" sz="2400" noProof="0" dirty="0">
                <a:ea typeface="ＭＳ Ｐゴシック" charset="0"/>
              </a:rPr>
              <a:t>{ x</a:t>
            </a:r>
            <a:r>
              <a:rPr lang="fr-FR" sz="2400" baseline="-25000" noProof="0" dirty="0">
                <a:ea typeface="ＭＳ Ｐゴシック" charset="0"/>
              </a:rPr>
              <a:t>i</a:t>
            </a:r>
            <a:r>
              <a:rPr lang="fr-FR" sz="2400" noProof="0" dirty="0">
                <a:ea typeface="ＭＳ Ｐゴシック" charset="0"/>
              </a:rPr>
              <a:t> ≠ </a:t>
            </a:r>
            <a:r>
              <a:rPr lang="fr-FR" sz="2400" noProof="0" dirty="0" err="1">
                <a:ea typeface="ＭＳ Ｐゴシック" charset="0"/>
              </a:rPr>
              <a:t>x</a:t>
            </a:r>
            <a:r>
              <a:rPr lang="fr-FR" sz="2400" baseline="-25000" noProof="0" dirty="0" err="1">
                <a:ea typeface="ＭＳ Ｐゴシック" charset="0"/>
              </a:rPr>
              <a:t>j</a:t>
            </a:r>
            <a:r>
              <a:rPr lang="fr-FR" sz="2400" noProof="0" dirty="0">
                <a:ea typeface="ＭＳ Ｐゴシック" charset="0"/>
              </a:rPr>
              <a:t> </a:t>
            </a:r>
            <a:r>
              <a:rPr lang="fr-FR" sz="2400" dirty="0">
                <a:ea typeface="ＭＳ Ｐゴシック" charset="0"/>
              </a:rPr>
              <a:t>pour tout </a:t>
            </a:r>
            <a:r>
              <a:rPr lang="fr-FR" sz="2400" noProof="0" dirty="0">
                <a:ea typeface="ＭＳ Ｐゴシック" charset="0"/>
              </a:rPr>
              <a:t>i ≠ j }		</a:t>
            </a:r>
            <a:r>
              <a:rPr lang="fr-FR" sz="2400" i="1" noProof="0" dirty="0">
                <a:ea typeface="ＭＳ Ｐゴシック" charset="0"/>
                <a:sym typeface="Symbol" charset="0"/>
              </a:rPr>
              <a:t> 	</a:t>
            </a:r>
            <a:r>
              <a:rPr lang="fr-FR" sz="2400" i="1" noProof="0" dirty="0" err="1">
                <a:ea typeface="ＭＳ Ｐゴシック" charset="0"/>
                <a:sym typeface="Symbol" charset="0"/>
              </a:rPr>
              <a:t>alldifferent</a:t>
            </a:r>
            <a:r>
              <a:rPr lang="fr-FR" sz="2400" noProof="0" dirty="0">
                <a:ea typeface="ＭＳ Ｐゴシック" charset="0"/>
                <a:sym typeface="Symbol" charset="0"/>
              </a:rPr>
              <a:t>(</a:t>
            </a:r>
            <a:r>
              <a:rPr lang="fr-FR" sz="2400" noProof="0" dirty="0" err="1">
                <a:ea typeface="ＭＳ Ｐゴシック" charset="0"/>
                <a:sym typeface="Symbol" charset="0"/>
              </a:rPr>
              <a:t>x</a:t>
            </a:r>
            <a:r>
              <a:rPr lang="fr-FR" sz="2400" baseline="-25000" noProof="0" dirty="0" err="1">
                <a:ea typeface="ＭＳ Ｐゴシック" charset="0"/>
              </a:rPr>
              <a:t>ij</a:t>
            </a:r>
            <a:r>
              <a:rPr lang="fr-FR" sz="2400" noProof="0" dirty="0">
                <a:ea typeface="ＭＳ Ｐゴシック" charset="0"/>
                <a:sym typeface="Symbol" charset="0"/>
              </a:rPr>
              <a:t>)</a:t>
            </a:r>
            <a:endParaRPr lang="fr-FR" sz="2400" noProof="0" dirty="0">
              <a:ea typeface="ＭＳ Ｐゴシック" charset="0"/>
            </a:endParaRPr>
          </a:p>
          <a:p>
            <a:pPr>
              <a:buFontTx/>
              <a:buNone/>
            </a:pPr>
            <a:endParaRPr lang="fr-FR" sz="2400" noProof="0" dirty="0">
              <a:ea typeface="ＭＳ Ｐゴシック" charset="0"/>
            </a:endParaRPr>
          </a:p>
          <a:p>
            <a:r>
              <a:rPr lang="fr-FR" sz="2400" noProof="0" dirty="0">
                <a:ea typeface="ＭＳ Ｐゴシック" charset="0"/>
              </a:rPr>
              <a:t>Résolus : 94%				</a:t>
            </a:r>
            <a:r>
              <a:rPr lang="fr-FR" sz="2400" dirty="0">
                <a:ea typeface="ＭＳ Ｐゴシック" charset="0"/>
              </a:rPr>
              <a:t>Résolus : </a:t>
            </a:r>
            <a:r>
              <a:rPr lang="fr-FR" sz="2400" noProof="0" dirty="0">
                <a:ea typeface="ＭＳ Ｐゴシック" charset="0"/>
              </a:rPr>
              <a:t>100%</a:t>
            </a:r>
          </a:p>
          <a:p>
            <a:pPr>
              <a:buFontTx/>
              <a:buNone/>
            </a:pPr>
            <a:r>
              <a:rPr lang="fr-FR" sz="2400" noProof="0" dirty="0">
                <a:ea typeface="ＭＳ Ｐゴシック" charset="0"/>
              </a:rPr>
              <a:t>Temps total : 249.21s			</a:t>
            </a:r>
            <a:r>
              <a:rPr lang="fr-FR" sz="2400" dirty="0">
                <a:ea typeface="ＭＳ Ｐゴシック" charset="0"/>
              </a:rPr>
              <a:t>T</a:t>
            </a:r>
            <a:r>
              <a:rPr lang="fr-FR" sz="2400" noProof="0" dirty="0" err="1">
                <a:ea typeface="ＭＳ Ｐゴシック" charset="0"/>
              </a:rPr>
              <a:t>emps</a:t>
            </a:r>
            <a:r>
              <a:rPr lang="fr-FR" sz="2400" noProof="0" dirty="0">
                <a:ea typeface="ＭＳ Ｐゴシック" charset="0"/>
              </a:rPr>
              <a:t> total : 6.47s</a:t>
            </a:r>
          </a:p>
          <a:p>
            <a:pPr>
              <a:buFontTx/>
              <a:buNone/>
            </a:pPr>
            <a:r>
              <a:rPr lang="fr-FR" sz="2400" noProof="0" dirty="0" err="1">
                <a:ea typeface="ＭＳ Ｐゴシック" charset="0"/>
              </a:rPr>
              <a:t>Backtracks</a:t>
            </a:r>
            <a:r>
              <a:rPr lang="fr-FR" sz="2400" noProof="0" dirty="0">
                <a:ea typeface="ＭＳ Ｐゴシック" charset="0"/>
              </a:rPr>
              <a:t> : 2,284,716		</a:t>
            </a:r>
            <a:r>
              <a:rPr lang="fr-FR" sz="2400" noProof="0" dirty="0" err="1">
                <a:ea typeface="ＭＳ Ｐゴシック" charset="0"/>
              </a:rPr>
              <a:t>Backtracks</a:t>
            </a:r>
            <a:r>
              <a:rPr lang="fr-FR" sz="2400" noProof="0" dirty="0">
                <a:ea typeface="ＭＳ Ｐゴシック" charset="0"/>
              </a:rPr>
              <a:t> : 3020</a:t>
            </a:r>
          </a:p>
          <a:p>
            <a:pPr>
              <a:buFontTx/>
              <a:buNone/>
            </a:pPr>
            <a:endParaRPr lang="fr-FR" sz="2400" noProof="0" dirty="0">
              <a:ea typeface="ＭＳ Ｐゴシック" charset="0"/>
            </a:endParaRPr>
          </a:p>
          <a:p>
            <a:pPr>
              <a:buFontTx/>
              <a:buNone/>
            </a:pPr>
            <a:endParaRPr lang="fr-FR" sz="2400" noProof="0" dirty="0">
              <a:ea typeface="ＭＳ Ｐゴシック" charset="0"/>
            </a:endParaRPr>
          </a:p>
          <a:p>
            <a:pPr>
              <a:buFontTx/>
              <a:buNone/>
            </a:pPr>
            <a:endParaRPr lang="fr-FR" sz="2400" noProof="0" dirty="0">
              <a:ea typeface="ＭＳ Ｐゴシック" charset="0"/>
            </a:endParaRPr>
          </a:p>
          <a:p>
            <a:r>
              <a:rPr lang="fr-FR" sz="2400" baseline="30000" noProof="0" dirty="0">
                <a:ea typeface="ＭＳ Ｐゴシック" charset="0"/>
                <a:cs typeface="Arial" charset="0"/>
              </a:rPr>
              <a:t>1</a:t>
            </a:r>
            <a:r>
              <a:rPr lang="fr-FR" sz="2400" dirty="0">
                <a:ea typeface="ＭＳ Ｐゴシック" charset="0"/>
              </a:rPr>
              <a:t>limite de temps de 600s </a:t>
            </a:r>
            <a:endParaRPr lang="fr-FR" sz="2400" noProof="0" dirty="0">
              <a:ea typeface="ＭＳ Ｐゴシック" charset="0"/>
            </a:endParaRP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latin typeface="Gill Sans MT" charset="0"/>
                <a:ea typeface="ＭＳ Ｐゴシック" charset="0"/>
              </a:rPr>
              <a:t>Résolution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A2EC369-D370-4E5B-B054-439C6D2BD9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BAA059-801C-6840-B6AB-36F8858308B4}" type="slidenum">
              <a:rPr lang="en-US" sz="1400">
                <a:latin typeface="Gill Sans" charset="0"/>
              </a:rPr>
              <a:pPr/>
              <a:t>31</a:t>
            </a:fld>
            <a:endParaRPr lang="en-US" sz="1400"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5207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27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116887"/>
            <a:ext cx="10515600" cy="461582"/>
          </a:xfrm>
        </p:spPr>
        <p:txBody>
          <a:bodyPr>
            <a:noAutofit/>
          </a:bodyPr>
          <a:lstStyle/>
          <a:p>
            <a:r>
              <a:rPr lang="fr-FR" dirty="0">
                <a:ea typeface="ＭＳ Ｐゴシック" charset="0"/>
              </a:rPr>
              <a:t>Les v</a:t>
            </a:r>
            <a:r>
              <a:rPr lang="fr-FR" noProof="0" dirty="0" err="1">
                <a:ea typeface="ＭＳ Ｐゴシック" charset="0"/>
              </a:rPr>
              <a:t>ariables</a:t>
            </a:r>
            <a:r>
              <a:rPr lang="fr-FR" noProof="0" dirty="0">
                <a:ea typeface="ＭＳ Ｐゴシック" charset="0"/>
              </a:rPr>
              <a:t> prennent </a:t>
            </a:r>
            <a:r>
              <a:rPr lang="fr-FR" dirty="0">
                <a:ea typeface="ＭＳ Ｐゴシック" charset="0"/>
              </a:rPr>
              <a:t>leur valeur dans des ensembles finis ou continus :</a:t>
            </a:r>
            <a:endParaRPr lang="fr-FR" noProof="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fr-FR" noProof="0" dirty="0">
                <a:ea typeface="ＭＳ Ｐゴシック" charset="0"/>
              </a:rPr>
              <a:t>	  v </a:t>
            </a:r>
            <a:r>
              <a:rPr lang="fr-FR" noProof="0" dirty="0">
                <a:ea typeface="ＭＳ Ｐゴシック" charset="0"/>
                <a:sym typeface="Symbol" charset="0"/>
              </a:rPr>
              <a:t> {</a:t>
            </a:r>
            <a:r>
              <a:rPr lang="fr-FR" noProof="0" dirty="0" err="1">
                <a:ea typeface="ＭＳ Ｐゴシック" charset="0"/>
                <a:sym typeface="Symbol" charset="0"/>
              </a:rPr>
              <a:t>a,b,c,d</a:t>
            </a:r>
            <a:r>
              <a:rPr lang="fr-FR" noProof="0" dirty="0">
                <a:ea typeface="ＭＳ Ｐゴシック" charset="0"/>
                <a:sym typeface="Symbol" charset="0"/>
              </a:rPr>
              <a:t>},  </a:t>
            </a:r>
            <a:r>
              <a:rPr lang="fr-FR" noProof="0" dirty="0">
                <a:ea typeface="ＭＳ Ｐゴシック" charset="0"/>
              </a:rPr>
              <a:t>start</a:t>
            </a:r>
            <a:r>
              <a:rPr lang="fr-FR" noProof="0" dirty="0">
                <a:ea typeface="ＭＳ Ｐゴシック" charset="0"/>
                <a:sym typeface="Symbol" charset="0"/>
              </a:rPr>
              <a:t>  {0,1,2,8,9,10},  z  [2.18, 4.33]</a:t>
            </a:r>
            <a:endParaRPr lang="fr-FR" noProof="0" dirty="0">
              <a:ea typeface="ＭＳ Ｐゴシック" charset="0"/>
            </a:endParaRPr>
          </a:p>
          <a:p>
            <a:pPr>
              <a:lnSpc>
                <a:spcPct val="130000"/>
              </a:lnSpc>
            </a:pPr>
            <a:r>
              <a:rPr lang="fr-FR" noProof="0" dirty="0">
                <a:ea typeface="ＭＳ Ｐゴシック" charset="0"/>
              </a:rPr>
              <a:t>Expressions algébriques :</a:t>
            </a:r>
          </a:p>
          <a:p>
            <a:pPr>
              <a:buFontTx/>
              <a:buNone/>
            </a:pPr>
            <a:r>
              <a:rPr lang="fr-FR" noProof="0" dirty="0">
                <a:ea typeface="ＭＳ Ｐゴシック" charset="0"/>
              </a:rPr>
              <a:t>	  x</a:t>
            </a:r>
            <a:r>
              <a:rPr lang="fr-FR" baseline="30000" noProof="0" dirty="0">
                <a:ea typeface="ＭＳ Ｐゴシック" charset="0"/>
              </a:rPr>
              <a:t>3</a:t>
            </a:r>
            <a:r>
              <a:rPr lang="fr-FR" noProof="0" dirty="0">
                <a:ea typeface="ＭＳ Ｐゴシック" charset="0"/>
              </a:rPr>
              <a:t>(y</a:t>
            </a:r>
            <a:r>
              <a:rPr lang="fr-FR" baseline="30000" noProof="0" dirty="0">
                <a:ea typeface="ＭＳ Ｐゴシック" charset="0"/>
              </a:rPr>
              <a:t>2</a:t>
            </a:r>
            <a:r>
              <a:rPr lang="fr-FR" noProof="0" dirty="0">
                <a:ea typeface="ＭＳ Ｐゴシック" charset="0"/>
              </a:rPr>
              <a:t> – z) ≥ 25 + x</a:t>
            </a:r>
            <a:r>
              <a:rPr lang="fr-FR" baseline="30000" noProof="0" dirty="0">
                <a:ea typeface="ＭＳ Ｐゴシック" charset="0"/>
              </a:rPr>
              <a:t>2</a:t>
            </a:r>
            <a:r>
              <a:rPr lang="fr-FR" noProof="0" dirty="0">
                <a:ea typeface="ＭＳ Ｐゴシック" charset="0"/>
              </a:rPr>
              <a:t>∙max(</a:t>
            </a:r>
            <a:r>
              <a:rPr lang="fr-FR" noProof="0" dirty="0" err="1">
                <a:ea typeface="ＭＳ Ｐゴシック" charset="0"/>
              </a:rPr>
              <a:t>x,y,z</a:t>
            </a:r>
            <a:r>
              <a:rPr lang="fr-FR" noProof="0" dirty="0">
                <a:ea typeface="ＭＳ Ｐゴシック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fr-FR" noProof="0" dirty="0">
                <a:ea typeface="ＭＳ Ｐゴシック" charset="0"/>
              </a:rPr>
              <a:t>Variables en indice </a:t>
            </a:r>
            <a:r>
              <a:rPr lang="fr-CA" dirty="0">
                <a:ea typeface="ＭＳ Ｐゴシック" charset="0"/>
              </a:rPr>
              <a:t>(contraintes </a:t>
            </a:r>
            <a:r>
              <a:rPr lang="fr-CA" i="1" dirty="0">
                <a:ea typeface="ＭＳ Ｐゴシック" charset="0"/>
              </a:rPr>
              <a:t>Élément)</a:t>
            </a:r>
            <a:r>
              <a:rPr lang="fr-FR" noProof="0" dirty="0">
                <a:ea typeface="ＭＳ Ｐゴシック" charset="0"/>
              </a:rPr>
              <a:t>:</a:t>
            </a:r>
          </a:p>
          <a:p>
            <a:pPr>
              <a:buFontTx/>
              <a:buNone/>
            </a:pPr>
            <a:r>
              <a:rPr lang="fr-FR" noProof="0" dirty="0">
                <a:ea typeface="ＭＳ Ｐゴシック" charset="0"/>
              </a:rPr>
              <a:t>	  y = </a:t>
            </a:r>
            <a:r>
              <a:rPr lang="fr-FR" noProof="0" dirty="0" err="1">
                <a:ea typeface="ＭＳ Ｐゴシック" charset="0"/>
              </a:rPr>
              <a:t>cost</a:t>
            </a:r>
            <a:r>
              <a:rPr lang="fr-FR" noProof="0" dirty="0">
                <a:ea typeface="ＭＳ Ｐゴシック" charset="0"/>
              </a:rPr>
              <a:t>[x] 	(ici y et x sont des variables, </a:t>
            </a:r>
            <a:r>
              <a:rPr lang="fr-FR" altLang="ja-JP" noProof="0" dirty="0">
                <a:ea typeface="ＭＳ Ｐゴシック" charset="0"/>
              </a:rPr>
              <a:t>‘</a:t>
            </a:r>
            <a:r>
              <a:rPr lang="fr-FR" noProof="0" dirty="0" err="1">
                <a:ea typeface="ＭＳ Ｐゴシック" charset="0"/>
              </a:rPr>
              <a:t>cost</a:t>
            </a:r>
            <a:r>
              <a:rPr lang="fr-FR" altLang="ja-JP" noProof="0" dirty="0">
                <a:ea typeface="ＭＳ Ｐゴシック" charset="0"/>
              </a:rPr>
              <a:t>’</a:t>
            </a:r>
            <a:r>
              <a:rPr lang="fr-FR" noProof="0" dirty="0">
                <a:ea typeface="ＭＳ Ｐゴシック" charset="0"/>
              </a:rPr>
              <a:t> est un tableau de paramètres)</a:t>
            </a:r>
          </a:p>
          <a:p>
            <a:pPr>
              <a:lnSpc>
                <a:spcPct val="130000"/>
              </a:lnSpc>
            </a:pPr>
            <a:r>
              <a:rPr lang="fr-FR" noProof="0" dirty="0">
                <a:ea typeface="ＭＳ Ｐゴシック" charset="0"/>
              </a:rPr>
              <a:t>Raisonnement avec méta-contraintes </a:t>
            </a:r>
            <a:r>
              <a:rPr lang="fr-CA" noProof="0" dirty="0">
                <a:ea typeface="ＭＳ Ｐゴシック" charset="0"/>
              </a:rPr>
              <a:t>(</a:t>
            </a:r>
            <a:r>
              <a:rPr lang="fr-CA" i="1" noProof="0" dirty="0">
                <a:ea typeface="ＭＳ Ｐゴシック" charset="0"/>
              </a:rPr>
              <a:t>Réification</a:t>
            </a:r>
            <a:r>
              <a:rPr lang="fr-CA" noProof="0" dirty="0">
                <a:ea typeface="ＭＳ Ｐゴシック" charset="0"/>
              </a:rPr>
              <a:t>)</a:t>
            </a:r>
            <a:r>
              <a:rPr lang="fr-FR" noProof="0" dirty="0">
                <a:ea typeface="ＭＳ Ｐゴシック" charset="0"/>
              </a:rPr>
              <a:t>:</a:t>
            </a:r>
          </a:p>
          <a:p>
            <a:pPr>
              <a:buFontTx/>
              <a:buNone/>
            </a:pPr>
            <a:r>
              <a:rPr lang="fr-FR" noProof="0" dirty="0">
                <a:ea typeface="ＭＳ Ｐゴシック" charset="0"/>
              </a:rPr>
              <a:t>	  ∑</a:t>
            </a:r>
            <a:r>
              <a:rPr lang="fr-FR" baseline="-25000" noProof="0" dirty="0">
                <a:ea typeface="ＭＳ Ｐゴシック" charset="0"/>
              </a:rPr>
              <a:t>i</a:t>
            </a:r>
            <a:r>
              <a:rPr lang="fr-FR" noProof="0" dirty="0">
                <a:ea typeface="ＭＳ Ｐゴシック" charset="0"/>
              </a:rPr>
              <a:t> (x</a:t>
            </a:r>
            <a:r>
              <a:rPr lang="fr-FR" baseline="-25000" noProof="0" dirty="0">
                <a:ea typeface="ＭＳ Ｐゴシック" charset="0"/>
              </a:rPr>
              <a:t>i</a:t>
            </a:r>
            <a:r>
              <a:rPr lang="fr-FR" noProof="0" dirty="0">
                <a:ea typeface="ＭＳ Ｐゴシック" charset="0"/>
              </a:rPr>
              <a:t> &gt; T</a:t>
            </a:r>
            <a:r>
              <a:rPr lang="fr-FR" baseline="-25000" noProof="0" dirty="0">
                <a:ea typeface="ＭＳ Ｐゴシック" charset="0"/>
              </a:rPr>
              <a:t>i</a:t>
            </a:r>
            <a:r>
              <a:rPr lang="fr-FR" noProof="0" dirty="0">
                <a:ea typeface="ＭＳ Ｐゴシック" charset="0"/>
              </a:rPr>
              <a:t>) ≤ 5</a:t>
            </a:r>
          </a:p>
          <a:p>
            <a:pPr>
              <a:lnSpc>
                <a:spcPct val="130000"/>
              </a:lnSpc>
            </a:pPr>
            <a:r>
              <a:rPr lang="fr-FR" noProof="0" dirty="0">
                <a:ea typeface="ＭＳ Ｐゴシック" charset="0"/>
              </a:rPr>
              <a:t>Relation logiques dans </a:t>
            </a:r>
            <a:r>
              <a:rPr lang="fr-FR" noProof="0" dirty="0" err="1">
                <a:ea typeface="ＭＳ Ｐゴシック" charset="0"/>
              </a:rPr>
              <a:t>lesquelle</a:t>
            </a:r>
            <a:r>
              <a:rPr lang="fr-FR" noProof="0" dirty="0">
                <a:ea typeface="ＭＳ Ｐゴシック" charset="0"/>
              </a:rPr>
              <a:t> des (méta-)contraintes peuvent mixées :</a:t>
            </a:r>
          </a:p>
          <a:p>
            <a:pPr>
              <a:buFontTx/>
              <a:buNone/>
            </a:pPr>
            <a:r>
              <a:rPr lang="fr-FR" noProof="0" dirty="0">
                <a:ea typeface="ＭＳ Ｐゴシック" charset="0"/>
              </a:rPr>
              <a:t>	  ((x &lt; y) OU (y &lt; z)) </a:t>
            </a:r>
            <a:r>
              <a:rPr lang="fr-FR" noProof="0" dirty="0">
                <a:ea typeface="ＭＳ Ｐゴシック" charset="0"/>
                <a:sym typeface="Symbol" charset="0"/>
              </a:rPr>
              <a:t> (c = min(</a:t>
            </a:r>
            <a:r>
              <a:rPr lang="fr-FR" noProof="0" dirty="0" err="1">
                <a:ea typeface="ＭＳ Ｐゴシック" charset="0"/>
                <a:sym typeface="Symbol" charset="0"/>
              </a:rPr>
              <a:t>x,y</a:t>
            </a:r>
            <a:r>
              <a:rPr lang="fr-FR" noProof="0" dirty="0">
                <a:ea typeface="ＭＳ Ｐゴシック" charset="0"/>
                <a:sym typeface="Symbol" charset="0"/>
              </a:rPr>
              <a:t>))</a:t>
            </a:r>
          </a:p>
          <a:p>
            <a:pPr>
              <a:lnSpc>
                <a:spcPct val="130000"/>
              </a:lnSpc>
            </a:pPr>
            <a:r>
              <a:rPr lang="fr-FR" noProof="0" dirty="0">
                <a:ea typeface="ＭＳ Ｐゴシック" charset="0"/>
              </a:rPr>
              <a:t>Contraintes </a:t>
            </a:r>
            <a:r>
              <a:rPr lang="fr-FR" i="1" noProof="0" dirty="0">
                <a:ea typeface="ＭＳ Ｐゴシック" charset="0"/>
              </a:rPr>
              <a:t>globales</a:t>
            </a:r>
            <a:r>
              <a:rPr lang="fr-FR" noProof="0" dirty="0">
                <a:ea typeface="ＭＳ Ｐゴシック" charset="0"/>
              </a:rPr>
              <a:t> (ou contraintes symboliques):</a:t>
            </a:r>
          </a:p>
          <a:p>
            <a:pPr>
              <a:buFontTx/>
              <a:buNone/>
            </a:pPr>
            <a:r>
              <a:rPr lang="fr-FR" noProof="0" dirty="0">
                <a:ea typeface="ＭＳ Ｐゴシック" charset="0"/>
              </a:rPr>
              <a:t>	  </a:t>
            </a:r>
            <a:r>
              <a:rPr lang="fr-FR" i="1" noProof="0" dirty="0" err="1">
                <a:ea typeface="ＭＳ Ｐゴシック" charset="0"/>
              </a:rPr>
              <a:t>Alldifferent</a:t>
            </a:r>
            <a:r>
              <a:rPr lang="fr-FR" noProof="0" dirty="0">
                <a:ea typeface="ＭＳ Ｐゴシック" charset="0"/>
              </a:rPr>
              <a:t>(x</a:t>
            </a:r>
            <a:r>
              <a:rPr lang="fr-FR" baseline="-25000" noProof="0" dirty="0">
                <a:ea typeface="ＭＳ Ｐゴシック" charset="0"/>
              </a:rPr>
              <a:t>1</a:t>
            </a:r>
            <a:r>
              <a:rPr lang="fr-FR" noProof="0" dirty="0">
                <a:ea typeface="ＭＳ Ｐゴシック" charset="0"/>
              </a:rPr>
              <a:t>,x</a:t>
            </a:r>
            <a:r>
              <a:rPr lang="fr-FR" baseline="-25000" noProof="0" dirty="0">
                <a:ea typeface="ＭＳ Ｐゴシック" charset="0"/>
              </a:rPr>
              <a:t>2</a:t>
            </a:r>
            <a:r>
              <a:rPr lang="fr-FR" noProof="0" dirty="0">
                <a:ea typeface="ＭＳ Ｐゴシック" charset="0"/>
              </a:rPr>
              <a:t>, ...,</a:t>
            </a:r>
            <a:r>
              <a:rPr lang="fr-FR" noProof="0" dirty="0" err="1">
                <a:ea typeface="ＭＳ Ｐゴシック" charset="0"/>
              </a:rPr>
              <a:t>x</a:t>
            </a:r>
            <a:r>
              <a:rPr lang="fr-FR" baseline="-25000" noProof="0" dirty="0" err="1">
                <a:ea typeface="ＭＳ Ｐゴシック" charset="0"/>
              </a:rPr>
              <a:t>n</a:t>
            </a:r>
            <a:r>
              <a:rPr lang="fr-FR" noProof="0" dirty="0">
                <a:ea typeface="ＭＳ Ｐゴシック" charset="0"/>
              </a:rPr>
              <a:t>)</a:t>
            </a:r>
          </a:p>
          <a:p>
            <a:pPr>
              <a:buFontTx/>
              <a:buNone/>
            </a:pPr>
            <a:r>
              <a:rPr lang="fr-FR" noProof="0" dirty="0">
                <a:ea typeface="ＭＳ Ｐゴシック" charset="0"/>
              </a:rPr>
              <a:t>	  </a:t>
            </a:r>
            <a:r>
              <a:rPr lang="fr-FR" i="1" noProof="0" dirty="0" err="1">
                <a:ea typeface="ＭＳ Ｐゴシック" charset="0"/>
              </a:rPr>
              <a:t>SequentialSchedule</a:t>
            </a:r>
            <a:r>
              <a:rPr lang="fr-FR" noProof="0" dirty="0">
                <a:ea typeface="ＭＳ Ｐゴシック" charset="0"/>
              </a:rPr>
              <a:t>( [start</a:t>
            </a:r>
            <a:r>
              <a:rPr lang="fr-FR" baseline="-25000" noProof="0" dirty="0">
                <a:ea typeface="ＭＳ Ｐゴシック" charset="0"/>
              </a:rPr>
              <a:t>1</a:t>
            </a:r>
            <a:r>
              <a:rPr lang="fr-FR" noProof="0" dirty="0">
                <a:ea typeface="ＭＳ Ｐゴシック" charset="0"/>
              </a:rPr>
              <a:t>,..., </a:t>
            </a:r>
            <a:r>
              <a:rPr lang="fr-FR" noProof="0" dirty="0" err="1">
                <a:ea typeface="ＭＳ Ｐゴシック" charset="0"/>
              </a:rPr>
              <a:t>start</a:t>
            </a:r>
            <a:r>
              <a:rPr lang="fr-FR" baseline="-25000" noProof="0" dirty="0" err="1">
                <a:ea typeface="ＭＳ Ｐゴシック" charset="0"/>
              </a:rPr>
              <a:t>n</a:t>
            </a:r>
            <a:r>
              <a:rPr lang="fr-FR" noProof="0" dirty="0">
                <a:ea typeface="ＭＳ Ｐゴシック" charset="0"/>
              </a:rPr>
              <a:t>], [dur</a:t>
            </a:r>
            <a:r>
              <a:rPr lang="fr-FR" baseline="-25000" noProof="0" dirty="0">
                <a:ea typeface="ＭＳ Ｐゴシック" charset="0"/>
              </a:rPr>
              <a:t>1</a:t>
            </a:r>
            <a:r>
              <a:rPr lang="fr-FR" noProof="0" dirty="0">
                <a:ea typeface="ＭＳ Ｐゴシック" charset="0"/>
              </a:rPr>
              <a:t>,...,</a:t>
            </a:r>
            <a:r>
              <a:rPr lang="fr-FR" noProof="0" dirty="0" err="1">
                <a:ea typeface="ＭＳ Ｐゴシック" charset="0"/>
              </a:rPr>
              <a:t>dur</a:t>
            </a:r>
            <a:r>
              <a:rPr lang="fr-FR" baseline="-25000" noProof="0" dirty="0" err="1">
                <a:ea typeface="ＭＳ Ｐゴシック" charset="0"/>
              </a:rPr>
              <a:t>n</a:t>
            </a:r>
            <a:r>
              <a:rPr lang="fr-FR" noProof="0" dirty="0">
                <a:ea typeface="ＭＳ Ｐゴシック" charset="0"/>
              </a:rPr>
              <a:t>], [end</a:t>
            </a:r>
            <a:r>
              <a:rPr lang="fr-FR" baseline="-25000" noProof="0" dirty="0">
                <a:ea typeface="ＭＳ Ｐゴシック" charset="0"/>
              </a:rPr>
              <a:t>1</a:t>
            </a:r>
            <a:r>
              <a:rPr lang="fr-FR" noProof="0" dirty="0">
                <a:ea typeface="ＭＳ Ｐゴシック" charset="0"/>
              </a:rPr>
              <a:t>,...,</a:t>
            </a:r>
            <a:r>
              <a:rPr lang="fr-FR" noProof="0" dirty="0" err="1">
                <a:ea typeface="ＭＳ Ｐゴシック" charset="0"/>
              </a:rPr>
              <a:t>end</a:t>
            </a:r>
            <a:r>
              <a:rPr lang="fr-FR" baseline="-25000" noProof="0" dirty="0" err="1">
                <a:ea typeface="ＭＳ Ｐゴシック" charset="0"/>
              </a:rPr>
              <a:t>n</a:t>
            </a:r>
            <a:r>
              <a:rPr lang="fr-FR" noProof="0" dirty="0">
                <a:ea typeface="ＭＳ Ｐゴシック" charset="0"/>
              </a:rPr>
              <a:t>] )</a:t>
            </a:r>
          </a:p>
        </p:txBody>
      </p:sp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latin typeface="Gill Sans MT" charset="0"/>
                <a:ea typeface="ＭＳ Ｐゴシック" charset="0"/>
              </a:rPr>
              <a:t>Modélisation en PC : résumé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7D97B3E-C393-4C5D-AED4-B3D97A850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Office: A520.21 Tel.: #4569</a:t>
            </a:r>
          </a:p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9947" y="2844274"/>
            <a:ext cx="5235575" cy="599281"/>
          </a:xfrm>
        </p:spPr>
        <p:txBody>
          <a:bodyPr/>
          <a:lstStyle/>
          <a:p>
            <a:r>
              <a:rPr lang="fr-FR" altLang="fr-FR" sz="2400" dirty="0"/>
              <a:t>Outils de Recherche </a:t>
            </a:r>
            <a:br>
              <a:rPr lang="fr-FR" altLang="fr-FR" sz="2400" dirty="0"/>
            </a:br>
            <a:r>
              <a:rPr lang="fr-FR" altLang="fr-FR" sz="2400" dirty="0"/>
              <a:t>Opérationnelle en Génie - MTH 8414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5600" y="3810000"/>
            <a:ext cx="9313304" cy="1905000"/>
          </a:xfrm>
        </p:spPr>
        <p:txBody>
          <a:bodyPr>
            <a:normAutofit lnSpcReduction="10000"/>
          </a:bodyPr>
          <a:lstStyle/>
          <a:p>
            <a:r>
              <a:rPr lang="fr-FR" sz="2000" dirty="0">
                <a:ea typeface="ＭＳ Ｐゴシック" charset="0"/>
              </a:rPr>
              <a:t>Programmation par contraintes: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Modélisation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Contraintes globales</a:t>
            </a:r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/>
                </a:solidFill>
              </a:rPr>
              <a:t>Ordonnancement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Résolution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20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528D7DC-48D1-40A1-B4F1-4146BCF772FD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2090209"/>
                <a:ext cx="10174539" cy="3022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dirty="0"/>
                  <a:t>On doit séquencer un ensemble de tâches sur une machine</a:t>
                </a:r>
              </a:p>
              <a:p>
                <a:pPr lvl="1"/>
                <a:r>
                  <a:rPr lang="fr-FR" sz="2000" dirty="0"/>
                  <a:t>Chaque tâche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000" i="1" dirty="0"/>
                  <a:t> </a:t>
                </a:r>
                <a:r>
                  <a:rPr lang="fr-FR" sz="2000" dirty="0"/>
                  <a:t>a une durée d’exécution spécifique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2000" dirty="0"/>
              </a:p>
              <a:p>
                <a:pPr lvl="1"/>
                <a:r>
                  <a:rPr lang="fr-FR" sz="2000" dirty="0"/>
                  <a:t>Chaque tâche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000" i="1" dirty="0"/>
                  <a:t> </a:t>
                </a:r>
                <a:r>
                  <a:rPr lang="fr-FR" sz="2000" dirty="0"/>
                  <a:t>peut être commencée après la 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/>
                  <a:t> (release date), et doit être complétée avant la 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/>
                  <a:t> (deadline)</a:t>
                </a:r>
              </a:p>
              <a:p>
                <a:pPr lvl="1"/>
                <a:r>
                  <a:rPr lang="fr-FR" sz="2000" dirty="0"/>
                  <a:t>Les tâches ne peuvent pas se chevaucher</a:t>
                </a:r>
              </a:p>
              <a:p>
                <a:pPr lvl="1"/>
                <a:endParaRPr lang="fr-FR" sz="2000" dirty="0"/>
              </a:p>
              <a:p>
                <a:pPr lvl="1"/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/>
                  <a:t> Le temps est représenté par un ensemble discret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1, 2,…, 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(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fr-FR" sz="2000" dirty="0"/>
                  <a:t> est l’horizon)</a:t>
                </a:r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528D7DC-48D1-40A1-B4F1-4146BCF772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2090209"/>
                <a:ext cx="10174539" cy="3022600"/>
              </a:xfrm>
              <a:blipFill>
                <a:blip r:embed="rId2"/>
                <a:stretch>
                  <a:fillRect l="-748" t="-25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9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3248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60B103-653E-4B79-A31B-D25B123A0F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99082C-E572-417F-962F-969DCDD2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PC </a:t>
            </a:r>
            <a:r>
              <a:rPr lang="en-US" sz="2400" dirty="0" err="1"/>
              <a:t>ou</a:t>
            </a:r>
            <a:r>
              <a:rPr lang="en-US" sz="2400" dirty="0"/>
              <a:t> PLNE : </a:t>
            </a:r>
            <a:r>
              <a:rPr lang="en-US" dirty="0" err="1"/>
              <a:t>Ordonnancement</a:t>
            </a:r>
            <a:r>
              <a:rPr lang="en-US" sz="2400" dirty="0"/>
              <a:t> de </a:t>
            </a:r>
            <a:r>
              <a:rPr lang="en-US" sz="2400" dirty="0" err="1"/>
              <a:t>tâches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7712226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603E8D-9695-4BD1-929D-682467661647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7" y="1917700"/>
                <a:ext cx="10174539" cy="3022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000" dirty="0"/>
                  <a:t>Variables</a:t>
                </a:r>
              </a:p>
              <a:p>
                <a:pPr lvl="1"/>
                <a:r>
                  <a:rPr lang="fr-FR" sz="2000" dirty="0"/>
                  <a:t> les variables binaires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 baseline="-25000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fr-FR" sz="2000" dirty="0"/>
                  <a:t> indiquent si la tâche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000" dirty="0"/>
                  <a:t> commence à la période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/>
                  <a:t>Contraintes</a:t>
                </a:r>
              </a:p>
              <a:p>
                <a:pPr lvl="1"/>
                <a:r>
                  <a:rPr lang="fr-FR" sz="2000" dirty="0"/>
                  <a:t> chaque tâche commence à une et une seule date</a:t>
                </a:r>
              </a:p>
              <a:p>
                <a:pPr marL="96441" lvl="1" indent="0">
                  <a:buNone/>
                </a:pPr>
                <a:r>
                  <a:rPr lang="fr-FR" sz="2000" dirty="0"/>
                  <a:t>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FR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sz="20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fr-FR" sz="2000" i="1" smtClean="0">
                        <a:latin typeface="Cambria Math" panose="02040503050406030204" pitchFamily="18" charset="0"/>
                      </a:rPr>
                      <m:t>= 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fr-FR" sz="2000" dirty="0"/>
              </a:p>
              <a:p>
                <a:pPr lvl="1"/>
                <a:endParaRPr lang="fr-FR" sz="2000" dirty="0"/>
              </a:p>
              <a:p>
                <a:pPr lvl="1"/>
                <a:r>
                  <a:rPr lang="fr-FR" sz="2000" dirty="0"/>
                  <a:t> respect des dates</a:t>
                </a:r>
              </a:p>
              <a:p>
                <a:pPr marL="96441" lvl="1" indent="0">
                  <a:buNone/>
                </a:pPr>
                <a:r>
                  <a:rPr lang="fr-FR" sz="2000" dirty="0"/>
                  <a:t>	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sz="2000" i="1" smtClean="0">
                        <a:latin typeface="Cambria Math" panose="02040503050406030204" pitchFamily="18" charset="0"/>
                      </a:rPr>
                      <m:t> = 0	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pour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tout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tout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tel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que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00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 &gt;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00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603E8D-9695-4BD1-929D-682467661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7" y="1917700"/>
                <a:ext cx="10174539" cy="3022600"/>
              </a:xfrm>
              <a:blipFill>
                <a:blip r:embed="rId2"/>
                <a:stretch>
                  <a:fillRect l="-748" t="-2521" b="-168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2664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E5796F-CE4F-4040-8C90-D26329F243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13B639-E86F-43DD-AD51-A360432F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err="1"/>
              <a:t>Modèle</a:t>
            </a:r>
            <a:r>
              <a:rPr lang="en-CA" sz="2400" dirty="0"/>
              <a:t> PLNE</a:t>
            </a:r>
          </a:p>
        </p:txBody>
      </p:sp>
    </p:spTree>
    <p:extLst>
      <p:ext uri="{BB962C8B-B14F-4D97-AF65-F5344CB8AC3E}">
        <p14:creationId xmlns:p14="http://schemas.microsoft.com/office/powerpoint/2010/main" val="211049138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F6DF97D-D83F-4075-BBBD-68E6C9926EF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1857375"/>
                <a:ext cx="10174539" cy="3022600"/>
              </a:xfrm>
            </p:spPr>
            <p:txBody>
              <a:bodyPr/>
              <a:lstStyle/>
              <a:p>
                <a:r>
                  <a:rPr lang="fr-FR" sz="2000" dirty="0"/>
                  <a:t> Les tâches ne peuvent pas se chevaucher</a:t>
                </a:r>
              </a:p>
              <a:p>
                <a:endParaRPr lang="fr-FR" sz="2000" dirty="0"/>
              </a:p>
              <a:p>
                <a:pPr marL="96441" lvl="1" indent="0">
                  <a:buNone/>
                </a:pPr>
                <a:r>
                  <a:rPr lang="fr-FR" sz="2000" dirty="0">
                    <a:solidFill>
                      <a:srgbClr val="F25F29"/>
                    </a:solidFill>
                  </a:rPr>
                  <a:t>variante 1</a:t>
                </a:r>
              </a:p>
              <a:p>
                <a:pPr marL="294639" lvl="1" indent="0">
                  <a:buNone/>
                </a:pPr>
                <a:r>
                  <a:rPr lang="fr-FR" sz="2000" dirty="0"/>
                  <a:t>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fr-F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 1 	</m:t>
                    </m:r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fr-FR" sz="2000" dirty="0"/>
              </a:p>
              <a:p>
                <a:pPr lvl="2"/>
                <a:r>
                  <a:rPr lang="fr-FR" sz="2000" dirty="0"/>
                  <a:t>Les durées d’exécution doit aussi être prise en compte ; laissé en exercice</a:t>
                </a:r>
              </a:p>
              <a:p>
                <a:pPr lvl="2"/>
                <a:endParaRPr lang="fr-FR" sz="2000" dirty="0"/>
              </a:p>
              <a:p>
                <a:pPr marL="96441" lvl="1" indent="0">
                  <a:buNone/>
                </a:pPr>
                <a:r>
                  <a:rPr lang="fr-FR" sz="2000" dirty="0">
                    <a:solidFill>
                      <a:srgbClr val="F25F29"/>
                    </a:solidFill>
                  </a:rPr>
                  <a:t>variante 2</a:t>
                </a:r>
              </a:p>
              <a:p>
                <a:pPr lvl="2"/>
                <a:r>
                  <a:rPr lang="fr-FR" sz="2000" dirty="0"/>
                  <a:t>Introduire les variables binaires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2000" i="1" baseline="-25000" smtClean="0">
                        <a:latin typeface="Cambria Math" panose="02040503050406030204" pitchFamily="18" charset="0"/>
                      </a:rPr>
                      <m:t>𝑖𝑘</m:t>
                    </m:r>
                  </m:oMath>
                </a14:m>
                <a:r>
                  <a:rPr lang="fr-FR" sz="2000" dirty="0"/>
                  <a:t> indiquant si la tâche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000" dirty="0"/>
                  <a:t> se fait avant la tâche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fr-FR" sz="2000" dirty="0"/>
              </a:p>
              <a:p>
                <a:pPr lvl="2"/>
                <a:r>
                  <a:rPr lang="fr-FR" sz="2000" dirty="0"/>
                  <a:t>Cela doit être relié aux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 baseline="-25000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fr-FR" sz="2000" dirty="0"/>
                  <a:t> ; des contraintes doivent être ajoutées pour des soucis de cohérence (i.e., triplets de tâches) ; laissé en exercice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F6DF97D-D83F-4075-BBBD-68E6C9926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1857375"/>
                <a:ext cx="10174539" cy="3022600"/>
              </a:xfrm>
              <a:blipFill>
                <a:blip r:embed="rId2"/>
                <a:stretch>
                  <a:fillRect l="-623" t="-2510" b="-24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D29D83-513D-485E-AB37-28D1F9DC44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3645C3-C245-49F7-BA1A-3CF88E60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err="1"/>
              <a:t>Modèle</a:t>
            </a:r>
            <a:r>
              <a:rPr lang="en-CA" sz="2400" dirty="0"/>
              <a:t> PLNE (suite)</a:t>
            </a:r>
          </a:p>
        </p:txBody>
      </p:sp>
    </p:spTree>
    <p:extLst>
      <p:ext uri="{BB962C8B-B14F-4D97-AF65-F5344CB8AC3E}">
        <p14:creationId xmlns:p14="http://schemas.microsoft.com/office/powerpoint/2010/main" val="267717114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39E1DEE-9628-4E89-881A-F009E641550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sz="2000" dirty="0"/>
                  <a:t>Variables</a:t>
                </a:r>
              </a:p>
              <a:p>
                <a:pPr lvl="1"/>
                <a:r>
                  <a:rPr lang="fr-FR" sz="2000" dirty="0"/>
                  <a:t> soit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fr-FR" sz="2000" i="1" baseline="-25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000" dirty="0"/>
                  <a:t> indiquant la date de début de la tâche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000" dirty="0"/>
                  <a:t>, prenant valeur dans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{1,2,…, 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r-FR" sz="2000" dirty="0"/>
              </a:p>
              <a:p>
                <a:pPr lvl="1"/>
                <a:r>
                  <a:rPr lang="fr-FR" sz="2000" dirty="0"/>
                  <a:t> cette modélisation assure immédiatement que chaque tâche démarre à une seule date</a:t>
                </a:r>
              </a:p>
              <a:p>
                <a:endParaRPr lang="fr-FR" sz="2000" dirty="0"/>
              </a:p>
              <a:p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/>
                  <a:t>Contraintes</a:t>
                </a:r>
              </a:p>
              <a:p>
                <a:pPr lvl="1"/>
                <a:r>
                  <a:rPr lang="fr-FR" sz="2000" dirty="0"/>
                  <a:t>respect des dates</a:t>
                </a:r>
              </a:p>
              <a:p>
                <a:pPr marL="294639" lvl="1" indent="0">
                  <a:buNone/>
                </a:pPr>
                <a:r>
                  <a:rPr lang="fr-FR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𝑠𝑡𝑎𝑟</m:t>
                    </m:r>
                    <m:sSub>
                      <m:sSub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000" i="1" smtClean="0">
                        <a:latin typeface="Cambria Math" panose="02040503050406030204" pitchFamily="18" charset="0"/>
                      </a:rPr>
                      <m:t> ≤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00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2000" baseline="-25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39E1DEE-9628-4E89-881A-F009E6415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748" t="-2510" b="-16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1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572382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FA927-754C-4A4F-8FB8-E21A0D9E33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177341-74E6-470F-8234-BAF4DF49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err="1"/>
              <a:t>Modèle</a:t>
            </a:r>
            <a:r>
              <a:rPr lang="en-CA" sz="2400" dirty="0"/>
              <a:t> PC</a:t>
            </a:r>
          </a:p>
        </p:txBody>
      </p:sp>
    </p:spTree>
    <p:extLst>
      <p:ext uri="{BB962C8B-B14F-4D97-AF65-F5344CB8AC3E}">
        <p14:creationId xmlns:p14="http://schemas.microsoft.com/office/powerpoint/2010/main" val="198055428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err="1"/>
              <a:t>Modèle</a:t>
            </a:r>
            <a:r>
              <a:rPr lang="en-CA" sz="2400" dirty="0"/>
              <a:t> PC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0EF0809-30DB-4021-975D-BC25ADE553C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264318" y="2390776"/>
                <a:ext cx="9731096" cy="3022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Pour </a:t>
                </a:r>
                <a:r>
                  <a:rPr lang="en-US" sz="2000" dirty="0" err="1"/>
                  <a:t>toutes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tâches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fr-CA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294639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&lt; 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)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𝑂𝑈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&lt; 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marL="294639" lvl="1" indent="0">
                  <a:buNone/>
                </a:pPr>
                <a:r>
                  <a:rPr lang="en-US" sz="2000" dirty="0" err="1">
                    <a:solidFill>
                      <a:srgbClr val="F25F29"/>
                    </a:solidFill>
                  </a:rPr>
                  <a:t>C’est</a:t>
                </a:r>
                <a:r>
                  <a:rPr lang="en-US" sz="2000" dirty="0">
                    <a:solidFill>
                      <a:srgbClr val="F25F29"/>
                    </a:solidFill>
                  </a:rPr>
                  <a:t> tout !</a:t>
                </a:r>
              </a:p>
              <a:p>
                <a:pPr marL="294639" lvl="1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294639" lvl="1" indent="0">
                  <a:buNone/>
                </a:pPr>
                <a:r>
                  <a:rPr lang="en-US" sz="2000" dirty="0"/>
                  <a:t>et un </a:t>
                </a:r>
                <a:r>
                  <a:rPr lang="en-US" sz="2000" dirty="0" err="1"/>
                  <a:t>modèle</a:t>
                </a:r>
                <a:r>
                  <a:rPr lang="en-US" sz="2000" dirty="0"/>
                  <a:t> encore plus compact </a:t>
                </a:r>
                <a:r>
                  <a:rPr lang="en-US" sz="2000" dirty="0" err="1"/>
                  <a:t>est</a:t>
                </a:r>
                <a:r>
                  <a:rPr lang="en-US" sz="2000" dirty="0"/>
                  <a:t> possible </a:t>
                </a:r>
                <a:r>
                  <a:rPr lang="en-US" sz="2000" dirty="0" err="1"/>
                  <a:t>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utilisant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contrainte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globale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d’ordonnancement</a:t>
                </a:r>
                <a:endParaRPr lang="en-US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0EF0809-30DB-4021-975D-BC25ADE553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264318" y="2390776"/>
                <a:ext cx="9731096" cy="3022600"/>
              </a:xfrm>
              <a:blipFill>
                <a:blip r:embed="rId2"/>
                <a:stretch>
                  <a:fillRect l="-652" t="-25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397879"/>
            <a:ext cx="10515600" cy="461582"/>
          </a:xfrm>
        </p:spPr>
        <p:txBody>
          <a:bodyPr/>
          <a:lstStyle/>
          <a:p>
            <a:r>
              <a:rPr lang="fr-FR" sz="2000" dirty="0"/>
              <a:t>Les tâches ne peuvent pas se chevaucher :</a:t>
            </a:r>
            <a:endParaRPr lang="en-US" sz="2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EE7454-141F-4BA5-A01C-297121206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11038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13F1409-A773-4D64-9268-77325C6A759C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fr-FR" sz="2000" dirty="0"/>
                  <a:t> Le nombre de variables PC est égal au nombre de tâches, alors que leur nombre en PLNE dépend aussi de la résolution temporelle (pour un horizon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000" dirty="0"/>
                  <a:t> tâches, on a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000" dirty="0"/>
                  <a:t> variables binaires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 baseline="-2500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fr-FR" sz="2000" dirty="0"/>
                  <a:t>)</a:t>
                </a:r>
              </a:p>
              <a:p>
                <a:endParaRPr lang="fr-FR" sz="2000" dirty="0"/>
              </a:p>
              <a:p>
                <a:r>
                  <a:rPr lang="fr-FR" sz="2000" dirty="0"/>
                  <a:t> Les contraintes d’ordonnancement sont compliquées en PLNE, et plus naturelles en PC</a:t>
                </a:r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13F1409-A773-4D64-9268-77325C6A75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539" t="-22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3248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95FF05-1EA9-45DF-A0E0-8E80E61D33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FA531B-6F24-4ECC-B70B-6AC82D98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err="1"/>
              <a:t>Avantages</a:t>
            </a:r>
            <a:r>
              <a:rPr lang="en-CA" sz="2400" dirty="0"/>
              <a:t> du </a:t>
            </a:r>
            <a:r>
              <a:rPr lang="en-CA" sz="2400" dirty="0" err="1"/>
              <a:t>modèle</a:t>
            </a:r>
            <a:r>
              <a:rPr lang="en-CA" sz="2400" dirty="0"/>
              <a:t> PC</a:t>
            </a:r>
          </a:p>
        </p:txBody>
      </p:sp>
    </p:spTree>
    <p:extLst>
      <p:ext uri="{BB962C8B-B14F-4D97-AF65-F5344CB8AC3E}">
        <p14:creationId xmlns:p14="http://schemas.microsoft.com/office/powerpoint/2010/main" val="40818795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Planification sportive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A0B986-34F3-4CE9-A16D-70937050B4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03427" name="Rectangle 1027"/>
          <p:cNvSpPr>
            <a:spLocks noChangeArrowheads="1"/>
          </p:cNvSpPr>
          <p:nvPr/>
        </p:nvSpPr>
        <p:spPr bwMode="auto">
          <a:xfrm>
            <a:off x="1828800" y="4343400"/>
            <a:ext cx="685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Calendrier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de 1997/1998 ACC basketball league (9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équipes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)</a:t>
            </a:r>
          </a:p>
          <a:p>
            <a:pPr marL="342900" indent="-342900">
              <a:buFontTx/>
              <a:buChar char="•"/>
            </a:pP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Plusieurs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contraintes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supplémentaires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variées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et complexes</a:t>
            </a:r>
          </a:p>
          <a:p>
            <a:pPr marL="342900" indent="-342900">
              <a:buFontTx/>
              <a:buChar char="•"/>
            </a:pP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Toutes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les 179 solutions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ont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été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trouvées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en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Gill Sans MT" charset="0"/>
              </a:rPr>
              <a:t>24h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en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utilisant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Énumération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et PLNE </a:t>
            </a:r>
            <a:r>
              <a:rPr lang="en-US" sz="1600" dirty="0">
                <a:solidFill>
                  <a:srgbClr val="656567"/>
                </a:solidFill>
                <a:latin typeface="Gill Sans MT" charset="0"/>
              </a:rPr>
              <a:t>[</a:t>
            </a:r>
            <a:r>
              <a:rPr lang="en-US" sz="1600" dirty="0" err="1">
                <a:solidFill>
                  <a:srgbClr val="656567"/>
                </a:solidFill>
                <a:latin typeface="Gill Sans MT" charset="0"/>
              </a:rPr>
              <a:t>Nemhauser</a:t>
            </a:r>
            <a:r>
              <a:rPr lang="en-US" sz="1600" dirty="0">
                <a:solidFill>
                  <a:srgbClr val="656567"/>
                </a:solidFill>
                <a:latin typeface="Gill Sans MT" charset="0"/>
              </a:rPr>
              <a:t> &amp; Trick, 1998]</a:t>
            </a:r>
          </a:p>
          <a:p>
            <a:pPr marL="342900" indent="-342900">
              <a:buFontTx/>
              <a:buChar char="•"/>
            </a:pP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Toutes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les 179 solutions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ont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été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trouvées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en </a:t>
            </a:r>
            <a:r>
              <a:rPr lang="fr-CA" sz="1800" dirty="0">
                <a:solidFill>
                  <a:schemeClr val="accent2"/>
                </a:solidFill>
                <a:latin typeface="Gill Sans MT" charset="0"/>
              </a:rPr>
              <a:t>moins d’une</a:t>
            </a:r>
            <a:r>
              <a:rPr lang="en-US" sz="1800" dirty="0">
                <a:solidFill>
                  <a:schemeClr val="accent2"/>
                </a:solidFill>
                <a:latin typeface="Gill Sans MT" charset="0"/>
              </a:rPr>
              <a:t> minute 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en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utilisant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la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programmation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par </a:t>
            </a:r>
            <a:r>
              <a:rPr lang="en-US" sz="1800" dirty="0" err="1">
                <a:solidFill>
                  <a:srgbClr val="656567"/>
                </a:solidFill>
                <a:latin typeface="Gill Sans MT" charset="0"/>
              </a:rPr>
              <a:t>contraintes</a:t>
            </a:r>
            <a:r>
              <a:rPr lang="en-US" sz="1800" dirty="0">
                <a:solidFill>
                  <a:srgbClr val="656567"/>
                </a:solidFill>
                <a:latin typeface="Gill Sans MT" charset="0"/>
              </a:rPr>
              <a:t> </a:t>
            </a:r>
            <a:r>
              <a:rPr lang="en-US" sz="1600" dirty="0">
                <a:solidFill>
                  <a:srgbClr val="656567"/>
                </a:solidFill>
                <a:latin typeface="Gill Sans MT" charset="0"/>
              </a:rPr>
              <a:t>[</a:t>
            </a:r>
            <a:r>
              <a:rPr lang="en-US" sz="1600" dirty="0" err="1">
                <a:solidFill>
                  <a:srgbClr val="656567"/>
                </a:solidFill>
                <a:latin typeface="Gill Sans MT" charset="0"/>
              </a:rPr>
              <a:t>Henz</a:t>
            </a:r>
            <a:r>
              <a:rPr lang="en-US" sz="1600" dirty="0">
                <a:solidFill>
                  <a:srgbClr val="656567"/>
                </a:solidFill>
                <a:latin typeface="Gill Sans MT" charset="0"/>
              </a:rPr>
              <a:t>, 1999, 2001]</a:t>
            </a:r>
          </a:p>
        </p:txBody>
      </p:sp>
      <p:pic>
        <p:nvPicPr>
          <p:cNvPr id="8196" name="Picture 1029" descr="Basketball Hoop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752600"/>
            <a:ext cx="1758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20928"/>
              </p:ext>
            </p:extLst>
          </p:nvPr>
        </p:nvGraphicFramePr>
        <p:xfrm>
          <a:off x="2286001" y="1295400"/>
          <a:ext cx="7742239" cy="2133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4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Semaine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Semaine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Semaine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3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Semaine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Semaine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5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Semaine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Semaine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7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Période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0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1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0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2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4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7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3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/>
                        <a:t>3 vs 7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/>
                        <a:t>1 vs 5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2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Période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2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3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7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0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3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5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7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0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/>
                        <a:t>5 vs 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Période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/>
                        <a:t>4 vs 5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/>
                        <a:t>3 vs 5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0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2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2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7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0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7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Période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/>
                        <a:t>6 vs 7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/>
                        <a:t>4 vs 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/>
                        <a:t>2 vs 5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/>
                        <a:t>1 vs 2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0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5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3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vs</a:t>
                      </a:r>
                      <a:r>
                        <a:rPr lang="en-US" sz="1400" dirty="0"/>
                        <a:t> 3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7473" marR="7747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342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D8390C-C6A2-4A3D-B4FC-63172191F1F7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fr-FR" sz="1800" dirty="0"/>
                  <a:t> Éléments de base</a:t>
                </a:r>
              </a:p>
              <a:p>
                <a:pPr lvl="2"/>
                <a:r>
                  <a:rPr lang="fr-FR" sz="1800" dirty="0"/>
                  <a:t>Activités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sz="1800" baseline="-25000" dirty="0"/>
              </a:p>
              <a:p>
                <a:pPr lvl="2"/>
                <a:r>
                  <a:rPr lang="fr-FR" sz="1800" dirty="0"/>
                  <a:t>Ressources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180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180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fr-FR" sz="1800" baseline="-25000" dirty="0"/>
              </a:p>
              <a:p>
                <a:pPr lvl="1"/>
                <a:endParaRPr lang="fr-FR" sz="1800" baseline="-25000" dirty="0"/>
              </a:p>
              <a:p>
                <a:r>
                  <a:rPr lang="fr-FR" sz="1800" dirty="0"/>
                  <a:t> Variables correspondant à une activité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8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800" baseline="-25000" dirty="0"/>
              </a:p>
              <a:p>
                <a:r>
                  <a:rPr lang="fr-FR" sz="1800" dirty="0"/>
                  <a:t> Chaque activité requiert des unités d’une ou plusieurs ressources</a:t>
                </a:r>
              </a:p>
              <a:p>
                <a:endParaRPr lang="fr-FR" sz="1800" dirty="0"/>
              </a:p>
              <a:p>
                <a:r>
                  <a:rPr lang="fr-FR" sz="1800" dirty="0"/>
                  <a:t> Chaque ressource a une capacité (souvent fixée)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D8390C-C6A2-4A3D-B4FC-63172191F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419" t="-20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572382"/>
          </a:xfrm>
        </p:spPr>
        <p:txBody>
          <a:bodyPr/>
          <a:lstStyle/>
          <a:p>
            <a:endParaRPr lang="fr-FR" sz="28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8B2F2A-2C4A-49D0-B104-D8389B45D3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9EAA10-4280-4373-87B3-C251C78C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Planification avancée</a:t>
            </a:r>
          </a:p>
        </p:txBody>
      </p:sp>
    </p:spTree>
    <p:extLst>
      <p:ext uri="{BB962C8B-B14F-4D97-AF65-F5344CB8AC3E}">
        <p14:creationId xmlns:p14="http://schemas.microsoft.com/office/powerpoint/2010/main" val="1693607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dirty="0"/>
              <a:t>Activités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8251960D-3957-4632-AED8-6575818318D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1910835"/>
                <a:ext cx="10174539" cy="3022600"/>
              </a:xfrm>
            </p:spPr>
            <p:txBody>
              <a:bodyPr/>
              <a:lstStyle/>
              <a:p>
                <a:r>
                  <a:rPr lang="fr-FR" sz="1800" dirty="0"/>
                  <a:t> Les activités sont définies par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CA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800" dirty="0"/>
                  <a:t>		date de début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CA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800" dirty="0"/>
                  <a:t>		date de fin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𝑝𝑟𝑜𝑐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CA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800" i="1" smtClean="0">
                        <a:latin typeface="Cambria Math" panose="02040503050406030204" pitchFamily="18" charset="0"/>
                      </a:rPr>
                      <m:t>)	</m:t>
                    </m:r>
                  </m:oMath>
                </a14:m>
                <a:r>
                  <a:rPr lang="fr-FR" sz="1800" dirty="0"/>
                  <a:t>		durée d’exécution (</a:t>
                </a:r>
                <a:r>
                  <a:rPr lang="fr-FR" sz="1800" i="1" dirty="0" err="1"/>
                  <a:t>processing</a:t>
                </a:r>
                <a:r>
                  <a:rPr lang="fr-FR" sz="1800" i="1" dirty="0"/>
                  <a:t> time</a:t>
                </a:r>
                <a:r>
                  <a:rPr lang="fr-FR" sz="1800" dirty="0"/>
                  <a:t>), avec :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𝑝𝑟𝑜𝑐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CA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800" i="1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800" i="1" smtClean="0">
                        <a:latin typeface="Cambria Math" panose="02040503050406030204" pitchFamily="18" charset="0"/>
                      </a:rPr>
                      <m:t>) − 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fr-FR" sz="1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CA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800" dirty="0"/>
                  <a:t>		intensité ou énergie</a:t>
                </a:r>
              </a:p>
              <a:p>
                <a:endParaRPr lang="fr-FR" sz="1800" dirty="0"/>
              </a:p>
              <a:p>
                <a:r>
                  <a:rPr lang="fr-FR" sz="1800" dirty="0"/>
                  <a:t> De plus les activités peuvent :</a:t>
                </a:r>
              </a:p>
              <a:p>
                <a:pPr lvl="1"/>
                <a:r>
                  <a:rPr lang="fr-FR" sz="1800" dirty="0"/>
                  <a:t> être optionnelles</a:t>
                </a:r>
              </a:p>
              <a:p>
                <a:pPr lvl="1"/>
                <a:r>
                  <a:rPr lang="fr-FR" sz="1800" dirty="0"/>
                  <a:t> avoir une priorité</a:t>
                </a:r>
              </a:p>
              <a:p>
                <a:pPr lvl="1"/>
                <a:endParaRPr lang="fr-FR" sz="1800" dirty="0"/>
              </a:p>
              <a:p>
                <a:r>
                  <a:rPr lang="fr-FR" sz="1800" dirty="0"/>
                  <a:t> Tout ceci est transformé en variables PC (domaine fini) qui peuvent être utilisées directement pour définir les contraintes du modèle</a:t>
                </a:r>
              </a:p>
              <a:p>
                <a:pPr marL="0" indent="0">
                  <a:buNone/>
                </a:pPr>
                <a:endParaRPr lang="fr-FR" sz="1800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8251960D-3957-4632-AED8-6575818318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1910835"/>
                <a:ext cx="10174539" cy="3022600"/>
              </a:xfrm>
              <a:blipFill>
                <a:blip r:embed="rId2"/>
                <a:stretch>
                  <a:fillRect l="-499" t="-1674" b="-38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3248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811E9-F980-4F65-A06C-E5858FB2C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86558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Ressources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41D4EA9-A80A-4994-A0B7-0E6F73A33B7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7" y="1506072"/>
                <a:ext cx="10174539" cy="3856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1800" dirty="0"/>
                  <a:t>Les ressources sont essentiellement de deux types :</a:t>
                </a:r>
              </a:p>
              <a:p>
                <a:pPr lvl="1"/>
                <a:r>
                  <a:rPr lang="fr-FR" sz="1800" dirty="0"/>
                  <a:t> séquentielles</a:t>
                </a:r>
              </a:p>
              <a:p>
                <a:pPr lvl="1"/>
                <a:r>
                  <a:rPr lang="fr-FR" sz="1800" dirty="0"/>
                  <a:t> parallèles</a:t>
                </a:r>
              </a:p>
              <a:p>
                <a:pPr lvl="1"/>
                <a:endParaRPr lang="fr-FR" sz="1800" dirty="0"/>
              </a:p>
              <a:p>
                <a:pPr marL="0" indent="0">
                  <a:buNone/>
                </a:pPr>
                <a:r>
                  <a:rPr lang="fr-FR" sz="1800" dirty="0"/>
                  <a:t> Les ressources séquentielles :</a:t>
                </a:r>
              </a:p>
              <a:p>
                <a:pPr lvl="1"/>
                <a:r>
                  <a:rPr lang="fr-FR" sz="1800" dirty="0"/>
                  <a:t> n’exécutent qu’une activité à la fois</a:t>
                </a:r>
              </a:p>
              <a:p>
                <a:pPr lvl="1"/>
                <a:r>
                  <a:rPr lang="fr-FR" sz="1800" dirty="0"/>
                  <a:t> permettent deux formes de précédence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1800" dirty="0"/>
                  <a:t> “arrive avant”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1800" dirty="0"/>
                  <a:t>, mais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1800" dirty="0"/>
                  <a:t> peut se retrouver entre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1800" dirty="0"/>
                  <a:t> et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fr-FR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1800" dirty="0"/>
                  <a:t> “précède”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1800" dirty="0"/>
                  <a:t>, et rien d’autre ne peut être fait entre les deux</a:t>
                </a:r>
              </a:p>
              <a:p>
                <a:pPr lvl="1"/>
                <a:r>
                  <a:rPr lang="fr-FR" sz="1800" dirty="0"/>
                  <a:t> permettent de définir la première et la dernière activité</a:t>
                </a:r>
              </a:p>
              <a:p>
                <a:endParaRPr lang="fr-FR" sz="1800" dirty="0"/>
              </a:p>
              <a:p>
                <a:pPr marL="0" indent="0">
                  <a:buNone/>
                </a:pPr>
                <a:r>
                  <a:rPr lang="fr-FR" sz="1800" dirty="0"/>
                  <a:t> Les transitions</a:t>
                </a:r>
              </a:p>
              <a:p>
                <a:pPr lvl="1"/>
                <a:r>
                  <a:rPr lang="fr-FR" sz="1800" dirty="0"/>
                  <a:t> arrivent quand on passe d’une activité à une autre</a:t>
                </a:r>
              </a:p>
              <a:p>
                <a:pPr lvl="1"/>
                <a:r>
                  <a:rPr lang="fr-FR" sz="1800" dirty="0"/>
                  <a:t> peuvent être définies pour chaque paire d’activités </a:t>
                </a:r>
              </a:p>
              <a:p>
                <a:pPr lvl="1"/>
                <a:r>
                  <a:rPr lang="fr-FR" sz="1800" dirty="0"/>
                  <a:t> peuvent être définies pour chaque paire de groupe d’activités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41D4EA9-A80A-4994-A0B7-0E6F73A33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7" y="1506072"/>
                <a:ext cx="10174539" cy="3856504"/>
              </a:xfrm>
              <a:blipFill>
                <a:blip r:embed="rId2"/>
                <a:stretch>
                  <a:fillRect l="-623" t="-1311" b="-377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2664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3ADA7-ADF6-4FD5-96F2-95BC1D28AF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Nanjing Langdun Machine Tool Manufacturing Co.,Ltd">
            <a:extLst>
              <a:ext uri="{FF2B5EF4-FFF2-40B4-BE49-F238E27FC236}">
                <a16:creationId xmlns:a16="http://schemas.microsoft.com/office/drawing/2014/main" id="{2F190992-BE66-874D-BEE0-1C146928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41" y="2402903"/>
            <a:ext cx="3235730" cy="24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0648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Ressources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152085-9428-4FBB-BF99-19E978902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2301664"/>
            <a:ext cx="5887231" cy="3022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Les </a:t>
            </a:r>
            <a:r>
              <a:rPr lang="en-US" sz="2000" dirty="0" err="1"/>
              <a:t>ressources</a:t>
            </a:r>
            <a:r>
              <a:rPr lang="en-US" sz="2000" dirty="0"/>
              <a:t> </a:t>
            </a:r>
            <a:r>
              <a:rPr lang="en-US" sz="2000" dirty="0" err="1"/>
              <a:t>parallèles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Peuvent</a:t>
            </a:r>
            <a:r>
              <a:rPr lang="en-US" sz="2000" dirty="0"/>
              <a:t> </a:t>
            </a:r>
            <a:r>
              <a:rPr lang="en-US" sz="2000" dirty="0" err="1"/>
              <a:t>exécuter</a:t>
            </a:r>
            <a:r>
              <a:rPr lang="en-US" sz="2000" dirty="0"/>
              <a:t> </a:t>
            </a:r>
            <a:r>
              <a:rPr lang="en-US" sz="2000" dirty="0" err="1"/>
              <a:t>plusieurs</a:t>
            </a:r>
            <a:r>
              <a:rPr lang="en-US" sz="2000" dirty="0"/>
              <a:t> </a:t>
            </a:r>
            <a:r>
              <a:rPr lang="en-US" sz="2000" dirty="0" err="1"/>
              <a:t>activités</a:t>
            </a:r>
            <a:r>
              <a:rPr lang="en-US" sz="2000" dirty="0"/>
              <a:t> </a:t>
            </a:r>
            <a:r>
              <a:rPr lang="fr-FR" sz="2000" dirty="0"/>
              <a:t>simultanément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fr-FR" sz="2084" dirty="0"/>
              <a:t>La taille totale des activités en parallèle ne doit pas excéder la capacité de la ressource</a:t>
            </a:r>
          </a:p>
          <a:p>
            <a:pPr lvl="1"/>
            <a:endParaRPr lang="fr-FR" sz="2000" dirty="0"/>
          </a:p>
          <a:p>
            <a:r>
              <a:rPr lang="fr-FR" sz="2084" dirty="0"/>
              <a:t>Permettent de suivre les changements du niveau d’utilisation de la ressource</a:t>
            </a:r>
          </a:p>
          <a:p>
            <a:pPr marL="294639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CA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61582"/>
          </a:xfrm>
        </p:spPr>
        <p:txBody>
          <a:bodyPr/>
          <a:lstStyle/>
          <a:p>
            <a:pPr marL="96441" lvl="1" indent="0">
              <a:buNone/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3CA4DC-711E-4882-A0CD-7A72BAD50A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094" y="688737"/>
            <a:ext cx="4076700" cy="3797300"/>
          </a:xfrm>
          <a:prstGeom prst="rect">
            <a:avLst/>
          </a:prstGeom>
        </p:spPr>
      </p:pic>
      <p:pic>
        <p:nvPicPr>
          <p:cNvPr id="2050" name="Picture 2" descr="Four de Séchage Industriel T-Mech pour Peinture Poudre, Four de Cuisson  Industriel pour Système de Revêtement en Poudre - Achat / Vente four à  enfournement Four de Séchage Industriel - Cdiscount">
            <a:extLst>
              <a:ext uri="{FF2B5EF4-FFF2-40B4-BE49-F238E27FC236}">
                <a16:creationId xmlns:a16="http://schemas.microsoft.com/office/drawing/2014/main" id="{1A1A63D7-9B79-6A4D-9BD3-765E4A76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379" y="3964433"/>
            <a:ext cx="2204830" cy="22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2457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Contraintes d’ordonnancement globales utiles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FD13D9-A1A3-4781-BE49-76FDD8513E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9EADB-046E-45D6-B560-A75FAC950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1633C-3341-487B-AE72-728A1742C5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B89F7F0-F962-E84C-9AEA-8E781CC82F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637088"/>
            <a:ext cx="8956675" cy="2220912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161113-24CD-1A4A-B558-58060E25E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86" y="2018704"/>
            <a:ext cx="9055100" cy="18669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664A55-C087-4DE3-A03E-B6E70F214FB7}"/>
              </a:ext>
            </a:extLst>
          </p:cNvPr>
          <p:cNvSpPr txBox="1"/>
          <p:nvPr/>
        </p:nvSpPr>
        <p:spPr>
          <a:xfrm>
            <a:off x="1452033" y="2823633"/>
            <a:ext cx="9154253" cy="5757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399" tIns="91399" rIns="91399" bIns="91399" rtlCol="0">
            <a:spAutoFit/>
          </a:bodyPr>
          <a:lstStyle/>
          <a:p>
            <a:pPr algn="l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44E146A-3C59-4E56-96E2-B6BE60A4FD46}"/>
                  </a:ext>
                </a:extLst>
              </p:cNvPr>
              <p:cNvSpPr txBox="1"/>
              <p:nvPr/>
            </p:nvSpPr>
            <p:spPr>
              <a:xfrm>
                <a:off x="1209509" y="3001094"/>
                <a:ext cx="9639300" cy="1661911"/>
              </a:xfrm>
              <a:prstGeom prst="rect">
                <a:avLst/>
              </a:prstGeom>
              <a:solidFill>
                <a:schemeClr val="bg1"/>
              </a:solid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91399" tIns="91399" rIns="91399" bIns="91399" rtlCol="0">
                <a:spAutoFit/>
              </a:bodyPr>
              <a:lstStyle/>
              <a:p>
                <a:r>
                  <a:rPr lang="en-US" sz="2400" dirty="0">
                    <a:solidFill>
                      <a:srgbClr val="545454"/>
                    </a:solidFill>
                    <a:latin typeface="Gotham HTF Book"/>
                  </a:rPr>
                  <a:t>Requiert </a:t>
                </a:r>
                <a:r>
                  <a:rPr lang="en-US" sz="2400" dirty="0" err="1">
                    <a:solidFill>
                      <a:srgbClr val="545454"/>
                    </a:solidFill>
                    <a:latin typeface="Gotham HTF Book"/>
                  </a:rPr>
                  <a:t>qu’un</a:t>
                </a:r>
                <a:r>
                  <a:rPr lang="en-US" sz="2400" dirty="0">
                    <a:solidFill>
                      <a:srgbClr val="545454"/>
                    </a:solidFill>
                    <a:latin typeface="Gotham HTF Book"/>
                  </a:rPr>
                  <a:t> ensemble </a:t>
                </a:r>
                <a:r>
                  <a:rPr lang="en-US" sz="2400" dirty="0" err="1">
                    <a:solidFill>
                      <a:srgbClr val="545454"/>
                    </a:solidFill>
                    <a:latin typeface="Gotham HTF Book"/>
                  </a:rPr>
                  <a:t>donné</a:t>
                </a:r>
                <a:r>
                  <a:rPr lang="en-US" sz="2400" dirty="0">
                    <a:solidFill>
                      <a:srgbClr val="545454"/>
                    </a:solidFill>
                    <a:latin typeface="Gotham HTF Book"/>
                  </a:rPr>
                  <a:t> de taches </a:t>
                </a:r>
                <a:r>
                  <a:rPr lang="en-US" sz="2400" dirty="0" err="1">
                    <a:solidFill>
                      <a:srgbClr val="545454"/>
                    </a:solidFill>
                    <a:latin typeface="Gotham HTF Book"/>
                  </a:rPr>
                  <a:t>définies</a:t>
                </a:r>
                <a:r>
                  <a:rPr lang="en-US" sz="2400" dirty="0">
                    <a:solidFill>
                      <a:srgbClr val="545454"/>
                    </a:solidFill>
                    <a:latin typeface="Gotham HTF Book"/>
                  </a:rPr>
                  <a:t> par </a:t>
                </a:r>
                <a:r>
                  <a:rPr lang="en-US" sz="2400" dirty="0" err="1">
                    <a:solidFill>
                      <a:srgbClr val="545454"/>
                    </a:solidFill>
                    <a:latin typeface="Gotham HTF Book"/>
                  </a:rPr>
                  <a:t>leur</a:t>
                </a:r>
                <a:r>
                  <a:rPr lang="en-US" sz="2400" dirty="0">
                    <a:solidFill>
                      <a:srgbClr val="545454"/>
                    </a:solidFill>
                    <a:latin typeface="Gotham HTF Book"/>
                  </a:rPr>
                  <a:t> date de depart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sz="2400" i="1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545454"/>
                    </a:solidFill>
                    <a:latin typeface="Gotham HTF Book"/>
                  </a:rPr>
                  <a:t> et leur temps d’exécution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400" i="1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545454"/>
                    </a:solidFill>
                    <a:latin typeface="Gotham HTF Book"/>
                  </a:rPr>
                  <a:t> ne se chevauchent pas dans le temps. Les tâches de temps d’exécution 0 peuvent être programmées n’importe quand (même pendant d’autres tâches).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44E146A-3C59-4E56-96E2-B6BE60A4F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09" y="3001094"/>
                <a:ext cx="9639300" cy="1661911"/>
              </a:xfrm>
              <a:prstGeom prst="rect">
                <a:avLst/>
              </a:prstGeom>
              <a:blipFill>
                <a:blip r:embed="rId4"/>
                <a:stretch>
                  <a:fillRect l="-1053" r="-395" b="-4545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39580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Objectifs</a:t>
            </a:r>
            <a:r>
              <a:rPr lang="en-US" dirty="0"/>
              <a:t> </a:t>
            </a:r>
            <a:r>
              <a:rPr lang="en-US" sz="2800" dirty="0"/>
              <a:t>courants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476FE-B06B-4AB0-9C86-3E7D5E291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1802045"/>
            <a:ext cx="10174539" cy="302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err="1"/>
              <a:t>Trouver</a:t>
            </a:r>
            <a:r>
              <a:rPr lang="en-US" sz="1800" dirty="0"/>
              <a:t> un </a:t>
            </a:r>
            <a:r>
              <a:rPr lang="en-US" sz="1800" dirty="0" err="1"/>
              <a:t>ordonnancement</a:t>
            </a:r>
            <a:r>
              <a:rPr lang="en-US" sz="1800" dirty="0"/>
              <a:t> </a:t>
            </a:r>
            <a:r>
              <a:rPr lang="en-US" sz="1800" dirty="0" err="1"/>
              <a:t>réalisable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err="1"/>
              <a:t>Minimiser</a:t>
            </a:r>
            <a:r>
              <a:rPr lang="en-US" sz="1800" dirty="0"/>
              <a:t> la durée </a:t>
            </a:r>
            <a:r>
              <a:rPr lang="en-US" sz="1800" dirty="0" err="1"/>
              <a:t>totale</a:t>
            </a:r>
            <a:r>
              <a:rPr lang="en-US" sz="1800" dirty="0"/>
              <a:t> (la date de fin la plus </a:t>
            </a:r>
            <a:r>
              <a:rPr lang="en-US" sz="1800" dirty="0" err="1"/>
              <a:t>grande</a:t>
            </a:r>
            <a:r>
              <a:rPr lang="en-US" sz="1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err="1"/>
              <a:t>Minimiser</a:t>
            </a:r>
            <a:r>
              <a:rPr lang="en-US" sz="1800" dirty="0"/>
              <a:t> le plus grand retard sur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activité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err="1"/>
              <a:t>Minimiser</a:t>
            </a:r>
            <a:r>
              <a:rPr lang="en-US" sz="1800" dirty="0"/>
              <a:t> la </a:t>
            </a:r>
            <a:r>
              <a:rPr lang="en-US" sz="1800" dirty="0" err="1"/>
              <a:t>somme</a:t>
            </a:r>
            <a:r>
              <a:rPr lang="en-US" sz="1800" dirty="0"/>
              <a:t> </a:t>
            </a:r>
            <a:r>
              <a:rPr lang="en-US" sz="1800" dirty="0" err="1"/>
              <a:t>pondérée</a:t>
            </a:r>
            <a:r>
              <a:rPr lang="en-US" sz="1800" dirty="0"/>
              <a:t> </a:t>
            </a:r>
            <a:r>
              <a:rPr lang="en-US" sz="1800" dirty="0" err="1"/>
              <a:t>totale</a:t>
            </a:r>
            <a:r>
              <a:rPr lang="en-US" sz="1800" dirty="0"/>
              <a:t> des </a:t>
            </a:r>
            <a:r>
              <a:rPr lang="en-US" sz="1800" dirty="0" err="1"/>
              <a:t>activités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retard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err="1"/>
              <a:t>Regardons</a:t>
            </a:r>
            <a:r>
              <a:rPr lang="en-US" sz="1800" dirty="0"/>
              <a:t> </a:t>
            </a:r>
            <a:r>
              <a:rPr lang="en-US" sz="1800" dirty="0" err="1"/>
              <a:t>maintenant</a:t>
            </a:r>
            <a:r>
              <a:rPr lang="en-US" sz="1800" dirty="0"/>
              <a:t> le </a:t>
            </a:r>
            <a:r>
              <a:rPr lang="en-US" sz="1800" dirty="0" err="1"/>
              <a:t>filtrage</a:t>
            </a:r>
            <a:r>
              <a:rPr lang="en-US" sz="1800" dirty="0"/>
              <a:t> des </a:t>
            </a:r>
            <a:r>
              <a:rPr lang="en-US" sz="1800" dirty="0" err="1"/>
              <a:t>contraintes</a:t>
            </a:r>
            <a:r>
              <a:rPr lang="en-US" sz="1800" dirty="0"/>
              <a:t> </a:t>
            </a:r>
            <a:r>
              <a:rPr lang="en-US" sz="1800" dirty="0" err="1"/>
              <a:t>d’ordonnancement</a:t>
            </a:r>
            <a:endParaRPr lang="en-US" sz="1800" dirty="0"/>
          </a:p>
          <a:p>
            <a:endParaRPr lang="en-CA" sz="18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3248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1FCB3B-960E-4E0C-97EF-50B1A23D7C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70799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Light upward diagonal"/>
          <p:cNvSpPr>
            <a:spLocks noChangeArrowheads="1"/>
          </p:cNvSpPr>
          <p:nvPr/>
        </p:nvSpPr>
        <p:spPr bwMode="auto">
          <a:xfrm>
            <a:off x="2133600" y="4545568"/>
            <a:ext cx="11430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083" name="Rectangle 3" descr="Light upward diagonal"/>
          <p:cNvSpPr>
            <a:spLocks noChangeArrowheads="1"/>
          </p:cNvSpPr>
          <p:nvPr/>
        </p:nvSpPr>
        <p:spPr bwMode="auto">
          <a:xfrm>
            <a:off x="4648200" y="4545568"/>
            <a:ext cx="11430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084" name="Rectangle 4" descr="Light upward diagonal"/>
          <p:cNvSpPr>
            <a:spLocks noChangeArrowheads="1"/>
          </p:cNvSpPr>
          <p:nvPr/>
        </p:nvSpPr>
        <p:spPr bwMode="auto">
          <a:xfrm>
            <a:off x="4191000" y="3783568"/>
            <a:ext cx="6858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085" name="Rectangle 5" descr="Light upward diagonal"/>
          <p:cNvSpPr>
            <a:spLocks noChangeArrowheads="1"/>
          </p:cNvSpPr>
          <p:nvPr/>
        </p:nvSpPr>
        <p:spPr bwMode="auto">
          <a:xfrm>
            <a:off x="2133600" y="3783568"/>
            <a:ext cx="6858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Ordonnancement</a:t>
            </a:r>
            <a:r>
              <a:rPr lang="en-US" dirty="0"/>
              <a:t> </a:t>
            </a:r>
            <a:r>
              <a:rPr lang="en-US" dirty="0" err="1"/>
              <a:t>séquentiel</a:t>
            </a:r>
            <a:r>
              <a:rPr lang="en-US" dirty="0"/>
              <a:t> (</a:t>
            </a:r>
            <a:r>
              <a:rPr lang="en-US" dirty="0" err="1"/>
              <a:t>filtrage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FAA490-D903-4FBB-8838-88D9B0B53F30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7" y="1827899"/>
                <a:ext cx="10174539" cy="3022600"/>
              </a:xfrm>
            </p:spPr>
            <p:txBody>
              <a:bodyPr/>
              <a:lstStyle/>
              <a:p>
                <a:r>
                  <a:rPr lang="fr-FR" sz="1800" dirty="0"/>
                  <a:t> La machine doit exécuter trois activités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i="1" baseline="-2500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800" dirty="0"/>
                  <a:t>chacune de durée 3, avec les fenêtres de temps indiquées sur la figure. </a:t>
                </a:r>
              </a:p>
              <a:p>
                <a:r>
                  <a:rPr lang="fr-FR" sz="1800" dirty="0"/>
                  <a:t> Les activités ne peuvent pas se chevaucher.</a:t>
                </a:r>
              </a:p>
              <a:p>
                <a:r>
                  <a:rPr lang="fr-FR" sz="1800" dirty="0"/>
                  <a:t> Filtrage : trouver la date de début et de fin les plus petites pour les activités.</a:t>
                </a:r>
              </a:p>
              <a:p>
                <a:endParaRPr lang="fr-FR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FAA490-D903-4FBB-8838-88D9B0B53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7" y="1827899"/>
                <a:ext cx="10174539" cy="3022600"/>
              </a:xfrm>
              <a:blipFill>
                <a:blip r:embed="rId3"/>
                <a:stretch>
                  <a:fillRect l="-419" t="-20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7" name="Rectangle 7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3248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25CC02-3E2F-4886-B768-986FE4D5F4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8" name="Rectangle 8"/>
              <p:cNvSpPr>
                <a:spLocks noChangeArrowheads="1"/>
              </p:cNvSpPr>
              <p:nvPr/>
            </p:nvSpPr>
            <p:spPr bwMode="auto">
              <a:xfrm>
                <a:off x="2819400" y="3962400"/>
                <a:ext cx="1371600" cy="381000"/>
              </a:xfrm>
              <a:prstGeom prst="rect">
                <a:avLst/>
              </a:prstGeom>
              <a:solidFill>
                <a:srgbClr val="BF214B"/>
              </a:solid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buFont typeface="Times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0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3962400"/>
                <a:ext cx="1371600" cy="381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89" name="Rectangle 9"/>
              <p:cNvSpPr>
                <a:spLocks noChangeArrowheads="1"/>
              </p:cNvSpPr>
              <p:nvPr/>
            </p:nvSpPr>
            <p:spPr bwMode="auto">
              <a:xfrm>
                <a:off x="3276600" y="4724400"/>
                <a:ext cx="1371600" cy="381000"/>
              </a:xfrm>
              <a:prstGeom prst="rect">
                <a:avLst/>
              </a:prstGeom>
              <a:solidFill>
                <a:srgbClr val="BF214B"/>
              </a:solid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buFont typeface="Times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089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4724400"/>
                <a:ext cx="1371600" cy="381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554538" y="3733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6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209801" y="3733800"/>
            <a:ext cx="246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468938" y="4495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8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2209801" y="4508500"/>
            <a:ext cx="246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</a:t>
            </a:r>
          </a:p>
        </p:txBody>
      </p:sp>
      <p:sp>
        <p:nvSpPr>
          <p:cNvPr id="46094" name="Rectangle 14" descr="Light upward diagonal"/>
          <p:cNvSpPr>
            <a:spLocks noChangeArrowheads="1"/>
          </p:cNvSpPr>
          <p:nvPr/>
        </p:nvSpPr>
        <p:spPr bwMode="auto">
          <a:xfrm>
            <a:off x="5105400" y="5307568"/>
            <a:ext cx="16002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095" name="Rectangle 15" descr="Light upward diagonal"/>
          <p:cNvSpPr>
            <a:spLocks noChangeArrowheads="1"/>
          </p:cNvSpPr>
          <p:nvPr/>
        </p:nvSpPr>
        <p:spPr bwMode="auto">
          <a:xfrm>
            <a:off x="2133600" y="5307568"/>
            <a:ext cx="16002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21336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21336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25908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25908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30480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30480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35052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35052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39624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39624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44196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44196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48768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48768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53340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53340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57912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13" name="Line 33"/>
          <p:cNvSpPr>
            <a:spLocks noChangeShapeType="1"/>
          </p:cNvSpPr>
          <p:nvPr/>
        </p:nvSpPr>
        <p:spPr bwMode="auto">
          <a:xfrm>
            <a:off x="57912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14" name="Line 34"/>
          <p:cNvSpPr>
            <a:spLocks noChangeShapeType="1"/>
          </p:cNvSpPr>
          <p:nvPr/>
        </p:nvSpPr>
        <p:spPr bwMode="auto">
          <a:xfrm>
            <a:off x="62484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15" name="Line 35"/>
          <p:cNvSpPr>
            <a:spLocks noChangeShapeType="1"/>
          </p:cNvSpPr>
          <p:nvPr/>
        </p:nvSpPr>
        <p:spPr bwMode="auto">
          <a:xfrm>
            <a:off x="62484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67056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17" name="Rectangle 37"/>
              <p:cNvSpPr>
                <a:spLocks noChangeArrowheads="1"/>
              </p:cNvSpPr>
              <p:nvPr/>
            </p:nvSpPr>
            <p:spPr bwMode="auto">
              <a:xfrm>
                <a:off x="3733800" y="5486400"/>
                <a:ext cx="1371600" cy="381000"/>
              </a:xfrm>
              <a:prstGeom prst="rect">
                <a:avLst/>
              </a:prstGeom>
              <a:solidFill>
                <a:srgbClr val="BF214B"/>
              </a:solid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buFont typeface="Times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117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5486400"/>
                <a:ext cx="1371600" cy="381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22685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</a:t>
            </a:r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25908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20" name="Text Box 40"/>
          <p:cNvSpPr txBox="1">
            <a:spLocks noChangeArrowheads="1"/>
          </p:cNvSpPr>
          <p:nvPr/>
        </p:nvSpPr>
        <p:spPr bwMode="auto">
          <a:xfrm>
            <a:off x="27257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2</a:t>
            </a:r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>
            <a:off x="30480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22" name="Text Box 42"/>
          <p:cNvSpPr txBox="1">
            <a:spLocks noChangeArrowheads="1"/>
          </p:cNvSpPr>
          <p:nvPr/>
        </p:nvSpPr>
        <p:spPr bwMode="auto">
          <a:xfrm>
            <a:off x="31829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3</a:t>
            </a:r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>
            <a:off x="35052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6124" name="Text Box 44"/>
          <p:cNvSpPr txBox="1">
            <a:spLocks noChangeArrowheads="1"/>
          </p:cNvSpPr>
          <p:nvPr/>
        </p:nvSpPr>
        <p:spPr bwMode="auto">
          <a:xfrm>
            <a:off x="36401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4</a:t>
            </a:r>
          </a:p>
        </p:txBody>
      </p:sp>
      <p:sp>
        <p:nvSpPr>
          <p:cNvPr id="46125" name="Text Box 45"/>
          <p:cNvSpPr txBox="1">
            <a:spLocks noChangeArrowheads="1"/>
          </p:cNvSpPr>
          <p:nvPr/>
        </p:nvSpPr>
        <p:spPr bwMode="auto">
          <a:xfrm>
            <a:off x="40973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5</a:t>
            </a:r>
          </a:p>
        </p:txBody>
      </p:sp>
      <p:sp>
        <p:nvSpPr>
          <p:cNvPr id="46126" name="Text Box 46"/>
          <p:cNvSpPr txBox="1">
            <a:spLocks noChangeArrowheads="1"/>
          </p:cNvSpPr>
          <p:nvPr/>
        </p:nvSpPr>
        <p:spPr bwMode="auto">
          <a:xfrm>
            <a:off x="50117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7</a:t>
            </a:r>
          </a:p>
        </p:txBody>
      </p:sp>
      <p:sp>
        <p:nvSpPr>
          <p:cNvPr id="46127" name="Text Box 47"/>
          <p:cNvSpPr txBox="1">
            <a:spLocks noChangeArrowheads="1"/>
          </p:cNvSpPr>
          <p:nvPr/>
        </p:nvSpPr>
        <p:spPr bwMode="auto">
          <a:xfrm>
            <a:off x="54689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8</a:t>
            </a:r>
          </a:p>
        </p:txBody>
      </p:sp>
      <p:sp>
        <p:nvSpPr>
          <p:cNvPr id="46128" name="Text Box 48"/>
          <p:cNvSpPr txBox="1">
            <a:spLocks noChangeArrowheads="1"/>
          </p:cNvSpPr>
          <p:nvPr/>
        </p:nvSpPr>
        <p:spPr bwMode="auto">
          <a:xfrm>
            <a:off x="59261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9</a:t>
            </a:r>
          </a:p>
        </p:txBody>
      </p: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63833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10</a:t>
            </a:r>
          </a:p>
        </p:txBody>
      </p: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6934201" y="6032500"/>
            <a:ext cx="246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600">
                <a:latin typeface="Gill Sans MT" charset="0"/>
              </a:rPr>
              <a:t>time</a:t>
            </a:r>
          </a:p>
        </p:txBody>
      </p:sp>
      <p:sp>
        <p:nvSpPr>
          <p:cNvPr id="46131" name="Text Box 51"/>
          <p:cNvSpPr txBox="1">
            <a:spLocks noChangeArrowheads="1"/>
          </p:cNvSpPr>
          <p:nvPr/>
        </p:nvSpPr>
        <p:spPr bwMode="auto">
          <a:xfrm>
            <a:off x="45545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6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6383338" y="5257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10</a:t>
            </a:r>
          </a:p>
        </p:txBody>
      </p: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2209801" y="5257800"/>
            <a:ext cx="246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3223" name="Rectangle 55"/>
              <p:cNvSpPr>
                <a:spLocks noChangeArrowheads="1"/>
              </p:cNvSpPr>
              <p:nvPr/>
            </p:nvSpPr>
            <p:spPr bwMode="auto">
              <a:xfrm>
                <a:off x="6934200" y="3962400"/>
                <a:ext cx="35052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algn="ctr">
                  <a:defRPr/>
                </a:pPr>
                <a:r>
                  <a:rPr lang="en-US" sz="2400" dirty="0">
                    <a:latin typeface="Gotham HTF Book" pitchFamily="2" charset="0"/>
                    <a:ea typeface="ＭＳ Ｐゴシック" pitchFamily="28" charset="-128"/>
                  </a:rPr>
                  <a:t>Filtrage :</a:t>
                </a:r>
              </a:p>
              <a:p>
                <a:pPr marL="342900" indent="-342900" algn="ctr"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ＭＳ Ｐゴシック" pitchFamily="28" charset="-128"/>
                      </a:rPr>
                      <m:t>𝑎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ＭＳ Ｐゴシック" pitchFamily="28" charset="-128"/>
                      </a:rPr>
                      <m:t>3</m:t>
                    </m:r>
                  </m:oMath>
                </a14:m>
                <a:r>
                  <a:rPr lang="en-US" sz="2400" dirty="0">
                    <a:latin typeface="Gotham HTF Book" pitchFamily="2" charset="0"/>
                    <a:ea typeface="ＭＳ Ｐゴシック" pitchFamily="28" charset="-128"/>
                  </a:rPr>
                  <a:t> </a:t>
                </a:r>
                <a:r>
                  <a:rPr lang="en-US" sz="2400" dirty="0" err="1">
                    <a:latin typeface="Gotham HTF Book" pitchFamily="2" charset="0"/>
                    <a:ea typeface="ＭＳ Ｐゴシック" pitchFamily="28" charset="-128"/>
                  </a:rPr>
                  <a:t>doit</a:t>
                </a:r>
                <a:r>
                  <a:rPr lang="en-US" sz="2400" dirty="0">
                    <a:latin typeface="Gotham HTF Book" pitchFamily="2" charset="0"/>
                    <a:ea typeface="ＭＳ Ｐゴシック" pitchFamily="28" charset="-128"/>
                  </a:rPr>
                  <a:t> </a:t>
                </a:r>
                <a:r>
                  <a:rPr lang="en-US" sz="2400" dirty="0" err="1">
                    <a:latin typeface="Gotham HTF Book" pitchFamily="2" charset="0"/>
                    <a:ea typeface="ＭＳ Ｐゴシック" pitchFamily="28" charset="-128"/>
                  </a:rPr>
                  <a:t>démarrer</a:t>
                </a:r>
                <a:r>
                  <a:rPr lang="en-US" sz="2400" dirty="0">
                    <a:latin typeface="Gotham HTF Book" pitchFamily="2" charset="0"/>
                    <a:ea typeface="ＭＳ Ｐゴシック" pitchFamily="28" charset="-128"/>
                  </a:rPr>
                  <a:t> après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ＭＳ Ｐゴシック" pitchFamily="28" charset="-128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ＭＳ Ｐゴシック" pitchFamily="28" charset="-128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ＭＳ Ｐゴシック" pitchFamily="28" charset="-128"/>
                      </a:rPr>
                      <m:t>6</m:t>
                    </m:r>
                  </m:oMath>
                </a14:m>
                <a:endParaRPr lang="en-US" sz="2400" dirty="0">
                  <a:latin typeface="Gotham HTF Book" pitchFamily="2" charset="0"/>
                  <a:ea typeface="ＭＳ Ｐゴシック" pitchFamily="28" charset="-128"/>
                </a:endParaRPr>
              </a:p>
            </p:txBody>
          </p:sp>
        </mc:Choice>
        <mc:Fallback xmlns="">
          <p:sp>
            <p:nvSpPr>
              <p:cNvPr id="3463223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962400"/>
                <a:ext cx="3505200" cy="914400"/>
              </a:xfrm>
              <a:prstGeom prst="rect">
                <a:avLst/>
              </a:prstGeom>
              <a:blipFill>
                <a:blip r:embed="rId7"/>
                <a:stretch>
                  <a:fillRect t="-5556" b="-277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6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32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Ordonnancement</a:t>
            </a:r>
            <a:r>
              <a:rPr lang="en-US" dirty="0"/>
              <a:t> </a:t>
            </a:r>
            <a:r>
              <a:rPr lang="en-US" dirty="0" err="1"/>
              <a:t>séquentiel</a:t>
            </a:r>
            <a:r>
              <a:rPr lang="en-US" dirty="0"/>
              <a:t> (</a:t>
            </a:r>
            <a:r>
              <a:rPr lang="en-US" dirty="0" err="1"/>
              <a:t>filtrage</a:t>
            </a:r>
            <a:r>
              <a:rPr lang="en-US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5F35B-F3D5-014E-8D97-68D66589A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32487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2B1206-1752-42BB-AAFD-485731D8C4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7107" name="Rectangle 14" descr="Light upward diagonal"/>
          <p:cNvSpPr>
            <a:spLocks noChangeArrowheads="1"/>
          </p:cNvSpPr>
          <p:nvPr/>
        </p:nvSpPr>
        <p:spPr bwMode="auto">
          <a:xfrm>
            <a:off x="6477000" y="5307568"/>
            <a:ext cx="2286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08" name="Rectangle 15" descr="Light upward diagonal"/>
          <p:cNvSpPr>
            <a:spLocks noChangeArrowheads="1"/>
          </p:cNvSpPr>
          <p:nvPr/>
        </p:nvSpPr>
        <p:spPr bwMode="auto">
          <a:xfrm>
            <a:off x="4876800" y="5307568"/>
            <a:ext cx="2286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9" name="Rectangle 37"/>
              <p:cNvSpPr>
                <a:spLocks noChangeArrowheads="1"/>
              </p:cNvSpPr>
              <p:nvPr/>
            </p:nvSpPr>
            <p:spPr bwMode="auto">
              <a:xfrm>
                <a:off x="5105400" y="5486400"/>
                <a:ext cx="1371600" cy="381000"/>
              </a:xfrm>
              <a:prstGeom prst="rect">
                <a:avLst/>
              </a:prstGeom>
              <a:solidFill>
                <a:srgbClr val="BF214B"/>
              </a:solid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buFont typeface="Times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109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5486400"/>
                <a:ext cx="1371600" cy="38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10" name="Text Box 52"/>
          <p:cNvSpPr txBox="1">
            <a:spLocks noChangeArrowheads="1"/>
          </p:cNvSpPr>
          <p:nvPr/>
        </p:nvSpPr>
        <p:spPr bwMode="auto">
          <a:xfrm>
            <a:off x="6383338" y="5257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10</a:t>
            </a:r>
          </a:p>
        </p:txBody>
      </p:sp>
      <p:sp>
        <p:nvSpPr>
          <p:cNvPr id="47111" name="Text Box 53"/>
          <p:cNvSpPr txBox="1">
            <a:spLocks noChangeArrowheads="1"/>
          </p:cNvSpPr>
          <p:nvPr/>
        </p:nvSpPr>
        <p:spPr bwMode="auto">
          <a:xfrm>
            <a:off x="5011738" y="5257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7</a:t>
            </a:r>
          </a:p>
        </p:txBody>
      </p:sp>
      <p:sp>
        <p:nvSpPr>
          <p:cNvPr id="47112" name="Rectangle 2" descr="Light upward diagonal"/>
          <p:cNvSpPr>
            <a:spLocks noChangeArrowheads="1"/>
          </p:cNvSpPr>
          <p:nvPr/>
        </p:nvSpPr>
        <p:spPr bwMode="auto">
          <a:xfrm>
            <a:off x="2133600" y="4545568"/>
            <a:ext cx="11430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13" name="Rectangle 3" descr="Light upward diagonal"/>
          <p:cNvSpPr>
            <a:spLocks noChangeArrowheads="1"/>
          </p:cNvSpPr>
          <p:nvPr/>
        </p:nvSpPr>
        <p:spPr bwMode="auto">
          <a:xfrm>
            <a:off x="4648200" y="4545568"/>
            <a:ext cx="11430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14" name="Rectangle 4" descr="Light upward diagonal"/>
          <p:cNvSpPr>
            <a:spLocks noChangeArrowheads="1"/>
          </p:cNvSpPr>
          <p:nvPr/>
        </p:nvSpPr>
        <p:spPr bwMode="auto">
          <a:xfrm>
            <a:off x="4191000" y="3783568"/>
            <a:ext cx="6858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15" name="Rectangle 5" descr="Light upward diagonal"/>
          <p:cNvSpPr>
            <a:spLocks noChangeArrowheads="1"/>
          </p:cNvSpPr>
          <p:nvPr/>
        </p:nvSpPr>
        <p:spPr bwMode="auto">
          <a:xfrm>
            <a:off x="2133600" y="3783568"/>
            <a:ext cx="6858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16" name="Rectangle 8"/>
              <p:cNvSpPr>
                <a:spLocks noChangeArrowheads="1"/>
              </p:cNvSpPr>
              <p:nvPr/>
            </p:nvSpPr>
            <p:spPr bwMode="auto">
              <a:xfrm>
                <a:off x="2819400" y="3962400"/>
                <a:ext cx="1371600" cy="381000"/>
              </a:xfrm>
              <a:prstGeom prst="rect">
                <a:avLst/>
              </a:prstGeom>
              <a:solidFill>
                <a:srgbClr val="BF214B"/>
              </a:solid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buFont typeface="Times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11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3962400"/>
                <a:ext cx="1371600" cy="381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7" name="Rectangle 9"/>
              <p:cNvSpPr>
                <a:spLocks noChangeArrowheads="1"/>
              </p:cNvSpPr>
              <p:nvPr/>
            </p:nvSpPr>
            <p:spPr bwMode="auto">
              <a:xfrm>
                <a:off x="3276600" y="4724400"/>
                <a:ext cx="1371600" cy="381000"/>
              </a:xfrm>
              <a:prstGeom prst="rect">
                <a:avLst/>
              </a:prstGeom>
              <a:solidFill>
                <a:srgbClr val="BF214B"/>
              </a:solid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buFont typeface="Times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11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4724400"/>
                <a:ext cx="1371600" cy="381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18" name="Text Box 10"/>
          <p:cNvSpPr txBox="1">
            <a:spLocks noChangeArrowheads="1"/>
          </p:cNvSpPr>
          <p:nvPr/>
        </p:nvSpPr>
        <p:spPr bwMode="auto">
          <a:xfrm>
            <a:off x="4554538" y="3733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6</a:t>
            </a:r>
          </a:p>
        </p:txBody>
      </p:sp>
      <p:sp>
        <p:nvSpPr>
          <p:cNvPr id="47119" name="Text Box 11"/>
          <p:cNvSpPr txBox="1">
            <a:spLocks noChangeArrowheads="1"/>
          </p:cNvSpPr>
          <p:nvPr/>
        </p:nvSpPr>
        <p:spPr bwMode="auto">
          <a:xfrm>
            <a:off x="2209801" y="3733800"/>
            <a:ext cx="246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</a:t>
            </a:r>
          </a:p>
        </p:txBody>
      </p:sp>
      <p:sp>
        <p:nvSpPr>
          <p:cNvPr id="47120" name="Text Box 12"/>
          <p:cNvSpPr txBox="1">
            <a:spLocks noChangeArrowheads="1"/>
          </p:cNvSpPr>
          <p:nvPr/>
        </p:nvSpPr>
        <p:spPr bwMode="auto">
          <a:xfrm>
            <a:off x="5468938" y="4495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8</a:t>
            </a:r>
          </a:p>
        </p:txBody>
      </p:sp>
      <p:sp>
        <p:nvSpPr>
          <p:cNvPr id="47121" name="Text Box 13"/>
          <p:cNvSpPr txBox="1">
            <a:spLocks noChangeArrowheads="1"/>
          </p:cNvSpPr>
          <p:nvPr/>
        </p:nvSpPr>
        <p:spPr bwMode="auto">
          <a:xfrm>
            <a:off x="2209801" y="4508500"/>
            <a:ext cx="246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</a:t>
            </a:r>
          </a:p>
        </p:txBody>
      </p:sp>
      <p:sp>
        <p:nvSpPr>
          <p:cNvPr id="47122" name="Line 16"/>
          <p:cNvSpPr>
            <a:spLocks noChangeShapeType="1"/>
          </p:cNvSpPr>
          <p:nvPr/>
        </p:nvSpPr>
        <p:spPr bwMode="auto">
          <a:xfrm>
            <a:off x="21336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23" name="Line 17"/>
          <p:cNvSpPr>
            <a:spLocks noChangeShapeType="1"/>
          </p:cNvSpPr>
          <p:nvPr/>
        </p:nvSpPr>
        <p:spPr bwMode="auto">
          <a:xfrm>
            <a:off x="21336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24" name="Line 18"/>
          <p:cNvSpPr>
            <a:spLocks noChangeShapeType="1"/>
          </p:cNvSpPr>
          <p:nvPr/>
        </p:nvSpPr>
        <p:spPr bwMode="auto">
          <a:xfrm>
            <a:off x="25908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25" name="Line 19"/>
          <p:cNvSpPr>
            <a:spLocks noChangeShapeType="1"/>
          </p:cNvSpPr>
          <p:nvPr/>
        </p:nvSpPr>
        <p:spPr bwMode="auto">
          <a:xfrm>
            <a:off x="25908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26" name="Line 20"/>
          <p:cNvSpPr>
            <a:spLocks noChangeShapeType="1"/>
          </p:cNvSpPr>
          <p:nvPr/>
        </p:nvSpPr>
        <p:spPr bwMode="auto">
          <a:xfrm>
            <a:off x="30480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27" name="Line 21"/>
          <p:cNvSpPr>
            <a:spLocks noChangeShapeType="1"/>
          </p:cNvSpPr>
          <p:nvPr/>
        </p:nvSpPr>
        <p:spPr bwMode="auto">
          <a:xfrm>
            <a:off x="30480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28" name="Line 22"/>
          <p:cNvSpPr>
            <a:spLocks noChangeShapeType="1"/>
          </p:cNvSpPr>
          <p:nvPr/>
        </p:nvSpPr>
        <p:spPr bwMode="auto">
          <a:xfrm>
            <a:off x="35052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29" name="Line 23"/>
          <p:cNvSpPr>
            <a:spLocks noChangeShapeType="1"/>
          </p:cNvSpPr>
          <p:nvPr/>
        </p:nvSpPr>
        <p:spPr bwMode="auto">
          <a:xfrm>
            <a:off x="35052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30" name="Line 24"/>
          <p:cNvSpPr>
            <a:spLocks noChangeShapeType="1"/>
          </p:cNvSpPr>
          <p:nvPr/>
        </p:nvSpPr>
        <p:spPr bwMode="auto">
          <a:xfrm>
            <a:off x="39624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31" name="Line 25"/>
          <p:cNvSpPr>
            <a:spLocks noChangeShapeType="1"/>
          </p:cNvSpPr>
          <p:nvPr/>
        </p:nvSpPr>
        <p:spPr bwMode="auto">
          <a:xfrm>
            <a:off x="39624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32" name="Line 26"/>
          <p:cNvSpPr>
            <a:spLocks noChangeShapeType="1"/>
          </p:cNvSpPr>
          <p:nvPr/>
        </p:nvSpPr>
        <p:spPr bwMode="auto">
          <a:xfrm>
            <a:off x="44196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33" name="Line 27"/>
          <p:cNvSpPr>
            <a:spLocks noChangeShapeType="1"/>
          </p:cNvSpPr>
          <p:nvPr/>
        </p:nvSpPr>
        <p:spPr bwMode="auto">
          <a:xfrm>
            <a:off x="44196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34" name="Line 28"/>
          <p:cNvSpPr>
            <a:spLocks noChangeShapeType="1"/>
          </p:cNvSpPr>
          <p:nvPr/>
        </p:nvSpPr>
        <p:spPr bwMode="auto">
          <a:xfrm>
            <a:off x="48768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35" name="Line 29"/>
          <p:cNvSpPr>
            <a:spLocks noChangeShapeType="1"/>
          </p:cNvSpPr>
          <p:nvPr/>
        </p:nvSpPr>
        <p:spPr bwMode="auto">
          <a:xfrm>
            <a:off x="48768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36" name="Line 30"/>
          <p:cNvSpPr>
            <a:spLocks noChangeShapeType="1"/>
          </p:cNvSpPr>
          <p:nvPr/>
        </p:nvSpPr>
        <p:spPr bwMode="auto">
          <a:xfrm>
            <a:off x="53340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37" name="Line 31"/>
          <p:cNvSpPr>
            <a:spLocks noChangeShapeType="1"/>
          </p:cNvSpPr>
          <p:nvPr/>
        </p:nvSpPr>
        <p:spPr bwMode="auto">
          <a:xfrm>
            <a:off x="53340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38" name="Line 32"/>
          <p:cNvSpPr>
            <a:spLocks noChangeShapeType="1"/>
          </p:cNvSpPr>
          <p:nvPr/>
        </p:nvSpPr>
        <p:spPr bwMode="auto">
          <a:xfrm>
            <a:off x="57912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39" name="Line 33"/>
          <p:cNvSpPr>
            <a:spLocks noChangeShapeType="1"/>
          </p:cNvSpPr>
          <p:nvPr/>
        </p:nvSpPr>
        <p:spPr bwMode="auto">
          <a:xfrm>
            <a:off x="57912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40" name="Line 34"/>
          <p:cNvSpPr>
            <a:spLocks noChangeShapeType="1"/>
          </p:cNvSpPr>
          <p:nvPr/>
        </p:nvSpPr>
        <p:spPr bwMode="auto">
          <a:xfrm>
            <a:off x="62484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41" name="Line 35"/>
          <p:cNvSpPr>
            <a:spLocks noChangeShapeType="1"/>
          </p:cNvSpPr>
          <p:nvPr/>
        </p:nvSpPr>
        <p:spPr bwMode="auto">
          <a:xfrm>
            <a:off x="62484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42" name="Line 36"/>
          <p:cNvSpPr>
            <a:spLocks noChangeShapeType="1"/>
          </p:cNvSpPr>
          <p:nvPr/>
        </p:nvSpPr>
        <p:spPr bwMode="auto">
          <a:xfrm>
            <a:off x="67056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43" name="Text Box 38"/>
          <p:cNvSpPr txBox="1">
            <a:spLocks noChangeArrowheads="1"/>
          </p:cNvSpPr>
          <p:nvPr/>
        </p:nvSpPr>
        <p:spPr bwMode="auto">
          <a:xfrm>
            <a:off x="22685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</a:t>
            </a:r>
          </a:p>
        </p:txBody>
      </p:sp>
      <p:sp>
        <p:nvSpPr>
          <p:cNvPr id="47144" name="Line 39"/>
          <p:cNvSpPr>
            <a:spLocks noChangeShapeType="1"/>
          </p:cNvSpPr>
          <p:nvPr/>
        </p:nvSpPr>
        <p:spPr bwMode="auto">
          <a:xfrm>
            <a:off x="25908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45" name="Text Box 40"/>
          <p:cNvSpPr txBox="1">
            <a:spLocks noChangeArrowheads="1"/>
          </p:cNvSpPr>
          <p:nvPr/>
        </p:nvSpPr>
        <p:spPr bwMode="auto">
          <a:xfrm>
            <a:off x="27257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2</a:t>
            </a:r>
          </a:p>
        </p:txBody>
      </p:sp>
      <p:sp>
        <p:nvSpPr>
          <p:cNvPr id="47146" name="Line 41"/>
          <p:cNvSpPr>
            <a:spLocks noChangeShapeType="1"/>
          </p:cNvSpPr>
          <p:nvPr/>
        </p:nvSpPr>
        <p:spPr bwMode="auto">
          <a:xfrm>
            <a:off x="30480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47" name="Text Box 42"/>
          <p:cNvSpPr txBox="1">
            <a:spLocks noChangeArrowheads="1"/>
          </p:cNvSpPr>
          <p:nvPr/>
        </p:nvSpPr>
        <p:spPr bwMode="auto">
          <a:xfrm>
            <a:off x="31829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3</a:t>
            </a:r>
          </a:p>
        </p:txBody>
      </p:sp>
      <p:sp>
        <p:nvSpPr>
          <p:cNvPr id="47148" name="Line 43"/>
          <p:cNvSpPr>
            <a:spLocks noChangeShapeType="1"/>
          </p:cNvSpPr>
          <p:nvPr/>
        </p:nvSpPr>
        <p:spPr bwMode="auto">
          <a:xfrm>
            <a:off x="35052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7149" name="Text Box 44"/>
          <p:cNvSpPr txBox="1">
            <a:spLocks noChangeArrowheads="1"/>
          </p:cNvSpPr>
          <p:nvPr/>
        </p:nvSpPr>
        <p:spPr bwMode="auto">
          <a:xfrm>
            <a:off x="36401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4</a:t>
            </a:r>
          </a:p>
        </p:txBody>
      </p:sp>
      <p:sp>
        <p:nvSpPr>
          <p:cNvPr id="47150" name="Text Box 45"/>
          <p:cNvSpPr txBox="1">
            <a:spLocks noChangeArrowheads="1"/>
          </p:cNvSpPr>
          <p:nvPr/>
        </p:nvSpPr>
        <p:spPr bwMode="auto">
          <a:xfrm>
            <a:off x="40973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5</a:t>
            </a:r>
          </a:p>
        </p:txBody>
      </p:sp>
      <p:sp>
        <p:nvSpPr>
          <p:cNvPr id="47151" name="Text Box 46"/>
          <p:cNvSpPr txBox="1">
            <a:spLocks noChangeArrowheads="1"/>
          </p:cNvSpPr>
          <p:nvPr/>
        </p:nvSpPr>
        <p:spPr bwMode="auto">
          <a:xfrm>
            <a:off x="50117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7</a:t>
            </a:r>
          </a:p>
        </p:txBody>
      </p:sp>
      <p:sp>
        <p:nvSpPr>
          <p:cNvPr id="47152" name="Text Box 47"/>
          <p:cNvSpPr txBox="1">
            <a:spLocks noChangeArrowheads="1"/>
          </p:cNvSpPr>
          <p:nvPr/>
        </p:nvSpPr>
        <p:spPr bwMode="auto">
          <a:xfrm>
            <a:off x="54689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8</a:t>
            </a:r>
          </a:p>
        </p:txBody>
      </p:sp>
      <p:sp>
        <p:nvSpPr>
          <p:cNvPr id="47153" name="Text Box 48"/>
          <p:cNvSpPr txBox="1">
            <a:spLocks noChangeArrowheads="1"/>
          </p:cNvSpPr>
          <p:nvPr/>
        </p:nvSpPr>
        <p:spPr bwMode="auto">
          <a:xfrm>
            <a:off x="59261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9</a:t>
            </a:r>
          </a:p>
        </p:txBody>
      </p:sp>
      <p:sp>
        <p:nvSpPr>
          <p:cNvPr id="47154" name="Text Box 49"/>
          <p:cNvSpPr txBox="1">
            <a:spLocks noChangeArrowheads="1"/>
          </p:cNvSpPr>
          <p:nvPr/>
        </p:nvSpPr>
        <p:spPr bwMode="auto">
          <a:xfrm>
            <a:off x="63833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10</a:t>
            </a:r>
          </a:p>
        </p:txBody>
      </p:sp>
      <p:sp>
        <p:nvSpPr>
          <p:cNvPr id="47155" name="Text Box 50"/>
          <p:cNvSpPr txBox="1">
            <a:spLocks noChangeArrowheads="1"/>
          </p:cNvSpPr>
          <p:nvPr/>
        </p:nvSpPr>
        <p:spPr bwMode="auto">
          <a:xfrm>
            <a:off x="6934201" y="6032500"/>
            <a:ext cx="246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600">
                <a:latin typeface="Gill Sans MT" charset="0"/>
              </a:rPr>
              <a:t>time</a:t>
            </a:r>
          </a:p>
        </p:txBody>
      </p:sp>
      <p:sp>
        <p:nvSpPr>
          <p:cNvPr id="47156" name="Text Box 51"/>
          <p:cNvSpPr txBox="1">
            <a:spLocks noChangeArrowheads="1"/>
          </p:cNvSpPr>
          <p:nvPr/>
        </p:nvSpPr>
        <p:spPr bwMode="auto">
          <a:xfrm>
            <a:off x="45545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6</a:t>
            </a:r>
          </a:p>
        </p:txBody>
      </p:sp>
      <p:sp>
        <p:nvSpPr>
          <p:cNvPr id="47157" name="Text Box 52"/>
          <p:cNvSpPr txBox="1">
            <a:spLocks noChangeArrowheads="1"/>
          </p:cNvSpPr>
          <p:nvPr/>
        </p:nvSpPr>
        <p:spPr bwMode="auto">
          <a:xfrm>
            <a:off x="6383338" y="5257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55"/>
              <p:cNvSpPr>
                <a:spLocks noChangeArrowheads="1"/>
              </p:cNvSpPr>
              <p:nvPr/>
            </p:nvSpPr>
            <p:spPr bwMode="auto">
              <a:xfrm>
                <a:off x="6934200" y="3962400"/>
                <a:ext cx="35052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algn="ctr">
                  <a:defRPr/>
                </a:pPr>
                <a:r>
                  <a:rPr lang="en-US" sz="2400" dirty="0">
                    <a:latin typeface="Gotham HTF Book" pitchFamily="2" charset="0"/>
                    <a:ea typeface="ＭＳ Ｐゴシック" pitchFamily="28" charset="-128"/>
                  </a:rPr>
                  <a:t>Filtrage :</a:t>
                </a:r>
              </a:p>
              <a:p>
                <a:pPr marL="342900" indent="-34290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ＭＳ Ｐゴシック" pitchFamily="28" charset="-128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ＭＳ Ｐゴシック" pitchFamily="28" charset="-128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ＭＳ Ｐゴシック" pitchFamily="28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Gotham HTF Book" pitchFamily="2" charset="0"/>
                    <a:ea typeface="ＭＳ Ｐゴシック" pitchFamily="28" charset="-128"/>
                  </a:rPr>
                  <a:t> </a:t>
                </a:r>
                <a:r>
                  <a:rPr lang="en-US" sz="2400" dirty="0" err="1">
                    <a:latin typeface="Gotham HTF Book" pitchFamily="2" charset="0"/>
                    <a:ea typeface="ＭＳ Ｐゴシック" pitchFamily="28" charset="-128"/>
                  </a:rPr>
                  <a:t>doit</a:t>
                </a:r>
                <a:r>
                  <a:rPr lang="en-US" sz="2400" dirty="0">
                    <a:latin typeface="Gotham HTF Book" pitchFamily="2" charset="0"/>
                    <a:ea typeface="ＭＳ Ｐゴシック" pitchFamily="28" charset="-128"/>
                  </a:rPr>
                  <a:t> </a:t>
                </a:r>
                <a:r>
                  <a:rPr lang="en-US" sz="2400" dirty="0" err="1">
                    <a:latin typeface="Gotham HTF Book" pitchFamily="2" charset="0"/>
                    <a:ea typeface="ＭＳ Ｐゴシック" pitchFamily="28" charset="-128"/>
                  </a:rPr>
                  <a:t>finir</a:t>
                </a:r>
                <a:r>
                  <a:rPr lang="en-US" sz="2400" dirty="0">
                    <a:latin typeface="Gotham HTF Book" pitchFamily="2" charset="0"/>
                    <a:ea typeface="ＭＳ Ｐゴシック" pitchFamily="28" charset="-128"/>
                  </a:rPr>
                  <a:t> </a:t>
                </a:r>
                <a:r>
                  <a:rPr lang="en-US" sz="2400" dirty="0" err="1">
                    <a:latin typeface="Gotham HTF Book" pitchFamily="2" charset="0"/>
                    <a:ea typeface="ＭＳ Ｐゴシック" pitchFamily="28" charset="-128"/>
                  </a:rPr>
                  <a:t>avant</a:t>
                </a:r>
                <a:r>
                  <a:rPr lang="en-US" sz="2400" dirty="0">
                    <a:latin typeface="Gotham HTF Book" pitchFamily="2" charset="0"/>
                    <a:ea typeface="ＭＳ Ｐゴシック" pitchFamily="2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ＭＳ Ｐゴシック" pitchFamily="28" charset="-128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ＭＳ Ｐゴシック" pitchFamily="28" charset="-128"/>
                      </a:rPr>
                      <m:t>=8</m:t>
                    </m:r>
                  </m:oMath>
                </a14:m>
                <a:endParaRPr lang="en-US" sz="2400" dirty="0">
                  <a:latin typeface="Gotham HTF Book" pitchFamily="2" charset="0"/>
                  <a:ea typeface="ＭＳ Ｐゴシック" pitchFamily="28" charset="-128"/>
                </a:endParaRPr>
              </a:p>
            </p:txBody>
          </p:sp>
        </mc:Choice>
        <mc:Fallback xmlns="">
          <p:sp>
            <p:nvSpPr>
              <p:cNvPr id="109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962400"/>
                <a:ext cx="3505200" cy="914400"/>
              </a:xfrm>
              <a:prstGeom prst="rect">
                <a:avLst/>
              </a:prstGeom>
              <a:blipFill>
                <a:blip r:embed="rId6"/>
                <a:stretch>
                  <a:fillRect t="-5556" b="-55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Placeholder 2">
                <a:extLst>
                  <a:ext uri="{FF2B5EF4-FFF2-40B4-BE49-F238E27FC236}">
                    <a16:creationId xmlns:a16="http://schemas.microsoft.com/office/drawing/2014/main" id="{0559BB27-5664-46FE-817D-3CC4B6FD84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4337" y="1827899"/>
                <a:ext cx="10174539" cy="3022600"/>
              </a:xfrm>
              <a:prstGeom prst="rect">
                <a:avLst/>
              </a:prstGeom>
            </p:spPr>
            <p:txBody>
              <a:bodyPr/>
              <a:lstStyle>
                <a:lvl1pPr marL="96441" marR="0" indent="-96441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181" b="0" i="0" u="none" strike="noStrike" cap="none" spc="0" baseline="0">
                    <a:solidFill>
                      <a:srgbClr val="57565B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1pPr>
                <a:lvl2pPr marL="208955" marR="0" indent="-112514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097" b="0" i="0" u="none" strike="noStrike" cap="none" spc="0" baseline="0">
                    <a:solidFill>
                      <a:srgbClr val="57565B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2pPr>
                <a:lvl3pPr marL="327899" marR="0" indent="-135017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013" b="0" i="0" u="none" strike="noStrike" cap="none" spc="0" baseline="0">
                    <a:solidFill>
                      <a:srgbClr val="57565B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3pPr>
                <a:lvl4pPr marL="439341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929" b="0" i="0" u="none" strike="noStrike" cap="none" spc="0" baseline="0">
                    <a:solidFill>
                      <a:srgbClr val="57565B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4pPr>
                <a:lvl5pPr marL="535781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844" b="0" i="0" u="none" strike="noStrike" cap="none" spc="0" baseline="0">
                    <a:solidFill>
                      <a:srgbClr val="57565B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5pPr>
                <a:lvl6pPr marL="632222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181" b="0" i="0" u="none" strike="noStrike" cap="none" spc="0" baseline="0">
                    <a:solidFill>
                      <a:srgbClr val="000000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6pPr>
                <a:lvl7pPr marL="728663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181" b="0" i="0" u="none" strike="noStrike" cap="none" spc="0" baseline="0">
                    <a:solidFill>
                      <a:srgbClr val="000000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7pPr>
                <a:lvl8pPr marL="825104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181" b="0" i="0" u="none" strike="noStrike" cap="none" spc="0" baseline="0">
                    <a:solidFill>
                      <a:srgbClr val="000000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8pPr>
                <a:lvl9pPr marL="921544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181" b="0" i="0" u="none" strike="noStrike" cap="none" spc="0" baseline="0">
                    <a:solidFill>
                      <a:srgbClr val="000000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9pPr>
              </a:lstStyle>
              <a:p>
                <a:r>
                  <a:rPr lang="fr-FR" sz="1800" kern="0" dirty="0"/>
                  <a:t> La machine doit exécuter trois activités </a:t>
                </a:r>
                <a14:m>
                  <m:oMath xmlns:m="http://schemas.openxmlformats.org/officeDocument/2006/math">
                    <m:r>
                      <a:rPr lang="fr-FR" sz="180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i="1" kern="0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1800" i="1" ker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800" i="1" ker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i="1" kern="0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1800" i="1" ker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800" i="1" ker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i="1" kern="0" baseline="-2500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sz="1800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800" kern="0" dirty="0"/>
                  <a:t>chacune de durée 3, avec les fenêtres de temps indiquées sur la figure. </a:t>
                </a:r>
              </a:p>
              <a:p>
                <a:r>
                  <a:rPr lang="fr-FR" sz="1800" kern="0" dirty="0"/>
                  <a:t> Les activités ne peuvent pas se chevaucher.</a:t>
                </a:r>
              </a:p>
              <a:p>
                <a:r>
                  <a:rPr lang="fr-FR" sz="1800" kern="0" dirty="0"/>
                  <a:t> Filtrage : trouver la date de début et de fin les plus petites pour les activités.</a:t>
                </a:r>
              </a:p>
              <a:p>
                <a:endParaRPr lang="fr-FR" sz="1800" kern="0" dirty="0"/>
              </a:p>
            </p:txBody>
          </p:sp>
        </mc:Choice>
        <mc:Fallback xmlns="">
          <p:sp>
            <p:nvSpPr>
              <p:cNvPr id="60" name="Text Placeholder 2">
                <a:extLst>
                  <a:ext uri="{FF2B5EF4-FFF2-40B4-BE49-F238E27FC236}">
                    <a16:creationId xmlns:a16="http://schemas.microsoft.com/office/drawing/2014/main" id="{0559BB27-5664-46FE-817D-3CC4B6FD8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337" y="1827899"/>
                <a:ext cx="10174539" cy="3022600"/>
              </a:xfrm>
              <a:prstGeom prst="rect">
                <a:avLst/>
              </a:prstGeom>
              <a:blipFill>
                <a:blip r:embed="rId7"/>
                <a:stretch>
                  <a:fillRect l="-419" t="-20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671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 descr="Light upward diagonal"/>
          <p:cNvSpPr>
            <a:spLocks noChangeArrowheads="1"/>
          </p:cNvSpPr>
          <p:nvPr/>
        </p:nvSpPr>
        <p:spPr bwMode="auto">
          <a:xfrm>
            <a:off x="2133600" y="4545568"/>
            <a:ext cx="9144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31" name="Rectangle 1027" descr="Light upward diagonal"/>
          <p:cNvSpPr>
            <a:spLocks noChangeArrowheads="1"/>
          </p:cNvSpPr>
          <p:nvPr/>
        </p:nvSpPr>
        <p:spPr bwMode="auto">
          <a:xfrm>
            <a:off x="4419600" y="4545568"/>
            <a:ext cx="4572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square"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32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Ordonnancement</a:t>
            </a:r>
            <a:r>
              <a:rPr lang="en-US" dirty="0"/>
              <a:t> </a:t>
            </a:r>
            <a:r>
              <a:rPr lang="en-US" dirty="0" err="1"/>
              <a:t>séquentiel</a:t>
            </a:r>
            <a:r>
              <a:rPr lang="en-US" dirty="0"/>
              <a:t> (</a:t>
            </a:r>
            <a:r>
              <a:rPr lang="en-US" dirty="0" err="1"/>
              <a:t>filtrage</a:t>
            </a:r>
            <a:r>
              <a:rPr lang="en-US" dirty="0"/>
              <a:t>)</a:t>
            </a:r>
            <a:endParaRPr lang="en-US" sz="20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2CB44E1-4CEA-B040-8DF5-C6EC0C0B4D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32487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594D3C-D530-4045-9C01-26F6379EC2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8133" name="Text Box 1036"/>
          <p:cNvSpPr txBox="1">
            <a:spLocks noChangeArrowheads="1"/>
          </p:cNvSpPr>
          <p:nvPr/>
        </p:nvSpPr>
        <p:spPr bwMode="auto">
          <a:xfrm>
            <a:off x="5011738" y="4495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7</a:t>
            </a:r>
          </a:p>
        </p:txBody>
      </p:sp>
      <p:sp>
        <p:nvSpPr>
          <p:cNvPr id="48134" name="Rectangle 14" descr="Light upward diagonal"/>
          <p:cNvSpPr>
            <a:spLocks noChangeArrowheads="1"/>
          </p:cNvSpPr>
          <p:nvPr/>
        </p:nvSpPr>
        <p:spPr bwMode="auto">
          <a:xfrm>
            <a:off x="6477000" y="5307568"/>
            <a:ext cx="2286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35" name="Rectangle 15" descr="Light upward diagonal"/>
          <p:cNvSpPr>
            <a:spLocks noChangeArrowheads="1"/>
          </p:cNvSpPr>
          <p:nvPr/>
        </p:nvSpPr>
        <p:spPr bwMode="auto">
          <a:xfrm>
            <a:off x="4876800" y="5307568"/>
            <a:ext cx="2286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6" name="Rectangle 37"/>
              <p:cNvSpPr>
                <a:spLocks noChangeArrowheads="1"/>
              </p:cNvSpPr>
              <p:nvPr/>
            </p:nvSpPr>
            <p:spPr bwMode="auto">
              <a:xfrm>
                <a:off x="5105400" y="5486400"/>
                <a:ext cx="1371600" cy="381000"/>
              </a:xfrm>
              <a:prstGeom prst="rect">
                <a:avLst/>
              </a:prstGeom>
              <a:solidFill>
                <a:srgbClr val="BF214B"/>
              </a:solid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buFont typeface="Times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136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5486400"/>
                <a:ext cx="1371600" cy="38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7" name="Text Box 52"/>
          <p:cNvSpPr txBox="1">
            <a:spLocks noChangeArrowheads="1"/>
          </p:cNvSpPr>
          <p:nvPr/>
        </p:nvSpPr>
        <p:spPr bwMode="auto">
          <a:xfrm>
            <a:off x="6383338" y="5257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10</a:t>
            </a:r>
          </a:p>
        </p:txBody>
      </p:sp>
      <p:sp>
        <p:nvSpPr>
          <p:cNvPr id="48138" name="Text Box 53"/>
          <p:cNvSpPr txBox="1">
            <a:spLocks noChangeArrowheads="1"/>
          </p:cNvSpPr>
          <p:nvPr/>
        </p:nvSpPr>
        <p:spPr bwMode="auto">
          <a:xfrm>
            <a:off x="5011738" y="5257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7</a:t>
            </a:r>
          </a:p>
        </p:txBody>
      </p:sp>
      <p:sp>
        <p:nvSpPr>
          <p:cNvPr id="48139" name="Rectangle 4" descr="Light upward diagonal"/>
          <p:cNvSpPr>
            <a:spLocks noChangeArrowheads="1"/>
          </p:cNvSpPr>
          <p:nvPr/>
        </p:nvSpPr>
        <p:spPr bwMode="auto">
          <a:xfrm>
            <a:off x="4191000" y="3783568"/>
            <a:ext cx="6858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40" name="Rectangle 5" descr="Light upward diagonal"/>
          <p:cNvSpPr>
            <a:spLocks noChangeArrowheads="1"/>
          </p:cNvSpPr>
          <p:nvPr/>
        </p:nvSpPr>
        <p:spPr bwMode="auto">
          <a:xfrm>
            <a:off x="2133600" y="3783568"/>
            <a:ext cx="685800" cy="73866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9525">
            <a:pattFill prst="lgChe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41" name="Rectangle 8"/>
              <p:cNvSpPr>
                <a:spLocks noChangeArrowheads="1"/>
              </p:cNvSpPr>
              <p:nvPr/>
            </p:nvSpPr>
            <p:spPr bwMode="auto">
              <a:xfrm>
                <a:off x="2819400" y="3962400"/>
                <a:ext cx="1371600" cy="381000"/>
              </a:xfrm>
              <a:prstGeom prst="rect">
                <a:avLst/>
              </a:prstGeom>
              <a:solidFill>
                <a:srgbClr val="BF214B"/>
              </a:solid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buFont typeface="Times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141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3962400"/>
                <a:ext cx="1371600" cy="381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42" name="Rectangle 9"/>
              <p:cNvSpPr>
                <a:spLocks noChangeArrowheads="1"/>
              </p:cNvSpPr>
              <p:nvPr/>
            </p:nvSpPr>
            <p:spPr bwMode="auto">
              <a:xfrm>
                <a:off x="3048000" y="4724400"/>
                <a:ext cx="1371600" cy="381000"/>
              </a:xfrm>
              <a:prstGeom prst="rect">
                <a:avLst/>
              </a:prstGeom>
              <a:solidFill>
                <a:srgbClr val="BF214B"/>
              </a:solid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buFont typeface="Times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14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4724400"/>
                <a:ext cx="1371600" cy="381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BF21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43" name="Text Box 10"/>
          <p:cNvSpPr txBox="1">
            <a:spLocks noChangeArrowheads="1"/>
          </p:cNvSpPr>
          <p:nvPr/>
        </p:nvSpPr>
        <p:spPr bwMode="auto">
          <a:xfrm>
            <a:off x="4554538" y="3733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6</a:t>
            </a:r>
          </a:p>
        </p:txBody>
      </p:sp>
      <p:sp>
        <p:nvSpPr>
          <p:cNvPr id="48144" name="Text Box 11"/>
          <p:cNvSpPr txBox="1">
            <a:spLocks noChangeArrowheads="1"/>
          </p:cNvSpPr>
          <p:nvPr/>
        </p:nvSpPr>
        <p:spPr bwMode="auto">
          <a:xfrm>
            <a:off x="2209801" y="3733800"/>
            <a:ext cx="246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</a:t>
            </a:r>
          </a:p>
        </p:txBody>
      </p:sp>
      <p:sp>
        <p:nvSpPr>
          <p:cNvPr id="48145" name="Text Box 13"/>
          <p:cNvSpPr txBox="1">
            <a:spLocks noChangeArrowheads="1"/>
          </p:cNvSpPr>
          <p:nvPr/>
        </p:nvSpPr>
        <p:spPr bwMode="auto">
          <a:xfrm>
            <a:off x="2209801" y="4508500"/>
            <a:ext cx="246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</a:t>
            </a:r>
          </a:p>
        </p:txBody>
      </p:sp>
      <p:sp>
        <p:nvSpPr>
          <p:cNvPr id="48146" name="Line 16"/>
          <p:cNvSpPr>
            <a:spLocks noChangeShapeType="1"/>
          </p:cNvSpPr>
          <p:nvPr/>
        </p:nvSpPr>
        <p:spPr bwMode="auto">
          <a:xfrm>
            <a:off x="21336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47" name="Line 17"/>
          <p:cNvSpPr>
            <a:spLocks noChangeShapeType="1"/>
          </p:cNvSpPr>
          <p:nvPr/>
        </p:nvSpPr>
        <p:spPr bwMode="auto">
          <a:xfrm>
            <a:off x="21336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48" name="Line 18"/>
          <p:cNvSpPr>
            <a:spLocks noChangeShapeType="1"/>
          </p:cNvSpPr>
          <p:nvPr/>
        </p:nvSpPr>
        <p:spPr bwMode="auto">
          <a:xfrm>
            <a:off x="25908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49" name="Line 19"/>
          <p:cNvSpPr>
            <a:spLocks noChangeShapeType="1"/>
          </p:cNvSpPr>
          <p:nvPr/>
        </p:nvSpPr>
        <p:spPr bwMode="auto">
          <a:xfrm>
            <a:off x="25908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50" name="Line 20"/>
          <p:cNvSpPr>
            <a:spLocks noChangeShapeType="1"/>
          </p:cNvSpPr>
          <p:nvPr/>
        </p:nvSpPr>
        <p:spPr bwMode="auto">
          <a:xfrm>
            <a:off x="30480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51" name="Line 21"/>
          <p:cNvSpPr>
            <a:spLocks noChangeShapeType="1"/>
          </p:cNvSpPr>
          <p:nvPr/>
        </p:nvSpPr>
        <p:spPr bwMode="auto">
          <a:xfrm>
            <a:off x="30480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52" name="Line 22"/>
          <p:cNvSpPr>
            <a:spLocks noChangeShapeType="1"/>
          </p:cNvSpPr>
          <p:nvPr/>
        </p:nvSpPr>
        <p:spPr bwMode="auto">
          <a:xfrm>
            <a:off x="35052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53" name="Line 23"/>
          <p:cNvSpPr>
            <a:spLocks noChangeShapeType="1"/>
          </p:cNvSpPr>
          <p:nvPr/>
        </p:nvSpPr>
        <p:spPr bwMode="auto">
          <a:xfrm>
            <a:off x="35052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54" name="Line 24"/>
          <p:cNvSpPr>
            <a:spLocks noChangeShapeType="1"/>
          </p:cNvSpPr>
          <p:nvPr/>
        </p:nvSpPr>
        <p:spPr bwMode="auto">
          <a:xfrm>
            <a:off x="39624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55" name="Line 25"/>
          <p:cNvSpPr>
            <a:spLocks noChangeShapeType="1"/>
          </p:cNvSpPr>
          <p:nvPr/>
        </p:nvSpPr>
        <p:spPr bwMode="auto">
          <a:xfrm>
            <a:off x="39624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56" name="Line 26"/>
          <p:cNvSpPr>
            <a:spLocks noChangeShapeType="1"/>
          </p:cNvSpPr>
          <p:nvPr/>
        </p:nvSpPr>
        <p:spPr bwMode="auto">
          <a:xfrm>
            <a:off x="44196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57" name="Line 27"/>
          <p:cNvSpPr>
            <a:spLocks noChangeShapeType="1"/>
          </p:cNvSpPr>
          <p:nvPr/>
        </p:nvSpPr>
        <p:spPr bwMode="auto">
          <a:xfrm>
            <a:off x="44196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58" name="Line 28"/>
          <p:cNvSpPr>
            <a:spLocks noChangeShapeType="1"/>
          </p:cNvSpPr>
          <p:nvPr/>
        </p:nvSpPr>
        <p:spPr bwMode="auto">
          <a:xfrm>
            <a:off x="48768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59" name="Line 29"/>
          <p:cNvSpPr>
            <a:spLocks noChangeShapeType="1"/>
          </p:cNvSpPr>
          <p:nvPr/>
        </p:nvSpPr>
        <p:spPr bwMode="auto">
          <a:xfrm>
            <a:off x="48768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60" name="Line 30"/>
          <p:cNvSpPr>
            <a:spLocks noChangeShapeType="1"/>
          </p:cNvSpPr>
          <p:nvPr/>
        </p:nvSpPr>
        <p:spPr bwMode="auto">
          <a:xfrm>
            <a:off x="53340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61" name="Line 31"/>
          <p:cNvSpPr>
            <a:spLocks noChangeShapeType="1"/>
          </p:cNvSpPr>
          <p:nvPr/>
        </p:nvSpPr>
        <p:spPr bwMode="auto">
          <a:xfrm>
            <a:off x="53340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62" name="Line 32"/>
          <p:cNvSpPr>
            <a:spLocks noChangeShapeType="1"/>
          </p:cNvSpPr>
          <p:nvPr/>
        </p:nvSpPr>
        <p:spPr bwMode="auto">
          <a:xfrm>
            <a:off x="57912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63" name="Line 33"/>
          <p:cNvSpPr>
            <a:spLocks noChangeShapeType="1"/>
          </p:cNvSpPr>
          <p:nvPr/>
        </p:nvSpPr>
        <p:spPr bwMode="auto">
          <a:xfrm>
            <a:off x="57912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64" name="Line 34"/>
          <p:cNvSpPr>
            <a:spLocks noChangeShapeType="1"/>
          </p:cNvSpPr>
          <p:nvPr/>
        </p:nvSpPr>
        <p:spPr bwMode="auto">
          <a:xfrm>
            <a:off x="62484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65" name="Line 35"/>
          <p:cNvSpPr>
            <a:spLocks noChangeShapeType="1"/>
          </p:cNvSpPr>
          <p:nvPr/>
        </p:nvSpPr>
        <p:spPr bwMode="auto">
          <a:xfrm>
            <a:off x="62484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66" name="Line 36"/>
          <p:cNvSpPr>
            <a:spLocks noChangeShapeType="1"/>
          </p:cNvSpPr>
          <p:nvPr/>
        </p:nvSpPr>
        <p:spPr bwMode="auto">
          <a:xfrm>
            <a:off x="6705600" y="6096000"/>
            <a:ext cx="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67" name="Text Box 38"/>
          <p:cNvSpPr txBox="1">
            <a:spLocks noChangeArrowheads="1"/>
          </p:cNvSpPr>
          <p:nvPr/>
        </p:nvSpPr>
        <p:spPr bwMode="auto">
          <a:xfrm>
            <a:off x="22685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</a:t>
            </a:r>
          </a:p>
        </p:txBody>
      </p:sp>
      <p:sp>
        <p:nvSpPr>
          <p:cNvPr id="48168" name="Line 39"/>
          <p:cNvSpPr>
            <a:spLocks noChangeShapeType="1"/>
          </p:cNvSpPr>
          <p:nvPr/>
        </p:nvSpPr>
        <p:spPr bwMode="auto">
          <a:xfrm>
            <a:off x="25908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69" name="Text Box 40"/>
          <p:cNvSpPr txBox="1">
            <a:spLocks noChangeArrowheads="1"/>
          </p:cNvSpPr>
          <p:nvPr/>
        </p:nvSpPr>
        <p:spPr bwMode="auto">
          <a:xfrm>
            <a:off x="27257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2</a:t>
            </a:r>
          </a:p>
        </p:txBody>
      </p:sp>
      <p:sp>
        <p:nvSpPr>
          <p:cNvPr id="48170" name="Line 41"/>
          <p:cNvSpPr>
            <a:spLocks noChangeShapeType="1"/>
          </p:cNvSpPr>
          <p:nvPr/>
        </p:nvSpPr>
        <p:spPr bwMode="auto">
          <a:xfrm>
            <a:off x="30480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71" name="Text Box 42"/>
          <p:cNvSpPr txBox="1">
            <a:spLocks noChangeArrowheads="1"/>
          </p:cNvSpPr>
          <p:nvPr/>
        </p:nvSpPr>
        <p:spPr bwMode="auto">
          <a:xfrm>
            <a:off x="31829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3</a:t>
            </a:r>
          </a:p>
        </p:txBody>
      </p:sp>
      <p:sp>
        <p:nvSpPr>
          <p:cNvPr id="48172" name="Line 43"/>
          <p:cNvSpPr>
            <a:spLocks noChangeShapeType="1"/>
          </p:cNvSpPr>
          <p:nvPr/>
        </p:nvSpPr>
        <p:spPr bwMode="auto">
          <a:xfrm>
            <a:off x="3505200" y="6172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82880" tIns="228600" rIns="182880" bIns="228600" anchor="ctr">
            <a:spAutoFit/>
          </a:bodyPr>
          <a:lstStyle/>
          <a:p>
            <a:endParaRPr lang="fr-CA"/>
          </a:p>
        </p:txBody>
      </p:sp>
      <p:sp>
        <p:nvSpPr>
          <p:cNvPr id="48173" name="Text Box 44"/>
          <p:cNvSpPr txBox="1">
            <a:spLocks noChangeArrowheads="1"/>
          </p:cNvSpPr>
          <p:nvPr/>
        </p:nvSpPr>
        <p:spPr bwMode="auto">
          <a:xfrm>
            <a:off x="36401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4</a:t>
            </a:r>
          </a:p>
        </p:txBody>
      </p:sp>
      <p:sp>
        <p:nvSpPr>
          <p:cNvPr id="48174" name="Text Box 45"/>
          <p:cNvSpPr txBox="1">
            <a:spLocks noChangeArrowheads="1"/>
          </p:cNvSpPr>
          <p:nvPr/>
        </p:nvSpPr>
        <p:spPr bwMode="auto">
          <a:xfrm>
            <a:off x="40973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5</a:t>
            </a:r>
          </a:p>
        </p:txBody>
      </p:sp>
      <p:sp>
        <p:nvSpPr>
          <p:cNvPr id="48175" name="Text Box 46"/>
          <p:cNvSpPr txBox="1">
            <a:spLocks noChangeArrowheads="1"/>
          </p:cNvSpPr>
          <p:nvPr/>
        </p:nvSpPr>
        <p:spPr bwMode="auto">
          <a:xfrm>
            <a:off x="50117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7</a:t>
            </a:r>
          </a:p>
        </p:txBody>
      </p:sp>
      <p:sp>
        <p:nvSpPr>
          <p:cNvPr id="48176" name="Text Box 47"/>
          <p:cNvSpPr txBox="1">
            <a:spLocks noChangeArrowheads="1"/>
          </p:cNvSpPr>
          <p:nvPr/>
        </p:nvSpPr>
        <p:spPr bwMode="auto">
          <a:xfrm>
            <a:off x="54689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8</a:t>
            </a:r>
          </a:p>
        </p:txBody>
      </p:sp>
      <p:sp>
        <p:nvSpPr>
          <p:cNvPr id="48177" name="Text Box 48"/>
          <p:cNvSpPr txBox="1">
            <a:spLocks noChangeArrowheads="1"/>
          </p:cNvSpPr>
          <p:nvPr/>
        </p:nvSpPr>
        <p:spPr bwMode="auto">
          <a:xfrm>
            <a:off x="59261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9</a:t>
            </a:r>
          </a:p>
        </p:txBody>
      </p:sp>
      <p:sp>
        <p:nvSpPr>
          <p:cNvPr id="48178" name="Text Box 49"/>
          <p:cNvSpPr txBox="1">
            <a:spLocks noChangeArrowheads="1"/>
          </p:cNvSpPr>
          <p:nvPr/>
        </p:nvSpPr>
        <p:spPr bwMode="auto">
          <a:xfrm>
            <a:off x="63833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10</a:t>
            </a:r>
          </a:p>
        </p:txBody>
      </p:sp>
      <p:sp>
        <p:nvSpPr>
          <p:cNvPr id="48179" name="Text Box 50"/>
          <p:cNvSpPr txBox="1">
            <a:spLocks noChangeArrowheads="1"/>
          </p:cNvSpPr>
          <p:nvPr/>
        </p:nvSpPr>
        <p:spPr bwMode="auto">
          <a:xfrm>
            <a:off x="6934201" y="6032500"/>
            <a:ext cx="246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600">
                <a:latin typeface="Gill Sans MT" charset="0"/>
              </a:rPr>
              <a:t>time</a:t>
            </a:r>
          </a:p>
        </p:txBody>
      </p:sp>
      <p:sp>
        <p:nvSpPr>
          <p:cNvPr id="48180" name="Text Box 51"/>
          <p:cNvSpPr txBox="1">
            <a:spLocks noChangeArrowheads="1"/>
          </p:cNvSpPr>
          <p:nvPr/>
        </p:nvSpPr>
        <p:spPr bwMode="auto">
          <a:xfrm>
            <a:off x="4554538" y="62484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6</a:t>
            </a:r>
          </a:p>
        </p:txBody>
      </p:sp>
      <p:sp>
        <p:nvSpPr>
          <p:cNvPr id="48181" name="Text Box 52"/>
          <p:cNvSpPr txBox="1">
            <a:spLocks noChangeArrowheads="1"/>
          </p:cNvSpPr>
          <p:nvPr/>
        </p:nvSpPr>
        <p:spPr bwMode="auto">
          <a:xfrm>
            <a:off x="6383338" y="5257800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Times" charset="0"/>
              <a:buNone/>
            </a:pPr>
            <a:r>
              <a:rPr lang="en-US" sz="1200">
                <a:latin typeface="Gill Sans MT" charset="0"/>
              </a:rPr>
              <a:t>10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6934200" y="396240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en-US" sz="2400" dirty="0" err="1">
                <a:latin typeface="Gotham HTF Book" pitchFamily="2" charset="0"/>
                <a:ea typeface="ＭＳ Ｐゴシック" pitchFamily="28" charset="-128"/>
              </a:rPr>
              <a:t>Filtrage</a:t>
            </a:r>
            <a:r>
              <a:rPr lang="en-US" sz="2400" dirty="0">
                <a:latin typeface="Gotham HTF Book" pitchFamily="2" charset="0"/>
                <a:ea typeface="ＭＳ Ｐゴシック" pitchFamily="28" charset="-128"/>
              </a:rPr>
              <a:t> : </a:t>
            </a:r>
            <a:r>
              <a:rPr lang="ja-JP" altLang="en-US" sz="2400" dirty="0">
                <a:latin typeface="Gotham HTF Book" pitchFamily="2" charset="0"/>
              </a:rPr>
              <a:t>‘</a:t>
            </a:r>
            <a:r>
              <a:rPr lang="en-US" sz="2400" dirty="0">
                <a:latin typeface="Gotham HTF Book" pitchFamily="2" charset="0"/>
              </a:rPr>
              <a:t>edge finding</a:t>
            </a:r>
            <a:r>
              <a:rPr lang="ja-JP" altLang="en-US" sz="2400" dirty="0">
                <a:latin typeface="Gotham HTF Book" pitchFamily="2" charset="0"/>
              </a:rPr>
              <a:t>’</a:t>
            </a:r>
            <a:endParaRPr lang="en-US" sz="2400" dirty="0">
              <a:latin typeface="Gotham HTF Book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Placeholder 2">
                <a:extLst>
                  <a:ext uri="{FF2B5EF4-FFF2-40B4-BE49-F238E27FC236}">
                    <a16:creationId xmlns:a16="http://schemas.microsoft.com/office/drawing/2014/main" id="{F3E311FD-F228-4A1F-9463-0242E506CA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4337" y="1827899"/>
                <a:ext cx="10174539" cy="3022600"/>
              </a:xfrm>
              <a:prstGeom prst="rect">
                <a:avLst/>
              </a:prstGeom>
            </p:spPr>
            <p:txBody>
              <a:bodyPr/>
              <a:lstStyle>
                <a:lvl1pPr marL="96441" marR="0" indent="-96441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181" b="0" i="0" u="none" strike="noStrike" cap="none" spc="0" baseline="0">
                    <a:solidFill>
                      <a:srgbClr val="57565B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1pPr>
                <a:lvl2pPr marL="208955" marR="0" indent="-112514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097" b="0" i="0" u="none" strike="noStrike" cap="none" spc="0" baseline="0">
                    <a:solidFill>
                      <a:srgbClr val="57565B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2pPr>
                <a:lvl3pPr marL="327899" marR="0" indent="-135017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013" b="0" i="0" u="none" strike="noStrike" cap="none" spc="0" baseline="0">
                    <a:solidFill>
                      <a:srgbClr val="57565B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3pPr>
                <a:lvl4pPr marL="439341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929" b="0" i="0" u="none" strike="noStrike" cap="none" spc="0" baseline="0">
                    <a:solidFill>
                      <a:srgbClr val="57565B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4pPr>
                <a:lvl5pPr marL="535781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844" b="0" i="0" u="none" strike="noStrike" cap="none" spc="0" baseline="0">
                    <a:solidFill>
                      <a:srgbClr val="57565B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5pPr>
                <a:lvl6pPr marL="632222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181" b="0" i="0" u="none" strike="noStrike" cap="none" spc="0" baseline="0">
                    <a:solidFill>
                      <a:srgbClr val="000000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6pPr>
                <a:lvl7pPr marL="728663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181" b="0" i="0" u="none" strike="noStrike" cap="none" spc="0" baseline="0">
                    <a:solidFill>
                      <a:srgbClr val="000000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7pPr>
                <a:lvl8pPr marL="825104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181" b="0" i="0" u="none" strike="noStrike" cap="none" spc="0" baseline="0">
                    <a:solidFill>
                      <a:srgbClr val="000000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8pPr>
                <a:lvl9pPr marL="921544" marR="0" indent="-150019" algn="l" defTabSz="385763" rtl="0" eaLnBrk="1" latinLnBrk="0" hangingPunct="1">
                  <a:lnSpc>
                    <a:spcPct val="90000"/>
                  </a:lnSpc>
                  <a:spcBef>
                    <a:spcPts val="422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181" b="0" i="0" u="none" strike="noStrike" cap="none" spc="0" baseline="0">
                    <a:solidFill>
                      <a:srgbClr val="000000"/>
                    </a:solidFill>
                    <a:uFillTx/>
                    <a:latin typeface="Gotham HTF Book"/>
                    <a:ea typeface="Gotham HTF Book"/>
                    <a:cs typeface="Gotham HTF Book"/>
                    <a:sym typeface="Gotham HTF Book"/>
                  </a:defRPr>
                </a:lvl9pPr>
              </a:lstStyle>
              <a:p>
                <a:r>
                  <a:rPr lang="fr-FR" sz="1800" kern="0" dirty="0"/>
                  <a:t> La machine doit exécuter trois activités </a:t>
                </a:r>
                <a14:m>
                  <m:oMath xmlns:m="http://schemas.openxmlformats.org/officeDocument/2006/math">
                    <m:r>
                      <a:rPr lang="fr-FR" sz="180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i="1" kern="0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1800" i="1" ker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800" i="1" ker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i="1" kern="0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1800" i="1" ker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800" i="1" ker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i="1" kern="0" baseline="-2500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sz="1800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800" kern="0" dirty="0"/>
                  <a:t>chacune de durée 3, avec les fenêtres de temps indiquées sur la figure. </a:t>
                </a:r>
              </a:p>
              <a:p>
                <a:r>
                  <a:rPr lang="fr-FR" sz="1800" kern="0" dirty="0"/>
                  <a:t> Les activités ne peuvent pas se chevaucher.</a:t>
                </a:r>
              </a:p>
              <a:p>
                <a:r>
                  <a:rPr lang="fr-FR" sz="1800" kern="0" dirty="0"/>
                  <a:t> Filtrage : trouver la date de début et de fin les plus petites pour les activités.</a:t>
                </a:r>
              </a:p>
              <a:p>
                <a:endParaRPr lang="fr-FR" sz="1800" kern="0" dirty="0"/>
              </a:p>
            </p:txBody>
          </p:sp>
        </mc:Choice>
        <mc:Fallback xmlns="">
          <p:sp>
            <p:nvSpPr>
              <p:cNvPr id="60" name="Text Placeholder 2">
                <a:extLst>
                  <a:ext uri="{FF2B5EF4-FFF2-40B4-BE49-F238E27FC236}">
                    <a16:creationId xmlns:a16="http://schemas.microsoft.com/office/drawing/2014/main" id="{F3E311FD-F228-4A1F-9463-0242E506C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337" y="1827899"/>
                <a:ext cx="10174539" cy="3022600"/>
              </a:xfrm>
              <a:prstGeom prst="rect">
                <a:avLst/>
              </a:prstGeom>
              <a:blipFill>
                <a:blip r:embed="rId7"/>
                <a:stretch>
                  <a:fillRect l="-419" t="-20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1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Ordonnancement</a:t>
            </a:r>
            <a:r>
              <a:rPr lang="en-US" dirty="0"/>
              <a:t> </a:t>
            </a:r>
            <a:r>
              <a:rPr lang="en-US" dirty="0" err="1"/>
              <a:t>avancé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C6E96-E6CC-43C1-8646-722D200CF2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7" y="2018241"/>
            <a:ext cx="10174540" cy="3598788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/>
              <a:t>Plusieurs algorithmes de filtrage peuvent être associés avec les contraintes d’ordonnancement :</a:t>
            </a:r>
          </a:p>
          <a:p>
            <a:pPr lvl="1"/>
            <a:r>
              <a:rPr lang="fr-FR" sz="1800" dirty="0"/>
              <a:t> time-table, disjonction, </a:t>
            </a:r>
            <a:r>
              <a:rPr lang="fr-FR" sz="1800" dirty="0" err="1"/>
              <a:t>edge-finding</a:t>
            </a:r>
            <a:r>
              <a:rPr lang="fr-FR" sz="1800" dirty="0"/>
              <a:t>, not-first not-last, flux dans un réseau, graphe de précédence, ...</a:t>
            </a:r>
          </a:p>
          <a:p>
            <a:pPr marL="96441" lvl="1" indent="0">
              <a:buNone/>
            </a:pPr>
            <a:endParaRPr lang="fr-FR" sz="1800" dirty="0"/>
          </a:p>
          <a:p>
            <a:r>
              <a:rPr lang="fr-FR" sz="1800" dirty="0"/>
              <a:t> Ces algorithmes sont appelés en séquence</a:t>
            </a:r>
          </a:p>
          <a:p>
            <a:endParaRPr lang="fr-FR" sz="1800" dirty="0"/>
          </a:p>
          <a:p>
            <a:r>
              <a:rPr lang="fr-FR" sz="1800" dirty="0"/>
              <a:t> Des stratégies de recherche dynamiques peuvent être définies avec les informations des algorithmes de filtrage</a:t>
            </a:r>
          </a:p>
          <a:p>
            <a:pPr lvl="1"/>
            <a:endParaRPr lang="fr-FR" sz="1800" dirty="0"/>
          </a:p>
          <a:p>
            <a:r>
              <a:rPr lang="fr-FR" sz="1800" dirty="0"/>
              <a:t> Pour utiliser ces algorithmes à leur plein potentiel, le modèle doit explicitement utiliser la syntaxe dédiée à l’ordonnancement: soit les </a:t>
            </a:r>
            <a:r>
              <a:rPr lang="fr-FR" sz="1800" i="1" dirty="0"/>
              <a:t>activités</a:t>
            </a:r>
            <a:r>
              <a:rPr lang="fr-FR" sz="1800" dirty="0"/>
              <a:t>, </a:t>
            </a:r>
            <a:r>
              <a:rPr lang="fr-FR" sz="1800" i="1" dirty="0"/>
              <a:t>ressources</a:t>
            </a:r>
            <a:r>
              <a:rPr lang="fr-FR" sz="1800" dirty="0"/>
              <a:t> et </a:t>
            </a:r>
            <a:r>
              <a:rPr lang="fr-FR" sz="1800" i="1" dirty="0"/>
              <a:t>contraintes</a:t>
            </a:r>
            <a:r>
              <a:rPr lang="fr-FR" sz="1800" dirty="0"/>
              <a:t> globales d’ordonnancement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3248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E7930-68D3-40A5-9B14-71D4DCC752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85855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890570"/>
            <a:ext cx="5256464" cy="4949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/>
              <a:t>Allocation des portes au nouvel aéroport de Hong Kong </a:t>
            </a:r>
            <a:r>
              <a:rPr lang="fr-FR" dirty="0"/>
              <a:t>(1998)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/>
              <a:t>Solution implémentée en seulement 4 mois, avec une technologie de programmation par contraintes (ILOG)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/>
              <a:t>Programme ~800 vols par jour (47 million de passagers en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Aéroport de Hong Kong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704DEC-614B-4180-9594-25FC0D7C78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10916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C8F2DD4-EF2B-AB41-A5CA-E89445289401}"/>
              </a:ext>
            </a:extLst>
          </p:cNvPr>
          <p:cNvSpPr txBox="1"/>
          <p:nvPr/>
        </p:nvSpPr>
        <p:spPr>
          <a:xfrm>
            <a:off x="6813341" y="5139582"/>
            <a:ext cx="4660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charset="0"/>
              </a:rPr>
              <a:t>G. </a:t>
            </a:r>
            <a:r>
              <a:rPr lang="en-US" sz="1400" dirty="0" err="1">
                <a:latin typeface="Gill Sans MT" charset="0"/>
              </a:rPr>
              <a:t>Freuder</a:t>
            </a:r>
            <a:r>
              <a:rPr lang="en-US" sz="1400" dirty="0">
                <a:latin typeface="Gill Sans MT" charset="0"/>
              </a:rPr>
              <a:t> and M. Wallace. Constraint Technology and the Commercial World. </a:t>
            </a:r>
            <a:r>
              <a:rPr lang="en-US" sz="1400" i="1" dirty="0">
                <a:latin typeface="Gill Sans MT" charset="0"/>
              </a:rPr>
              <a:t>IEEE Intelligent Systems</a:t>
            </a:r>
            <a:r>
              <a:rPr lang="en-US" sz="1400" dirty="0">
                <a:latin typeface="Gill Sans MT" charset="0"/>
              </a:rPr>
              <a:t> 15(1): 20-23, 2000.</a:t>
            </a:r>
          </a:p>
          <a:p>
            <a:endParaRPr lang="fr-FR" sz="1400" dirty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Office: A520.21 Tel.: #4569</a:t>
            </a:r>
          </a:p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9947" y="2844274"/>
            <a:ext cx="5235575" cy="599281"/>
          </a:xfrm>
        </p:spPr>
        <p:txBody>
          <a:bodyPr/>
          <a:lstStyle/>
          <a:p>
            <a:r>
              <a:rPr lang="fr-FR" altLang="fr-FR" sz="2400" dirty="0"/>
              <a:t>Outils de Recherche </a:t>
            </a:r>
            <a:br>
              <a:rPr lang="fr-FR" altLang="fr-FR" sz="2400" dirty="0"/>
            </a:br>
            <a:r>
              <a:rPr lang="fr-FR" altLang="fr-FR" sz="2400" dirty="0"/>
              <a:t>Opérationnelle en Génie - MTH 8414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5600" y="3810000"/>
            <a:ext cx="9313304" cy="1905000"/>
          </a:xfrm>
        </p:spPr>
        <p:txBody>
          <a:bodyPr>
            <a:normAutofit lnSpcReduction="10000"/>
          </a:bodyPr>
          <a:lstStyle/>
          <a:p>
            <a:r>
              <a:rPr lang="fr-FR" sz="2000" dirty="0">
                <a:ea typeface="ＭＳ Ｐゴシック" charset="0"/>
              </a:rPr>
              <a:t>Programmation par contraintes: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Modélisation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Contraintes globales</a:t>
            </a:r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Ordonnancement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/>
                </a:solidFill>
              </a:rPr>
              <a:t>Résolution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12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371600"/>
            <a:ext cx="10515600" cy="4154901"/>
          </a:xfrm>
        </p:spPr>
        <p:txBody>
          <a:bodyPr/>
          <a:lstStyle/>
          <a:p>
            <a:r>
              <a:rPr lang="fr-FR" sz="2000" dirty="0">
                <a:solidFill>
                  <a:srgbClr val="656567"/>
                </a:solidFill>
              </a:rPr>
              <a:t>En général l</a:t>
            </a:r>
            <a:r>
              <a:rPr lang="fr-FR" sz="2000" noProof="0" dirty="0">
                <a:solidFill>
                  <a:srgbClr val="656567"/>
                </a:solidFill>
              </a:rPr>
              <a:t>es variables en PC sont</a:t>
            </a:r>
          </a:p>
          <a:p>
            <a:pPr lvl="1"/>
            <a:r>
              <a:rPr lang="fr-FR" sz="2000" noProof="0" dirty="0">
                <a:solidFill>
                  <a:srgbClr val="656567"/>
                </a:solidFill>
              </a:rPr>
              <a:t>discrètes (i.e. entières)</a:t>
            </a:r>
          </a:p>
          <a:p>
            <a:endParaRPr lang="fr-FR" sz="2000" dirty="0">
              <a:solidFill>
                <a:srgbClr val="656567"/>
              </a:solidFill>
            </a:endParaRPr>
          </a:p>
          <a:p>
            <a:r>
              <a:rPr lang="fr-FR" sz="2000" dirty="0">
                <a:solidFill>
                  <a:srgbClr val="656567"/>
                </a:solidFill>
              </a:rPr>
              <a:t>A</a:t>
            </a:r>
            <a:r>
              <a:rPr lang="fr-FR" sz="2000" noProof="0" dirty="0">
                <a:solidFill>
                  <a:srgbClr val="656567"/>
                </a:solidFill>
              </a:rPr>
              <a:t>lors que les contraintes sont</a:t>
            </a:r>
          </a:p>
          <a:p>
            <a:pPr lvl="1"/>
            <a:r>
              <a:rPr lang="fr-FR" sz="2000" noProof="0" dirty="0">
                <a:solidFill>
                  <a:srgbClr val="656567"/>
                </a:solidFill>
              </a:rPr>
              <a:t>non-linéaires</a:t>
            </a:r>
          </a:p>
          <a:p>
            <a:pPr lvl="1"/>
            <a:r>
              <a:rPr lang="fr-FR" sz="2000" noProof="0" dirty="0">
                <a:solidFill>
                  <a:srgbClr val="656567"/>
                </a:solidFill>
              </a:rPr>
              <a:t>non-dérivables</a:t>
            </a:r>
          </a:p>
          <a:p>
            <a:pPr lvl="1"/>
            <a:r>
              <a:rPr lang="fr-FR" sz="2000" noProof="0" dirty="0">
                <a:solidFill>
                  <a:srgbClr val="656567"/>
                </a:solidFill>
              </a:rPr>
              <a:t>discontinues</a:t>
            </a:r>
          </a:p>
          <a:p>
            <a:endParaRPr lang="fr-FR" sz="2000" noProof="0" dirty="0">
              <a:solidFill>
                <a:srgbClr val="656567"/>
              </a:solidFill>
            </a:endParaRPr>
          </a:p>
          <a:p>
            <a:r>
              <a:rPr lang="fr-FR" sz="2000" noProof="0" dirty="0">
                <a:solidFill>
                  <a:srgbClr val="656567"/>
                </a:solidFill>
              </a:rPr>
              <a:t>De fait, les techniques de résolution classiques en recherche opérationnelle (PL, PLNE, etc.) ne peuvent pas résoudre ces modèles</a:t>
            </a:r>
          </a:p>
          <a:p>
            <a:pPr lvl="1"/>
            <a:endParaRPr lang="fr-FR" sz="2000" noProof="0" dirty="0">
              <a:solidFill>
                <a:srgbClr val="656567"/>
              </a:solidFill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Résolution en PC</a:t>
            </a:r>
            <a:endParaRPr lang="fr-FR" noProof="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E6F6B41-90B0-4A42-BCD7-6A4E3D446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3A3B76-D015-934A-B4D3-AACC41709E83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524000"/>
            <a:ext cx="10057064" cy="3043827"/>
          </a:xfrm>
        </p:spPr>
        <p:txBody>
          <a:bodyPr/>
          <a:lstStyle/>
          <a:p>
            <a:r>
              <a:rPr lang="fr-FR" dirty="0"/>
              <a:t>La résolution en PC repose sur l’énumération intelligente de toutes les combinaisons variables-valeur</a:t>
            </a:r>
            <a:endParaRPr lang="fr-FR" noProof="0" dirty="0">
              <a:solidFill>
                <a:srgbClr val="656567"/>
              </a:solidFill>
            </a:endParaRPr>
          </a:p>
          <a:p>
            <a:pPr lvl="1"/>
            <a:r>
              <a:rPr lang="fr-FR" sz="1800" dirty="0">
                <a:solidFill>
                  <a:srgbClr val="656567"/>
                </a:solidFill>
              </a:rPr>
              <a:t>appelé algorithme de retour sur trace (</a:t>
            </a:r>
            <a:r>
              <a:rPr lang="fr-FR" sz="1800" noProof="0" dirty="0" err="1">
                <a:solidFill>
                  <a:srgbClr val="656567"/>
                </a:solidFill>
              </a:rPr>
              <a:t>backtracking</a:t>
            </a:r>
            <a:r>
              <a:rPr lang="fr-FR" sz="1800" noProof="0" dirty="0">
                <a:solidFill>
                  <a:srgbClr val="656567"/>
                </a:solidFill>
              </a:rPr>
              <a:t> </a:t>
            </a:r>
            <a:r>
              <a:rPr lang="fr-FR" sz="1800" noProof="0" dirty="0" err="1">
                <a:solidFill>
                  <a:srgbClr val="656567"/>
                </a:solidFill>
              </a:rPr>
              <a:t>search</a:t>
            </a:r>
            <a:r>
              <a:rPr lang="fr-FR" sz="1800" noProof="0" dirty="0">
                <a:solidFill>
                  <a:srgbClr val="656567"/>
                </a:solidFill>
              </a:rPr>
              <a:t>)</a:t>
            </a:r>
          </a:p>
          <a:p>
            <a:pPr lvl="1"/>
            <a:r>
              <a:rPr lang="fr-FR" sz="1800" noProof="0" dirty="0">
                <a:solidFill>
                  <a:srgbClr val="656567"/>
                </a:solidFill>
              </a:rPr>
              <a:t>similaire au </a:t>
            </a:r>
            <a:r>
              <a:rPr lang="fr-FR" sz="1800" noProof="0" dirty="0" err="1">
                <a:solidFill>
                  <a:srgbClr val="656567"/>
                </a:solidFill>
              </a:rPr>
              <a:t>branch&amp;bound</a:t>
            </a:r>
            <a:r>
              <a:rPr lang="fr-FR" sz="1800" noProof="0" dirty="0">
                <a:solidFill>
                  <a:srgbClr val="656567"/>
                </a:solidFill>
              </a:rPr>
              <a:t> en PLNE</a:t>
            </a:r>
          </a:p>
          <a:p>
            <a:pPr lvl="1"/>
            <a:endParaRPr lang="fr-FR" sz="1800" noProof="0" dirty="0">
              <a:solidFill>
                <a:srgbClr val="656567"/>
              </a:solidFill>
            </a:endParaRPr>
          </a:p>
          <a:p>
            <a:r>
              <a:rPr lang="fr-FR" noProof="0" dirty="0">
                <a:solidFill>
                  <a:srgbClr val="656567"/>
                </a:solidFill>
              </a:rPr>
              <a:t>Au contraire du </a:t>
            </a:r>
            <a:r>
              <a:rPr lang="fr-FR" noProof="0" dirty="0" err="1">
                <a:solidFill>
                  <a:srgbClr val="656567"/>
                </a:solidFill>
              </a:rPr>
              <a:t>branch&amp;bound</a:t>
            </a:r>
            <a:r>
              <a:rPr lang="fr-FR" noProof="0" dirty="0">
                <a:solidFill>
                  <a:srgbClr val="656567"/>
                </a:solidFill>
              </a:rPr>
              <a:t>, </a:t>
            </a:r>
            <a:r>
              <a:rPr lang="fr-FR" dirty="0">
                <a:solidFill>
                  <a:srgbClr val="656567"/>
                </a:solidFill>
              </a:rPr>
              <a:t>on ne résout pas de relaxation linéaire à chaque nœud en PC mais on applique des algorithmes spécifiques de propagation de contraintes</a:t>
            </a:r>
            <a:endParaRPr lang="fr-FR" noProof="0" dirty="0">
              <a:solidFill>
                <a:srgbClr val="656567"/>
              </a:solidFill>
            </a:endParaRPr>
          </a:p>
          <a:p>
            <a:endParaRPr lang="fr-FR" noProof="0" dirty="0">
              <a:solidFill>
                <a:srgbClr val="656567"/>
              </a:solidFill>
            </a:endParaRPr>
          </a:p>
          <a:p>
            <a:r>
              <a:rPr lang="fr-FR" noProof="0" dirty="0">
                <a:solidFill>
                  <a:srgbClr val="656567"/>
                </a:solidFill>
              </a:rPr>
              <a:t>Ce algorithmes de </a:t>
            </a:r>
            <a:r>
              <a:rPr lang="fr-FR" dirty="0">
                <a:solidFill>
                  <a:srgbClr val="656567"/>
                </a:solidFill>
              </a:rPr>
              <a:t>propagation de contraintes</a:t>
            </a:r>
            <a:r>
              <a:rPr lang="fr-FR" noProof="0" dirty="0">
                <a:solidFill>
                  <a:srgbClr val="656567"/>
                </a:solidFill>
              </a:rPr>
              <a:t> sont appliqués </a:t>
            </a:r>
            <a:r>
              <a:rPr lang="fr-FR" dirty="0">
                <a:solidFill>
                  <a:srgbClr val="656567"/>
                </a:solidFill>
              </a:rPr>
              <a:t>à chaque contrainte et limitent la taille de l’arbre de recherche</a:t>
            </a:r>
            <a:endParaRPr lang="fr-FR" noProof="0" dirty="0">
              <a:solidFill>
                <a:srgbClr val="656567"/>
              </a:solidFill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Bases de la r</a:t>
            </a:r>
            <a:r>
              <a:rPr lang="fr-FR" dirty="0" err="1"/>
              <a:t>ésolution</a:t>
            </a:r>
            <a:r>
              <a:rPr lang="fr-FR" dirty="0"/>
              <a:t> en PC</a:t>
            </a:r>
            <a:endParaRPr lang="fr-FR" noProof="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D29A66-36A1-416F-B756-AAA3BDE11C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780352-9993-334B-9267-D345C75164A9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66800"/>
            <a:ext cx="10515600" cy="1979946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Exemple:</a:t>
            </a:r>
          </a:p>
          <a:p>
            <a:pPr lvl="1" eaLnBrk="1" hangingPunct="1">
              <a:buFontTx/>
              <a:buNone/>
            </a:pP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variables/domaines	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{1,2}, x</a:t>
            </a: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 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{0,1,2,3}, x</a:t>
            </a: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 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{2,3}</a:t>
            </a:r>
            <a:endParaRPr lang="fr-FR" sz="2000" baseline="-25000" noProof="0" dirty="0">
              <a:solidFill>
                <a:srgbClr val="65656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eaLnBrk="1" hangingPunct="1">
              <a:buFontTx/>
              <a:buNone/>
            </a:pPr>
            <a:r>
              <a:rPr lang="fr-FR" sz="2000" noProof="0" dirty="0">
                <a:solidFill>
                  <a:srgbClr val="656567"/>
                </a:solidFill>
                <a:ea typeface="Cambria Math" panose="02040503050406030204" pitchFamily="18" charset="0"/>
              </a:rPr>
              <a:t>contraintes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		x</a:t>
            </a: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 x</a:t>
            </a: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pPr lvl="1" eaLnBrk="1" hangingPunct="1">
              <a:buFontTx/>
              <a:buNone/>
            </a:pP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         			x</a:t>
            </a: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x</a:t>
            </a: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x</a:t>
            </a: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  <a:p>
            <a:pPr lvl="1" eaLnBrk="1" hangingPunct="1">
              <a:buFontTx/>
              <a:buNone/>
            </a:pP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  <a:r>
              <a:rPr lang="fr-FR" sz="2000" i="1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alldifferent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(x</a:t>
            </a: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,x</a:t>
            </a: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,x</a:t>
            </a:r>
            <a:r>
              <a:rPr lang="fr-FR" sz="20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fr-FR" sz="2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noProof="0" dirty="0">
                <a:latin typeface="Gill Sans MT" charset="0"/>
                <a:ea typeface="ＭＳ Ｐゴシック" charset="0"/>
              </a:rPr>
              <a:t>Résolution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FFBE9B-C5AA-487F-8265-0102E93D0E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9B3D37-F5EE-A042-9021-6AA3B61C17C5}" type="slidenum">
              <a:rPr lang="en-US" sz="1400">
                <a:latin typeface="Gill Sans" charset="0"/>
              </a:rPr>
              <a:pPr/>
              <a:t>53</a:t>
            </a:fld>
            <a:endParaRPr lang="en-US" sz="1400">
              <a:latin typeface="Gill Sans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23574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28146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32718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37290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60150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64722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69294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73866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MT" charset="0"/>
                <a:ea typeface="ＭＳ Ｐゴシック" charset="0"/>
              </a:rPr>
              <a:t>Résolution</a:t>
            </a:r>
            <a:endParaRPr lang="fr-FR" noProof="0" dirty="0">
              <a:latin typeface="Gill Sans MT" charset="0"/>
              <a:ea typeface="ＭＳ Ｐゴシック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2ACB43-1EAC-4DA2-AA8A-1670076D71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5537AD-A642-8648-8657-376D369743BB}" type="slidenum">
              <a:rPr lang="en-US" sz="1400">
                <a:latin typeface="Gill Sans" charset="0"/>
              </a:rPr>
              <a:pPr/>
              <a:t>54</a:t>
            </a:fld>
            <a:endParaRPr lang="en-US" sz="1400">
              <a:latin typeface="Gill Sans" charset="0"/>
            </a:endParaRPr>
          </a:p>
        </p:txBody>
      </p:sp>
      <p:sp>
        <p:nvSpPr>
          <p:cNvPr id="3117058" name="Rectangle 2"/>
          <p:cNvSpPr>
            <a:spLocks noChangeArrowheads="1"/>
          </p:cNvSpPr>
          <p:nvPr/>
        </p:nvSpPr>
        <p:spPr bwMode="auto">
          <a:xfrm>
            <a:off x="3938588" y="1885735"/>
            <a:ext cx="827264" cy="3553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17059" name="Rectangle 3"/>
          <p:cNvSpPr>
            <a:spLocks noChangeArrowheads="1"/>
          </p:cNvSpPr>
          <p:nvPr/>
        </p:nvSpPr>
        <p:spPr bwMode="auto">
          <a:xfrm>
            <a:off x="3938588" y="2266735"/>
            <a:ext cx="1406348" cy="3553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17060" name="Rectangle 4"/>
          <p:cNvSpPr>
            <a:spLocks noChangeArrowheads="1"/>
          </p:cNvSpPr>
          <p:nvPr/>
        </p:nvSpPr>
        <p:spPr bwMode="auto">
          <a:xfrm>
            <a:off x="3938588" y="2587410"/>
            <a:ext cx="2233612" cy="3553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96200" y="4267200"/>
            <a:ext cx="1752600" cy="1981200"/>
            <a:chOff x="1584" y="2544"/>
            <a:chExt cx="1104" cy="1248"/>
          </a:xfrm>
        </p:grpSpPr>
        <p:sp>
          <p:nvSpPr>
            <p:cNvPr id="29794" name="Line 7"/>
            <p:cNvSpPr>
              <a:spLocks noChangeShapeType="1"/>
            </p:cNvSpPr>
            <p:nvPr/>
          </p:nvSpPr>
          <p:spPr bwMode="auto">
            <a:xfrm>
              <a:off x="1584" y="2544"/>
              <a:ext cx="86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95" name="Line 8"/>
            <p:cNvSpPr>
              <a:spLocks noChangeShapeType="1"/>
            </p:cNvSpPr>
            <p:nvPr/>
          </p:nvSpPr>
          <p:spPr bwMode="auto">
            <a:xfrm>
              <a:off x="1584" y="2544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96" name="Line 9"/>
            <p:cNvSpPr>
              <a:spLocks noChangeShapeType="1"/>
            </p:cNvSpPr>
            <p:nvPr/>
          </p:nvSpPr>
          <p:spPr bwMode="auto">
            <a:xfrm flipH="1">
              <a:off x="1728" y="3120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97" name="Line 10"/>
            <p:cNvSpPr>
              <a:spLocks noChangeShapeType="1"/>
            </p:cNvSpPr>
            <p:nvPr/>
          </p:nvSpPr>
          <p:spPr bwMode="auto">
            <a:xfrm>
              <a:off x="1872" y="3120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98" name="Oval 11"/>
            <p:cNvSpPr>
              <a:spLocks noChangeArrowheads="1"/>
            </p:cNvSpPr>
            <p:nvPr/>
          </p:nvSpPr>
          <p:spPr bwMode="auto">
            <a:xfrm>
              <a:off x="1776" y="302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99" name="Rectangle 12"/>
            <p:cNvSpPr>
              <a:spLocks noChangeArrowheads="1"/>
            </p:cNvSpPr>
            <p:nvPr/>
          </p:nvSpPr>
          <p:spPr bwMode="auto">
            <a:xfrm>
              <a:off x="1824" y="3014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600">
                  <a:latin typeface="Gill Sans MT" charset="0"/>
                </a:rPr>
                <a:t>x</a:t>
              </a:r>
              <a:r>
                <a:rPr lang="en-US" sz="1600" baseline="-25000">
                  <a:latin typeface="Gill Sans MT" charset="0"/>
                </a:rPr>
                <a:t>3</a:t>
              </a:r>
              <a:endParaRPr lang="en-US" sz="1600">
                <a:latin typeface="Gill Sans MT" charset="0"/>
              </a:endParaRPr>
            </a:p>
          </p:txBody>
        </p:sp>
        <p:sp>
          <p:nvSpPr>
            <p:cNvPr id="29800" name="Oval 13"/>
            <p:cNvSpPr>
              <a:spLocks noChangeArrowheads="1"/>
            </p:cNvSpPr>
            <p:nvPr/>
          </p:nvSpPr>
          <p:spPr bwMode="auto">
            <a:xfrm>
              <a:off x="1632" y="360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801" name="Rectangle 14"/>
            <p:cNvSpPr>
              <a:spLocks noChangeArrowheads="1"/>
            </p:cNvSpPr>
            <p:nvPr/>
          </p:nvSpPr>
          <p:spPr bwMode="auto">
            <a:xfrm>
              <a:off x="1677" y="3590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29802" name="Oval 15"/>
            <p:cNvSpPr>
              <a:spLocks noChangeArrowheads="1"/>
            </p:cNvSpPr>
            <p:nvPr/>
          </p:nvSpPr>
          <p:spPr bwMode="auto">
            <a:xfrm>
              <a:off x="1920" y="360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803" name="Rectangle 16"/>
            <p:cNvSpPr>
              <a:spLocks noChangeArrowheads="1"/>
            </p:cNvSpPr>
            <p:nvPr/>
          </p:nvSpPr>
          <p:spPr bwMode="auto">
            <a:xfrm>
              <a:off x="1965" y="3590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29804" name="Rectangle 17"/>
            <p:cNvSpPr>
              <a:spLocks noChangeArrowheads="1"/>
            </p:cNvSpPr>
            <p:nvPr/>
          </p:nvSpPr>
          <p:spPr bwMode="auto">
            <a:xfrm>
              <a:off x="1720" y="3312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2</a:t>
              </a:r>
            </a:p>
          </p:txBody>
        </p:sp>
        <p:sp>
          <p:nvSpPr>
            <p:cNvPr id="29805" name="Rectangle 18"/>
            <p:cNvSpPr>
              <a:spLocks noChangeArrowheads="1"/>
            </p:cNvSpPr>
            <p:nvPr/>
          </p:nvSpPr>
          <p:spPr bwMode="auto">
            <a:xfrm>
              <a:off x="1968" y="3312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3</a:t>
              </a:r>
            </a:p>
          </p:txBody>
        </p:sp>
        <p:sp>
          <p:nvSpPr>
            <p:cNvPr id="29806" name="Line 19"/>
            <p:cNvSpPr>
              <a:spLocks noChangeShapeType="1"/>
            </p:cNvSpPr>
            <p:nvPr/>
          </p:nvSpPr>
          <p:spPr bwMode="auto">
            <a:xfrm flipH="1">
              <a:off x="2304" y="3120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807" name="Line 20"/>
            <p:cNvSpPr>
              <a:spLocks noChangeShapeType="1"/>
            </p:cNvSpPr>
            <p:nvPr/>
          </p:nvSpPr>
          <p:spPr bwMode="auto">
            <a:xfrm>
              <a:off x="2448" y="3120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808" name="Oval 21"/>
            <p:cNvSpPr>
              <a:spLocks noChangeArrowheads="1"/>
            </p:cNvSpPr>
            <p:nvPr/>
          </p:nvSpPr>
          <p:spPr bwMode="auto">
            <a:xfrm>
              <a:off x="2352" y="302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809" name="Rectangle 22"/>
            <p:cNvSpPr>
              <a:spLocks noChangeArrowheads="1"/>
            </p:cNvSpPr>
            <p:nvPr/>
          </p:nvSpPr>
          <p:spPr bwMode="auto">
            <a:xfrm>
              <a:off x="2400" y="3014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600">
                  <a:latin typeface="Gill Sans MT" charset="0"/>
                </a:rPr>
                <a:t>x</a:t>
              </a:r>
              <a:r>
                <a:rPr lang="en-US" sz="1600" baseline="-25000">
                  <a:latin typeface="Gill Sans MT" charset="0"/>
                </a:rPr>
                <a:t>3</a:t>
              </a:r>
              <a:endParaRPr lang="en-US" sz="1600">
                <a:latin typeface="Gill Sans MT" charset="0"/>
              </a:endParaRPr>
            </a:p>
          </p:txBody>
        </p:sp>
        <p:sp>
          <p:nvSpPr>
            <p:cNvPr id="29810" name="Oval 23"/>
            <p:cNvSpPr>
              <a:spLocks noChangeArrowheads="1"/>
            </p:cNvSpPr>
            <p:nvPr/>
          </p:nvSpPr>
          <p:spPr bwMode="auto">
            <a:xfrm>
              <a:off x="2208" y="360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811" name="Rectangle 24"/>
            <p:cNvSpPr>
              <a:spLocks noChangeArrowheads="1"/>
            </p:cNvSpPr>
            <p:nvPr/>
          </p:nvSpPr>
          <p:spPr bwMode="auto">
            <a:xfrm>
              <a:off x="2253" y="3590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29812" name="Oval 25"/>
            <p:cNvSpPr>
              <a:spLocks noChangeArrowheads="1"/>
            </p:cNvSpPr>
            <p:nvPr/>
          </p:nvSpPr>
          <p:spPr bwMode="auto">
            <a:xfrm>
              <a:off x="2496" y="360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813" name="Rectangle 26"/>
            <p:cNvSpPr>
              <a:spLocks noChangeArrowheads="1"/>
            </p:cNvSpPr>
            <p:nvPr/>
          </p:nvSpPr>
          <p:spPr bwMode="auto">
            <a:xfrm>
              <a:off x="2541" y="3590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29814" name="Rectangle 27"/>
            <p:cNvSpPr>
              <a:spLocks noChangeArrowheads="1"/>
            </p:cNvSpPr>
            <p:nvPr/>
          </p:nvSpPr>
          <p:spPr bwMode="auto">
            <a:xfrm>
              <a:off x="2296" y="3312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2</a:t>
              </a:r>
            </a:p>
          </p:txBody>
        </p:sp>
        <p:sp>
          <p:nvSpPr>
            <p:cNvPr id="29815" name="Rectangle 28"/>
            <p:cNvSpPr>
              <a:spLocks noChangeArrowheads="1"/>
            </p:cNvSpPr>
            <p:nvPr/>
          </p:nvSpPr>
          <p:spPr bwMode="auto">
            <a:xfrm>
              <a:off x="2544" y="3312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3</a:t>
              </a:r>
            </a:p>
          </p:txBody>
        </p:sp>
        <p:sp>
          <p:nvSpPr>
            <p:cNvPr id="29816" name="Rectangle 29"/>
            <p:cNvSpPr>
              <a:spLocks noChangeArrowheads="1"/>
            </p:cNvSpPr>
            <p:nvPr/>
          </p:nvSpPr>
          <p:spPr bwMode="auto">
            <a:xfrm>
              <a:off x="1768" y="274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2</a:t>
              </a:r>
            </a:p>
          </p:txBody>
        </p:sp>
        <p:sp>
          <p:nvSpPr>
            <p:cNvPr id="29817" name="Rectangle 30"/>
            <p:cNvSpPr>
              <a:spLocks noChangeArrowheads="1"/>
            </p:cNvSpPr>
            <p:nvPr/>
          </p:nvSpPr>
          <p:spPr bwMode="auto">
            <a:xfrm>
              <a:off x="2112" y="273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3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038600" y="4267200"/>
            <a:ext cx="1752600" cy="1981200"/>
            <a:chOff x="1584" y="2544"/>
            <a:chExt cx="1104" cy="1248"/>
          </a:xfrm>
        </p:grpSpPr>
        <p:sp>
          <p:nvSpPr>
            <p:cNvPr id="29770" name="Line 32"/>
            <p:cNvSpPr>
              <a:spLocks noChangeShapeType="1"/>
            </p:cNvSpPr>
            <p:nvPr/>
          </p:nvSpPr>
          <p:spPr bwMode="auto">
            <a:xfrm>
              <a:off x="1584" y="2544"/>
              <a:ext cx="86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71" name="Line 33"/>
            <p:cNvSpPr>
              <a:spLocks noChangeShapeType="1"/>
            </p:cNvSpPr>
            <p:nvPr/>
          </p:nvSpPr>
          <p:spPr bwMode="auto">
            <a:xfrm>
              <a:off x="1584" y="2544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72" name="Line 34"/>
            <p:cNvSpPr>
              <a:spLocks noChangeShapeType="1"/>
            </p:cNvSpPr>
            <p:nvPr/>
          </p:nvSpPr>
          <p:spPr bwMode="auto">
            <a:xfrm flipH="1">
              <a:off x="1728" y="3120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73" name="Line 35"/>
            <p:cNvSpPr>
              <a:spLocks noChangeShapeType="1"/>
            </p:cNvSpPr>
            <p:nvPr/>
          </p:nvSpPr>
          <p:spPr bwMode="auto">
            <a:xfrm>
              <a:off x="1872" y="3120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74" name="Oval 36"/>
            <p:cNvSpPr>
              <a:spLocks noChangeArrowheads="1"/>
            </p:cNvSpPr>
            <p:nvPr/>
          </p:nvSpPr>
          <p:spPr bwMode="auto">
            <a:xfrm>
              <a:off x="1776" y="302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75" name="Rectangle 37"/>
            <p:cNvSpPr>
              <a:spLocks noChangeArrowheads="1"/>
            </p:cNvSpPr>
            <p:nvPr/>
          </p:nvSpPr>
          <p:spPr bwMode="auto">
            <a:xfrm>
              <a:off x="1824" y="3014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600">
                  <a:latin typeface="Gill Sans MT" charset="0"/>
                </a:rPr>
                <a:t>x</a:t>
              </a:r>
              <a:r>
                <a:rPr lang="en-US" sz="1600" baseline="-25000">
                  <a:latin typeface="Gill Sans MT" charset="0"/>
                </a:rPr>
                <a:t>3</a:t>
              </a:r>
              <a:endParaRPr lang="en-US" sz="1600">
                <a:latin typeface="Gill Sans MT" charset="0"/>
              </a:endParaRPr>
            </a:p>
          </p:txBody>
        </p:sp>
        <p:sp>
          <p:nvSpPr>
            <p:cNvPr id="29776" name="Oval 38"/>
            <p:cNvSpPr>
              <a:spLocks noChangeArrowheads="1"/>
            </p:cNvSpPr>
            <p:nvPr/>
          </p:nvSpPr>
          <p:spPr bwMode="auto">
            <a:xfrm>
              <a:off x="1632" y="360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77" name="Rectangle 39"/>
            <p:cNvSpPr>
              <a:spLocks noChangeArrowheads="1"/>
            </p:cNvSpPr>
            <p:nvPr/>
          </p:nvSpPr>
          <p:spPr bwMode="auto">
            <a:xfrm>
              <a:off x="1677" y="3590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29778" name="Oval 40"/>
            <p:cNvSpPr>
              <a:spLocks noChangeArrowheads="1"/>
            </p:cNvSpPr>
            <p:nvPr/>
          </p:nvSpPr>
          <p:spPr bwMode="auto">
            <a:xfrm>
              <a:off x="1920" y="360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79" name="Rectangle 41"/>
            <p:cNvSpPr>
              <a:spLocks noChangeArrowheads="1"/>
            </p:cNvSpPr>
            <p:nvPr/>
          </p:nvSpPr>
          <p:spPr bwMode="auto">
            <a:xfrm>
              <a:off x="1965" y="3590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29780" name="Rectangle 42"/>
            <p:cNvSpPr>
              <a:spLocks noChangeArrowheads="1"/>
            </p:cNvSpPr>
            <p:nvPr/>
          </p:nvSpPr>
          <p:spPr bwMode="auto">
            <a:xfrm>
              <a:off x="1720" y="3312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2</a:t>
              </a:r>
            </a:p>
          </p:txBody>
        </p:sp>
        <p:sp>
          <p:nvSpPr>
            <p:cNvPr id="29781" name="Rectangle 43"/>
            <p:cNvSpPr>
              <a:spLocks noChangeArrowheads="1"/>
            </p:cNvSpPr>
            <p:nvPr/>
          </p:nvSpPr>
          <p:spPr bwMode="auto">
            <a:xfrm>
              <a:off x="1968" y="3312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3</a:t>
              </a:r>
            </a:p>
          </p:txBody>
        </p:sp>
        <p:sp>
          <p:nvSpPr>
            <p:cNvPr id="29782" name="Line 44"/>
            <p:cNvSpPr>
              <a:spLocks noChangeShapeType="1"/>
            </p:cNvSpPr>
            <p:nvPr/>
          </p:nvSpPr>
          <p:spPr bwMode="auto">
            <a:xfrm flipH="1">
              <a:off x="2304" y="3120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83" name="Line 45"/>
            <p:cNvSpPr>
              <a:spLocks noChangeShapeType="1"/>
            </p:cNvSpPr>
            <p:nvPr/>
          </p:nvSpPr>
          <p:spPr bwMode="auto">
            <a:xfrm>
              <a:off x="2448" y="3120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84" name="Oval 46"/>
            <p:cNvSpPr>
              <a:spLocks noChangeArrowheads="1"/>
            </p:cNvSpPr>
            <p:nvPr/>
          </p:nvSpPr>
          <p:spPr bwMode="auto">
            <a:xfrm>
              <a:off x="2352" y="302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85" name="Rectangle 47"/>
            <p:cNvSpPr>
              <a:spLocks noChangeArrowheads="1"/>
            </p:cNvSpPr>
            <p:nvPr/>
          </p:nvSpPr>
          <p:spPr bwMode="auto">
            <a:xfrm>
              <a:off x="2400" y="3014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600">
                  <a:latin typeface="Gill Sans MT" charset="0"/>
                </a:rPr>
                <a:t>x</a:t>
              </a:r>
              <a:r>
                <a:rPr lang="en-US" sz="1600" baseline="-25000">
                  <a:latin typeface="Gill Sans MT" charset="0"/>
                </a:rPr>
                <a:t>3</a:t>
              </a:r>
              <a:endParaRPr lang="en-US" sz="1600">
                <a:latin typeface="Gill Sans MT" charset="0"/>
              </a:endParaRPr>
            </a:p>
          </p:txBody>
        </p:sp>
        <p:sp>
          <p:nvSpPr>
            <p:cNvPr id="29786" name="Oval 48"/>
            <p:cNvSpPr>
              <a:spLocks noChangeArrowheads="1"/>
            </p:cNvSpPr>
            <p:nvPr/>
          </p:nvSpPr>
          <p:spPr bwMode="auto">
            <a:xfrm>
              <a:off x="2208" y="360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87" name="Rectangle 49"/>
            <p:cNvSpPr>
              <a:spLocks noChangeArrowheads="1"/>
            </p:cNvSpPr>
            <p:nvPr/>
          </p:nvSpPr>
          <p:spPr bwMode="auto">
            <a:xfrm>
              <a:off x="2253" y="3590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29788" name="Oval 50"/>
            <p:cNvSpPr>
              <a:spLocks noChangeArrowheads="1"/>
            </p:cNvSpPr>
            <p:nvPr/>
          </p:nvSpPr>
          <p:spPr bwMode="auto">
            <a:xfrm>
              <a:off x="2496" y="360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29789" name="Rectangle 51"/>
            <p:cNvSpPr>
              <a:spLocks noChangeArrowheads="1"/>
            </p:cNvSpPr>
            <p:nvPr/>
          </p:nvSpPr>
          <p:spPr bwMode="auto">
            <a:xfrm>
              <a:off x="2541" y="3590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29790" name="Rectangle 52"/>
            <p:cNvSpPr>
              <a:spLocks noChangeArrowheads="1"/>
            </p:cNvSpPr>
            <p:nvPr/>
          </p:nvSpPr>
          <p:spPr bwMode="auto">
            <a:xfrm>
              <a:off x="2296" y="3312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2</a:t>
              </a:r>
            </a:p>
          </p:txBody>
        </p:sp>
        <p:sp>
          <p:nvSpPr>
            <p:cNvPr id="29791" name="Rectangle 53"/>
            <p:cNvSpPr>
              <a:spLocks noChangeArrowheads="1"/>
            </p:cNvSpPr>
            <p:nvPr/>
          </p:nvSpPr>
          <p:spPr bwMode="auto">
            <a:xfrm>
              <a:off x="2544" y="3312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3</a:t>
              </a:r>
            </a:p>
          </p:txBody>
        </p:sp>
        <p:sp>
          <p:nvSpPr>
            <p:cNvPr id="29792" name="Rectangle 54"/>
            <p:cNvSpPr>
              <a:spLocks noChangeArrowheads="1"/>
            </p:cNvSpPr>
            <p:nvPr/>
          </p:nvSpPr>
          <p:spPr bwMode="auto">
            <a:xfrm>
              <a:off x="1768" y="274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2</a:t>
              </a:r>
            </a:p>
          </p:txBody>
        </p:sp>
        <p:sp>
          <p:nvSpPr>
            <p:cNvPr id="29793" name="Rectangle 55"/>
            <p:cNvSpPr>
              <a:spLocks noChangeArrowheads="1"/>
            </p:cNvSpPr>
            <p:nvPr/>
          </p:nvSpPr>
          <p:spPr bwMode="auto">
            <a:xfrm>
              <a:off x="2112" y="273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3</a:t>
              </a:r>
            </a:p>
          </p:txBody>
        </p:sp>
      </p:grpSp>
      <p:sp>
        <p:nvSpPr>
          <p:cNvPr id="29704" name="Line 56"/>
          <p:cNvSpPr>
            <a:spLocks noChangeShapeType="1"/>
          </p:cNvSpPr>
          <p:nvPr/>
        </p:nvSpPr>
        <p:spPr bwMode="auto">
          <a:xfrm flipH="1">
            <a:off x="4038600" y="33528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05" name="Line 57"/>
          <p:cNvSpPr>
            <a:spLocks noChangeShapeType="1"/>
          </p:cNvSpPr>
          <p:nvPr/>
        </p:nvSpPr>
        <p:spPr bwMode="auto">
          <a:xfrm>
            <a:off x="5867400" y="33528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06" name="Line 58"/>
          <p:cNvSpPr>
            <a:spLocks noChangeShapeType="1"/>
          </p:cNvSpPr>
          <p:nvPr/>
        </p:nvSpPr>
        <p:spPr bwMode="auto">
          <a:xfrm flipH="1">
            <a:off x="2667000" y="4267200"/>
            <a:ext cx="1371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07" name="Line 59"/>
          <p:cNvSpPr>
            <a:spLocks noChangeShapeType="1"/>
          </p:cNvSpPr>
          <p:nvPr/>
        </p:nvSpPr>
        <p:spPr bwMode="auto">
          <a:xfrm flipH="1">
            <a:off x="3581400" y="42672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08" name="Line 60"/>
          <p:cNvSpPr>
            <a:spLocks noChangeShapeType="1"/>
          </p:cNvSpPr>
          <p:nvPr/>
        </p:nvSpPr>
        <p:spPr bwMode="auto">
          <a:xfrm flipH="1">
            <a:off x="24384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09" name="Line 61"/>
          <p:cNvSpPr>
            <a:spLocks noChangeShapeType="1"/>
          </p:cNvSpPr>
          <p:nvPr/>
        </p:nvSpPr>
        <p:spPr bwMode="auto">
          <a:xfrm>
            <a:off x="26670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11" name="Oval 63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12" name="Rectangle 64"/>
          <p:cNvSpPr>
            <a:spLocks noChangeArrowheads="1"/>
          </p:cNvSpPr>
          <p:nvPr/>
        </p:nvSpPr>
        <p:spPr bwMode="auto">
          <a:xfrm>
            <a:off x="5791200" y="3184526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1</a:t>
            </a:r>
            <a:endParaRPr lang="en-US" sz="1600">
              <a:latin typeface="Gill Sans MT" charset="0"/>
            </a:endParaRPr>
          </a:p>
        </p:txBody>
      </p:sp>
      <p:sp>
        <p:nvSpPr>
          <p:cNvPr id="29713" name="Oval 65"/>
          <p:cNvSpPr>
            <a:spLocks noChangeArrowheads="1"/>
          </p:cNvSpPr>
          <p:nvPr/>
        </p:nvSpPr>
        <p:spPr bwMode="auto">
          <a:xfrm>
            <a:off x="2514600" y="5029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14" name="Oval 66"/>
          <p:cNvSpPr>
            <a:spLocks noChangeArrowheads="1"/>
          </p:cNvSpPr>
          <p:nvPr/>
        </p:nvSpPr>
        <p:spPr bwMode="auto">
          <a:xfrm>
            <a:off x="3886200" y="41306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15" name="Rectangle 67"/>
          <p:cNvSpPr>
            <a:spLocks noChangeArrowheads="1"/>
          </p:cNvSpPr>
          <p:nvPr/>
        </p:nvSpPr>
        <p:spPr bwMode="auto">
          <a:xfrm>
            <a:off x="3962400" y="4114801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2</a:t>
            </a:r>
            <a:endParaRPr lang="en-US" sz="1600">
              <a:latin typeface="Gill Sans MT" charset="0"/>
            </a:endParaRPr>
          </a:p>
        </p:txBody>
      </p:sp>
      <p:sp>
        <p:nvSpPr>
          <p:cNvPr id="29716" name="Rectangle 68"/>
          <p:cNvSpPr>
            <a:spLocks noChangeArrowheads="1"/>
          </p:cNvSpPr>
          <p:nvPr/>
        </p:nvSpPr>
        <p:spPr bwMode="auto">
          <a:xfrm>
            <a:off x="2590800" y="5013326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3</a:t>
            </a:r>
            <a:endParaRPr lang="en-US" sz="1600">
              <a:latin typeface="Gill Sans MT" charset="0"/>
            </a:endParaRPr>
          </a:p>
        </p:txBody>
      </p:sp>
      <p:sp>
        <p:nvSpPr>
          <p:cNvPr id="29717" name="Oval 69"/>
          <p:cNvSpPr>
            <a:spLocks noChangeArrowheads="1"/>
          </p:cNvSpPr>
          <p:nvPr/>
        </p:nvSpPr>
        <p:spPr bwMode="auto">
          <a:xfrm>
            <a:off x="22860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18" name="Rectangle 70"/>
          <p:cNvSpPr>
            <a:spLocks noChangeArrowheads="1"/>
          </p:cNvSpPr>
          <p:nvPr/>
        </p:nvSpPr>
        <p:spPr bwMode="auto">
          <a:xfrm>
            <a:off x="23574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9719" name="Oval 71"/>
          <p:cNvSpPr>
            <a:spLocks noChangeArrowheads="1"/>
          </p:cNvSpPr>
          <p:nvPr/>
        </p:nvSpPr>
        <p:spPr bwMode="auto">
          <a:xfrm>
            <a:off x="27432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20" name="Rectangle 72"/>
          <p:cNvSpPr>
            <a:spLocks noChangeArrowheads="1"/>
          </p:cNvSpPr>
          <p:nvPr/>
        </p:nvSpPr>
        <p:spPr bwMode="auto">
          <a:xfrm>
            <a:off x="28146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9721" name="Rectangle 73"/>
          <p:cNvSpPr>
            <a:spLocks noChangeArrowheads="1"/>
          </p:cNvSpPr>
          <p:nvPr/>
        </p:nvSpPr>
        <p:spPr bwMode="auto">
          <a:xfrm>
            <a:off x="24257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2</a:t>
            </a:r>
          </a:p>
        </p:txBody>
      </p:sp>
      <p:sp>
        <p:nvSpPr>
          <p:cNvPr id="29722" name="Rectangle 74"/>
          <p:cNvSpPr>
            <a:spLocks noChangeArrowheads="1"/>
          </p:cNvSpPr>
          <p:nvPr/>
        </p:nvSpPr>
        <p:spPr bwMode="auto">
          <a:xfrm>
            <a:off x="28194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3</a:t>
            </a:r>
          </a:p>
        </p:txBody>
      </p:sp>
      <p:sp>
        <p:nvSpPr>
          <p:cNvPr id="29723" name="Line 75"/>
          <p:cNvSpPr>
            <a:spLocks noChangeShapeType="1"/>
          </p:cNvSpPr>
          <p:nvPr/>
        </p:nvSpPr>
        <p:spPr bwMode="auto">
          <a:xfrm flipH="1">
            <a:off x="33528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24" name="Line 76"/>
          <p:cNvSpPr>
            <a:spLocks noChangeShapeType="1"/>
          </p:cNvSpPr>
          <p:nvPr/>
        </p:nvSpPr>
        <p:spPr bwMode="auto">
          <a:xfrm>
            <a:off x="35814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25" name="Oval 77"/>
          <p:cNvSpPr>
            <a:spLocks noChangeArrowheads="1"/>
          </p:cNvSpPr>
          <p:nvPr/>
        </p:nvSpPr>
        <p:spPr bwMode="auto">
          <a:xfrm>
            <a:off x="3429000" y="5029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26" name="Rectangle 78"/>
          <p:cNvSpPr>
            <a:spLocks noChangeArrowheads="1"/>
          </p:cNvSpPr>
          <p:nvPr/>
        </p:nvSpPr>
        <p:spPr bwMode="auto">
          <a:xfrm>
            <a:off x="3505200" y="5013326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3</a:t>
            </a:r>
            <a:endParaRPr lang="en-US" sz="1600">
              <a:latin typeface="Gill Sans MT" charset="0"/>
            </a:endParaRPr>
          </a:p>
        </p:txBody>
      </p:sp>
      <p:sp>
        <p:nvSpPr>
          <p:cNvPr id="29727" name="Oval 79"/>
          <p:cNvSpPr>
            <a:spLocks noChangeArrowheads="1"/>
          </p:cNvSpPr>
          <p:nvPr/>
        </p:nvSpPr>
        <p:spPr bwMode="auto">
          <a:xfrm>
            <a:off x="32004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28" name="Rectangle 80"/>
          <p:cNvSpPr>
            <a:spLocks noChangeArrowheads="1"/>
          </p:cNvSpPr>
          <p:nvPr/>
        </p:nvSpPr>
        <p:spPr bwMode="auto">
          <a:xfrm>
            <a:off x="32718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9729" name="Oval 81"/>
          <p:cNvSpPr>
            <a:spLocks noChangeArrowheads="1"/>
          </p:cNvSpPr>
          <p:nvPr/>
        </p:nvSpPr>
        <p:spPr bwMode="auto">
          <a:xfrm>
            <a:off x="36576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30" name="Rectangle 82"/>
          <p:cNvSpPr>
            <a:spLocks noChangeArrowheads="1"/>
          </p:cNvSpPr>
          <p:nvPr/>
        </p:nvSpPr>
        <p:spPr bwMode="auto">
          <a:xfrm>
            <a:off x="37290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9731" name="Rectangle 83"/>
          <p:cNvSpPr>
            <a:spLocks noChangeArrowheads="1"/>
          </p:cNvSpPr>
          <p:nvPr/>
        </p:nvSpPr>
        <p:spPr bwMode="auto">
          <a:xfrm>
            <a:off x="33401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2</a:t>
            </a:r>
          </a:p>
        </p:txBody>
      </p:sp>
      <p:sp>
        <p:nvSpPr>
          <p:cNvPr id="29732" name="Rectangle 84"/>
          <p:cNvSpPr>
            <a:spLocks noChangeArrowheads="1"/>
          </p:cNvSpPr>
          <p:nvPr/>
        </p:nvSpPr>
        <p:spPr bwMode="auto">
          <a:xfrm>
            <a:off x="37338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3</a:t>
            </a:r>
          </a:p>
        </p:txBody>
      </p:sp>
      <p:sp>
        <p:nvSpPr>
          <p:cNvPr id="29733" name="Line 85"/>
          <p:cNvSpPr>
            <a:spLocks noChangeShapeType="1"/>
          </p:cNvSpPr>
          <p:nvPr/>
        </p:nvSpPr>
        <p:spPr bwMode="auto">
          <a:xfrm flipH="1">
            <a:off x="6324600" y="4267200"/>
            <a:ext cx="1371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34" name="Line 86"/>
          <p:cNvSpPr>
            <a:spLocks noChangeShapeType="1"/>
          </p:cNvSpPr>
          <p:nvPr/>
        </p:nvSpPr>
        <p:spPr bwMode="auto">
          <a:xfrm flipH="1">
            <a:off x="7239000" y="42672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35" name="Line 87"/>
          <p:cNvSpPr>
            <a:spLocks noChangeShapeType="1"/>
          </p:cNvSpPr>
          <p:nvPr/>
        </p:nvSpPr>
        <p:spPr bwMode="auto">
          <a:xfrm flipH="1">
            <a:off x="60960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36" name="Line 88"/>
          <p:cNvSpPr>
            <a:spLocks noChangeShapeType="1"/>
          </p:cNvSpPr>
          <p:nvPr/>
        </p:nvSpPr>
        <p:spPr bwMode="auto">
          <a:xfrm>
            <a:off x="63246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37" name="Oval 89"/>
          <p:cNvSpPr>
            <a:spLocks noChangeArrowheads="1"/>
          </p:cNvSpPr>
          <p:nvPr/>
        </p:nvSpPr>
        <p:spPr bwMode="auto">
          <a:xfrm>
            <a:off x="7543800" y="41306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38" name="Rectangle 90"/>
          <p:cNvSpPr>
            <a:spLocks noChangeArrowheads="1"/>
          </p:cNvSpPr>
          <p:nvPr/>
        </p:nvSpPr>
        <p:spPr bwMode="auto">
          <a:xfrm>
            <a:off x="7620000" y="4114801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2</a:t>
            </a:r>
            <a:endParaRPr lang="en-US" sz="1600">
              <a:latin typeface="Gill Sans MT" charset="0"/>
            </a:endParaRPr>
          </a:p>
        </p:txBody>
      </p:sp>
      <p:sp>
        <p:nvSpPr>
          <p:cNvPr id="29739" name="Oval 91"/>
          <p:cNvSpPr>
            <a:spLocks noChangeArrowheads="1"/>
          </p:cNvSpPr>
          <p:nvPr/>
        </p:nvSpPr>
        <p:spPr bwMode="auto">
          <a:xfrm>
            <a:off x="6172200" y="5029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40" name="Rectangle 92"/>
          <p:cNvSpPr>
            <a:spLocks noChangeArrowheads="1"/>
          </p:cNvSpPr>
          <p:nvPr/>
        </p:nvSpPr>
        <p:spPr bwMode="auto">
          <a:xfrm>
            <a:off x="6248400" y="5013326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3</a:t>
            </a:r>
            <a:endParaRPr lang="en-US" sz="1600">
              <a:latin typeface="Gill Sans MT" charset="0"/>
            </a:endParaRPr>
          </a:p>
        </p:txBody>
      </p:sp>
      <p:sp>
        <p:nvSpPr>
          <p:cNvPr id="29741" name="Oval 93"/>
          <p:cNvSpPr>
            <a:spLocks noChangeArrowheads="1"/>
          </p:cNvSpPr>
          <p:nvPr/>
        </p:nvSpPr>
        <p:spPr bwMode="auto">
          <a:xfrm>
            <a:off x="5943600" y="59436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42" name="Rectangle 94"/>
          <p:cNvSpPr>
            <a:spLocks noChangeArrowheads="1"/>
          </p:cNvSpPr>
          <p:nvPr/>
        </p:nvSpPr>
        <p:spPr bwMode="auto">
          <a:xfrm>
            <a:off x="60150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9743" name="Oval 95"/>
          <p:cNvSpPr>
            <a:spLocks noChangeArrowheads="1"/>
          </p:cNvSpPr>
          <p:nvPr/>
        </p:nvSpPr>
        <p:spPr bwMode="auto">
          <a:xfrm>
            <a:off x="6400800" y="59436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44" name="Rectangle 96"/>
          <p:cNvSpPr>
            <a:spLocks noChangeArrowheads="1"/>
          </p:cNvSpPr>
          <p:nvPr/>
        </p:nvSpPr>
        <p:spPr bwMode="auto">
          <a:xfrm>
            <a:off x="64722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9745" name="Rectangle 97"/>
          <p:cNvSpPr>
            <a:spLocks noChangeArrowheads="1"/>
          </p:cNvSpPr>
          <p:nvPr/>
        </p:nvSpPr>
        <p:spPr bwMode="auto">
          <a:xfrm>
            <a:off x="60833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2</a:t>
            </a:r>
          </a:p>
        </p:txBody>
      </p:sp>
      <p:sp>
        <p:nvSpPr>
          <p:cNvPr id="29746" name="Rectangle 98"/>
          <p:cNvSpPr>
            <a:spLocks noChangeArrowheads="1"/>
          </p:cNvSpPr>
          <p:nvPr/>
        </p:nvSpPr>
        <p:spPr bwMode="auto">
          <a:xfrm>
            <a:off x="64770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3</a:t>
            </a:r>
          </a:p>
        </p:txBody>
      </p:sp>
      <p:sp>
        <p:nvSpPr>
          <p:cNvPr id="29747" name="Line 99"/>
          <p:cNvSpPr>
            <a:spLocks noChangeShapeType="1"/>
          </p:cNvSpPr>
          <p:nvPr/>
        </p:nvSpPr>
        <p:spPr bwMode="auto">
          <a:xfrm flipH="1">
            <a:off x="70104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48" name="Line 100"/>
          <p:cNvSpPr>
            <a:spLocks noChangeShapeType="1"/>
          </p:cNvSpPr>
          <p:nvPr/>
        </p:nvSpPr>
        <p:spPr bwMode="auto">
          <a:xfrm>
            <a:off x="72390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49" name="Oval 101"/>
          <p:cNvSpPr>
            <a:spLocks noChangeArrowheads="1"/>
          </p:cNvSpPr>
          <p:nvPr/>
        </p:nvSpPr>
        <p:spPr bwMode="auto">
          <a:xfrm>
            <a:off x="7086600" y="5029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50" name="Rectangle 102"/>
          <p:cNvSpPr>
            <a:spLocks noChangeArrowheads="1"/>
          </p:cNvSpPr>
          <p:nvPr/>
        </p:nvSpPr>
        <p:spPr bwMode="auto">
          <a:xfrm>
            <a:off x="7162800" y="5013326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3</a:t>
            </a:r>
            <a:endParaRPr lang="en-US" sz="1600">
              <a:latin typeface="Gill Sans MT" charset="0"/>
            </a:endParaRPr>
          </a:p>
        </p:txBody>
      </p:sp>
      <p:sp>
        <p:nvSpPr>
          <p:cNvPr id="29751" name="Oval 103"/>
          <p:cNvSpPr>
            <a:spLocks noChangeArrowheads="1"/>
          </p:cNvSpPr>
          <p:nvPr/>
        </p:nvSpPr>
        <p:spPr bwMode="auto">
          <a:xfrm>
            <a:off x="6858000" y="59436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52" name="Rectangle 104"/>
          <p:cNvSpPr>
            <a:spLocks noChangeArrowheads="1"/>
          </p:cNvSpPr>
          <p:nvPr/>
        </p:nvSpPr>
        <p:spPr bwMode="auto">
          <a:xfrm>
            <a:off x="69294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9753" name="Oval 105"/>
          <p:cNvSpPr>
            <a:spLocks noChangeArrowheads="1"/>
          </p:cNvSpPr>
          <p:nvPr/>
        </p:nvSpPr>
        <p:spPr bwMode="auto">
          <a:xfrm>
            <a:off x="73152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54" name="Rectangle 106"/>
          <p:cNvSpPr>
            <a:spLocks noChangeArrowheads="1"/>
          </p:cNvSpPr>
          <p:nvPr/>
        </p:nvSpPr>
        <p:spPr bwMode="auto">
          <a:xfrm>
            <a:off x="73866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solidFill>
                <a:schemeClr val="folHlink"/>
              </a:solidFill>
              <a:latin typeface="Gill Sans MT" charset="0"/>
            </a:endParaRPr>
          </a:p>
        </p:txBody>
      </p:sp>
      <p:sp>
        <p:nvSpPr>
          <p:cNvPr id="29755" name="Rectangle 107"/>
          <p:cNvSpPr>
            <a:spLocks noChangeArrowheads="1"/>
          </p:cNvSpPr>
          <p:nvPr/>
        </p:nvSpPr>
        <p:spPr bwMode="auto">
          <a:xfrm>
            <a:off x="69977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2</a:t>
            </a:r>
          </a:p>
        </p:txBody>
      </p:sp>
      <p:sp>
        <p:nvSpPr>
          <p:cNvPr id="29756" name="Rectangle 108"/>
          <p:cNvSpPr>
            <a:spLocks noChangeArrowheads="1"/>
          </p:cNvSpPr>
          <p:nvPr/>
        </p:nvSpPr>
        <p:spPr bwMode="auto">
          <a:xfrm>
            <a:off x="73914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3</a:t>
            </a:r>
          </a:p>
        </p:txBody>
      </p:sp>
      <p:sp>
        <p:nvSpPr>
          <p:cNvPr id="29757" name="Rectangle 109"/>
          <p:cNvSpPr>
            <a:spLocks noChangeArrowheads="1"/>
          </p:cNvSpPr>
          <p:nvPr/>
        </p:nvSpPr>
        <p:spPr bwMode="auto">
          <a:xfrm>
            <a:off x="3124200" y="45878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0</a:t>
            </a:r>
          </a:p>
        </p:txBody>
      </p:sp>
      <p:sp>
        <p:nvSpPr>
          <p:cNvPr id="29758" name="Rectangle 110"/>
          <p:cNvSpPr>
            <a:spLocks noChangeArrowheads="1"/>
          </p:cNvSpPr>
          <p:nvPr/>
        </p:nvSpPr>
        <p:spPr bwMode="auto">
          <a:xfrm>
            <a:off x="3644900" y="45878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1</a:t>
            </a:r>
          </a:p>
        </p:txBody>
      </p:sp>
      <p:sp>
        <p:nvSpPr>
          <p:cNvPr id="29759" name="Rectangle 111"/>
          <p:cNvSpPr>
            <a:spLocks noChangeArrowheads="1"/>
          </p:cNvSpPr>
          <p:nvPr/>
        </p:nvSpPr>
        <p:spPr bwMode="auto">
          <a:xfrm>
            <a:off x="6769100" y="45878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0</a:t>
            </a:r>
          </a:p>
        </p:txBody>
      </p:sp>
      <p:sp>
        <p:nvSpPr>
          <p:cNvPr id="29760" name="Rectangle 112"/>
          <p:cNvSpPr>
            <a:spLocks noChangeArrowheads="1"/>
          </p:cNvSpPr>
          <p:nvPr/>
        </p:nvSpPr>
        <p:spPr bwMode="auto">
          <a:xfrm>
            <a:off x="7289800" y="45878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1</a:t>
            </a:r>
          </a:p>
        </p:txBody>
      </p:sp>
      <p:sp>
        <p:nvSpPr>
          <p:cNvPr id="29761" name="Rectangle 113"/>
          <p:cNvSpPr>
            <a:spLocks noChangeArrowheads="1"/>
          </p:cNvSpPr>
          <p:nvPr/>
        </p:nvSpPr>
        <p:spPr bwMode="auto">
          <a:xfrm>
            <a:off x="4711700" y="36734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1</a:t>
            </a:r>
          </a:p>
        </p:txBody>
      </p:sp>
      <p:sp>
        <p:nvSpPr>
          <p:cNvPr id="29762" name="Rectangle 114"/>
          <p:cNvSpPr>
            <a:spLocks noChangeArrowheads="1"/>
          </p:cNvSpPr>
          <p:nvPr/>
        </p:nvSpPr>
        <p:spPr bwMode="auto">
          <a:xfrm>
            <a:off x="6921500" y="36576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2</a:t>
            </a:r>
          </a:p>
        </p:txBody>
      </p:sp>
      <p:sp>
        <p:nvSpPr>
          <p:cNvPr id="3117171" name="Line 115"/>
          <p:cNvSpPr>
            <a:spLocks noChangeShapeType="1"/>
          </p:cNvSpPr>
          <p:nvPr/>
        </p:nvSpPr>
        <p:spPr bwMode="auto">
          <a:xfrm flipH="1">
            <a:off x="6096000" y="1483297"/>
            <a:ext cx="152400" cy="342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65" name="Oval 117"/>
          <p:cNvSpPr>
            <a:spLocks noChangeArrowheads="1"/>
          </p:cNvSpPr>
          <p:nvPr/>
        </p:nvSpPr>
        <p:spPr bwMode="auto">
          <a:xfrm>
            <a:off x="59436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66" name="Oval 118"/>
          <p:cNvSpPr>
            <a:spLocks noChangeArrowheads="1"/>
          </p:cNvSpPr>
          <p:nvPr/>
        </p:nvSpPr>
        <p:spPr bwMode="auto">
          <a:xfrm>
            <a:off x="64008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29767" name="Oval 119"/>
          <p:cNvSpPr>
            <a:spLocks noChangeArrowheads="1"/>
          </p:cNvSpPr>
          <p:nvPr/>
        </p:nvSpPr>
        <p:spPr bwMode="auto">
          <a:xfrm>
            <a:off x="68580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17176" name="Line 120"/>
          <p:cNvSpPr>
            <a:spLocks noChangeShapeType="1"/>
          </p:cNvSpPr>
          <p:nvPr/>
        </p:nvSpPr>
        <p:spPr bwMode="auto">
          <a:xfrm flipH="1">
            <a:off x="4191000" y="3429000"/>
            <a:ext cx="1524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123" name="Rectangle 2">
            <a:extLst>
              <a:ext uri="{FF2B5EF4-FFF2-40B4-BE49-F238E27FC236}">
                <a16:creationId xmlns:a16="http://schemas.microsoft.com/office/drawing/2014/main" id="{13988FC4-A8EF-444D-803E-E571ED37409D}"/>
              </a:ext>
            </a:extLst>
          </p:cNvPr>
          <p:cNvSpPr txBox="1">
            <a:spLocks noChangeArrowheads="1"/>
          </p:cNvSpPr>
          <p:nvPr/>
        </p:nvSpPr>
        <p:spPr>
          <a:xfrm>
            <a:off x="1162122" y="1046616"/>
            <a:ext cx="10515600" cy="1979946"/>
          </a:xfrm>
          <a:prstGeom prst="rect">
            <a:avLst/>
          </a:prstGeom>
          <a:noFill/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18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371475" marR="0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582930" marR="0" indent="-24003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7810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9525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11239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6pPr>
            <a:lvl7pPr marL="12954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7pPr>
            <a:lvl8pPr marL="14668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8pPr>
            <a:lvl9pPr marL="16383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9pPr>
          </a:lstStyle>
          <a:p>
            <a:pPr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ea typeface="ＭＳ Ｐゴシック" charset="0"/>
              </a:rPr>
              <a:t>Exemple:</a:t>
            </a:r>
          </a:p>
          <a:p>
            <a:pPr lvl="1"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ea typeface="ＭＳ Ｐゴシック" charset="0"/>
              </a:rPr>
              <a:t>variables/domaines	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{1,2},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{0,1,2,3},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{2,3}</a:t>
            </a:r>
            <a:endParaRPr lang="fr-FR" sz="2000" kern="0" baseline="-25000" dirty="0">
              <a:solidFill>
                <a:srgbClr val="65656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ea typeface="Cambria Math" panose="02040503050406030204" pitchFamily="18" charset="0"/>
              </a:rPr>
              <a:t>contraintes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		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pPr lvl="1"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         			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  <a:p>
            <a:pPr lvl="1" fontAlgn="auto">
              <a:buFontTx/>
              <a:buNone/>
            </a:pP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  <a:r>
              <a:rPr lang="fr-FR" sz="2000" i="1" kern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alldifferent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126" name="Line 115">
            <a:extLst>
              <a:ext uri="{FF2B5EF4-FFF2-40B4-BE49-F238E27FC236}">
                <a16:creationId xmlns:a16="http://schemas.microsoft.com/office/drawing/2014/main" id="{1DBC724D-B5AB-407D-905E-7ED9EE0D0A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86500" y="1482690"/>
            <a:ext cx="152400" cy="342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7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1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1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17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17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1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7058" grpId="0" animBg="1"/>
      <p:bldP spid="3117059" grpId="0" animBg="1"/>
      <p:bldP spid="3117060" grpId="0" animBg="1"/>
      <p:bldP spid="3117171" grpId="0" animBg="1"/>
      <p:bldP spid="3117176" grpId="0" animBg="1"/>
      <p:bldP spid="1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MT" charset="0"/>
                <a:ea typeface="ＭＳ Ｐゴシック" charset="0"/>
              </a:rPr>
              <a:t>Résolution</a:t>
            </a:r>
            <a:endParaRPr lang="fr-FR" noProof="0" dirty="0">
              <a:latin typeface="Gill Sans MT" charset="0"/>
              <a:ea typeface="ＭＳ Ｐゴシック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EDFD20-7661-4B1C-84DA-4C0ED42DC7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CA75B1-B683-1349-9050-82C33DA2552E}" type="slidenum">
              <a:rPr lang="en-US" sz="1400">
                <a:latin typeface="Gill Sans" charset="0"/>
              </a:rPr>
              <a:pPr/>
              <a:t>55</a:t>
            </a:fld>
            <a:endParaRPr lang="en-US" sz="1400">
              <a:latin typeface="Gill San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4267200"/>
            <a:ext cx="1752600" cy="1981200"/>
            <a:chOff x="480" y="2688"/>
            <a:chExt cx="1104" cy="1248"/>
          </a:xfrm>
        </p:grpSpPr>
        <p:sp>
          <p:nvSpPr>
            <p:cNvPr id="30767" name="Line 4"/>
            <p:cNvSpPr>
              <a:spLocks noChangeShapeType="1"/>
            </p:cNvSpPr>
            <p:nvPr/>
          </p:nvSpPr>
          <p:spPr bwMode="auto">
            <a:xfrm flipH="1">
              <a:off x="720" y="2688"/>
              <a:ext cx="86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68" name="Line 5"/>
            <p:cNvSpPr>
              <a:spLocks noChangeShapeType="1"/>
            </p:cNvSpPr>
            <p:nvPr/>
          </p:nvSpPr>
          <p:spPr bwMode="auto">
            <a:xfrm flipH="1">
              <a:off x="1296" y="2688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69" name="Line 6"/>
            <p:cNvSpPr>
              <a:spLocks noChangeShapeType="1"/>
            </p:cNvSpPr>
            <p:nvPr/>
          </p:nvSpPr>
          <p:spPr bwMode="auto">
            <a:xfrm flipH="1">
              <a:off x="576" y="3264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70" name="Line 7"/>
            <p:cNvSpPr>
              <a:spLocks noChangeShapeType="1"/>
            </p:cNvSpPr>
            <p:nvPr/>
          </p:nvSpPr>
          <p:spPr bwMode="auto">
            <a:xfrm>
              <a:off x="720" y="3264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71" name="Oval 8"/>
            <p:cNvSpPr>
              <a:spLocks noChangeArrowheads="1"/>
            </p:cNvSpPr>
            <p:nvPr/>
          </p:nvSpPr>
          <p:spPr bwMode="auto">
            <a:xfrm>
              <a:off x="624" y="3168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72" name="Rectangle 9"/>
            <p:cNvSpPr>
              <a:spLocks noChangeArrowheads="1"/>
            </p:cNvSpPr>
            <p:nvPr/>
          </p:nvSpPr>
          <p:spPr bwMode="auto">
            <a:xfrm>
              <a:off x="672" y="3158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600">
                  <a:latin typeface="Gill Sans MT" charset="0"/>
                </a:rPr>
                <a:t>x</a:t>
              </a:r>
              <a:r>
                <a:rPr lang="en-US" sz="1600" baseline="-25000">
                  <a:latin typeface="Gill Sans MT" charset="0"/>
                </a:rPr>
                <a:t>3</a:t>
              </a:r>
              <a:endParaRPr lang="en-US" sz="1600">
                <a:latin typeface="Gill Sans MT" charset="0"/>
              </a:endParaRPr>
            </a:p>
          </p:txBody>
        </p:sp>
        <p:sp>
          <p:nvSpPr>
            <p:cNvPr id="30773" name="Oval 10"/>
            <p:cNvSpPr>
              <a:spLocks noChangeArrowheads="1"/>
            </p:cNvSpPr>
            <p:nvPr/>
          </p:nvSpPr>
          <p:spPr bwMode="auto">
            <a:xfrm>
              <a:off x="480" y="374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74" name="Rectangle 11"/>
            <p:cNvSpPr>
              <a:spLocks noChangeArrowheads="1"/>
            </p:cNvSpPr>
            <p:nvPr/>
          </p:nvSpPr>
          <p:spPr bwMode="auto">
            <a:xfrm>
              <a:off x="525" y="3734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30775" name="Oval 12"/>
            <p:cNvSpPr>
              <a:spLocks noChangeArrowheads="1"/>
            </p:cNvSpPr>
            <p:nvPr/>
          </p:nvSpPr>
          <p:spPr bwMode="auto">
            <a:xfrm>
              <a:off x="768" y="374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76" name="Rectangle 13"/>
            <p:cNvSpPr>
              <a:spLocks noChangeArrowheads="1"/>
            </p:cNvSpPr>
            <p:nvPr/>
          </p:nvSpPr>
          <p:spPr bwMode="auto">
            <a:xfrm>
              <a:off x="813" y="3734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30777" name="Rectangle 14"/>
            <p:cNvSpPr>
              <a:spLocks noChangeArrowheads="1"/>
            </p:cNvSpPr>
            <p:nvPr/>
          </p:nvSpPr>
          <p:spPr bwMode="auto">
            <a:xfrm>
              <a:off x="568" y="345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2</a:t>
              </a:r>
            </a:p>
          </p:txBody>
        </p:sp>
        <p:sp>
          <p:nvSpPr>
            <p:cNvPr id="30778" name="Rectangle 15"/>
            <p:cNvSpPr>
              <a:spLocks noChangeArrowheads="1"/>
            </p:cNvSpPr>
            <p:nvPr/>
          </p:nvSpPr>
          <p:spPr bwMode="auto">
            <a:xfrm>
              <a:off x="816" y="345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3</a:t>
              </a:r>
            </a:p>
          </p:txBody>
        </p:sp>
        <p:sp>
          <p:nvSpPr>
            <p:cNvPr id="30779" name="Line 16"/>
            <p:cNvSpPr>
              <a:spLocks noChangeShapeType="1"/>
            </p:cNvSpPr>
            <p:nvPr/>
          </p:nvSpPr>
          <p:spPr bwMode="auto">
            <a:xfrm flipH="1">
              <a:off x="1152" y="3264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80" name="Line 17"/>
            <p:cNvSpPr>
              <a:spLocks noChangeShapeType="1"/>
            </p:cNvSpPr>
            <p:nvPr/>
          </p:nvSpPr>
          <p:spPr bwMode="auto">
            <a:xfrm>
              <a:off x="1296" y="3264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81" name="Oval 18"/>
            <p:cNvSpPr>
              <a:spLocks noChangeArrowheads="1"/>
            </p:cNvSpPr>
            <p:nvPr/>
          </p:nvSpPr>
          <p:spPr bwMode="auto">
            <a:xfrm>
              <a:off x="1200" y="3168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82" name="Rectangle 19"/>
            <p:cNvSpPr>
              <a:spLocks noChangeArrowheads="1"/>
            </p:cNvSpPr>
            <p:nvPr/>
          </p:nvSpPr>
          <p:spPr bwMode="auto">
            <a:xfrm>
              <a:off x="1248" y="3158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600">
                  <a:latin typeface="Gill Sans MT" charset="0"/>
                </a:rPr>
                <a:t>x</a:t>
              </a:r>
              <a:r>
                <a:rPr lang="en-US" sz="1600" baseline="-25000">
                  <a:latin typeface="Gill Sans MT" charset="0"/>
                </a:rPr>
                <a:t>3</a:t>
              </a:r>
              <a:endParaRPr lang="en-US" sz="1600">
                <a:latin typeface="Gill Sans MT" charset="0"/>
              </a:endParaRPr>
            </a:p>
          </p:txBody>
        </p:sp>
        <p:sp>
          <p:nvSpPr>
            <p:cNvPr id="30783" name="Oval 20"/>
            <p:cNvSpPr>
              <a:spLocks noChangeArrowheads="1"/>
            </p:cNvSpPr>
            <p:nvPr/>
          </p:nvSpPr>
          <p:spPr bwMode="auto">
            <a:xfrm>
              <a:off x="1056" y="374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84" name="Rectangle 21"/>
            <p:cNvSpPr>
              <a:spLocks noChangeArrowheads="1"/>
            </p:cNvSpPr>
            <p:nvPr/>
          </p:nvSpPr>
          <p:spPr bwMode="auto">
            <a:xfrm>
              <a:off x="1101" y="3734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30785" name="Oval 22"/>
            <p:cNvSpPr>
              <a:spLocks noChangeArrowheads="1"/>
            </p:cNvSpPr>
            <p:nvPr/>
          </p:nvSpPr>
          <p:spPr bwMode="auto">
            <a:xfrm>
              <a:off x="1344" y="374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0786" name="Rectangle 23"/>
            <p:cNvSpPr>
              <a:spLocks noChangeArrowheads="1"/>
            </p:cNvSpPr>
            <p:nvPr/>
          </p:nvSpPr>
          <p:spPr bwMode="auto">
            <a:xfrm>
              <a:off x="1389" y="3734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30787" name="Rectangle 24"/>
            <p:cNvSpPr>
              <a:spLocks noChangeArrowheads="1"/>
            </p:cNvSpPr>
            <p:nvPr/>
          </p:nvSpPr>
          <p:spPr bwMode="auto">
            <a:xfrm>
              <a:off x="1144" y="345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2</a:t>
              </a:r>
            </a:p>
          </p:txBody>
        </p:sp>
        <p:sp>
          <p:nvSpPr>
            <p:cNvPr id="30788" name="Rectangle 25"/>
            <p:cNvSpPr>
              <a:spLocks noChangeArrowheads="1"/>
            </p:cNvSpPr>
            <p:nvPr/>
          </p:nvSpPr>
          <p:spPr bwMode="auto">
            <a:xfrm>
              <a:off x="1392" y="345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3</a:t>
              </a:r>
            </a:p>
          </p:txBody>
        </p:sp>
        <p:sp>
          <p:nvSpPr>
            <p:cNvPr id="30789" name="Rectangle 26"/>
            <p:cNvSpPr>
              <a:spLocks noChangeArrowheads="1"/>
            </p:cNvSpPr>
            <p:nvPr/>
          </p:nvSpPr>
          <p:spPr bwMode="auto">
            <a:xfrm>
              <a:off x="1008" y="289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0</a:t>
              </a:r>
            </a:p>
          </p:txBody>
        </p:sp>
        <p:sp>
          <p:nvSpPr>
            <p:cNvPr id="30790" name="Rectangle 27"/>
            <p:cNvSpPr>
              <a:spLocks noChangeArrowheads="1"/>
            </p:cNvSpPr>
            <p:nvPr/>
          </p:nvSpPr>
          <p:spPr bwMode="auto">
            <a:xfrm>
              <a:off x="1336" y="289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1</a:t>
              </a:r>
            </a:p>
          </p:txBody>
        </p:sp>
      </p:grpSp>
      <p:sp>
        <p:nvSpPr>
          <p:cNvPr id="30725" name="Line 28"/>
          <p:cNvSpPr>
            <a:spLocks noChangeShapeType="1"/>
          </p:cNvSpPr>
          <p:nvPr/>
        </p:nvSpPr>
        <p:spPr bwMode="auto">
          <a:xfrm flipH="1">
            <a:off x="4038600" y="3352800"/>
            <a:ext cx="1828800" cy="914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26" name="Line 29"/>
          <p:cNvSpPr>
            <a:spLocks noChangeShapeType="1"/>
          </p:cNvSpPr>
          <p:nvPr/>
        </p:nvSpPr>
        <p:spPr bwMode="auto">
          <a:xfrm>
            <a:off x="5867400" y="33528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28" name="Oval 31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29" name="Rectangle 32"/>
          <p:cNvSpPr>
            <a:spLocks noChangeArrowheads="1"/>
          </p:cNvSpPr>
          <p:nvPr/>
        </p:nvSpPr>
        <p:spPr bwMode="auto">
          <a:xfrm>
            <a:off x="5791200" y="3184526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1</a:t>
            </a:r>
            <a:endParaRPr lang="en-US" sz="1600">
              <a:latin typeface="Gill Sans MT" charset="0"/>
            </a:endParaRPr>
          </a:p>
        </p:txBody>
      </p:sp>
      <p:sp>
        <p:nvSpPr>
          <p:cNvPr id="30730" name="Oval 33"/>
          <p:cNvSpPr>
            <a:spLocks noChangeArrowheads="1"/>
          </p:cNvSpPr>
          <p:nvPr/>
        </p:nvSpPr>
        <p:spPr bwMode="auto">
          <a:xfrm>
            <a:off x="3886200" y="41306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31" name="Rectangle 34"/>
          <p:cNvSpPr>
            <a:spLocks noChangeArrowheads="1"/>
          </p:cNvSpPr>
          <p:nvPr/>
        </p:nvSpPr>
        <p:spPr bwMode="auto">
          <a:xfrm>
            <a:off x="3962400" y="4114801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2</a:t>
            </a:r>
            <a:endParaRPr lang="en-US" sz="1600">
              <a:latin typeface="Gill Sans MT" charset="0"/>
            </a:endParaRPr>
          </a:p>
        </p:txBody>
      </p:sp>
      <p:sp>
        <p:nvSpPr>
          <p:cNvPr id="30732" name="Line 35"/>
          <p:cNvSpPr>
            <a:spLocks noChangeShapeType="1"/>
          </p:cNvSpPr>
          <p:nvPr/>
        </p:nvSpPr>
        <p:spPr bwMode="auto">
          <a:xfrm flipH="1">
            <a:off x="6324600" y="4267200"/>
            <a:ext cx="1371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33" name="Line 36"/>
          <p:cNvSpPr>
            <a:spLocks noChangeShapeType="1"/>
          </p:cNvSpPr>
          <p:nvPr/>
        </p:nvSpPr>
        <p:spPr bwMode="auto">
          <a:xfrm flipH="1">
            <a:off x="7239000" y="42672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34" name="Line 37"/>
          <p:cNvSpPr>
            <a:spLocks noChangeShapeType="1"/>
          </p:cNvSpPr>
          <p:nvPr/>
        </p:nvSpPr>
        <p:spPr bwMode="auto">
          <a:xfrm flipH="1">
            <a:off x="60960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35" name="Line 38"/>
          <p:cNvSpPr>
            <a:spLocks noChangeShapeType="1"/>
          </p:cNvSpPr>
          <p:nvPr/>
        </p:nvSpPr>
        <p:spPr bwMode="auto">
          <a:xfrm>
            <a:off x="63246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36" name="Oval 39"/>
          <p:cNvSpPr>
            <a:spLocks noChangeArrowheads="1"/>
          </p:cNvSpPr>
          <p:nvPr/>
        </p:nvSpPr>
        <p:spPr bwMode="auto">
          <a:xfrm>
            <a:off x="7543800" y="41306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37" name="Rectangle 40"/>
          <p:cNvSpPr>
            <a:spLocks noChangeArrowheads="1"/>
          </p:cNvSpPr>
          <p:nvPr/>
        </p:nvSpPr>
        <p:spPr bwMode="auto">
          <a:xfrm>
            <a:off x="7620000" y="4114801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2</a:t>
            </a:r>
            <a:endParaRPr lang="en-US" sz="1600">
              <a:latin typeface="Gill Sans MT" charset="0"/>
            </a:endParaRPr>
          </a:p>
        </p:txBody>
      </p:sp>
      <p:sp>
        <p:nvSpPr>
          <p:cNvPr id="30738" name="Oval 41"/>
          <p:cNvSpPr>
            <a:spLocks noChangeArrowheads="1"/>
          </p:cNvSpPr>
          <p:nvPr/>
        </p:nvSpPr>
        <p:spPr bwMode="auto">
          <a:xfrm>
            <a:off x="6172200" y="5029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39" name="Rectangle 42"/>
          <p:cNvSpPr>
            <a:spLocks noChangeArrowheads="1"/>
          </p:cNvSpPr>
          <p:nvPr/>
        </p:nvSpPr>
        <p:spPr bwMode="auto">
          <a:xfrm>
            <a:off x="6248400" y="5013326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3</a:t>
            </a:r>
            <a:endParaRPr lang="en-US" sz="1600">
              <a:latin typeface="Gill Sans MT" charset="0"/>
            </a:endParaRPr>
          </a:p>
        </p:txBody>
      </p:sp>
      <p:sp>
        <p:nvSpPr>
          <p:cNvPr id="30740" name="Oval 43"/>
          <p:cNvSpPr>
            <a:spLocks noChangeArrowheads="1"/>
          </p:cNvSpPr>
          <p:nvPr/>
        </p:nvSpPr>
        <p:spPr bwMode="auto">
          <a:xfrm>
            <a:off x="59436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41" name="Rectangle 44"/>
          <p:cNvSpPr>
            <a:spLocks noChangeArrowheads="1"/>
          </p:cNvSpPr>
          <p:nvPr/>
        </p:nvSpPr>
        <p:spPr bwMode="auto">
          <a:xfrm>
            <a:off x="60150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latin typeface="Gill Sans MT" charset="0"/>
            </a:endParaRPr>
          </a:p>
        </p:txBody>
      </p:sp>
      <p:sp>
        <p:nvSpPr>
          <p:cNvPr id="30742" name="Oval 45"/>
          <p:cNvSpPr>
            <a:spLocks noChangeArrowheads="1"/>
          </p:cNvSpPr>
          <p:nvPr/>
        </p:nvSpPr>
        <p:spPr bwMode="auto">
          <a:xfrm>
            <a:off x="64008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43" name="Rectangle 46"/>
          <p:cNvSpPr>
            <a:spLocks noChangeArrowheads="1"/>
          </p:cNvSpPr>
          <p:nvPr/>
        </p:nvSpPr>
        <p:spPr bwMode="auto">
          <a:xfrm>
            <a:off x="64722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latin typeface="Gill Sans MT" charset="0"/>
            </a:endParaRPr>
          </a:p>
        </p:txBody>
      </p:sp>
      <p:sp>
        <p:nvSpPr>
          <p:cNvPr id="30744" name="Rectangle 47"/>
          <p:cNvSpPr>
            <a:spLocks noChangeArrowheads="1"/>
          </p:cNvSpPr>
          <p:nvPr/>
        </p:nvSpPr>
        <p:spPr bwMode="auto">
          <a:xfrm>
            <a:off x="60833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2</a:t>
            </a:r>
          </a:p>
        </p:txBody>
      </p:sp>
      <p:sp>
        <p:nvSpPr>
          <p:cNvPr id="30745" name="Rectangle 48"/>
          <p:cNvSpPr>
            <a:spLocks noChangeArrowheads="1"/>
          </p:cNvSpPr>
          <p:nvPr/>
        </p:nvSpPr>
        <p:spPr bwMode="auto">
          <a:xfrm>
            <a:off x="64770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3</a:t>
            </a:r>
          </a:p>
        </p:txBody>
      </p:sp>
      <p:sp>
        <p:nvSpPr>
          <p:cNvPr id="30746" name="Line 49"/>
          <p:cNvSpPr>
            <a:spLocks noChangeShapeType="1"/>
          </p:cNvSpPr>
          <p:nvPr/>
        </p:nvSpPr>
        <p:spPr bwMode="auto">
          <a:xfrm flipH="1">
            <a:off x="70104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47" name="Line 50"/>
          <p:cNvSpPr>
            <a:spLocks noChangeShapeType="1"/>
          </p:cNvSpPr>
          <p:nvPr/>
        </p:nvSpPr>
        <p:spPr bwMode="auto">
          <a:xfrm>
            <a:off x="72390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48" name="Oval 51"/>
          <p:cNvSpPr>
            <a:spLocks noChangeArrowheads="1"/>
          </p:cNvSpPr>
          <p:nvPr/>
        </p:nvSpPr>
        <p:spPr bwMode="auto">
          <a:xfrm>
            <a:off x="7086600" y="5029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49" name="Rectangle 52"/>
          <p:cNvSpPr>
            <a:spLocks noChangeArrowheads="1"/>
          </p:cNvSpPr>
          <p:nvPr/>
        </p:nvSpPr>
        <p:spPr bwMode="auto">
          <a:xfrm>
            <a:off x="7162800" y="5013326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3</a:t>
            </a:r>
            <a:endParaRPr lang="en-US" sz="1600">
              <a:latin typeface="Gill Sans MT" charset="0"/>
            </a:endParaRPr>
          </a:p>
        </p:txBody>
      </p:sp>
      <p:sp>
        <p:nvSpPr>
          <p:cNvPr id="30750" name="Oval 53"/>
          <p:cNvSpPr>
            <a:spLocks noChangeArrowheads="1"/>
          </p:cNvSpPr>
          <p:nvPr/>
        </p:nvSpPr>
        <p:spPr bwMode="auto">
          <a:xfrm>
            <a:off x="68580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51" name="Rectangle 54"/>
          <p:cNvSpPr>
            <a:spLocks noChangeArrowheads="1"/>
          </p:cNvSpPr>
          <p:nvPr/>
        </p:nvSpPr>
        <p:spPr bwMode="auto">
          <a:xfrm>
            <a:off x="69294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latin typeface="Gill Sans MT" charset="0"/>
            </a:endParaRPr>
          </a:p>
        </p:txBody>
      </p:sp>
      <p:sp>
        <p:nvSpPr>
          <p:cNvPr id="30752" name="Oval 55"/>
          <p:cNvSpPr>
            <a:spLocks noChangeArrowheads="1"/>
          </p:cNvSpPr>
          <p:nvPr/>
        </p:nvSpPr>
        <p:spPr bwMode="auto">
          <a:xfrm>
            <a:off x="7315200" y="5943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0753" name="Rectangle 56"/>
          <p:cNvSpPr>
            <a:spLocks noChangeArrowheads="1"/>
          </p:cNvSpPr>
          <p:nvPr/>
        </p:nvSpPr>
        <p:spPr bwMode="auto">
          <a:xfrm>
            <a:off x="7386639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latin typeface="Gill Sans MT" charset="0"/>
            </a:endParaRPr>
          </a:p>
        </p:txBody>
      </p:sp>
      <p:sp>
        <p:nvSpPr>
          <p:cNvPr id="30754" name="Rectangle 57"/>
          <p:cNvSpPr>
            <a:spLocks noChangeArrowheads="1"/>
          </p:cNvSpPr>
          <p:nvPr/>
        </p:nvSpPr>
        <p:spPr bwMode="auto">
          <a:xfrm>
            <a:off x="69977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2</a:t>
            </a:r>
          </a:p>
        </p:txBody>
      </p:sp>
      <p:sp>
        <p:nvSpPr>
          <p:cNvPr id="30755" name="Rectangle 58"/>
          <p:cNvSpPr>
            <a:spLocks noChangeArrowheads="1"/>
          </p:cNvSpPr>
          <p:nvPr/>
        </p:nvSpPr>
        <p:spPr bwMode="auto">
          <a:xfrm>
            <a:off x="73914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3</a:t>
            </a:r>
          </a:p>
        </p:txBody>
      </p:sp>
      <p:sp>
        <p:nvSpPr>
          <p:cNvPr id="30756" name="Rectangle 59"/>
          <p:cNvSpPr>
            <a:spLocks noChangeArrowheads="1"/>
          </p:cNvSpPr>
          <p:nvPr/>
        </p:nvSpPr>
        <p:spPr bwMode="auto">
          <a:xfrm>
            <a:off x="6769100" y="45878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0</a:t>
            </a:r>
          </a:p>
        </p:txBody>
      </p:sp>
      <p:sp>
        <p:nvSpPr>
          <p:cNvPr id="30757" name="Rectangle 60"/>
          <p:cNvSpPr>
            <a:spLocks noChangeArrowheads="1"/>
          </p:cNvSpPr>
          <p:nvPr/>
        </p:nvSpPr>
        <p:spPr bwMode="auto">
          <a:xfrm>
            <a:off x="7289800" y="45878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1</a:t>
            </a:r>
          </a:p>
        </p:txBody>
      </p:sp>
      <p:sp>
        <p:nvSpPr>
          <p:cNvPr id="30758" name="Rectangle 61"/>
          <p:cNvSpPr>
            <a:spLocks noChangeArrowheads="1"/>
          </p:cNvSpPr>
          <p:nvPr/>
        </p:nvSpPr>
        <p:spPr bwMode="auto">
          <a:xfrm>
            <a:off x="4711700" y="36734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1</a:t>
            </a:r>
          </a:p>
        </p:txBody>
      </p:sp>
      <p:sp>
        <p:nvSpPr>
          <p:cNvPr id="30759" name="Rectangle 62"/>
          <p:cNvSpPr>
            <a:spLocks noChangeArrowheads="1"/>
          </p:cNvSpPr>
          <p:nvPr/>
        </p:nvSpPr>
        <p:spPr bwMode="auto">
          <a:xfrm>
            <a:off x="6921500" y="36576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2</a:t>
            </a:r>
          </a:p>
        </p:txBody>
      </p:sp>
      <p:sp>
        <p:nvSpPr>
          <p:cNvPr id="30763" name="Line 66"/>
          <p:cNvSpPr>
            <a:spLocks noChangeShapeType="1"/>
          </p:cNvSpPr>
          <p:nvPr/>
        </p:nvSpPr>
        <p:spPr bwMode="auto">
          <a:xfrm flipH="1">
            <a:off x="4191000" y="3429000"/>
            <a:ext cx="1524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19167" name="Line 63"/>
          <p:cNvSpPr>
            <a:spLocks noChangeShapeType="1"/>
          </p:cNvSpPr>
          <p:nvPr/>
        </p:nvSpPr>
        <p:spPr bwMode="auto">
          <a:xfrm flipH="1">
            <a:off x="6654800" y="14478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19168" name="Line 64"/>
          <p:cNvSpPr>
            <a:spLocks noChangeShapeType="1"/>
          </p:cNvSpPr>
          <p:nvPr/>
        </p:nvSpPr>
        <p:spPr bwMode="auto">
          <a:xfrm flipH="1">
            <a:off x="6883400" y="14478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19169" name="Line 65"/>
          <p:cNvSpPr>
            <a:spLocks noChangeShapeType="1"/>
          </p:cNvSpPr>
          <p:nvPr/>
        </p:nvSpPr>
        <p:spPr bwMode="auto">
          <a:xfrm flipH="1">
            <a:off x="5727700" y="14478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19171" name="AutoShape 67"/>
          <p:cNvSpPr>
            <a:spLocks noChangeArrowheads="1"/>
          </p:cNvSpPr>
          <p:nvPr/>
        </p:nvSpPr>
        <p:spPr bwMode="auto">
          <a:xfrm>
            <a:off x="3886200" y="4133850"/>
            <a:ext cx="304800" cy="304800"/>
          </a:xfrm>
          <a:custGeom>
            <a:avLst/>
            <a:gdLst>
              <a:gd name="T0" fmla="*/ 30346410 w 21600"/>
              <a:gd name="T1" fmla="*/ 0 h 21600"/>
              <a:gd name="T2" fmla="*/ 8887474 w 21600"/>
              <a:gd name="T3" fmla="*/ 8887474 h 21600"/>
              <a:gd name="T4" fmla="*/ 0 w 21600"/>
              <a:gd name="T5" fmla="*/ 30346410 h 21600"/>
              <a:gd name="T6" fmla="*/ 8887474 w 21600"/>
              <a:gd name="T7" fmla="*/ 51805346 h 21600"/>
              <a:gd name="T8" fmla="*/ 30346410 w 21600"/>
              <a:gd name="T9" fmla="*/ 60692834 h 21600"/>
              <a:gd name="T10" fmla="*/ 51805346 w 21600"/>
              <a:gd name="T11" fmla="*/ 51805346 h 21600"/>
              <a:gd name="T12" fmla="*/ 60692834 w 21600"/>
              <a:gd name="T13" fmla="*/ 30346410 h 21600"/>
              <a:gd name="T14" fmla="*/ 51805346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24B765E0-B610-44BC-ABDB-E879052B01BF}"/>
              </a:ext>
            </a:extLst>
          </p:cNvPr>
          <p:cNvSpPr txBox="1">
            <a:spLocks noChangeArrowheads="1"/>
          </p:cNvSpPr>
          <p:nvPr/>
        </p:nvSpPr>
        <p:spPr>
          <a:xfrm>
            <a:off x="1162122" y="1046616"/>
            <a:ext cx="10515600" cy="1979946"/>
          </a:xfrm>
          <a:prstGeom prst="rect">
            <a:avLst/>
          </a:prstGeom>
          <a:noFill/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18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371475" marR="0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582930" marR="0" indent="-24003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7810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9525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11239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6pPr>
            <a:lvl7pPr marL="12954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7pPr>
            <a:lvl8pPr marL="14668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8pPr>
            <a:lvl9pPr marL="16383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9pPr>
          </a:lstStyle>
          <a:p>
            <a:pPr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ea typeface="ＭＳ Ｐゴシック" charset="0"/>
              </a:rPr>
              <a:t>Exemple:</a:t>
            </a:r>
          </a:p>
          <a:p>
            <a:pPr lvl="1"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ea typeface="ＭＳ Ｐゴシック" charset="0"/>
              </a:rPr>
              <a:t>variables/domaines	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{1},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{0,1},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{2,3}</a:t>
            </a:r>
            <a:endParaRPr lang="fr-FR" sz="2000" kern="0" baseline="-25000" dirty="0">
              <a:solidFill>
                <a:srgbClr val="65656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ea typeface="Cambria Math" panose="02040503050406030204" pitchFamily="18" charset="0"/>
              </a:rPr>
              <a:t>contraintes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		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pPr lvl="1"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         			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  <a:p>
            <a:pPr lvl="1" fontAlgn="auto">
              <a:buFontTx/>
              <a:buNone/>
            </a:pP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  <a:r>
              <a:rPr lang="fr-FR" sz="2000" i="1" kern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alldifferent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3119172" name="Line 68"/>
          <p:cNvSpPr>
            <a:spLocks noChangeShapeType="1"/>
          </p:cNvSpPr>
          <p:nvPr/>
        </p:nvSpPr>
        <p:spPr bwMode="auto">
          <a:xfrm flipH="1">
            <a:off x="4572000" y="14478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19173" name="Line 69"/>
          <p:cNvSpPr>
            <a:spLocks noChangeShapeType="1"/>
          </p:cNvSpPr>
          <p:nvPr/>
        </p:nvSpPr>
        <p:spPr bwMode="auto">
          <a:xfrm flipH="1">
            <a:off x="5537200" y="14478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1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1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1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1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1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1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1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1000"/>
                                        <p:tgtEl>
                                          <p:spTgt spid="31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9167" grpId="0" animBg="1"/>
      <p:bldP spid="3119168" grpId="0" animBg="1"/>
      <p:bldP spid="3119169" grpId="0" animBg="1"/>
      <p:bldP spid="3119171" grpId="0" animBg="1"/>
      <p:bldP spid="3119172" grpId="0" animBg="1"/>
      <p:bldP spid="311917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MT" charset="0"/>
                <a:ea typeface="ＭＳ Ｐゴシック" charset="0"/>
              </a:rPr>
              <a:t>Résolution</a:t>
            </a:r>
            <a:r>
              <a:rPr lang="fr-FR" noProof="0" dirty="0">
                <a:latin typeface="Gill Sans MT" charset="0"/>
                <a:ea typeface="ＭＳ Ｐゴシック" charset="0"/>
              </a:rPr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300D86-BC04-4449-A5F1-A7B700236B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69D7E7-5A12-3D49-8F05-E3B346761DCC}" type="slidenum">
              <a:rPr lang="en-US" sz="1400">
                <a:latin typeface="Gill Sans" charset="0"/>
              </a:rPr>
              <a:pPr/>
              <a:t>56</a:t>
            </a:fld>
            <a:endParaRPr lang="en-US" sz="1400">
              <a:latin typeface="Gill Sans" charset="0"/>
            </a:endParaRP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 flipH="1">
            <a:off x="7239000" y="42672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7239000" y="5181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7391400" y="54864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3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7289800" y="45878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1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943600" y="4267200"/>
            <a:ext cx="1752600" cy="1981200"/>
            <a:chOff x="2784" y="2688"/>
            <a:chExt cx="1104" cy="1248"/>
          </a:xfrm>
        </p:grpSpPr>
        <p:sp>
          <p:nvSpPr>
            <p:cNvPr id="31782" name="Line 8"/>
            <p:cNvSpPr>
              <a:spLocks noChangeShapeType="1"/>
            </p:cNvSpPr>
            <p:nvPr/>
          </p:nvSpPr>
          <p:spPr bwMode="auto">
            <a:xfrm flipH="1">
              <a:off x="3024" y="2688"/>
              <a:ext cx="86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1783" name="Line 9"/>
            <p:cNvSpPr>
              <a:spLocks noChangeShapeType="1"/>
            </p:cNvSpPr>
            <p:nvPr/>
          </p:nvSpPr>
          <p:spPr bwMode="auto">
            <a:xfrm flipH="1">
              <a:off x="2880" y="3264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1784" name="Line 10"/>
            <p:cNvSpPr>
              <a:spLocks noChangeShapeType="1"/>
            </p:cNvSpPr>
            <p:nvPr/>
          </p:nvSpPr>
          <p:spPr bwMode="auto">
            <a:xfrm>
              <a:off x="3024" y="3264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1785" name="Oval 11"/>
            <p:cNvSpPr>
              <a:spLocks noChangeArrowheads="1"/>
            </p:cNvSpPr>
            <p:nvPr/>
          </p:nvSpPr>
          <p:spPr bwMode="auto">
            <a:xfrm>
              <a:off x="2928" y="3168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1786" name="Rectangle 12"/>
            <p:cNvSpPr>
              <a:spLocks noChangeArrowheads="1"/>
            </p:cNvSpPr>
            <p:nvPr/>
          </p:nvSpPr>
          <p:spPr bwMode="auto">
            <a:xfrm>
              <a:off x="2976" y="3158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600">
                  <a:latin typeface="Gill Sans MT" charset="0"/>
                </a:rPr>
                <a:t>x</a:t>
              </a:r>
              <a:r>
                <a:rPr lang="en-US" sz="1600" baseline="-25000">
                  <a:latin typeface="Gill Sans MT" charset="0"/>
                </a:rPr>
                <a:t>3</a:t>
              </a:r>
              <a:endParaRPr lang="en-US" sz="1600">
                <a:latin typeface="Gill Sans MT" charset="0"/>
              </a:endParaRPr>
            </a:p>
          </p:txBody>
        </p:sp>
        <p:sp>
          <p:nvSpPr>
            <p:cNvPr id="31787" name="Oval 13"/>
            <p:cNvSpPr>
              <a:spLocks noChangeArrowheads="1"/>
            </p:cNvSpPr>
            <p:nvPr/>
          </p:nvSpPr>
          <p:spPr bwMode="auto">
            <a:xfrm>
              <a:off x="2784" y="374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1788" name="Rectangle 14"/>
            <p:cNvSpPr>
              <a:spLocks noChangeArrowheads="1"/>
            </p:cNvSpPr>
            <p:nvPr/>
          </p:nvSpPr>
          <p:spPr bwMode="auto">
            <a:xfrm>
              <a:off x="2832" y="3734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31789" name="Oval 15"/>
            <p:cNvSpPr>
              <a:spLocks noChangeArrowheads="1"/>
            </p:cNvSpPr>
            <p:nvPr/>
          </p:nvSpPr>
          <p:spPr bwMode="auto">
            <a:xfrm>
              <a:off x="3072" y="374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1790" name="Rectangle 16"/>
            <p:cNvSpPr>
              <a:spLocks noChangeArrowheads="1"/>
            </p:cNvSpPr>
            <p:nvPr/>
          </p:nvSpPr>
          <p:spPr bwMode="auto">
            <a:xfrm>
              <a:off x="3120" y="3734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31791" name="Rectangle 17"/>
            <p:cNvSpPr>
              <a:spLocks noChangeArrowheads="1"/>
            </p:cNvSpPr>
            <p:nvPr/>
          </p:nvSpPr>
          <p:spPr bwMode="auto">
            <a:xfrm>
              <a:off x="2872" y="345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2</a:t>
              </a:r>
            </a:p>
          </p:txBody>
        </p:sp>
        <p:sp>
          <p:nvSpPr>
            <p:cNvPr id="31792" name="Rectangle 18"/>
            <p:cNvSpPr>
              <a:spLocks noChangeArrowheads="1"/>
            </p:cNvSpPr>
            <p:nvPr/>
          </p:nvSpPr>
          <p:spPr bwMode="auto">
            <a:xfrm>
              <a:off x="3120" y="345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3</a:t>
              </a:r>
            </a:p>
          </p:txBody>
        </p:sp>
        <p:sp>
          <p:nvSpPr>
            <p:cNvPr id="31793" name="Line 19"/>
            <p:cNvSpPr>
              <a:spLocks noChangeShapeType="1"/>
            </p:cNvSpPr>
            <p:nvPr/>
          </p:nvSpPr>
          <p:spPr bwMode="auto">
            <a:xfrm flipH="1">
              <a:off x="3456" y="3264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1794" name="Oval 20"/>
            <p:cNvSpPr>
              <a:spLocks noChangeArrowheads="1"/>
            </p:cNvSpPr>
            <p:nvPr/>
          </p:nvSpPr>
          <p:spPr bwMode="auto">
            <a:xfrm>
              <a:off x="3360" y="374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1795" name="Rectangle 21"/>
            <p:cNvSpPr>
              <a:spLocks noChangeArrowheads="1"/>
            </p:cNvSpPr>
            <p:nvPr/>
          </p:nvSpPr>
          <p:spPr bwMode="auto">
            <a:xfrm>
              <a:off x="3408" y="3734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fr-CA" sz="1600">
                <a:latin typeface="Gill Sans MT" charset="0"/>
              </a:endParaRPr>
            </a:p>
          </p:txBody>
        </p:sp>
        <p:sp>
          <p:nvSpPr>
            <p:cNvPr id="31796" name="Rectangle 22"/>
            <p:cNvSpPr>
              <a:spLocks noChangeArrowheads="1"/>
            </p:cNvSpPr>
            <p:nvPr/>
          </p:nvSpPr>
          <p:spPr bwMode="auto">
            <a:xfrm>
              <a:off x="3448" y="345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2</a:t>
              </a:r>
            </a:p>
          </p:txBody>
        </p:sp>
        <p:sp>
          <p:nvSpPr>
            <p:cNvPr id="31797" name="Rectangle 23"/>
            <p:cNvSpPr>
              <a:spLocks noChangeArrowheads="1"/>
            </p:cNvSpPr>
            <p:nvPr/>
          </p:nvSpPr>
          <p:spPr bwMode="auto">
            <a:xfrm>
              <a:off x="3304" y="289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0</a:t>
              </a:r>
            </a:p>
          </p:txBody>
        </p:sp>
      </p:grpSp>
      <p:sp>
        <p:nvSpPr>
          <p:cNvPr id="31753" name="Line 24"/>
          <p:cNvSpPr>
            <a:spLocks noChangeShapeType="1"/>
          </p:cNvSpPr>
          <p:nvPr/>
        </p:nvSpPr>
        <p:spPr bwMode="auto">
          <a:xfrm flipH="1">
            <a:off x="4038600" y="33528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754" name="Line 25"/>
          <p:cNvSpPr>
            <a:spLocks noChangeShapeType="1"/>
          </p:cNvSpPr>
          <p:nvPr/>
        </p:nvSpPr>
        <p:spPr bwMode="auto">
          <a:xfrm>
            <a:off x="5867400" y="33528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756" name="Oval 27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757" name="Rectangle 28"/>
          <p:cNvSpPr>
            <a:spLocks noChangeArrowheads="1"/>
          </p:cNvSpPr>
          <p:nvPr/>
        </p:nvSpPr>
        <p:spPr bwMode="auto">
          <a:xfrm>
            <a:off x="5791200" y="3184526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1</a:t>
            </a:r>
            <a:endParaRPr lang="en-US" sz="1600">
              <a:latin typeface="Gill Sans MT" charset="0"/>
            </a:endParaRPr>
          </a:p>
        </p:txBody>
      </p:sp>
      <p:sp>
        <p:nvSpPr>
          <p:cNvPr id="31758" name="Oval 29"/>
          <p:cNvSpPr>
            <a:spLocks noChangeArrowheads="1"/>
          </p:cNvSpPr>
          <p:nvPr/>
        </p:nvSpPr>
        <p:spPr bwMode="auto">
          <a:xfrm>
            <a:off x="3886200" y="41306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759" name="Rectangle 30"/>
          <p:cNvSpPr>
            <a:spLocks noChangeArrowheads="1"/>
          </p:cNvSpPr>
          <p:nvPr/>
        </p:nvSpPr>
        <p:spPr bwMode="auto">
          <a:xfrm>
            <a:off x="3962400" y="4114801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2</a:t>
            </a:r>
            <a:endParaRPr lang="en-US" sz="1600">
              <a:latin typeface="Gill Sans MT" charset="0"/>
            </a:endParaRPr>
          </a:p>
        </p:txBody>
      </p:sp>
      <p:sp>
        <p:nvSpPr>
          <p:cNvPr id="31760" name="Rectangle 31"/>
          <p:cNvSpPr>
            <a:spLocks noChangeArrowheads="1"/>
          </p:cNvSpPr>
          <p:nvPr/>
        </p:nvSpPr>
        <p:spPr bwMode="auto">
          <a:xfrm>
            <a:off x="7391401" y="5927726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fr-CA" sz="1600">
              <a:latin typeface="Gill Sans MT" charset="0"/>
            </a:endParaRPr>
          </a:p>
        </p:txBody>
      </p:sp>
      <p:sp>
        <p:nvSpPr>
          <p:cNvPr id="31761" name="Rectangle 32"/>
          <p:cNvSpPr>
            <a:spLocks noChangeArrowheads="1"/>
          </p:cNvSpPr>
          <p:nvPr/>
        </p:nvSpPr>
        <p:spPr bwMode="auto">
          <a:xfrm>
            <a:off x="4711700" y="36734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1</a:t>
            </a:r>
          </a:p>
        </p:txBody>
      </p:sp>
      <p:sp>
        <p:nvSpPr>
          <p:cNvPr id="31762" name="Rectangle 33"/>
          <p:cNvSpPr>
            <a:spLocks noChangeArrowheads="1"/>
          </p:cNvSpPr>
          <p:nvPr/>
        </p:nvSpPr>
        <p:spPr bwMode="auto">
          <a:xfrm>
            <a:off x="6921500" y="36576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latin typeface="Gill Sans MT" charset="0"/>
              </a:rPr>
              <a:t>2</a:t>
            </a:r>
          </a:p>
        </p:txBody>
      </p:sp>
      <p:sp>
        <p:nvSpPr>
          <p:cNvPr id="3121186" name="Line 34"/>
          <p:cNvSpPr>
            <a:spLocks noChangeShapeType="1"/>
          </p:cNvSpPr>
          <p:nvPr/>
        </p:nvSpPr>
        <p:spPr bwMode="auto">
          <a:xfrm>
            <a:off x="6019800" y="3429000"/>
            <a:ext cx="1524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764" name="AutoShape 35"/>
          <p:cNvSpPr>
            <a:spLocks noChangeArrowheads="1"/>
          </p:cNvSpPr>
          <p:nvPr/>
        </p:nvSpPr>
        <p:spPr bwMode="auto">
          <a:xfrm>
            <a:off x="3886200" y="4133850"/>
            <a:ext cx="304800" cy="304800"/>
          </a:xfrm>
          <a:custGeom>
            <a:avLst/>
            <a:gdLst>
              <a:gd name="T0" fmla="*/ 30346410 w 21600"/>
              <a:gd name="T1" fmla="*/ 0 h 21600"/>
              <a:gd name="T2" fmla="*/ 8887474 w 21600"/>
              <a:gd name="T3" fmla="*/ 8887474 h 21600"/>
              <a:gd name="T4" fmla="*/ 0 w 21600"/>
              <a:gd name="T5" fmla="*/ 30346410 h 21600"/>
              <a:gd name="T6" fmla="*/ 8887474 w 21600"/>
              <a:gd name="T7" fmla="*/ 51805346 h 21600"/>
              <a:gd name="T8" fmla="*/ 30346410 w 21600"/>
              <a:gd name="T9" fmla="*/ 60692834 h 21600"/>
              <a:gd name="T10" fmla="*/ 51805346 w 21600"/>
              <a:gd name="T11" fmla="*/ 51805346 h 21600"/>
              <a:gd name="T12" fmla="*/ 60692834 w 21600"/>
              <a:gd name="T13" fmla="*/ 30346410 h 21600"/>
              <a:gd name="T14" fmla="*/ 51805346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21188" name="Line 36"/>
          <p:cNvSpPr>
            <a:spLocks noChangeShapeType="1"/>
          </p:cNvSpPr>
          <p:nvPr/>
        </p:nvSpPr>
        <p:spPr bwMode="auto">
          <a:xfrm flipH="1">
            <a:off x="6667500" y="14478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21189" name="Line 37"/>
          <p:cNvSpPr>
            <a:spLocks noChangeShapeType="1"/>
          </p:cNvSpPr>
          <p:nvPr/>
        </p:nvSpPr>
        <p:spPr bwMode="auto">
          <a:xfrm flipH="1">
            <a:off x="5562600" y="1436687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767" name="Oval 38"/>
          <p:cNvSpPr>
            <a:spLocks noChangeArrowheads="1"/>
          </p:cNvSpPr>
          <p:nvPr/>
        </p:nvSpPr>
        <p:spPr bwMode="auto">
          <a:xfrm>
            <a:off x="7315200" y="59436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768" name="Oval 39"/>
          <p:cNvSpPr>
            <a:spLocks noChangeArrowheads="1"/>
          </p:cNvSpPr>
          <p:nvPr/>
        </p:nvSpPr>
        <p:spPr bwMode="auto">
          <a:xfrm>
            <a:off x="7086600" y="5029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769" name="Rectangle 40"/>
          <p:cNvSpPr>
            <a:spLocks noChangeArrowheads="1"/>
          </p:cNvSpPr>
          <p:nvPr/>
        </p:nvSpPr>
        <p:spPr bwMode="auto">
          <a:xfrm>
            <a:off x="7162800" y="5029201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3</a:t>
            </a:r>
            <a:endParaRPr lang="en-US" sz="1600">
              <a:latin typeface="Gill Sans MT" charset="0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086600" y="4267201"/>
            <a:ext cx="609600" cy="1671638"/>
            <a:chOff x="4704" y="2688"/>
            <a:chExt cx="384" cy="1053"/>
          </a:xfrm>
        </p:grpSpPr>
        <p:sp>
          <p:nvSpPr>
            <p:cNvPr id="31775" name="Line 42"/>
            <p:cNvSpPr>
              <a:spLocks noChangeShapeType="1"/>
            </p:cNvSpPr>
            <p:nvPr/>
          </p:nvSpPr>
          <p:spPr bwMode="auto">
            <a:xfrm flipH="1">
              <a:off x="4800" y="2688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1776" name="Line 43"/>
            <p:cNvSpPr>
              <a:spLocks noChangeShapeType="1"/>
            </p:cNvSpPr>
            <p:nvPr/>
          </p:nvSpPr>
          <p:spPr bwMode="auto">
            <a:xfrm>
              <a:off x="4800" y="3264"/>
              <a:ext cx="119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1777" name="Rectangle 44"/>
            <p:cNvSpPr>
              <a:spLocks noChangeArrowheads="1"/>
            </p:cNvSpPr>
            <p:nvPr/>
          </p:nvSpPr>
          <p:spPr bwMode="auto">
            <a:xfrm>
              <a:off x="4896" y="345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3</a:t>
              </a:r>
            </a:p>
          </p:txBody>
        </p:sp>
        <p:sp>
          <p:nvSpPr>
            <p:cNvPr id="31778" name="Rectangle 45"/>
            <p:cNvSpPr>
              <a:spLocks noChangeArrowheads="1"/>
            </p:cNvSpPr>
            <p:nvPr/>
          </p:nvSpPr>
          <p:spPr bwMode="auto">
            <a:xfrm>
              <a:off x="4832" y="289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400">
                  <a:latin typeface="Gill Sans MT" charset="0"/>
                </a:rPr>
                <a:t>1</a:t>
              </a:r>
            </a:p>
          </p:txBody>
        </p:sp>
        <p:sp>
          <p:nvSpPr>
            <p:cNvPr id="31780" name="Oval 47"/>
            <p:cNvSpPr>
              <a:spLocks noChangeArrowheads="1"/>
            </p:cNvSpPr>
            <p:nvPr/>
          </p:nvSpPr>
          <p:spPr bwMode="auto">
            <a:xfrm>
              <a:off x="4704" y="3168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182880" tIns="228600" rIns="182880" bIns="228600" anchor="ctr"/>
            <a:lstStyle/>
            <a:p>
              <a:endParaRPr lang="fr-CA"/>
            </a:p>
          </p:txBody>
        </p:sp>
        <p:sp>
          <p:nvSpPr>
            <p:cNvPr id="31781" name="Rectangle 48"/>
            <p:cNvSpPr>
              <a:spLocks noChangeArrowheads="1"/>
            </p:cNvSpPr>
            <p:nvPr/>
          </p:nvSpPr>
          <p:spPr bwMode="auto">
            <a:xfrm>
              <a:off x="4752" y="3168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600">
                  <a:latin typeface="Gill Sans MT" charset="0"/>
                </a:rPr>
                <a:t>x</a:t>
              </a:r>
              <a:r>
                <a:rPr lang="en-US" sz="1600" baseline="-25000">
                  <a:latin typeface="Gill Sans MT" charset="0"/>
                </a:rPr>
                <a:t>3</a:t>
              </a:r>
              <a:endParaRPr lang="en-US" sz="1600">
                <a:latin typeface="Gill Sans MT" charset="0"/>
              </a:endParaRPr>
            </a:p>
          </p:txBody>
        </p:sp>
      </p:grpSp>
      <p:sp>
        <p:nvSpPr>
          <p:cNvPr id="31771" name="Oval 49"/>
          <p:cNvSpPr>
            <a:spLocks noChangeArrowheads="1"/>
          </p:cNvSpPr>
          <p:nvPr/>
        </p:nvSpPr>
        <p:spPr bwMode="auto">
          <a:xfrm>
            <a:off x="7543800" y="4114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772" name="Rectangle 50"/>
          <p:cNvSpPr>
            <a:spLocks noChangeArrowheads="1"/>
          </p:cNvSpPr>
          <p:nvPr/>
        </p:nvSpPr>
        <p:spPr bwMode="auto">
          <a:xfrm>
            <a:off x="7620000" y="4114801"/>
            <a:ext cx="171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latin typeface="Gill Sans MT" charset="0"/>
              </a:rPr>
              <a:t>x</a:t>
            </a:r>
            <a:r>
              <a:rPr lang="en-US" sz="1600" baseline="-25000">
                <a:latin typeface="Gill Sans MT" charset="0"/>
              </a:rPr>
              <a:t>2</a:t>
            </a:r>
            <a:endParaRPr lang="en-US" sz="1600">
              <a:latin typeface="Gill Sans MT" charset="0"/>
            </a:endParaRPr>
          </a:p>
        </p:txBody>
      </p:sp>
      <p:sp>
        <p:nvSpPr>
          <p:cNvPr id="3121203" name="Line 51"/>
          <p:cNvSpPr>
            <a:spLocks noChangeShapeType="1"/>
          </p:cNvSpPr>
          <p:nvPr/>
        </p:nvSpPr>
        <p:spPr bwMode="auto">
          <a:xfrm>
            <a:off x="7277100" y="5337176"/>
            <a:ext cx="152400" cy="601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3121204" name="Line 52"/>
          <p:cNvSpPr>
            <a:spLocks noChangeShapeType="1"/>
          </p:cNvSpPr>
          <p:nvPr/>
        </p:nvSpPr>
        <p:spPr bwMode="auto">
          <a:xfrm flipH="1">
            <a:off x="7302501" y="4411664"/>
            <a:ext cx="327025" cy="636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82880" tIns="228600" rIns="182880" bIns="228600" anchor="ctr"/>
          <a:lstStyle/>
          <a:p>
            <a:endParaRPr lang="fr-CA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B07F5F32-7498-431A-BB00-6752CA5E5037}"/>
              </a:ext>
            </a:extLst>
          </p:cNvPr>
          <p:cNvSpPr txBox="1">
            <a:spLocks noChangeArrowheads="1"/>
          </p:cNvSpPr>
          <p:nvPr/>
        </p:nvSpPr>
        <p:spPr>
          <a:xfrm>
            <a:off x="1162122" y="1046616"/>
            <a:ext cx="10515600" cy="1979946"/>
          </a:xfrm>
          <a:prstGeom prst="rect">
            <a:avLst/>
          </a:prstGeom>
          <a:noFill/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18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371475" marR="0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582930" marR="0" indent="-24003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7810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9525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11239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6pPr>
            <a:lvl7pPr marL="12954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7pPr>
            <a:lvl8pPr marL="14668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8pPr>
            <a:lvl9pPr marL="16383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9pPr>
          </a:lstStyle>
          <a:p>
            <a:pPr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ea typeface="ＭＳ Ｐゴシック" charset="0"/>
              </a:rPr>
              <a:t>Exemple:</a:t>
            </a:r>
          </a:p>
          <a:p>
            <a:pPr lvl="1"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ea typeface="ＭＳ Ｐゴシック" charset="0"/>
              </a:rPr>
              <a:t>variables/domaines	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{2},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{0,1},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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{2,3}</a:t>
            </a:r>
            <a:endParaRPr lang="fr-FR" sz="2000" kern="0" baseline="-25000" dirty="0">
              <a:solidFill>
                <a:srgbClr val="65656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ea typeface="Cambria Math" panose="02040503050406030204" pitchFamily="18" charset="0"/>
              </a:rPr>
              <a:t>contraintes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		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pPr lvl="1" fontAlgn="auto">
              <a:buFontTx/>
              <a:buNone/>
            </a:pP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         			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  <a:p>
            <a:pPr lvl="1" fontAlgn="auto">
              <a:buFontTx/>
              <a:buNone/>
            </a:pP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	</a:t>
            </a:r>
            <a:r>
              <a:rPr lang="fr-FR" sz="2000" i="1" kern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alldifferent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,x</a:t>
            </a:r>
            <a:r>
              <a:rPr lang="fr-FR" sz="2000" kern="0" baseline="-2500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fr-FR" sz="2000" kern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1186" grpId="0" animBg="1"/>
      <p:bldP spid="3121188" grpId="0" animBg="1"/>
      <p:bldP spid="3121189" grpId="0" animBg="1"/>
      <p:bldP spid="3121203" grpId="0" animBg="1"/>
      <p:bldP spid="312120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219200" y="1272747"/>
            <a:ext cx="10058400" cy="4708899"/>
          </a:xfrm>
        </p:spPr>
        <p:txBody>
          <a:bodyPr/>
          <a:lstStyle/>
          <a:p>
            <a:pPr>
              <a:buFontTx/>
              <a:buNone/>
            </a:pP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La résolution d’un problème en PC fait intervenir</a:t>
            </a:r>
          </a:p>
          <a:p>
            <a:pPr>
              <a:buFontTx/>
              <a:buNone/>
            </a:pPr>
            <a:endParaRPr lang="fr-FR" sz="2000" noProof="0" dirty="0">
              <a:solidFill>
                <a:srgbClr val="656567"/>
              </a:solidFill>
              <a:ea typeface="ＭＳ Ｐゴシック" charset="0"/>
            </a:endParaRPr>
          </a:p>
          <a:p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Filtrage de domaine</a:t>
            </a:r>
          </a:p>
          <a:p>
            <a:pPr lvl="1">
              <a:buFont typeface="Gill Sans MT" charset="0"/>
              <a:buChar char="–"/>
            </a:pPr>
            <a:r>
              <a:rPr lang="fr-FR" sz="2000" dirty="0">
                <a:solidFill>
                  <a:srgbClr val="656567"/>
                </a:solidFill>
                <a:ea typeface="ＭＳ Ｐゴシック" charset="0"/>
              </a:rPr>
              <a:t>r</a:t>
            </a:r>
            <a:r>
              <a:rPr lang="fr-FR" sz="2000" noProof="0" dirty="0" err="1">
                <a:solidFill>
                  <a:srgbClr val="656567"/>
                </a:solidFill>
                <a:ea typeface="ＭＳ Ｐゴシック" charset="0"/>
              </a:rPr>
              <a:t>etire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 les valeurs incohérentes des domaines des </a:t>
            </a:r>
            <a:r>
              <a:rPr lang="fr-FR" sz="2000" dirty="0">
                <a:solidFill>
                  <a:srgbClr val="656567"/>
                </a:solidFill>
                <a:ea typeface="ＭＳ Ｐゴシック" charset="0"/>
              </a:rPr>
              <a:t>variables, en vérifiant les contraintes </a:t>
            </a:r>
            <a:r>
              <a:rPr lang="fr-FR" sz="2000" dirty="0" err="1">
                <a:solidFill>
                  <a:srgbClr val="656567"/>
                </a:solidFill>
                <a:ea typeface="ＭＳ Ｐゴシック" charset="0"/>
              </a:rPr>
              <a:t>individuellesx</a:t>
            </a:r>
            <a:r>
              <a:rPr lang="fr-FR" sz="2000">
                <a:solidFill>
                  <a:srgbClr val="656567"/>
                </a:solidFill>
                <a:ea typeface="ＭＳ Ｐゴシック" charset="0"/>
              </a:rPr>
              <a:t>/</a:t>
            </a:r>
            <a:endParaRPr lang="fr-FR" sz="2000" noProof="0" dirty="0">
              <a:solidFill>
                <a:srgbClr val="656567"/>
              </a:solidFill>
              <a:ea typeface="ＭＳ Ｐゴシック" charset="0"/>
            </a:endParaRPr>
          </a:p>
          <a:p>
            <a:pPr lvl="1">
              <a:buFont typeface="Gill Sans MT" charset="0"/>
              <a:buChar char="–"/>
            </a:pPr>
            <a:endParaRPr lang="fr-FR" sz="2000" noProof="0" dirty="0">
              <a:solidFill>
                <a:srgbClr val="656567"/>
              </a:solidFill>
              <a:ea typeface="ＭＳ Ｐゴシック" charset="0"/>
            </a:endParaRPr>
          </a:p>
          <a:p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Propagation de contraintes</a:t>
            </a:r>
          </a:p>
          <a:p>
            <a:pPr lvl="1">
              <a:buFont typeface="Gill Sans MT" charset="0"/>
              <a:buChar char="–"/>
            </a:pPr>
            <a:r>
              <a:rPr lang="fr-FR" sz="2000" dirty="0">
                <a:solidFill>
                  <a:srgbClr val="656567"/>
                </a:solidFill>
                <a:ea typeface="ＭＳ Ｐゴシック" charset="0"/>
              </a:rPr>
              <a:t>p</a:t>
            </a:r>
            <a:r>
              <a:rPr lang="fr-FR" sz="2000" noProof="0" dirty="0" err="1">
                <a:solidFill>
                  <a:srgbClr val="656567"/>
                </a:solidFill>
                <a:ea typeface="ＭＳ Ｐゴシック" charset="0"/>
              </a:rPr>
              <a:t>ropage</a:t>
            </a: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 les domaines filtrés aux contraintes, en </a:t>
            </a:r>
            <a:r>
              <a:rPr lang="fr-FR" sz="2000" dirty="0">
                <a:solidFill>
                  <a:srgbClr val="656567"/>
                </a:solidFill>
                <a:ea typeface="ＭＳ Ｐゴシック" charset="0"/>
              </a:rPr>
              <a:t>les ré-évaluant jusqu’à ce que les domaines des variables ne changent plus</a:t>
            </a:r>
          </a:p>
          <a:p>
            <a:pPr lvl="1">
              <a:buFont typeface="Gill Sans MT" charset="0"/>
              <a:buChar char="–"/>
            </a:pPr>
            <a:endParaRPr lang="fr-FR" sz="2000" noProof="0" dirty="0">
              <a:solidFill>
                <a:srgbClr val="656567"/>
              </a:solidFill>
              <a:ea typeface="ＭＳ Ｐゴシック" charset="0"/>
            </a:endParaRPr>
          </a:p>
          <a:p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Recherche</a:t>
            </a:r>
          </a:p>
          <a:p>
            <a:pPr lvl="1">
              <a:buFont typeface="Gill Sans MT" charset="0"/>
              <a:buChar char="–"/>
            </a:pPr>
            <a:r>
              <a:rPr lang="fr-FR" sz="2000" noProof="0" dirty="0">
                <a:solidFill>
                  <a:srgbClr val="656567"/>
                </a:solidFill>
                <a:ea typeface="ＭＳ Ｐゴシック" charset="0"/>
              </a:rPr>
              <a:t>toutes les combinaisons variable-valeur sont implicitement énumérées, mais l’arbre de recherche reste compact grâce au filtrage de domaine et à la propagation de contraintes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MT" charset="0"/>
                <a:ea typeface="ＭＳ Ｐゴシック" charset="0"/>
              </a:rPr>
              <a:t>PC</a:t>
            </a:r>
            <a:r>
              <a:rPr lang="fr-FR" noProof="0" dirty="0">
                <a:latin typeface="Gill Sans MT" charset="0"/>
                <a:ea typeface="ＭＳ Ｐゴシック" charset="0"/>
              </a:rPr>
              <a:t> – Résumé de la résolution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60004D9-8FA5-48BA-B64F-C6D3E7B269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5"/>
          <p:cNvGrpSpPr/>
          <p:nvPr/>
        </p:nvGrpSpPr>
        <p:grpSpPr>
          <a:xfrm>
            <a:off x="8382000" y="1447800"/>
            <a:ext cx="2573839" cy="2578283"/>
            <a:chOff x="0" y="0"/>
            <a:chExt cx="3660570" cy="3666890"/>
          </a:xfrm>
        </p:grpSpPr>
        <p:sp>
          <p:nvSpPr>
            <p:cNvPr id="210" name="Shape 210"/>
            <p:cNvSpPr/>
            <p:nvPr/>
          </p:nvSpPr>
          <p:spPr>
            <a:xfrm>
              <a:off x="0" y="0"/>
              <a:ext cx="3660571" cy="366057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1" name="Shape 211"/>
            <p:cNvSpPr/>
            <p:nvPr/>
          </p:nvSpPr>
          <p:spPr>
            <a:xfrm>
              <a:off x="1316" y="1242987"/>
              <a:ext cx="3657938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2" name="Shape 212"/>
            <p:cNvSpPr/>
            <p:nvPr/>
          </p:nvSpPr>
          <p:spPr>
            <a:xfrm>
              <a:off x="1316" y="2432855"/>
              <a:ext cx="3657938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3" name="Shape 213"/>
            <p:cNvSpPr/>
            <p:nvPr/>
          </p:nvSpPr>
          <p:spPr>
            <a:xfrm flipV="1">
              <a:off x="2435843" y="8953"/>
              <a:ext cx="1" cy="365793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4" name="Shape 214"/>
            <p:cNvSpPr/>
            <p:nvPr/>
          </p:nvSpPr>
          <p:spPr>
            <a:xfrm flipV="1">
              <a:off x="1214103" y="8953"/>
              <a:ext cx="1" cy="365793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217" name="Shape 217"/>
          <p:cNvSpPr/>
          <p:nvPr/>
        </p:nvSpPr>
        <p:spPr>
          <a:xfrm>
            <a:off x="8605403" y="152712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218" name="Shape 218"/>
          <p:cNvSpPr/>
          <p:nvPr/>
        </p:nvSpPr>
        <p:spPr>
          <a:xfrm>
            <a:off x="9462653" y="152712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02044" y="152712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220" name="Shape 220"/>
          <p:cNvSpPr/>
          <p:nvPr/>
        </p:nvSpPr>
        <p:spPr>
          <a:xfrm>
            <a:off x="9462653" y="237544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221" name="Shape 221"/>
          <p:cNvSpPr/>
          <p:nvPr/>
        </p:nvSpPr>
        <p:spPr>
          <a:xfrm>
            <a:off x="8605403" y="237544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p:sp>
        <p:nvSpPr>
          <p:cNvPr id="222" name="Shape 222"/>
          <p:cNvSpPr/>
          <p:nvPr/>
        </p:nvSpPr>
        <p:spPr>
          <a:xfrm>
            <a:off x="8605403" y="3259479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223" name="Shape 223"/>
          <p:cNvSpPr/>
          <p:nvPr/>
        </p:nvSpPr>
        <p:spPr>
          <a:xfrm>
            <a:off x="1849737" y="1388567"/>
            <a:ext cx="4720106" cy="4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312528" indent="-312528">
              <a:lnSpc>
                <a:spcPct val="120000"/>
              </a:lnSpc>
              <a:buSzPct val="45000"/>
              <a:buBlip>
                <a:blip r:embed="rId2"/>
              </a:buBlip>
              <a:defRPr sz="3200" u="sng"/>
            </a:pPr>
            <a:endParaRPr sz="2250" dirty="0">
              <a:latin typeface="+mj-lt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8529985" y="4222146"/>
            <a:ext cx="227786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lang="en-US" sz="1969" dirty="0">
                <a:solidFill>
                  <a:srgbClr val="656567"/>
                </a:solidFill>
                <a:latin typeface="Gotham HTF Book"/>
              </a:rPr>
              <a:t>Une solution possible</a:t>
            </a:r>
            <a:endParaRPr sz="1969" dirty="0">
              <a:solidFill>
                <a:srgbClr val="656567"/>
              </a:solidFill>
              <a:latin typeface="Gotham HTF Book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0302044" y="238437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226" name="Shape 226"/>
          <p:cNvSpPr/>
          <p:nvPr/>
        </p:nvSpPr>
        <p:spPr>
          <a:xfrm>
            <a:off x="9444794" y="3268409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227" name="Shape 227"/>
          <p:cNvSpPr/>
          <p:nvPr/>
        </p:nvSpPr>
        <p:spPr>
          <a:xfrm>
            <a:off x="10293114" y="3268409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3295" y="1524000"/>
            <a:ext cx="64075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2400" dirty="0">
                <a:solidFill>
                  <a:srgbClr val="656567"/>
                </a:solidFill>
                <a:latin typeface="Gotham HTF Book"/>
              </a:rPr>
              <a:t>Un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nombre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{1,2,3} dans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chaque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case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400" dirty="0">
                <a:solidFill>
                  <a:srgbClr val="656567"/>
                </a:solidFill>
                <a:latin typeface="Gotham HTF Book"/>
              </a:rPr>
              <a:t>Les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nombres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de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chaque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ligne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doivent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être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differents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deux à deux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400" dirty="0">
                <a:solidFill>
                  <a:srgbClr val="656567"/>
                </a:solidFill>
                <a:latin typeface="Gotham HTF Book"/>
              </a:rPr>
              <a:t>Les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nombres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de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chaque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colonne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doivent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être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differents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deux à deux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Quelques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cases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sont</a:t>
            </a:r>
            <a:r>
              <a:rPr lang="en-US" sz="240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400" dirty="0" err="1">
                <a:solidFill>
                  <a:srgbClr val="656567"/>
                </a:solidFill>
                <a:latin typeface="Gotham HTF Book"/>
              </a:rPr>
              <a:t>pré-remplies</a:t>
            </a:r>
            <a:endParaRPr lang="en-US" sz="2400" dirty="0">
              <a:solidFill>
                <a:srgbClr val="656567"/>
              </a:solidFill>
              <a:latin typeface="Gotham HTF Book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CC1AD18-8D7A-4E55-84BC-DEB20ABF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81616"/>
            <a:ext cx="10515600" cy="681982"/>
          </a:xfrm>
        </p:spPr>
        <p:txBody>
          <a:bodyPr/>
          <a:lstStyle/>
          <a:p>
            <a:r>
              <a:rPr lang="en-US" sz="2800" dirty="0" err="1"/>
              <a:t>Carré</a:t>
            </a:r>
            <a:r>
              <a:rPr lang="en-US" sz="2800" dirty="0"/>
              <a:t> </a:t>
            </a:r>
            <a:r>
              <a:rPr lang="en-US" sz="2800" dirty="0" err="1"/>
              <a:t>latin</a:t>
            </a:r>
            <a:r>
              <a:rPr lang="en-US" sz="2800" dirty="0"/>
              <a:t> </a:t>
            </a:r>
            <a:r>
              <a:rPr lang="en-US" sz="2800" dirty="0" err="1"/>
              <a:t>partiel</a:t>
            </a:r>
            <a:r>
              <a:rPr lang="en-US" sz="2800" dirty="0"/>
              <a:t> (</a:t>
            </a:r>
            <a:r>
              <a:rPr lang="en-US" sz="2800" dirty="0" err="1"/>
              <a:t>taille</a:t>
            </a:r>
            <a:r>
              <a:rPr lang="en-US" sz="2800" dirty="0"/>
              <a:t> 3)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3BC37D-FA01-47A6-BD26-E54425688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0759"/>
      </p:ext>
    </p:extLst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5"/>
          <p:cNvGrpSpPr/>
          <p:nvPr/>
        </p:nvGrpSpPr>
        <p:grpSpPr>
          <a:xfrm>
            <a:off x="8382000" y="1447800"/>
            <a:ext cx="2573839" cy="2578283"/>
            <a:chOff x="0" y="0"/>
            <a:chExt cx="3660570" cy="3666890"/>
          </a:xfrm>
        </p:grpSpPr>
        <p:sp>
          <p:nvSpPr>
            <p:cNvPr id="210" name="Shape 210"/>
            <p:cNvSpPr/>
            <p:nvPr/>
          </p:nvSpPr>
          <p:spPr>
            <a:xfrm>
              <a:off x="0" y="0"/>
              <a:ext cx="3660571" cy="366057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1" name="Shape 211"/>
            <p:cNvSpPr/>
            <p:nvPr/>
          </p:nvSpPr>
          <p:spPr>
            <a:xfrm>
              <a:off x="1316" y="1242987"/>
              <a:ext cx="3657938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2" name="Shape 212"/>
            <p:cNvSpPr/>
            <p:nvPr/>
          </p:nvSpPr>
          <p:spPr>
            <a:xfrm>
              <a:off x="1316" y="2432855"/>
              <a:ext cx="3657938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3" name="Shape 213"/>
            <p:cNvSpPr/>
            <p:nvPr/>
          </p:nvSpPr>
          <p:spPr>
            <a:xfrm flipV="1">
              <a:off x="2435843" y="8953"/>
              <a:ext cx="1" cy="365793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4" name="Shape 214"/>
            <p:cNvSpPr/>
            <p:nvPr/>
          </p:nvSpPr>
          <p:spPr>
            <a:xfrm flipV="1">
              <a:off x="1214103" y="8953"/>
              <a:ext cx="1" cy="365793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217" name="Shape 217"/>
          <p:cNvSpPr/>
          <p:nvPr/>
        </p:nvSpPr>
        <p:spPr>
          <a:xfrm>
            <a:off x="8605403" y="152712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218" name="Shape 218"/>
          <p:cNvSpPr/>
          <p:nvPr/>
        </p:nvSpPr>
        <p:spPr>
          <a:xfrm>
            <a:off x="9462653" y="152712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02044" y="152712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220" name="Shape 220"/>
          <p:cNvSpPr/>
          <p:nvPr/>
        </p:nvSpPr>
        <p:spPr>
          <a:xfrm>
            <a:off x="9462653" y="237544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221" name="Shape 221"/>
          <p:cNvSpPr/>
          <p:nvPr/>
        </p:nvSpPr>
        <p:spPr>
          <a:xfrm>
            <a:off x="8605403" y="237544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p:sp>
        <p:nvSpPr>
          <p:cNvPr id="222" name="Shape 222"/>
          <p:cNvSpPr/>
          <p:nvPr/>
        </p:nvSpPr>
        <p:spPr>
          <a:xfrm>
            <a:off x="8605403" y="3259479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223" name="Shape 223"/>
          <p:cNvSpPr/>
          <p:nvPr/>
        </p:nvSpPr>
        <p:spPr>
          <a:xfrm>
            <a:off x="1849737" y="1388567"/>
            <a:ext cx="4720106" cy="4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312528" indent="-312528">
              <a:lnSpc>
                <a:spcPct val="120000"/>
              </a:lnSpc>
              <a:buSzPct val="45000"/>
              <a:buBlip>
                <a:blip r:embed="rId2"/>
              </a:buBlip>
              <a:defRPr sz="3200" u="sng"/>
            </a:pPr>
            <a:endParaRPr sz="2250" dirty="0">
              <a:latin typeface="+mj-lt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8529985" y="4222146"/>
            <a:ext cx="227786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lang="en-US" sz="1969" dirty="0">
                <a:solidFill>
                  <a:srgbClr val="656567"/>
                </a:solidFill>
                <a:latin typeface="Gotham HTF Book"/>
              </a:rPr>
              <a:t>Une solution possible</a:t>
            </a:r>
            <a:endParaRPr sz="1969" dirty="0">
              <a:solidFill>
                <a:srgbClr val="656567"/>
              </a:solidFill>
              <a:latin typeface="Gotham HTF Book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0302044" y="238437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226" name="Shape 226"/>
          <p:cNvSpPr/>
          <p:nvPr/>
        </p:nvSpPr>
        <p:spPr>
          <a:xfrm>
            <a:off x="9444794" y="3268409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227" name="Shape 227"/>
          <p:cNvSpPr/>
          <p:nvPr/>
        </p:nvSpPr>
        <p:spPr>
          <a:xfrm>
            <a:off x="10293114" y="3268409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13295" y="1524000"/>
                <a:ext cx="7116302" cy="4049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charset="0"/>
                  <a:buChar char="•"/>
                </a:pP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Un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nombre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{1,2,3} dans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chaque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case</a:t>
                </a:r>
              </a:p>
              <a:p>
                <a:pPr marL="571500" indent="-571500">
                  <a:buFont typeface="Arial" charset="0"/>
                  <a:buChar char="•"/>
                </a:pP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Les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nombres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de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chaque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ligne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doivent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être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differents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deux à deux</a:t>
                </a:r>
              </a:p>
              <a:p>
                <a:pPr marL="571500" indent="-571500">
                  <a:buFont typeface="Arial" charset="0"/>
                  <a:buChar char="•"/>
                </a:pP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Les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nombres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de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chaque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colonne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doivent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être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differents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deux à deux</a:t>
                </a:r>
              </a:p>
              <a:p>
                <a:pPr marL="571500" indent="-571500">
                  <a:buFont typeface="Arial" charset="0"/>
                  <a:buChar char="•"/>
                </a:pP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Quelques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cases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sont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pré-remplies</a:t>
                </a:r>
                <a:endParaRPr lang="en-US" sz="1800" dirty="0">
                  <a:solidFill>
                    <a:srgbClr val="656567"/>
                  </a:solidFill>
                  <a:latin typeface="Gotham HTF Book"/>
                </a:endParaRPr>
              </a:p>
              <a:p>
                <a:pPr marL="571500" indent="-571500">
                  <a:buFont typeface="Arial" charset="0"/>
                  <a:buChar char="•"/>
                </a:pPr>
                <a:endParaRPr lang="en-US" sz="1800" dirty="0">
                  <a:solidFill>
                    <a:srgbClr val="656567"/>
                  </a:solidFill>
                  <a:latin typeface="Gotham HTF Book"/>
                </a:endParaRPr>
              </a:p>
              <a:p>
                <a:endParaRPr lang="en-US" sz="1800" dirty="0">
                  <a:solidFill>
                    <a:srgbClr val="656567"/>
                  </a:solidFill>
                  <a:latin typeface="Gotham HTF Book"/>
                </a:endParaRPr>
              </a:p>
              <a:p>
                <a:endParaRPr lang="en-US" sz="1800" dirty="0">
                  <a:solidFill>
                    <a:srgbClr val="656567"/>
                  </a:solidFill>
                  <a:latin typeface="Gotham HTF Book"/>
                </a:endParaRPr>
              </a:p>
              <a:p>
                <a:endParaRPr lang="en-US" sz="1800" dirty="0">
                  <a:solidFill>
                    <a:srgbClr val="656567"/>
                  </a:solidFill>
                  <a:latin typeface="Gotham HTF Book"/>
                </a:endParaRPr>
              </a:p>
              <a:p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Modèle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PC</a:t>
                </a:r>
              </a:p>
              <a:p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	Variables 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1800" b="0" i="1" dirty="0">
                  <a:solidFill>
                    <a:srgbClr val="656567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800" dirty="0">
                    <a:solidFill>
                      <a:srgbClr val="656567"/>
                    </a:solidFill>
                  </a:rPr>
                  <a:t>	</a:t>
                </a:r>
                <a:r>
                  <a:rPr lang="en-US" sz="1800" dirty="0" err="1">
                    <a:solidFill>
                      <a:srgbClr val="656567"/>
                    </a:solidFill>
                    <a:latin typeface="Gotham HTF Book"/>
                  </a:rPr>
                  <a:t>Contraintes</a:t>
                </a:r>
                <a:r>
                  <a:rPr lang="en-US" sz="1800" dirty="0">
                    <a:solidFill>
                      <a:srgbClr val="656567"/>
                    </a:solidFill>
                    <a:latin typeface="Gotham HTF Book"/>
                  </a:rPr>
                  <a:t> :</a:t>
                </a:r>
                <a:r>
                  <a:rPr lang="en-US" sz="1800" dirty="0">
                    <a:solidFill>
                      <a:srgbClr val="656567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∀</m:t>
                    </m:r>
                    <m:r>
                      <a:rPr lang="fr-CA" sz="1800" b="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fr-CA" sz="1800" b="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0" dirty="0">
                    <a:solidFill>
                      <a:srgbClr val="656567"/>
                    </a:solidFill>
                    <a:ea typeface="Cambria Math" panose="02040503050406030204" pitchFamily="18" charset="0"/>
                  </a:rPr>
                  <a:t>	</a:t>
                </a:r>
                <a:r>
                  <a:rPr lang="en-US" sz="1800" b="0" dirty="0">
                    <a:solidFill>
                      <a:srgbClr val="656567"/>
                    </a:solidFill>
                    <a:latin typeface="Gotham HTF Book"/>
                    <a:ea typeface="Cambria Math" panose="02040503050406030204" pitchFamily="18" charset="0"/>
                  </a:rPr>
                  <a:t>(</a:t>
                </a:r>
                <a:r>
                  <a:rPr lang="en-US" sz="1800" b="0" dirty="0" err="1">
                    <a:solidFill>
                      <a:srgbClr val="656567"/>
                    </a:solidFill>
                    <a:latin typeface="Gotham HTF Book"/>
                    <a:ea typeface="Cambria Math" panose="02040503050406030204" pitchFamily="18" charset="0"/>
                  </a:rPr>
                  <a:t>lignes</a:t>
                </a:r>
                <a:r>
                  <a:rPr lang="en-US" sz="1800" b="0" dirty="0">
                    <a:solidFill>
                      <a:srgbClr val="656567"/>
                    </a:solidFill>
                    <a:latin typeface="Gotham HTF Book"/>
                    <a:ea typeface="Cambria Math" panose="02040503050406030204" pitchFamily="18" charset="0"/>
                  </a:rPr>
                  <a:t>)</a:t>
                </a:r>
              </a:p>
              <a:p>
                <a:r>
                  <a:rPr lang="en-US" sz="1800" b="0" i="1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∀</m:t>
                    </m:r>
                    <m:r>
                      <a:rPr lang="en-US" sz="180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fr-CA" sz="1800" b="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CA" sz="1800" b="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0" i="1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1800" b="0" dirty="0">
                    <a:solidFill>
                      <a:srgbClr val="656567"/>
                    </a:solidFill>
                    <a:latin typeface="Gotham HTF Book"/>
                    <a:ea typeface="Cambria Math" panose="02040503050406030204" pitchFamily="18" charset="0"/>
                  </a:rPr>
                  <a:t>(</a:t>
                </a:r>
                <a:r>
                  <a:rPr lang="en-US" sz="1800" b="0" dirty="0" err="1">
                    <a:solidFill>
                      <a:srgbClr val="656567"/>
                    </a:solidFill>
                    <a:latin typeface="Gotham HTF Book"/>
                    <a:ea typeface="Cambria Math" panose="02040503050406030204" pitchFamily="18" charset="0"/>
                  </a:rPr>
                  <a:t>colonnes</a:t>
                </a:r>
                <a:r>
                  <a:rPr lang="en-US" sz="1800" b="0" dirty="0">
                    <a:solidFill>
                      <a:srgbClr val="656567"/>
                    </a:solidFill>
                    <a:latin typeface="Gotham HTF Book"/>
                    <a:ea typeface="Cambria Math" panose="02040503050406030204" pitchFamily="18" charset="0"/>
                  </a:rPr>
                  <a:t>)</a:t>
                </a:r>
              </a:p>
              <a:p>
                <a:r>
                  <a:rPr lang="en-US" sz="1800" i="1" dirty="0">
                    <a:solidFill>
                      <a:srgbClr val="65656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1800" b="0" i="1" smtClean="0">
                            <a:solidFill>
                              <a:srgbClr val="6565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6565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800" b="0" i="1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65656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solidFill>
                    <a:srgbClr val="656567"/>
                  </a:solidFill>
                  <a:latin typeface="Gotham HTF Book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295" y="1524000"/>
                <a:ext cx="7116302" cy="4049442"/>
              </a:xfrm>
              <a:prstGeom prst="rect">
                <a:avLst/>
              </a:prstGeom>
              <a:blipFill>
                <a:blip r:embed="rId3"/>
                <a:stretch>
                  <a:fillRect l="-713" t="-627" b="-6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>
            <a:extLst>
              <a:ext uri="{FF2B5EF4-FFF2-40B4-BE49-F238E27FC236}">
                <a16:creationId xmlns:a16="http://schemas.microsoft.com/office/drawing/2014/main" id="{1CC1AD18-8D7A-4E55-84BC-DEB20ABF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81616"/>
            <a:ext cx="10515600" cy="681982"/>
          </a:xfrm>
        </p:spPr>
        <p:txBody>
          <a:bodyPr/>
          <a:lstStyle/>
          <a:p>
            <a:r>
              <a:rPr lang="en-US" sz="2800" dirty="0" err="1"/>
              <a:t>Carré</a:t>
            </a:r>
            <a:r>
              <a:rPr lang="en-US" sz="2800" dirty="0"/>
              <a:t> </a:t>
            </a:r>
            <a:r>
              <a:rPr lang="en-US" sz="2800" dirty="0" err="1"/>
              <a:t>latin</a:t>
            </a:r>
            <a:r>
              <a:rPr lang="en-US" sz="2800" dirty="0"/>
              <a:t> </a:t>
            </a:r>
            <a:r>
              <a:rPr lang="en-US" sz="2800" dirty="0" err="1"/>
              <a:t>partiel</a:t>
            </a:r>
            <a:r>
              <a:rPr lang="en-US" sz="2800" dirty="0"/>
              <a:t> (</a:t>
            </a:r>
            <a:r>
              <a:rPr lang="en-US" sz="2800" dirty="0" err="1"/>
              <a:t>taille</a:t>
            </a:r>
            <a:r>
              <a:rPr lang="en-US" sz="2800" dirty="0"/>
              <a:t> 3)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3BC37D-FA01-47A6-BD26-E54425688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623486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476" name="Rectangle 1028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00" y="2050542"/>
            <a:ext cx="5867400" cy="3791724"/>
          </a:xfrm>
          <a:solidFill>
            <a:schemeClr val="bg1">
              <a:alpha val="34901"/>
            </a:schemeClr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noProof="0" dirty="0">
                <a:ea typeface="ＭＳ Ｐゴシック" charset="0"/>
              </a:rPr>
              <a:t>Un des plus grands hubs de transfert de </a:t>
            </a:r>
            <a:r>
              <a:rPr lang="fr-FR" dirty="0"/>
              <a:t>conteneurs</a:t>
            </a:r>
            <a:r>
              <a:rPr lang="fr-FR" noProof="0" dirty="0">
                <a:ea typeface="ＭＳ Ｐゴシック" charset="0"/>
              </a:rPr>
              <a:t> au monde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noProof="0" dirty="0"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noProof="0" dirty="0">
                <a:ea typeface="ＭＳ Ｐゴシック" charset="0"/>
              </a:rPr>
              <a:t>Relie les expéditeurs à un réseau de 200 lignes maritimes passant par plus de 600 ports dans 123 pays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noProof="0" dirty="0"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noProof="0" dirty="0">
                <a:ea typeface="ＭＳ Ｐゴシック" charset="0"/>
              </a:rPr>
              <a:t>Problème : </a:t>
            </a:r>
            <a:r>
              <a:rPr lang="fr-FR" dirty="0">
                <a:ea typeface="ＭＳ Ｐゴシック" charset="0"/>
              </a:rPr>
              <a:t>assigner les emplacements de stockage et les planifications de chargement sous diverses contraintes opérationnelles et de sécurité</a:t>
            </a:r>
            <a:endParaRPr lang="fr-FR" noProof="0" dirty="0"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noProof="0" dirty="0"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noProof="0" dirty="0">
                <a:ea typeface="ＭＳ Ｐゴシック" charset="0"/>
              </a:rPr>
              <a:t>Solution </a:t>
            </a:r>
            <a:r>
              <a:rPr lang="fr-FR" dirty="0">
                <a:ea typeface="ＭＳ Ｐゴシック" charset="0"/>
              </a:rPr>
              <a:t>: système de planification du stockage, </a:t>
            </a:r>
            <a:r>
              <a:rPr lang="fr-FR" noProof="0" dirty="0">
                <a:ea typeface="ＭＳ Ｐゴシック" charset="0"/>
              </a:rPr>
              <a:t>reposant sur la programmation par contraintes (ILOG)</a:t>
            </a: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latin typeface="Gill Sans MT" charset="0"/>
                <a:ea typeface="ＭＳ Ｐゴシック" charset="0"/>
              </a:rPr>
              <a:t>Port de Singapore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8C16C13-F31F-4422-A4C3-04D24700C9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19D433-DA5B-114E-A912-5CB17DF1B825}" type="slidenum">
              <a:rPr lang="en-US" sz="1400">
                <a:latin typeface="Gill Sans" charset="0"/>
              </a:rPr>
              <a:pPr/>
              <a:t>6</a:t>
            </a:fld>
            <a:endParaRPr lang="en-US" sz="1400">
              <a:latin typeface="Gill Sans" charset="0"/>
            </a:endParaRPr>
          </a:p>
        </p:txBody>
      </p:sp>
      <p:pic>
        <p:nvPicPr>
          <p:cNvPr id="3305474" name="Picture 1026" descr="singapo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11" y="1800700"/>
            <a:ext cx="5266789" cy="394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roup 984"/>
          <p:cNvGrpSpPr/>
          <p:nvPr/>
        </p:nvGrpSpPr>
        <p:grpSpPr>
          <a:xfrm>
            <a:off x="4114800" y="2196676"/>
            <a:ext cx="3762480" cy="3768976"/>
            <a:chOff x="0" y="0"/>
            <a:chExt cx="5351082" cy="5360320"/>
          </a:xfrm>
        </p:grpSpPr>
        <p:sp>
          <p:nvSpPr>
            <p:cNvPr id="979" name="Shape 979"/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80" name="Shape 980"/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81" name="Shape 981"/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82" name="Shape 982"/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83" name="Shape 983"/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985" name="Shape 985"/>
          <p:cNvSpPr/>
          <p:nvPr/>
        </p:nvSpPr>
        <p:spPr>
          <a:xfrm>
            <a:off x="7086600" y="3741859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 dirty="0"/>
              <a:t>3</a:t>
            </a:r>
          </a:p>
        </p:txBody>
      </p:sp>
      <p:sp>
        <p:nvSpPr>
          <p:cNvPr id="986" name="Shape 986"/>
          <p:cNvSpPr/>
          <p:nvPr/>
        </p:nvSpPr>
        <p:spPr>
          <a:xfrm>
            <a:off x="5849503" y="5013932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 dirty="0"/>
              <a:t>3</a:t>
            </a:r>
          </a:p>
        </p:txBody>
      </p:sp>
      <p:sp>
        <p:nvSpPr>
          <p:cNvPr id="987" name="Shape 987"/>
          <p:cNvSpPr/>
          <p:nvPr/>
        </p:nvSpPr>
        <p:spPr>
          <a:xfrm>
            <a:off x="4371167" y="2613441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 dirty="0"/>
              <a:t>{1,2,3}</a:t>
            </a:r>
          </a:p>
        </p:txBody>
      </p:sp>
      <p:sp>
        <p:nvSpPr>
          <p:cNvPr id="988" name="Shape 988"/>
          <p:cNvSpPr/>
          <p:nvPr/>
        </p:nvSpPr>
        <p:spPr>
          <a:xfrm>
            <a:off x="5621323" y="2613441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89" name="Shape 989"/>
          <p:cNvSpPr/>
          <p:nvPr/>
        </p:nvSpPr>
        <p:spPr>
          <a:xfrm>
            <a:off x="6871480" y="2613441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90" name="Shape 990"/>
          <p:cNvSpPr/>
          <p:nvPr/>
        </p:nvSpPr>
        <p:spPr>
          <a:xfrm>
            <a:off x="4371167" y="3863597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91" name="Shape 991"/>
          <p:cNvSpPr/>
          <p:nvPr/>
        </p:nvSpPr>
        <p:spPr>
          <a:xfrm>
            <a:off x="5621323" y="3863597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92" name="Shape 992"/>
          <p:cNvSpPr/>
          <p:nvPr/>
        </p:nvSpPr>
        <p:spPr>
          <a:xfrm>
            <a:off x="6871480" y="5113753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93" name="Shape 993"/>
          <p:cNvSpPr/>
          <p:nvPr/>
        </p:nvSpPr>
        <p:spPr>
          <a:xfrm>
            <a:off x="4371167" y="5113753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94" name="Shape 994"/>
          <p:cNvSpPr/>
          <p:nvPr/>
        </p:nvSpPr>
        <p:spPr>
          <a:xfrm>
            <a:off x="1640086" y="1102058"/>
            <a:ext cx="8434406" cy="45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/>
            </a:pPr>
            <a:r>
              <a:rPr lang="en-US" sz="2250" u="sng" dirty="0">
                <a:solidFill>
                  <a:srgbClr val="656567"/>
                </a:solidFill>
                <a:latin typeface="+mn-lt"/>
              </a:rPr>
              <a:t>Avant</a:t>
            </a:r>
            <a:r>
              <a:rPr sz="2250" dirty="0">
                <a:solidFill>
                  <a:srgbClr val="656567"/>
                </a:solidFill>
                <a:latin typeface="+mn-lt"/>
              </a:rPr>
              <a:t> propagation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4F4673-4472-467E-A798-805A2AE116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Titre 2">
            <a:extLst>
              <a:ext uri="{FF2B5EF4-FFF2-40B4-BE49-F238E27FC236}">
                <a16:creationId xmlns:a16="http://schemas.microsoft.com/office/drawing/2014/main" id="{B896750B-94B6-4DFA-B793-E90CD0F3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81616"/>
            <a:ext cx="10515600" cy="681982"/>
          </a:xfrm>
        </p:spPr>
        <p:txBody>
          <a:bodyPr/>
          <a:lstStyle/>
          <a:p>
            <a:r>
              <a:rPr lang="en-US" sz="2800" dirty="0" err="1"/>
              <a:t>Carré</a:t>
            </a:r>
            <a:r>
              <a:rPr lang="en-US" sz="2800" dirty="0"/>
              <a:t> </a:t>
            </a:r>
            <a:r>
              <a:rPr lang="en-US" sz="2800" dirty="0" err="1"/>
              <a:t>latin</a:t>
            </a:r>
            <a:r>
              <a:rPr lang="en-US" sz="2800" dirty="0"/>
              <a:t> </a:t>
            </a:r>
            <a:r>
              <a:rPr lang="en-US" sz="2800" dirty="0" err="1"/>
              <a:t>partiel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49711793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/>
          <p:nvPr/>
        </p:nvSpPr>
        <p:spPr>
          <a:xfrm>
            <a:off x="1600200" y="1079048"/>
            <a:ext cx="8434406" cy="45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/>
            </a:pPr>
            <a:r>
              <a:rPr lang="en-US" sz="2250" u="sng" dirty="0">
                <a:solidFill>
                  <a:srgbClr val="656567"/>
                </a:solidFill>
                <a:latin typeface="+mn-lt"/>
              </a:rPr>
              <a:t>Après</a:t>
            </a:r>
            <a:r>
              <a:rPr sz="2250" dirty="0">
                <a:solidFill>
                  <a:srgbClr val="656567"/>
                </a:solidFill>
                <a:latin typeface="+mn-lt"/>
              </a:rPr>
              <a:t> propagation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05935B-9DB6-44DC-8ED5-6D4F139209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">
            <a:extLst>
              <a:ext uri="{FF2B5EF4-FFF2-40B4-BE49-F238E27FC236}">
                <a16:creationId xmlns:a16="http://schemas.microsoft.com/office/drawing/2014/main" id="{C608F5B6-AC6F-4DA2-898E-9DBB387E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81616"/>
            <a:ext cx="10515600" cy="681982"/>
          </a:xfrm>
        </p:spPr>
        <p:txBody>
          <a:bodyPr/>
          <a:lstStyle/>
          <a:p>
            <a:r>
              <a:rPr lang="en-US" sz="2800" dirty="0" err="1"/>
              <a:t>Carré</a:t>
            </a:r>
            <a:r>
              <a:rPr lang="en-US" sz="2800" dirty="0"/>
              <a:t> </a:t>
            </a:r>
            <a:r>
              <a:rPr lang="en-US" sz="2800" dirty="0" err="1"/>
              <a:t>latin</a:t>
            </a:r>
            <a:r>
              <a:rPr lang="en-US" sz="2800" dirty="0"/>
              <a:t> </a:t>
            </a:r>
            <a:r>
              <a:rPr lang="en-US" sz="2800" dirty="0" err="1"/>
              <a:t>partiel</a:t>
            </a:r>
            <a:endParaRPr lang="fr-FR" noProof="0" dirty="0"/>
          </a:p>
        </p:txBody>
      </p:sp>
      <p:grpSp>
        <p:nvGrpSpPr>
          <p:cNvPr id="26" name="Group 1002">
            <a:extLst>
              <a:ext uri="{FF2B5EF4-FFF2-40B4-BE49-F238E27FC236}">
                <a16:creationId xmlns:a16="http://schemas.microsoft.com/office/drawing/2014/main" id="{E2D99F45-AB73-EE48-8931-0447F0D097ED}"/>
              </a:ext>
            </a:extLst>
          </p:cNvPr>
          <p:cNvGrpSpPr/>
          <p:nvPr/>
        </p:nvGrpSpPr>
        <p:grpSpPr>
          <a:xfrm>
            <a:off x="4330899" y="2199115"/>
            <a:ext cx="3762480" cy="3768976"/>
            <a:chOff x="0" y="0"/>
            <a:chExt cx="5351082" cy="5360320"/>
          </a:xfrm>
        </p:grpSpPr>
        <p:sp>
          <p:nvSpPr>
            <p:cNvPr id="27" name="Shape 997">
              <a:extLst>
                <a:ext uri="{FF2B5EF4-FFF2-40B4-BE49-F238E27FC236}">
                  <a16:creationId xmlns:a16="http://schemas.microsoft.com/office/drawing/2014/main" id="{F1B2A224-FDB5-C148-B8E2-B72E295F8BC6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9" name="Shape 998">
              <a:extLst>
                <a:ext uri="{FF2B5EF4-FFF2-40B4-BE49-F238E27FC236}">
                  <a16:creationId xmlns:a16="http://schemas.microsoft.com/office/drawing/2014/main" id="{226C8CC5-1C3D-124B-9980-0DC2DAC22392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0" name="Shape 999">
              <a:extLst>
                <a:ext uri="{FF2B5EF4-FFF2-40B4-BE49-F238E27FC236}">
                  <a16:creationId xmlns:a16="http://schemas.microsoft.com/office/drawing/2014/main" id="{5D960108-01D3-D940-90BE-DB1DC920F2C8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1" name="Shape 1000">
              <a:extLst>
                <a:ext uri="{FF2B5EF4-FFF2-40B4-BE49-F238E27FC236}">
                  <a16:creationId xmlns:a16="http://schemas.microsoft.com/office/drawing/2014/main" id="{6AD92FF9-1976-F241-9B9D-8EA30833E30E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2" name="Shape 1001">
              <a:extLst>
                <a:ext uri="{FF2B5EF4-FFF2-40B4-BE49-F238E27FC236}">
                  <a16:creationId xmlns:a16="http://schemas.microsoft.com/office/drawing/2014/main" id="{92A273ED-9CD7-DF40-9534-CE323E4E6DC5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33" name="Shape 1003">
            <a:extLst>
              <a:ext uri="{FF2B5EF4-FFF2-40B4-BE49-F238E27FC236}">
                <a16:creationId xmlns:a16="http://schemas.microsoft.com/office/drawing/2014/main" id="{93D6564D-A786-9640-9381-1D8D0AC794FA}"/>
              </a:ext>
            </a:extLst>
          </p:cNvPr>
          <p:cNvSpPr/>
          <p:nvPr/>
        </p:nvSpPr>
        <p:spPr>
          <a:xfrm>
            <a:off x="7214398" y="3762134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34" name="Shape 1004">
            <a:extLst>
              <a:ext uri="{FF2B5EF4-FFF2-40B4-BE49-F238E27FC236}">
                <a16:creationId xmlns:a16="http://schemas.microsoft.com/office/drawing/2014/main" id="{E793342E-3FEB-9246-B03B-C785DEB818C4}"/>
              </a:ext>
            </a:extLst>
          </p:cNvPr>
          <p:cNvSpPr/>
          <p:nvPr/>
        </p:nvSpPr>
        <p:spPr>
          <a:xfrm>
            <a:off x="5970154" y="5018277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35" name="Shape 1005">
            <a:extLst>
              <a:ext uri="{FF2B5EF4-FFF2-40B4-BE49-F238E27FC236}">
                <a16:creationId xmlns:a16="http://schemas.microsoft.com/office/drawing/2014/main" id="{F02BE611-1A27-D845-B3A4-CD36AF319748}"/>
              </a:ext>
            </a:extLst>
          </p:cNvPr>
          <p:cNvSpPr/>
          <p:nvPr/>
        </p:nvSpPr>
        <p:spPr>
          <a:xfrm>
            <a:off x="4371167" y="2613441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36" name="Shape 1006">
            <a:extLst>
              <a:ext uri="{FF2B5EF4-FFF2-40B4-BE49-F238E27FC236}">
                <a16:creationId xmlns:a16="http://schemas.microsoft.com/office/drawing/2014/main" id="{4C362F69-4145-5249-98F7-95DA57A01F9B}"/>
              </a:ext>
            </a:extLst>
          </p:cNvPr>
          <p:cNvSpPr/>
          <p:nvPr/>
        </p:nvSpPr>
        <p:spPr>
          <a:xfrm>
            <a:off x="5621323" y="2613441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37" name="Shape 1007">
            <a:extLst>
              <a:ext uri="{FF2B5EF4-FFF2-40B4-BE49-F238E27FC236}">
                <a16:creationId xmlns:a16="http://schemas.microsoft.com/office/drawing/2014/main" id="{5D8A05FF-B4AE-1C44-8BC8-F752A77E70A6}"/>
              </a:ext>
            </a:extLst>
          </p:cNvPr>
          <p:cNvSpPr/>
          <p:nvPr/>
        </p:nvSpPr>
        <p:spPr>
          <a:xfrm>
            <a:off x="6871480" y="2613441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38" name="Shape 1008">
            <a:extLst>
              <a:ext uri="{FF2B5EF4-FFF2-40B4-BE49-F238E27FC236}">
                <a16:creationId xmlns:a16="http://schemas.microsoft.com/office/drawing/2014/main" id="{85A6472D-52D3-314D-9C4A-3B0459540CEA}"/>
              </a:ext>
            </a:extLst>
          </p:cNvPr>
          <p:cNvSpPr/>
          <p:nvPr/>
        </p:nvSpPr>
        <p:spPr>
          <a:xfrm>
            <a:off x="4371167" y="3863597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39" name="Shape 1009">
            <a:extLst>
              <a:ext uri="{FF2B5EF4-FFF2-40B4-BE49-F238E27FC236}">
                <a16:creationId xmlns:a16="http://schemas.microsoft.com/office/drawing/2014/main" id="{D36FB63D-499A-C249-B334-8ECC073B7E55}"/>
              </a:ext>
            </a:extLst>
          </p:cNvPr>
          <p:cNvSpPr/>
          <p:nvPr/>
        </p:nvSpPr>
        <p:spPr>
          <a:xfrm>
            <a:off x="5621323" y="3863597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40" name="Shape 1010">
            <a:extLst>
              <a:ext uri="{FF2B5EF4-FFF2-40B4-BE49-F238E27FC236}">
                <a16:creationId xmlns:a16="http://schemas.microsoft.com/office/drawing/2014/main" id="{8C3DB499-8AC1-2446-9493-9F142A16D852}"/>
              </a:ext>
            </a:extLst>
          </p:cNvPr>
          <p:cNvSpPr/>
          <p:nvPr/>
        </p:nvSpPr>
        <p:spPr>
          <a:xfrm>
            <a:off x="6871480" y="5113753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41" name="Shape 1011">
            <a:extLst>
              <a:ext uri="{FF2B5EF4-FFF2-40B4-BE49-F238E27FC236}">
                <a16:creationId xmlns:a16="http://schemas.microsoft.com/office/drawing/2014/main" id="{8A943498-A472-C44E-94BF-638A867D53D3}"/>
              </a:ext>
            </a:extLst>
          </p:cNvPr>
          <p:cNvSpPr/>
          <p:nvPr/>
        </p:nvSpPr>
        <p:spPr>
          <a:xfrm>
            <a:off x="4371167" y="5113753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9C65B8CD-92EA-554A-8254-6048069B681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518998" y="2777496"/>
            <a:ext cx="480780" cy="8929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0F3CBD6-384A-C043-9E46-DE901A5E10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518998" y="5277808"/>
            <a:ext cx="480780" cy="8929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5CAE711E-67DD-7942-B207-450DB40C316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5000826" y="5277808"/>
            <a:ext cx="480780" cy="89298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2B31A50A-177F-7C46-BBE9-8FFBCC43870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6250982" y="4027652"/>
            <a:ext cx="480780" cy="89298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034CCB8-1499-B345-B070-FCFAD75A7F3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6250982" y="2777496"/>
            <a:ext cx="480780" cy="8929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F4D15F72-C942-E444-BAC4-DCF6DFA706F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5000826" y="4027652"/>
            <a:ext cx="480780" cy="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40447"/>
      </p:ext>
    </p:extLst>
  </p:cSld>
  <p:clrMapOvr>
    <a:masterClrMapping/>
  </p:clrMapOvr>
  <p:transition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/>
          <p:nvPr/>
        </p:nvSpPr>
        <p:spPr>
          <a:xfrm>
            <a:off x="1219200" y="1140077"/>
            <a:ext cx="8434406" cy="1695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buSzPct val="45000"/>
              <a:defRPr sz="3200"/>
            </a:pPr>
            <a:r>
              <a:rPr lang="fr-FR" sz="2250" dirty="0">
                <a:solidFill>
                  <a:srgbClr val="656567"/>
                </a:solidFill>
                <a:latin typeface="+mn-lt"/>
              </a:rPr>
              <a:t>Le plus simple est de faire une recherche en profondeur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+mn-lt"/>
              </a:rPr>
              <a:t>Choisir une variable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+mn-lt"/>
              </a:rPr>
              <a:t>sur chaque branche </a:t>
            </a:r>
            <a:r>
              <a:rPr lang="fr-FR" sz="2250" u="sng" dirty="0">
                <a:solidFill>
                  <a:srgbClr val="656567"/>
                </a:solidFill>
                <a:latin typeface="+mn-lt"/>
              </a:rPr>
              <a:t>poser une nouvelle contrainte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+mn-lt"/>
              </a:rPr>
              <a:t>l’espace de recherche est ainsi partitionné</a:t>
            </a:r>
          </a:p>
        </p:txBody>
      </p:sp>
      <p:sp>
        <p:nvSpPr>
          <p:cNvPr id="1028" name="Shape 1028"/>
          <p:cNvSpPr/>
          <p:nvPr/>
        </p:nvSpPr>
        <p:spPr>
          <a:xfrm>
            <a:off x="1902907" y="3290731"/>
            <a:ext cx="8434406" cy="45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fr-FR" sz="2250" dirty="0">
                <a:solidFill>
                  <a:srgbClr val="656567"/>
                </a:solidFill>
                <a:latin typeface="Gotham HTF Book"/>
              </a:rPr>
              <a:t>Un exemple :</a:t>
            </a:r>
          </a:p>
        </p:txBody>
      </p:sp>
      <p:grpSp>
        <p:nvGrpSpPr>
          <p:cNvPr id="1035" name="Group 1035"/>
          <p:cNvGrpSpPr/>
          <p:nvPr/>
        </p:nvGrpSpPr>
        <p:grpSpPr>
          <a:xfrm>
            <a:off x="4522547" y="3452790"/>
            <a:ext cx="2821196" cy="1197325"/>
            <a:chOff x="0" y="0"/>
            <a:chExt cx="4012366" cy="1702861"/>
          </a:xfrm>
        </p:grpSpPr>
        <p:sp>
          <p:nvSpPr>
            <p:cNvPr id="1029" name="Shape 1029"/>
            <p:cNvSpPr/>
            <p:nvPr/>
          </p:nvSpPr>
          <p:spPr>
            <a:xfrm>
              <a:off x="2262172" y="721687"/>
              <a:ext cx="981174" cy="98117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lang="fr-FR" sz="1687">
                <a:latin typeface="+mn-lt"/>
              </a:endParaRPr>
            </a:p>
          </p:txBody>
        </p:sp>
        <p:sp>
          <p:nvSpPr>
            <p:cNvPr id="1030" name="Shape 1030"/>
            <p:cNvSpPr/>
            <p:nvPr/>
          </p:nvSpPr>
          <p:spPr>
            <a:xfrm flipH="1">
              <a:off x="1246172" y="721687"/>
              <a:ext cx="981174" cy="98117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lang="fr-FR" sz="1687">
                <a:latin typeface="+mn-lt"/>
              </a:endParaRPr>
            </a:p>
          </p:txBody>
        </p:sp>
        <p:sp>
          <p:nvSpPr>
            <p:cNvPr id="1031" name="Shape 1031"/>
            <p:cNvSpPr/>
            <p:nvPr/>
          </p:nvSpPr>
          <p:spPr>
            <a:xfrm>
              <a:off x="1797921" y="0"/>
              <a:ext cx="948334" cy="948333"/>
            </a:xfrm>
            <a:prstGeom prst="roundRect">
              <a:avLst>
                <a:gd name="adj" fmla="val 15000"/>
              </a:avLst>
            </a:prstGeom>
            <a:solidFill>
              <a:srgbClr val="DCDEE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lang="fr-FR" sz="1687">
                <a:latin typeface="+mn-lt"/>
              </a:endParaRPr>
            </a:p>
          </p:txBody>
        </p:sp>
        <p:sp>
          <p:nvSpPr>
            <p:cNvPr id="1032" name="Shape 1032"/>
            <p:cNvSpPr/>
            <p:nvPr/>
          </p:nvSpPr>
          <p:spPr>
            <a:xfrm>
              <a:off x="0" y="764659"/>
              <a:ext cx="978046" cy="572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pPr>
              <a:r>
                <a:rPr lang="fr-FR" sz="1969">
                  <a:latin typeface="+mn-lt"/>
                </a:rPr>
                <a:t>x</a:t>
              </a:r>
              <a:r>
                <a:rPr lang="fr-FR" sz="1969" baseline="-5999">
                  <a:latin typeface="+mn-lt"/>
                </a:rPr>
                <a:t>i</a:t>
              </a:r>
              <a:r>
                <a:rPr lang="fr-FR" sz="1969">
                  <a:latin typeface="+mn-lt"/>
                </a:rPr>
                <a:t> = v</a:t>
              </a:r>
              <a:r>
                <a:rPr lang="fr-FR" sz="1969" baseline="-5999">
                  <a:latin typeface="+mn-lt"/>
                </a:rPr>
                <a:t>j</a:t>
              </a:r>
            </a:p>
          </p:txBody>
        </p:sp>
        <p:sp>
          <p:nvSpPr>
            <p:cNvPr id="1033" name="Shape 1033"/>
            <p:cNvSpPr/>
            <p:nvPr/>
          </p:nvSpPr>
          <p:spPr>
            <a:xfrm>
              <a:off x="2036240" y="193159"/>
              <a:ext cx="335135" cy="572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pPr>
              <a:r>
                <a:rPr lang="fr-FR" sz="1969">
                  <a:latin typeface="+mn-lt"/>
                </a:rPr>
                <a:t>x</a:t>
              </a:r>
              <a:r>
                <a:rPr lang="fr-FR" sz="1969" baseline="-5999">
                  <a:latin typeface="+mn-lt"/>
                </a:rPr>
                <a:t>i</a:t>
              </a:r>
            </a:p>
          </p:txBody>
        </p:sp>
        <p:sp>
          <p:nvSpPr>
            <p:cNvPr id="1034" name="Shape 1034"/>
            <p:cNvSpPr/>
            <p:nvPr/>
          </p:nvSpPr>
          <p:spPr>
            <a:xfrm>
              <a:off x="3047999" y="764659"/>
              <a:ext cx="964367" cy="572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pPr>
              <a:r>
                <a:rPr lang="fr-FR" sz="1969">
                  <a:latin typeface="+mn-lt"/>
                </a:rPr>
                <a:t>x</a:t>
              </a:r>
              <a:r>
                <a:rPr lang="fr-FR" sz="1969" baseline="-5999">
                  <a:latin typeface="+mn-lt"/>
                </a:rPr>
                <a:t>i</a:t>
              </a:r>
              <a:r>
                <a:rPr lang="fr-FR" sz="1969">
                  <a:latin typeface="+mn-lt"/>
                </a:rPr>
                <a:t> ≠ v</a:t>
              </a:r>
              <a:r>
                <a:rPr lang="fr-FR" sz="1969" baseline="-5999">
                  <a:latin typeface="+mn-lt"/>
                </a:rPr>
                <a:t>j</a:t>
              </a:r>
            </a:p>
          </p:txBody>
        </p:sp>
      </p:grpSp>
      <p:sp>
        <p:nvSpPr>
          <p:cNvPr id="1036" name="Shape 1036"/>
          <p:cNvSpPr/>
          <p:nvPr/>
        </p:nvSpPr>
        <p:spPr>
          <a:xfrm>
            <a:off x="914400" y="4312978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656567"/>
              </a:buClr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Choisir une variable x</a:t>
            </a:r>
            <a:r>
              <a:rPr lang="fr-FR" sz="2250" baseline="-5999" dirty="0">
                <a:solidFill>
                  <a:srgbClr val="656567"/>
                </a:solidFill>
                <a:latin typeface="Gotham HTF Book"/>
              </a:rPr>
              <a:t>i</a:t>
            </a:r>
          </a:p>
          <a:p>
            <a:pPr marL="342900" indent="-342900">
              <a:lnSpc>
                <a:spcPct val="120000"/>
              </a:lnSpc>
              <a:buClr>
                <a:srgbClr val="656567"/>
              </a:buClr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Choisir une valeur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v</a:t>
            </a:r>
            <a:r>
              <a:rPr lang="fr-FR" sz="2250" baseline="-5999" dirty="0" err="1">
                <a:solidFill>
                  <a:srgbClr val="656567"/>
                </a:solidFill>
                <a:latin typeface="Gotham HTF Book"/>
              </a:rPr>
              <a:t>j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 dans D</a:t>
            </a:r>
            <a:r>
              <a:rPr lang="fr-FR" sz="2250" baseline="-5999" dirty="0">
                <a:solidFill>
                  <a:srgbClr val="656567"/>
                </a:solidFill>
                <a:latin typeface="Gotham HTF Book"/>
              </a:rPr>
              <a:t>i</a:t>
            </a:r>
          </a:p>
          <a:p>
            <a:pPr marL="342900" indent="-342900">
              <a:lnSpc>
                <a:spcPct val="120000"/>
              </a:lnSpc>
              <a:buClr>
                <a:srgbClr val="656567"/>
              </a:buClr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Poser x</a:t>
            </a:r>
            <a:r>
              <a:rPr lang="fr-FR" sz="2250" baseline="-5999" dirty="0">
                <a:solidFill>
                  <a:srgbClr val="656567"/>
                </a:solidFill>
                <a:latin typeface="Gotham HTF Book"/>
              </a:rPr>
              <a:t>i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 =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v</a:t>
            </a:r>
            <a:r>
              <a:rPr lang="fr-FR" sz="2250" baseline="-5999" dirty="0" err="1">
                <a:solidFill>
                  <a:srgbClr val="656567"/>
                </a:solidFill>
                <a:latin typeface="Gotham HTF Book"/>
              </a:rPr>
              <a:t>j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 sur la branche gauche</a:t>
            </a:r>
          </a:p>
          <a:p>
            <a:pPr marL="342900" indent="-342900">
              <a:lnSpc>
                <a:spcPct val="120000"/>
              </a:lnSpc>
              <a:buClr>
                <a:srgbClr val="656567"/>
              </a:buClr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Poser la contrainte inverse 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endParaRPr lang="fr-FR" sz="2250" dirty="0">
              <a:solidFill>
                <a:srgbClr val="656567"/>
              </a:solidFill>
              <a:latin typeface="Gotham HTF Book"/>
            </a:endParaRPr>
          </a:p>
        </p:txBody>
      </p:sp>
      <p:grpSp>
        <p:nvGrpSpPr>
          <p:cNvPr id="1039" name="Group 1039"/>
          <p:cNvGrpSpPr/>
          <p:nvPr/>
        </p:nvGrpSpPr>
        <p:grpSpPr>
          <a:xfrm>
            <a:off x="6814717" y="5271004"/>
            <a:ext cx="2319122" cy="679212"/>
            <a:chOff x="0" y="28816"/>
            <a:chExt cx="3378793" cy="965988"/>
          </a:xfrm>
        </p:grpSpPr>
        <p:sp>
          <p:nvSpPr>
            <p:cNvPr id="1037" name="Shape 1037"/>
            <p:cNvSpPr/>
            <p:nvPr/>
          </p:nvSpPr>
          <p:spPr>
            <a:xfrm>
              <a:off x="0" y="28816"/>
              <a:ext cx="278672" cy="96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539" y="21600"/>
                  </a:lnTo>
                </a:path>
              </a:pathLst>
            </a:custGeom>
            <a:noFill/>
            <a:ln w="508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lang="fr-FR" sz="1687">
                <a:latin typeface="+mn-lt"/>
              </a:endParaRPr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87698" y="219126"/>
              <a:ext cx="2891095" cy="585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lang="fr-FR" sz="1969" dirty="0">
                  <a:solidFill>
                    <a:srgbClr val="656567"/>
                  </a:solidFill>
                  <a:latin typeface="Gotham HTF Book"/>
                </a:rPr>
                <a:t>Choix binaire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CC0C7B6-8AFC-4B54-93FD-CE53CB10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chercher une solution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4CA28E-12E1-4C1F-AC8F-B89A3263F4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574447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 advAuto="0"/>
      <p:bldP spid="1035" grpId="0" animBg="1" advAuto="0"/>
      <p:bldP spid="1036" grpId="0" animBg="1" advAuto="0"/>
      <p:bldP spid="1039" grpId="0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/>
          <p:nvPr/>
        </p:nvSpPr>
        <p:spPr>
          <a:xfrm>
            <a:off x="1009380" y="1117887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algn="l"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069" name="Shape 1069"/>
          <p:cNvSpPr/>
          <p:nvPr/>
        </p:nvSpPr>
        <p:spPr>
          <a:xfrm>
            <a:off x="1009380" y="3100886"/>
            <a:ext cx="5620020" cy="12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Le processus en action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On choisit la variable de plus petit indice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On choisit la plus petite valeur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4D19BD-7584-464A-93CC-09024D232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DCBAFB9E-32DD-4799-A50C-2E64CEE7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336" y="590765"/>
            <a:ext cx="10515600" cy="681982"/>
          </a:xfrm>
        </p:spPr>
        <p:txBody>
          <a:bodyPr/>
          <a:lstStyle/>
          <a:p>
            <a:r>
              <a:rPr lang="fr-FR"/>
              <a:t>Chercher une solution </a:t>
            </a:r>
          </a:p>
        </p:txBody>
      </p:sp>
      <p:grpSp>
        <p:nvGrpSpPr>
          <p:cNvPr id="27" name="Group 1047">
            <a:extLst>
              <a:ext uri="{FF2B5EF4-FFF2-40B4-BE49-F238E27FC236}">
                <a16:creationId xmlns:a16="http://schemas.microsoft.com/office/drawing/2014/main" id="{376169B5-7887-5945-9D5C-0BEBD6AF258E}"/>
              </a:ext>
            </a:extLst>
          </p:cNvPr>
          <p:cNvGrpSpPr/>
          <p:nvPr/>
        </p:nvGrpSpPr>
        <p:grpSpPr>
          <a:xfrm>
            <a:off x="7562545" y="1786014"/>
            <a:ext cx="3762481" cy="3768976"/>
            <a:chOff x="0" y="0"/>
            <a:chExt cx="5351082" cy="5360320"/>
          </a:xfrm>
        </p:grpSpPr>
        <p:sp>
          <p:nvSpPr>
            <p:cNvPr id="28" name="Shape 1042">
              <a:extLst>
                <a:ext uri="{FF2B5EF4-FFF2-40B4-BE49-F238E27FC236}">
                  <a16:creationId xmlns:a16="http://schemas.microsoft.com/office/drawing/2014/main" id="{D5F7EEA7-C5D4-1748-A5E1-817B1F8D8F20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0" name="Shape 1043">
              <a:extLst>
                <a:ext uri="{FF2B5EF4-FFF2-40B4-BE49-F238E27FC236}">
                  <a16:creationId xmlns:a16="http://schemas.microsoft.com/office/drawing/2014/main" id="{4C905025-0972-3147-9D2C-BDD803A3B059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1" name="Shape 1044">
              <a:extLst>
                <a:ext uri="{FF2B5EF4-FFF2-40B4-BE49-F238E27FC236}">
                  <a16:creationId xmlns:a16="http://schemas.microsoft.com/office/drawing/2014/main" id="{45FC52FF-425C-6C48-8A5E-B1413B702607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2" name="Shape 1045">
              <a:extLst>
                <a:ext uri="{FF2B5EF4-FFF2-40B4-BE49-F238E27FC236}">
                  <a16:creationId xmlns:a16="http://schemas.microsoft.com/office/drawing/2014/main" id="{F951DF03-455C-6947-B6A4-85C2EC502B5B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3" name="Shape 1046">
              <a:extLst>
                <a:ext uri="{FF2B5EF4-FFF2-40B4-BE49-F238E27FC236}">
                  <a16:creationId xmlns:a16="http://schemas.microsoft.com/office/drawing/2014/main" id="{07F5A69C-68AC-7740-A268-BBA2AB0AB751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34" name="Shape 1048">
            <a:extLst>
              <a:ext uri="{FF2B5EF4-FFF2-40B4-BE49-F238E27FC236}">
                <a16:creationId xmlns:a16="http://schemas.microsoft.com/office/drawing/2014/main" id="{24D18BB3-AF55-4D4A-BC4D-D83E6EA131D5}"/>
              </a:ext>
            </a:extLst>
          </p:cNvPr>
          <p:cNvSpPr/>
          <p:nvPr/>
        </p:nvSpPr>
        <p:spPr>
          <a:xfrm>
            <a:off x="10446044" y="3349033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35" name="Shape 1049">
            <a:extLst>
              <a:ext uri="{FF2B5EF4-FFF2-40B4-BE49-F238E27FC236}">
                <a16:creationId xmlns:a16="http://schemas.microsoft.com/office/drawing/2014/main" id="{CEF60B4A-E8BE-AE43-B16D-23E560F776DD}"/>
              </a:ext>
            </a:extLst>
          </p:cNvPr>
          <p:cNvSpPr/>
          <p:nvPr/>
        </p:nvSpPr>
        <p:spPr>
          <a:xfrm>
            <a:off x="9201800" y="4605176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36" name="Shape 1050">
            <a:extLst>
              <a:ext uri="{FF2B5EF4-FFF2-40B4-BE49-F238E27FC236}">
                <a16:creationId xmlns:a16="http://schemas.microsoft.com/office/drawing/2014/main" id="{65766D86-F907-6143-92F5-25212236BB48}"/>
              </a:ext>
            </a:extLst>
          </p:cNvPr>
          <p:cNvSpPr/>
          <p:nvPr/>
        </p:nvSpPr>
        <p:spPr>
          <a:xfrm>
            <a:off x="7602813" y="2200340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37" name="Shape 1051">
            <a:extLst>
              <a:ext uri="{FF2B5EF4-FFF2-40B4-BE49-F238E27FC236}">
                <a16:creationId xmlns:a16="http://schemas.microsoft.com/office/drawing/2014/main" id="{C7829547-E95B-8041-8BA5-C12C432ABF38}"/>
              </a:ext>
            </a:extLst>
          </p:cNvPr>
          <p:cNvSpPr/>
          <p:nvPr/>
        </p:nvSpPr>
        <p:spPr>
          <a:xfrm>
            <a:off x="8852969" y="2200340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38" name="Shape 1052">
            <a:extLst>
              <a:ext uri="{FF2B5EF4-FFF2-40B4-BE49-F238E27FC236}">
                <a16:creationId xmlns:a16="http://schemas.microsoft.com/office/drawing/2014/main" id="{8949EC4D-8FB5-354F-B7D9-49B3C022A31F}"/>
              </a:ext>
            </a:extLst>
          </p:cNvPr>
          <p:cNvSpPr/>
          <p:nvPr/>
        </p:nvSpPr>
        <p:spPr>
          <a:xfrm>
            <a:off x="10103125" y="2200340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39" name="Shape 1053">
            <a:extLst>
              <a:ext uri="{FF2B5EF4-FFF2-40B4-BE49-F238E27FC236}">
                <a16:creationId xmlns:a16="http://schemas.microsoft.com/office/drawing/2014/main" id="{3E5632B5-2F7D-B543-9562-13EA9F1EC206}"/>
              </a:ext>
            </a:extLst>
          </p:cNvPr>
          <p:cNvSpPr/>
          <p:nvPr/>
        </p:nvSpPr>
        <p:spPr>
          <a:xfrm>
            <a:off x="7602813" y="3450496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40" name="Shape 1054">
            <a:extLst>
              <a:ext uri="{FF2B5EF4-FFF2-40B4-BE49-F238E27FC236}">
                <a16:creationId xmlns:a16="http://schemas.microsoft.com/office/drawing/2014/main" id="{85135440-7DCD-3048-A6EB-19D1B2A94004}"/>
              </a:ext>
            </a:extLst>
          </p:cNvPr>
          <p:cNvSpPr/>
          <p:nvPr/>
        </p:nvSpPr>
        <p:spPr>
          <a:xfrm>
            <a:off x="8852969" y="3450496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41" name="Shape 1055">
            <a:extLst>
              <a:ext uri="{FF2B5EF4-FFF2-40B4-BE49-F238E27FC236}">
                <a16:creationId xmlns:a16="http://schemas.microsoft.com/office/drawing/2014/main" id="{7B5B8D3A-CDE4-EA46-BBA5-D9A49C1E32C2}"/>
              </a:ext>
            </a:extLst>
          </p:cNvPr>
          <p:cNvSpPr/>
          <p:nvPr/>
        </p:nvSpPr>
        <p:spPr>
          <a:xfrm>
            <a:off x="10103125" y="470065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42" name="Shape 1056">
            <a:extLst>
              <a:ext uri="{FF2B5EF4-FFF2-40B4-BE49-F238E27FC236}">
                <a16:creationId xmlns:a16="http://schemas.microsoft.com/office/drawing/2014/main" id="{59B455C1-2CB5-8A47-B2FB-506D6B158CD8}"/>
              </a:ext>
            </a:extLst>
          </p:cNvPr>
          <p:cNvSpPr/>
          <p:nvPr/>
        </p:nvSpPr>
        <p:spPr>
          <a:xfrm>
            <a:off x="7602813" y="470065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06DD6236-DB24-9543-AAF2-31337486DA3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0750644" y="2364395"/>
            <a:ext cx="480780" cy="8929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3AB8870-ECE4-C645-BB78-6986A66003B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0750644" y="4864708"/>
            <a:ext cx="480780" cy="89298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852DF7E1-E507-BB4F-B35A-0C9A7F46A1E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232472" y="4864708"/>
            <a:ext cx="480780" cy="89298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FDA18529-58E1-0547-B57F-6D0AE1D391B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482628" y="3614551"/>
            <a:ext cx="480780" cy="8929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62803A6F-40E3-194C-AC38-DA8F2A4AB3D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482628" y="2364395"/>
            <a:ext cx="480780" cy="8929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5B9A3054-8B46-2A43-805C-C8687803B0C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232472" y="3614551"/>
            <a:ext cx="480780" cy="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184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099" name="Shape 1099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100" name="Shape 1100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3E9534-AE83-4B85-A1F8-75FD9BD33E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8" name="Group 1077">
            <a:extLst>
              <a:ext uri="{FF2B5EF4-FFF2-40B4-BE49-F238E27FC236}">
                <a16:creationId xmlns:a16="http://schemas.microsoft.com/office/drawing/2014/main" id="{E30ED682-D7FC-BD4D-9D1A-C91E295EBA40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29" name="Shape 1072">
              <a:extLst>
                <a:ext uri="{FF2B5EF4-FFF2-40B4-BE49-F238E27FC236}">
                  <a16:creationId xmlns:a16="http://schemas.microsoft.com/office/drawing/2014/main" id="{C03F336E-F40F-DC48-B918-F0138AF971A3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0" name="Shape 1073">
              <a:extLst>
                <a:ext uri="{FF2B5EF4-FFF2-40B4-BE49-F238E27FC236}">
                  <a16:creationId xmlns:a16="http://schemas.microsoft.com/office/drawing/2014/main" id="{70F14E2E-EC10-A14F-8DCD-8FE1326BA388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1" name="Shape 1074">
              <a:extLst>
                <a:ext uri="{FF2B5EF4-FFF2-40B4-BE49-F238E27FC236}">
                  <a16:creationId xmlns:a16="http://schemas.microsoft.com/office/drawing/2014/main" id="{201333F4-4E79-7446-9C25-9F0DDFD1C0EE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2" name="Shape 1075">
              <a:extLst>
                <a:ext uri="{FF2B5EF4-FFF2-40B4-BE49-F238E27FC236}">
                  <a16:creationId xmlns:a16="http://schemas.microsoft.com/office/drawing/2014/main" id="{275B6D46-A59F-0843-BB83-43200F0DF113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3" name="Shape 1076">
              <a:extLst>
                <a:ext uri="{FF2B5EF4-FFF2-40B4-BE49-F238E27FC236}">
                  <a16:creationId xmlns:a16="http://schemas.microsoft.com/office/drawing/2014/main" id="{FBDEBA19-309D-1C4C-AC58-F7569916851C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34" name="Shape 1078">
            <a:extLst>
              <a:ext uri="{FF2B5EF4-FFF2-40B4-BE49-F238E27FC236}">
                <a16:creationId xmlns:a16="http://schemas.microsoft.com/office/drawing/2014/main" id="{C43CE652-ECC8-9D45-88E0-A3C7C0269FE7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35" name="Shape 1079">
            <a:extLst>
              <a:ext uri="{FF2B5EF4-FFF2-40B4-BE49-F238E27FC236}">
                <a16:creationId xmlns:a16="http://schemas.microsoft.com/office/drawing/2014/main" id="{C0FBBB54-D0DC-C54E-9CFB-8B76EF6ADABE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36" name="Shape 1080">
            <a:extLst>
              <a:ext uri="{FF2B5EF4-FFF2-40B4-BE49-F238E27FC236}">
                <a16:creationId xmlns:a16="http://schemas.microsoft.com/office/drawing/2014/main" id="{6974D516-07D8-584A-8D60-60C5931B4943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37" name="Shape 1081">
            <a:extLst>
              <a:ext uri="{FF2B5EF4-FFF2-40B4-BE49-F238E27FC236}">
                <a16:creationId xmlns:a16="http://schemas.microsoft.com/office/drawing/2014/main" id="{478958A2-BDEA-F440-80E7-388A97E020C4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38" name="Shape 1082">
            <a:extLst>
              <a:ext uri="{FF2B5EF4-FFF2-40B4-BE49-F238E27FC236}">
                <a16:creationId xmlns:a16="http://schemas.microsoft.com/office/drawing/2014/main" id="{634AB80F-AB8B-8D4C-8E80-BAB2CE2D6ACD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39" name="Shape 1083">
            <a:extLst>
              <a:ext uri="{FF2B5EF4-FFF2-40B4-BE49-F238E27FC236}">
                <a16:creationId xmlns:a16="http://schemas.microsoft.com/office/drawing/2014/main" id="{3FEB8FBE-8075-D342-A03A-11CB3109DEDA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40" name="Shape 1084">
            <a:extLst>
              <a:ext uri="{FF2B5EF4-FFF2-40B4-BE49-F238E27FC236}">
                <a16:creationId xmlns:a16="http://schemas.microsoft.com/office/drawing/2014/main" id="{5D03B9B4-4BE1-5C41-9400-8D97DE146590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41" name="Shape 1085">
            <a:extLst>
              <a:ext uri="{FF2B5EF4-FFF2-40B4-BE49-F238E27FC236}">
                <a16:creationId xmlns:a16="http://schemas.microsoft.com/office/drawing/2014/main" id="{E9BD3867-D846-BB44-B457-A469C7CFE931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42" name="Shape 1086">
            <a:extLst>
              <a:ext uri="{FF2B5EF4-FFF2-40B4-BE49-F238E27FC236}">
                <a16:creationId xmlns:a16="http://schemas.microsoft.com/office/drawing/2014/main" id="{CDC8F4B9-7E53-B94C-99FA-874D171C5E72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50BFE004-0080-E044-836B-52404B67B57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DFEF183-7E68-DD4F-9641-5CB059F41B8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A578B33-D9E2-EE4A-B6AA-60F34EC5DDA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16FB37A-3A7F-914A-B5D9-D409C065DEC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EE1E6C6B-9BF3-D543-B9EB-BC8169D21C3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86E5B0A7-41D7-3549-87CB-58D9CE80AFE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9669A88B-DD1A-EA4D-82F1-9E830B86C3B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8" y="2703149"/>
            <a:ext cx="1248555" cy="12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1130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" grpId="0" animBg="1" advAuto="0"/>
      <p:bldP spid="49" grpId="0" animBg="1" advAuto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roup 1107"/>
          <p:cNvGrpSpPr/>
          <p:nvPr/>
        </p:nvGrpSpPr>
        <p:grpSpPr>
          <a:xfrm>
            <a:off x="1866343" y="3146227"/>
            <a:ext cx="1586471" cy="1323878"/>
            <a:chOff x="0" y="0"/>
            <a:chExt cx="2256314" cy="1882847"/>
          </a:xfrm>
        </p:grpSpPr>
        <p:sp>
          <p:nvSpPr>
            <p:cNvPr id="1104" name="Shape 1104"/>
            <p:cNvSpPr/>
            <p:nvPr/>
          </p:nvSpPr>
          <p:spPr>
            <a:xfrm flipV="1">
              <a:off x="986313" y="0"/>
              <a:ext cx="1270001" cy="12700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405154" y="944000"/>
              <a:ext cx="948334" cy="938847"/>
            </a:xfrm>
            <a:prstGeom prst="roundRect">
              <a:avLst>
                <a:gd name="adj" fmla="val 15000"/>
              </a:avLst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0" y="4261"/>
              <a:ext cx="1023643" cy="585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pPr>
              <a:r>
                <a:rPr sz="1969"/>
                <a:t>x</a:t>
              </a:r>
              <a:r>
                <a:rPr sz="1969" baseline="-5999"/>
                <a:t>11</a:t>
              </a:r>
              <a:r>
                <a:rPr sz="1969"/>
                <a:t> = 1</a:t>
              </a:r>
            </a:p>
          </p:txBody>
        </p:sp>
      </p:grpSp>
      <p:sp>
        <p:nvSpPr>
          <p:cNvPr id="1108" name="Shape 1108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136" name="Shape 1136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137" name="Shape 1137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640086" y="80367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Another example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B6C90D-635D-4FBB-8874-EE36B882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B0BC28-D59A-45F9-B660-4797ED8E03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58027D-5396-4199-841D-454F8618F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3" name="Group 1114">
            <a:extLst>
              <a:ext uri="{FF2B5EF4-FFF2-40B4-BE49-F238E27FC236}">
                <a16:creationId xmlns:a16="http://schemas.microsoft.com/office/drawing/2014/main" id="{B1363E00-AF54-114A-A3E0-B554660B9FAF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44" name="Shape 1109">
              <a:extLst>
                <a:ext uri="{FF2B5EF4-FFF2-40B4-BE49-F238E27FC236}">
                  <a16:creationId xmlns:a16="http://schemas.microsoft.com/office/drawing/2014/main" id="{9C32AC59-FA18-F349-A339-101EC5187ED5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5" name="Shape 1110">
              <a:extLst>
                <a:ext uri="{FF2B5EF4-FFF2-40B4-BE49-F238E27FC236}">
                  <a16:creationId xmlns:a16="http://schemas.microsoft.com/office/drawing/2014/main" id="{7CCDC76C-5136-CE49-B3F4-D84C7F2CCC80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6" name="Shape 1111">
              <a:extLst>
                <a:ext uri="{FF2B5EF4-FFF2-40B4-BE49-F238E27FC236}">
                  <a16:creationId xmlns:a16="http://schemas.microsoft.com/office/drawing/2014/main" id="{0BD4F9A2-DCB0-F849-B5B2-77B2CF427861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7" name="Shape 1112">
              <a:extLst>
                <a:ext uri="{FF2B5EF4-FFF2-40B4-BE49-F238E27FC236}">
                  <a16:creationId xmlns:a16="http://schemas.microsoft.com/office/drawing/2014/main" id="{4B1BB2E6-9EC8-2041-BCAB-29A290C9075F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8" name="Shape 1113">
              <a:extLst>
                <a:ext uri="{FF2B5EF4-FFF2-40B4-BE49-F238E27FC236}">
                  <a16:creationId xmlns:a16="http://schemas.microsoft.com/office/drawing/2014/main" id="{DFE15519-BA49-A740-A570-DBAB93F6628D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49" name="Shape 1115">
            <a:extLst>
              <a:ext uri="{FF2B5EF4-FFF2-40B4-BE49-F238E27FC236}">
                <a16:creationId xmlns:a16="http://schemas.microsoft.com/office/drawing/2014/main" id="{C681A3F2-14F2-F841-B9F5-35CF5E559A88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50" name="Shape 1116">
            <a:extLst>
              <a:ext uri="{FF2B5EF4-FFF2-40B4-BE49-F238E27FC236}">
                <a16:creationId xmlns:a16="http://schemas.microsoft.com/office/drawing/2014/main" id="{CA52505A-76D5-3444-9742-D1D59313DBBB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51" name="Shape 1117">
            <a:extLst>
              <a:ext uri="{FF2B5EF4-FFF2-40B4-BE49-F238E27FC236}">
                <a16:creationId xmlns:a16="http://schemas.microsoft.com/office/drawing/2014/main" id="{166A7A22-2854-5048-A3B7-A7BF7122C0C7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2" name="Shape 1118">
            <a:extLst>
              <a:ext uri="{FF2B5EF4-FFF2-40B4-BE49-F238E27FC236}">
                <a16:creationId xmlns:a16="http://schemas.microsoft.com/office/drawing/2014/main" id="{F47B7DA1-D5E7-3445-A266-5B63E15FDAA9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3" name="Shape 1119">
            <a:extLst>
              <a:ext uri="{FF2B5EF4-FFF2-40B4-BE49-F238E27FC236}">
                <a16:creationId xmlns:a16="http://schemas.microsoft.com/office/drawing/2014/main" id="{F2A875FF-18E3-5741-9DE1-60F4318998B3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4" name="Shape 1120">
            <a:extLst>
              <a:ext uri="{FF2B5EF4-FFF2-40B4-BE49-F238E27FC236}">
                <a16:creationId xmlns:a16="http://schemas.microsoft.com/office/drawing/2014/main" id="{7E32EF47-5B20-B747-9FE8-EB3AC56BC6AB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5" name="Shape 1121">
            <a:extLst>
              <a:ext uri="{FF2B5EF4-FFF2-40B4-BE49-F238E27FC236}">
                <a16:creationId xmlns:a16="http://schemas.microsoft.com/office/drawing/2014/main" id="{EF86CB6C-8A31-F646-A2D4-ABF61F9D5B70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6" name="Shape 1122">
            <a:extLst>
              <a:ext uri="{FF2B5EF4-FFF2-40B4-BE49-F238E27FC236}">
                <a16:creationId xmlns:a16="http://schemas.microsoft.com/office/drawing/2014/main" id="{7F5625CA-8403-A048-B5DD-91652563168D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7" name="Shape 1123">
            <a:extLst>
              <a:ext uri="{FF2B5EF4-FFF2-40B4-BE49-F238E27FC236}">
                <a16:creationId xmlns:a16="http://schemas.microsoft.com/office/drawing/2014/main" id="{25D636E8-1612-7C4B-A9AF-6DDF12A9A698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C08EC138-A90F-E04B-9766-61D3AA1E43F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02E57571-F4EB-264D-B0A0-7244A79CBEC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0FC2C384-DED3-0B4B-B36D-5AE58DF0334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7100940E-4A82-F747-8F1E-CB6E77E3D99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B4C02D30-47B4-AB46-B9B5-8B24AC0FE32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5BD53CE2-A845-9443-8DAE-3CD8B60FD79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grpSp>
        <p:nvGrpSpPr>
          <p:cNvPr id="64" name="Group 1142">
            <a:extLst>
              <a:ext uri="{FF2B5EF4-FFF2-40B4-BE49-F238E27FC236}">
                <a16:creationId xmlns:a16="http://schemas.microsoft.com/office/drawing/2014/main" id="{6EB8A718-D4B3-5A49-B031-247270847110}"/>
              </a:ext>
            </a:extLst>
          </p:cNvPr>
          <p:cNvGrpSpPr/>
          <p:nvPr/>
        </p:nvGrpSpPr>
        <p:grpSpPr>
          <a:xfrm>
            <a:off x="6971162" y="3153463"/>
            <a:ext cx="670996" cy="403106"/>
            <a:chOff x="-89802" y="-89802"/>
            <a:chExt cx="954305" cy="573305"/>
          </a:xfrm>
        </p:grpSpPr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9476E284-6985-E24F-8FCB-395B5DDD367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-145038" y="133349"/>
              <a:ext cx="683776" cy="127001"/>
            </a:xfrm>
            <a:prstGeom prst="rect">
              <a:avLst/>
            </a:prstGeom>
            <a:effectLst/>
          </p:spPr>
        </p:pic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6F3CB5BD-878F-404D-AEA5-4D648517479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235962" y="133349"/>
              <a:ext cx="683776" cy="127001"/>
            </a:xfrm>
            <a:prstGeom prst="rect">
              <a:avLst/>
            </a:prstGeom>
            <a:effectLst/>
          </p:spPr>
        </p:pic>
      </p:grpSp>
      <p:grpSp>
        <p:nvGrpSpPr>
          <p:cNvPr id="67" name="Group 1147">
            <a:extLst>
              <a:ext uri="{FF2B5EF4-FFF2-40B4-BE49-F238E27FC236}">
                <a16:creationId xmlns:a16="http://schemas.microsoft.com/office/drawing/2014/main" id="{C8A17F84-F1E3-9F48-8CD3-31EB9629BC03}"/>
              </a:ext>
            </a:extLst>
          </p:cNvPr>
          <p:cNvGrpSpPr/>
          <p:nvPr/>
        </p:nvGrpSpPr>
        <p:grpSpPr>
          <a:xfrm>
            <a:off x="7928723" y="3162393"/>
            <a:ext cx="1653262" cy="403106"/>
            <a:chOff x="-89802" y="-89802"/>
            <a:chExt cx="2351305" cy="573305"/>
          </a:xfrm>
        </p:grpSpPr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8C56792B-A675-054D-99CC-9C242300C23F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-145038" y="133349"/>
              <a:ext cx="683776" cy="127001"/>
            </a:xfrm>
            <a:prstGeom prst="rect">
              <a:avLst/>
            </a:prstGeom>
            <a:effectLst/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92F26F34-5878-6940-A09F-66C2FB046463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1632962" y="133349"/>
              <a:ext cx="683776" cy="127001"/>
            </a:xfrm>
            <a:prstGeom prst="rect">
              <a:avLst/>
            </a:prstGeom>
            <a:effectLst/>
          </p:spPr>
        </p:pic>
      </p:grpSp>
      <p:grpSp>
        <p:nvGrpSpPr>
          <p:cNvPr id="70" name="Group 1150">
            <a:extLst>
              <a:ext uri="{FF2B5EF4-FFF2-40B4-BE49-F238E27FC236}">
                <a16:creationId xmlns:a16="http://schemas.microsoft.com/office/drawing/2014/main" id="{EDEDC311-66EC-364C-B40C-76393687E492}"/>
              </a:ext>
            </a:extLst>
          </p:cNvPr>
          <p:cNvGrpSpPr/>
          <p:nvPr/>
        </p:nvGrpSpPr>
        <p:grpSpPr>
          <a:xfrm>
            <a:off x="6866046" y="2585505"/>
            <a:ext cx="2455862" cy="588675"/>
            <a:chOff x="0" y="0"/>
            <a:chExt cx="3492780" cy="837226"/>
          </a:xfrm>
        </p:grpSpPr>
        <p:sp>
          <p:nvSpPr>
            <p:cNvPr id="71" name="Shape 1148">
              <a:extLst>
                <a:ext uri="{FF2B5EF4-FFF2-40B4-BE49-F238E27FC236}">
                  <a16:creationId xmlns:a16="http://schemas.microsoft.com/office/drawing/2014/main" id="{764A5FBC-18B1-F241-9CB6-E49B5847D208}"/>
                </a:ext>
              </a:extLst>
            </p:cNvPr>
            <p:cNvSpPr/>
            <p:nvPr/>
          </p:nvSpPr>
          <p:spPr>
            <a:xfrm>
              <a:off x="0" y="363960"/>
              <a:ext cx="1743389" cy="47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0" extrusionOk="0">
                  <a:moveTo>
                    <a:pt x="0" y="20670"/>
                  </a:moveTo>
                  <a:cubicBezTo>
                    <a:pt x="2620" y="8348"/>
                    <a:pt x="6197" y="983"/>
                    <a:pt x="9996" y="92"/>
                  </a:cubicBezTo>
                  <a:cubicBezTo>
                    <a:pt x="14350" y="-930"/>
                    <a:pt x="18588" y="6585"/>
                    <a:pt x="21600" y="2067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2" name="Shape 1149">
              <a:extLst>
                <a:ext uri="{FF2B5EF4-FFF2-40B4-BE49-F238E27FC236}">
                  <a16:creationId xmlns:a16="http://schemas.microsoft.com/office/drawing/2014/main" id="{2590172E-61B6-F84E-A0C7-52F4B5FCB6BA}"/>
                </a:ext>
              </a:extLst>
            </p:cNvPr>
            <p:cNvSpPr/>
            <p:nvPr/>
          </p:nvSpPr>
          <p:spPr>
            <a:xfrm>
              <a:off x="13692" y="-1"/>
              <a:ext cx="3479089" cy="80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389" extrusionOk="0">
                  <a:moveTo>
                    <a:pt x="0" y="16389"/>
                  </a:moveTo>
                  <a:cubicBezTo>
                    <a:pt x="873" y="12880"/>
                    <a:pt x="1911" y="9846"/>
                    <a:pt x="3073" y="7400"/>
                  </a:cubicBezTo>
                  <a:cubicBezTo>
                    <a:pt x="9066" y="-5211"/>
                    <a:pt x="16979" y="-1371"/>
                    <a:pt x="21600" y="16389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</p:spTree>
    <p:extLst>
      <p:ext uri="{BB962C8B-B14F-4D97-AF65-F5344CB8AC3E}">
        <p14:creationId xmlns:p14="http://schemas.microsoft.com/office/powerpoint/2010/main" val="640481727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dvAuto="0"/>
      <p:bldP spid="67" grpId="0" animBg="1" advAuto="0"/>
      <p:bldP spid="70" grpId="0" animBg="1" advAuto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153" name="Shape 1153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181" name="Shape 1181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182" name="Shape 1182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183" name="Shape 1183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184" name="Shape 1184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193" name="Shape 1193"/>
          <p:cNvSpPr/>
          <p:nvPr/>
        </p:nvSpPr>
        <p:spPr>
          <a:xfrm>
            <a:off x="9380433" y="2163122"/>
            <a:ext cx="1485984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lang="en-US" sz="1969" dirty="0">
                <a:solidFill>
                  <a:srgbClr val="656567"/>
                </a:solidFill>
                <a:latin typeface="Gotham HTF Book"/>
              </a:rPr>
              <a:t>Domaine vide</a:t>
            </a:r>
            <a:endParaRPr sz="1969" dirty="0">
              <a:solidFill>
                <a:srgbClr val="656567"/>
              </a:solidFill>
              <a:latin typeface="Gotham HTF Book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640086" y="80367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Another example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EF13C8-8BDF-4DEA-B960-06DAC73E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8BAACF-1697-457C-93F6-9F6062CEA1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F8E84D-D9F5-4ED0-B92A-FCFDC0E0B0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2" name="Group 1159">
            <a:extLst>
              <a:ext uri="{FF2B5EF4-FFF2-40B4-BE49-F238E27FC236}">
                <a16:creationId xmlns:a16="http://schemas.microsoft.com/office/drawing/2014/main" id="{F54C004A-E40D-9148-AF44-16C1A1376797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43" name="Shape 1154">
              <a:extLst>
                <a:ext uri="{FF2B5EF4-FFF2-40B4-BE49-F238E27FC236}">
                  <a16:creationId xmlns:a16="http://schemas.microsoft.com/office/drawing/2014/main" id="{85BF30CE-9B84-E449-9A57-FBE9235DBCFF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4" name="Shape 1155">
              <a:extLst>
                <a:ext uri="{FF2B5EF4-FFF2-40B4-BE49-F238E27FC236}">
                  <a16:creationId xmlns:a16="http://schemas.microsoft.com/office/drawing/2014/main" id="{EB192F18-C802-7A41-AB3A-C783B0C51A58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5" name="Shape 1156">
              <a:extLst>
                <a:ext uri="{FF2B5EF4-FFF2-40B4-BE49-F238E27FC236}">
                  <a16:creationId xmlns:a16="http://schemas.microsoft.com/office/drawing/2014/main" id="{53FF7A19-BC98-6341-9169-37A6A841785B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6" name="Shape 1157">
              <a:extLst>
                <a:ext uri="{FF2B5EF4-FFF2-40B4-BE49-F238E27FC236}">
                  <a16:creationId xmlns:a16="http://schemas.microsoft.com/office/drawing/2014/main" id="{173938EC-C86C-F844-9B02-88580FD6FDD5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7" name="Shape 1158">
              <a:extLst>
                <a:ext uri="{FF2B5EF4-FFF2-40B4-BE49-F238E27FC236}">
                  <a16:creationId xmlns:a16="http://schemas.microsoft.com/office/drawing/2014/main" id="{A33810D3-1CB6-824E-895F-6EC5E1B6973D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48" name="Shape 1160">
            <a:extLst>
              <a:ext uri="{FF2B5EF4-FFF2-40B4-BE49-F238E27FC236}">
                <a16:creationId xmlns:a16="http://schemas.microsoft.com/office/drawing/2014/main" id="{6C8BD658-D5C1-DF4E-8C73-197A932E7B01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49" name="Shape 1161">
            <a:extLst>
              <a:ext uri="{FF2B5EF4-FFF2-40B4-BE49-F238E27FC236}">
                <a16:creationId xmlns:a16="http://schemas.microsoft.com/office/drawing/2014/main" id="{AC3D29C1-3C59-2D41-B196-83CED0F4E8D4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50" name="Shape 1162">
            <a:extLst>
              <a:ext uri="{FF2B5EF4-FFF2-40B4-BE49-F238E27FC236}">
                <a16:creationId xmlns:a16="http://schemas.microsoft.com/office/drawing/2014/main" id="{B7E5AE03-AF23-EE4F-B3C8-C4D295A910B6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1" name="Shape 1163">
            <a:extLst>
              <a:ext uri="{FF2B5EF4-FFF2-40B4-BE49-F238E27FC236}">
                <a16:creationId xmlns:a16="http://schemas.microsoft.com/office/drawing/2014/main" id="{536C5450-9719-FE48-A4A7-CB17F22BD821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2" name="Shape 1164">
            <a:extLst>
              <a:ext uri="{FF2B5EF4-FFF2-40B4-BE49-F238E27FC236}">
                <a16:creationId xmlns:a16="http://schemas.microsoft.com/office/drawing/2014/main" id="{B2783677-EBD5-464A-ABDA-D0FE3B334A59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3" name="Shape 1165">
            <a:extLst>
              <a:ext uri="{FF2B5EF4-FFF2-40B4-BE49-F238E27FC236}">
                <a16:creationId xmlns:a16="http://schemas.microsoft.com/office/drawing/2014/main" id="{9561B31E-69AC-6049-BA36-AC598A15C61E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4" name="Shape 1166">
            <a:extLst>
              <a:ext uri="{FF2B5EF4-FFF2-40B4-BE49-F238E27FC236}">
                <a16:creationId xmlns:a16="http://schemas.microsoft.com/office/drawing/2014/main" id="{B36DF3BD-15C9-914A-9C28-11F0E74B7B65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5" name="Shape 1167">
            <a:extLst>
              <a:ext uri="{FF2B5EF4-FFF2-40B4-BE49-F238E27FC236}">
                <a16:creationId xmlns:a16="http://schemas.microsoft.com/office/drawing/2014/main" id="{04EF838A-71D4-9E49-A352-D2AE0E18CC9C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56" name="Shape 1168">
            <a:extLst>
              <a:ext uri="{FF2B5EF4-FFF2-40B4-BE49-F238E27FC236}">
                <a16:creationId xmlns:a16="http://schemas.microsoft.com/office/drawing/2014/main" id="{D9169176-633D-8A48-9CE7-E12E8CE5BA2C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18429FCD-FA03-1040-B538-8D91C888180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54CF126D-EA00-D945-BC16-CF5BA17840C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F7393C06-C258-3D4F-B311-86404BD6620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9BF2DBF5-80F4-B546-8340-1A71D12ADD5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57DC24D0-BDF7-F140-B120-4702599CF2B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03067B9E-FAEB-204F-81E8-B181EDF2CD2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2F6E0587-F597-4F46-8932-598F3F87765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932326" y="3310367"/>
            <a:ext cx="480781" cy="8929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4B202C81-FFF2-5746-A448-B6C791F7CD6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7200216" y="3310367"/>
            <a:ext cx="480781" cy="89298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869EE1EC-2E77-4342-8676-739B026E10C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889887" y="3319297"/>
            <a:ext cx="480781" cy="89298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0259C0CF-2635-694A-9F66-429F136B1A1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140043" y="3319297"/>
            <a:ext cx="480781" cy="89298"/>
          </a:xfrm>
          <a:prstGeom prst="rect">
            <a:avLst/>
          </a:prstGeom>
        </p:spPr>
      </p:pic>
      <p:sp>
        <p:nvSpPr>
          <p:cNvPr id="67" name="Shape 1194">
            <a:extLst>
              <a:ext uri="{FF2B5EF4-FFF2-40B4-BE49-F238E27FC236}">
                <a16:creationId xmlns:a16="http://schemas.microsoft.com/office/drawing/2014/main" id="{5F92145B-1311-E340-9F29-734312630C33}"/>
              </a:ext>
            </a:extLst>
          </p:cNvPr>
          <p:cNvSpPr/>
          <p:nvPr/>
        </p:nvSpPr>
        <p:spPr>
          <a:xfrm>
            <a:off x="8428741" y="2841413"/>
            <a:ext cx="1225820" cy="332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0" extrusionOk="0">
                <a:moveTo>
                  <a:pt x="0" y="20670"/>
                </a:moveTo>
                <a:cubicBezTo>
                  <a:pt x="2620" y="8348"/>
                  <a:pt x="6197" y="983"/>
                  <a:pt x="9996" y="92"/>
                </a:cubicBezTo>
                <a:cubicBezTo>
                  <a:pt x="14350" y="-930"/>
                  <a:pt x="18588" y="6585"/>
                  <a:pt x="21600" y="20670"/>
                </a:cubicBezTo>
              </a:path>
            </a:pathLst>
          </a:cu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79C7B930-7B2F-8F4C-A5F1-C4C86C1DFCA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421021" y="3313277"/>
            <a:ext cx="480780" cy="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46925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" grpId="0" animBg="1" advAuto="0"/>
      <p:bldP spid="67" grpId="0" animBg="1" advAuto="0"/>
      <p:bldP spid="68" grpId="0" animBg="1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Shape 1198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199" name="Shape 1199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227" name="Shape 1227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28" name="Shape 1228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229" name="Shape 1229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30" name="Shape 1230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240" name="Shape 1240"/>
          <p:cNvSpPr/>
          <p:nvPr/>
        </p:nvSpPr>
        <p:spPr>
          <a:xfrm>
            <a:off x="2143369" y="4581016"/>
            <a:ext cx="379784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fail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1640086" y="80367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Another example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19BC83-05FB-4914-B423-4D6DCDD9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9FD707-1B23-491B-8CE9-15D90D734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227F77-3638-42A4-871B-498E710571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8" name="Shape 1193">
            <a:extLst>
              <a:ext uri="{FF2B5EF4-FFF2-40B4-BE49-F238E27FC236}">
                <a16:creationId xmlns:a16="http://schemas.microsoft.com/office/drawing/2014/main" id="{3FAF9976-3418-4F59-9941-EEAE23FBBB66}"/>
              </a:ext>
            </a:extLst>
          </p:cNvPr>
          <p:cNvSpPr/>
          <p:nvPr/>
        </p:nvSpPr>
        <p:spPr>
          <a:xfrm>
            <a:off x="9380433" y="2163122"/>
            <a:ext cx="1485984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lang="en-US" sz="1969" dirty="0">
                <a:solidFill>
                  <a:srgbClr val="656567"/>
                </a:solidFill>
                <a:latin typeface="Gotham HTF Book"/>
              </a:rPr>
              <a:t>Domaine vide</a:t>
            </a:r>
            <a:endParaRPr sz="1969" dirty="0">
              <a:solidFill>
                <a:srgbClr val="656567"/>
              </a:solidFill>
              <a:latin typeface="Gotham HTF Book"/>
            </a:endParaRPr>
          </a:p>
        </p:txBody>
      </p:sp>
      <p:grpSp>
        <p:nvGrpSpPr>
          <p:cNvPr id="71" name="Group 1205">
            <a:extLst>
              <a:ext uri="{FF2B5EF4-FFF2-40B4-BE49-F238E27FC236}">
                <a16:creationId xmlns:a16="http://schemas.microsoft.com/office/drawing/2014/main" id="{840A57B0-C6FB-F642-9FAD-6DFB4BD6393B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72" name="Shape 1200">
              <a:extLst>
                <a:ext uri="{FF2B5EF4-FFF2-40B4-BE49-F238E27FC236}">
                  <a16:creationId xmlns:a16="http://schemas.microsoft.com/office/drawing/2014/main" id="{76AA23C0-BBDA-4A44-BC3B-6792926FA87B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3" name="Shape 1201">
              <a:extLst>
                <a:ext uri="{FF2B5EF4-FFF2-40B4-BE49-F238E27FC236}">
                  <a16:creationId xmlns:a16="http://schemas.microsoft.com/office/drawing/2014/main" id="{13B3FA6D-9104-8348-B26B-42E02E5D5E20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4" name="Shape 1202">
              <a:extLst>
                <a:ext uri="{FF2B5EF4-FFF2-40B4-BE49-F238E27FC236}">
                  <a16:creationId xmlns:a16="http://schemas.microsoft.com/office/drawing/2014/main" id="{F908D0B3-8B02-0546-B823-FD35CC4A5D49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5" name="Shape 1203">
              <a:extLst>
                <a:ext uri="{FF2B5EF4-FFF2-40B4-BE49-F238E27FC236}">
                  <a16:creationId xmlns:a16="http://schemas.microsoft.com/office/drawing/2014/main" id="{DC3EAAC7-B750-4744-961D-590886851F26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6" name="Shape 1204">
              <a:extLst>
                <a:ext uri="{FF2B5EF4-FFF2-40B4-BE49-F238E27FC236}">
                  <a16:creationId xmlns:a16="http://schemas.microsoft.com/office/drawing/2014/main" id="{7B271CF1-EFD6-6645-A553-A82BFA91785B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77" name="Shape 1206">
            <a:extLst>
              <a:ext uri="{FF2B5EF4-FFF2-40B4-BE49-F238E27FC236}">
                <a16:creationId xmlns:a16="http://schemas.microsoft.com/office/drawing/2014/main" id="{8B47A907-B7C8-7247-AE58-BFC8AAF0E045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78" name="Shape 1207">
            <a:extLst>
              <a:ext uri="{FF2B5EF4-FFF2-40B4-BE49-F238E27FC236}">
                <a16:creationId xmlns:a16="http://schemas.microsoft.com/office/drawing/2014/main" id="{3C3EFB7A-68E3-E440-8936-8F78D887453B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79" name="Shape 1208">
            <a:extLst>
              <a:ext uri="{FF2B5EF4-FFF2-40B4-BE49-F238E27FC236}">
                <a16:creationId xmlns:a16="http://schemas.microsoft.com/office/drawing/2014/main" id="{AE92826D-0A87-D747-8AF6-E15671F04F0E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0" name="Shape 1209">
            <a:extLst>
              <a:ext uri="{FF2B5EF4-FFF2-40B4-BE49-F238E27FC236}">
                <a16:creationId xmlns:a16="http://schemas.microsoft.com/office/drawing/2014/main" id="{16B3D445-728A-B14E-AFDF-EB27A722C72A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1" name="Shape 1210">
            <a:extLst>
              <a:ext uri="{FF2B5EF4-FFF2-40B4-BE49-F238E27FC236}">
                <a16:creationId xmlns:a16="http://schemas.microsoft.com/office/drawing/2014/main" id="{AE8ACD1E-8098-E844-8A83-1CD2F51B05FC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2" name="Shape 1211">
            <a:extLst>
              <a:ext uri="{FF2B5EF4-FFF2-40B4-BE49-F238E27FC236}">
                <a16:creationId xmlns:a16="http://schemas.microsoft.com/office/drawing/2014/main" id="{486B01EA-91C9-E045-A9A6-0A2AE0B99EC3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3" name="Shape 1212">
            <a:extLst>
              <a:ext uri="{FF2B5EF4-FFF2-40B4-BE49-F238E27FC236}">
                <a16:creationId xmlns:a16="http://schemas.microsoft.com/office/drawing/2014/main" id="{AC73E2D3-4549-9B42-927F-29E7217FE7DC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4" name="Shape 1213">
            <a:extLst>
              <a:ext uri="{FF2B5EF4-FFF2-40B4-BE49-F238E27FC236}">
                <a16:creationId xmlns:a16="http://schemas.microsoft.com/office/drawing/2014/main" id="{A5107E6C-6391-BD4C-9F3A-11ED3476DAA8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5" name="Shape 1214">
            <a:extLst>
              <a:ext uri="{FF2B5EF4-FFF2-40B4-BE49-F238E27FC236}">
                <a16:creationId xmlns:a16="http://schemas.microsoft.com/office/drawing/2014/main" id="{BD559A56-B85E-A84D-8CB0-F63633CCB369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id="{133B03E3-4BBD-4E4E-9FB0-20E2A33C6DE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8A402516-AE20-1A46-B724-6F3EFD72F2E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896433BD-A938-D548-8BFC-42E30D2A6CC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FF024DBD-B40B-BB4C-B169-E7657D821B9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EAC2AB05-4851-5349-A4DF-B2BE5304D51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C37EA9B2-AD93-E645-AF05-58FB967468D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BFCB3E12-F636-2D46-9BDD-F4D220B8875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932326" y="3310367"/>
            <a:ext cx="480781" cy="89298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01185231-1F6A-9B44-AF1E-0641D0A54B6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7200216" y="3310367"/>
            <a:ext cx="480781" cy="89298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20AA218F-F732-2541-9135-577855896D6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889887" y="3319297"/>
            <a:ext cx="480781" cy="89298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C3E265C5-36B4-5640-BDC2-18DC91E11FF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140043" y="3319297"/>
            <a:ext cx="480781" cy="89298"/>
          </a:xfrm>
          <a:prstGeom prst="rect">
            <a:avLst/>
          </a:prstGeom>
        </p:spPr>
      </p:pic>
      <p:sp>
        <p:nvSpPr>
          <p:cNvPr id="96" name="Shape 1241">
            <a:extLst>
              <a:ext uri="{FF2B5EF4-FFF2-40B4-BE49-F238E27FC236}">
                <a16:creationId xmlns:a16="http://schemas.microsoft.com/office/drawing/2014/main" id="{84590945-49DF-9043-BDCB-FEF6754ABC57}"/>
              </a:ext>
            </a:extLst>
          </p:cNvPr>
          <p:cNvSpPr/>
          <p:nvPr/>
        </p:nvSpPr>
        <p:spPr>
          <a:xfrm>
            <a:off x="8428741" y="2841413"/>
            <a:ext cx="1225820" cy="332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0" extrusionOk="0">
                <a:moveTo>
                  <a:pt x="0" y="20670"/>
                </a:moveTo>
                <a:cubicBezTo>
                  <a:pt x="2620" y="8348"/>
                  <a:pt x="6197" y="983"/>
                  <a:pt x="9996" y="92"/>
                </a:cubicBezTo>
                <a:cubicBezTo>
                  <a:pt x="14350" y="-930"/>
                  <a:pt x="18588" y="6585"/>
                  <a:pt x="21600" y="20670"/>
                </a:cubicBezTo>
              </a:path>
            </a:pathLst>
          </a:cu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FC91D42C-9EBC-E148-BC77-CBED7009718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421021" y="3313277"/>
            <a:ext cx="480780" cy="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3820"/>
      </p:ext>
    </p:extLst>
  </p:cSld>
  <p:clrMapOvr>
    <a:masterClrMapping/>
  </p:clrMapOvr>
  <p:transition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273" name="Shape 1273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74" name="Shape 1274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75" name="Shape 1275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276" name="Shape 1276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77" name="Shape 1277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1640086" y="80367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Another example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148B56-B11F-4E59-AA0F-018359F4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0A7C9A-5BDF-4ACC-B910-BC1A70BAB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A2FDF7-F7DF-4583-AB83-31CF4307A6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54" name="Group 1251">
            <a:extLst>
              <a:ext uri="{FF2B5EF4-FFF2-40B4-BE49-F238E27FC236}">
                <a16:creationId xmlns:a16="http://schemas.microsoft.com/office/drawing/2014/main" id="{AA7CA3B9-9C9B-9D4D-9CC0-5B5E8D5E0F2B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55" name="Shape 1246">
              <a:extLst>
                <a:ext uri="{FF2B5EF4-FFF2-40B4-BE49-F238E27FC236}">
                  <a16:creationId xmlns:a16="http://schemas.microsoft.com/office/drawing/2014/main" id="{323F0446-6ADD-CC47-BAA3-7C7174AAEBC2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56" name="Shape 1247">
              <a:extLst>
                <a:ext uri="{FF2B5EF4-FFF2-40B4-BE49-F238E27FC236}">
                  <a16:creationId xmlns:a16="http://schemas.microsoft.com/office/drawing/2014/main" id="{865ACD6C-44C0-CF44-A796-9E630BE93302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57" name="Shape 1248">
              <a:extLst>
                <a:ext uri="{FF2B5EF4-FFF2-40B4-BE49-F238E27FC236}">
                  <a16:creationId xmlns:a16="http://schemas.microsoft.com/office/drawing/2014/main" id="{4DA0BA6B-58C5-984E-ABF9-CFA0C122B0D7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58" name="Shape 1249">
              <a:extLst>
                <a:ext uri="{FF2B5EF4-FFF2-40B4-BE49-F238E27FC236}">
                  <a16:creationId xmlns:a16="http://schemas.microsoft.com/office/drawing/2014/main" id="{285F1630-D3F0-C548-B8C8-CD3C68648CA7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59" name="Shape 1250">
              <a:extLst>
                <a:ext uri="{FF2B5EF4-FFF2-40B4-BE49-F238E27FC236}">
                  <a16:creationId xmlns:a16="http://schemas.microsoft.com/office/drawing/2014/main" id="{13E2EE25-BDAD-074E-A0E3-89C40797EE6B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60" name="Shape 1252">
            <a:extLst>
              <a:ext uri="{FF2B5EF4-FFF2-40B4-BE49-F238E27FC236}">
                <a16:creationId xmlns:a16="http://schemas.microsoft.com/office/drawing/2014/main" id="{A94C3894-6B5B-E542-A0D3-8D2D6B1E318E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61" name="Shape 1253">
            <a:extLst>
              <a:ext uri="{FF2B5EF4-FFF2-40B4-BE49-F238E27FC236}">
                <a16:creationId xmlns:a16="http://schemas.microsoft.com/office/drawing/2014/main" id="{58025E57-BE3F-1E4F-951C-75517E4C6A17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62" name="Shape 1254">
            <a:extLst>
              <a:ext uri="{FF2B5EF4-FFF2-40B4-BE49-F238E27FC236}">
                <a16:creationId xmlns:a16="http://schemas.microsoft.com/office/drawing/2014/main" id="{0D3C1015-F788-DB49-84A5-8F54BA7E773A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3" name="Shape 1255">
            <a:extLst>
              <a:ext uri="{FF2B5EF4-FFF2-40B4-BE49-F238E27FC236}">
                <a16:creationId xmlns:a16="http://schemas.microsoft.com/office/drawing/2014/main" id="{05879B35-9ED9-8C45-B0C8-9701B723D3E7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4" name="Shape 1256">
            <a:extLst>
              <a:ext uri="{FF2B5EF4-FFF2-40B4-BE49-F238E27FC236}">
                <a16:creationId xmlns:a16="http://schemas.microsoft.com/office/drawing/2014/main" id="{389AA5EC-D5DD-AC48-850B-3B410301BBD9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5" name="Shape 1257">
            <a:extLst>
              <a:ext uri="{FF2B5EF4-FFF2-40B4-BE49-F238E27FC236}">
                <a16:creationId xmlns:a16="http://schemas.microsoft.com/office/drawing/2014/main" id="{E6E83E83-9E21-7E43-9B07-473DB7B2F67C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6" name="Shape 1258">
            <a:extLst>
              <a:ext uri="{FF2B5EF4-FFF2-40B4-BE49-F238E27FC236}">
                <a16:creationId xmlns:a16="http://schemas.microsoft.com/office/drawing/2014/main" id="{50DE54F6-204C-0642-976E-EF8031BFC53D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7" name="Shape 1259">
            <a:extLst>
              <a:ext uri="{FF2B5EF4-FFF2-40B4-BE49-F238E27FC236}">
                <a16:creationId xmlns:a16="http://schemas.microsoft.com/office/drawing/2014/main" id="{C626E513-DFD8-8242-82FC-738594C11A67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8" name="Shape 1260">
            <a:extLst>
              <a:ext uri="{FF2B5EF4-FFF2-40B4-BE49-F238E27FC236}">
                <a16:creationId xmlns:a16="http://schemas.microsoft.com/office/drawing/2014/main" id="{32CC68F3-4E09-A640-9A70-5BCFD0BC846C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BB9FDC9E-1C97-7B4C-B5FD-E4946DA5D9C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456BDFE4-E430-314B-AE25-1FD8DD08214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19717DCD-AF0C-0341-B49A-20F3A9A2C8F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62516217-0796-3F46-B4FF-52DC3FE3CB9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5536E563-7EAF-1A48-B1CE-6772A5B14B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CAFCE910-910B-5744-82ED-DDA0741BD3C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76624"/>
      </p:ext>
    </p:extLst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Shape 1279"/>
          <p:cNvSpPr/>
          <p:nvPr/>
        </p:nvSpPr>
        <p:spPr>
          <a:xfrm flipH="1" flipV="1">
            <a:off x="3452813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80" name="Shape 1280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310" name="Shape 1310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11" name="Shape 1311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12" name="Shape 1312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313" name="Shape 1313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14" name="Shape 1314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315" name="Shape 1315"/>
          <p:cNvSpPr/>
          <p:nvPr/>
        </p:nvSpPr>
        <p:spPr>
          <a:xfrm flipH="1">
            <a:off x="4115749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16" name="Shape 1316"/>
          <p:cNvSpPr/>
          <p:nvPr/>
        </p:nvSpPr>
        <p:spPr>
          <a:xfrm>
            <a:off x="3920171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1</a:t>
            </a:r>
          </a:p>
        </p:txBody>
      </p:sp>
      <p:sp>
        <p:nvSpPr>
          <p:cNvPr id="1319" name="Shape 1319"/>
          <p:cNvSpPr/>
          <p:nvPr/>
        </p:nvSpPr>
        <p:spPr>
          <a:xfrm>
            <a:off x="4233139" y="3932277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640086" y="80367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Another example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F5CAF9-3D38-452C-9DE7-D865FE0C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DE9E39-B13B-428A-BB8F-5DFFA1E72A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19B76D-FEA7-48B1-8E6D-831E9751EF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9" name="Group 1286">
            <a:extLst>
              <a:ext uri="{FF2B5EF4-FFF2-40B4-BE49-F238E27FC236}">
                <a16:creationId xmlns:a16="http://schemas.microsoft.com/office/drawing/2014/main" id="{B1BC3442-F13E-0F46-896E-665598BCDE02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61" name="Shape 1281">
              <a:extLst>
                <a:ext uri="{FF2B5EF4-FFF2-40B4-BE49-F238E27FC236}">
                  <a16:creationId xmlns:a16="http://schemas.microsoft.com/office/drawing/2014/main" id="{DFB3B449-9731-CF4F-B150-A362BC58C502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2" name="Shape 1282">
              <a:extLst>
                <a:ext uri="{FF2B5EF4-FFF2-40B4-BE49-F238E27FC236}">
                  <a16:creationId xmlns:a16="http://schemas.microsoft.com/office/drawing/2014/main" id="{8A65D2FE-645F-4F41-A941-12A19C98BABA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3" name="Shape 1283">
              <a:extLst>
                <a:ext uri="{FF2B5EF4-FFF2-40B4-BE49-F238E27FC236}">
                  <a16:creationId xmlns:a16="http://schemas.microsoft.com/office/drawing/2014/main" id="{175F08E0-8751-3C46-AC2F-C25BBDF2E60D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4" name="Shape 1284">
              <a:extLst>
                <a:ext uri="{FF2B5EF4-FFF2-40B4-BE49-F238E27FC236}">
                  <a16:creationId xmlns:a16="http://schemas.microsoft.com/office/drawing/2014/main" id="{8D0B2100-617B-7541-975F-D36A7C0D17B6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5" name="Shape 1285">
              <a:extLst>
                <a:ext uri="{FF2B5EF4-FFF2-40B4-BE49-F238E27FC236}">
                  <a16:creationId xmlns:a16="http://schemas.microsoft.com/office/drawing/2014/main" id="{FBFFFABD-DA0A-1E46-BC3F-03C5CB2B4E2F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66" name="Shape 1287">
            <a:extLst>
              <a:ext uri="{FF2B5EF4-FFF2-40B4-BE49-F238E27FC236}">
                <a16:creationId xmlns:a16="http://schemas.microsoft.com/office/drawing/2014/main" id="{667D108B-3967-7F42-90AF-7FE728262BB2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67" name="Shape 1288">
            <a:extLst>
              <a:ext uri="{FF2B5EF4-FFF2-40B4-BE49-F238E27FC236}">
                <a16:creationId xmlns:a16="http://schemas.microsoft.com/office/drawing/2014/main" id="{3E607D60-2351-A842-AB8D-FB442E1A9EE3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68" name="Shape 1289">
            <a:extLst>
              <a:ext uri="{FF2B5EF4-FFF2-40B4-BE49-F238E27FC236}">
                <a16:creationId xmlns:a16="http://schemas.microsoft.com/office/drawing/2014/main" id="{F882855B-4020-B049-BFAF-66D5A71B3514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9" name="Shape 1290">
            <a:extLst>
              <a:ext uri="{FF2B5EF4-FFF2-40B4-BE49-F238E27FC236}">
                <a16:creationId xmlns:a16="http://schemas.microsoft.com/office/drawing/2014/main" id="{F8E2A21F-40D4-7143-94CC-325517447839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0" name="Shape 1291">
            <a:extLst>
              <a:ext uri="{FF2B5EF4-FFF2-40B4-BE49-F238E27FC236}">
                <a16:creationId xmlns:a16="http://schemas.microsoft.com/office/drawing/2014/main" id="{E9E73695-ADE7-5843-8722-6C64DA605C81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1" name="Shape 1292">
            <a:extLst>
              <a:ext uri="{FF2B5EF4-FFF2-40B4-BE49-F238E27FC236}">
                <a16:creationId xmlns:a16="http://schemas.microsoft.com/office/drawing/2014/main" id="{484472CD-ADD7-D14B-8111-439FFF4FE1AE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2" name="Shape 1293">
            <a:extLst>
              <a:ext uri="{FF2B5EF4-FFF2-40B4-BE49-F238E27FC236}">
                <a16:creationId xmlns:a16="http://schemas.microsoft.com/office/drawing/2014/main" id="{2247286F-1F78-8640-879A-9E4A839A6CB7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3" name="Shape 1294">
            <a:extLst>
              <a:ext uri="{FF2B5EF4-FFF2-40B4-BE49-F238E27FC236}">
                <a16:creationId xmlns:a16="http://schemas.microsoft.com/office/drawing/2014/main" id="{530546C5-DFF0-9F48-A22C-4D7442D69615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4" name="Shape 1295">
            <a:extLst>
              <a:ext uri="{FF2B5EF4-FFF2-40B4-BE49-F238E27FC236}">
                <a16:creationId xmlns:a16="http://schemas.microsoft.com/office/drawing/2014/main" id="{8AE43B2B-1135-0C42-AEB8-67FF80111F43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53023D46-6641-C74E-B48D-FA3D1CA27A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DA64727B-B671-3E4E-BA2F-5D830B5575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90231BF1-2E60-5E44-A4E2-892F54BE386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F12ED572-D330-8249-B7A8-3EED1870224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27AE1C23-4819-6146-9415-AFB90D298F3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124F9B1B-E721-A849-8FE0-F813A0FD3A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FC2AFD06-3A0E-ED40-B1F5-4F0330073C6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8" y="2703149"/>
            <a:ext cx="1248555" cy="1248555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A0F0E6A6-DF78-1A42-8BF4-CEE61BF410D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6628716" y="3310367"/>
            <a:ext cx="480781" cy="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16250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" grpId="0" animBg="1" advAuto="0"/>
      <p:bldP spid="8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8" descr="tr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48026"/>
            <a:ext cx="9144000" cy="213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23" name="Rectangle 1027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72747"/>
            <a:ext cx="10515600" cy="22374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/>
              <a:t>Les c</a:t>
            </a:r>
            <a:r>
              <a:rPr lang="fr-FR" dirty="0" err="1"/>
              <a:t>hemins</a:t>
            </a:r>
            <a:r>
              <a:rPr lang="fr-FR" dirty="0"/>
              <a:t> de fer néerlandais sont l’un des réseaux de transport ferroviaire les plus denses au monde</a:t>
            </a:r>
            <a:r>
              <a:rPr lang="fr-FR" noProof="0" dirty="0"/>
              <a:t>, avec 5,500 trains par jour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/>
              <a:t>La programmation par contraintes est l’un des composants du logiciel de planification qui a été utilisé pour générer des nouvelles horaires à partir de zéro (2009)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/>
              <a:t>Leur nouveau </a:t>
            </a:r>
            <a:r>
              <a:rPr lang="fr-FR" dirty="0"/>
              <a:t>calendrier horaire est </a:t>
            </a:r>
            <a:r>
              <a:rPr lang="fr-FR" noProof="0" dirty="0"/>
              <a:t>plus robuste et efficace, générant $75M de profit annuel supplémentaire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/>
              <a:t>Gagnant du prix INFORMS Edelman (2009)</a:t>
            </a:r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Optimisation ferroviaire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015F6C-6FCA-45DE-859C-FF457AB3DA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2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Shape 1321"/>
          <p:cNvSpPr/>
          <p:nvPr/>
        </p:nvSpPr>
        <p:spPr>
          <a:xfrm flipV="1">
            <a:off x="3452813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22" name="Shape 1322"/>
          <p:cNvSpPr/>
          <p:nvPr/>
        </p:nvSpPr>
        <p:spPr>
          <a:xfrm flipH="1" flipV="1">
            <a:off x="3452813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23" name="Shape 1323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351" name="Shape 1351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52" name="Shape 1352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53" name="Shape 1353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354" name="Shape 1354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55" name="Shape 1355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356" name="Shape 1356"/>
          <p:cNvSpPr/>
          <p:nvPr/>
        </p:nvSpPr>
        <p:spPr>
          <a:xfrm flipH="1">
            <a:off x="4115749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57" name="Shape 1357"/>
          <p:cNvSpPr/>
          <p:nvPr/>
        </p:nvSpPr>
        <p:spPr>
          <a:xfrm>
            <a:off x="3920171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1</a:t>
            </a:r>
          </a:p>
        </p:txBody>
      </p:sp>
      <p:sp>
        <p:nvSpPr>
          <p:cNvPr id="1360" name="Shape 1360"/>
          <p:cNvSpPr/>
          <p:nvPr/>
        </p:nvSpPr>
        <p:spPr>
          <a:xfrm>
            <a:off x="3044186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61" name="Shape 1361"/>
          <p:cNvSpPr/>
          <p:nvPr/>
        </p:nvSpPr>
        <p:spPr>
          <a:xfrm>
            <a:off x="2937906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2</a:t>
            </a:r>
          </a:p>
        </p:txBody>
      </p:sp>
      <p:sp>
        <p:nvSpPr>
          <p:cNvPr id="1372" name="Shape 1372"/>
          <p:cNvSpPr/>
          <p:nvPr/>
        </p:nvSpPr>
        <p:spPr>
          <a:xfrm>
            <a:off x="4233139" y="3932277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6E399B-EF72-4A72-B931-9A7738FB1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4" name="Group 1329">
            <a:extLst>
              <a:ext uri="{FF2B5EF4-FFF2-40B4-BE49-F238E27FC236}">
                <a16:creationId xmlns:a16="http://schemas.microsoft.com/office/drawing/2014/main" id="{C7253D51-5868-B349-AFF7-646015960887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45" name="Shape 1324">
              <a:extLst>
                <a:ext uri="{FF2B5EF4-FFF2-40B4-BE49-F238E27FC236}">
                  <a16:creationId xmlns:a16="http://schemas.microsoft.com/office/drawing/2014/main" id="{93F93E14-46F0-2340-98CC-E5CA30AF7720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6" name="Shape 1325">
              <a:extLst>
                <a:ext uri="{FF2B5EF4-FFF2-40B4-BE49-F238E27FC236}">
                  <a16:creationId xmlns:a16="http://schemas.microsoft.com/office/drawing/2014/main" id="{15D79A0A-DDB6-A64F-9C44-DB421EF35EDC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7" name="Shape 1326">
              <a:extLst>
                <a:ext uri="{FF2B5EF4-FFF2-40B4-BE49-F238E27FC236}">
                  <a16:creationId xmlns:a16="http://schemas.microsoft.com/office/drawing/2014/main" id="{EE2E3869-5937-4B4D-905A-9638C471B84C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9" name="Shape 1327">
              <a:extLst>
                <a:ext uri="{FF2B5EF4-FFF2-40B4-BE49-F238E27FC236}">
                  <a16:creationId xmlns:a16="http://schemas.microsoft.com/office/drawing/2014/main" id="{23E143DD-BD44-744C-A812-886354D92505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0" name="Shape 1328">
              <a:extLst>
                <a:ext uri="{FF2B5EF4-FFF2-40B4-BE49-F238E27FC236}">
                  <a16:creationId xmlns:a16="http://schemas.microsoft.com/office/drawing/2014/main" id="{685FCF2E-04A6-5B44-A31E-D1BCC54E290B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71" name="Shape 1330">
            <a:extLst>
              <a:ext uri="{FF2B5EF4-FFF2-40B4-BE49-F238E27FC236}">
                <a16:creationId xmlns:a16="http://schemas.microsoft.com/office/drawing/2014/main" id="{8420ABEE-A22D-4B42-B621-AD85BD222C01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72" name="Shape 1331">
            <a:extLst>
              <a:ext uri="{FF2B5EF4-FFF2-40B4-BE49-F238E27FC236}">
                <a16:creationId xmlns:a16="http://schemas.microsoft.com/office/drawing/2014/main" id="{C603C348-A120-D246-9F1E-3F84BE693B82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73" name="Shape 1332">
            <a:extLst>
              <a:ext uri="{FF2B5EF4-FFF2-40B4-BE49-F238E27FC236}">
                <a16:creationId xmlns:a16="http://schemas.microsoft.com/office/drawing/2014/main" id="{01BA4D58-6553-6547-AF15-1F877856B704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4" name="Shape 1333">
            <a:extLst>
              <a:ext uri="{FF2B5EF4-FFF2-40B4-BE49-F238E27FC236}">
                <a16:creationId xmlns:a16="http://schemas.microsoft.com/office/drawing/2014/main" id="{8B8DFF21-96ED-7545-990C-A4B62D2420A7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5" name="Shape 1334">
            <a:extLst>
              <a:ext uri="{FF2B5EF4-FFF2-40B4-BE49-F238E27FC236}">
                <a16:creationId xmlns:a16="http://schemas.microsoft.com/office/drawing/2014/main" id="{99F44590-8DED-8749-8492-29C65DC73B5C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6" name="Shape 1335">
            <a:extLst>
              <a:ext uri="{FF2B5EF4-FFF2-40B4-BE49-F238E27FC236}">
                <a16:creationId xmlns:a16="http://schemas.microsoft.com/office/drawing/2014/main" id="{C7817641-4F73-F64F-8749-6209C2F0F19A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7" name="Shape 1336">
            <a:extLst>
              <a:ext uri="{FF2B5EF4-FFF2-40B4-BE49-F238E27FC236}">
                <a16:creationId xmlns:a16="http://schemas.microsoft.com/office/drawing/2014/main" id="{A1DFC531-35B2-5842-AB1D-73EE0B7DA243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8" name="Shape 1337">
            <a:extLst>
              <a:ext uri="{FF2B5EF4-FFF2-40B4-BE49-F238E27FC236}">
                <a16:creationId xmlns:a16="http://schemas.microsoft.com/office/drawing/2014/main" id="{B947B42C-95D7-1045-8E65-CF737E06C902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9" name="Shape 1338">
            <a:extLst>
              <a:ext uri="{FF2B5EF4-FFF2-40B4-BE49-F238E27FC236}">
                <a16:creationId xmlns:a16="http://schemas.microsoft.com/office/drawing/2014/main" id="{190F760E-3A81-6F40-AB95-9F6EC1AF4E29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D385AE21-BF18-D24E-B4C9-BE399423218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45924157-5F95-6749-B812-673EA8336C5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664ACEF1-7914-4D4F-8202-36B080F1F74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05F86828-1009-5B4D-A4EE-332F8C4827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FF070D09-5E28-C342-B618-AB09C5FDFC6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1A2AB6E1-3C1B-824A-9068-33A258343F0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F8299C23-2475-084B-AEB1-CA4CB179FA6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628716" y="3310367"/>
            <a:ext cx="480781" cy="89298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EE98A65C-351C-DB4B-BF94-F868B6AD27C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7244865" y="3310367"/>
            <a:ext cx="480781" cy="89298"/>
          </a:xfrm>
          <a:prstGeom prst="rect">
            <a:avLst/>
          </a:prstGeom>
        </p:spPr>
      </p:pic>
      <p:grpSp>
        <p:nvGrpSpPr>
          <p:cNvPr id="88" name="Group 1366">
            <a:extLst>
              <a:ext uri="{FF2B5EF4-FFF2-40B4-BE49-F238E27FC236}">
                <a16:creationId xmlns:a16="http://schemas.microsoft.com/office/drawing/2014/main" id="{67AB4804-0B2B-D54D-95A2-408742E25B37}"/>
              </a:ext>
            </a:extLst>
          </p:cNvPr>
          <p:cNvGrpSpPr/>
          <p:nvPr/>
        </p:nvGrpSpPr>
        <p:grpSpPr>
          <a:xfrm>
            <a:off x="7196444" y="2585505"/>
            <a:ext cx="2455862" cy="588675"/>
            <a:chOff x="0" y="0"/>
            <a:chExt cx="3492780" cy="837226"/>
          </a:xfrm>
        </p:grpSpPr>
        <p:sp>
          <p:nvSpPr>
            <p:cNvPr id="89" name="Shape 1364">
              <a:extLst>
                <a:ext uri="{FF2B5EF4-FFF2-40B4-BE49-F238E27FC236}">
                  <a16:creationId xmlns:a16="http://schemas.microsoft.com/office/drawing/2014/main" id="{D72339DF-4704-CF40-A118-373A4237B0E4}"/>
                </a:ext>
              </a:extLst>
            </p:cNvPr>
            <p:cNvSpPr/>
            <p:nvPr/>
          </p:nvSpPr>
          <p:spPr>
            <a:xfrm>
              <a:off x="0" y="363960"/>
              <a:ext cx="1743389" cy="47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0" extrusionOk="0">
                  <a:moveTo>
                    <a:pt x="0" y="20670"/>
                  </a:moveTo>
                  <a:cubicBezTo>
                    <a:pt x="2620" y="8348"/>
                    <a:pt x="6197" y="983"/>
                    <a:pt x="9996" y="92"/>
                  </a:cubicBezTo>
                  <a:cubicBezTo>
                    <a:pt x="14350" y="-930"/>
                    <a:pt x="18588" y="6585"/>
                    <a:pt x="21600" y="2067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0" name="Shape 1365">
              <a:extLst>
                <a:ext uri="{FF2B5EF4-FFF2-40B4-BE49-F238E27FC236}">
                  <a16:creationId xmlns:a16="http://schemas.microsoft.com/office/drawing/2014/main" id="{83244944-6DE3-614F-899C-91AA585FD356}"/>
                </a:ext>
              </a:extLst>
            </p:cNvPr>
            <p:cNvSpPr/>
            <p:nvPr/>
          </p:nvSpPr>
          <p:spPr>
            <a:xfrm>
              <a:off x="13692" y="-1"/>
              <a:ext cx="3479089" cy="80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389" extrusionOk="0">
                  <a:moveTo>
                    <a:pt x="0" y="16389"/>
                  </a:moveTo>
                  <a:cubicBezTo>
                    <a:pt x="873" y="12880"/>
                    <a:pt x="1911" y="9846"/>
                    <a:pt x="3073" y="7400"/>
                  </a:cubicBezTo>
                  <a:cubicBezTo>
                    <a:pt x="9066" y="-5211"/>
                    <a:pt x="16979" y="-1371"/>
                    <a:pt x="21600" y="16389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grpSp>
        <p:nvGrpSpPr>
          <p:cNvPr id="91" name="Group 1371">
            <a:extLst>
              <a:ext uri="{FF2B5EF4-FFF2-40B4-BE49-F238E27FC236}">
                <a16:creationId xmlns:a16="http://schemas.microsoft.com/office/drawing/2014/main" id="{BB20D3F0-DEC1-7E41-A691-6D516E1A714A}"/>
              </a:ext>
            </a:extLst>
          </p:cNvPr>
          <p:cNvGrpSpPr/>
          <p:nvPr/>
        </p:nvGrpSpPr>
        <p:grpSpPr>
          <a:xfrm>
            <a:off x="8236491" y="3156372"/>
            <a:ext cx="1653262" cy="403106"/>
            <a:chOff x="-89802" y="-89802"/>
            <a:chExt cx="2351305" cy="573305"/>
          </a:xfrm>
        </p:grpSpPr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8BEE7E23-DFE3-BC4B-B7F8-AE44B313805A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-145038" y="133349"/>
              <a:ext cx="683776" cy="127001"/>
            </a:xfrm>
            <a:prstGeom prst="rect">
              <a:avLst/>
            </a:prstGeom>
            <a:effectLst/>
          </p:spPr>
        </p:pic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A0447B22-BF42-214C-9210-23E857A911F8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1632962" y="133349"/>
              <a:ext cx="683776" cy="1270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658773150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 advAuto="0"/>
      <p:bldP spid="91" grpId="0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Shape 1374"/>
          <p:cNvSpPr/>
          <p:nvPr/>
        </p:nvSpPr>
        <p:spPr>
          <a:xfrm flipV="1">
            <a:off x="3452813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75" name="Shape 1375"/>
          <p:cNvSpPr/>
          <p:nvPr/>
        </p:nvSpPr>
        <p:spPr>
          <a:xfrm flipH="1" flipV="1">
            <a:off x="3452813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76" name="Shape 1376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404" name="Shape 1404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05" name="Shape 1405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06" name="Shape 1406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407" name="Shape 1407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08" name="Shape 1408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409" name="Shape 1409"/>
          <p:cNvSpPr/>
          <p:nvPr/>
        </p:nvSpPr>
        <p:spPr>
          <a:xfrm flipH="1">
            <a:off x="4115749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10" name="Shape 1410"/>
          <p:cNvSpPr/>
          <p:nvPr/>
        </p:nvSpPr>
        <p:spPr>
          <a:xfrm>
            <a:off x="3920171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1</a:t>
            </a:r>
          </a:p>
        </p:txBody>
      </p:sp>
      <p:sp>
        <p:nvSpPr>
          <p:cNvPr id="1413" name="Shape 1413"/>
          <p:cNvSpPr/>
          <p:nvPr/>
        </p:nvSpPr>
        <p:spPr>
          <a:xfrm>
            <a:off x="3044186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14" name="Shape 1414"/>
          <p:cNvSpPr/>
          <p:nvPr/>
        </p:nvSpPr>
        <p:spPr>
          <a:xfrm>
            <a:off x="2937906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2</a:t>
            </a:r>
          </a:p>
        </p:txBody>
      </p:sp>
      <p:sp>
        <p:nvSpPr>
          <p:cNvPr id="1424" name="Shape 1424"/>
          <p:cNvSpPr/>
          <p:nvPr/>
        </p:nvSpPr>
        <p:spPr>
          <a:xfrm>
            <a:off x="9392473" y="2114581"/>
            <a:ext cx="1485984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lang="en-US" sz="1969" dirty="0">
                <a:solidFill>
                  <a:srgbClr val="656567"/>
                </a:solidFill>
                <a:latin typeface="Gotham HTF Book"/>
              </a:rPr>
              <a:t>Domaine vide</a:t>
            </a:r>
            <a:endParaRPr sz="1969" dirty="0">
              <a:solidFill>
                <a:srgbClr val="656567"/>
              </a:solidFill>
              <a:latin typeface="Gotham HTF Book"/>
            </a:endParaRPr>
          </a:p>
        </p:txBody>
      </p:sp>
      <p:sp>
        <p:nvSpPr>
          <p:cNvPr id="1425" name="Shape 1425"/>
          <p:cNvSpPr/>
          <p:nvPr/>
        </p:nvSpPr>
        <p:spPr>
          <a:xfrm>
            <a:off x="4233139" y="3941207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A67F05-5C92-4A55-B793-5A0E197D7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945FCB-5872-4339-A02C-B9509F361A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5" name="Group 1382">
            <a:extLst>
              <a:ext uri="{FF2B5EF4-FFF2-40B4-BE49-F238E27FC236}">
                <a16:creationId xmlns:a16="http://schemas.microsoft.com/office/drawing/2014/main" id="{5837D0FE-0A2A-3242-A32C-E04127A00A90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46" name="Shape 1377">
              <a:extLst>
                <a:ext uri="{FF2B5EF4-FFF2-40B4-BE49-F238E27FC236}">
                  <a16:creationId xmlns:a16="http://schemas.microsoft.com/office/drawing/2014/main" id="{BFB1B2DD-BE43-F045-85F4-8CF3540AAFF1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2" name="Shape 1378">
              <a:extLst>
                <a:ext uri="{FF2B5EF4-FFF2-40B4-BE49-F238E27FC236}">
                  <a16:creationId xmlns:a16="http://schemas.microsoft.com/office/drawing/2014/main" id="{DC3B965E-5C15-F24B-AD9D-420F7ECDEF35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3" name="Shape 1379">
              <a:extLst>
                <a:ext uri="{FF2B5EF4-FFF2-40B4-BE49-F238E27FC236}">
                  <a16:creationId xmlns:a16="http://schemas.microsoft.com/office/drawing/2014/main" id="{EB0CD1D2-9277-664F-B49D-5C80E43748BF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4" name="Shape 1380">
              <a:extLst>
                <a:ext uri="{FF2B5EF4-FFF2-40B4-BE49-F238E27FC236}">
                  <a16:creationId xmlns:a16="http://schemas.microsoft.com/office/drawing/2014/main" id="{351DF8F1-F934-F448-A1FB-2CCFFA10FC0A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5" name="Shape 1381">
              <a:extLst>
                <a:ext uri="{FF2B5EF4-FFF2-40B4-BE49-F238E27FC236}">
                  <a16:creationId xmlns:a16="http://schemas.microsoft.com/office/drawing/2014/main" id="{5CC04463-998C-6E48-807B-C95A44CC657F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76" name="Shape 1383">
            <a:extLst>
              <a:ext uri="{FF2B5EF4-FFF2-40B4-BE49-F238E27FC236}">
                <a16:creationId xmlns:a16="http://schemas.microsoft.com/office/drawing/2014/main" id="{03717764-9556-9D4C-A9A3-442C6D4B8110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77" name="Shape 1384">
            <a:extLst>
              <a:ext uri="{FF2B5EF4-FFF2-40B4-BE49-F238E27FC236}">
                <a16:creationId xmlns:a16="http://schemas.microsoft.com/office/drawing/2014/main" id="{54AB1B08-84C3-1740-8FB7-BFEC02C4D07A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78" name="Shape 1385">
            <a:extLst>
              <a:ext uri="{FF2B5EF4-FFF2-40B4-BE49-F238E27FC236}">
                <a16:creationId xmlns:a16="http://schemas.microsoft.com/office/drawing/2014/main" id="{7C79894B-07EE-A241-90A7-363882806FF5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9" name="Shape 1386">
            <a:extLst>
              <a:ext uri="{FF2B5EF4-FFF2-40B4-BE49-F238E27FC236}">
                <a16:creationId xmlns:a16="http://schemas.microsoft.com/office/drawing/2014/main" id="{D51E303D-2708-964C-981C-974AD7EECCC5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0" name="Shape 1387">
            <a:extLst>
              <a:ext uri="{FF2B5EF4-FFF2-40B4-BE49-F238E27FC236}">
                <a16:creationId xmlns:a16="http://schemas.microsoft.com/office/drawing/2014/main" id="{03E5D9AD-C068-174F-9CC3-1BF6F55E66F5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1" name="Shape 1388">
            <a:extLst>
              <a:ext uri="{FF2B5EF4-FFF2-40B4-BE49-F238E27FC236}">
                <a16:creationId xmlns:a16="http://schemas.microsoft.com/office/drawing/2014/main" id="{15FBA690-DF36-6240-9BEC-A4384C63E4AA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2" name="Shape 1389">
            <a:extLst>
              <a:ext uri="{FF2B5EF4-FFF2-40B4-BE49-F238E27FC236}">
                <a16:creationId xmlns:a16="http://schemas.microsoft.com/office/drawing/2014/main" id="{0ACAD2B7-0DC3-EB42-990B-F87948D670E6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3" name="Shape 1390">
            <a:extLst>
              <a:ext uri="{FF2B5EF4-FFF2-40B4-BE49-F238E27FC236}">
                <a16:creationId xmlns:a16="http://schemas.microsoft.com/office/drawing/2014/main" id="{82684BEB-2C19-B34D-8CD3-D542F4DA734C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4" name="Shape 1391">
            <a:extLst>
              <a:ext uri="{FF2B5EF4-FFF2-40B4-BE49-F238E27FC236}">
                <a16:creationId xmlns:a16="http://schemas.microsoft.com/office/drawing/2014/main" id="{644F9339-2723-8F49-AA64-627F3A4B3D3C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88FF30AE-BD01-8247-9096-22135ACAD03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0FC37D9C-ED54-ED49-81BB-16E6797A4F9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D09D58D2-02F4-0C47-80F0-56BA62E9F97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CF1A3782-D3C3-A64E-BFC0-6EF4966299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B8C3A7FA-7EED-6644-BDD6-C91E51CE91B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57C35396-4EA7-B148-93D5-9129D8C1319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28034B27-0C17-784C-A236-0EC93943528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628716" y="3310367"/>
            <a:ext cx="480781" cy="89298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8A34C2CC-9DC1-1143-A0BD-BE75E348886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7244865" y="3310367"/>
            <a:ext cx="480781" cy="89298"/>
          </a:xfrm>
          <a:prstGeom prst="rect">
            <a:avLst/>
          </a:prstGeom>
        </p:spPr>
      </p:pic>
      <p:sp>
        <p:nvSpPr>
          <p:cNvPr id="93" name="Shape 1417">
            <a:extLst>
              <a:ext uri="{FF2B5EF4-FFF2-40B4-BE49-F238E27FC236}">
                <a16:creationId xmlns:a16="http://schemas.microsoft.com/office/drawing/2014/main" id="{4CEF5058-A89D-164E-A682-B6E0FE282FAA}"/>
              </a:ext>
            </a:extLst>
          </p:cNvPr>
          <p:cNvSpPr/>
          <p:nvPr/>
        </p:nvSpPr>
        <p:spPr>
          <a:xfrm>
            <a:off x="8125132" y="2841413"/>
            <a:ext cx="1225820" cy="332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0" extrusionOk="0">
                <a:moveTo>
                  <a:pt x="0" y="20670"/>
                </a:moveTo>
                <a:cubicBezTo>
                  <a:pt x="2620" y="8348"/>
                  <a:pt x="6197" y="983"/>
                  <a:pt x="9996" y="92"/>
                </a:cubicBezTo>
                <a:cubicBezTo>
                  <a:pt x="14350" y="-930"/>
                  <a:pt x="18588" y="6585"/>
                  <a:pt x="21600" y="20670"/>
                </a:cubicBezTo>
              </a:path>
            </a:pathLst>
          </a:cu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94" name="Image 93">
            <a:extLst>
              <a:ext uri="{FF2B5EF4-FFF2-40B4-BE49-F238E27FC236}">
                <a16:creationId xmlns:a16="http://schemas.microsoft.com/office/drawing/2014/main" id="{3151D2FF-0B2A-A243-80CE-547A7C8AA56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197654" y="3313277"/>
            <a:ext cx="480780" cy="89298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5353747D-44FD-6848-8B4A-08CBF995C46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447810" y="3313277"/>
            <a:ext cx="480780" cy="89298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8BA39628-6568-C147-B013-A85A18D843F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126341" y="3313277"/>
            <a:ext cx="480780" cy="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31765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" grpId="0" animBg="1" advAuto="0"/>
      <p:bldP spid="93" grpId="0" animBg="1" advAuto="0"/>
      <p:bldP spid="96" grpId="0" animBg="1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/>
          <p:nvPr/>
        </p:nvSpPr>
        <p:spPr>
          <a:xfrm flipV="1">
            <a:off x="3452813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28" name="Shape 1428"/>
          <p:cNvSpPr/>
          <p:nvPr/>
        </p:nvSpPr>
        <p:spPr>
          <a:xfrm flipH="1" flipV="1">
            <a:off x="3452813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29" name="Shape 1429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457" name="Shape 1457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58" name="Shape 1458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59" name="Shape 1459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460" name="Shape 1460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61" name="Shape 1461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462" name="Shape 1462"/>
          <p:cNvSpPr/>
          <p:nvPr/>
        </p:nvSpPr>
        <p:spPr>
          <a:xfrm flipH="1">
            <a:off x="4115749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63" name="Shape 1463"/>
          <p:cNvSpPr/>
          <p:nvPr/>
        </p:nvSpPr>
        <p:spPr>
          <a:xfrm>
            <a:off x="3920171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1</a:t>
            </a:r>
          </a:p>
        </p:txBody>
      </p:sp>
      <p:sp>
        <p:nvSpPr>
          <p:cNvPr id="1466" name="Shape 1466"/>
          <p:cNvSpPr/>
          <p:nvPr/>
        </p:nvSpPr>
        <p:spPr>
          <a:xfrm>
            <a:off x="3044186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67" name="Shape 1467"/>
          <p:cNvSpPr/>
          <p:nvPr/>
        </p:nvSpPr>
        <p:spPr>
          <a:xfrm>
            <a:off x="2937906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2</a:t>
            </a:r>
          </a:p>
        </p:txBody>
      </p:sp>
      <p:sp>
        <p:nvSpPr>
          <p:cNvPr id="1478" name="Shape 1478"/>
          <p:cNvSpPr/>
          <p:nvPr/>
        </p:nvSpPr>
        <p:spPr>
          <a:xfrm>
            <a:off x="4233139" y="3941207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479" name="Shape 1479"/>
          <p:cNvSpPr/>
          <p:nvPr/>
        </p:nvSpPr>
        <p:spPr>
          <a:xfrm>
            <a:off x="3018478" y="5600399"/>
            <a:ext cx="379784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fail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1640086" y="80367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Another example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2BB050-0647-4737-8FAC-BAD5B8CA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21BD06-DADF-41D7-B5FD-70AF8A6D20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E1AD78-C0E1-4002-9952-6343EFB6DE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5" name="Shape 1424">
            <a:extLst>
              <a:ext uri="{FF2B5EF4-FFF2-40B4-BE49-F238E27FC236}">
                <a16:creationId xmlns:a16="http://schemas.microsoft.com/office/drawing/2014/main" id="{2A7B22BD-62F4-4E1E-843B-CFE7E0ACB805}"/>
              </a:ext>
            </a:extLst>
          </p:cNvPr>
          <p:cNvSpPr/>
          <p:nvPr/>
        </p:nvSpPr>
        <p:spPr>
          <a:xfrm>
            <a:off x="9392473" y="2114581"/>
            <a:ext cx="1485984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lang="en-US" sz="1969" dirty="0">
                <a:solidFill>
                  <a:srgbClr val="656567"/>
                </a:solidFill>
                <a:latin typeface="Gotham HTF Book"/>
              </a:rPr>
              <a:t>Domaine vide</a:t>
            </a:r>
            <a:endParaRPr sz="1969" dirty="0">
              <a:solidFill>
                <a:srgbClr val="656567"/>
              </a:solidFill>
              <a:latin typeface="Gotham HTF Book"/>
            </a:endParaRPr>
          </a:p>
        </p:txBody>
      </p:sp>
      <p:grpSp>
        <p:nvGrpSpPr>
          <p:cNvPr id="76" name="Group 1435">
            <a:extLst>
              <a:ext uri="{FF2B5EF4-FFF2-40B4-BE49-F238E27FC236}">
                <a16:creationId xmlns:a16="http://schemas.microsoft.com/office/drawing/2014/main" id="{C8926D1E-8BD1-CF4F-A733-1DF7DDC9A6B2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77" name="Shape 1430">
              <a:extLst>
                <a:ext uri="{FF2B5EF4-FFF2-40B4-BE49-F238E27FC236}">
                  <a16:creationId xmlns:a16="http://schemas.microsoft.com/office/drawing/2014/main" id="{180F4B06-BA1E-FF4A-96F3-9A1705E0F768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8" name="Shape 1431">
              <a:extLst>
                <a:ext uri="{FF2B5EF4-FFF2-40B4-BE49-F238E27FC236}">
                  <a16:creationId xmlns:a16="http://schemas.microsoft.com/office/drawing/2014/main" id="{18ED635E-64FC-FB45-94CA-00D7DCE6CC68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9" name="Shape 1432">
              <a:extLst>
                <a:ext uri="{FF2B5EF4-FFF2-40B4-BE49-F238E27FC236}">
                  <a16:creationId xmlns:a16="http://schemas.microsoft.com/office/drawing/2014/main" id="{ECB7B2DF-1CEE-BF4C-9FE6-482EF5624741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0" name="Shape 1433">
              <a:extLst>
                <a:ext uri="{FF2B5EF4-FFF2-40B4-BE49-F238E27FC236}">
                  <a16:creationId xmlns:a16="http://schemas.microsoft.com/office/drawing/2014/main" id="{CA737F54-8319-2A4A-8D1A-384D44EBE93F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1" name="Shape 1434">
              <a:extLst>
                <a:ext uri="{FF2B5EF4-FFF2-40B4-BE49-F238E27FC236}">
                  <a16:creationId xmlns:a16="http://schemas.microsoft.com/office/drawing/2014/main" id="{A0900978-5CB2-4A42-9020-F4F40351A0F9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82" name="Shape 1436">
            <a:extLst>
              <a:ext uri="{FF2B5EF4-FFF2-40B4-BE49-F238E27FC236}">
                <a16:creationId xmlns:a16="http://schemas.microsoft.com/office/drawing/2014/main" id="{A85390C9-FD47-0048-9D8B-7CD9147AB739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83" name="Shape 1437">
            <a:extLst>
              <a:ext uri="{FF2B5EF4-FFF2-40B4-BE49-F238E27FC236}">
                <a16:creationId xmlns:a16="http://schemas.microsoft.com/office/drawing/2014/main" id="{656CA349-5CC6-3C42-A23A-B0D00F3316A7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84" name="Shape 1438">
            <a:extLst>
              <a:ext uri="{FF2B5EF4-FFF2-40B4-BE49-F238E27FC236}">
                <a16:creationId xmlns:a16="http://schemas.microsoft.com/office/drawing/2014/main" id="{AFAD243F-3F46-DF40-A07E-F39A282F41E8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5" name="Shape 1439">
            <a:extLst>
              <a:ext uri="{FF2B5EF4-FFF2-40B4-BE49-F238E27FC236}">
                <a16:creationId xmlns:a16="http://schemas.microsoft.com/office/drawing/2014/main" id="{4F5929EC-0BD7-C545-9614-FCF62EB72185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6" name="Shape 1440">
            <a:extLst>
              <a:ext uri="{FF2B5EF4-FFF2-40B4-BE49-F238E27FC236}">
                <a16:creationId xmlns:a16="http://schemas.microsoft.com/office/drawing/2014/main" id="{A072AAF7-EC5A-AF4E-A10D-7E29CC22B6BC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7" name="Shape 1441">
            <a:extLst>
              <a:ext uri="{FF2B5EF4-FFF2-40B4-BE49-F238E27FC236}">
                <a16:creationId xmlns:a16="http://schemas.microsoft.com/office/drawing/2014/main" id="{C8833BFC-3784-8B4D-8B81-284824D82A69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8" name="Shape 1442">
            <a:extLst>
              <a:ext uri="{FF2B5EF4-FFF2-40B4-BE49-F238E27FC236}">
                <a16:creationId xmlns:a16="http://schemas.microsoft.com/office/drawing/2014/main" id="{BF9D5D42-6C93-4441-AE0B-9335F774A66D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9" name="Shape 1443">
            <a:extLst>
              <a:ext uri="{FF2B5EF4-FFF2-40B4-BE49-F238E27FC236}">
                <a16:creationId xmlns:a16="http://schemas.microsoft.com/office/drawing/2014/main" id="{B5D0F507-BB2B-124B-9B7D-A352C20410A2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0" name="Shape 1444">
            <a:extLst>
              <a:ext uri="{FF2B5EF4-FFF2-40B4-BE49-F238E27FC236}">
                <a16:creationId xmlns:a16="http://schemas.microsoft.com/office/drawing/2014/main" id="{DBBE0661-C388-B145-B26F-399507B2075C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344566FA-9CCA-D646-A09E-C7040208E4E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D150DFA2-D05C-A849-8968-32DF2A2AC47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85BAC34C-5A9F-6D45-B3E2-013D58CAC6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8BEE55E6-096B-2E47-99A4-0EA83470A5F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04CA9D55-96A8-0342-A241-D1AB5160756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0649C84E-60D3-0842-A521-CD78B81AF90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0C848968-058B-B64E-ABEF-65A43C89963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628716" y="3310367"/>
            <a:ext cx="480781" cy="89298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5A369438-822F-E247-8E91-E0E126872C8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7244865" y="3310367"/>
            <a:ext cx="480781" cy="89298"/>
          </a:xfrm>
          <a:prstGeom prst="rect">
            <a:avLst/>
          </a:prstGeom>
        </p:spPr>
      </p:pic>
      <p:sp>
        <p:nvSpPr>
          <p:cNvPr id="99" name="Shape 1470">
            <a:extLst>
              <a:ext uri="{FF2B5EF4-FFF2-40B4-BE49-F238E27FC236}">
                <a16:creationId xmlns:a16="http://schemas.microsoft.com/office/drawing/2014/main" id="{F91F1558-893E-A74C-BC05-FD1C93EB74D3}"/>
              </a:ext>
            </a:extLst>
          </p:cNvPr>
          <p:cNvSpPr/>
          <p:nvPr/>
        </p:nvSpPr>
        <p:spPr>
          <a:xfrm>
            <a:off x="8125132" y="2841413"/>
            <a:ext cx="1225820" cy="332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0" extrusionOk="0">
                <a:moveTo>
                  <a:pt x="0" y="20670"/>
                </a:moveTo>
                <a:cubicBezTo>
                  <a:pt x="2620" y="8348"/>
                  <a:pt x="6197" y="983"/>
                  <a:pt x="9996" y="92"/>
                </a:cubicBezTo>
                <a:cubicBezTo>
                  <a:pt x="14350" y="-930"/>
                  <a:pt x="18588" y="6585"/>
                  <a:pt x="21600" y="20670"/>
                </a:cubicBezTo>
              </a:path>
            </a:pathLst>
          </a:cu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100" name="Image 99">
            <a:extLst>
              <a:ext uri="{FF2B5EF4-FFF2-40B4-BE49-F238E27FC236}">
                <a16:creationId xmlns:a16="http://schemas.microsoft.com/office/drawing/2014/main" id="{55F1BFF1-6F2D-BF45-B717-54D5CEAF0FB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197654" y="3313277"/>
            <a:ext cx="480780" cy="89298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B7D84A12-AB47-C340-B221-5AC4F9EA894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447810" y="3313277"/>
            <a:ext cx="480780" cy="89298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1589087E-79DD-B24B-B722-FA4BD3A59AD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126341" y="3313277"/>
            <a:ext cx="480780" cy="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0089"/>
      </p:ext>
    </p:extLst>
  </p:cSld>
  <p:clrMapOvr>
    <a:masterClrMapping/>
  </p:clrMapOvr>
  <p:transition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/>
          <p:nvPr/>
        </p:nvSpPr>
        <p:spPr>
          <a:xfrm flipV="1">
            <a:off x="3452813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82" name="Shape 1482"/>
          <p:cNvSpPr/>
          <p:nvPr/>
        </p:nvSpPr>
        <p:spPr>
          <a:xfrm>
            <a:off x="3044186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83" name="Shape 1483"/>
          <p:cNvSpPr/>
          <p:nvPr/>
        </p:nvSpPr>
        <p:spPr>
          <a:xfrm>
            <a:off x="2937906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2</a:t>
            </a:r>
          </a:p>
        </p:txBody>
      </p:sp>
      <p:sp>
        <p:nvSpPr>
          <p:cNvPr id="1484" name="Shape 1484"/>
          <p:cNvSpPr/>
          <p:nvPr/>
        </p:nvSpPr>
        <p:spPr>
          <a:xfrm flipH="1" flipV="1">
            <a:off x="3452813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85" name="Shape 1485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513" name="Shape 1513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14" name="Shape 1514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15" name="Shape 1515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516" name="Shape 1516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17" name="Shape 1517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518" name="Shape 1518"/>
          <p:cNvSpPr/>
          <p:nvPr/>
        </p:nvSpPr>
        <p:spPr>
          <a:xfrm flipH="1">
            <a:off x="4115749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19" name="Shape 1519"/>
          <p:cNvSpPr/>
          <p:nvPr/>
        </p:nvSpPr>
        <p:spPr>
          <a:xfrm>
            <a:off x="3920171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1</a:t>
            </a:r>
          </a:p>
        </p:txBody>
      </p:sp>
      <p:sp>
        <p:nvSpPr>
          <p:cNvPr id="1522" name="Shape 1522"/>
          <p:cNvSpPr/>
          <p:nvPr/>
        </p:nvSpPr>
        <p:spPr>
          <a:xfrm>
            <a:off x="4233139" y="3932277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1640086" y="80367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Another example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D2F15B-008F-4162-9ABE-68F92F52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E65478-0D87-45BF-9383-BC664A6B6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13B578-1F23-4724-93C6-872083623E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2" name="Group 1435">
            <a:extLst>
              <a:ext uri="{FF2B5EF4-FFF2-40B4-BE49-F238E27FC236}">
                <a16:creationId xmlns:a16="http://schemas.microsoft.com/office/drawing/2014/main" id="{13572BC3-1704-2947-B46B-FD7DEBDDE9D8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65" name="Shape 1430">
              <a:extLst>
                <a:ext uri="{FF2B5EF4-FFF2-40B4-BE49-F238E27FC236}">
                  <a16:creationId xmlns:a16="http://schemas.microsoft.com/office/drawing/2014/main" id="{D7A2DED3-EA73-C94E-934E-1C3C691548BE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6" name="Shape 1431">
              <a:extLst>
                <a:ext uri="{FF2B5EF4-FFF2-40B4-BE49-F238E27FC236}">
                  <a16:creationId xmlns:a16="http://schemas.microsoft.com/office/drawing/2014/main" id="{3786F32E-33EF-B34F-BCD0-2355E3DC3DF3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7" name="Shape 1432">
              <a:extLst>
                <a:ext uri="{FF2B5EF4-FFF2-40B4-BE49-F238E27FC236}">
                  <a16:creationId xmlns:a16="http://schemas.microsoft.com/office/drawing/2014/main" id="{8A16F2D9-DDD6-6347-AC42-2B8A03BC9419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8" name="Shape 1433">
              <a:extLst>
                <a:ext uri="{FF2B5EF4-FFF2-40B4-BE49-F238E27FC236}">
                  <a16:creationId xmlns:a16="http://schemas.microsoft.com/office/drawing/2014/main" id="{0B828376-44BD-7C43-8F29-7CF3828838D6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9" name="Shape 1434">
              <a:extLst>
                <a:ext uri="{FF2B5EF4-FFF2-40B4-BE49-F238E27FC236}">
                  <a16:creationId xmlns:a16="http://schemas.microsoft.com/office/drawing/2014/main" id="{8F72208A-4231-1141-964A-D430A2BCD254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70" name="Shape 1436">
            <a:extLst>
              <a:ext uri="{FF2B5EF4-FFF2-40B4-BE49-F238E27FC236}">
                <a16:creationId xmlns:a16="http://schemas.microsoft.com/office/drawing/2014/main" id="{2E01A62F-F1BA-4246-9AF8-2C465D216C18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71" name="Shape 1437">
            <a:extLst>
              <a:ext uri="{FF2B5EF4-FFF2-40B4-BE49-F238E27FC236}">
                <a16:creationId xmlns:a16="http://schemas.microsoft.com/office/drawing/2014/main" id="{7EF936F3-BFA8-024E-95E5-6CD18D330E05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72" name="Shape 1438">
            <a:extLst>
              <a:ext uri="{FF2B5EF4-FFF2-40B4-BE49-F238E27FC236}">
                <a16:creationId xmlns:a16="http://schemas.microsoft.com/office/drawing/2014/main" id="{A4C1F636-45ED-E742-BF51-498A2C522FF5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3" name="Shape 1439">
            <a:extLst>
              <a:ext uri="{FF2B5EF4-FFF2-40B4-BE49-F238E27FC236}">
                <a16:creationId xmlns:a16="http://schemas.microsoft.com/office/drawing/2014/main" id="{9C6BA74C-3EFC-AF4C-94ED-DE7C762DA8B9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4" name="Shape 1440">
            <a:extLst>
              <a:ext uri="{FF2B5EF4-FFF2-40B4-BE49-F238E27FC236}">
                <a16:creationId xmlns:a16="http://schemas.microsoft.com/office/drawing/2014/main" id="{3F8D8886-E04E-E34A-B288-C46575F0D016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5" name="Shape 1441">
            <a:extLst>
              <a:ext uri="{FF2B5EF4-FFF2-40B4-BE49-F238E27FC236}">
                <a16:creationId xmlns:a16="http://schemas.microsoft.com/office/drawing/2014/main" id="{F981ABF9-7387-4040-A03C-C238CFF498F9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6" name="Shape 1442">
            <a:extLst>
              <a:ext uri="{FF2B5EF4-FFF2-40B4-BE49-F238E27FC236}">
                <a16:creationId xmlns:a16="http://schemas.microsoft.com/office/drawing/2014/main" id="{10AA7B76-5703-A644-A8D3-BC2998B86320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7" name="Shape 1443">
            <a:extLst>
              <a:ext uri="{FF2B5EF4-FFF2-40B4-BE49-F238E27FC236}">
                <a16:creationId xmlns:a16="http://schemas.microsoft.com/office/drawing/2014/main" id="{BEDE408A-DD0E-BA42-91D8-ABDEABD3AB83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8" name="Shape 1444">
            <a:extLst>
              <a:ext uri="{FF2B5EF4-FFF2-40B4-BE49-F238E27FC236}">
                <a16:creationId xmlns:a16="http://schemas.microsoft.com/office/drawing/2014/main" id="{A4854F2A-2CD4-1744-BD6B-FC5C610B5A86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BC717AF7-0DDD-9041-BAE4-2B4CE9621A9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749CC06D-D8E1-DE48-A72C-4AF8392D047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5DB818E5-1CB0-A743-B721-E0EF2B02701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3951D440-9B95-BE4A-90C1-E6604973D23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04E88CCC-7CDA-2C43-B723-C3C95949E41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41426899-21AD-0C4D-8542-0D7E19487F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02113164-9F9D-9341-AB99-C7EC6CD7BCC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628716" y="3310367"/>
            <a:ext cx="480781" cy="89298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20494F70-3846-664E-8674-D199113CFD6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7244865" y="3310367"/>
            <a:ext cx="480781" cy="89298"/>
          </a:xfrm>
          <a:prstGeom prst="rect">
            <a:avLst/>
          </a:prstGeom>
        </p:spPr>
      </p:pic>
      <p:sp>
        <p:nvSpPr>
          <p:cNvPr id="87" name="Shape 1470">
            <a:extLst>
              <a:ext uri="{FF2B5EF4-FFF2-40B4-BE49-F238E27FC236}">
                <a16:creationId xmlns:a16="http://schemas.microsoft.com/office/drawing/2014/main" id="{7BB01433-093D-8147-92BA-5D5EAAEB1CBD}"/>
              </a:ext>
            </a:extLst>
          </p:cNvPr>
          <p:cNvSpPr/>
          <p:nvPr/>
        </p:nvSpPr>
        <p:spPr>
          <a:xfrm>
            <a:off x="8125132" y="2841413"/>
            <a:ext cx="1225820" cy="332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0" extrusionOk="0">
                <a:moveTo>
                  <a:pt x="0" y="20670"/>
                </a:moveTo>
                <a:cubicBezTo>
                  <a:pt x="2620" y="8348"/>
                  <a:pt x="6197" y="983"/>
                  <a:pt x="9996" y="92"/>
                </a:cubicBezTo>
                <a:cubicBezTo>
                  <a:pt x="14350" y="-930"/>
                  <a:pt x="18588" y="6585"/>
                  <a:pt x="21600" y="20670"/>
                </a:cubicBezTo>
              </a:path>
            </a:pathLst>
          </a:cu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6CB2C433-3452-7A41-896E-227D2B835F4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197654" y="3313277"/>
            <a:ext cx="480780" cy="89298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5DA08630-1BF4-E64C-893E-23437BDDD4B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447810" y="3313277"/>
            <a:ext cx="480780" cy="89298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6E534AC0-8498-6F46-A0C9-940084F39BD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126341" y="3313277"/>
            <a:ext cx="480780" cy="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9744"/>
      </p:ext>
    </p:extLst>
  </p:cSld>
  <p:clrMapOvr>
    <a:masterClrMapping/>
  </p:clrMapOvr>
  <p:transition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/>
          <p:nvPr/>
        </p:nvSpPr>
        <p:spPr>
          <a:xfrm flipH="1" flipV="1">
            <a:off x="4524376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25" name="Shape 1525"/>
          <p:cNvSpPr/>
          <p:nvPr/>
        </p:nvSpPr>
        <p:spPr>
          <a:xfrm flipV="1">
            <a:off x="3452813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26" name="Shape 1526"/>
          <p:cNvSpPr/>
          <p:nvPr/>
        </p:nvSpPr>
        <p:spPr>
          <a:xfrm>
            <a:off x="3044186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27" name="Shape 1527"/>
          <p:cNvSpPr/>
          <p:nvPr/>
        </p:nvSpPr>
        <p:spPr>
          <a:xfrm>
            <a:off x="2937906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2</a:t>
            </a:r>
          </a:p>
        </p:txBody>
      </p:sp>
      <p:sp>
        <p:nvSpPr>
          <p:cNvPr id="1528" name="Shape 1528"/>
          <p:cNvSpPr/>
          <p:nvPr/>
        </p:nvSpPr>
        <p:spPr>
          <a:xfrm flipH="1" flipV="1">
            <a:off x="3452813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29" name="Shape 1529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557" name="Shape 1557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58" name="Shape 1558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59" name="Shape 1559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560" name="Shape 1560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61" name="Shape 1561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562" name="Shape 1562"/>
          <p:cNvSpPr/>
          <p:nvPr/>
        </p:nvSpPr>
        <p:spPr>
          <a:xfrm flipH="1">
            <a:off x="4115749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63" name="Shape 1563"/>
          <p:cNvSpPr/>
          <p:nvPr/>
        </p:nvSpPr>
        <p:spPr>
          <a:xfrm>
            <a:off x="3920171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1</a:t>
            </a:r>
          </a:p>
        </p:txBody>
      </p:sp>
      <p:sp>
        <p:nvSpPr>
          <p:cNvPr id="1566" name="Shape 1566"/>
          <p:cNvSpPr/>
          <p:nvPr/>
        </p:nvSpPr>
        <p:spPr>
          <a:xfrm>
            <a:off x="4233139" y="3932277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567" name="Shape 1567"/>
          <p:cNvSpPr/>
          <p:nvPr/>
        </p:nvSpPr>
        <p:spPr>
          <a:xfrm>
            <a:off x="5187311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68" name="Shape 1568"/>
          <p:cNvSpPr/>
          <p:nvPr/>
        </p:nvSpPr>
        <p:spPr>
          <a:xfrm>
            <a:off x="4991734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2</a:t>
            </a:r>
          </a:p>
        </p:txBody>
      </p:sp>
      <p:sp>
        <p:nvSpPr>
          <p:cNvPr id="1571" name="Shape 1571"/>
          <p:cNvSpPr/>
          <p:nvPr/>
        </p:nvSpPr>
        <p:spPr>
          <a:xfrm>
            <a:off x="5304702" y="5003840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12</a:t>
            </a: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640086" y="80367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Another example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D2A520-BF3A-4C0F-8F6E-C81BB9F9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748AEA-B8BD-41B2-BA6C-ED25D5358B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EFD18C-0EE2-4871-A5F4-8FCABF440D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70" name="Group 1535">
            <a:extLst>
              <a:ext uri="{FF2B5EF4-FFF2-40B4-BE49-F238E27FC236}">
                <a16:creationId xmlns:a16="http://schemas.microsoft.com/office/drawing/2014/main" id="{3B0C63BA-F564-2A41-9BF3-D6C20B02B11D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71" name="Shape 1530">
              <a:extLst>
                <a:ext uri="{FF2B5EF4-FFF2-40B4-BE49-F238E27FC236}">
                  <a16:creationId xmlns:a16="http://schemas.microsoft.com/office/drawing/2014/main" id="{16DDA23B-2BA0-8A4E-BD32-AA753DB14765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2" name="Shape 1531">
              <a:extLst>
                <a:ext uri="{FF2B5EF4-FFF2-40B4-BE49-F238E27FC236}">
                  <a16:creationId xmlns:a16="http://schemas.microsoft.com/office/drawing/2014/main" id="{8C26BEAF-051D-0640-9C36-06A037D742E1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3" name="Shape 1532">
              <a:extLst>
                <a:ext uri="{FF2B5EF4-FFF2-40B4-BE49-F238E27FC236}">
                  <a16:creationId xmlns:a16="http://schemas.microsoft.com/office/drawing/2014/main" id="{67739BED-31A3-5744-8596-820BB0BCA804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4" name="Shape 1533">
              <a:extLst>
                <a:ext uri="{FF2B5EF4-FFF2-40B4-BE49-F238E27FC236}">
                  <a16:creationId xmlns:a16="http://schemas.microsoft.com/office/drawing/2014/main" id="{32947749-32C0-5742-9D82-D0DAF62DC783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75" name="Shape 1534">
              <a:extLst>
                <a:ext uri="{FF2B5EF4-FFF2-40B4-BE49-F238E27FC236}">
                  <a16:creationId xmlns:a16="http://schemas.microsoft.com/office/drawing/2014/main" id="{0A42360C-82C0-F446-9A4B-0BA534384F58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76" name="Shape 1536">
            <a:extLst>
              <a:ext uri="{FF2B5EF4-FFF2-40B4-BE49-F238E27FC236}">
                <a16:creationId xmlns:a16="http://schemas.microsoft.com/office/drawing/2014/main" id="{33F48FF1-0018-FC46-888C-E3C8578B3EE7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77" name="Shape 1537">
            <a:extLst>
              <a:ext uri="{FF2B5EF4-FFF2-40B4-BE49-F238E27FC236}">
                <a16:creationId xmlns:a16="http://schemas.microsoft.com/office/drawing/2014/main" id="{206BFBA2-2A46-AB42-AC87-339FABF1FB15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78" name="Shape 1538">
            <a:extLst>
              <a:ext uri="{FF2B5EF4-FFF2-40B4-BE49-F238E27FC236}">
                <a16:creationId xmlns:a16="http://schemas.microsoft.com/office/drawing/2014/main" id="{23658188-BE98-EB43-873F-5C5DDE299AD6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79" name="Shape 1539">
            <a:extLst>
              <a:ext uri="{FF2B5EF4-FFF2-40B4-BE49-F238E27FC236}">
                <a16:creationId xmlns:a16="http://schemas.microsoft.com/office/drawing/2014/main" id="{A61C8AAA-6434-A44C-A21F-87C8B334A334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0" name="Shape 1540">
            <a:extLst>
              <a:ext uri="{FF2B5EF4-FFF2-40B4-BE49-F238E27FC236}">
                <a16:creationId xmlns:a16="http://schemas.microsoft.com/office/drawing/2014/main" id="{8A40C96F-88A4-FB45-A9F5-A07280D29BC5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1" name="Shape 1541">
            <a:extLst>
              <a:ext uri="{FF2B5EF4-FFF2-40B4-BE49-F238E27FC236}">
                <a16:creationId xmlns:a16="http://schemas.microsoft.com/office/drawing/2014/main" id="{E4206D05-A05E-D64F-82BA-2D13029EE891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2" name="Shape 1542">
            <a:extLst>
              <a:ext uri="{FF2B5EF4-FFF2-40B4-BE49-F238E27FC236}">
                <a16:creationId xmlns:a16="http://schemas.microsoft.com/office/drawing/2014/main" id="{5B0D6C12-D425-0649-AC46-3A73449A10E1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3" name="Shape 1543">
            <a:extLst>
              <a:ext uri="{FF2B5EF4-FFF2-40B4-BE49-F238E27FC236}">
                <a16:creationId xmlns:a16="http://schemas.microsoft.com/office/drawing/2014/main" id="{403E5A7A-ED7A-EC46-8D7C-D33429298678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84" name="Shape 1544">
            <a:extLst>
              <a:ext uri="{FF2B5EF4-FFF2-40B4-BE49-F238E27FC236}">
                <a16:creationId xmlns:a16="http://schemas.microsoft.com/office/drawing/2014/main" id="{3D62B8AA-DB46-164F-8C3C-84E955B77695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69040910-0D49-E648-887B-AF7F6C35C29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8547F00F-CF37-354E-8B61-8FE01018AC9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5800AF14-90EA-6D44-8109-8A9929F89DD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3806C9B0-7C1B-0B44-9586-9E98DDABC34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2F74D58A-837B-6A43-BD83-BFF165105CD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F3355F8C-2059-E54D-BBDD-043A1D22D10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6426C646-7E46-B242-A6C5-F2A5925DB59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628716" y="3310367"/>
            <a:ext cx="480781" cy="89298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CA9A03F0-8D17-5744-B021-44342EB4B06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923396" y="3310367"/>
            <a:ext cx="480781" cy="89298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4CBC7E45-0528-FA44-A58B-F9958935FC6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07524" y="2703149"/>
            <a:ext cx="1248555" cy="12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1076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" grpId="0" animBg="1" advAuto="0"/>
      <p:bldP spid="93" grpId="0" animBg="1" advAuto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Shape 1575"/>
          <p:cNvSpPr/>
          <p:nvPr/>
        </p:nvSpPr>
        <p:spPr>
          <a:xfrm flipV="1">
            <a:off x="4613673" y="5200056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76" name="Shape 1576"/>
          <p:cNvSpPr/>
          <p:nvPr/>
        </p:nvSpPr>
        <p:spPr>
          <a:xfrm>
            <a:off x="4205046" y="5863804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77" name="Shape 1577"/>
          <p:cNvSpPr/>
          <p:nvPr/>
        </p:nvSpPr>
        <p:spPr>
          <a:xfrm flipH="1" flipV="1">
            <a:off x="4524376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78" name="Shape 1578"/>
          <p:cNvSpPr/>
          <p:nvPr/>
        </p:nvSpPr>
        <p:spPr>
          <a:xfrm flipV="1">
            <a:off x="3452813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79" name="Shape 1579"/>
          <p:cNvSpPr/>
          <p:nvPr/>
        </p:nvSpPr>
        <p:spPr>
          <a:xfrm>
            <a:off x="3044186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80" name="Shape 1580"/>
          <p:cNvSpPr/>
          <p:nvPr/>
        </p:nvSpPr>
        <p:spPr>
          <a:xfrm>
            <a:off x="2937906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2</a:t>
            </a:r>
          </a:p>
        </p:txBody>
      </p:sp>
      <p:sp>
        <p:nvSpPr>
          <p:cNvPr id="1581" name="Shape 1581"/>
          <p:cNvSpPr/>
          <p:nvPr/>
        </p:nvSpPr>
        <p:spPr>
          <a:xfrm flipH="1" flipV="1">
            <a:off x="3452813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82" name="Shape 1582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610" name="Shape 1610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11" name="Shape 1611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12" name="Shape 1612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613" name="Shape 1613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14" name="Shape 1614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615" name="Shape 1615"/>
          <p:cNvSpPr/>
          <p:nvPr/>
        </p:nvSpPr>
        <p:spPr>
          <a:xfrm flipH="1">
            <a:off x="4115749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16" name="Shape 1616"/>
          <p:cNvSpPr/>
          <p:nvPr/>
        </p:nvSpPr>
        <p:spPr>
          <a:xfrm>
            <a:off x="3920171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1</a:t>
            </a:r>
          </a:p>
        </p:txBody>
      </p:sp>
      <p:sp>
        <p:nvSpPr>
          <p:cNvPr id="1619" name="Shape 1619"/>
          <p:cNvSpPr/>
          <p:nvPr/>
        </p:nvSpPr>
        <p:spPr>
          <a:xfrm>
            <a:off x="4233139" y="3932277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620" name="Shape 1620"/>
          <p:cNvSpPr/>
          <p:nvPr/>
        </p:nvSpPr>
        <p:spPr>
          <a:xfrm>
            <a:off x="5187311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21" name="Shape 1621"/>
          <p:cNvSpPr/>
          <p:nvPr/>
        </p:nvSpPr>
        <p:spPr>
          <a:xfrm>
            <a:off x="4991734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2</a:t>
            </a:r>
          </a:p>
        </p:txBody>
      </p:sp>
      <p:sp>
        <p:nvSpPr>
          <p:cNvPr id="1624" name="Shape 1624"/>
          <p:cNvSpPr/>
          <p:nvPr/>
        </p:nvSpPr>
        <p:spPr>
          <a:xfrm>
            <a:off x="5304702" y="5003840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12</a:t>
            </a:r>
          </a:p>
        </p:txBody>
      </p:sp>
      <p:sp>
        <p:nvSpPr>
          <p:cNvPr id="1625" name="Shape 1625"/>
          <p:cNvSpPr/>
          <p:nvPr/>
        </p:nvSpPr>
        <p:spPr>
          <a:xfrm>
            <a:off x="3933755" y="529515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12</a:t>
            </a:r>
            <a:r>
              <a:rPr sz="1969"/>
              <a:t> = 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5DC6CF-57B3-41E0-B623-B43A335CD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AA637B-2386-46D6-ADF7-82C148AA5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04BAC9-C8C2-413B-A330-2904360A55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55" name="Group 1588">
            <a:extLst>
              <a:ext uri="{FF2B5EF4-FFF2-40B4-BE49-F238E27FC236}">
                <a16:creationId xmlns:a16="http://schemas.microsoft.com/office/drawing/2014/main" id="{10E1822D-EDC3-9C48-90C2-25D9E6DCF677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56" name="Shape 1583">
              <a:extLst>
                <a:ext uri="{FF2B5EF4-FFF2-40B4-BE49-F238E27FC236}">
                  <a16:creationId xmlns:a16="http://schemas.microsoft.com/office/drawing/2014/main" id="{C4698C0F-A6F5-2E47-AAA7-B98B489227A2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57" name="Shape 1584">
              <a:extLst>
                <a:ext uri="{FF2B5EF4-FFF2-40B4-BE49-F238E27FC236}">
                  <a16:creationId xmlns:a16="http://schemas.microsoft.com/office/drawing/2014/main" id="{73F0B106-218C-784E-9F07-CC803E2E3E9D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58" name="Shape 1585">
              <a:extLst>
                <a:ext uri="{FF2B5EF4-FFF2-40B4-BE49-F238E27FC236}">
                  <a16:creationId xmlns:a16="http://schemas.microsoft.com/office/drawing/2014/main" id="{9F495F94-0454-AE4A-8250-55531A645C3E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59" name="Shape 1586">
              <a:extLst>
                <a:ext uri="{FF2B5EF4-FFF2-40B4-BE49-F238E27FC236}">
                  <a16:creationId xmlns:a16="http://schemas.microsoft.com/office/drawing/2014/main" id="{93B2C348-CC7E-4F4F-9CF6-8EC7D4AC13B6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0" name="Shape 1587">
              <a:extLst>
                <a:ext uri="{FF2B5EF4-FFF2-40B4-BE49-F238E27FC236}">
                  <a16:creationId xmlns:a16="http://schemas.microsoft.com/office/drawing/2014/main" id="{5CA67A4B-8671-6849-85BB-A66C8F6FB0FA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61" name="Shape 1589">
            <a:extLst>
              <a:ext uri="{FF2B5EF4-FFF2-40B4-BE49-F238E27FC236}">
                <a16:creationId xmlns:a16="http://schemas.microsoft.com/office/drawing/2014/main" id="{42955FFA-17F6-1F45-A3C9-769B0680AA94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62" name="Shape 1590">
            <a:extLst>
              <a:ext uri="{FF2B5EF4-FFF2-40B4-BE49-F238E27FC236}">
                <a16:creationId xmlns:a16="http://schemas.microsoft.com/office/drawing/2014/main" id="{F35E5FDD-8947-D44B-84CD-A76BE8F4C859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63" name="Shape 1591">
            <a:extLst>
              <a:ext uri="{FF2B5EF4-FFF2-40B4-BE49-F238E27FC236}">
                <a16:creationId xmlns:a16="http://schemas.microsoft.com/office/drawing/2014/main" id="{649F43B1-E2D0-494C-985C-73FE4FD784F8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4" name="Shape 1592">
            <a:extLst>
              <a:ext uri="{FF2B5EF4-FFF2-40B4-BE49-F238E27FC236}">
                <a16:creationId xmlns:a16="http://schemas.microsoft.com/office/drawing/2014/main" id="{7209D90A-C7DA-E047-B7FB-A0BDC7ACA1EC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5" name="Shape 1593">
            <a:extLst>
              <a:ext uri="{FF2B5EF4-FFF2-40B4-BE49-F238E27FC236}">
                <a16:creationId xmlns:a16="http://schemas.microsoft.com/office/drawing/2014/main" id="{0FB2857C-39E8-5C41-914C-B3D37A32AF5E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6" name="Shape 1594">
            <a:extLst>
              <a:ext uri="{FF2B5EF4-FFF2-40B4-BE49-F238E27FC236}">
                <a16:creationId xmlns:a16="http://schemas.microsoft.com/office/drawing/2014/main" id="{89542C3F-2864-364A-831A-3501610A4D11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7" name="Shape 1595">
            <a:extLst>
              <a:ext uri="{FF2B5EF4-FFF2-40B4-BE49-F238E27FC236}">
                <a16:creationId xmlns:a16="http://schemas.microsoft.com/office/drawing/2014/main" id="{D815A127-1FEA-AE47-A883-9A2328BCBCD0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8" name="Shape 1596">
            <a:extLst>
              <a:ext uri="{FF2B5EF4-FFF2-40B4-BE49-F238E27FC236}">
                <a16:creationId xmlns:a16="http://schemas.microsoft.com/office/drawing/2014/main" id="{C7DFD86D-FC00-7E4F-9B1B-CD6CB648F7EA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69" name="Shape 1597">
            <a:extLst>
              <a:ext uri="{FF2B5EF4-FFF2-40B4-BE49-F238E27FC236}">
                <a16:creationId xmlns:a16="http://schemas.microsoft.com/office/drawing/2014/main" id="{AB67963D-FE22-6A46-9E39-5F8EBEDB50AC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FFA6DCDA-20E0-564B-B92B-AC2F4BEA54D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A5DAF452-B6A1-7E4D-8874-A179CEE11A2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6A7AC1BC-6327-CF4B-A20B-89CE982B2DD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504F3E38-92D8-1C4F-83DE-4514881D5EA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A092E4CE-AED1-2F44-8599-07B66AA936B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3308A9D7-0ADD-8D44-9D58-9E69320AAB1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6BB58992-AAA7-194E-A205-C25545C4B72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628716" y="3310367"/>
            <a:ext cx="480781" cy="89298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481054AE-3512-E141-9D82-3AD99C8793B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923396" y="3310367"/>
            <a:ext cx="480781" cy="89298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E37FB45B-DA37-5149-98A0-2B6C5A8D523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8182482" y="3310367"/>
            <a:ext cx="480781" cy="89298"/>
          </a:xfrm>
          <a:prstGeom prst="rect">
            <a:avLst/>
          </a:prstGeom>
        </p:spPr>
      </p:pic>
      <p:grpSp>
        <p:nvGrpSpPr>
          <p:cNvPr id="79" name="Group 1630">
            <a:extLst>
              <a:ext uri="{FF2B5EF4-FFF2-40B4-BE49-F238E27FC236}">
                <a16:creationId xmlns:a16="http://schemas.microsoft.com/office/drawing/2014/main" id="{C1BD51E7-9603-4D4B-BDEB-62FAFD0E9F58}"/>
              </a:ext>
            </a:extLst>
          </p:cNvPr>
          <p:cNvGrpSpPr/>
          <p:nvPr/>
        </p:nvGrpSpPr>
        <p:grpSpPr>
          <a:xfrm>
            <a:off x="7551640" y="2841412"/>
            <a:ext cx="1799312" cy="1763016"/>
            <a:chOff x="0" y="0"/>
            <a:chExt cx="2559020" cy="2507399"/>
          </a:xfrm>
        </p:grpSpPr>
        <p:sp>
          <p:nvSpPr>
            <p:cNvPr id="103" name="Shape 1628">
              <a:extLst>
                <a:ext uri="{FF2B5EF4-FFF2-40B4-BE49-F238E27FC236}">
                  <a16:creationId xmlns:a16="http://schemas.microsoft.com/office/drawing/2014/main" id="{36CF9208-FED8-B64B-BDF3-0F4AD0CDC338}"/>
                </a:ext>
              </a:extLst>
            </p:cNvPr>
            <p:cNvSpPr/>
            <p:nvPr/>
          </p:nvSpPr>
          <p:spPr>
            <a:xfrm>
              <a:off x="815631" y="-1"/>
              <a:ext cx="1743389" cy="47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0" extrusionOk="0">
                  <a:moveTo>
                    <a:pt x="0" y="20670"/>
                  </a:moveTo>
                  <a:cubicBezTo>
                    <a:pt x="2620" y="8348"/>
                    <a:pt x="6197" y="983"/>
                    <a:pt x="9996" y="92"/>
                  </a:cubicBezTo>
                  <a:cubicBezTo>
                    <a:pt x="14350" y="-930"/>
                    <a:pt x="18588" y="6585"/>
                    <a:pt x="21600" y="2067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04" name="Shape 1629">
              <a:extLst>
                <a:ext uri="{FF2B5EF4-FFF2-40B4-BE49-F238E27FC236}">
                  <a16:creationId xmlns:a16="http://schemas.microsoft.com/office/drawing/2014/main" id="{579A79EC-CE15-CA4B-95E6-4305851A1639}"/>
                </a:ext>
              </a:extLst>
            </p:cNvPr>
            <p:cNvSpPr/>
            <p:nvPr/>
          </p:nvSpPr>
          <p:spPr>
            <a:xfrm rot="16200000" flipH="1">
              <a:off x="-635061" y="1399071"/>
              <a:ext cx="1743389" cy="47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0" extrusionOk="0">
                  <a:moveTo>
                    <a:pt x="0" y="20670"/>
                  </a:moveTo>
                  <a:cubicBezTo>
                    <a:pt x="2620" y="8348"/>
                    <a:pt x="6197" y="983"/>
                    <a:pt x="9996" y="92"/>
                  </a:cubicBezTo>
                  <a:cubicBezTo>
                    <a:pt x="14350" y="-930"/>
                    <a:pt x="18588" y="6585"/>
                    <a:pt x="21600" y="2067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grpSp>
        <p:nvGrpSpPr>
          <p:cNvPr id="105" name="Group 1635">
            <a:extLst>
              <a:ext uri="{FF2B5EF4-FFF2-40B4-BE49-F238E27FC236}">
                <a16:creationId xmlns:a16="http://schemas.microsoft.com/office/drawing/2014/main" id="{B5D56DCB-CBA4-4849-8F99-0EEED949FC1D}"/>
              </a:ext>
            </a:extLst>
          </p:cNvPr>
          <p:cNvGrpSpPr/>
          <p:nvPr/>
        </p:nvGrpSpPr>
        <p:grpSpPr>
          <a:xfrm>
            <a:off x="7897163" y="3156372"/>
            <a:ext cx="1662192" cy="1653262"/>
            <a:chOff x="-89802" y="-89802"/>
            <a:chExt cx="2364005" cy="2351305"/>
          </a:xfrm>
        </p:grpSpPr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707EB04F-EDC9-A045-82C3-19165E7B2580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1645662" y="133349"/>
              <a:ext cx="683776" cy="127001"/>
            </a:xfrm>
            <a:prstGeom prst="rect">
              <a:avLst/>
            </a:prstGeom>
            <a:effectLst/>
          </p:spPr>
        </p:pic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38CEE9C7-7BC5-BD41-A5AC-B249D08EC7FF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-145038" y="1911350"/>
              <a:ext cx="683776" cy="1270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44126603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 advAuto="0"/>
      <p:bldP spid="105" grpId="0" animBg="1" advAuto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Shape 1637"/>
          <p:cNvSpPr/>
          <p:nvPr/>
        </p:nvSpPr>
        <p:spPr>
          <a:xfrm flipV="1">
            <a:off x="4613673" y="5200056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38" name="Shape 1638"/>
          <p:cNvSpPr/>
          <p:nvPr/>
        </p:nvSpPr>
        <p:spPr>
          <a:xfrm>
            <a:off x="4205046" y="5863804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39" name="Shape 1639"/>
          <p:cNvSpPr/>
          <p:nvPr/>
        </p:nvSpPr>
        <p:spPr>
          <a:xfrm flipH="1" flipV="1">
            <a:off x="4524376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40" name="Shape 1640"/>
          <p:cNvSpPr/>
          <p:nvPr/>
        </p:nvSpPr>
        <p:spPr>
          <a:xfrm flipV="1">
            <a:off x="3452813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41" name="Shape 1641"/>
          <p:cNvSpPr/>
          <p:nvPr/>
        </p:nvSpPr>
        <p:spPr>
          <a:xfrm>
            <a:off x="3044186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42" name="Shape 1642"/>
          <p:cNvSpPr/>
          <p:nvPr/>
        </p:nvSpPr>
        <p:spPr>
          <a:xfrm>
            <a:off x="2937906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2</a:t>
            </a:r>
          </a:p>
        </p:txBody>
      </p:sp>
      <p:sp>
        <p:nvSpPr>
          <p:cNvPr id="1643" name="Shape 1643"/>
          <p:cNvSpPr/>
          <p:nvPr/>
        </p:nvSpPr>
        <p:spPr>
          <a:xfrm flipH="1" flipV="1">
            <a:off x="3452813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44" name="Shape 1644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672" name="Shape 1672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73" name="Shape 1673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74" name="Shape 1674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675" name="Shape 1675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76" name="Shape 1676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677" name="Shape 1677"/>
          <p:cNvSpPr/>
          <p:nvPr/>
        </p:nvSpPr>
        <p:spPr>
          <a:xfrm flipH="1">
            <a:off x="4115749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78" name="Shape 1678"/>
          <p:cNvSpPr/>
          <p:nvPr/>
        </p:nvSpPr>
        <p:spPr>
          <a:xfrm>
            <a:off x="3920171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1</a:t>
            </a:r>
          </a:p>
        </p:txBody>
      </p:sp>
      <p:sp>
        <p:nvSpPr>
          <p:cNvPr id="1681" name="Shape 1681"/>
          <p:cNvSpPr/>
          <p:nvPr/>
        </p:nvSpPr>
        <p:spPr>
          <a:xfrm>
            <a:off x="4233139" y="3932277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682" name="Shape 1682"/>
          <p:cNvSpPr/>
          <p:nvPr/>
        </p:nvSpPr>
        <p:spPr>
          <a:xfrm>
            <a:off x="5187311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83" name="Shape 1683"/>
          <p:cNvSpPr/>
          <p:nvPr/>
        </p:nvSpPr>
        <p:spPr>
          <a:xfrm>
            <a:off x="4991734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2</a:t>
            </a:r>
          </a:p>
        </p:txBody>
      </p:sp>
      <p:sp>
        <p:nvSpPr>
          <p:cNvPr id="1686" name="Shape 1686"/>
          <p:cNvSpPr/>
          <p:nvPr/>
        </p:nvSpPr>
        <p:spPr>
          <a:xfrm>
            <a:off x="5304702" y="5003840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12</a:t>
            </a:r>
          </a:p>
        </p:txBody>
      </p:sp>
      <p:sp>
        <p:nvSpPr>
          <p:cNvPr id="1687" name="Shape 1687"/>
          <p:cNvSpPr/>
          <p:nvPr/>
        </p:nvSpPr>
        <p:spPr>
          <a:xfrm>
            <a:off x="3933755" y="529515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12</a:t>
            </a:r>
            <a:r>
              <a:rPr sz="1969"/>
              <a:t> = 1</a:t>
            </a: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1640086" y="80367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Another example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F0C965-58F8-4F81-95DC-F1AAA998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18102F-51F9-4C70-A144-63F41E9AF9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60A1C3-35CB-4CCF-94D2-D1EA3CCD2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2" name="Group 1650">
            <a:extLst>
              <a:ext uri="{FF2B5EF4-FFF2-40B4-BE49-F238E27FC236}">
                <a16:creationId xmlns:a16="http://schemas.microsoft.com/office/drawing/2014/main" id="{EF1B2187-D7F7-0841-BA8B-29F0A750F00C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83" name="Shape 1645">
              <a:extLst>
                <a:ext uri="{FF2B5EF4-FFF2-40B4-BE49-F238E27FC236}">
                  <a16:creationId xmlns:a16="http://schemas.microsoft.com/office/drawing/2014/main" id="{C49FEFF2-FEF1-274A-A262-7B5EC03FB497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4" name="Shape 1646">
              <a:extLst>
                <a:ext uri="{FF2B5EF4-FFF2-40B4-BE49-F238E27FC236}">
                  <a16:creationId xmlns:a16="http://schemas.microsoft.com/office/drawing/2014/main" id="{887DF217-1FCD-DA49-B773-9E3A91EB2830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8" name="Shape 1647">
              <a:extLst>
                <a:ext uri="{FF2B5EF4-FFF2-40B4-BE49-F238E27FC236}">
                  <a16:creationId xmlns:a16="http://schemas.microsoft.com/office/drawing/2014/main" id="{B73F24A6-089B-6149-8F60-03D46A33ABC4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9" name="Shape 1648">
              <a:extLst>
                <a:ext uri="{FF2B5EF4-FFF2-40B4-BE49-F238E27FC236}">
                  <a16:creationId xmlns:a16="http://schemas.microsoft.com/office/drawing/2014/main" id="{682C569E-EDC5-B646-BD85-F19C0FF57568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0" name="Shape 1649">
              <a:extLst>
                <a:ext uri="{FF2B5EF4-FFF2-40B4-BE49-F238E27FC236}">
                  <a16:creationId xmlns:a16="http://schemas.microsoft.com/office/drawing/2014/main" id="{9FBE0BC1-2807-CA42-B157-86DCE3E4F20D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91" name="Shape 1651">
            <a:extLst>
              <a:ext uri="{FF2B5EF4-FFF2-40B4-BE49-F238E27FC236}">
                <a16:creationId xmlns:a16="http://schemas.microsoft.com/office/drawing/2014/main" id="{F2761C21-F461-974C-8F58-0F09C614A80B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92" name="Shape 1652">
            <a:extLst>
              <a:ext uri="{FF2B5EF4-FFF2-40B4-BE49-F238E27FC236}">
                <a16:creationId xmlns:a16="http://schemas.microsoft.com/office/drawing/2014/main" id="{76937ED3-A739-7547-975D-24F1EC91D51A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93" name="Shape 1653">
            <a:extLst>
              <a:ext uri="{FF2B5EF4-FFF2-40B4-BE49-F238E27FC236}">
                <a16:creationId xmlns:a16="http://schemas.microsoft.com/office/drawing/2014/main" id="{F2EC6D01-3C4B-EB40-A8CA-A82DC49F5A3B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4" name="Shape 1654">
            <a:extLst>
              <a:ext uri="{FF2B5EF4-FFF2-40B4-BE49-F238E27FC236}">
                <a16:creationId xmlns:a16="http://schemas.microsoft.com/office/drawing/2014/main" id="{81C381FF-A4AE-2F49-865B-4AB0A76A1202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5" name="Shape 1655">
            <a:extLst>
              <a:ext uri="{FF2B5EF4-FFF2-40B4-BE49-F238E27FC236}">
                <a16:creationId xmlns:a16="http://schemas.microsoft.com/office/drawing/2014/main" id="{B883A3D3-2FD6-A345-9243-5DDAE218247A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6" name="Shape 1656">
            <a:extLst>
              <a:ext uri="{FF2B5EF4-FFF2-40B4-BE49-F238E27FC236}">
                <a16:creationId xmlns:a16="http://schemas.microsoft.com/office/drawing/2014/main" id="{4BA92BDB-EE26-3043-B44F-8C906DB42DC2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7" name="Shape 1657">
            <a:extLst>
              <a:ext uri="{FF2B5EF4-FFF2-40B4-BE49-F238E27FC236}">
                <a16:creationId xmlns:a16="http://schemas.microsoft.com/office/drawing/2014/main" id="{EA7A0F8E-D554-9248-9144-C12AF8101FCD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8" name="Shape 1658">
            <a:extLst>
              <a:ext uri="{FF2B5EF4-FFF2-40B4-BE49-F238E27FC236}">
                <a16:creationId xmlns:a16="http://schemas.microsoft.com/office/drawing/2014/main" id="{F2195A00-E06B-2C47-B2DA-3A45E9B1FBAC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9" name="Shape 1659">
            <a:extLst>
              <a:ext uri="{FF2B5EF4-FFF2-40B4-BE49-F238E27FC236}">
                <a16:creationId xmlns:a16="http://schemas.microsoft.com/office/drawing/2014/main" id="{DEBB17E0-6338-9140-8119-B3F7323E984C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100" name="Image 99">
            <a:extLst>
              <a:ext uri="{FF2B5EF4-FFF2-40B4-BE49-F238E27FC236}">
                <a16:creationId xmlns:a16="http://schemas.microsoft.com/office/drawing/2014/main" id="{B3F52535-CC1A-C54C-AB3F-DE56446A670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771F3574-4F15-5944-962A-EEB9935FE9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EE3201AC-7F0A-9240-91EC-6AC17FD6F99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33C2AAC9-2ACF-EE41-A974-F23C6CDCDF6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69259D62-190B-2F44-B2B7-90978B81271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1ADC1CEF-BFD3-1546-8B96-9379BD572DC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220EA387-7CA9-004D-92D5-DE024D97FED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628716" y="3310367"/>
            <a:ext cx="480781" cy="89298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4B4A6F2B-D456-C34B-81CD-9C991CE8E50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923396" y="3310367"/>
            <a:ext cx="480781" cy="89298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AE8A5491-9C7A-7048-B8EA-EA13B3CE65C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8182482" y="3310367"/>
            <a:ext cx="480781" cy="89298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26AD0313-EFB1-2A4F-8456-2B14E053C2C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117412" y="3313277"/>
            <a:ext cx="480780" cy="89298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FE02CE70-C66B-7A4E-A9DD-066794B0DC7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858326" y="4563433"/>
            <a:ext cx="480780" cy="89298"/>
          </a:xfrm>
          <a:prstGeom prst="rect">
            <a:avLst/>
          </a:prstGeom>
        </p:spPr>
      </p:pic>
      <p:grpSp>
        <p:nvGrpSpPr>
          <p:cNvPr id="111" name="Group 1696">
            <a:extLst>
              <a:ext uri="{FF2B5EF4-FFF2-40B4-BE49-F238E27FC236}">
                <a16:creationId xmlns:a16="http://schemas.microsoft.com/office/drawing/2014/main" id="{C9089EE6-8557-B241-B976-B57B2C35DE06}"/>
              </a:ext>
            </a:extLst>
          </p:cNvPr>
          <p:cNvGrpSpPr/>
          <p:nvPr/>
        </p:nvGrpSpPr>
        <p:grpSpPr>
          <a:xfrm>
            <a:off x="7171452" y="3530412"/>
            <a:ext cx="2429819" cy="2160256"/>
            <a:chOff x="0" y="0"/>
            <a:chExt cx="3455741" cy="3072362"/>
          </a:xfrm>
        </p:grpSpPr>
        <p:sp>
          <p:nvSpPr>
            <p:cNvPr id="112" name="Shape 1694">
              <a:extLst>
                <a:ext uri="{FF2B5EF4-FFF2-40B4-BE49-F238E27FC236}">
                  <a16:creationId xmlns:a16="http://schemas.microsoft.com/office/drawing/2014/main" id="{12DE43BC-3980-AE47-8F3A-7BA2B158FA43}"/>
                </a:ext>
              </a:extLst>
            </p:cNvPr>
            <p:cNvSpPr/>
            <p:nvPr/>
          </p:nvSpPr>
          <p:spPr>
            <a:xfrm flipH="1">
              <a:off x="0" y="768455"/>
              <a:ext cx="1743389" cy="47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0" extrusionOk="0">
                  <a:moveTo>
                    <a:pt x="0" y="20670"/>
                  </a:moveTo>
                  <a:cubicBezTo>
                    <a:pt x="2620" y="8348"/>
                    <a:pt x="6197" y="983"/>
                    <a:pt x="9996" y="92"/>
                  </a:cubicBezTo>
                  <a:cubicBezTo>
                    <a:pt x="14350" y="-930"/>
                    <a:pt x="18588" y="6585"/>
                    <a:pt x="21600" y="2067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13" name="Shape 1695">
              <a:extLst>
                <a:ext uri="{FF2B5EF4-FFF2-40B4-BE49-F238E27FC236}">
                  <a16:creationId xmlns:a16="http://schemas.microsoft.com/office/drawing/2014/main" id="{97BF245A-0926-A547-819D-B6B914721C5A}"/>
                </a:ext>
              </a:extLst>
            </p:cNvPr>
            <p:cNvSpPr/>
            <p:nvPr/>
          </p:nvSpPr>
          <p:spPr>
            <a:xfrm rot="16200000" flipH="1">
              <a:off x="1682926" y="1299548"/>
              <a:ext cx="3072364" cy="47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0" extrusionOk="0">
                  <a:moveTo>
                    <a:pt x="0" y="20670"/>
                  </a:moveTo>
                  <a:cubicBezTo>
                    <a:pt x="2620" y="8348"/>
                    <a:pt x="6197" y="983"/>
                    <a:pt x="9996" y="92"/>
                  </a:cubicBezTo>
                  <a:cubicBezTo>
                    <a:pt x="14350" y="-930"/>
                    <a:pt x="18588" y="6585"/>
                    <a:pt x="21600" y="2067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grpSp>
        <p:nvGrpSpPr>
          <p:cNvPr id="114" name="Group 1701">
            <a:extLst>
              <a:ext uri="{FF2B5EF4-FFF2-40B4-BE49-F238E27FC236}">
                <a16:creationId xmlns:a16="http://schemas.microsoft.com/office/drawing/2014/main" id="{9F2C320B-9D04-FE48-813E-8CC9165A0FEF}"/>
              </a:ext>
            </a:extLst>
          </p:cNvPr>
          <p:cNvGrpSpPr/>
          <p:nvPr/>
        </p:nvGrpSpPr>
        <p:grpSpPr>
          <a:xfrm>
            <a:off x="6977406" y="4406530"/>
            <a:ext cx="2904022" cy="1655065"/>
            <a:chOff x="-89802" y="-89802"/>
            <a:chExt cx="4130163" cy="2353868"/>
          </a:xfrm>
        </p:grpSpPr>
        <p:pic>
          <p:nvPicPr>
            <p:cNvPr id="115" name="Image 114">
              <a:extLst>
                <a:ext uri="{FF2B5EF4-FFF2-40B4-BE49-F238E27FC236}">
                  <a16:creationId xmlns:a16="http://schemas.microsoft.com/office/drawing/2014/main" id="{D9F72F44-0DA3-D245-B1C8-149440A99CB2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-145038" y="133349"/>
              <a:ext cx="683776" cy="127001"/>
            </a:xfrm>
            <a:prstGeom prst="rect">
              <a:avLst/>
            </a:prstGeom>
            <a:effectLst/>
          </p:spPr>
        </p:pic>
        <p:pic>
          <p:nvPicPr>
            <p:cNvPr id="116" name="Image 115">
              <a:extLst>
                <a:ext uri="{FF2B5EF4-FFF2-40B4-BE49-F238E27FC236}">
                  <a16:creationId xmlns:a16="http://schemas.microsoft.com/office/drawing/2014/main" id="{CE291096-8955-FF4F-8B47-3C09F8E1C6CE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3411820" y="1913913"/>
              <a:ext cx="683777" cy="1270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930143296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 advAuto="0"/>
      <p:bldP spid="114" grpId="0" animBg="1" advAuto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Shape 1703"/>
          <p:cNvSpPr/>
          <p:nvPr/>
        </p:nvSpPr>
        <p:spPr>
          <a:xfrm flipV="1">
            <a:off x="4613673" y="5200056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04" name="Shape 1704"/>
          <p:cNvSpPr/>
          <p:nvPr/>
        </p:nvSpPr>
        <p:spPr>
          <a:xfrm>
            <a:off x="4205046" y="5863804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05" name="Shape 1705"/>
          <p:cNvSpPr/>
          <p:nvPr/>
        </p:nvSpPr>
        <p:spPr>
          <a:xfrm flipH="1" flipV="1">
            <a:off x="4524376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06" name="Shape 1706"/>
          <p:cNvSpPr/>
          <p:nvPr/>
        </p:nvSpPr>
        <p:spPr>
          <a:xfrm flipV="1">
            <a:off x="3452813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07" name="Shape 1707"/>
          <p:cNvSpPr/>
          <p:nvPr/>
        </p:nvSpPr>
        <p:spPr>
          <a:xfrm>
            <a:off x="3044186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08" name="Shape 1708"/>
          <p:cNvSpPr/>
          <p:nvPr/>
        </p:nvSpPr>
        <p:spPr>
          <a:xfrm>
            <a:off x="2937906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2</a:t>
            </a:r>
          </a:p>
        </p:txBody>
      </p:sp>
      <p:sp>
        <p:nvSpPr>
          <p:cNvPr id="1709" name="Shape 1709"/>
          <p:cNvSpPr/>
          <p:nvPr/>
        </p:nvSpPr>
        <p:spPr>
          <a:xfrm flipH="1" flipV="1">
            <a:off x="3452813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10" name="Shape 1710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sp>
        <p:nvSpPr>
          <p:cNvPr id="1738" name="Shape 1738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39" name="Shape 1739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40" name="Shape 1740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741" name="Shape 1741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42" name="Shape 1742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743" name="Shape 1743"/>
          <p:cNvSpPr/>
          <p:nvPr/>
        </p:nvSpPr>
        <p:spPr>
          <a:xfrm flipH="1">
            <a:off x="4115749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44" name="Shape 1744"/>
          <p:cNvSpPr/>
          <p:nvPr/>
        </p:nvSpPr>
        <p:spPr>
          <a:xfrm>
            <a:off x="3920171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1</a:t>
            </a:r>
          </a:p>
        </p:txBody>
      </p:sp>
      <p:sp>
        <p:nvSpPr>
          <p:cNvPr id="1747" name="Shape 1747"/>
          <p:cNvSpPr/>
          <p:nvPr/>
        </p:nvSpPr>
        <p:spPr>
          <a:xfrm>
            <a:off x="4233139" y="3932277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748" name="Shape 1748"/>
          <p:cNvSpPr/>
          <p:nvPr/>
        </p:nvSpPr>
        <p:spPr>
          <a:xfrm>
            <a:off x="5187311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49" name="Shape 1749"/>
          <p:cNvSpPr/>
          <p:nvPr/>
        </p:nvSpPr>
        <p:spPr>
          <a:xfrm>
            <a:off x="4991734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2</a:t>
            </a:r>
          </a:p>
        </p:txBody>
      </p:sp>
      <p:sp>
        <p:nvSpPr>
          <p:cNvPr id="1752" name="Shape 1752"/>
          <p:cNvSpPr/>
          <p:nvPr/>
        </p:nvSpPr>
        <p:spPr>
          <a:xfrm>
            <a:off x="5304702" y="5003840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12</a:t>
            </a:r>
          </a:p>
        </p:txBody>
      </p:sp>
      <p:sp>
        <p:nvSpPr>
          <p:cNvPr id="1753" name="Shape 1753"/>
          <p:cNvSpPr/>
          <p:nvPr/>
        </p:nvSpPr>
        <p:spPr>
          <a:xfrm>
            <a:off x="3933755" y="529515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12</a:t>
            </a:r>
            <a:r>
              <a:rPr sz="1969"/>
              <a:t> = 1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1640086" y="80367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Another example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6FD830-A5C9-4105-92EE-DBFC754F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C1E66-7699-411E-81B6-2C7A80128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72EB22-6A95-46CE-85B2-489C49196C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3" name="Group 1716">
            <a:extLst>
              <a:ext uri="{FF2B5EF4-FFF2-40B4-BE49-F238E27FC236}">
                <a16:creationId xmlns:a16="http://schemas.microsoft.com/office/drawing/2014/main" id="{00DB453F-00AD-F74E-A824-BD9E7CF7CF77}"/>
              </a:ext>
            </a:extLst>
          </p:cNvPr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84" name="Shape 1711">
              <a:extLst>
                <a:ext uri="{FF2B5EF4-FFF2-40B4-BE49-F238E27FC236}">
                  <a16:creationId xmlns:a16="http://schemas.microsoft.com/office/drawing/2014/main" id="{947C8398-98AA-D646-90E5-D3C72C70040E}"/>
                </a:ext>
              </a:extLst>
            </p:cNvPr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5" name="Shape 1712">
              <a:extLst>
                <a:ext uri="{FF2B5EF4-FFF2-40B4-BE49-F238E27FC236}">
                  <a16:creationId xmlns:a16="http://schemas.microsoft.com/office/drawing/2014/main" id="{8F6A74EB-88FE-3B4A-9BC3-70E541EE4F9F}"/>
                </a:ext>
              </a:extLst>
            </p:cNvPr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9" name="Shape 1713">
              <a:extLst>
                <a:ext uri="{FF2B5EF4-FFF2-40B4-BE49-F238E27FC236}">
                  <a16:creationId xmlns:a16="http://schemas.microsoft.com/office/drawing/2014/main" id="{87FEBD19-62F7-484D-9215-9D33F706F540}"/>
                </a:ext>
              </a:extLst>
            </p:cNvPr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0" name="Shape 1714">
              <a:extLst>
                <a:ext uri="{FF2B5EF4-FFF2-40B4-BE49-F238E27FC236}">
                  <a16:creationId xmlns:a16="http://schemas.microsoft.com/office/drawing/2014/main" id="{433DFCF1-B838-C946-BE02-C9756103B073}"/>
                </a:ext>
              </a:extLst>
            </p:cNvPr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1" name="Shape 1715">
              <a:extLst>
                <a:ext uri="{FF2B5EF4-FFF2-40B4-BE49-F238E27FC236}">
                  <a16:creationId xmlns:a16="http://schemas.microsoft.com/office/drawing/2014/main" id="{8956FB17-BFFC-A548-91E4-C43A03D8F922}"/>
                </a:ext>
              </a:extLst>
            </p:cNvPr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92" name="Shape 1717">
            <a:extLst>
              <a:ext uri="{FF2B5EF4-FFF2-40B4-BE49-F238E27FC236}">
                <a16:creationId xmlns:a16="http://schemas.microsoft.com/office/drawing/2014/main" id="{5D55D62C-10F6-F549-897C-160C21C6FFF9}"/>
              </a:ext>
            </a:extLst>
          </p:cNvPr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93" name="Shape 1718">
            <a:extLst>
              <a:ext uri="{FF2B5EF4-FFF2-40B4-BE49-F238E27FC236}">
                <a16:creationId xmlns:a16="http://schemas.microsoft.com/office/drawing/2014/main" id="{11BFB72E-98EE-0243-B587-E0DA0301FFB5}"/>
              </a:ext>
            </a:extLst>
          </p:cNvPr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94" name="Shape 1719">
            <a:extLst>
              <a:ext uri="{FF2B5EF4-FFF2-40B4-BE49-F238E27FC236}">
                <a16:creationId xmlns:a16="http://schemas.microsoft.com/office/drawing/2014/main" id="{94D8D92D-8FFD-B846-97E9-C650A4DB5E9F}"/>
              </a:ext>
            </a:extLst>
          </p:cNvPr>
          <p:cNvSpPr/>
          <p:nvPr/>
        </p:nvSpPr>
        <p:spPr>
          <a:xfrm>
            <a:off x="6603589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5" name="Shape 1720">
            <a:extLst>
              <a:ext uri="{FF2B5EF4-FFF2-40B4-BE49-F238E27FC236}">
                <a16:creationId xmlns:a16="http://schemas.microsoft.com/office/drawing/2014/main" id="{55CC883C-F1CB-054E-843D-73ED5C219D14}"/>
              </a:ext>
            </a:extLst>
          </p:cNvPr>
          <p:cNvSpPr/>
          <p:nvPr/>
        </p:nvSpPr>
        <p:spPr>
          <a:xfrm>
            <a:off x="7853745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6" name="Shape 1721">
            <a:extLst>
              <a:ext uri="{FF2B5EF4-FFF2-40B4-BE49-F238E27FC236}">
                <a16:creationId xmlns:a16="http://schemas.microsoft.com/office/drawing/2014/main" id="{C9F67F5A-4D00-AA4A-BA35-01F851DDA3D5}"/>
              </a:ext>
            </a:extLst>
          </p:cNvPr>
          <p:cNvSpPr/>
          <p:nvPr/>
        </p:nvSpPr>
        <p:spPr>
          <a:xfrm>
            <a:off x="9103901" y="3149222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7" name="Shape 1722">
            <a:extLst>
              <a:ext uri="{FF2B5EF4-FFF2-40B4-BE49-F238E27FC236}">
                <a16:creationId xmlns:a16="http://schemas.microsoft.com/office/drawing/2014/main" id="{CFC29BD7-8399-C14A-9984-1485DAD69C3E}"/>
              </a:ext>
            </a:extLst>
          </p:cNvPr>
          <p:cNvSpPr/>
          <p:nvPr/>
        </p:nvSpPr>
        <p:spPr>
          <a:xfrm>
            <a:off x="6603589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8" name="Shape 1723">
            <a:extLst>
              <a:ext uri="{FF2B5EF4-FFF2-40B4-BE49-F238E27FC236}">
                <a16:creationId xmlns:a16="http://schemas.microsoft.com/office/drawing/2014/main" id="{51B4A02A-3A80-3A45-8467-F126952CF09B}"/>
              </a:ext>
            </a:extLst>
          </p:cNvPr>
          <p:cNvSpPr/>
          <p:nvPr/>
        </p:nvSpPr>
        <p:spPr>
          <a:xfrm>
            <a:off x="7853745" y="4399378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99" name="Shape 1724">
            <a:extLst>
              <a:ext uri="{FF2B5EF4-FFF2-40B4-BE49-F238E27FC236}">
                <a16:creationId xmlns:a16="http://schemas.microsoft.com/office/drawing/2014/main" id="{9C7BCC96-E640-3740-812A-DB05177BD8B0}"/>
              </a:ext>
            </a:extLst>
          </p:cNvPr>
          <p:cNvSpPr/>
          <p:nvPr/>
        </p:nvSpPr>
        <p:spPr>
          <a:xfrm>
            <a:off x="9103901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sp>
        <p:nvSpPr>
          <p:cNvPr id="100" name="Shape 1725">
            <a:extLst>
              <a:ext uri="{FF2B5EF4-FFF2-40B4-BE49-F238E27FC236}">
                <a16:creationId xmlns:a16="http://schemas.microsoft.com/office/drawing/2014/main" id="{83D76128-1F9D-B54D-8F53-F57CDAD0EC14}"/>
              </a:ext>
            </a:extLst>
          </p:cNvPr>
          <p:cNvSpPr/>
          <p:nvPr/>
        </p:nvSpPr>
        <p:spPr>
          <a:xfrm>
            <a:off x="6603589" y="5649534"/>
            <a:ext cx="742191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969"/>
              <a:t>{1,2,3}</a:t>
            </a:r>
          </a:p>
        </p:txBody>
      </p:sp>
      <p:pic>
        <p:nvPicPr>
          <p:cNvPr id="101" name="Image 100">
            <a:extLst>
              <a:ext uri="{FF2B5EF4-FFF2-40B4-BE49-F238E27FC236}">
                <a16:creationId xmlns:a16="http://schemas.microsoft.com/office/drawing/2014/main" id="{163521D1-6B6C-6748-B89B-292BBAFDEC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3313277"/>
            <a:ext cx="480780" cy="89298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829932F3-3CD0-1B4C-BB4E-B6436F78331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51420" y="5813590"/>
            <a:ext cx="480780" cy="89298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E037BA0A-FFB7-3D43-B0BD-FDA7EA09E8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5813590"/>
            <a:ext cx="480780" cy="89298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3E7F2E82-6C2B-904F-8D76-5ED6F20C69F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4563433"/>
            <a:ext cx="480780" cy="89298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F8BF858D-3CB2-8241-9501-F96586BB3C8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483404" y="3313277"/>
            <a:ext cx="480780" cy="89298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D89D9CDA-F5A9-D641-8945-C4C49DDCBAB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233248" y="4563433"/>
            <a:ext cx="480780" cy="89298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C3072B9D-9F04-C84A-9369-5A4744A59BA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628716" y="3310367"/>
            <a:ext cx="480781" cy="89298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D95EBDA8-EE3E-3542-82A3-A7C5F1AF102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6923396" y="3310367"/>
            <a:ext cx="480781" cy="89298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EA15ED1C-3B8E-5447-8466-C5E3E9FB4B4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8182482" y="3310367"/>
            <a:ext cx="480781" cy="89298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CE138E64-3E19-3C48-AB0E-ABA634D5333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117412" y="3313277"/>
            <a:ext cx="480780" cy="89298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68D6DF45-F960-A749-81C2-2E2483BE3A5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858326" y="4563433"/>
            <a:ext cx="480780" cy="89298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B9598E8D-F81E-F54A-BB17-0B71327B2E6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6938568" y="4563433"/>
            <a:ext cx="480780" cy="89298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5F4290E8-A591-3C43-A842-8D1AD17B1E7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439485" y="5815392"/>
            <a:ext cx="480781" cy="89298"/>
          </a:xfrm>
          <a:prstGeom prst="rect">
            <a:avLst/>
          </a:prstGeom>
        </p:spPr>
      </p:pic>
      <p:sp>
        <p:nvSpPr>
          <p:cNvPr id="114" name="Shape 1764">
            <a:extLst>
              <a:ext uri="{FF2B5EF4-FFF2-40B4-BE49-F238E27FC236}">
                <a16:creationId xmlns:a16="http://schemas.microsoft.com/office/drawing/2014/main" id="{16355E8D-A923-CB4F-837D-923C702B9590}"/>
              </a:ext>
            </a:extLst>
          </p:cNvPr>
          <p:cNvSpPr/>
          <p:nvPr/>
        </p:nvSpPr>
        <p:spPr>
          <a:xfrm rot="16200000" flipH="1">
            <a:off x="5837765" y="5058035"/>
            <a:ext cx="1225820" cy="332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0" extrusionOk="0">
                <a:moveTo>
                  <a:pt x="0" y="20670"/>
                </a:moveTo>
                <a:cubicBezTo>
                  <a:pt x="2620" y="8348"/>
                  <a:pt x="6197" y="983"/>
                  <a:pt x="9996" y="92"/>
                </a:cubicBezTo>
                <a:cubicBezTo>
                  <a:pt x="14350" y="-930"/>
                  <a:pt x="18588" y="6585"/>
                  <a:pt x="21600" y="20670"/>
                </a:cubicBezTo>
              </a:path>
            </a:pathLst>
          </a:cu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115" name="Image 114">
            <a:extLst>
              <a:ext uri="{FF2B5EF4-FFF2-40B4-BE49-F238E27FC236}">
                <a16:creationId xmlns:a16="http://schemas.microsoft.com/office/drawing/2014/main" id="{40F0466C-872B-B84B-9DA7-2C6B0E52BA1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6626029" y="5813590"/>
            <a:ext cx="480780" cy="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290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 advAuto="0"/>
      <p:bldP spid="115" grpId="0" animBg="1" advAuto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Shape 1768"/>
          <p:cNvSpPr/>
          <p:nvPr/>
        </p:nvSpPr>
        <p:spPr>
          <a:xfrm flipV="1">
            <a:off x="4613673" y="5200056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69" name="Shape 1769"/>
          <p:cNvSpPr/>
          <p:nvPr/>
        </p:nvSpPr>
        <p:spPr>
          <a:xfrm>
            <a:off x="4205046" y="5863804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2">
              <a:hueOff val="-2473792"/>
              <a:satOff val="-50209"/>
              <a:lumOff val="23543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70" name="Shape 1770"/>
          <p:cNvSpPr/>
          <p:nvPr/>
        </p:nvSpPr>
        <p:spPr>
          <a:xfrm flipH="1" flipV="1">
            <a:off x="4524376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71" name="Shape 1771"/>
          <p:cNvSpPr/>
          <p:nvPr/>
        </p:nvSpPr>
        <p:spPr>
          <a:xfrm flipV="1">
            <a:off x="3452813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72" name="Shape 1772"/>
          <p:cNvSpPr/>
          <p:nvPr/>
        </p:nvSpPr>
        <p:spPr>
          <a:xfrm>
            <a:off x="3044186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73" name="Shape 1773"/>
          <p:cNvSpPr/>
          <p:nvPr/>
        </p:nvSpPr>
        <p:spPr>
          <a:xfrm>
            <a:off x="2937906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2</a:t>
            </a:r>
          </a:p>
        </p:txBody>
      </p:sp>
      <p:sp>
        <p:nvSpPr>
          <p:cNvPr id="1774" name="Shape 1774"/>
          <p:cNvSpPr/>
          <p:nvPr/>
        </p:nvSpPr>
        <p:spPr>
          <a:xfrm flipH="1" flipV="1">
            <a:off x="3452813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75" name="Shape 1775"/>
          <p:cNvSpPr/>
          <p:nvPr/>
        </p:nvSpPr>
        <p:spPr>
          <a:xfrm>
            <a:off x="1902906" y="865496"/>
            <a:ext cx="8434406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Mécanisme clé :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La nouvelle contrainte réduit les domaines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et </a:t>
            </a:r>
            <a:r>
              <a:rPr lang="fr-FR" sz="2250" u="sng" dirty="0">
                <a:solidFill>
                  <a:srgbClr val="656567"/>
                </a:solidFill>
                <a:latin typeface="Gotham HTF Book"/>
              </a:rPr>
              <a:t>cause une propagation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Pour le </a:t>
            </a:r>
            <a:r>
              <a:rPr lang="fr-FR" sz="2250" dirty="0" err="1">
                <a:solidFill>
                  <a:srgbClr val="656567"/>
                </a:solidFill>
                <a:latin typeface="Gotham HTF Book"/>
              </a:rPr>
              <a:t>backtrack</a:t>
            </a:r>
            <a:r>
              <a:rPr lang="fr-FR" sz="2250" dirty="0">
                <a:solidFill>
                  <a:srgbClr val="656567"/>
                </a:solidFill>
                <a:latin typeface="Gotham HTF Book"/>
              </a:rPr>
              <a:t>, les domaines sont restaurés</a:t>
            </a:r>
          </a:p>
        </p:txBody>
      </p:sp>
      <p:grpSp>
        <p:nvGrpSpPr>
          <p:cNvPr id="1781" name="Group 1781"/>
          <p:cNvGrpSpPr/>
          <p:nvPr/>
        </p:nvGrpSpPr>
        <p:grpSpPr>
          <a:xfrm>
            <a:off x="6477000" y="2734896"/>
            <a:ext cx="3762481" cy="3768976"/>
            <a:chOff x="0" y="0"/>
            <a:chExt cx="5351082" cy="5360320"/>
          </a:xfrm>
        </p:grpSpPr>
        <p:sp>
          <p:nvSpPr>
            <p:cNvPr id="1776" name="Shape 1776"/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779" name="Shape 1779"/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780" name="Shape 1780"/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1782" name="Shape 1782"/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1783" name="Shape 1783"/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1784" name="Shape 1784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85" name="Shape 1785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86" name="Shape 1786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787" name="Shape 1787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88" name="Shape 1788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 dirty="0"/>
              <a:t>x</a:t>
            </a:r>
            <a:r>
              <a:rPr sz="1969" baseline="-5999" dirty="0"/>
              <a:t>11</a:t>
            </a:r>
            <a:r>
              <a:rPr sz="1969" dirty="0"/>
              <a:t> = 1</a:t>
            </a:r>
          </a:p>
        </p:txBody>
      </p:sp>
      <p:sp>
        <p:nvSpPr>
          <p:cNvPr id="1789" name="Shape 1789"/>
          <p:cNvSpPr/>
          <p:nvPr/>
        </p:nvSpPr>
        <p:spPr>
          <a:xfrm flipH="1">
            <a:off x="4115749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90" name="Shape 1790"/>
          <p:cNvSpPr/>
          <p:nvPr/>
        </p:nvSpPr>
        <p:spPr>
          <a:xfrm>
            <a:off x="3920171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1</a:t>
            </a:r>
          </a:p>
        </p:txBody>
      </p:sp>
      <p:sp>
        <p:nvSpPr>
          <p:cNvPr id="1791" name="Shape 1791"/>
          <p:cNvSpPr/>
          <p:nvPr/>
        </p:nvSpPr>
        <p:spPr>
          <a:xfrm>
            <a:off x="4233139" y="3932277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792" name="Shape 1792"/>
          <p:cNvSpPr/>
          <p:nvPr/>
        </p:nvSpPr>
        <p:spPr>
          <a:xfrm>
            <a:off x="5187311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93" name="Shape 1793"/>
          <p:cNvSpPr/>
          <p:nvPr/>
        </p:nvSpPr>
        <p:spPr>
          <a:xfrm>
            <a:off x="4991734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2</a:t>
            </a:r>
          </a:p>
        </p:txBody>
      </p:sp>
      <p:sp>
        <p:nvSpPr>
          <p:cNvPr id="1794" name="Shape 1794"/>
          <p:cNvSpPr/>
          <p:nvPr/>
        </p:nvSpPr>
        <p:spPr>
          <a:xfrm>
            <a:off x="5304702" y="5003840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12</a:t>
            </a:r>
          </a:p>
        </p:txBody>
      </p:sp>
      <p:sp>
        <p:nvSpPr>
          <p:cNvPr id="1795" name="Shape 1795"/>
          <p:cNvSpPr/>
          <p:nvPr/>
        </p:nvSpPr>
        <p:spPr>
          <a:xfrm>
            <a:off x="3933755" y="529515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12</a:t>
            </a:r>
            <a:r>
              <a:rPr sz="1969"/>
              <a:t> = 1</a:t>
            </a:r>
          </a:p>
        </p:txBody>
      </p:sp>
      <p:sp>
        <p:nvSpPr>
          <p:cNvPr id="1796" name="Shape 1796"/>
          <p:cNvSpPr/>
          <p:nvPr/>
        </p:nvSpPr>
        <p:spPr>
          <a:xfrm>
            <a:off x="6916742" y="3060336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1797" name="Shape 1797"/>
          <p:cNvSpPr/>
          <p:nvPr/>
        </p:nvSpPr>
        <p:spPr>
          <a:xfrm>
            <a:off x="8166898" y="3060336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p:sp>
        <p:nvSpPr>
          <p:cNvPr id="1798" name="Shape 1798"/>
          <p:cNvSpPr/>
          <p:nvPr/>
        </p:nvSpPr>
        <p:spPr>
          <a:xfrm>
            <a:off x="9417055" y="3060336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1799" name="Shape 1799"/>
          <p:cNvSpPr/>
          <p:nvPr/>
        </p:nvSpPr>
        <p:spPr>
          <a:xfrm>
            <a:off x="8166898" y="4274774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1800" name="Shape 1800"/>
          <p:cNvSpPr/>
          <p:nvPr/>
        </p:nvSpPr>
        <p:spPr>
          <a:xfrm>
            <a:off x="6934602" y="4283703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p:sp>
        <p:nvSpPr>
          <p:cNvPr id="1801" name="Shape 1801"/>
          <p:cNvSpPr/>
          <p:nvPr/>
        </p:nvSpPr>
        <p:spPr>
          <a:xfrm>
            <a:off x="6916742" y="552493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1802" name="Shape 1802"/>
          <p:cNvSpPr/>
          <p:nvPr/>
        </p:nvSpPr>
        <p:spPr>
          <a:xfrm>
            <a:off x="9488409" y="5535494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1640086" y="80367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Another example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A97338-6D83-4D2B-ABAD-1051A0515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277691"/>
      </p:ext>
    </p:extLst>
  </p:cSld>
  <p:clrMapOvr>
    <a:masterClrMapping/>
  </p:clrMapOvr>
  <p:transition>
    <p:dissolv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Shape 1804"/>
          <p:cNvSpPr/>
          <p:nvPr/>
        </p:nvSpPr>
        <p:spPr>
          <a:xfrm flipV="1">
            <a:off x="4613673" y="5200056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05" name="Shape 1805"/>
          <p:cNvSpPr/>
          <p:nvPr/>
        </p:nvSpPr>
        <p:spPr>
          <a:xfrm>
            <a:off x="4205046" y="5863804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2">
              <a:hueOff val="-2473792"/>
              <a:satOff val="-50209"/>
              <a:lumOff val="23543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06" name="Shape 1806"/>
          <p:cNvSpPr/>
          <p:nvPr/>
        </p:nvSpPr>
        <p:spPr>
          <a:xfrm flipH="1" flipV="1">
            <a:off x="4524376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07" name="Shape 1807"/>
          <p:cNvSpPr/>
          <p:nvPr/>
        </p:nvSpPr>
        <p:spPr>
          <a:xfrm flipV="1">
            <a:off x="3452813" y="4217790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08" name="Shape 1808"/>
          <p:cNvSpPr/>
          <p:nvPr/>
        </p:nvSpPr>
        <p:spPr>
          <a:xfrm>
            <a:off x="3044186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09" name="Shape 1809"/>
          <p:cNvSpPr/>
          <p:nvPr/>
        </p:nvSpPr>
        <p:spPr>
          <a:xfrm>
            <a:off x="2937906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2</a:t>
            </a:r>
          </a:p>
        </p:txBody>
      </p:sp>
      <p:sp>
        <p:nvSpPr>
          <p:cNvPr id="1810" name="Shape 1810"/>
          <p:cNvSpPr/>
          <p:nvPr/>
        </p:nvSpPr>
        <p:spPr>
          <a:xfrm flipH="1" flipV="1">
            <a:off x="3452813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11" name="Shape 1811"/>
          <p:cNvSpPr/>
          <p:nvPr/>
        </p:nvSpPr>
        <p:spPr>
          <a:xfrm flipV="1">
            <a:off x="2559845" y="3146228"/>
            <a:ext cx="892969" cy="8929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12" name="Shape 1812"/>
          <p:cNvSpPr/>
          <p:nvPr/>
        </p:nvSpPr>
        <p:spPr>
          <a:xfrm>
            <a:off x="3133483" y="2738414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13" name="Shape 1813"/>
          <p:cNvSpPr/>
          <p:nvPr/>
        </p:nvSpPr>
        <p:spPr>
          <a:xfrm>
            <a:off x="3250874" y="2860715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814" name="Shape 1814"/>
          <p:cNvSpPr/>
          <p:nvPr/>
        </p:nvSpPr>
        <p:spPr>
          <a:xfrm>
            <a:off x="2151218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15" name="Shape 1815"/>
          <p:cNvSpPr/>
          <p:nvPr/>
        </p:nvSpPr>
        <p:spPr>
          <a:xfrm>
            <a:off x="1866343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= 1</a:t>
            </a:r>
          </a:p>
        </p:txBody>
      </p:sp>
      <p:sp>
        <p:nvSpPr>
          <p:cNvPr id="1816" name="Shape 1816"/>
          <p:cNvSpPr/>
          <p:nvPr/>
        </p:nvSpPr>
        <p:spPr>
          <a:xfrm flipH="1">
            <a:off x="4115749" y="3809976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17" name="Shape 1817"/>
          <p:cNvSpPr/>
          <p:nvPr/>
        </p:nvSpPr>
        <p:spPr>
          <a:xfrm>
            <a:off x="3920171" y="314922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1</a:t>
            </a:r>
          </a:p>
        </p:txBody>
      </p:sp>
      <p:sp>
        <p:nvSpPr>
          <p:cNvPr id="1818" name="Shape 1818"/>
          <p:cNvSpPr/>
          <p:nvPr/>
        </p:nvSpPr>
        <p:spPr>
          <a:xfrm>
            <a:off x="4233139" y="3932277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</a:p>
        </p:txBody>
      </p:sp>
      <p:sp>
        <p:nvSpPr>
          <p:cNvPr id="1819" name="Shape 1819"/>
          <p:cNvSpPr/>
          <p:nvPr/>
        </p:nvSpPr>
        <p:spPr>
          <a:xfrm>
            <a:off x="5187311" y="4881539"/>
            <a:ext cx="666797" cy="660128"/>
          </a:xfrm>
          <a:prstGeom prst="roundRect">
            <a:avLst>
              <a:gd name="adj" fmla="val 15000"/>
            </a:avLst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20" name="Shape 1820"/>
          <p:cNvSpPr/>
          <p:nvPr/>
        </p:nvSpPr>
        <p:spPr>
          <a:xfrm>
            <a:off x="4991734" y="4310081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11</a:t>
            </a:r>
            <a:r>
              <a:rPr sz="1969"/>
              <a:t> ≠ 2</a:t>
            </a:r>
          </a:p>
        </p:txBody>
      </p:sp>
      <p:sp>
        <p:nvSpPr>
          <p:cNvPr id="1821" name="Shape 1821"/>
          <p:cNvSpPr/>
          <p:nvPr/>
        </p:nvSpPr>
        <p:spPr>
          <a:xfrm>
            <a:off x="5304702" y="5003840"/>
            <a:ext cx="351058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12</a:t>
            </a:r>
          </a:p>
        </p:txBody>
      </p:sp>
      <p:sp>
        <p:nvSpPr>
          <p:cNvPr id="1822" name="Shape 1822"/>
          <p:cNvSpPr/>
          <p:nvPr/>
        </p:nvSpPr>
        <p:spPr>
          <a:xfrm>
            <a:off x="3933755" y="5295152"/>
            <a:ext cx="719749" cy="4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sz="1969"/>
              <a:t>x</a:t>
            </a:r>
            <a:r>
              <a:rPr sz="1969" baseline="-5999"/>
              <a:t>12</a:t>
            </a:r>
            <a:r>
              <a:rPr sz="1969"/>
              <a:t> = 1</a:t>
            </a:r>
          </a:p>
        </p:txBody>
      </p:sp>
      <p:sp>
        <p:nvSpPr>
          <p:cNvPr id="1823" name="Shape 1823"/>
          <p:cNvSpPr/>
          <p:nvPr/>
        </p:nvSpPr>
        <p:spPr>
          <a:xfrm>
            <a:off x="3023013" y="921088"/>
            <a:ext cx="6465395" cy="687581"/>
          </a:xfrm>
          <a:prstGeom prst="roundRect">
            <a:avLst>
              <a:gd name="adj" fmla="val 45868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250" dirty="0">
                <a:solidFill>
                  <a:srgbClr val="656567"/>
                </a:solidFill>
                <a:latin typeface="Gotham HTF Book"/>
              </a:rPr>
              <a:t>La p</a:t>
            </a:r>
            <a:r>
              <a:rPr sz="2250" dirty="0">
                <a:solidFill>
                  <a:srgbClr val="656567"/>
                </a:solidFill>
                <a:latin typeface="Gotham HTF Book"/>
              </a:rPr>
              <a:t>ropagation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peut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avoir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beaucoup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d’</a:t>
            </a:r>
            <a:r>
              <a:rPr sz="2250" dirty="0" err="1">
                <a:solidFill>
                  <a:srgbClr val="656567"/>
                </a:solidFill>
                <a:latin typeface="Gotham HTF Book"/>
              </a:rPr>
              <a:t>impact</a:t>
            </a:r>
            <a:endParaRPr sz="2250" dirty="0">
              <a:solidFill>
                <a:srgbClr val="656567"/>
              </a:solidFill>
              <a:latin typeface="Gotham HTF Book"/>
            </a:endParaRPr>
          </a:p>
        </p:txBody>
      </p:sp>
      <p:grpSp>
        <p:nvGrpSpPr>
          <p:cNvPr id="1829" name="Group 1829"/>
          <p:cNvGrpSpPr/>
          <p:nvPr/>
        </p:nvGrpSpPr>
        <p:grpSpPr>
          <a:xfrm>
            <a:off x="6563321" y="2734896"/>
            <a:ext cx="3762481" cy="3768976"/>
            <a:chOff x="0" y="0"/>
            <a:chExt cx="5351082" cy="5360320"/>
          </a:xfrm>
        </p:grpSpPr>
        <p:sp>
          <p:nvSpPr>
            <p:cNvPr id="1824" name="Shape 1824"/>
            <p:cNvSpPr/>
            <p:nvPr/>
          </p:nvSpPr>
          <p:spPr>
            <a:xfrm>
              <a:off x="0" y="0"/>
              <a:ext cx="5351083" cy="535108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825" name="Shape 1825"/>
            <p:cNvSpPr/>
            <p:nvPr/>
          </p:nvSpPr>
          <p:spPr>
            <a:xfrm>
              <a:off x="1924" y="1817019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826" name="Shape 1826"/>
            <p:cNvSpPr/>
            <p:nvPr/>
          </p:nvSpPr>
          <p:spPr>
            <a:xfrm>
              <a:off x="1924" y="3556387"/>
              <a:ext cx="534723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827" name="Shape 1827"/>
            <p:cNvSpPr/>
            <p:nvPr/>
          </p:nvSpPr>
          <p:spPr>
            <a:xfrm flipV="1">
              <a:off x="3560755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1828" name="Shape 1828"/>
            <p:cNvSpPr/>
            <p:nvPr/>
          </p:nvSpPr>
          <p:spPr>
            <a:xfrm flipV="1">
              <a:off x="1774796" y="13087"/>
              <a:ext cx="1" cy="53472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1830" name="Shape 1830"/>
          <p:cNvSpPr/>
          <p:nvPr/>
        </p:nvSpPr>
        <p:spPr>
          <a:xfrm>
            <a:off x="9446820" y="4297915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1831" name="Shape 1831"/>
          <p:cNvSpPr/>
          <p:nvPr/>
        </p:nvSpPr>
        <p:spPr>
          <a:xfrm>
            <a:off x="8202576" y="5554058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1832" name="Shape 1832"/>
          <p:cNvSpPr/>
          <p:nvPr/>
        </p:nvSpPr>
        <p:spPr>
          <a:xfrm>
            <a:off x="6916742" y="3060336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3</a:t>
            </a:r>
          </a:p>
        </p:txBody>
      </p:sp>
      <p:sp>
        <p:nvSpPr>
          <p:cNvPr id="1833" name="Shape 1833"/>
          <p:cNvSpPr/>
          <p:nvPr/>
        </p:nvSpPr>
        <p:spPr>
          <a:xfrm>
            <a:off x="8166898" y="3060336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p:sp>
        <p:nvSpPr>
          <p:cNvPr id="1834" name="Shape 1834"/>
          <p:cNvSpPr/>
          <p:nvPr/>
        </p:nvSpPr>
        <p:spPr>
          <a:xfrm>
            <a:off x="9417055" y="3060336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1835" name="Shape 1835"/>
          <p:cNvSpPr/>
          <p:nvPr/>
        </p:nvSpPr>
        <p:spPr>
          <a:xfrm>
            <a:off x="8166898" y="4274774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1836" name="Shape 1836"/>
          <p:cNvSpPr/>
          <p:nvPr/>
        </p:nvSpPr>
        <p:spPr>
          <a:xfrm>
            <a:off x="6934602" y="4283703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p:sp>
        <p:nvSpPr>
          <p:cNvPr id="1837" name="Shape 1837"/>
          <p:cNvSpPr/>
          <p:nvPr/>
        </p:nvSpPr>
        <p:spPr>
          <a:xfrm>
            <a:off x="6916742" y="5524930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2</a:t>
            </a:r>
          </a:p>
        </p:txBody>
      </p:sp>
      <p:sp>
        <p:nvSpPr>
          <p:cNvPr id="1838" name="Shape 1838"/>
          <p:cNvSpPr/>
          <p:nvPr/>
        </p:nvSpPr>
        <p:spPr>
          <a:xfrm>
            <a:off x="9488409" y="5535494"/>
            <a:ext cx="448253" cy="6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4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75"/>
              <a:t>1</a:t>
            </a:r>
          </a:p>
        </p:txBody>
      </p:sp>
      <p:sp>
        <p:nvSpPr>
          <p:cNvPr id="1839" name="Shape 1839"/>
          <p:cNvSpPr/>
          <p:nvPr/>
        </p:nvSpPr>
        <p:spPr>
          <a:xfrm>
            <a:off x="3356463" y="1800051"/>
            <a:ext cx="1923220" cy="45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250" dirty="0">
                <a:solidFill>
                  <a:srgbClr val="656567"/>
                </a:solidFill>
                <a:latin typeface="Gotham HTF Book"/>
              </a:rPr>
              <a:t>Avec </a:t>
            </a:r>
            <a:r>
              <a:rPr sz="2250" dirty="0">
                <a:solidFill>
                  <a:srgbClr val="656567"/>
                </a:solidFill>
                <a:latin typeface="Gotham HTF Book"/>
              </a:rPr>
              <a:t>: </a:t>
            </a:r>
            <a:r>
              <a:rPr sz="2250" dirty="0">
                <a:solidFill>
                  <a:srgbClr val="656567"/>
                </a:solidFill>
                <a:latin typeface="Gotham HTF Book"/>
                <a:ea typeface="+mn-ea"/>
                <a:cs typeface="+mn-cs"/>
                <a:sym typeface="Helvetica Light"/>
              </a:rPr>
              <a:t>3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  <a:ea typeface="+mn-ea"/>
                <a:cs typeface="+mn-cs"/>
                <a:sym typeface="Helvetica Light"/>
              </a:rPr>
              <a:t>feuilles</a:t>
            </a:r>
            <a:endParaRPr sz="2250" dirty="0">
              <a:solidFill>
                <a:srgbClr val="656567"/>
              </a:solidFill>
              <a:latin typeface="Gotham HTF Book"/>
              <a:ea typeface="+mn-ea"/>
              <a:cs typeface="+mn-cs"/>
              <a:sym typeface="Helvetica Light"/>
            </a:endParaRPr>
          </a:p>
        </p:txBody>
      </p:sp>
      <p:sp>
        <p:nvSpPr>
          <p:cNvPr id="1840" name="Shape 1840"/>
          <p:cNvSpPr/>
          <p:nvPr/>
        </p:nvSpPr>
        <p:spPr>
          <a:xfrm>
            <a:off x="5506641" y="1823140"/>
            <a:ext cx="2417073" cy="45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250" dirty="0">
                <a:solidFill>
                  <a:srgbClr val="656567"/>
                </a:solidFill>
                <a:latin typeface="Gotham HTF Book"/>
              </a:rPr>
              <a:t>Sans </a:t>
            </a:r>
            <a:r>
              <a:rPr sz="2250" dirty="0">
                <a:solidFill>
                  <a:srgbClr val="656567"/>
                </a:solidFill>
                <a:latin typeface="Gotham HTF Book"/>
              </a:rPr>
              <a:t>: </a:t>
            </a:r>
            <a:r>
              <a:rPr sz="2250" dirty="0">
                <a:solidFill>
                  <a:srgbClr val="656567"/>
                </a:solidFill>
                <a:latin typeface="Gotham HTF Book"/>
                <a:ea typeface="+mn-ea"/>
                <a:cs typeface="+mn-cs"/>
                <a:sym typeface="Helvetica Light"/>
              </a:rPr>
              <a:t>2,187 </a:t>
            </a:r>
            <a:r>
              <a:rPr lang="en-US" sz="2250" b="1" dirty="0" err="1">
                <a:solidFill>
                  <a:srgbClr val="656567"/>
                </a:solidFill>
                <a:latin typeface="Gotham HTF Book"/>
                <a:sym typeface="Helvetica Light"/>
              </a:rPr>
              <a:t>feuilles</a:t>
            </a:r>
            <a:endParaRPr sz="2250" dirty="0">
              <a:solidFill>
                <a:srgbClr val="656567"/>
              </a:solidFill>
              <a:latin typeface="Gotham HTF Book"/>
              <a:ea typeface="+mn-ea"/>
              <a:cs typeface="+mn-cs"/>
              <a:sym typeface="Helvetica Light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1448DD-06E8-49A9-A94A-B0AF27812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83699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9" grpId="0" animBg="1" advAuto="0"/>
      <p:bldP spid="184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211" y="5808663"/>
            <a:ext cx="2707589" cy="586582"/>
          </a:xfrm>
        </p:spPr>
        <p:txBody>
          <a:bodyPr>
            <a:normAutofit fontScale="70000" lnSpcReduction="20000"/>
          </a:bodyPr>
          <a:lstStyle/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Office: A520.21 Tel.: #4569</a:t>
            </a:r>
          </a:p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9947" y="2844274"/>
            <a:ext cx="5235575" cy="599281"/>
          </a:xfrm>
        </p:spPr>
        <p:txBody>
          <a:bodyPr/>
          <a:lstStyle/>
          <a:p>
            <a:r>
              <a:rPr lang="fr-FR" altLang="fr-FR" sz="2400" dirty="0"/>
              <a:t>Outils de Recherche </a:t>
            </a:r>
            <a:br>
              <a:rPr lang="fr-FR" altLang="fr-FR" sz="2400" dirty="0"/>
            </a:br>
            <a:r>
              <a:rPr lang="fr-FR" altLang="fr-FR" sz="2400" dirty="0"/>
              <a:t>Opérationnelle en Génie - MTH 8414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5600" y="3810000"/>
            <a:ext cx="4419600" cy="2133600"/>
          </a:xfrm>
        </p:spPr>
        <p:txBody>
          <a:bodyPr>
            <a:normAutofit/>
          </a:bodyPr>
          <a:lstStyle/>
          <a:p>
            <a:r>
              <a:rPr lang="fr-FR" sz="2000" dirty="0">
                <a:ea typeface="ＭＳ Ｐゴシック" charset="0"/>
              </a:rPr>
              <a:t>Programmation par contraintes: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/>
                </a:solidFill>
              </a:rPr>
              <a:t>Modélisation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Contraintes globales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Ordonnancement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Résolution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192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Group 3592"/>
          <p:cNvGrpSpPr/>
          <p:nvPr/>
        </p:nvGrpSpPr>
        <p:grpSpPr>
          <a:xfrm>
            <a:off x="7099874" y="3092085"/>
            <a:ext cx="3187127" cy="3190720"/>
            <a:chOff x="-2711" y="0"/>
            <a:chExt cx="4532801" cy="4537911"/>
          </a:xfrm>
        </p:grpSpPr>
        <p:grpSp>
          <p:nvGrpSpPr>
            <p:cNvPr id="3582" name="Group 3582"/>
            <p:cNvGrpSpPr/>
            <p:nvPr/>
          </p:nvGrpSpPr>
          <p:grpSpPr>
            <a:xfrm>
              <a:off x="0" y="0"/>
              <a:ext cx="4530090" cy="4537911"/>
              <a:chOff x="0" y="0"/>
              <a:chExt cx="4530089" cy="4537910"/>
            </a:xfrm>
          </p:grpSpPr>
          <p:sp>
            <p:nvSpPr>
              <p:cNvPr id="3577" name="Shape 3577"/>
              <p:cNvSpPr/>
              <p:nvPr/>
            </p:nvSpPr>
            <p:spPr>
              <a:xfrm>
                <a:off x="0" y="0"/>
                <a:ext cx="4530090" cy="4530090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lang="fr-FR" sz="1687"/>
              </a:p>
            </p:txBody>
          </p:sp>
          <p:sp>
            <p:nvSpPr>
              <p:cNvPr id="3578" name="Shape 3578"/>
              <p:cNvSpPr/>
              <p:nvPr/>
            </p:nvSpPr>
            <p:spPr>
              <a:xfrm>
                <a:off x="1629" y="1538241"/>
                <a:ext cx="4526831" cy="1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lang="fr-FR" sz="1687"/>
              </a:p>
            </p:txBody>
          </p:sp>
          <p:sp>
            <p:nvSpPr>
              <p:cNvPr id="3579" name="Shape 3579"/>
              <p:cNvSpPr/>
              <p:nvPr/>
            </p:nvSpPr>
            <p:spPr>
              <a:xfrm>
                <a:off x="1629" y="3010747"/>
                <a:ext cx="4526831" cy="1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lang="fr-FR" sz="1687"/>
              </a:p>
            </p:txBody>
          </p:sp>
          <p:sp>
            <p:nvSpPr>
              <p:cNvPr id="3580" name="Shape 3580"/>
              <p:cNvSpPr/>
              <p:nvPr/>
            </p:nvSpPr>
            <p:spPr>
              <a:xfrm flipV="1">
                <a:off x="3014444" y="11079"/>
                <a:ext cx="1" cy="4526832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lang="fr-FR" sz="1687"/>
              </a:p>
            </p:txBody>
          </p:sp>
          <p:sp>
            <p:nvSpPr>
              <p:cNvPr id="3581" name="Shape 3581"/>
              <p:cNvSpPr/>
              <p:nvPr/>
            </p:nvSpPr>
            <p:spPr>
              <a:xfrm flipV="1">
                <a:off x="1502497" y="11079"/>
                <a:ext cx="1" cy="4526832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lang="fr-FR" sz="1687"/>
              </a:p>
            </p:txBody>
          </p:sp>
        </p:grpSp>
        <p:sp>
          <p:nvSpPr>
            <p:cNvPr id="3583" name="Shape 3583"/>
            <p:cNvSpPr/>
            <p:nvPr/>
          </p:nvSpPr>
          <p:spPr>
            <a:xfrm>
              <a:off x="3471781" y="1881901"/>
              <a:ext cx="539704" cy="709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>
              <a:lvl1pPr>
                <a:lnSpc>
                  <a:spcPct val="120000"/>
                </a:lnSpc>
                <a:defRPr sz="38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fr-FR" sz="2672"/>
                <a:t>3</a:t>
              </a:r>
            </a:p>
          </p:txBody>
        </p:sp>
        <p:sp>
          <p:nvSpPr>
            <p:cNvPr id="3584" name="Shape 3584"/>
            <p:cNvSpPr/>
            <p:nvPr/>
          </p:nvSpPr>
          <p:spPr>
            <a:xfrm>
              <a:off x="1973690" y="3394319"/>
              <a:ext cx="539704" cy="709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>
              <a:lvl1pPr>
                <a:lnSpc>
                  <a:spcPct val="120000"/>
                </a:lnSpc>
                <a:defRPr sz="38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fr-FR" sz="2672"/>
                <a:t>3</a:t>
              </a:r>
            </a:p>
          </p:txBody>
        </p:sp>
        <p:sp>
          <p:nvSpPr>
            <p:cNvPr id="3585" name="Shape 3585"/>
            <p:cNvSpPr/>
            <p:nvPr/>
          </p:nvSpPr>
          <p:spPr>
            <a:xfrm>
              <a:off x="-2711" y="526229"/>
              <a:ext cx="1365462" cy="440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 dirty="0"/>
                <a:t>{1,2,3}</a:t>
              </a:r>
            </a:p>
          </p:txBody>
        </p:sp>
        <p:sp>
          <p:nvSpPr>
            <p:cNvPr id="3586" name="Shape 3586"/>
            <p:cNvSpPr/>
            <p:nvPr/>
          </p:nvSpPr>
          <p:spPr>
            <a:xfrm>
              <a:off x="1502497" y="526229"/>
              <a:ext cx="1365462" cy="440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 dirty="0"/>
                <a:t>{1,2,3}</a:t>
              </a:r>
            </a:p>
          </p:txBody>
        </p:sp>
        <p:sp>
          <p:nvSpPr>
            <p:cNvPr id="3587" name="Shape 3587"/>
            <p:cNvSpPr/>
            <p:nvPr/>
          </p:nvSpPr>
          <p:spPr>
            <a:xfrm>
              <a:off x="3007707" y="526229"/>
              <a:ext cx="1365462" cy="440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/>
                <a:t>{1,2,3}</a:t>
              </a:r>
            </a:p>
          </p:txBody>
        </p:sp>
        <p:sp>
          <p:nvSpPr>
            <p:cNvPr id="3588" name="Shape 3588"/>
            <p:cNvSpPr/>
            <p:nvPr/>
          </p:nvSpPr>
          <p:spPr>
            <a:xfrm>
              <a:off x="48483" y="2031438"/>
              <a:ext cx="1365461" cy="440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/>
                <a:t>{1,2,3}</a:t>
              </a:r>
            </a:p>
          </p:txBody>
        </p:sp>
        <p:sp>
          <p:nvSpPr>
            <p:cNvPr id="3589" name="Shape 3589"/>
            <p:cNvSpPr/>
            <p:nvPr/>
          </p:nvSpPr>
          <p:spPr>
            <a:xfrm>
              <a:off x="1502497" y="2031437"/>
              <a:ext cx="1365462" cy="440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/>
                <a:t>{1,2,3}</a:t>
              </a:r>
            </a:p>
          </p:txBody>
        </p:sp>
        <p:sp>
          <p:nvSpPr>
            <p:cNvPr id="3590" name="Shape 3590"/>
            <p:cNvSpPr/>
            <p:nvPr/>
          </p:nvSpPr>
          <p:spPr>
            <a:xfrm>
              <a:off x="3007707" y="3536647"/>
              <a:ext cx="1365462" cy="440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/>
                <a:t>{1,2,3}</a:t>
              </a:r>
            </a:p>
          </p:txBody>
        </p:sp>
        <p:sp>
          <p:nvSpPr>
            <p:cNvPr id="3591" name="Shape 3591"/>
            <p:cNvSpPr/>
            <p:nvPr/>
          </p:nvSpPr>
          <p:spPr>
            <a:xfrm>
              <a:off x="48483" y="3536647"/>
              <a:ext cx="1365461" cy="440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/>
                <a:t>{1,2,3}</a:t>
              </a:r>
            </a:p>
          </p:txBody>
        </p:sp>
      </p:grpSp>
      <p:sp>
        <p:nvSpPr>
          <p:cNvPr id="3593" name="Shape 3593"/>
          <p:cNvSpPr/>
          <p:nvPr/>
        </p:nvSpPr>
        <p:spPr>
          <a:xfrm>
            <a:off x="1902906" y="2639941"/>
            <a:ext cx="4964338" cy="45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fr-FR" sz="2250" dirty="0">
                <a:solidFill>
                  <a:srgbClr val="656567"/>
                </a:solidFill>
                <a:latin typeface="Gotham HTF Book"/>
              </a:rPr>
              <a:t>Exemple :</a:t>
            </a:r>
          </a:p>
        </p:txBody>
      </p:sp>
      <p:grpSp>
        <p:nvGrpSpPr>
          <p:cNvPr id="3597" name="Group 3597"/>
          <p:cNvGrpSpPr/>
          <p:nvPr/>
        </p:nvGrpSpPr>
        <p:grpSpPr>
          <a:xfrm>
            <a:off x="1882722" y="3177999"/>
            <a:ext cx="4932108" cy="1346638"/>
            <a:chOff x="0" y="0"/>
            <a:chExt cx="7014553" cy="1915216"/>
          </a:xfrm>
        </p:grpSpPr>
        <p:sp>
          <p:nvSpPr>
            <p:cNvPr id="3594" name="Shape 3594"/>
            <p:cNvSpPr/>
            <p:nvPr/>
          </p:nvSpPr>
          <p:spPr>
            <a:xfrm>
              <a:off x="12993" y="1335684"/>
              <a:ext cx="5049816" cy="579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pP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(x</a:t>
              </a:r>
              <a:r>
                <a:rPr lang="fr-FR" sz="2000" baseline="-599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11</a:t>
              </a: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3) ⋁ (x</a:t>
              </a:r>
              <a:r>
                <a:rPr lang="fr-FR" sz="2000" baseline="-599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12</a:t>
              </a: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3) ⋁ (x</a:t>
              </a:r>
              <a:r>
                <a:rPr lang="fr-FR" sz="2000" baseline="-599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13</a:t>
              </a: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3)</a:t>
              </a:r>
            </a:p>
          </p:txBody>
        </p:sp>
        <p:sp>
          <p:nvSpPr>
            <p:cNvPr id="3595" name="Shape 3595"/>
            <p:cNvSpPr/>
            <p:nvPr/>
          </p:nvSpPr>
          <p:spPr>
            <a:xfrm>
              <a:off x="829303" y="669749"/>
              <a:ext cx="4542053" cy="592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lnSpc>
                  <a:spcPct val="120000"/>
                </a:lnSpc>
                <a:defRPr sz="3200" i="1"/>
              </a:lvl1pPr>
            </a:lstStyle>
            <a:p>
              <a:r>
                <a:rPr lang="fr-FR" sz="2000" dirty="0">
                  <a:solidFill>
                    <a:srgbClr val="656567"/>
                  </a:solidFill>
                  <a:latin typeface="Gotham HTF Book"/>
                </a:rPr>
                <a:t>“il doit y avoir un 3 en ligne 1”</a:t>
              </a:r>
            </a:p>
          </p:txBody>
        </p:sp>
        <p:sp>
          <p:nvSpPr>
            <p:cNvPr id="3596" name="Shape 3596"/>
            <p:cNvSpPr/>
            <p:nvPr/>
          </p:nvSpPr>
          <p:spPr>
            <a:xfrm>
              <a:off x="0" y="0"/>
              <a:ext cx="7014553" cy="592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/>
            <a:p>
              <a:pPr marL="342900" indent="-342900">
                <a:lnSpc>
                  <a:spcPct val="120000"/>
                </a:lnSpc>
                <a:buSzPct val="70000"/>
                <a:buFont typeface="Arial" panose="020B0604020202020204" pitchFamily="34" charset="0"/>
                <a:buChar char="•"/>
                <a:defRPr sz="3200"/>
              </a:pPr>
              <a:r>
                <a:rPr lang="fr-FR" sz="2000" dirty="0">
                  <a:solidFill>
                    <a:srgbClr val="656567"/>
                  </a:solidFill>
                  <a:latin typeface="Gotham HTF Book"/>
                </a:rPr>
                <a:t>Ajoutons la contrainte redondante</a:t>
              </a:r>
            </a:p>
          </p:txBody>
        </p:sp>
      </p:grpSp>
      <p:sp>
        <p:nvSpPr>
          <p:cNvPr id="25" name="Shape 3639"/>
          <p:cNvSpPr/>
          <p:nvPr/>
        </p:nvSpPr>
        <p:spPr>
          <a:xfrm>
            <a:off x="1144336" y="1555695"/>
            <a:ext cx="8434406" cy="87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342900" indent="-342900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Il est parfois utile d’ajouter une contrainte, même si elle n’est pas nécessaire, pour la propagation additionnelle engendrée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C295B9-71D2-4087-ADDE-EFE4E09C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Contraintes redondantes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C373F4-3CF6-470F-81A2-50FFC87718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65067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" grpId="0" animBg="1" advAuto="0"/>
      <p:bldP spid="3593" grpId="0" animBg="1" advAuto="0"/>
      <p:bldP spid="3597" grpId="0" advAuto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Group 3592"/>
          <p:cNvGrpSpPr/>
          <p:nvPr/>
        </p:nvGrpSpPr>
        <p:grpSpPr>
          <a:xfrm>
            <a:off x="7099874" y="3092085"/>
            <a:ext cx="3187127" cy="3190720"/>
            <a:chOff x="-2711" y="0"/>
            <a:chExt cx="4532801" cy="4537911"/>
          </a:xfrm>
        </p:grpSpPr>
        <p:grpSp>
          <p:nvGrpSpPr>
            <p:cNvPr id="3582" name="Group 3582"/>
            <p:cNvGrpSpPr/>
            <p:nvPr/>
          </p:nvGrpSpPr>
          <p:grpSpPr>
            <a:xfrm>
              <a:off x="0" y="0"/>
              <a:ext cx="4530090" cy="4537911"/>
              <a:chOff x="0" y="0"/>
              <a:chExt cx="4530089" cy="4537910"/>
            </a:xfrm>
          </p:grpSpPr>
          <p:sp>
            <p:nvSpPr>
              <p:cNvPr id="3577" name="Shape 3577"/>
              <p:cNvSpPr/>
              <p:nvPr/>
            </p:nvSpPr>
            <p:spPr>
              <a:xfrm>
                <a:off x="0" y="0"/>
                <a:ext cx="4530090" cy="4530090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lang="fr-FR" sz="1687"/>
              </a:p>
            </p:txBody>
          </p:sp>
          <p:sp>
            <p:nvSpPr>
              <p:cNvPr id="3578" name="Shape 3578"/>
              <p:cNvSpPr/>
              <p:nvPr/>
            </p:nvSpPr>
            <p:spPr>
              <a:xfrm>
                <a:off x="1629" y="1538241"/>
                <a:ext cx="4526831" cy="1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lang="fr-FR" sz="1687"/>
              </a:p>
            </p:txBody>
          </p:sp>
          <p:sp>
            <p:nvSpPr>
              <p:cNvPr id="3579" name="Shape 3579"/>
              <p:cNvSpPr/>
              <p:nvPr/>
            </p:nvSpPr>
            <p:spPr>
              <a:xfrm>
                <a:off x="1629" y="3010747"/>
                <a:ext cx="4526831" cy="1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lang="fr-FR" sz="1687"/>
              </a:p>
            </p:txBody>
          </p:sp>
          <p:sp>
            <p:nvSpPr>
              <p:cNvPr id="3580" name="Shape 3580"/>
              <p:cNvSpPr/>
              <p:nvPr/>
            </p:nvSpPr>
            <p:spPr>
              <a:xfrm flipV="1">
                <a:off x="3014444" y="11079"/>
                <a:ext cx="1" cy="4526832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lang="fr-FR" sz="1687"/>
              </a:p>
            </p:txBody>
          </p:sp>
          <p:sp>
            <p:nvSpPr>
              <p:cNvPr id="3581" name="Shape 3581"/>
              <p:cNvSpPr/>
              <p:nvPr/>
            </p:nvSpPr>
            <p:spPr>
              <a:xfrm flipV="1">
                <a:off x="1502497" y="11079"/>
                <a:ext cx="1" cy="4526832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lang="fr-FR" sz="1687"/>
              </a:p>
            </p:txBody>
          </p:sp>
        </p:grpSp>
        <p:sp>
          <p:nvSpPr>
            <p:cNvPr id="3583" name="Shape 3583"/>
            <p:cNvSpPr/>
            <p:nvPr/>
          </p:nvSpPr>
          <p:spPr>
            <a:xfrm>
              <a:off x="3471781" y="1881901"/>
              <a:ext cx="539704" cy="709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>
              <a:lvl1pPr>
                <a:lnSpc>
                  <a:spcPct val="120000"/>
                </a:lnSpc>
                <a:defRPr sz="38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fr-FR" sz="2672"/>
                <a:t>3</a:t>
              </a:r>
            </a:p>
          </p:txBody>
        </p:sp>
        <p:sp>
          <p:nvSpPr>
            <p:cNvPr id="3584" name="Shape 3584"/>
            <p:cNvSpPr/>
            <p:nvPr/>
          </p:nvSpPr>
          <p:spPr>
            <a:xfrm>
              <a:off x="1973690" y="3394319"/>
              <a:ext cx="539704" cy="709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>
              <a:lvl1pPr>
                <a:lnSpc>
                  <a:spcPct val="120000"/>
                </a:lnSpc>
                <a:defRPr sz="38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fr-FR" sz="2672"/>
                <a:t>3</a:t>
              </a:r>
            </a:p>
          </p:txBody>
        </p:sp>
        <p:sp>
          <p:nvSpPr>
            <p:cNvPr id="3585" name="Shape 3585"/>
            <p:cNvSpPr/>
            <p:nvPr/>
          </p:nvSpPr>
          <p:spPr>
            <a:xfrm>
              <a:off x="-2711" y="526229"/>
              <a:ext cx="1365462" cy="440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 dirty="0"/>
                <a:t>{1,2,3}</a:t>
              </a:r>
            </a:p>
          </p:txBody>
        </p:sp>
        <p:sp>
          <p:nvSpPr>
            <p:cNvPr id="3586" name="Shape 3586"/>
            <p:cNvSpPr/>
            <p:nvPr/>
          </p:nvSpPr>
          <p:spPr>
            <a:xfrm>
              <a:off x="1502497" y="526229"/>
              <a:ext cx="1365462" cy="440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 dirty="0"/>
                <a:t>{1,2,3}</a:t>
              </a:r>
            </a:p>
          </p:txBody>
        </p:sp>
        <p:sp>
          <p:nvSpPr>
            <p:cNvPr id="3587" name="Shape 3587"/>
            <p:cNvSpPr/>
            <p:nvPr/>
          </p:nvSpPr>
          <p:spPr>
            <a:xfrm>
              <a:off x="3007707" y="526229"/>
              <a:ext cx="1365462" cy="440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/>
                <a:t>{1,2,3}</a:t>
              </a:r>
            </a:p>
          </p:txBody>
        </p:sp>
        <p:sp>
          <p:nvSpPr>
            <p:cNvPr id="3588" name="Shape 3588"/>
            <p:cNvSpPr/>
            <p:nvPr/>
          </p:nvSpPr>
          <p:spPr>
            <a:xfrm>
              <a:off x="48483" y="2031438"/>
              <a:ext cx="1365461" cy="440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/>
                <a:t>{1,2,3}</a:t>
              </a:r>
            </a:p>
          </p:txBody>
        </p:sp>
        <p:sp>
          <p:nvSpPr>
            <p:cNvPr id="3589" name="Shape 3589"/>
            <p:cNvSpPr/>
            <p:nvPr/>
          </p:nvSpPr>
          <p:spPr>
            <a:xfrm>
              <a:off x="1502497" y="2031437"/>
              <a:ext cx="1365462" cy="440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/>
                <a:t>{1,2,3}</a:t>
              </a:r>
            </a:p>
          </p:txBody>
        </p:sp>
        <p:sp>
          <p:nvSpPr>
            <p:cNvPr id="3590" name="Shape 3590"/>
            <p:cNvSpPr/>
            <p:nvPr/>
          </p:nvSpPr>
          <p:spPr>
            <a:xfrm>
              <a:off x="3007707" y="3536647"/>
              <a:ext cx="1365462" cy="440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/>
                <a:t>{1,2,3}</a:t>
              </a:r>
            </a:p>
          </p:txBody>
        </p:sp>
        <p:sp>
          <p:nvSpPr>
            <p:cNvPr id="3591" name="Shape 3591"/>
            <p:cNvSpPr/>
            <p:nvPr/>
          </p:nvSpPr>
          <p:spPr>
            <a:xfrm>
              <a:off x="48483" y="3536647"/>
              <a:ext cx="1365461" cy="440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 algn="ctr"/>
              <a:r>
                <a:rPr lang="fr-FR" sz="1547"/>
                <a:t>{1,2,3}</a:t>
              </a:r>
            </a:p>
          </p:txBody>
        </p:sp>
      </p:grpSp>
      <p:sp>
        <p:nvSpPr>
          <p:cNvPr id="3593" name="Shape 3593"/>
          <p:cNvSpPr/>
          <p:nvPr/>
        </p:nvSpPr>
        <p:spPr>
          <a:xfrm>
            <a:off x="1902906" y="2639941"/>
            <a:ext cx="4964338" cy="45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fr-FR" sz="2250" dirty="0">
                <a:solidFill>
                  <a:srgbClr val="656567"/>
                </a:solidFill>
                <a:latin typeface="Gotham HTF Book"/>
              </a:rPr>
              <a:t>Exemple :</a:t>
            </a:r>
          </a:p>
        </p:txBody>
      </p:sp>
      <p:grpSp>
        <p:nvGrpSpPr>
          <p:cNvPr id="3597" name="Group 3597"/>
          <p:cNvGrpSpPr/>
          <p:nvPr/>
        </p:nvGrpSpPr>
        <p:grpSpPr>
          <a:xfrm>
            <a:off x="1882722" y="3177999"/>
            <a:ext cx="4932108" cy="1346638"/>
            <a:chOff x="0" y="0"/>
            <a:chExt cx="7014553" cy="1915216"/>
          </a:xfrm>
        </p:grpSpPr>
        <p:sp>
          <p:nvSpPr>
            <p:cNvPr id="3594" name="Shape 3594"/>
            <p:cNvSpPr/>
            <p:nvPr/>
          </p:nvSpPr>
          <p:spPr>
            <a:xfrm>
              <a:off x="12993" y="1335684"/>
              <a:ext cx="5049816" cy="579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pP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(x</a:t>
              </a:r>
              <a:r>
                <a:rPr lang="fr-FR" sz="2000" baseline="-599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11</a:t>
              </a: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3) ⋁ (x</a:t>
              </a:r>
              <a:r>
                <a:rPr lang="fr-FR" sz="2000" baseline="-599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12</a:t>
              </a: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3) ⋁ (x</a:t>
              </a:r>
              <a:r>
                <a:rPr lang="fr-FR" sz="2000" baseline="-599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13</a:t>
              </a: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3)</a:t>
              </a:r>
            </a:p>
          </p:txBody>
        </p:sp>
        <p:sp>
          <p:nvSpPr>
            <p:cNvPr id="3595" name="Shape 3595"/>
            <p:cNvSpPr/>
            <p:nvPr/>
          </p:nvSpPr>
          <p:spPr>
            <a:xfrm>
              <a:off x="829303" y="669749"/>
              <a:ext cx="4542053" cy="592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lnSpc>
                  <a:spcPct val="120000"/>
                </a:lnSpc>
                <a:defRPr sz="3200" i="1"/>
              </a:lvl1pPr>
            </a:lstStyle>
            <a:p>
              <a:r>
                <a:rPr lang="fr-FR" sz="2000" dirty="0">
                  <a:solidFill>
                    <a:srgbClr val="656567"/>
                  </a:solidFill>
                  <a:latin typeface="Gotham HTF Book"/>
                </a:rPr>
                <a:t>“il doit y avoir un 3 en ligne 1”</a:t>
              </a:r>
            </a:p>
          </p:txBody>
        </p:sp>
        <p:sp>
          <p:nvSpPr>
            <p:cNvPr id="3596" name="Shape 3596"/>
            <p:cNvSpPr/>
            <p:nvPr/>
          </p:nvSpPr>
          <p:spPr>
            <a:xfrm>
              <a:off x="0" y="0"/>
              <a:ext cx="7014553" cy="592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/>
            <a:p>
              <a:pPr marL="342900" indent="-342900">
                <a:lnSpc>
                  <a:spcPct val="120000"/>
                </a:lnSpc>
                <a:buSzPct val="70000"/>
                <a:buFont typeface="Arial" panose="020B0604020202020204" pitchFamily="34" charset="0"/>
                <a:buChar char="•"/>
                <a:defRPr sz="3200"/>
              </a:pPr>
              <a:r>
                <a:rPr lang="fr-FR" sz="2000" dirty="0">
                  <a:solidFill>
                    <a:srgbClr val="656567"/>
                  </a:solidFill>
                  <a:latin typeface="Gotham HTF Book"/>
                </a:rPr>
                <a:t>Ajoutons la contrainte redondante</a:t>
              </a:r>
            </a:p>
          </p:txBody>
        </p:sp>
      </p:grpSp>
      <p:sp>
        <p:nvSpPr>
          <p:cNvPr id="25" name="Shape 3639"/>
          <p:cNvSpPr/>
          <p:nvPr/>
        </p:nvSpPr>
        <p:spPr>
          <a:xfrm>
            <a:off x="1144336" y="1555695"/>
            <a:ext cx="8434406" cy="87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342900" indent="-342900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Il est parfois utile d’ajouter une contrainte, même si elle n’est pas nécessaire, pour la propagation additionnelle engendrée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C295B9-71D2-4087-ADDE-EFE4E09C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Contraintes redondantes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C373F4-3CF6-470F-81A2-50FFC87718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6" name="Group 3632">
            <a:extLst>
              <a:ext uri="{FF2B5EF4-FFF2-40B4-BE49-F238E27FC236}">
                <a16:creationId xmlns:a16="http://schemas.microsoft.com/office/drawing/2014/main" id="{E4E84275-4E83-4DDD-B191-E7C6FA442881}"/>
              </a:ext>
            </a:extLst>
          </p:cNvPr>
          <p:cNvGrpSpPr/>
          <p:nvPr/>
        </p:nvGrpSpPr>
        <p:grpSpPr>
          <a:xfrm>
            <a:off x="3374081" y="4682576"/>
            <a:ext cx="1749636" cy="823520"/>
            <a:chOff x="0" y="-6090"/>
            <a:chExt cx="2488371" cy="1171227"/>
          </a:xfrm>
        </p:grpSpPr>
        <p:sp>
          <p:nvSpPr>
            <p:cNvPr id="27" name="Shape 3628">
              <a:extLst>
                <a:ext uri="{FF2B5EF4-FFF2-40B4-BE49-F238E27FC236}">
                  <a16:creationId xmlns:a16="http://schemas.microsoft.com/office/drawing/2014/main" id="{3F2FAC19-EF5D-4F0D-9951-6CE75AD8BC2C}"/>
                </a:ext>
              </a:extLst>
            </p:cNvPr>
            <p:cNvSpPr/>
            <p:nvPr/>
          </p:nvSpPr>
          <p:spPr>
            <a:xfrm flipV="1">
              <a:off x="324875" y="16758"/>
              <a:ext cx="1" cy="525736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384618"/>
                  <a:satOff val="3869"/>
                  <a:lumOff val="580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8" name="Shape 3629">
              <a:extLst>
                <a:ext uri="{FF2B5EF4-FFF2-40B4-BE49-F238E27FC236}">
                  <a16:creationId xmlns:a16="http://schemas.microsoft.com/office/drawing/2014/main" id="{A18FA00E-0AAF-4F81-9916-15CDCB0FBC73}"/>
                </a:ext>
              </a:extLst>
            </p:cNvPr>
            <p:cNvSpPr/>
            <p:nvPr/>
          </p:nvSpPr>
          <p:spPr>
            <a:xfrm flipV="1">
              <a:off x="2166877" y="-6090"/>
              <a:ext cx="1" cy="525737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384618"/>
                  <a:satOff val="3869"/>
                  <a:lumOff val="580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" name="Shape 3630">
              <a:extLst>
                <a:ext uri="{FF2B5EF4-FFF2-40B4-BE49-F238E27FC236}">
                  <a16:creationId xmlns:a16="http://schemas.microsoft.com/office/drawing/2014/main" id="{7181539D-0181-4E76-91D7-04AD0C10D6BA}"/>
                </a:ext>
              </a:extLst>
            </p:cNvPr>
            <p:cNvSpPr/>
            <p:nvPr/>
          </p:nvSpPr>
          <p:spPr>
            <a:xfrm>
              <a:off x="0" y="583814"/>
              <a:ext cx="649751" cy="572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sz="196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 0</a:t>
              </a:r>
            </a:p>
          </p:txBody>
        </p:sp>
        <p:sp>
          <p:nvSpPr>
            <p:cNvPr id="30" name="Shape 3631">
              <a:extLst>
                <a:ext uri="{FF2B5EF4-FFF2-40B4-BE49-F238E27FC236}">
                  <a16:creationId xmlns:a16="http://schemas.microsoft.com/office/drawing/2014/main" id="{C37CC7B5-6C72-4A65-AA12-F3CDC41EE088}"/>
                </a:ext>
              </a:extLst>
            </p:cNvPr>
            <p:cNvSpPr/>
            <p:nvPr/>
          </p:nvSpPr>
          <p:spPr>
            <a:xfrm>
              <a:off x="1838620" y="592901"/>
              <a:ext cx="649751" cy="572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sz="196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 0</a:t>
              </a:r>
            </a:p>
          </p:txBody>
        </p: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C13AC45E-7D0B-482A-8027-A542EC76E17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594082" y="3595106"/>
            <a:ext cx="420717" cy="8929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D1A374C-AE3A-4FA8-B2E1-4D7B913E29C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644893" y="3595595"/>
            <a:ext cx="420717" cy="8929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290B2FC-101D-4898-8F1F-B1F097703F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556098" y="4637927"/>
            <a:ext cx="420717" cy="8929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87B6AF2-4AB8-4A41-B793-C71C24C3CBF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584833" y="4656342"/>
            <a:ext cx="420717" cy="8929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CB793A60-C43C-4B47-9810-7D881A096BB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670959" y="5710860"/>
            <a:ext cx="420717" cy="8929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75F1F1D-48E0-4F70-8C18-0D14C72C247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567312" y="5691678"/>
            <a:ext cx="420717" cy="89298"/>
          </a:xfrm>
          <a:prstGeom prst="rect">
            <a:avLst/>
          </a:prstGeom>
        </p:spPr>
      </p:pic>
      <p:sp>
        <p:nvSpPr>
          <p:cNvPr id="42" name="Shape 3627">
            <a:extLst>
              <a:ext uri="{FF2B5EF4-FFF2-40B4-BE49-F238E27FC236}">
                <a16:creationId xmlns:a16="http://schemas.microsoft.com/office/drawing/2014/main" id="{3E1D6A7F-6FBA-4873-9192-296C4B25EB62}"/>
              </a:ext>
            </a:extLst>
          </p:cNvPr>
          <p:cNvSpPr/>
          <p:nvPr/>
        </p:nvSpPr>
        <p:spPr>
          <a:xfrm>
            <a:off x="9154198" y="2424570"/>
            <a:ext cx="2263313" cy="451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lang="en-US" sz="2200" dirty="0">
                <a:solidFill>
                  <a:srgbClr val="656567"/>
                </a:solidFill>
                <a:latin typeface="Gotham HTF Book"/>
              </a:rPr>
              <a:t>1ères propagations</a:t>
            </a:r>
            <a:endParaRPr sz="2200" dirty="0">
              <a:solidFill>
                <a:srgbClr val="656567"/>
              </a:solidFill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1453411603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dvAuto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3627">
            <a:extLst>
              <a:ext uri="{FF2B5EF4-FFF2-40B4-BE49-F238E27FC236}">
                <a16:creationId xmlns:a16="http://schemas.microsoft.com/office/drawing/2014/main" id="{557D53D9-AB63-4510-B15B-2724C37DDE22}"/>
              </a:ext>
            </a:extLst>
          </p:cNvPr>
          <p:cNvSpPr/>
          <p:nvPr/>
        </p:nvSpPr>
        <p:spPr>
          <a:xfrm>
            <a:off x="9154198" y="2424570"/>
            <a:ext cx="2263313" cy="451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lnSpc>
                <a:spcPct val="120000"/>
              </a:lnSpc>
              <a:defRPr sz="2800">
                <a:latin typeface="Menlo"/>
                <a:ea typeface="Menlo"/>
                <a:cs typeface="Menlo"/>
                <a:sym typeface="Menlo"/>
              </a:defRPr>
            </a:pPr>
            <a:r>
              <a:rPr lang="en-US" sz="2200" dirty="0">
                <a:solidFill>
                  <a:srgbClr val="656567"/>
                </a:solidFill>
                <a:latin typeface="Gotham HTF Book"/>
              </a:rPr>
              <a:t>1ères propagations</a:t>
            </a:r>
            <a:endParaRPr sz="2200" dirty="0">
              <a:solidFill>
                <a:srgbClr val="656567"/>
              </a:solidFill>
              <a:latin typeface="Gotham HTF Book"/>
            </a:endParaRPr>
          </a:p>
        </p:txBody>
      </p:sp>
      <p:grpSp>
        <p:nvGrpSpPr>
          <p:cNvPr id="3678" name="Group 3678"/>
          <p:cNvGrpSpPr/>
          <p:nvPr/>
        </p:nvGrpSpPr>
        <p:grpSpPr>
          <a:xfrm>
            <a:off x="2171417" y="4691340"/>
            <a:ext cx="192209" cy="844658"/>
            <a:chOff x="0" y="0"/>
            <a:chExt cx="1020552" cy="1201291"/>
          </a:xfrm>
        </p:grpSpPr>
        <p:sp>
          <p:nvSpPr>
            <p:cNvPr id="3676" name="Shape 3676"/>
            <p:cNvSpPr/>
            <p:nvPr/>
          </p:nvSpPr>
          <p:spPr>
            <a:xfrm flipH="1">
              <a:off x="1020551" y="0"/>
              <a:ext cx="1" cy="525736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384618"/>
                  <a:satOff val="3869"/>
                  <a:lumOff val="580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677" name="Shape 3677"/>
            <p:cNvSpPr/>
            <p:nvPr/>
          </p:nvSpPr>
          <p:spPr>
            <a:xfrm>
              <a:off x="0" y="615922"/>
              <a:ext cx="544879" cy="585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lang="en-US" sz="1969" dirty="0"/>
                <a:t>= </a:t>
              </a:r>
              <a:r>
                <a:rPr sz="1969" dirty="0"/>
                <a:t>1</a:t>
              </a:r>
            </a:p>
          </p:txBody>
        </p:sp>
      </p:grpSp>
      <p:sp>
        <p:nvSpPr>
          <p:cNvPr id="3684" name="Shape 3684"/>
          <p:cNvSpPr/>
          <p:nvPr/>
        </p:nvSpPr>
        <p:spPr>
          <a:xfrm>
            <a:off x="706797" y="5736327"/>
            <a:ext cx="6325181" cy="45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>
              <a:lnSpc>
                <a:spcPct val="120000"/>
              </a:lnSpc>
              <a:defRPr sz="3200"/>
            </a:lvl1pPr>
          </a:lstStyle>
          <a:p>
            <a:r>
              <a:rPr lang="en-US" sz="2250" dirty="0">
                <a:solidFill>
                  <a:srgbClr val="656567"/>
                </a:solidFill>
                <a:latin typeface="Gotham HTF Book"/>
              </a:rPr>
              <a:t>À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partir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de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là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,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une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solution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est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trouvée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sans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erreur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!</a:t>
            </a:r>
            <a:endParaRPr sz="2250" dirty="0">
              <a:solidFill>
                <a:srgbClr val="656567"/>
              </a:solidFill>
              <a:latin typeface="Gotham HTF Book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1640086" y="105966"/>
            <a:ext cx="7493752" cy="7322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32142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64284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964274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28569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>
                <a:latin typeface="Gill Sans MT" charset="0"/>
                <a:ea typeface="ＭＳ Ｐゴシック" charset="0"/>
              </a:rPr>
              <a:t>Redundant Constraints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5D104B-C629-4A3B-8E72-92B1AE1B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Contraintes redondantes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385907-CAC5-4EC6-8350-19D77C218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" name="Shape 3639">
            <a:extLst>
              <a:ext uri="{FF2B5EF4-FFF2-40B4-BE49-F238E27FC236}">
                <a16:creationId xmlns:a16="http://schemas.microsoft.com/office/drawing/2014/main" id="{8410598C-2112-4967-A407-43B893BDA2A0}"/>
              </a:ext>
            </a:extLst>
          </p:cNvPr>
          <p:cNvSpPr/>
          <p:nvPr/>
        </p:nvSpPr>
        <p:spPr>
          <a:xfrm>
            <a:off x="1144336" y="1555695"/>
            <a:ext cx="8434406" cy="87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342900" indent="-342900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Il est parfois utile d’ajouter une contrainte, même si elle n’est pas nécessaire, pour la propagation additionnelle engendrée</a:t>
            </a:r>
          </a:p>
        </p:txBody>
      </p:sp>
      <p:sp>
        <p:nvSpPr>
          <p:cNvPr id="68" name="Shape 3593">
            <a:extLst>
              <a:ext uri="{FF2B5EF4-FFF2-40B4-BE49-F238E27FC236}">
                <a16:creationId xmlns:a16="http://schemas.microsoft.com/office/drawing/2014/main" id="{350FD2E1-5A05-4002-8D0B-B670F4190B1A}"/>
              </a:ext>
            </a:extLst>
          </p:cNvPr>
          <p:cNvSpPr/>
          <p:nvPr/>
        </p:nvSpPr>
        <p:spPr>
          <a:xfrm>
            <a:off x="1902906" y="2639941"/>
            <a:ext cx="4964338" cy="45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>
              <a:lnSpc>
                <a:spcPct val="120000"/>
              </a:lnSpc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fr-FR" sz="2250" dirty="0">
                <a:solidFill>
                  <a:srgbClr val="656567"/>
                </a:solidFill>
                <a:latin typeface="Gotham HTF Book"/>
              </a:rPr>
              <a:t>Exemple :</a:t>
            </a:r>
          </a:p>
        </p:txBody>
      </p:sp>
      <p:grpSp>
        <p:nvGrpSpPr>
          <p:cNvPr id="69" name="Group 3597">
            <a:extLst>
              <a:ext uri="{FF2B5EF4-FFF2-40B4-BE49-F238E27FC236}">
                <a16:creationId xmlns:a16="http://schemas.microsoft.com/office/drawing/2014/main" id="{1C2F2356-3772-41BF-A271-5F124114C0BC}"/>
              </a:ext>
            </a:extLst>
          </p:cNvPr>
          <p:cNvGrpSpPr/>
          <p:nvPr/>
        </p:nvGrpSpPr>
        <p:grpSpPr>
          <a:xfrm>
            <a:off x="1882722" y="3177999"/>
            <a:ext cx="4932108" cy="1346638"/>
            <a:chOff x="0" y="0"/>
            <a:chExt cx="7014553" cy="1915216"/>
          </a:xfrm>
        </p:grpSpPr>
        <p:sp>
          <p:nvSpPr>
            <p:cNvPr id="70" name="Shape 3594">
              <a:extLst>
                <a:ext uri="{FF2B5EF4-FFF2-40B4-BE49-F238E27FC236}">
                  <a16:creationId xmlns:a16="http://schemas.microsoft.com/office/drawing/2014/main" id="{2963ACCB-26FB-4F46-A070-859708C27063}"/>
                </a:ext>
              </a:extLst>
            </p:cNvPr>
            <p:cNvSpPr/>
            <p:nvPr/>
          </p:nvSpPr>
          <p:spPr>
            <a:xfrm>
              <a:off x="12993" y="1335684"/>
              <a:ext cx="5049816" cy="579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pP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(x</a:t>
              </a:r>
              <a:r>
                <a:rPr lang="fr-FR" sz="2000" baseline="-599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11</a:t>
              </a: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3) ⋁ (x</a:t>
              </a:r>
              <a:r>
                <a:rPr lang="fr-FR" sz="2000" baseline="-599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12</a:t>
              </a: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3) ⋁ (x</a:t>
              </a:r>
              <a:r>
                <a:rPr lang="fr-FR" sz="2000" baseline="-599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13</a:t>
              </a:r>
              <a:r>
                <a:rPr lang="fr-FR" sz="2000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3)</a:t>
              </a:r>
            </a:p>
          </p:txBody>
        </p:sp>
        <p:sp>
          <p:nvSpPr>
            <p:cNvPr id="71" name="Shape 3595">
              <a:extLst>
                <a:ext uri="{FF2B5EF4-FFF2-40B4-BE49-F238E27FC236}">
                  <a16:creationId xmlns:a16="http://schemas.microsoft.com/office/drawing/2014/main" id="{BF6013E2-1FA1-47A4-A564-EA0253417FE3}"/>
                </a:ext>
              </a:extLst>
            </p:cNvPr>
            <p:cNvSpPr/>
            <p:nvPr/>
          </p:nvSpPr>
          <p:spPr>
            <a:xfrm>
              <a:off x="829303" y="669749"/>
              <a:ext cx="4542053" cy="592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lnSpc>
                  <a:spcPct val="120000"/>
                </a:lnSpc>
                <a:defRPr sz="3200" i="1"/>
              </a:lvl1pPr>
            </a:lstStyle>
            <a:p>
              <a:r>
                <a:rPr lang="fr-FR" sz="2000" dirty="0">
                  <a:solidFill>
                    <a:srgbClr val="656567"/>
                  </a:solidFill>
                  <a:latin typeface="Gotham HTF Book"/>
                </a:rPr>
                <a:t>“il doit y avoir un 3 en ligne 1”</a:t>
              </a:r>
            </a:p>
          </p:txBody>
        </p:sp>
        <p:sp>
          <p:nvSpPr>
            <p:cNvPr id="72" name="Shape 3596">
              <a:extLst>
                <a:ext uri="{FF2B5EF4-FFF2-40B4-BE49-F238E27FC236}">
                  <a16:creationId xmlns:a16="http://schemas.microsoft.com/office/drawing/2014/main" id="{9EAD6CAD-CA49-4CBC-BC84-9F3542EDDC66}"/>
                </a:ext>
              </a:extLst>
            </p:cNvPr>
            <p:cNvSpPr/>
            <p:nvPr/>
          </p:nvSpPr>
          <p:spPr>
            <a:xfrm>
              <a:off x="0" y="0"/>
              <a:ext cx="7014553" cy="592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/>
            <a:p>
              <a:pPr marL="342900" indent="-342900">
                <a:lnSpc>
                  <a:spcPct val="120000"/>
                </a:lnSpc>
                <a:buSzPct val="70000"/>
                <a:buFont typeface="Arial" panose="020B0604020202020204" pitchFamily="34" charset="0"/>
                <a:buChar char="•"/>
                <a:defRPr sz="3200"/>
              </a:pPr>
              <a:r>
                <a:rPr lang="fr-FR" sz="2000" dirty="0">
                  <a:solidFill>
                    <a:srgbClr val="656567"/>
                  </a:solidFill>
                  <a:latin typeface="Gotham HTF Book"/>
                </a:rPr>
                <a:t>Ajoutons la contrainte redondante</a:t>
              </a:r>
            </a:p>
          </p:txBody>
        </p:sp>
      </p:grpSp>
      <p:grpSp>
        <p:nvGrpSpPr>
          <p:cNvPr id="73" name="Group 3632">
            <a:extLst>
              <a:ext uri="{FF2B5EF4-FFF2-40B4-BE49-F238E27FC236}">
                <a16:creationId xmlns:a16="http://schemas.microsoft.com/office/drawing/2014/main" id="{C4712F53-29C5-4ADA-8B7E-16D943746E59}"/>
              </a:ext>
            </a:extLst>
          </p:cNvPr>
          <p:cNvGrpSpPr/>
          <p:nvPr/>
        </p:nvGrpSpPr>
        <p:grpSpPr>
          <a:xfrm>
            <a:off x="3374081" y="4682576"/>
            <a:ext cx="1749636" cy="823520"/>
            <a:chOff x="0" y="-6090"/>
            <a:chExt cx="2488371" cy="1171227"/>
          </a:xfrm>
        </p:grpSpPr>
        <p:sp>
          <p:nvSpPr>
            <p:cNvPr id="74" name="Shape 3628">
              <a:extLst>
                <a:ext uri="{FF2B5EF4-FFF2-40B4-BE49-F238E27FC236}">
                  <a16:creationId xmlns:a16="http://schemas.microsoft.com/office/drawing/2014/main" id="{DB97365E-5F1D-45AE-85BB-5705D8935B8B}"/>
                </a:ext>
              </a:extLst>
            </p:cNvPr>
            <p:cNvSpPr/>
            <p:nvPr/>
          </p:nvSpPr>
          <p:spPr>
            <a:xfrm flipV="1">
              <a:off x="324875" y="16758"/>
              <a:ext cx="1" cy="525736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384618"/>
                  <a:satOff val="3869"/>
                  <a:lumOff val="580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5" name="Shape 3629">
              <a:extLst>
                <a:ext uri="{FF2B5EF4-FFF2-40B4-BE49-F238E27FC236}">
                  <a16:creationId xmlns:a16="http://schemas.microsoft.com/office/drawing/2014/main" id="{9D5DA9E6-BDEA-4B36-BDCA-EF665B32A721}"/>
                </a:ext>
              </a:extLst>
            </p:cNvPr>
            <p:cNvSpPr/>
            <p:nvPr/>
          </p:nvSpPr>
          <p:spPr>
            <a:xfrm flipV="1">
              <a:off x="2166877" y="-6090"/>
              <a:ext cx="1" cy="525737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384618"/>
                  <a:satOff val="3869"/>
                  <a:lumOff val="580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6" name="Shape 3630">
              <a:extLst>
                <a:ext uri="{FF2B5EF4-FFF2-40B4-BE49-F238E27FC236}">
                  <a16:creationId xmlns:a16="http://schemas.microsoft.com/office/drawing/2014/main" id="{FCB45C03-E098-4F8D-A59D-70E36B22B059}"/>
                </a:ext>
              </a:extLst>
            </p:cNvPr>
            <p:cNvSpPr/>
            <p:nvPr/>
          </p:nvSpPr>
          <p:spPr>
            <a:xfrm>
              <a:off x="0" y="583814"/>
              <a:ext cx="649751" cy="572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sz="196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 0</a:t>
              </a:r>
            </a:p>
          </p:txBody>
        </p:sp>
        <p:sp>
          <p:nvSpPr>
            <p:cNvPr id="77" name="Shape 3631">
              <a:extLst>
                <a:ext uri="{FF2B5EF4-FFF2-40B4-BE49-F238E27FC236}">
                  <a16:creationId xmlns:a16="http://schemas.microsoft.com/office/drawing/2014/main" id="{10D42E1A-F673-4363-B314-D3E613CDBA62}"/>
                </a:ext>
              </a:extLst>
            </p:cNvPr>
            <p:cNvSpPr/>
            <p:nvPr/>
          </p:nvSpPr>
          <p:spPr>
            <a:xfrm>
              <a:off x="1838620" y="592901"/>
              <a:ext cx="649751" cy="572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sz="1969" dirty="0">
                  <a:solidFill>
                    <a:srgbClr val="656567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 0</a:t>
              </a:r>
            </a:p>
          </p:txBody>
        </p:sp>
      </p:grpSp>
      <p:grpSp>
        <p:nvGrpSpPr>
          <p:cNvPr id="78" name="Group 3645">
            <a:extLst>
              <a:ext uri="{FF2B5EF4-FFF2-40B4-BE49-F238E27FC236}">
                <a16:creationId xmlns:a16="http://schemas.microsoft.com/office/drawing/2014/main" id="{C38B126F-8639-3346-87B1-89C394DE5F1F}"/>
              </a:ext>
            </a:extLst>
          </p:cNvPr>
          <p:cNvGrpSpPr/>
          <p:nvPr/>
        </p:nvGrpSpPr>
        <p:grpSpPr>
          <a:xfrm>
            <a:off x="7099102" y="3092085"/>
            <a:ext cx="3185220" cy="3190719"/>
            <a:chOff x="0" y="0"/>
            <a:chExt cx="4530089" cy="4537910"/>
          </a:xfrm>
        </p:grpSpPr>
        <p:sp>
          <p:nvSpPr>
            <p:cNvPr id="79" name="Shape 3640">
              <a:extLst>
                <a:ext uri="{FF2B5EF4-FFF2-40B4-BE49-F238E27FC236}">
                  <a16:creationId xmlns:a16="http://schemas.microsoft.com/office/drawing/2014/main" id="{06858D92-D69E-0B4A-B5DF-721D2447508D}"/>
                </a:ext>
              </a:extLst>
            </p:cNvPr>
            <p:cNvSpPr/>
            <p:nvPr/>
          </p:nvSpPr>
          <p:spPr>
            <a:xfrm>
              <a:off x="0" y="0"/>
              <a:ext cx="4530090" cy="453009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0" name="Shape 3641">
              <a:extLst>
                <a:ext uri="{FF2B5EF4-FFF2-40B4-BE49-F238E27FC236}">
                  <a16:creationId xmlns:a16="http://schemas.microsoft.com/office/drawing/2014/main" id="{D64F8D25-20DF-5F46-8B00-5C347A827590}"/>
                </a:ext>
              </a:extLst>
            </p:cNvPr>
            <p:cNvSpPr/>
            <p:nvPr/>
          </p:nvSpPr>
          <p:spPr>
            <a:xfrm>
              <a:off x="1629" y="1538241"/>
              <a:ext cx="4526831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1" name="Shape 3642">
              <a:extLst>
                <a:ext uri="{FF2B5EF4-FFF2-40B4-BE49-F238E27FC236}">
                  <a16:creationId xmlns:a16="http://schemas.microsoft.com/office/drawing/2014/main" id="{E546FE53-FBF1-FE44-947D-02CA8E8D3609}"/>
                </a:ext>
              </a:extLst>
            </p:cNvPr>
            <p:cNvSpPr/>
            <p:nvPr/>
          </p:nvSpPr>
          <p:spPr>
            <a:xfrm>
              <a:off x="1629" y="3010747"/>
              <a:ext cx="4526831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2" name="Shape 3643">
              <a:extLst>
                <a:ext uri="{FF2B5EF4-FFF2-40B4-BE49-F238E27FC236}">
                  <a16:creationId xmlns:a16="http://schemas.microsoft.com/office/drawing/2014/main" id="{2F4308EF-2660-F54A-82AB-2F3B4F76C1C0}"/>
                </a:ext>
              </a:extLst>
            </p:cNvPr>
            <p:cNvSpPr/>
            <p:nvPr/>
          </p:nvSpPr>
          <p:spPr>
            <a:xfrm flipV="1">
              <a:off x="3014444" y="11079"/>
              <a:ext cx="1" cy="452683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3" name="Shape 3644">
              <a:extLst>
                <a:ext uri="{FF2B5EF4-FFF2-40B4-BE49-F238E27FC236}">
                  <a16:creationId xmlns:a16="http://schemas.microsoft.com/office/drawing/2014/main" id="{19ED1CD6-FF9E-BE41-AEBB-999C9743C18D}"/>
                </a:ext>
              </a:extLst>
            </p:cNvPr>
            <p:cNvSpPr/>
            <p:nvPr/>
          </p:nvSpPr>
          <p:spPr>
            <a:xfrm flipV="1">
              <a:off x="1502497" y="11079"/>
              <a:ext cx="1" cy="452683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84" name="Shape 3646">
            <a:extLst>
              <a:ext uri="{FF2B5EF4-FFF2-40B4-BE49-F238E27FC236}">
                <a16:creationId xmlns:a16="http://schemas.microsoft.com/office/drawing/2014/main" id="{61030B96-4A4B-8348-8341-80E221E9796C}"/>
              </a:ext>
            </a:extLst>
          </p:cNvPr>
          <p:cNvSpPr/>
          <p:nvPr/>
        </p:nvSpPr>
        <p:spPr>
          <a:xfrm>
            <a:off x="9540199" y="4415295"/>
            <a:ext cx="379479" cy="49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>
            <a:lvl1pPr>
              <a:lnSpc>
                <a:spcPct val="120000"/>
              </a:lnSpc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672"/>
              <a:t>3</a:t>
            </a:r>
          </a:p>
        </p:txBody>
      </p:sp>
      <p:sp>
        <p:nvSpPr>
          <p:cNvPr id="85" name="Shape 3647">
            <a:extLst>
              <a:ext uri="{FF2B5EF4-FFF2-40B4-BE49-F238E27FC236}">
                <a16:creationId xmlns:a16="http://schemas.microsoft.com/office/drawing/2014/main" id="{EAE66DC3-01E3-7842-8FDB-B60C6503D978}"/>
              </a:ext>
            </a:extLst>
          </p:cNvPr>
          <p:cNvSpPr/>
          <p:nvPr/>
        </p:nvSpPr>
        <p:spPr>
          <a:xfrm>
            <a:off x="8486853" y="5478715"/>
            <a:ext cx="379479" cy="49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>
            <a:lvl1pPr>
              <a:lnSpc>
                <a:spcPct val="120000"/>
              </a:lnSpc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672"/>
              <a:t>3</a:t>
            </a:r>
          </a:p>
        </p:txBody>
      </p:sp>
      <p:sp>
        <p:nvSpPr>
          <p:cNvPr id="86" name="Shape 3648">
            <a:extLst>
              <a:ext uri="{FF2B5EF4-FFF2-40B4-BE49-F238E27FC236}">
                <a16:creationId xmlns:a16="http://schemas.microsoft.com/office/drawing/2014/main" id="{14413F01-5DC7-CA4B-A26B-2771E1C13AC8}"/>
              </a:ext>
            </a:extLst>
          </p:cNvPr>
          <p:cNvSpPr/>
          <p:nvPr/>
        </p:nvSpPr>
        <p:spPr>
          <a:xfrm>
            <a:off x="7133191" y="3462090"/>
            <a:ext cx="960090" cy="309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87" name="Shape 3649">
            <a:extLst>
              <a:ext uri="{FF2B5EF4-FFF2-40B4-BE49-F238E27FC236}">
                <a16:creationId xmlns:a16="http://schemas.microsoft.com/office/drawing/2014/main" id="{C9F8E55A-1F1F-794E-A3EB-DCFAC135AB11}"/>
              </a:ext>
            </a:extLst>
          </p:cNvPr>
          <p:cNvSpPr/>
          <p:nvPr/>
        </p:nvSpPr>
        <p:spPr>
          <a:xfrm>
            <a:off x="8191541" y="3462090"/>
            <a:ext cx="960090" cy="309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88" name="Shape 3650">
            <a:extLst>
              <a:ext uri="{FF2B5EF4-FFF2-40B4-BE49-F238E27FC236}">
                <a16:creationId xmlns:a16="http://schemas.microsoft.com/office/drawing/2014/main" id="{179F54DC-DB2B-DE43-96D1-65C84D9DFB3A}"/>
              </a:ext>
            </a:extLst>
          </p:cNvPr>
          <p:cNvSpPr/>
          <p:nvPr/>
        </p:nvSpPr>
        <p:spPr>
          <a:xfrm>
            <a:off x="9249892" y="3462090"/>
            <a:ext cx="960090" cy="309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89" name="Shape 3651">
            <a:extLst>
              <a:ext uri="{FF2B5EF4-FFF2-40B4-BE49-F238E27FC236}">
                <a16:creationId xmlns:a16="http://schemas.microsoft.com/office/drawing/2014/main" id="{E6803FFE-0365-AB4E-9A78-5721B2E854A7}"/>
              </a:ext>
            </a:extLst>
          </p:cNvPr>
          <p:cNvSpPr/>
          <p:nvPr/>
        </p:nvSpPr>
        <p:spPr>
          <a:xfrm>
            <a:off x="7133191" y="452043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90" name="Shape 3652">
            <a:extLst>
              <a:ext uri="{FF2B5EF4-FFF2-40B4-BE49-F238E27FC236}">
                <a16:creationId xmlns:a16="http://schemas.microsoft.com/office/drawing/2014/main" id="{B8BDB425-5132-3B47-A16D-E368CFC234BB}"/>
              </a:ext>
            </a:extLst>
          </p:cNvPr>
          <p:cNvSpPr/>
          <p:nvPr/>
        </p:nvSpPr>
        <p:spPr>
          <a:xfrm>
            <a:off x="8191541" y="452043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91" name="Shape 3653">
            <a:extLst>
              <a:ext uri="{FF2B5EF4-FFF2-40B4-BE49-F238E27FC236}">
                <a16:creationId xmlns:a16="http://schemas.microsoft.com/office/drawing/2014/main" id="{17F0F411-0834-B647-9419-FBEF92DF9F45}"/>
              </a:ext>
            </a:extLst>
          </p:cNvPr>
          <p:cNvSpPr/>
          <p:nvPr/>
        </p:nvSpPr>
        <p:spPr>
          <a:xfrm>
            <a:off x="9249892" y="557878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92" name="Shape 3654">
            <a:extLst>
              <a:ext uri="{FF2B5EF4-FFF2-40B4-BE49-F238E27FC236}">
                <a16:creationId xmlns:a16="http://schemas.microsoft.com/office/drawing/2014/main" id="{0401DEBA-EBCB-BC44-BC9C-2643B5DCBDBB}"/>
              </a:ext>
            </a:extLst>
          </p:cNvPr>
          <p:cNvSpPr/>
          <p:nvPr/>
        </p:nvSpPr>
        <p:spPr>
          <a:xfrm>
            <a:off x="7133191" y="557878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FBA18CD7-D004-1940-868E-CFF6CF45976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91216" y="3574875"/>
            <a:ext cx="420717" cy="89298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4317A623-F047-6341-9412-124A5441BD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91216" y="5691576"/>
            <a:ext cx="420717" cy="89298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BC1304C0-BE40-E34D-98A9-2B44820D327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659396" y="5691576"/>
            <a:ext cx="420717" cy="89298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A4F94820-7FC8-354F-B5BC-2BC165EACB8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717746" y="4633226"/>
            <a:ext cx="420717" cy="89298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95F4431B-8C3E-2D41-A9BB-F7B9EDC76B1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717746" y="3574875"/>
            <a:ext cx="420717" cy="89298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9105BE5C-0317-7D41-ABE8-DD41294CE1F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659396" y="4633226"/>
            <a:ext cx="420717" cy="89298"/>
          </a:xfrm>
          <a:prstGeom prst="rect">
            <a:avLst/>
          </a:prstGeom>
        </p:spPr>
      </p:pic>
      <p:grpSp>
        <p:nvGrpSpPr>
          <p:cNvPr id="99" name="Group 3683">
            <a:extLst>
              <a:ext uri="{FF2B5EF4-FFF2-40B4-BE49-F238E27FC236}">
                <a16:creationId xmlns:a16="http://schemas.microsoft.com/office/drawing/2014/main" id="{7D0C6A4C-DD2C-214E-916D-2176C9381DCF}"/>
              </a:ext>
            </a:extLst>
          </p:cNvPr>
          <p:cNvGrpSpPr/>
          <p:nvPr/>
        </p:nvGrpSpPr>
        <p:grpSpPr>
          <a:xfrm>
            <a:off x="7176162" y="3439207"/>
            <a:ext cx="628525" cy="360634"/>
            <a:chOff x="-89802" y="-89802"/>
            <a:chExt cx="893901" cy="512901"/>
          </a:xfrm>
        </p:grpSpPr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58F3ABDF-F048-504F-BEC3-58091236ECE7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-132528" y="103148"/>
              <a:ext cx="598353" cy="127001"/>
            </a:xfrm>
            <a:prstGeom prst="rect">
              <a:avLst/>
            </a:prstGeom>
            <a:effectLst/>
          </p:spPr>
        </p:pic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FD10796B-995D-1645-B5FA-980402A8EA27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248472" y="103148"/>
              <a:ext cx="598353" cy="1270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535612399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4" grpId="0" animBg="1" advAuto="0"/>
      <p:bldP spid="99" grpId="0" animBg="1" advAuto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Shape 3686"/>
          <p:cNvSpPr/>
          <p:nvPr/>
        </p:nvSpPr>
        <p:spPr>
          <a:xfrm>
            <a:off x="1152471" y="1495488"/>
            <a:ext cx="8434406" cy="87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342900" indent="-342900">
              <a:lnSpc>
                <a:spcPct val="120000"/>
              </a:lnSpc>
              <a:buSzPct val="45000"/>
              <a:buFont typeface="Wingdings" panose="05000000000000000000" pitchFamily="2" charset="2"/>
              <a:buChar char="§"/>
              <a:defRPr sz="3200"/>
            </a:pP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Contraintes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raisonnant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sur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plusieurs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variables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en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même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temps</a:t>
            </a:r>
            <a:endParaRPr sz="2250" dirty="0">
              <a:solidFill>
                <a:srgbClr val="656567"/>
              </a:solidFill>
              <a:latin typeface="Gotham HTF Book"/>
            </a:endParaRPr>
          </a:p>
          <a:p>
            <a:pPr marL="342900" indent="-342900">
              <a:lnSpc>
                <a:spcPct val="120000"/>
              </a:lnSpc>
              <a:buSzPct val="45000"/>
              <a:buFont typeface="Wingdings" panose="05000000000000000000" pitchFamily="2" charset="2"/>
              <a:buChar char="§"/>
              <a:defRPr sz="3200"/>
            </a:pP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Filtrage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puissant et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spécialisé</a:t>
            </a:r>
            <a:endParaRPr sz="2250" dirty="0">
              <a:solidFill>
                <a:srgbClr val="656567"/>
              </a:solidFill>
              <a:latin typeface="Gotham HTF Book"/>
            </a:endParaRPr>
          </a:p>
        </p:txBody>
      </p:sp>
      <p:grpSp>
        <p:nvGrpSpPr>
          <p:cNvPr id="3717" name="Group 3717"/>
          <p:cNvGrpSpPr/>
          <p:nvPr/>
        </p:nvGrpSpPr>
        <p:grpSpPr>
          <a:xfrm>
            <a:off x="1144588" y="2920479"/>
            <a:ext cx="5135075" cy="906419"/>
            <a:chOff x="0" y="0"/>
            <a:chExt cx="7303217" cy="1289128"/>
          </a:xfrm>
        </p:grpSpPr>
        <p:sp>
          <p:nvSpPr>
            <p:cNvPr id="3715" name="Shape 3715"/>
            <p:cNvSpPr/>
            <p:nvPr/>
          </p:nvSpPr>
          <p:spPr>
            <a:xfrm>
              <a:off x="0" y="0"/>
              <a:ext cx="7096375" cy="654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>
              <a:lvl1pPr algn="l">
                <a:lnSpc>
                  <a:spcPct val="120000"/>
                </a:lnSpc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250" dirty="0" err="1">
                  <a:solidFill>
                    <a:srgbClr val="656567"/>
                  </a:solidFill>
                  <a:latin typeface="Gotham HTF Book"/>
                </a:rPr>
                <a:t>Ex</a:t>
              </a:r>
              <a:r>
                <a:rPr lang="en-US" sz="2250" dirty="0" err="1">
                  <a:solidFill>
                    <a:srgbClr val="656567"/>
                  </a:solidFill>
                  <a:latin typeface="Gotham HTF Book"/>
                </a:rPr>
                <a:t>e</a:t>
              </a:r>
              <a:r>
                <a:rPr sz="2250" dirty="0" err="1">
                  <a:solidFill>
                    <a:srgbClr val="656567"/>
                  </a:solidFill>
                  <a:latin typeface="Gotham HTF Book"/>
                </a:rPr>
                <a:t>mple</a:t>
              </a:r>
              <a:endParaRPr sz="2250" dirty="0">
                <a:solidFill>
                  <a:srgbClr val="656567"/>
                </a:solidFill>
                <a:latin typeface="Gotham HTF Book"/>
              </a:endParaRPr>
            </a:p>
          </p:txBody>
        </p:sp>
        <p:sp>
          <p:nvSpPr>
            <p:cNvPr id="3716" name="Shape 3716"/>
            <p:cNvSpPr/>
            <p:nvPr/>
          </p:nvSpPr>
          <p:spPr>
            <a:xfrm>
              <a:off x="0" y="635000"/>
              <a:ext cx="7303217" cy="654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>
              <a:lvl1pPr marL="444500" indent="-444500" algn="l">
                <a:lnSpc>
                  <a:spcPct val="120000"/>
                </a:lnSpc>
                <a:buSzPct val="45000"/>
                <a:buBlip>
                  <a:blip r:embed="rId2"/>
                </a:buBlip>
                <a:defRPr sz="3200"/>
              </a:lvl1pPr>
            </a:lstStyle>
            <a:p>
              <a:pPr>
                <a:buFont typeface="Wingdings" panose="05000000000000000000" pitchFamily="2" charset="2"/>
                <a:buChar char="§"/>
              </a:pPr>
              <a:r>
                <a:rPr lang="en-US" sz="2250" dirty="0">
                  <a:solidFill>
                    <a:srgbClr val="656567"/>
                  </a:solidFill>
                  <a:latin typeface="Gotham HTF Book"/>
                </a:rPr>
                <a:t>Pas plus de propagation après </a:t>
              </a:r>
              <a:r>
                <a:rPr lang="en-US" sz="2250" dirty="0" err="1">
                  <a:solidFill>
                    <a:srgbClr val="656567"/>
                  </a:solidFill>
                  <a:latin typeface="Gotham HTF Book"/>
                </a:rPr>
                <a:t>cela</a:t>
              </a:r>
              <a:endParaRPr sz="2250" dirty="0">
                <a:solidFill>
                  <a:srgbClr val="656567"/>
                </a:solidFill>
                <a:latin typeface="Gotham HTF Book"/>
              </a:endParaRPr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B5346B-BFCD-462F-A66E-D39F587D95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32DC05EE-C62F-41C7-96BE-F9836FD2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8" y="590550"/>
            <a:ext cx="10515600" cy="682625"/>
          </a:xfrm>
        </p:spPr>
        <p:txBody>
          <a:bodyPr/>
          <a:lstStyle/>
          <a:p>
            <a:r>
              <a:rPr lang="fr-FR" dirty="0"/>
              <a:t>Contraintes globales</a:t>
            </a:r>
            <a:endParaRPr lang="fr-FR" noProof="0" dirty="0"/>
          </a:p>
        </p:txBody>
      </p:sp>
      <p:grpSp>
        <p:nvGrpSpPr>
          <p:cNvPr id="30" name="Group 3714">
            <a:extLst>
              <a:ext uri="{FF2B5EF4-FFF2-40B4-BE49-F238E27FC236}">
                <a16:creationId xmlns:a16="http://schemas.microsoft.com/office/drawing/2014/main" id="{CD98C3DC-418C-D747-A5D7-F0F76615AA24}"/>
              </a:ext>
            </a:extLst>
          </p:cNvPr>
          <p:cNvGrpSpPr/>
          <p:nvPr/>
        </p:nvGrpSpPr>
        <p:grpSpPr>
          <a:xfrm>
            <a:off x="7099102" y="3092085"/>
            <a:ext cx="3185220" cy="3190719"/>
            <a:chOff x="0" y="0"/>
            <a:chExt cx="4530089" cy="4537910"/>
          </a:xfrm>
        </p:grpSpPr>
        <p:grpSp>
          <p:nvGrpSpPr>
            <p:cNvPr id="31" name="Group 3692">
              <a:extLst>
                <a:ext uri="{FF2B5EF4-FFF2-40B4-BE49-F238E27FC236}">
                  <a16:creationId xmlns:a16="http://schemas.microsoft.com/office/drawing/2014/main" id="{11AC7C3E-9493-8B44-A34A-2032C6E041A4}"/>
                </a:ext>
              </a:extLst>
            </p:cNvPr>
            <p:cNvGrpSpPr/>
            <p:nvPr/>
          </p:nvGrpSpPr>
          <p:grpSpPr>
            <a:xfrm>
              <a:off x="0" y="0"/>
              <a:ext cx="4530090" cy="4537911"/>
              <a:chOff x="0" y="0"/>
              <a:chExt cx="4530089" cy="4537910"/>
            </a:xfrm>
          </p:grpSpPr>
          <p:sp>
            <p:nvSpPr>
              <p:cNvPr id="48" name="Shape 3687">
                <a:extLst>
                  <a:ext uri="{FF2B5EF4-FFF2-40B4-BE49-F238E27FC236}">
                    <a16:creationId xmlns:a16="http://schemas.microsoft.com/office/drawing/2014/main" id="{A0A57F9C-7D7F-EA41-99D2-60EFFFD32255}"/>
                  </a:ext>
                </a:extLst>
              </p:cNvPr>
              <p:cNvSpPr/>
              <p:nvPr/>
            </p:nvSpPr>
            <p:spPr>
              <a:xfrm>
                <a:off x="0" y="0"/>
                <a:ext cx="4530090" cy="4530090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49" name="Shape 3688">
                <a:extLst>
                  <a:ext uri="{FF2B5EF4-FFF2-40B4-BE49-F238E27FC236}">
                    <a16:creationId xmlns:a16="http://schemas.microsoft.com/office/drawing/2014/main" id="{A8596ECD-2B62-1940-BC48-314E335F38A9}"/>
                  </a:ext>
                </a:extLst>
              </p:cNvPr>
              <p:cNvSpPr/>
              <p:nvPr/>
            </p:nvSpPr>
            <p:spPr>
              <a:xfrm>
                <a:off x="1629" y="1538241"/>
                <a:ext cx="4526831" cy="1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50" name="Shape 3689">
                <a:extLst>
                  <a:ext uri="{FF2B5EF4-FFF2-40B4-BE49-F238E27FC236}">
                    <a16:creationId xmlns:a16="http://schemas.microsoft.com/office/drawing/2014/main" id="{97B878A5-996C-3140-AB08-AF59739A81A6}"/>
                  </a:ext>
                </a:extLst>
              </p:cNvPr>
              <p:cNvSpPr/>
              <p:nvPr/>
            </p:nvSpPr>
            <p:spPr>
              <a:xfrm>
                <a:off x="1629" y="3010747"/>
                <a:ext cx="4526831" cy="1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51" name="Shape 3690">
                <a:extLst>
                  <a:ext uri="{FF2B5EF4-FFF2-40B4-BE49-F238E27FC236}">
                    <a16:creationId xmlns:a16="http://schemas.microsoft.com/office/drawing/2014/main" id="{18543511-63ED-D54E-8F4D-2C8F7BCA2F12}"/>
                  </a:ext>
                </a:extLst>
              </p:cNvPr>
              <p:cNvSpPr/>
              <p:nvPr/>
            </p:nvSpPr>
            <p:spPr>
              <a:xfrm flipV="1">
                <a:off x="3014444" y="11079"/>
                <a:ext cx="1" cy="4526832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  <p:sp>
            <p:nvSpPr>
              <p:cNvPr id="52" name="Shape 3691">
                <a:extLst>
                  <a:ext uri="{FF2B5EF4-FFF2-40B4-BE49-F238E27FC236}">
                    <a16:creationId xmlns:a16="http://schemas.microsoft.com/office/drawing/2014/main" id="{4A4304A2-74AA-154B-AF8E-DA2657A8EFA7}"/>
                  </a:ext>
                </a:extLst>
              </p:cNvPr>
              <p:cNvSpPr/>
              <p:nvPr/>
            </p:nvSpPr>
            <p:spPr>
              <a:xfrm flipV="1">
                <a:off x="1502497" y="11079"/>
                <a:ext cx="1" cy="4526832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1687"/>
              </a:p>
            </p:txBody>
          </p:sp>
        </p:grpSp>
        <p:sp>
          <p:nvSpPr>
            <p:cNvPr id="32" name="Shape 3693">
              <a:extLst>
                <a:ext uri="{FF2B5EF4-FFF2-40B4-BE49-F238E27FC236}">
                  <a16:creationId xmlns:a16="http://schemas.microsoft.com/office/drawing/2014/main" id="{C559A168-FEE2-DB4B-AAFD-613C025931DE}"/>
                </a:ext>
              </a:extLst>
            </p:cNvPr>
            <p:cNvSpPr/>
            <p:nvPr/>
          </p:nvSpPr>
          <p:spPr>
            <a:xfrm>
              <a:off x="3471780" y="1881901"/>
              <a:ext cx="539704" cy="709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>
              <a:lvl1pPr>
                <a:lnSpc>
                  <a:spcPct val="120000"/>
                </a:lnSpc>
                <a:defRPr sz="38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672"/>
                <a:t>3</a:t>
              </a:r>
            </a:p>
          </p:txBody>
        </p:sp>
        <p:sp>
          <p:nvSpPr>
            <p:cNvPr id="34" name="Shape 3694">
              <a:extLst>
                <a:ext uri="{FF2B5EF4-FFF2-40B4-BE49-F238E27FC236}">
                  <a16:creationId xmlns:a16="http://schemas.microsoft.com/office/drawing/2014/main" id="{9D6607CA-D61D-3F46-A345-411629724A06}"/>
                </a:ext>
              </a:extLst>
            </p:cNvPr>
            <p:cNvSpPr/>
            <p:nvPr/>
          </p:nvSpPr>
          <p:spPr>
            <a:xfrm>
              <a:off x="1973689" y="3394318"/>
              <a:ext cx="539704" cy="709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>
              <a:lvl1pPr>
                <a:lnSpc>
                  <a:spcPct val="120000"/>
                </a:lnSpc>
                <a:defRPr sz="38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672"/>
                <a:t>3</a:t>
              </a:r>
            </a:p>
          </p:txBody>
        </p:sp>
        <p:sp>
          <p:nvSpPr>
            <p:cNvPr id="35" name="Shape 3695">
              <a:extLst>
                <a:ext uri="{FF2B5EF4-FFF2-40B4-BE49-F238E27FC236}">
                  <a16:creationId xmlns:a16="http://schemas.microsoft.com/office/drawing/2014/main" id="{273EA004-76EA-B349-BD7B-F03579326D77}"/>
                </a:ext>
              </a:extLst>
            </p:cNvPr>
            <p:cNvSpPr/>
            <p:nvPr/>
          </p:nvSpPr>
          <p:spPr>
            <a:xfrm>
              <a:off x="48483" y="526229"/>
              <a:ext cx="1365461" cy="440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sz="1547"/>
                <a:t>{1,2,3}</a:t>
              </a:r>
            </a:p>
          </p:txBody>
        </p:sp>
        <p:sp>
          <p:nvSpPr>
            <p:cNvPr id="36" name="Shape 3696">
              <a:extLst>
                <a:ext uri="{FF2B5EF4-FFF2-40B4-BE49-F238E27FC236}">
                  <a16:creationId xmlns:a16="http://schemas.microsoft.com/office/drawing/2014/main" id="{01D5BAC7-9EE0-8A45-90BF-47BD21E1FC87}"/>
                </a:ext>
              </a:extLst>
            </p:cNvPr>
            <p:cNvSpPr/>
            <p:nvPr/>
          </p:nvSpPr>
          <p:spPr>
            <a:xfrm>
              <a:off x="1553691" y="526229"/>
              <a:ext cx="1365462" cy="440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sz="1547"/>
                <a:t>{1,2,3}</a:t>
              </a:r>
            </a:p>
          </p:txBody>
        </p:sp>
        <p:sp>
          <p:nvSpPr>
            <p:cNvPr id="37" name="Shape 3697">
              <a:extLst>
                <a:ext uri="{FF2B5EF4-FFF2-40B4-BE49-F238E27FC236}">
                  <a16:creationId xmlns:a16="http://schemas.microsoft.com/office/drawing/2014/main" id="{9BD54ABE-A8B9-AC42-874E-4862F0E6C8ED}"/>
                </a:ext>
              </a:extLst>
            </p:cNvPr>
            <p:cNvSpPr/>
            <p:nvPr/>
          </p:nvSpPr>
          <p:spPr>
            <a:xfrm>
              <a:off x="3058901" y="526229"/>
              <a:ext cx="1365462" cy="440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sz="1547"/>
                <a:t>{1,2,3}</a:t>
              </a:r>
            </a:p>
          </p:txBody>
        </p:sp>
        <p:sp>
          <p:nvSpPr>
            <p:cNvPr id="38" name="Shape 3698">
              <a:extLst>
                <a:ext uri="{FF2B5EF4-FFF2-40B4-BE49-F238E27FC236}">
                  <a16:creationId xmlns:a16="http://schemas.microsoft.com/office/drawing/2014/main" id="{94C6EA8D-FAA2-894D-8604-7BC8110EC516}"/>
                </a:ext>
              </a:extLst>
            </p:cNvPr>
            <p:cNvSpPr/>
            <p:nvPr/>
          </p:nvSpPr>
          <p:spPr>
            <a:xfrm>
              <a:off x="48483" y="2031438"/>
              <a:ext cx="1365461" cy="440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sz="1547"/>
                <a:t>{1,2,3}</a:t>
              </a:r>
            </a:p>
          </p:txBody>
        </p:sp>
        <p:sp>
          <p:nvSpPr>
            <p:cNvPr id="39" name="Shape 3699">
              <a:extLst>
                <a:ext uri="{FF2B5EF4-FFF2-40B4-BE49-F238E27FC236}">
                  <a16:creationId xmlns:a16="http://schemas.microsoft.com/office/drawing/2014/main" id="{C42E0248-20FE-594F-B058-0E86E6EDE57C}"/>
                </a:ext>
              </a:extLst>
            </p:cNvPr>
            <p:cNvSpPr/>
            <p:nvPr/>
          </p:nvSpPr>
          <p:spPr>
            <a:xfrm>
              <a:off x="1553691" y="2031438"/>
              <a:ext cx="1365462" cy="440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sz="1547"/>
                <a:t>{1,2,3}</a:t>
              </a:r>
            </a:p>
          </p:txBody>
        </p:sp>
        <p:sp>
          <p:nvSpPr>
            <p:cNvPr id="40" name="Shape 3700">
              <a:extLst>
                <a:ext uri="{FF2B5EF4-FFF2-40B4-BE49-F238E27FC236}">
                  <a16:creationId xmlns:a16="http://schemas.microsoft.com/office/drawing/2014/main" id="{B007DCC4-2177-6145-8430-7DCFAD26E1FC}"/>
                </a:ext>
              </a:extLst>
            </p:cNvPr>
            <p:cNvSpPr/>
            <p:nvPr/>
          </p:nvSpPr>
          <p:spPr>
            <a:xfrm>
              <a:off x="3058901" y="3536648"/>
              <a:ext cx="1365462" cy="440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sz="1547"/>
                <a:t>{1,2,3}</a:t>
              </a:r>
            </a:p>
          </p:txBody>
        </p:sp>
        <p:sp>
          <p:nvSpPr>
            <p:cNvPr id="41" name="Shape 3701">
              <a:extLst>
                <a:ext uri="{FF2B5EF4-FFF2-40B4-BE49-F238E27FC236}">
                  <a16:creationId xmlns:a16="http://schemas.microsoft.com/office/drawing/2014/main" id="{DA9451A9-B4CF-F049-8C2F-4B2B716BF546}"/>
                </a:ext>
              </a:extLst>
            </p:cNvPr>
            <p:cNvSpPr/>
            <p:nvPr/>
          </p:nvSpPr>
          <p:spPr>
            <a:xfrm>
              <a:off x="48483" y="3536648"/>
              <a:ext cx="1365461" cy="440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120000"/>
                </a:lnSpc>
                <a:defRPr sz="22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rPr sz="1547"/>
                <a:t>{1,2,3}</a:t>
              </a:r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88439732-A264-EA42-99B4-4EB734EF625C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3828782" y="686637"/>
              <a:ext cx="598353" cy="127001"/>
            </a:xfrm>
            <a:prstGeom prst="rect">
              <a:avLst/>
            </a:prstGeom>
            <a:effectLst/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0674688E-4CEA-FA4E-AE71-CFD2335BFE2D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3828782" y="3697056"/>
              <a:ext cx="598353" cy="127001"/>
            </a:xfrm>
            <a:prstGeom prst="rect">
              <a:avLst/>
            </a:prstGeom>
            <a:effectLst/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C7901436-3F69-8D42-B8A3-725162C111E8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796860" y="3697056"/>
              <a:ext cx="598353" cy="127001"/>
            </a:xfrm>
            <a:prstGeom prst="rect">
              <a:avLst/>
            </a:prstGeom>
            <a:effectLst/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CB7E0911-89C8-A24B-8B4D-E27280F3A27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2302070" y="2191847"/>
              <a:ext cx="598353" cy="127001"/>
            </a:xfrm>
            <a:prstGeom prst="rect">
              <a:avLst/>
            </a:prstGeom>
            <a:effectLst/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DF27D106-70D4-6E4A-AAE8-14D8EBF1D818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2302070" y="686637"/>
              <a:ext cx="598353" cy="127001"/>
            </a:xfrm>
            <a:prstGeom prst="rect">
              <a:avLst/>
            </a:prstGeom>
            <a:effectLst/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FF384535-E4CC-D348-A952-49CC38B6C78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796860" y="2191847"/>
              <a:ext cx="598353" cy="1270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579120347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" grpId="0" animBg="1" advAuto="0"/>
      <p:bldP spid="30" grpId="0" animBg="1" advAuto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725">
            <a:extLst>
              <a:ext uri="{FF2B5EF4-FFF2-40B4-BE49-F238E27FC236}">
                <a16:creationId xmlns:a16="http://schemas.microsoft.com/office/drawing/2014/main" id="{A80D0D6E-9FB8-F046-9CBD-E1432CF8A3E0}"/>
              </a:ext>
            </a:extLst>
          </p:cNvPr>
          <p:cNvGrpSpPr/>
          <p:nvPr/>
        </p:nvGrpSpPr>
        <p:grpSpPr>
          <a:xfrm>
            <a:off x="7099102" y="3092085"/>
            <a:ext cx="3185220" cy="3190719"/>
            <a:chOff x="0" y="0"/>
            <a:chExt cx="4530089" cy="4537910"/>
          </a:xfrm>
        </p:grpSpPr>
        <p:sp>
          <p:nvSpPr>
            <p:cNvPr id="63" name="Shape 3720">
              <a:extLst>
                <a:ext uri="{FF2B5EF4-FFF2-40B4-BE49-F238E27FC236}">
                  <a16:creationId xmlns:a16="http://schemas.microsoft.com/office/drawing/2014/main" id="{211D205F-F35D-AF49-98F4-1B052D24CD49}"/>
                </a:ext>
              </a:extLst>
            </p:cNvPr>
            <p:cNvSpPr/>
            <p:nvPr/>
          </p:nvSpPr>
          <p:spPr>
            <a:xfrm>
              <a:off x="0" y="0"/>
              <a:ext cx="4530090" cy="453009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4" name="Shape 3721">
              <a:extLst>
                <a:ext uri="{FF2B5EF4-FFF2-40B4-BE49-F238E27FC236}">
                  <a16:creationId xmlns:a16="http://schemas.microsoft.com/office/drawing/2014/main" id="{448E1DC5-4A6A-644A-9342-9AC3FC7A28B5}"/>
                </a:ext>
              </a:extLst>
            </p:cNvPr>
            <p:cNvSpPr/>
            <p:nvPr/>
          </p:nvSpPr>
          <p:spPr>
            <a:xfrm>
              <a:off x="1629" y="1538241"/>
              <a:ext cx="4526831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5" name="Shape 3722">
              <a:extLst>
                <a:ext uri="{FF2B5EF4-FFF2-40B4-BE49-F238E27FC236}">
                  <a16:creationId xmlns:a16="http://schemas.microsoft.com/office/drawing/2014/main" id="{949165D9-D191-144B-92EC-AB64A6A43B62}"/>
                </a:ext>
              </a:extLst>
            </p:cNvPr>
            <p:cNvSpPr/>
            <p:nvPr/>
          </p:nvSpPr>
          <p:spPr>
            <a:xfrm>
              <a:off x="1629" y="3010747"/>
              <a:ext cx="4526831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6" name="Shape 3723">
              <a:extLst>
                <a:ext uri="{FF2B5EF4-FFF2-40B4-BE49-F238E27FC236}">
                  <a16:creationId xmlns:a16="http://schemas.microsoft.com/office/drawing/2014/main" id="{28CE655C-35BC-7F49-A2F5-B5A278F62E92}"/>
                </a:ext>
              </a:extLst>
            </p:cNvPr>
            <p:cNvSpPr/>
            <p:nvPr/>
          </p:nvSpPr>
          <p:spPr>
            <a:xfrm flipV="1">
              <a:off x="3014444" y="11079"/>
              <a:ext cx="1" cy="452683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67" name="Shape 3724">
              <a:extLst>
                <a:ext uri="{FF2B5EF4-FFF2-40B4-BE49-F238E27FC236}">
                  <a16:creationId xmlns:a16="http://schemas.microsoft.com/office/drawing/2014/main" id="{2F96FDA0-02AA-B94C-A0C1-C7915286DF06}"/>
                </a:ext>
              </a:extLst>
            </p:cNvPr>
            <p:cNvSpPr/>
            <p:nvPr/>
          </p:nvSpPr>
          <p:spPr>
            <a:xfrm flipV="1">
              <a:off x="1502497" y="11079"/>
              <a:ext cx="1" cy="452683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68" name="Shape 3726">
            <a:extLst>
              <a:ext uri="{FF2B5EF4-FFF2-40B4-BE49-F238E27FC236}">
                <a16:creationId xmlns:a16="http://schemas.microsoft.com/office/drawing/2014/main" id="{61BC2AC9-40F0-A74C-B1A4-DF764F7883E2}"/>
              </a:ext>
            </a:extLst>
          </p:cNvPr>
          <p:cNvSpPr/>
          <p:nvPr/>
        </p:nvSpPr>
        <p:spPr>
          <a:xfrm>
            <a:off x="9540199" y="4415295"/>
            <a:ext cx="379479" cy="49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>
            <a:lvl1pPr>
              <a:lnSpc>
                <a:spcPct val="120000"/>
              </a:lnSpc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672"/>
              <a:t>3</a:t>
            </a:r>
          </a:p>
        </p:txBody>
      </p:sp>
      <p:sp>
        <p:nvSpPr>
          <p:cNvPr id="69" name="Shape 3727">
            <a:extLst>
              <a:ext uri="{FF2B5EF4-FFF2-40B4-BE49-F238E27FC236}">
                <a16:creationId xmlns:a16="http://schemas.microsoft.com/office/drawing/2014/main" id="{F94B612D-09B4-4F48-B040-AB3C8643DF7C}"/>
              </a:ext>
            </a:extLst>
          </p:cNvPr>
          <p:cNvSpPr/>
          <p:nvPr/>
        </p:nvSpPr>
        <p:spPr>
          <a:xfrm>
            <a:off x="8486853" y="5478715"/>
            <a:ext cx="379479" cy="49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>
            <a:lvl1pPr>
              <a:lnSpc>
                <a:spcPct val="120000"/>
              </a:lnSpc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672"/>
              <a:t>3</a:t>
            </a:r>
          </a:p>
        </p:txBody>
      </p:sp>
      <p:sp>
        <p:nvSpPr>
          <p:cNvPr id="70" name="Shape 3728">
            <a:extLst>
              <a:ext uri="{FF2B5EF4-FFF2-40B4-BE49-F238E27FC236}">
                <a16:creationId xmlns:a16="http://schemas.microsoft.com/office/drawing/2014/main" id="{42E3D9A7-5732-4845-BE74-4CA9022CD16C}"/>
              </a:ext>
            </a:extLst>
          </p:cNvPr>
          <p:cNvSpPr/>
          <p:nvPr/>
        </p:nvSpPr>
        <p:spPr>
          <a:xfrm>
            <a:off x="7133191" y="3462090"/>
            <a:ext cx="960090" cy="309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71" name="Shape 3729">
            <a:extLst>
              <a:ext uri="{FF2B5EF4-FFF2-40B4-BE49-F238E27FC236}">
                <a16:creationId xmlns:a16="http://schemas.microsoft.com/office/drawing/2014/main" id="{D0168724-CAB9-AE4F-89F5-EF6BE4D313C6}"/>
              </a:ext>
            </a:extLst>
          </p:cNvPr>
          <p:cNvSpPr/>
          <p:nvPr/>
        </p:nvSpPr>
        <p:spPr>
          <a:xfrm>
            <a:off x="8191541" y="3462090"/>
            <a:ext cx="960090" cy="309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72" name="Shape 3730">
            <a:extLst>
              <a:ext uri="{FF2B5EF4-FFF2-40B4-BE49-F238E27FC236}">
                <a16:creationId xmlns:a16="http://schemas.microsoft.com/office/drawing/2014/main" id="{3A87F566-DA76-E44D-8079-81C340D291A2}"/>
              </a:ext>
            </a:extLst>
          </p:cNvPr>
          <p:cNvSpPr/>
          <p:nvPr/>
        </p:nvSpPr>
        <p:spPr>
          <a:xfrm>
            <a:off x="9249892" y="3462090"/>
            <a:ext cx="960090" cy="309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73" name="Shape 3731">
            <a:extLst>
              <a:ext uri="{FF2B5EF4-FFF2-40B4-BE49-F238E27FC236}">
                <a16:creationId xmlns:a16="http://schemas.microsoft.com/office/drawing/2014/main" id="{845BA6B9-3037-0D40-86BA-2CBCB43A84AA}"/>
              </a:ext>
            </a:extLst>
          </p:cNvPr>
          <p:cNvSpPr/>
          <p:nvPr/>
        </p:nvSpPr>
        <p:spPr>
          <a:xfrm>
            <a:off x="7133191" y="452043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74" name="Shape 3732">
            <a:extLst>
              <a:ext uri="{FF2B5EF4-FFF2-40B4-BE49-F238E27FC236}">
                <a16:creationId xmlns:a16="http://schemas.microsoft.com/office/drawing/2014/main" id="{7FDD4738-BD7C-5F49-82B6-5F9FD62DB5F6}"/>
              </a:ext>
            </a:extLst>
          </p:cNvPr>
          <p:cNvSpPr/>
          <p:nvPr/>
        </p:nvSpPr>
        <p:spPr>
          <a:xfrm>
            <a:off x="8191541" y="452043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75" name="Shape 3733">
            <a:extLst>
              <a:ext uri="{FF2B5EF4-FFF2-40B4-BE49-F238E27FC236}">
                <a16:creationId xmlns:a16="http://schemas.microsoft.com/office/drawing/2014/main" id="{CECD60B2-1623-DD47-A785-9F836091672B}"/>
              </a:ext>
            </a:extLst>
          </p:cNvPr>
          <p:cNvSpPr/>
          <p:nvPr/>
        </p:nvSpPr>
        <p:spPr>
          <a:xfrm>
            <a:off x="9249892" y="557878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76" name="Shape 3734">
            <a:extLst>
              <a:ext uri="{FF2B5EF4-FFF2-40B4-BE49-F238E27FC236}">
                <a16:creationId xmlns:a16="http://schemas.microsoft.com/office/drawing/2014/main" id="{AA7F5E32-9C93-9B4E-8D94-18E64B8652B9}"/>
              </a:ext>
            </a:extLst>
          </p:cNvPr>
          <p:cNvSpPr/>
          <p:nvPr/>
        </p:nvSpPr>
        <p:spPr>
          <a:xfrm>
            <a:off x="7133191" y="557878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8F2CFF46-EBD4-A742-AD86-D688FC833F2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91216" y="3574875"/>
            <a:ext cx="420717" cy="89298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8E7552D5-38B2-6946-8AE0-173833AC7AC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91216" y="5691576"/>
            <a:ext cx="420717" cy="89298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C23D1047-A296-9B49-8E92-A4BDCB1A9D2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659396" y="5691576"/>
            <a:ext cx="420717" cy="89298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87BD8F5E-1133-644F-9E4C-74D9AD3DB65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717746" y="4633226"/>
            <a:ext cx="420717" cy="89298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289D8DDE-8802-6C46-92DA-19FF54DB227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717746" y="3574875"/>
            <a:ext cx="420717" cy="89298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88541A9B-D912-5145-85D1-49C45BC50CC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659396" y="4633226"/>
            <a:ext cx="420717" cy="89298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DF93E132-D5D1-9D45-8499-E00907F7C5F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13934" y="3130395"/>
            <a:ext cx="3555556" cy="973337"/>
          </a:xfrm>
          <a:prstGeom prst="rect">
            <a:avLst/>
          </a:prstGeom>
        </p:spPr>
      </p:pic>
      <p:grpSp>
        <p:nvGrpSpPr>
          <p:cNvPr id="3755" name="Group 3755"/>
          <p:cNvGrpSpPr/>
          <p:nvPr/>
        </p:nvGrpSpPr>
        <p:grpSpPr>
          <a:xfrm>
            <a:off x="8691711" y="1828555"/>
            <a:ext cx="3347881" cy="1602538"/>
            <a:chOff x="1143541" y="26451"/>
            <a:chExt cx="4761428" cy="2279163"/>
          </a:xfrm>
        </p:grpSpPr>
        <p:sp>
          <p:nvSpPr>
            <p:cNvPr id="3752" name="Shape 3752"/>
            <p:cNvSpPr/>
            <p:nvPr/>
          </p:nvSpPr>
          <p:spPr>
            <a:xfrm>
              <a:off x="2762157" y="26451"/>
              <a:ext cx="3142812" cy="1619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pPr>
              <a:r>
                <a:rPr lang="fr-FR" sz="1969">
                  <a:solidFill>
                    <a:srgbClr val="656567"/>
                  </a:solidFill>
                  <a:latin typeface="Gotham HTF Book"/>
                </a:rPr>
                <a:t>Les valeurs {1,2} doivent aller à ces variables</a:t>
              </a:r>
            </a:p>
          </p:txBody>
        </p:sp>
        <p:sp>
          <p:nvSpPr>
            <p:cNvPr id="3753" name="Shape 3753"/>
            <p:cNvSpPr/>
            <p:nvPr/>
          </p:nvSpPr>
          <p:spPr>
            <a:xfrm flipH="1">
              <a:off x="1143541" y="1060556"/>
              <a:ext cx="1300404" cy="1245058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384618"/>
                  <a:satOff val="3869"/>
                  <a:lumOff val="580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lang="fr-FR" sz="1687"/>
            </a:p>
          </p:txBody>
        </p:sp>
        <p:sp>
          <p:nvSpPr>
            <p:cNvPr id="3754" name="Shape 3754"/>
            <p:cNvSpPr/>
            <p:nvPr/>
          </p:nvSpPr>
          <p:spPr>
            <a:xfrm flipH="1">
              <a:off x="2413542" y="1033676"/>
              <a:ext cx="1" cy="1271938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384618"/>
                  <a:satOff val="3869"/>
                  <a:lumOff val="580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lang="fr-FR" sz="1687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2C31B2-F1C5-4BC8-BA1A-182C0F9BB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Shape 3686">
            <a:extLst>
              <a:ext uri="{FF2B5EF4-FFF2-40B4-BE49-F238E27FC236}">
                <a16:creationId xmlns:a16="http://schemas.microsoft.com/office/drawing/2014/main" id="{07449740-F5B3-44A1-B2AB-911D4348D414}"/>
              </a:ext>
            </a:extLst>
          </p:cNvPr>
          <p:cNvSpPr/>
          <p:nvPr/>
        </p:nvSpPr>
        <p:spPr>
          <a:xfrm>
            <a:off x="1152471" y="1495488"/>
            <a:ext cx="8434406" cy="87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342900" indent="-342900">
              <a:lnSpc>
                <a:spcPct val="120000"/>
              </a:lnSpc>
              <a:buSzPct val="45000"/>
              <a:buFont typeface="Wingdings" panose="05000000000000000000" pitchFamily="2" charset="2"/>
              <a:buChar char="§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Contraintes raisonnant sur plusieurs variables en même temps</a:t>
            </a:r>
          </a:p>
          <a:p>
            <a:pPr marL="342900" indent="-342900">
              <a:lnSpc>
                <a:spcPct val="120000"/>
              </a:lnSpc>
              <a:buSzPct val="45000"/>
              <a:buFont typeface="Wingdings" panose="05000000000000000000" pitchFamily="2" charset="2"/>
              <a:buChar char="§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Filtrage puissant et spécialisé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22ED86FD-DB6D-4D65-AA38-D809ECE1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8" y="590550"/>
            <a:ext cx="10515600" cy="682625"/>
          </a:xfrm>
        </p:spPr>
        <p:txBody>
          <a:bodyPr/>
          <a:lstStyle/>
          <a:p>
            <a:r>
              <a:rPr lang="fr-FR" dirty="0"/>
              <a:t>Contraintes globales</a:t>
            </a:r>
          </a:p>
        </p:txBody>
      </p:sp>
      <p:grpSp>
        <p:nvGrpSpPr>
          <p:cNvPr id="60" name="Group 3717">
            <a:extLst>
              <a:ext uri="{FF2B5EF4-FFF2-40B4-BE49-F238E27FC236}">
                <a16:creationId xmlns:a16="http://schemas.microsoft.com/office/drawing/2014/main" id="{261FF8E5-F4D8-43D3-A3CC-5DC16DD8859D}"/>
              </a:ext>
            </a:extLst>
          </p:cNvPr>
          <p:cNvGrpSpPr/>
          <p:nvPr/>
        </p:nvGrpSpPr>
        <p:grpSpPr>
          <a:xfrm>
            <a:off x="1152471" y="2917387"/>
            <a:ext cx="5135075" cy="1737416"/>
            <a:chOff x="0" y="0"/>
            <a:chExt cx="7303217" cy="2470989"/>
          </a:xfrm>
        </p:grpSpPr>
        <p:sp>
          <p:nvSpPr>
            <p:cNvPr id="61" name="Shape 3715">
              <a:extLst>
                <a:ext uri="{FF2B5EF4-FFF2-40B4-BE49-F238E27FC236}">
                  <a16:creationId xmlns:a16="http://schemas.microsoft.com/office/drawing/2014/main" id="{4A2DF208-39CF-42FB-8B9C-190AA0A9F027}"/>
                </a:ext>
              </a:extLst>
            </p:cNvPr>
            <p:cNvSpPr/>
            <p:nvPr/>
          </p:nvSpPr>
          <p:spPr>
            <a:xfrm>
              <a:off x="0" y="0"/>
              <a:ext cx="7096375" cy="654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>
              <a:lvl1pPr algn="l">
                <a:lnSpc>
                  <a:spcPct val="120000"/>
                </a:lnSpc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fr-FR" sz="2250">
                  <a:solidFill>
                    <a:srgbClr val="656567"/>
                  </a:solidFill>
                  <a:latin typeface="Gotham HTF Book"/>
                </a:rPr>
                <a:t>Exemple</a:t>
              </a:r>
            </a:p>
          </p:txBody>
        </p:sp>
        <p:sp>
          <p:nvSpPr>
            <p:cNvPr id="62" name="Shape 3716">
              <a:extLst>
                <a:ext uri="{FF2B5EF4-FFF2-40B4-BE49-F238E27FC236}">
                  <a16:creationId xmlns:a16="http://schemas.microsoft.com/office/drawing/2014/main" id="{B5885A1F-3DAC-46C9-8F7E-BD0D35926D73}"/>
                </a:ext>
              </a:extLst>
            </p:cNvPr>
            <p:cNvSpPr/>
            <p:nvPr/>
          </p:nvSpPr>
          <p:spPr>
            <a:xfrm>
              <a:off x="0" y="635000"/>
              <a:ext cx="7303217" cy="1835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>
              <a:lvl1pPr marL="444500" indent="-444500" algn="l">
                <a:lnSpc>
                  <a:spcPct val="120000"/>
                </a:lnSpc>
                <a:buSzPct val="45000"/>
                <a:buBlip>
                  <a:blip r:embed="rId4"/>
                </a:buBlip>
                <a:defRPr sz="3200"/>
              </a:lvl1pPr>
            </a:lstStyle>
            <a:p>
              <a:pPr>
                <a:buFont typeface="Wingdings" panose="05000000000000000000" pitchFamily="2" charset="2"/>
                <a:buChar char="§"/>
              </a:pPr>
              <a:r>
                <a:rPr lang="fr-FR" sz="2250">
                  <a:solidFill>
                    <a:srgbClr val="656567"/>
                  </a:solidFill>
                  <a:latin typeface="Gotham HTF Book"/>
                </a:rPr>
                <a:t>Pas plus de propagation après cela</a:t>
              </a:r>
            </a:p>
            <a:p>
              <a:pPr>
                <a:buFont typeface="Wingdings" panose="05000000000000000000" pitchFamily="2" charset="2"/>
                <a:buChar char="§"/>
              </a:pPr>
              <a:r>
                <a:rPr lang="fr-FR" sz="2250">
                  <a:solidFill>
                    <a:srgbClr val="656567"/>
                  </a:solidFill>
                  <a:latin typeface="Gotham HTF Book"/>
                </a:rPr>
                <a:t>mais si on résonne sur une ligne entière…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9783825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5" grpId="0" animBg="1" advAuto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3763">
            <a:extLst>
              <a:ext uri="{FF2B5EF4-FFF2-40B4-BE49-F238E27FC236}">
                <a16:creationId xmlns:a16="http://schemas.microsoft.com/office/drawing/2014/main" id="{7715B6B5-84CC-F145-8C8F-05BDA9CEF23A}"/>
              </a:ext>
            </a:extLst>
          </p:cNvPr>
          <p:cNvGrpSpPr/>
          <p:nvPr/>
        </p:nvGrpSpPr>
        <p:grpSpPr>
          <a:xfrm>
            <a:off x="7099102" y="3092085"/>
            <a:ext cx="3185220" cy="3190719"/>
            <a:chOff x="0" y="0"/>
            <a:chExt cx="4530089" cy="4537910"/>
          </a:xfrm>
        </p:grpSpPr>
        <p:sp>
          <p:nvSpPr>
            <p:cNvPr id="87" name="Shape 3758">
              <a:extLst>
                <a:ext uri="{FF2B5EF4-FFF2-40B4-BE49-F238E27FC236}">
                  <a16:creationId xmlns:a16="http://schemas.microsoft.com/office/drawing/2014/main" id="{B91F739F-159A-1145-A901-4E7A14CCC2D0}"/>
                </a:ext>
              </a:extLst>
            </p:cNvPr>
            <p:cNvSpPr/>
            <p:nvPr/>
          </p:nvSpPr>
          <p:spPr>
            <a:xfrm>
              <a:off x="0" y="0"/>
              <a:ext cx="4530090" cy="453009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8" name="Shape 3759">
              <a:extLst>
                <a:ext uri="{FF2B5EF4-FFF2-40B4-BE49-F238E27FC236}">
                  <a16:creationId xmlns:a16="http://schemas.microsoft.com/office/drawing/2014/main" id="{C563DB91-18CB-6D43-A802-9A9F0CBB2617}"/>
                </a:ext>
              </a:extLst>
            </p:cNvPr>
            <p:cNvSpPr/>
            <p:nvPr/>
          </p:nvSpPr>
          <p:spPr>
            <a:xfrm>
              <a:off x="1629" y="1538241"/>
              <a:ext cx="4526831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89" name="Shape 3760">
              <a:extLst>
                <a:ext uri="{FF2B5EF4-FFF2-40B4-BE49-F238E27FC236}">
                  <a16:creationId xmlns:a16="http://schemas.microsoft.com/office/drawing/2014/main" id="{4479D3C8-7269-7B4D-AA37-2BBA674D39EB}"/>
                </a:ext>
              </a:extLst>
            </p:cNvPr>
            <p:cNvSpPr/>
            <p:nvPr/>
          </p:nvSpPr>
          <p:spPr>
            <a:xfrm>
              <a:off x="1629" y="3010747"/>
              <a:ext cx="4526831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0" name="Shape 3761">
              <a:extLst>
                <a:ext uri="{FF2B5EF4-FFF2-40B4-BE49-F238E27FC236}">
                  <a16:creationId xmlns:a16="http://schemas.microsoft.com/office/drawing/2014/main" id="{9BADBB89-E44C-1E4F-9A9E-AAEDE7F3DA21}"/>
                </a:ext>
              </a:extLst>
            </p:cNvPr>
            <p:cNvSpPr/>
            <p:nvPr/>
          </p:nvSpPr>
          <p:spPr>
            <a:xfrm flipV="1">
              <a:off x="3014444" y="11079"/>
              <a:ext cx="1" cy="452683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91" name="Shape 3762">
              <a:extLst>
                <a:ext uri="{FF2B5EF4-FFF2-40B4-BE49-F238E27FC236}">
                  <a16:creationId xmlns:a16="http://schemas.microsoft.com/office/drawing/2014/main" id="{41669A5F-CFAD-9049-9B0C-245680E3FB95}"/>
                </a:ext>
              </a:extLst>
            </p:cNvPr>
            <p:cNvSpPr/>
            <p:nvPr/>
          </p:nvSpPr>
          <p:spPr>
            <a:xfrm flipV="1">
              <a:off x="1502497" y="11079"/>
              <a:ext cx="1" cy="452683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92" name="Shape 3764">
            <a:extLst>
              <a:ext uri="{FF2B5EF4-FFF2-40B4-BE49-F238E27FC236}">
                <a16:creationId xmlns:a16="http://schemas.microsoft.com/office/drawing/2014/main" id="{50EB284A-D52F-8F4F-91CB-20588A15F5A6}"/>
              </a:ext>
            </a:extLst>
          </p:cNvPr>
          <p:cNvSpPr/>
          <p:nvPr/>
        </p:nvSpPr>
        <p:spPr>
          <a:xfrm>
            <a:off x="9540199" y="4415295"/>
            <a:ext cx="379479" cy="49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>
            <a:lvl1pPr>
              <a:lnSpc>
                <a:spcPct val="120000"/>
              </a:lnSpc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672"/>
              <a:t>3</a:t>
            </a:r>
          </a:p>
        </p:txBody>
      </p:sp>
      <p:sp>
        <p:nvSpPr>
          <p:cNvPr id="93" name="Shape 3765">
            <a:extLst>
              <a:ext uri="{FF2B5EF4-FFF2-40B4-BE49-F238E27FC236}">
                <a16:creationId xmlns:a16="http://schemas.microsoft.com/office/drawing/2014/main" id="{367B6226-5993-004B-9FD3-4E4A5713D5D9}"/>
              </a:ext>
            </a:extLst>
          </p:cNvPr>
          <p:cNvSpPr/>
          <p:nvPr/>
        </p:nvSpPr>
        <p:spPr>
          <a:xfrm>
            <a:off x="8486853" y="5478715"/>
            <a:ext cx="379479" cy="49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>
            <a:lvl1pPr>
              <a:lnSpc>
                <a:spcPct val="120000"/>
              </a:lnSpc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672"/>
              <a:t>3</a:t>
            </a:r>
          </a:p>
        </p:txBody>
      </p:sp>
      <p:sp>
        <p:nvSpPr>
          <p:cNvPr id="94" name="Shape 3766">
            <a:extLst>
              <a:ext uri="{FF2B5EF4-FFF2-40B4-BE49-F238E27FC236}">
                <a16:creationId xmlns:a16="http://schemas.microsoft.com/office/drawing/2014/main" id="{B0B7E831-AE42-0D4E-8095-C28BCE5D41D2}"/>
              </a:ext>
            </a:extLst>
          </p:cNvPr>
          <p:cNvSpPr/>
          <p:nvPr/>
        </p:nvSpPr>
        <p:spPr>
          <a:xfrm>
            <a:off x="7133191" y="3462090"/>
            <a:ext cx="960090" cy="309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95" name="Shape 3767">
            <a:extLst>
              <a:ext uri="{FF2B5EF4-FFF2-40B4-BE49-F238E27FC236}">
                <a16:creationId xmlns:a16="http://schemas.microsoft.com/office/drawing/2014/main" id="{D0F680A3-D4C8-4D46-8F42-57CCFA0622F8}"/>
              </a:ext>
            </a:extLst>
          </p:cNvPr>
          <p:cNvSpPr/>
          <p:nvPr/>
        </p:nvSpPr>
        <p:spPr>
          <a:xfrm>
            <a:off x="8191541" y="3462090"/>
            <a:ext cx="960090" cy="309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96" name="Shape 3768">
            <a:extLst>
              <a:ext uri="{FF2B5EF4-FFF2-40B4-BE49-F238E27FC236}">
                <a16:creationId xmlns:a16="http://schemas.microsoft.com/office/drawing/2014/main" id="{EAAA2F6C-F737-4349-91FD-6ED4E39FDC5B}"/>
              </a:ext>
            </a:extLst>
          </p:cNvPr>
          <p:cNvSpPr/>
          <p:nvPr/>
        </p:nvSpPr>
        <p:spPr>
          <a:xfrm>
            <a:off x="9249892" y="3462090"/>
            <a:ext cx="960090" cy="309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97" name="Shape 3769">
            <a:extLst>
              <a:ext uri="{FF2B5EF4-FFF2-40B4-BE49-F238E27FC236}">
                <a16:creationId xmlns:a16="http://schemas.microsoft.com/office/drawing/2014/main" id="{23F1DFC0-0C3C-4440-AF4D-C5F80B24DAED}"/>
              </a:ext>
            </a:extLst>
          </p:cNvPr>
          <p:cNvSpPr/>
          <p:nvPr/>
        </p:nvSpPr>
        <p:spPr>
          <a:xfrm>
            <a:off x="7133191" y="452043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98" name="Shape 3770">
            <a:extLst>
              <a:ext uri="{FF2B5EF4-FFF2-40B4-BE49-F238E27FC236}">
                <a16:creationId xmlns:a16="http://schemas.microsoft.com/office/drawing/2014/main" id="{5D204229-5BEB-FA41-A3CA-7AB9EF5437FF}"/>
              </a:ext>
            </a:extLst>
          </p:cNvPr>
          <p:cNvSpPr/>
          <p:nvPr/>
        </p:nvSpPr>
        <p:spPr>
          <a:xfrm>
            <a:off x="8191541" y="452043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99" name="Shape 3771">
            <a:extLst>
              <a:ext uri="{FF2B5EF4-FFF2-40B4-BE49-F238E27FC236}">
                <a16:creationId xmlns:a16="http://schemas.microsoft.com/office/drawing/2014/main" id="{A107665E-FB08-8E48-9B30-2F3C008300D2}"/>
              </a:ext>
            </a:extLst>
          </p:cNvPr>
          <p:cNvSpPr/>
          <p:nvPr/>
        </p:nvSpPr>
        <p:spPr>
          <a:xfrm>
            <a:off x="9249892" y="557878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sp>
        <p:nvSpPr>
          <p:cNvPr id="100" name="Shape 3772">
            <a:extLst>
              <a:ext uri="{FF2B5EF4-FFF2-40B4-BE49-F238E27FC236}">
                <a16:creationId xmlns:a16="http://schemas.microsoft.com/office/drawing/2014/main" id="{71CE3AD4-829D-C049-AB9D-7D0AD5E04B83}"/>
              </a:ext>
            </a:extLst>
          </p:cNvPr>
          <p:cNvSpPr/>
          <p:nvPr/>
        </p:nvSpPr>
        <p:spPr>
          <a:xfrm>
            <a:off x="7133191" y="5578789"/>
            <a:ext cx="960090" cy="30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lnSpc>
                <a:spcPct val="120000"/>
              </a:lnSpc>
              <a:defRPr sz="2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rPr sz="1547"/>
              <a:t>{1,2,3}</a:t>
            </a:r>
          </a:p>
        </p:txBody>
      </p:sp>
      <p:pic>
        <p:nvPicPr>
          <p:cNvPr id="101" name="Image 100">
            <a:extLst>
              <a:ext uri="{FF2B5EF4-FFF2-40B4-BE49-F238E27FC236}">
                <a16:creationId xmlns:a16="http://schemas.microsoft.com/office/drawing/2014/main" id="{1B93F7B7-8F5A-EB45-BACA-9AC4C621295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91216" y="3574875"/>
            <a:ext cx="420717" cy="89298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9A1FECDF-826E-4045-8E40-E52DB7E5951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791216" y="5691576"/>
            <a:ext cx="420717" cy="89298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87CEEFED-3CCF-AE41-BEE3-DEF4AAEA3FF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659396" y="5691576"/>
            <a:ext cx="420717" cy="89298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56DCF1DA-C550-E144-B583-D9D9CFC4889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717746" y="4633226"/>
            <a:ext cx="420717" cy="89298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F63E6F76-4752-C141-90AB-3349D8E6D8D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8717746" y="3574875"/>
            <a:ext cx="420717" cy="89298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7A404B36-10F1-0C4D-992A-0DF0C926ED5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659396" y="4633226"/>
            <a:ext cx="420717" cy="89298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F552F3D0-BBEA-E045-B975-3A28AC871B0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13934" y="3130395"/>
            <a:ext cx="3555556" cy="973337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FA31A842-8997-1941-9837-F8A925E7DC0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181840" y="3574875"/>
            <a:ext cx="420717" cy="89298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ABE1E15D-AB92-2C4E-BDAA-0D4FE165E68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387223" y="3574875"/>
            <a:ext cx="420717" cy="89298"/>
          </a:xfrm>
          <a:prstGeom prst="rect">
            <a:avLst/>
          </a:prstGeom>
        </p:spPr>
      </p:pic>
      <p:sp>
        <p:nvSpPr>
          <p:cNvPr id="3798" name="Shape 3798"/>
          <p:cNvSpPr/>
          <p:nvPr/>
        </p:nvSpPr>
        <p:spPr>
          <a:xfrm>
            <a:off x="1427247" y="5274022"/>
            <a:ext cx="4841719" cy="87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>
              <a:lnSpc>
                <a:spcPct val="120000"/>
              </a:lnSpc>
              <a:defRPr sz="3200"/>
            </a:lvl1pPr>
          </a:lstStyle>
          <a:p>
            <a:r>
              <a:rPr lang="en-US" sz="2250" dirty="0">
                <a:solidFill>
                  <a:srgbClr val="656567"/>
                </a:solidFill>
                <a:latin typeface="Gotham HTF Book"/>
              </a:rPr>
              <a:t>Encore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une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fois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, la solution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est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trouvée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sans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erreur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à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partir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</a:t>
            </a:r>
            <a:r>
              <a:rPr lang="en-US" sz="2250" dirty="0" err="1">
                <a:solidFill>
                  <a:srgbClr val="656567"/>
                </a:solidFill>
                <a:latin typeface="Gotham HTF Book"/>
              </a:rPr>
              <a:t>d’ici</a:t>
            </a:r>
            <a:r>
              <a:rPr lang="en-US" sz="2250" dirty="0">
                <a:solidFill>
                  <a:srgbClr val="656567"/>
                </a:solidFill>
                <a:latin typeface="Gotham HTF Book"/>
              </a:rPr>
              <a:t> !</a:t>
            </a:r>
            <a:endParaRPr sz="2250" dirty="0">
              <a:solidFill>
                <a:srgbClr val="656567"/>
              </a:solidFill>
              <a:latin typeface="Gotham HTF Book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85F0E4-FC4F-4096-8147-C5B987FACD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790" name="Group 3790"/>
          <p:cNvGrpSpPr/>
          <p:nvPr/>
        </p:nvGrpSpPr>
        <p:grpSpPr>
          <a:xfrm>
            <a:off x="7643196" y="2050240"/>
            <a:ext cx="2694116" cy="1377186"/>
            <a:chOff x="554008" y="341733"/>
            <a:chExt cx="3831630" cy="1958663"/>
          </a:xfrm>
        </p:grpSpPr>
        <p:sp>
          <p:nvSpPr>
            <p:cNvPr id="3788" name="Shape 3788"/>
            <p:cNvSpPr/>
            <p:nvPr/>
          </p:nvSpPr>
          <p:spPr>
            <a:xfrm>
              <a:off x="1331811" y="341733"/>
              <a:ext cx="3053827" cy="1102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>
                <a:lnSpc>
                  <a:spcPct val="120000"/>
                </a:lnSpc>
                <a:defRPr sz="2800">
                  <a:latin typeface="Menlo"/>
                  <a:ea typeface="Menlo"/>
                  <a:cs typeface="Menlo"/>
                  <a:sym typeface="Menlo"/>
                </a:defRPr>
              </a:pPr>
              <a:r>
                <a:rPr lang="en-US" sz="1969" dirty="0" err="1"/>
                <a:t>donc</a:t>
              </a:r>
              <a:r>
                <a:rPr lang="en-US" sz="1969" dirty="0"/>
                <a:t> </a:t>
              </a:r>
              <a:r>
                <a:rPr lang="en-US" sz="1969" dirty="0" err="1"/>
                <a:t>cette</a:t>
              </a:r>
              <a:r>
                <a:rPr lang="en-US" sz="1969" dirty="0"/>
                <a:t> variable </a:t>
              </a:r>
              <a:r>
                <a:rPr lang="en-US" sz="1969" dirty="0" err="1"/>
                <a:t>doit</a:t>
              </a:r>
              <a:r>
                <a:rPr lang="en-US" sz="1969" dirty="0"/>
                <a:t> </a:t>
              </a:r>
              <a:r>
                <a:rPr lang="en-US" sz="1969" dirty="0" err="1"/>
                <a:t>être</a:t>
              </a:r>
              <a:r>
                <a:rPr lang="en-US" sz="1969" dirty="0"/>
                <a:t> 3</a:t>
              </a:r>
              <a:endParaRPr sz="1969" dirty="0"/>
            </a:p>
          </p:txBody>
        </p:sp>
        <p:sp>
          <p:nvSpPr>
            <p:cNvPr id="3789" name="Shape 3789"/>
            <p:cNvSpPr/>
            <p:nvPr/>
          </p:nvSpPr>
          <p:spPr>
            <a:xfrm flipH="1">
              <a:off x="554008" y="1071937"/>
              <a:ext cx="509155" cy="1228459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384618"/>
                  <a:satOff val="3869"/>
                  <a:lumOff val="580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61" name="Shape 3686">
            <a:extLst>
              <a:ext uri="{FF2B5EF4-FFF2-40B4-BE49-F238E27FC236}">
                <a16:creationId xmlns:a16="http://schemas.microsoft.com/office/drawing/2014/main" id="{D7E3FA5A-263E-4849-B9EE-BC63F9C61A04}"/>
              </a:ext>
            </a:extLst>
          </p:cNvPr>
          <p:cNvSpPr/>
          <p:nvPr/>
        </p:nvSpPr>
        <p:spPr>
          <a:xfrm>
            <a:off x="1152471" y="1495488"/>
            <a:ext cx="8434406" cy="87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342900" indent="-342900">
              <a:lnSpc>
                <a:spcPct val="120000"/>
              </a:lnSpc>
              <a:buSzPct val="45000"/>
              <a:buFont typeface="Wingdings" panose="05000000000000000000" pitchFamily="2" charset="2"/>
              <a:buChar char="§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Contraintes raisonnant sur plusieurs variables en même temps</a:t>
            </a:r>
          </a:p>
          <a:p>
            <a:pPr marL="342900" indent="-342900">
              <a:lnSpc>
                <a:spcPct val="120000"/>
              </a:lnSpc>
              <a:buSzPct val="45000"/>
              <a:buFont typeface="Wingdings" panose="05000000000000000000" pitchFamily="2" charset="2"/>
              <a:buChar char="§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Filtrage puissant et spécialisé</a:t>
            </a:r>
          </a:p>
        </p:txBody>
      </p:sp>
      <p:grpSp>
        <p:nvGrpSpPr>
          <p:cNvPr id="62" name="Group 3717">
            <a:extLst>
              <a:ext uri="{FF2B5EF4-FFF2-40B4-BE49-F238E27FC236}">
                <a16:creationId xmlns:a16="http://schemas.microsoft.com/office/drawing/2014/main" id="{2379F4DA-C327-4708-B617-991F4ECE6A9F}"/>
              </a:ext>
            </a:extLst>
          </p:cNvPr>
          <p:cNvGrpSpPr/>
          <p:nvPr/>
        </p:nvGrpSpPr>
        <p:grpSpPr>
          <a:xfrm>
            <a:off x="1152471" y="2917387"/>
            <a:ext cx="5135075" cy="2152914"/>
            <a:chOff x="0" y="0"/>
            <a:chExt cx="7303217" cy="3061919"/>
          </a:xfrm>
        </p:grpSpPr>
        <p:sp>
          <p:nvSpPr>
            <p:cNvPr id="63" name="Shape 3715">
              <a:extLst>
                <a:ext uri="{FF2B5EF4-FFF2-40B4-BE49-F238E27FC236}">
                  <a16:creationId xmlns:a16="http://schemas.microsoft.com/office/drawing/2014/main" id="{CB8CD074-3F50-43FC-97F4-EE1CEAE3F216}"/>
                </a:ext>
              </a:extLst>
            </p:cNvPr>
            <p:cNvSpPr/>
            <p:nvPr/>
          </p:nvSpPr>
          <p:spPr>
            <a:xfrm>
              <a:off x="0" y="0"/>
              <a:ext cx="7096375" cy="654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>
              <a:lvl1pPr algn="l">
                <a:lnSpc>
                  <a:spcPct val="120000"/>
                </a:lnSpc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fr-FR" sz="2250">
                  <a:solidFill>
                    <a:srgbClr val="656567"/>
                  </a:solidFill>
                  <a:latin typeface="Gotham HTF Book"/>
                </a:rPr>
                <a:t>Exemple</a:t>
              </a:r>
            </a:p>
          </p:txBody>
        </p:sp>
        <p:sp>
          <p:nvSpPr>
            <p:cNvPr id="64" name="Shape 3716">
              <a:extLst>
                <a:ext uri="{FF2B5EF4-FFF2-40B4-BE49-F238E27FC236}">
                  <a16:creationId xmlns:a16="http://schemas.microsoft.com/office/drawing/2014/main" id="{F592359D-E1D0-4F8E-92E8-0A3A0E52F81F}"/>
                </a:ext>
              </a:extLst>
            </p:cNvPr>
            <p:cNvSpPr/>
            <p:nvPr/>
          </p:nvSpPr>
          <p:spPr>
            <a:xfrm>
              <a:off x="0" y="635000"/>
              <a:ext cx="7303217" cy="2426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>
              <a:lvl1pPr marL="444500" indent="-444500" algn="l">
                <a:lnSpc>
                  <a:spcPct val="120000"/>
                </a:lnSpc>
                <a:buSzPct val="45000"/>
                <a:buBlip>
                  <a:blip r:embed="rId4"/>
                </a:buBlip>
                <a:defRPr sz="3200"/>
              </a:lvl1pPr>
            </a:lstStyle>
            <a:p>
              <a:pPr>
                <a:buFont typeface="Wingdings" panose="05000000000000000000" pitchFamily="2" charset="2"/>
                <a:buChar char="§"/>
              </a:pPr>
              <a:r>
                <a:rPr lang="fr-FR" sz="2250" dirty="0">
                  <a:solidFill>
                    <a:srgbClr val="656567"/>
                  </a:solidFill>
                  <a:latin typeface="Gotham HTF Book"/>
                </a:rPr>
                <a:t>Pas plus de propagation après cela</a:t>
              </a:r>
            </a:p>
            <a:p>
              <a:pPr>
                <a:buFont typeface="Wingdings" panose="05000000000000000000" pitchFamily="2" charset="2"/>
                <a:buChar char="§"/>
              </a:pPr>
              <a:r>
                <a:rPr lang="fr-FR" sz="2250" dirty="0">
                  <a:solidFill>
                    <a:srgbClr val="656567"/>
                  </a:solidFill>
                  <a:latin typeface="Gotham HTF Book"/>
                </a:rPr>
                <a:t>mais si on résonne sur une ligne entière…</a:t>
              </a:r>
            </a:p>
            <a:p>
              <a:pPr>
                <a:buFont typeface="Wingdings" panose="05000000000000000000" pitchFamily="2" charset="2"/>
                <a:buChar char="§"/>
              </a:pPr>
              <a:r>
                <a:rPr lang="fr-FR" sz="2250" dirty="0">
                  <a:solidFill>
                    <a:srgbClr val="656567"/>
                  </a:solidFill>
                  <a:latin typeface="Gotham HTF Book"/>
                </a:rPr>
                <a:t>on peut déduire (et filtrer) plus</a:t>
              </a:r>
            </a:p>
          </p:txBody>
        </p:sp>
      </p:grpSp>
      <p:sp>
        <p:nvSpPr>
          <p:cNvPr id="65" name="Titre 1">
            <a:extLst>
              <a:ext uri="{FF2B5EF4-FFF2-40B4-BE49-F238E27FC236}">
                <a16:creationId xmlns:a16="http://schemas.microsoft.com/office/drawing/2014/main" id="{B6038214-60B3-4F51-A07B-15362508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8" y="590550"/>
            <a:ext cx="10515600" cy="682625"/>
          </a:xfrm>
        </p:spPr>
        <p:txBody>
          <a:bodyPr/>
          <a:lstStyle/>
          <a:p>
            <a:r>
              <a:rPr lang="fr-FR" dirty="0"/>
              <a:t>Contraintes globales</a:t>
            </a:r>
          </a:p>
        </p:txBody>
      </p:sp>
    </p:spTree>
    <p:extLst>
      <p:ext uri="{BB962C8B-B14F-4D97-AF65-F5344CB8AC3E}">
        <p14:creationId xmlns:p14="http://schemas.microsoft.com/office/powerpoint/2010/main" val="1101837180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8" grpId="0" animBg="1" advAuto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" name="Shape 3800"/>
          <p:cNvSpPr/>
          <p:nvPr/>
        </p:nvSpPr>
        <p:spPr>
          <a:xfrm>
            <a:off x="1752600" y="1524000"/>
            <a:ext cx="9601200" cy="212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Méta-contraintes vs contraintes globales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Les méta-contraintes permettent de modéliser presque n’importe quoi mais entraînent souvent un mauvais filtrage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Conseil : utiliser des contraintes globales dès que c’est possible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endParaRPr lang="fr-FR" sz="2250" dirty="0">
              <a:solidFill>
                <a:srgbClr val="656567"/>
              </a:solidFill>
              <a:latin typeface="Gotham HTF Book"/>
            </a:endParaRPr>
          </a:p>
        </p:txBody>
      </p:sp>
      <p:sp>
        <p:nvSpPr>
          <p:cNvPr id="3802" name="Shape 3802"/>
          <p:cNvSpPr/>
          <p:nvPr/>
        </p:nvSpPr>
        <p:spPr>
          <a:xfrm>
            <a:off x="1752600" y="3488531"/>
            <a:ext cx="8434406" cy="212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Contraintes redondantes vs contraintes globales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Les contraintes redondantes doivent être conçues avec attention pour les différents types de problèmes, mais elles permettent une sorte de propagation “globale”</a:t>
            </a:r>
          </a:p>
          <a:p>
            <a:pPr marL="342900" indent="-342900">
              <a:lnSpc>
                <a:spcPct val="120000"/>
              </a:lnSpc>
              <a:buSzPct val="45000"/>
              <a:buFont typeface="Arial" panose="020B0604020202020204" pitchFamily="34" charset="0"/>
              <a:buChar char="•"/>
              <a:defRPr sz="3200"/>
            </a:pPr>
            <a:r>
              <a:rPr lang="fr-FR" sz="2250" dirty="0">
                <a:solidFill>
                  <a:srgbClr val="656567"/>
                </a:solidFill>
                <a:latin typeface="Gotham HTF Book"/>
              </a:rPr>
              <a:t>Conseil : ajouter si la propagation engendrée est significative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A849FA-AC3E-4FE9-B081-2D3E19270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0F34166-297A-41AC-A04D-C120A7C7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336" y="590765"/>
            <a:ext cx="10515600" cy="681982"/>
          </a:xfrm>
        </p:spPr>
        <p:txBody>
          <a:bodyPr/>
          <a:lstStyle/>
          <a:p>
            <a:r>
              <a:rPr lang="fr-FR" dirty="0"/>
              <a:t>Récapitulatif : contraintes en PC</a:t>
            </a:r>
          </a:p>
        </p:txBody>
      </p:sp>
    </p:spTree>
    <p:extLst>
      <p:ext uri="{BB962C8B-B14F-4D97-AF65-F5344CB8AC3E}">
        <p14:creationId xmlns:p14="http://schemas.microsoft.com/office/powerpoint/2010/main" val="825996179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0" grpId="0" animBg="1" advAuto="0"/>
      <p:bldP spid="3802" grpId="0" animBg="1" advAuto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Reconnaître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utilizer la PC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A6210-5027-4F2E-A716-42D8B86914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7" y="1777703"/>
            <a:ext cx="10174539" cy="3584872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rgbClr val="F25F29"/>
                </a:solidFill>
              </a:rPr>
              <a:t>Essayer PC si :</a:t>
            </a:r>
          </a:p>
          <a:p>
            <a:pPr lvl="1"/>
            <a:r>
              <a:rPr lang="fr-FR" sz="1800" dirty="0"/>
              <a:t> trouver une solution réalisable est plus important que de trouver une solution optimale</a:t>
            </a:r>
          </a:p>
          <a:p>
            <a:pPr lvl="1"/>
            <a:r>
              <a:rPr lang="fr-FR" sz="1800" dirty="0"/>
              <a:t> le problème repose sur une composante forte d’ordonnancement : rotation d’employés, séquençage en production, emploi du temps,…</a:t>
            </a:r>
          </a:p>
          <a:p>
            <a:pPr lvl="1"/>
            <a:endParaRPr lang="fr-FR" sz="1800" dirty="0"/>
          </a:p>
          <a:p>
            <a:pPr marL="0" indent="0">
              <a:buNone/>
            </a:pPr>
            <a:r>
              <a:rPr lang="fr-FR" sz="1800" dirty="0">
                <a:solidFill>
                  <a:srgbClr val="F25F29"/>
                </a:solidFill>
              </a:rPr>
              <a:t>Essayer PLNE si :</a:t>
            </a:r>
          </a:p>
          <a:p>
            <a:pPr lvl="1"/>
            <a:r>
              <a:rPr lang="fr-FR" sz="1800" dirty="0"/>
              <a:t> l’optimalité est </a:t>
            </a:r>
            <a:r>
              <a:rPr lang="fr-FR" sz="1800" dirty="0" err="1"/>
              <a:t>nécéssaire</a:t>
            </a:r>
            <a:r>
              <a:rPr lang="fr-FR" sz="1800" dirty="0"/>
              <a:t>, et l’objectif s’écrit naturellement avec une expression linéaire</a:t>
            </a:r>
          </a:p>
          <a:p>
            <a:pPr lvl="1"/>
            <a:r>
              <a:rPr lang="fr-FR" sz="1800" dirty="0"/>
              <a:t> la structure du problème correspond à une allocation continue de ressource, comme le flux dans un réseau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>
                <a:solidFill>
                  <a:srgbClr val="F25F29"/>
                </a:solidFill>
              </a:rPr>
              <a:t>Essayer une approche PLNE + PC intégrée</a:t>
            </a:r>
          </a:p>
          <a:p>
            <a:pPr lvl="1"/>
            <a:r>
              <a:rPr lang="fr-FR" sz="1800" dirty="0"/>
              <a:t> quand optimisation linéaire et ordonnancement sont présents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3248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B8FD6E-DDAF-403A-97CC-1AFC25C642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6023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219200" y="1524000"/>
            <a:ext cx="9677400" cy="31464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>
                <a:solidFill>
                  <a:srgbClr val="656567"/>
                </a:solidFill>
              </a:rPr>
              <a:t>Les modèles de PC sont très différents des modèles PLNE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>
              <a:solidFill>
                <a:srgbClr val="656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656567"/>
                </a:solidFill>
              </a:rPr>
              <a:t>N’importe quelle expression est en théorie permise</a:t>
            </a:r>
            <a:endParaRPr lang="fr-FR" noProof="0" dirty="0">
              <a:solidFill>
                <a:srgbClr val="656567"/>
              </a:solidFill>
            </a:endParaRPr>
          </a:p>
          <a:p>
            <a:pPr lvl="1"/>
            <a:r>
              <a:rPr lang="fr-FR" sz="1800" noProof="0" dirty="0">
                <a:solidFill>
                  <a:srgbClr val="656567"/>
                </a:solidFill>
              </a:rPr>
              <a:t>e.g., 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fr-FR" sz="1800" baseline="30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(y</a:t>
            </a:r>
            <a:r>
              <a:rPr lang="fr-FR" sz="1800" baseline="30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z) ≥ 25 + x</a:t>
            </a:r>
            <a:r>
              <a:rPr lang="fr-FR" sz="1800" baseline="30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∙max(</a:t>
            </a:r>
            <a:r>
              <a:rPr lang="fr-FR" sz="18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x,y,z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580389" lvl="1" indent="-285750"/>
            <a:endParaRPr lang="fr-FR" sz="1800" noProof="0" dirty="0">
              <a:solidFill>
                <a:srgbClr val="656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656567"/>
                </a:solidFill>
              </a:rPr>
              <a:t>Les modèles de PC peuvent être bien plus intuitifs, rappelant le langage naturel</a:t>
            </a:r>
            <a:endParaRPr lang="fr-FR" noProof="0" dirty="0">
              <a:solidFill>
                <a:srgbClr val="656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>
              <a:solidFill>
                <a:srgbClr val="656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>
                <a:solidFill>
                  <a:srgbClr val="656567"/>
                </a:solidFill>
              </a:rPr>
              <a:t>Conséquemment, la programmation par contraintes utilise des méthodes de résolution différentes de la PLNE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Bases de modélisation en PC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08D4A7B-A07D-430B-89D6-DAC9CE482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B4A4AD-B830-564F-A7A8-AB367DDA63C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6.xml><?xml version="1.0" encoding="utf-8"?>
<a:theme xmlns:a="http://schemas.openxmlformats.org/drawingml/2006/main" name="IVADO TITR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A172C055-E6CA-47AE-A03F-0A5D972A0D8D}"/>
    </a:ext>
  </a:extLst>
</a:theme>
</file>

<file path=ppt/theme/theme7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poly.thmx</Template>
  <TotalTime>28489</TotalTime>
  <Words>6369</Words>
  <Application>Microsoft Macintosh PowerPoint</Application>
  <PresentationFormat>Grand écran</PresentationFormat>
  <Paragraphs>1736</Paragraphs>
  <Slides>87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87</vt:i4>
      </vt:variant>
    </vt:vector>
  </HeadingPairs>
  <TitlesOfParts>
    <vt:vector size="110" baseType="lpstr">
      <vt:lpstr>Arial</vt:lpstr>
      <vt:lpstr>Calibri</vt:lpstr>
      <vt:lpstr>Cambria Math</vt:lpstr>
      <vt:lpstr>Consolas</vt:lpstr>
      <vt:lpstr>Courier New</vt:lpstr>
      <vt:lpstr>Gill Sans</vt:lpstr>
      <vt:lpstr>Gill Sans MT</vt:lpstr>
      <vt:lpstr>Gotham HTF Book</vt:lpstr>
      <vt:lpstr>Helvetica</vt:lpstr>
      <vt:lpstr>Menlo</vt:lpstr>
      <vt:lpstr>Tahoma</vt:lpstr>
      <vt:lpstr>Times</vt:lpstr>
      <vt:lpstr>Times New Roman</vt:lpstr>
      <vt:lpstr>Verdana</vt:lpstr>
      <vt:lpstr>Wingdings</vt:lpstr>
      <vt:lpstr>Wingdings 2</vt:lpstr>
      <vt:lpstr>poly</vt:lpstr>
      <vt:lpstr>Default - Titre et contenu</vt:lpstr>
      <vt:lpstr>1_poly</vt:lpstr>
      <vt:lpstr>1_Default - Titre et contenu</vt:lpstr>
      <vt:lpstr>Conception IVADO contenu</vt:lpstr>
      <vt:lpstr>IVADO TITRE 01</vt:lpstr>
      <vt:lpstr>Conception personnalisée</vt:lpstr>
      <vt:lpstr>Présentation PowerPoint</vt:lpstr>
      <vt:lpstr>Vue d’ensemble</vt:lpstr>
      <vt:lpstr>Évolution de la PC</vt:lpstr>
      <vt:lpstr>Planification sportive</vt:lpstr>
      <vt:lpstr>Aéroport de Hong Kong</vt:lpstr>
      <vt:lpstr>Port de Singapore</vt:lpstr>
      <vt:lpstr>Optimisation ferroviaire</vt:lpstr>
      <vt:lpstr>Présentation PowerPoint</vt:lpstr>
      <vt:lpstr>Bases de modélisation en PC</vt:lpstr>
      <vt:lpstr>Variables</vt:lpstr>
      <vt:lpstr>Contraintes</vt:lpstr>
      <vt:lpstr>Contraintes</vt:lpstr>
      <vt:lpstr>Contraintes</vt:lpstr>
      <vt:lpstr>Propagation de contrainte</vt:lpstr>
      <vt:lpstr>Propagation de contrainte</vt:lpstr>
      <vt:lpstr>Contraintes vues comme algorithmes</vt:lpstr>
      <vt:lpstr>Exemple: Suite magique</vt:lpstr>
      <vt:lpstr>Exemple: Suite magique</vt:lpstr>
      <vt:lpstr>Réification</vt:lpstr>
      <vt:lpstr>Exemple: problème des mariages stables</vt:lpstr>
      <vt:lpstr>Exemple: problème des mariages stables</vt:lpstr>
      <vt:lpstr>Exemple: problème des mariages stables</vt:lpstr>
      <vt:lpstr>Présentation PowerPoint</vt:lpstr>
      <vt:lpstr>Contraintes Globales</vt:lpstr>
      <vt:lpstr>Element Constraints</vt:lpstr>
      <vt:lpstr>Element Constraint</vt:lpstr>
      <vt:lpstr>Exemple: Alldifferent</vt:lpstr>
      <vt:lpstr>Filtrage pour alldifferent</vt:lpstr>
      <vt:lpstr>Illustration: Sudoku</vt:lpstr>
      <vt:lpstr>Modèle PC pour le Sudoku</vt:lpstr>
      <vt:lpstr>Résolution</vt:lpstr>
      <vt:lpstr>Modélisation en PC : résumé</vt:lpstr>
      <vt:lpstr>Présentation PowerPoint</vt:lpstr>
      <vt:lpstr>PC ou PLNE : Ordonnancement de tâches</vt:lpstr>
      <vt:lpstr>Modèle PLNE</vt:lpstr>
      <vt:lpstr>Modèle PLNE (suite)</vt:lpstr>
      <vt:lpstr>Modèle PC</vt:lpstr>
      <vt:lpstr>Modèle PC</vt:lpstr>
      <vt:lpstr>Avantages du modèle PC</vt:lpstr>
      <vt:lpstr>Planification avancée</vt:lpstr>
      <vt:lpstr>Activités</vt:lpstr>
      <vt:lpstr>Ressources</vt:lpstr>
      <vt:lpstr>Ressources</vt:lpstr>
      <vt:lpstr>Contraintes d’ordonnancement globales utiles</vt:lpstr>
      <vt:lpstr>Objectifs courants</vt:lpstr>
      <vt:lpstr>Ordonnancement séquentiel (filtrage)</vt:lpstr>
      <vt:lpstr>Ordonnancement séquentiel (filtrage)</vt:lpstr>
      <vt:lpstr>Ordonnancement séquentiel (filtrage)</vt:lpstr>
      <vt:lpstr>Ordonnancement avancé</vt:lpstr>
      <vt:lpstr>Présentation PowerPoint</vt:lpstr>
      <vt:lpstr>Résolution en PC</vt:lpstr>
      <vt:lpstr>Bases de la résolution en PC</vt:lpstr>
      <vt:lpstr>Résolution</vt:lpstr>
      <vt:lpstr>Résolution</vt:lpstr>
      <vt:lpstr>Résolution</vt:lpstr>
      <vt:lpstr>Résolution </vt:lpstr>
      <vt:lpstr>PC – Résumé de la résolution</vt:lpstr>
      <vt:lpstr>Carré latin partiel (taille 3)</vt:lpstr>
      <vt:lpstr>Carré latin partiel (taille 3)</vt:lpstr>
      <vt:lpstr>Carré latin partiel</vt:lpstr>
      <vt:lpstr>Carré latin partiel</vt:lpstr>
      <vt:lpstr>Comment chercher une solution ?</vt:lpstr>
      <vt:lpstr>Chercher une solution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Contraintes redondantes</vt:lpstr>
      <vt:lpstr>Contraintes redondantes</vt:lpstr>
      <vt:lpstr>Contraintes redondantes</vt:lpstr>
      <vt:lpstr>Contraintes globales</vt:lpstr>
      <vt:lpstr>Contraintes globales</vt:lpstr>
      <vt:lpstr>Contraintes globales</vt:lpstr>
      <vt:lpstr>Récapitulatif : contraintes en PC</vt:lpstr>
      <vt:lpstr>Reconnaître quand utilizer la PC</vt:lpstr>
    </vt:vector>
  </TitlesOfParts>
  <Company>van Hoeve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Hoeve</dc:creator>
  <cp:lastModifiedBy>Louis-Martin Rousseau</cp:lastModifiedBy>
  <cp:revision>1002</cp:revision>
  <cp:lastPrinted>2008-09-25T02:06:13Z</cp:lastPrinted>
  <dcterms:created xsi:type="dcterms:W3CDTF">2007-08-24T18:17:16Z</dcterms:created>
  <dcterms:modified xsi:type="dcterms:W3CDTF">2020-10-07T18:11:00Z</dcterms:modified>
</cp:coreProperties>
</file>