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2" r:id="rId1"/>
    <p:sldMasterId id="2147483694" r:id="rId2"/>
    <p:sldMasterId id="2147483706" r:id="rId3"/>
    <p:sldMasterId id="2147483718" r:id="rId4"/>
    <p:sldMasterId id="2147483730" r:id="rId5"/>
    <p:sldMasterId id="2147483744" r:id="rId6"/>
    <p:sldMasterId id="2147483746" r:id="rId7"/>
  </p:sldMasterIdLst>
  <p:notesMasterIdLst>
    <p:notesMasterId r:id="rId44"/>
  </p:notesMasterIdLst>
  <p:handoutMasterIdLst>
    <p:handoutMasterId r:id="rId45"/>
  </p:handoutMasterIdLst>
  <p:sldIdLst>
    <p:sldId id="577" r:id="rId8"/>
    <p:sldId id="256" r:id="rId9"/>
    <p:sldId id="322" r:id="rId10"/>
    <p:sldId id="259" r:id="rId11"/>
    <p:sldId id="584" r:id="rId12"/>
    <p:sldId id="260" r:id="rId13"/>
    <p:sldId id="302" r:id="rId14"/>
    <p:sldId id="262" r:id="rId15"/>
    <p:sldId id="263" r:id="rId16"/>
    <p:sldId id="303" r:id="rId17"/>
    <p:sldId id="304" r:id="rId18"/>
    <p:sldId id="580" r:id="rId19"/>
    <p:sldId id="266" r:id="rId20"/>
    <p:sldId id="305" r:id="rId21"/>
    <p:sldId id="581" r:id="rId22"/>
    <p:sldId id="276" r:id="rId23"/>
    <p:sldId id="310" r:id="rId24"/>
    <p:sldId id="278" r:id="rId25"/>
    <p:sldId id="582" r:id="rId26"/>
    <p:sldId id="283" r:id="rId27"/>
    <p:sldId id="284" r:id="rId28"/>
    <p:sldId id="285" r:id="rId29"/>
    <p:sldId id="286" r:id="rId30"/>
    <p:sldId id="583" r:id="rId31"/>
    <p:sldId id="288" r:id="rId32"/>
    <p:sldId id="289" r:id="rId33"/>
    <p:sldId id="290" r:id="rId34"/>
    <p:sldId id="585" r:id="rId35"/>
    <p:sldId id="323" r:id="rId36"/>
    <p:sldId id="329" r:id="rId37"/>
    <p:sldId id="330" r:id="rId38"/>
    <p:sldId id="586" r:id="rId39"/>
    <p:sldId id="335" r:id="rId40"/>
    <p:sldId id="339" r:id="rId41"/>
    <p:sldId id="340" r:id="rId42"/>
    <p:sldId id="341" r:id="rId43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6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12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2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26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32" algn="l" defTabSz="914212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640" algn="l" defTabSz="914212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9744" algn="l" defTabSz="914212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6852" algn="l" defTabSz="914212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65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/>
    <p:restoredTop sz="94626"/>
  </p:normalViewPr>
  <p:slideViewPr>
    <p:cSldViewPr>
      <p:cViewPr varScale="1">
        <p:scale>
          <a:sx n="108" d="100"/>
          <a:sy n="108" d="100"/>
        </p:scale>
        <p:origin x="208" y="3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54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3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8132" cy="47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6" tIns="47008" rIns="94016" bIns="47008" numCol="1" anchor="t" anchorCtr="0" compatLnSpc="1">
            <a:prstTxWarp prst="textNoShape">
              <a:avLst/>
            </a:prstTxWarp>
          </a:bodyPr>
          <a:lstStyle>
            <a:lvl1pPr defTabSz="939800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86496" cy="47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6" tIns="47008" rIns="94016" bIns="47008" numCol="1" anchor="t" anchorCtr="0" compatLnSpc="1">
            <a:prstTxWarp prst="textNoShape">
              <a:avLst/>
            </a:prstTxWarp>
          </a:bodyPr>
          <a:lstStyle>
            <a:lvl1pPr algn="r" defTabSz="939800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7193"/>
            <a:ext cx="3188132" cy="47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6" tIns="47008" rIns="94016" bIns="47008" numCol="1" anchor="b" anchorCtr="0" compatLnSpc="1">
            <a:prstTxWarp prst="textNoShape">
              <a:avLst/>
            </a:prstTxWarp>
          </a:bodyPr>
          <a:lstStyle>
            <a:lvl1pPr defTabSz="939800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17193"/>
            <a:ext cx="3186496" cy="47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6" tIns="47008" rIns="94016" bIns="47008" numCol="1" anchor="b" anchorCtr="0" compatLnSpc="1">
            <a:prstTxWarp prst="textNoShape">
              <a:avLst/>
            </a:prstTxWarp>
          </a:bodyPr>
          <a:lstStyle>
            <a:lvl1pPr algn="r" defTabSz="939800">
              <a:defRPr sz="1300" smtClean="0"/>
            </a:lvl1pPr>
          </a:lstStyle>
          <a:p>
            <a:pPr>
              <a:defRPr/>
            </a:pPr>
            <a:fld id="{B8775367-F3E5-4819-8A38-15302E2E81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120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02" tIns="47901" rIns="95802" bIns="47901" numCol="1" anchor="t" anchorCtr="0" compatLnSpc="1">
            <a:prstTxWarp prst="textNoShape">
              <a:avLst/>
            </a:prstTxWarp>
          </a:bodyPr>
          <a:lstStyle>
            <a:lvl1pPr defTabSz="958850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699" y="0"/>
            <a:ext cx="3168502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02" tIns="47901" rIns="95802" bIns="47901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924" y="4563065"/>
            <a:ext cx="5365352" cy="431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02" tIns="47901" rIns="95802" bIns="479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662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02" tIns="47901" rIns="95802" bIns="47901" numCol="1" anchor="b" anchorCtr="0" compatLnSpc="1">
            <a:prstTxWarp prst="textNoShape">
              <a:avLst/>
            </a:prstTxWarp>
          </a:bodyPr>
          <a:lstStyle>
            <a:lvl1pPr defTabSz="958850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699" y="9121662"/>
            <a:ext cx="3168502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02" tIns="47901" rIns="95802" bIns="47901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smtClean="0"/>
            </a:lvl1pPr>
          </a:lstStyle>
          <a:p>
            <a:pPr>
              <a:defRPr/>
            </a:pPr>
            <a:fld id="{2EE4675D-AC00-4899-9776-064E8BD0C5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988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2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3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22821-0896-4DF2-81AE-2784A5BB8E9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35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6A3FC8-7F0A-478B-B14A-AE733ED6DE3B}" type="slidenum">
              <a:rPr lang="fr-FR"/>
              <a:pPr/>
              <a:t>30</a:t>
            </a:fld>
            <a:endParaRPr lang="fr-F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09D3C-331C-4EA1-8A43-CD40AE098F4F}" type="slidenum">
              <a:rPr lang="fr-FR"/>
              <a:pPr/>
              <a:t>31</a:t>
            </a:fld>
            <a:endParaRPr lang="fr-F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22821-0896-4DF2-81AE-2784A5BB8E93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16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580A8-42A6-4F90-8509-D59517BC7F5A}" type="slidenum">
              <a:rPr lang="fr-FR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22821-0896-4DF2-81AE-2784A5BB8E9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69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22821-0896-4DF2-81AE-2784A5BB8E9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930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22821-0896-4DF2-81AE-2784A5BB8E93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85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22821-0896-4DF2-81AE-2784A5BB8E93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496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22821-0896-4DF2-81AE-2784A5BB8E93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55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22821-0896-4DF2-81AE-2784A5BB8E93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061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BE36B-5E72-45B4-B324-B142C3CE7BA5}" type="slidenum">
              <a:rPr lang="fr-FR"/>
              <a:pPr/>
              <a:t>29</a:t>
            </a:fld>
            <a:endParaRPr lang="fr-F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2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F2EBF-6C4A-314E-9717-05537448630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72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79704A10-3B55-4C6C-B54D-383B999C5DF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8521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6478" y="339331"/>
            <a:ext cx="2735461" cy="528637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0101" y="339331"/>
            <a:ext cx="8063508" cy="52863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E435A1FB-3AAF-4890-92D0-C638E19678E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025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4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CAE36-9855-E245-B18F-54CE5CF8629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64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B4BE9-133D-F141-BC72-12CB5D804B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4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57" indent="0">
              <a:buNone/>
              <a:defRPr sz="1300"/>
            </a:lvl2pPr>
            <a:lvl3pPr marL="642717" indent="0">
              <a:buNone/>
              <a:defRPr sz="1100"/>
            </a:lvl3pPr>
            <a:lvl4pPr marL="964075" indent="0">
              <a:buNone/>
              <a:defRPr sz="1000"/>
            </a:lvl4pPr>
            <a:lvl5pPr marL="1285434" indent="0">
              <a:buNone/>
              <a:defRPr sz="1000"/>
            </a:lvl5pPr>
            <a:lvl6pPr marL="1606794" indent="0">
              <a:buNone/>
              <a:defRPr sz="1000"/>
            </a:lvl6pPr>
            <a:lvl7pPr marL="1928151" indent="0">
              <a:buNone/>
              <a:defRPr sz="1000"/>
            </a:lvl7pPr>
            <a:lvl8pPr marL="2249511" indent="0">
              <a:buNone/>
              <a:defRPr sz="1000"/>
            </a:lvl8pPr>
            <a:lvl9pPr marL="257087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0AC78-5CAB-A04F-A77A-B0CC6EDDDAA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36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063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1484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F2C1-202B-CB48-B186-9F0647B98A9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33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BDBBE-B9C6-3E4E-ADC6-1AE69360B03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34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51A29-B4E5-AC4D-9DA6-CF28145670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551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8700B-A0B6-3B49-A47A-A6AB06C4DF2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39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205" y="273480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205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CAEE36-521C-4F4F-89F4-A8438B63FC3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7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2E0BB077-E91D-4962-9670-E038EEAD15F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4668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9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9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57" indent="0">
              <a:buNone/>
              <a:defRPr sz="2000"/>
            </a:lvl2pPr>
            <a:lvl3pPr marL="642717" indent="0">
              <a:buNone/>
              <a:defRPr sz="1700"/>
            </a:lvl3pPr>
            <a:lvl4pPr marL="964075" indent="0">
              <a:buNone/>
              <a:defRPr sz="1400"/>
            </a:lvl4pPr>
            <a:lvl5pPr marL="1285434" indent="0">
              <a:buNone/>
              <a:defRPr sz="1400"/>
            </a:lvl5pPr>
            <a:lvl6pPr marL="1606794" indent="0">
              <a:buNone/>
              <a:defRPr sz="1400"/>
            </a:lvl6pPr>
            <a:lvl7pPr marL="1928151" indent="0">
              <a:buNone/>
              <a:defRPr sz="1400"/>
            </a:lvl7pPr>
            <a:lvl8pPr marL="2249511" indent="0">
              <a:buNone/>
              <a:defRPr sz="1400"/>
            </a:lvl8pPr>
            <a:lvl9pPr marL="2570870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9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583053-4127-3F48-81BA-78E5404AD02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8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7624E-7245-3942-9A38-86A000107E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172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75549" y="80368"/>
            <a:ext cx="2985492" cy="6652617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9072" y="80368"/>
            <a:ext cx="8813601" cy="66526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0729-273D-4F44-B2A2-1B81CECB0A6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009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1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F2EBF-6C4A-314E-9717-05537448630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720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2E0BB077-E91D-4962-9670-E038EEAD15F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4668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E30A-ACFA-414E-86D4-A32B40A693A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014159"/>
      </p:ext>
    </p:extLst>
  </p:cSld>
  <p:clrMapOvr>
    <a:masterClrMapping/>
  </p:clrMapOvr>
  <p:transition/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05063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6500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DF66AEF3-27F8-4D2A-B3F4-6E961ABF4CA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87399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0C3E26C3-9220-43AC-AE54-AAC68DEEDCF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1965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C7CEE585-DA3A-4CDE-8F44-8CF33ACD052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35296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3E498858-A448-40A1-9701-641E63308A9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1471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E30A-ACFA-414E-86D4-A32B40A693A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014159"/>
      </p:ext>
    </p:extLst>
  </p:cSld>
  <p:clrMapOvr>
    <a:masterClrMapping/>
  </p:clrMapOvr>
  <p:transition/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201" y="273477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201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13D1B1D1-6611-49C2-9544-2B4E19E9844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7235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5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5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5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E614D088-1ECD-419B-B490-84281744FD6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111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79704A10-3B55-4C6C-B54D-383B999C5DF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85214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6478" y="339331"/>
            <a:ext cx="2735461" cy="528637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0099" y="339331"/>
            <a:ext cx="8063508" cy="52863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E435A1FB-3AAF-4890-92D0-C638E19678E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0259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3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CAE36-9855-E245-B18F-54CE5CF8629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645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B4BE9-133D-F141-BC72-12CB5D804B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42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0AC78-5CAB-A04F-A77A-B0CC6EDDDAA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363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063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1484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F2C1-202B-CB48-B186-9F0647B98A9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333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BDBBE-B9C6-3E4E-ADC6-1AE69360B03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342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51A29-B4E5-AC4D-9DA6-CF28145670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55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05063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6500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DF66AEF3-27F8-4D2A-B3F4-6E961ABF4CA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87399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8700B-A0B6-3B49-A47A-A6AB06C4DF2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390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203" y="273479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203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CAEE36-521C-4F4F-89F4-A8438B63FC3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77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7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7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7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583053-4127-3F48-81BA-78E5404AD02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82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7624E-7245-3942-9A38-86A000107E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172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75547" y="80368"/>
            <a:ext cx="2985492" cy="6652617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9070" y="80368"/>
            <a:ext cx="8813601" cy="66526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0729-273D-4F44-B2A2-1B81CECB0A6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009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FA49589-7DBF-401D-A1F5-2D17BB925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35D1211-E25B-4E25-AADD-AE21A6F66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4FB39C35-F4D6-4291-A0BF-EB8967CE5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90204233"/>
      </p:ext>
    </p:extLst>
  </p:cSld>
  <p:clrMapOvr>
    <a:masterClrMapping/>
  </p:clrMapOvr>
  <p:transition spd="med"/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07E56E1-5F68-48EE-A244-87F4CD2D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0A6DDE-ECC0-4F73-B805-60F2E5AB6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336" y="2339975"/>
            <a:ext cx="10174539" cy="3022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7565B"/>
                </a:solidFill>
              </a:defRPr>
            </a:lvl1pPr>
            <a:lvl2pPr>
              <a:defRPr sz="1950" baseline="0">
                <a:solidFill>
                  <a:srgbClr val="57565B"/>
                </a:solidFill>
              </a:defRPr>
            </a:lvl2pPr>
            <a:lvl3pPr>
              <a:defRPr sz="1800" baseline="0">
                <a:solidFill>
                  <a:srgbClr val="57565B"/>
                </a:solidFill>
              </a:defRPr>
            </a:lvl3pPr>
            <a:lvl4pPr>
              <a:defRPr sz="1650" baseline="0">
                <a:solidFill>
                  <a:srgbClr val="57565B"/>
                </a:solidFill>
              </a:defRPr>
            </a:lvl4pPr>
            <a:lvl5pPr>
              <a:defRPr sz="1500" baseline="0">
                <a:solidFill>
                  <a:srgbClr val="57565B"/>
                </a:solidFill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926C0ED6-F4C8-4352-8151-F877DA82A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BFC9856D-5002-44FA-8490-B880C0B6C5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54470176"/>
      </p:ext>
    </p:extLst>
  </p:cSld>
  <p:clrMapOvr>
    <a:masterClrMapping/>
  </p:clrMapOvr>
  <p:transition spd="med"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Section">
            <a:extLst>
              <a:ext uri="{FF2B5EF4-FFF2-40B4-BE49-F238E27FC236}">
                <a16:creationId xmlns:a16="http://schemas.microsoft.com/office/drawing/2014/main" id="{873BD726-D3F5-4CDC-AA6F-81D092038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70" y="2413001"/>
            <a:ext cx="6596063" cy="911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4500" b="0" i="0" u="none" strike="noStrike" cap="none" spc="0" normalizeH="0" baseline="0" dirty="0" smtClean="0">
                <a:ln>
                  <a:noFill/>
                </a:ln>
                <a:solidFill>
                  <a:srgbClr val="025E73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Sous section">
            <a:extLst>
              <a:ext uri="{FF2B5EF4-FFF2-40B4-BE49-F238E27FC236}">
                <a16:creationId xmlns:a16="http://schemas.microsoft.com/office/drawing/2014/main" id="{4747F1B0-62B1-4491-8030-4F45BC4A4D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2100" y="3659983"/>
            <a:ext cx="3806032" cy="529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F25F29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AAF17DF6-D673-4E55-A1FB-FF983F543E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20457175"/>
      </p:ext>
    </p:extLst>
  </p:cSld>
  <p:clrMapOvr>
    <a:masterClrMapping/>
  </p:clrMapOvr>
  <p:transition spd="med"/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3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7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8E7E06E-8704-4FA5-86F7-38524AEA8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C8B9B853-74EA-4322-899A-91B406D66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42DDE8E7-6E92-4A26-AE18-70B963308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9FBF7E1-68B8-441B-99D7-41AA436CAF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338" y="2127434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25456880"/>
      </p:ext>
    </p:extLst>
  </p:cSld>
  <p:clrMapOvr>
    <a:masterClrMapping/>
  </p:clrMapOvr>
  <p:transition spd="med"/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8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6" y="5804966"/>
            <a:ext cx="4617244" cy="2740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8802CF1-EA1A-418B-94B2-85B0EB2D0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768182-22CB-4FCF-AEE4-8C3109581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6538" y="2171701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91B2E5A4-D314-4F8D-8593-00D08463F7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62AF5BC1-DA1F-4218-B88F-09763FD680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63666914"/>
      </p:ext>
    </p:extLst>
  </p:cSld>
  <p:clrMapOvr>
    <a:masterClrMapping/>
  </p:clrMapOvr>
  <p:transition spd="med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0C3E26C3-9220-43AC-AE54-AAC68DEEDCF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1965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4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5" y="1806575"/>
            <a:ext cx="10348912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5808482"/>
            <a:ext cx="10348912" cy="2184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61AC5D8-698F-4663-B72A-82BC8FA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77596462-E5CE-4949-BB0D-DDF4DD6C5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4768FE84-DCA0-485A-9E69-F4033429F2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76100023"/>
      </p:ext>
    </p:extLst>
  </p:cSld>
  <p:clrMapOvr>
    <a:masterClrMapping/>
  </p:clrMapOvr>
  <p:transition spd="med"/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5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9F85B6-2C54-476D-9BC2-C16261F4C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C68AEF4-F963-4BDB-BBE7-E0BE1240D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BFDE3B19-E6DC-4DE7-B456-2FFE2176F4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66763092"/>
      </p:ext>
    </p:extLst>
  </p:cSld>
  <p:clrMapOvr>
    <a:masterClrMapping/>
  </p:clrMapOvr>
  <p:transition spd="med"/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6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37721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D397F41-7FD9-412A-BC2E-07F37C5067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2842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EA2F06B-E215-4B56-A80E-1E858FF2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9F5C24-85E3-47E2-9AA9-769ACCE869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4588" y="5041901"/>
            <a:ext cx="4923704" cy="1033463"/>
          </a:xfrm>
          <a:prstGeom prst="rect">
            <a:avLst/>
          </a:prstGeo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125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70C2038F-4BC0-4B7F-B295-7DB6CC631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FE0FBA84-B24F-4143-9444-A2F67DAF31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918BBB3-BE0C-4E40-B734-37A0363750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536" y="5057272"/>
            <a:ext cx="5062827" cy="1033463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500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5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0532110"/>
      </p:ext>
    </p:extLst>
  </p:cSld>
  <p:clrMapOvr>
    <a:masterClrMapping/>
  </p:clrMapOvr>
  <p:transition spd="med"/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7 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3F4FE1F-DF79-485F-BAC3-B617DB7F50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6281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6281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5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D78BBDE4-53E5-410A-AB05-FABECBEE0B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67952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856086-2AB9-4875-BFBA-44161A633F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7952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F02EC39-6115-4DF5-B39D-C874BF2A3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E9CE984B-767C-4922-A973-1548A6B14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36969915"/>
      </p:ext>
    </p:extLst>
  </p:cSld>
  <p:clrMapOvr>
    <a:masterClrMapping/>
  </p:clrMapOvr>
  <p:transition spd="med"/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508055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696693"/>
      </p:ext>
    </p:extLst>
  </p:cSld>
  <p:clrMapOvr>
    <a:masterClrMapping/>
  </p:clrMapOvr>
  <p:transition spd="med"/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 gris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781816"/>
      </p:ext>
    </p:extLst>
  </p:cSld>
  <p:clrMapOvr>
    <a:masterClrMapping/>
  </p:clrMapOvr>
  <p:transition spd="med"/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97EE1CE-65A3-487C-9D80-1CE1D6740A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9457" y="4849813"/>
            <a:ext cx="4040252" cy="6373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LOGOS</a:t>
            </a:r>
          </a:p>
          <a:p>
            <a:pPr lvl="1"/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E5B1D26-58AB-4DCD-A99E-5316D4A7E8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7326" y="5147470"/>
            <a:ext cx="3767932" cy="771525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3004E0-0B0D-4354-AB78-0E888EAEDF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7326" y="4018758"/>
            <a:ext cx="5364956" cy="6373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5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302192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5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r>
              <a:rPr lang="fr-CA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319" y="5808663"/>
            <a:ext cx="2513807" cy="5865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9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Lettres, affiliation ou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Lieu de recherche,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Université affiliée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626" y="3734595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7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UNITÉ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123407"/>
            <a:ext cx="9313304" cy="500856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42096480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5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r>
              <a:rPr lang="fr-CA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319" y="5808663"/>
            <a:ext cx="2513807" cy="5865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9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Lettres, affiliation ou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Lieu de recherche,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Université affiliée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626" y="3734595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7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UNITÉ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123407"/>
            <a:ext cx="9313304" cy="500856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30277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C7CEE585-DA3A-4CDE-8F44-8CF33ACD052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3529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3E498858-A448-40A1-9701-641E63308A9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1471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202" y="273478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202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13D1B1D1-6611-49C2-9544-2B4E19E9844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723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6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6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6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13-</a:t>
            </a:r>
            <a:fld id="{E614D088-1ECD-419B-B490-84281744FD6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1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tiff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339330"/>
            <a:ext cx="10941844" cy="31789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782" tIns="26782" rIns="26782" bIns="26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5063" y="3875485"/>
            <a:ext cx="7620000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782" tIns="26782" rIns="26782" bIns="26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7" tIns="32139" rIns="64277" bIns="32139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1309E30A-ACFA-414E-86D4-A32B40A693A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hf hdr="0" ftr="0" dt="0"/>
  <p:txStyles>
    <p:titleStyle>
      <a:lvl1pPr marL="1205217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marL="1205217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205217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205217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205217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52661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184800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16939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2490782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l" rtl="0" eaLnBrk="1" fontAlgn="base" hangingPunct="1">
        <a:spcBef>
          <a:spcPts val="703"/>
        </a:spcBef>
        <a:spcAft>
          <a:spcPct val="0"/>
        </a:spcAft>
        <a:defRPr sz="2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28522" algn="l" rtl="0" eaLnBrk="1" fontAlgn="base" hangingPunct="1">
        <a:spcBef>
          <a:spcPts val="562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83828" algn="l" rtl="0" eaLnBrk="1" fontAlgn="base" hangingPunct="1">
        <a:spcBef>
          <a:spcPts val="492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48059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803364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124754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446147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2767537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088930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107157" y="36748"/>
            <a:ext cx="9445227" cy="750094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sz="120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9350" y="80367"/>
            <a:ext cx="9907101" cy="73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780" tIns="26780" rIns="26780" bIns="26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>
                <a:sym typeface="Calibri" charset="0"/>
              </a:rPr>
              <a:t>Cliquez et modifiez le titre</a:t>
            </a:r>
            <a:endParaRPr lang="en-US" dirty="0">
              <a:sym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70" y="928687"/>
            <a:ext cx="11941969" cy="580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780" tIns="26780" rIns="26780" bIns="26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 dirty="0">
                <a:sym typeface="Calibri" charset="0"/>
              </a:rPr>
              <a:t>Deuxième niveau</a:t>
            </a:r>
          </a:p>
          <a:p>
            <a:pPr lvl="2"/>
            <a:r>
              <a:rPr lang="fr-CA" dirty="0">
                <a:sym typeface="Calibri" charset="0"/>
              </a:rPr>
              <a:t>Troisième niveau</a:t>
            </a:r>
          </a:p>
          <a:p>
            <a:pPr lvl="3"/>
            <a:r>
              <a:rPr lang="fr-CA" dirty="0">
                <a:sym typeface="Calibri" charset="0"/>
              </a:rPr>
              <a:t>Quatrième niveau</a:t>
            </a:r>
          </a:p>
          <a:p>
            <a:pPr lvl="4"/>
            <a:r>
              <a:rPr lang="fr-CA" dirty="0">
                <a:sym typeface="Calibri" charset="0"/>
              </a:rPr>
              <a:t>Cinquième niveau</a:t>
            </a:r>
            <a:endParaRPr lang="en-US" dirty="0">
              <a:sym typeface="Calibri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4" tIns="32137" rIns="64274" bIns="32137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615B0D-4231-3E4F-80E9-C3E80B2B75AC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18EFFBC8-11B5-6840-820B-D932D842AA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43" y="50601"/>
            <a:ext cx="24765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32137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64275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96412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2855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241032" indent="-241032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95451" indent="-200859" algn="l" rtl="0" eaLnBrk="1" fontAlgn="base" hangingPunct="1">
        <a:spcBef>
          <a:spcPts val="562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776656" indent="-160688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098032" indent="-160688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419406" indent="-160688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1740782" indent="-160688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062156" indent="-160688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2383532" indent="-160688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2704907" indent="-160688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339330"/>
            <a:ext cx="10941844" cy="31789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784" tIns="26784" rIns="26784" bIns="26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5063" y="3875485"/>
            <a:ext cx="7620000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784" tIns="26784" rIns="26784" bIns="26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1" tIns="32140" rIns="64281" bIns="3214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1309E30A-ACFA-414E-86D4-A32B40A693A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hdr="0" ftr="0" dt="0"/>
  <p:txStyles>
    <p:titleStyle>
      <a:lvl1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526688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1848096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16950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249091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l" rtl="0" eaLnBrk="1" fontAlgn="base" hangingPunct="1">
        <a:spcBef>
          <a:spcPts val="703"/>
        </a:spcBef>
        <a:spcAft>
          <a:spcPct val="0"/>
        </a:spcAft>
        <a:defRPr sz="2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28544" algn="l" rtl="0" eaLnBrk="1" fontAlgn="base" hangingPunct="1">
        <a:spcBef>
          <a:spcPts val="562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83873" algn="l" rtl="0" eaLnBrk="1" fontAlgn="base" hangingPunct="1">
        <a:spcBef>
          <a:spcPts val="492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48128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803456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124863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446272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2767679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089088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107158" y="36748"/>
            <a:ext cx="10174309" cy="750094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 sz="120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4782" y="80367"/>
            <a:ext cx="9991669" cy="732234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782" tIns="26782" rIns="26782" bIns="26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9" y="928687"/>
            <a:ext cx="11941969" cy="580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782" tIns="26782" rIns="26782" bIns="26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7" tIns="32139" rIns="64277" bIns="32139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615B0D-4231-3E4F-80E9-C3E80B2B75AC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4" y="36753"/>
            <a:ext cx="1614785" cy="734467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32139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64278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96417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2855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241044" indent="-241044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95477" indent="-200870" algn="l" rtl="0" eaLnBrk="1" fontAlgn="base" hangingPunct="1">
        <a:spcBef>
          <a:spcPts val="562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776696" indent="-160696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098088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419478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1740871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062261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2383654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2705046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2" descr="Google Shape;196;p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FF4493B-4C9D-465F-8FBC-65DF62FB428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439400" y="325741"/>
            <a:ext cx="1481213" cy="3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4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ransition spd="med"/>
  <p:hf hdr="0" ftr="0" dt="0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titleStyle>
    <p:bodyStyle>
      <a:lvl1pPr marL="171450" marR="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371475" marR="0" indent="-200025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582930" marR="0" indent="-24003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7810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9525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11239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12954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14668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16383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1pPr>
      <a:lvl2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2pPr>
      <a:lvl3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3pPr>
      <a:lvl4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4pPr>
      <a:lvl5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5pPr>
      <a:lvl6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6pPr>
      <a:lvl7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7pPr>
      <a:lvl8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8pPr>
      <a:lvl9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9;p13" descr="Google Shape;89;p13">
            <a:extLst>
              <a:ext uri="{FF2B5EF4-FFF2-40B4-BE49-F238E27FC236}">
                <a16:creationId xmlns:a16="http://schemas.microsoft.com/office/drawing/2014/main" id="{699B8042-A306-40EE-AFC7-DC89FE22D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361" y="5796239"/>
            <a:ext cx="2593640" cy="106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90;p13" descr="Google Shape;90;p13">
            <a:extLst>
              <a:ext uri="{FF2B5EF4-FFF2-40B4-BE49-F238E27FC236}">
                <a16:creationId xmlns:a16="http://schemas.microsoft.com/office/drawing/2014/main" id="{3D9FB7AF-D1AC-422C-94F9-14185322C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91;p13" descr="Google Shape;91;p13">
            <a:extLst>
              <a:ext uri="{FF2B5EF4-FFF2-40B4-BE49-F238E27FC236}">
                <a16:creationId xmlns:a16="http://schemas.microsoft.com/office/drawing/2014/main" id="{43FC233B-E23A-412F-BEC8-0D941D58C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0" y="5433501"/>
            <a:ext cx="4723140" cy="1345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92;p13" descr="Google Shape;92;p13">
            <a:extLst>
              <a:ext uri="{FF2B5EF4-FFF2-40B4-BE49-F238E27FC236}">
                <a16:creationId xmlns:a16="http://schemas.microsoft.com/office/drawing/2014/main" id="{8E281D93-3D3C-4721-915E-0335369B4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>
            <a:off x="6522133" y="4928651"/>
            <a:ext cx="3914119" cy="1397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221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8" r:id="rId2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1;p14">
            <a:extLst>
              <a:ext uri="{FF2B5EF4-FFF2-40B4-BE49-F238E27FC236}">
                <a16:creationId xmlns:a16="http://schemas.microsoft.com/office/drawing/2014/main" id="{07E8960A-A368-4BE7-BEEE-F5DF49DD75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73"/>
          </a:solidFill>
          <a:ln w="12700">
            <a:miter lim="400000"/>
          </a:ln>
        </p:spPr>
        <p:txBody>
          <a:bodyPr tIns="34290" bIns="34290" anchor="ctr"/>
          <a:lstStyle/>
          <a:p>
            <a:pPr algn="ctr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pic>
        <p:nvPicPr>
          <p:cNvPr id="8" name="Google Shape;102;p14" descr="Google Shape;102;p14">
            <a:extLst>
              <a:ext uri="{FF2B5EF4-FFF2-40B4-BE49-F238E27FC236}">
                <a16:creationId xmlns:a16="http://schemas.microsoft.com/office/drawing/2014/main" id="{9D1D4FF3-78E2-4D35-A300-F98CBBFC2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103;p14" descr="Google Shape;103;p14">
            <a:extLst>
              <a:ext uri="{FF2B5EF4-FFF2-40B4-BE49-F238E27FC236}">
                <a16:creationId xmlns:a16="http://schemas.microsoft.com/office/drawing/2014/main" id="{7CC1DFED-ACF5-413C-AE21-7CFDC29AF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458" y="4510061"/>
            <a:ext cx="3196623" cy="239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606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4324D-7C35-4ABB-8131-CC2AD3FC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Louis-Martin Rousseau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C89-0166-4633-8E23-E880340D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Office: A520.21 Tel.: #4569</a:t>
            </a:r>
          </a:p>
          <a:p>
            <a:r>
              <a:rPr lang="fr-FR" dirty="0"/>
              <a:t>Louis-Martin.Rousseau@polymtl.ca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2024" y="2794731"/>
            <a:ext cx="5575177" cy="599281"/>
          </a:xfrm>
        </p:spPr>
        <p:txBody>
          <a:bodyPr/>
          <a:lstStyle/>
          <a:p>
            <a:r>
              <a:rPr lang="fr-CA" altLang="fr-FR" sz="2800" dirty="0"/>
              <a:t>Outils de Recherche </a:t>
            </a:r>
            <a:br>
              <a:rPr lang="fr-CA" altLang="fr-FR" sz="2800" dirty="0"/>
            </a:br>
            <a:r>
              <a:rPr lang="fr-CA" altLang="fr-FR" sz="2800" dirty="0"/>
              <a:t>Opérationnelle en Génie MTH 8414</a:t>
            </a:r>
            <a:endParaRPr lang="en-CA" sz="2800" dirty="0"/>
          </a:p>
          <a:p>
            <a:endParaRPr lang="fr-FR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4627" y="3774746"/>
            <a:ext cx="9313304" cy="500856"/>
          </a:xfrm>
        </p:spPr>
        <p:txBody>
          <a:bodyPr/>
          <a:lstStyle/>
          <a:p>
            <a:r>
              <a:rPr lang="en-US" dirty="0"/>
              <a:t>Flux dans les </a:t>
            </a:r>
            <a:r>
              <a:rPr lang="en-US" dirty="0" err="1"/>
              <a:t>réseaux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4CEA2E-D3AE-0D44-A956-8FAC81F05A30}"/>
              </a:ext>
            </a:extLst>
          </p:cNvPr>
          <p:cNvSpPr txBox="1"/>
          <p:nvPr/>
        </p:nvSpPr>
        <p:spPr>
          <a:xfrm>
            <a:off x="6496865" y="4186442"/>
            <a:ext cx="3260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2"/>
                </a:solidFill>
                <a:latin typeface="+mn-lt"/>
              </a:rPr>
              <a:t>Notation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Variantes classiques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184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40298B4-2924-834F-9C28-EE13CF037C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MCF (suite)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67E63E3-7F8C-A54B-A1E8-F6E8E377E3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1201272"/>
          </a:xfrm>
        </p:spPr>
        <p:txBody>
          <a:bodyPr/>
          <a:lstStyle/>
          <a:p>
            <a:pPr marL="171450" lvl="1" indent="0">
              <a:buNone/>
            </a:pPr>
            <a:r>
              <a:rPr lang="fr-CA" sz="2400" dirty="0"/>
              <a:t>Le réseau correspondant est le suivant où </a:t>
            </a:r>
            <a:r>
              <a:rPr lang="fr-CA" sz="2400" i="1" dirty="0"/>
              <a:t>U</a:t>
            </a:r>
            <a:r>
              <a:rPr lang="fr-CA" sz="2400" baseline="-25000" dirty="0"/>
              <a:t>1</a:t>
            </a:r>
            <a:r>
              <a:rPr lang="fr-CA" sz="2400" dirty="0">
                <a:sym typeface="Math C" pitchFamily="2" charset="2"/>
              </a:rPr>
              <a:t>=1, </a:t>
            </a:r>
            <a:r>
              <a:rPr lang="fr-CA" sz="2400" i="1" dirty="0">
                <a:sym typeface="Math C" pitchFamily="2" charset="2"/>
              </a:rPr>
              <a:t>U</a:t>
            </a:r>
            <a:r>
              <a:rPr lang="fr-CA" sz="2400" baseline="-25000" dirty="0">
                <a:sym typeface="Math C" pitchFamily="2" charset="2"/>
              </a:rPr>
              <a:t>2</a:t>
            </a:r>
            <a:r>
              <a:rPr lang="fr-CA" sz="2400" dirty="0">
                <a:sym typeface="Math C" pitchFamily="2" charset="2"/>
              </a:rPr>
              <a:t> =2, </a:t>
            </a:r>
            <a:r>
              <a:rPr lang="fr-CA" sz="2400" i="1" dirty="0">
                <a:sym typeface="Math C" pitchFamily="2" charset="2"/>
              </a:rPr>
              <a:t>D</a:t>
            </a:r>
            <a:r>
              <a:rPr lang="fr-CA" sz="2400" dirty="0">
                <a:sym typeface="Math C" pitchFamily="2" charset="2"/>
              </a:rPr>
              <a:t> =3, </a:t>
            </a:r>
            <a:r>
              <a:rPr lang="fr-CA" sz="2400" i="1" dirty="0">
                <a:sym typeface="Math C" pitchFamily="2" charset="2"/>
              </a:rPr>
              <a:t>E</a:t>
            </a:r>
            <a:r>
              <a:rPr lang="fr-CA" sz="2400" baseline="-25000" dirty="0">
                <a:sym typeface="Math C" pitchFamily="2" charset="2"/>
              </a:rPr>
              <a:t>1</a:t>
            </a:r>
            <a:r>
              <a:rPr lang="fr-CA" sz="2400" dirty="0">
                <a:sym typeface="Math C" pitchFamily="2" charset="2"/>
              </a:rPr>
              <a:t>=4 et </a:t>
            </a:r>
            <a:r>
              <a:rPr lang="fr-CA" sz="2400" i="1" dirty="0">
                <a:sym typeface="Math C" pitchFamily="2" charset="2"/>
              </a:rPr>
              <a:t>E</a:t>
            </a:r>
            <a:r>
              <a:rPr lang="fr-CA" sz="2400" baseline="-25000" dirty="0">
                <a:sym typeface="Math C" pitchFamily="2" charset="2"/>
              </a:rPr>
              <a:t>2</a:t>
            </a:r>
            <a:r>
              <a:rPr lang="fr-CA" sz="2400" dirty="0">
                <a:sym typeface="Math C" pitchFamily="2" charset="2"/>
              </a:rPr>
              <a:t> =5</a:t>
            </a:r>
            <a:r>
              <a:rPr lang="fr-CA" sz="2400" dirty="0"/>
              <a:t> avec la notation [ </a:t>
            </a:r>
            <a:r>
              <a:rPr lang="fr-CA" sz="2400" i="1" dirty="0" err="1"/>
              <a:t>l</a:t>
            </a:r>
            <a:r>
              <a:rPr lang="fr-CA" sz="2400" i="1" baseline="-25000" dirty="0" err="1"/>
              <a:t>ij</a:t>
            </a:r>
            <a:r>
              <a:rPr lang="fr-CA" sz="2400" i="1" dirty="0"/>
              <a:t>, </a:t>
            </a:r>
            <a:r>
              <a:rPr lang="fr-CA" sz="2400" i="1" dirty="0" err="1"/>
              <a:t>u</a:t>
            </a:r>
            <a:r>
              <a:rPr lang="fr-CA" sz="2400" i="1" baseline="-25000" dirty="0" err="1"/>
              <a:t>ij</a:t>
            </a:r>
            <a:r>
              <a:rPr lang="fr-CA" sz="2400" i="1" dirty="0" err="1"/>
              <a:t>,c</a:t>
            </a:r>
            <a:r>
              <a:rPr lang="fr-CA" sz="2400" i="1" baseline="-25000" dirty="0" err="1"/>
              <a:t>ij</a:t>
            </a:r>
            <a:r>
              <a:rPr lang="fr-CA" sz="2400" dirty="0"/>
              <a:t> ] sur les arcs.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8215CE2-A581-904D-BEA2-CD9A772112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03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30BF4C92-73A7-4A9A-8D8D-67EBDC9CDCDA}" type="slidenum">
              <a:rPr lang="fr-FR"/>
              <a:pPr/>
              <a:t>10</a:t>
            </a:fld>
            <a:endParaRPr lang="fr-FR"/>
          </a:p>
        </p:txBody>
      </p:sp>
      <p:grpSp>
        <p:nvGrpSpPr>
          <p:cNvPr id="44036" name="Group 35"/>
          <p:cNvGrpSpPr>
            <a:grpSpLocks/>
          </p:cNvGrpSpPr>
          <p:nvPr/>
        </p:nvGrpSpPr>
        <p:grpSpPr bwMode="auto">
          <a:xfrm>
            <a:off x="2590800" y="2438401"/>
            <a:ext cx="6934200" cy="3524250"/>
            <a:chOff x="672" y="1196"/>
            <a:chExt cx="4368" cy="2220"/>
          </a:xfrm>
        </p:grpSpPr>
        <p:sp>
          <p:nvSpPr>
            <p:cNvPr id="44037" name="Oval 4"/>
            <p:cNvSpPr>
              <a:spLocks noChangeArrowheads="1"/>
            </p:cNvSpPr>
            <p:nvPr/>
          </p:nvSpPr>
          <p:spPr bwMode="auto">
            <a:xfrm>
              <a:off x="3984" y="134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38" name="Oval 5"/>
            <p:cNvSpPr>
              <a:spLocks noChangeArrowheads="1"/>
            </p:cNvSpPr>
            <p:nvPr/>
          </p:nvSpPr>
          <p:spPr bwMode="auto">
            <a:xfrm>
              <a:off x="1488" y="134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39" name="Oval 6"/>
            <p:cNvSpPr>
              <a:spLocks noChangeArrowheads="1"/>
            </p:cNvSpPr>
            <p:nvPr/>
          </p:nvSpPr>
          <p:spPr bwMode="auto">
            <a:xfrm>
              <a:off x="1488" y="297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40" name="Oval 7"/>
            <p:cNvSpPr>
              <a:spLocks noChangeArrowheads="1"/>
            </p:cNvSpPr>
            <p:nvPr/>
          </p:nvSpPr>
          <p:spPr bwMode="auto">
            <a:xfrm>
              <a:off x="3936" y="297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41" name="Oval 8"/>
            <p:cNvSpPr>
              <a:spLocks noChangeArrowheads="1"/>
            </p:cNvSpPr>
            <p:nvPr/>
          </p:nvSpPr>
          <p:spPr bwMode="auto">
            <a:xfrm>
              <a:off x="2736" y="220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42" name="Text Box 9"/>
            <p:cNvSpPr txBox="1">
              <a:spLocks noChangeArrowheads="1"/>
            </p:cNvSpPr>
            <p:nvPr/>
          </p:nvSpPr>
          <p:spPr bwMode="auto">
            <a:xfrm>
              <a:off x="1536" y="1344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2000"/>
                <a:t>1</a:t>
              </a:r>
            </a:p>
          </p:txBody>
        </p:sp>
        <p:sp>
          <p:nvSpPr>
            <p:cNvPr id="44043" name="Text Box 10"/>
            <p:cNvSpPr txBox="1">
              <a:spLocks noChangeArrowheads="1"/>
            </p:cNvSpPr>
            <p:nvPr/>
          </p:nvSpPr>
          <p:spPr bwMode="auto">
            <a:xfrm>
              <a:off x="4022" y="1353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2000"/>
                <a:t>4</a:t>
              </a:r>
            </a:p>
          </p:txBody>
        </p:sp>
        <p:sp>
          <p:nvSpPr>
            <p:cNvPr id="44044" name="Text Box 11"/>
            <p:cNvSpPr txBox="1">
              <a:spLocks noChangeArrowheads="1"/>
            </p:cNvSpPr>
            <p:nvPr/>
          </p:nvSpPr>
          <p:spPr bwMode="auto">
            <a:xfrm>
              <a:off x="2784" y="2208"/>
              <a:ext cx="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2000"/>
                <a:t>D</a:t>
              </a:r>
            </a:p>
          </p:txBody>
        </p:sp>
        <p:sp>
          <p:nvSpPr>
            <p:cNvPr id="44045" name="Text Box 12"/>
            <p:cNvSpPr txBox="1">
              <a:spLocks noChangeArrowheads="1"/>
            </p:cNvSpPr>
            <p:nvPr/>
          </p:nvSpPr>
          <p:spPr bwMode="auto">
            <a:xfrm>
              <a:off x="1526" y="2985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2000"/>
                <a:t>2</a:t>
              </a:r>
            </a:p>
          </p:txBody>
        </p:sp>
        <p:sp>
          <p:nvSpPr>
            <p:cNvPr id="44046" name="Text Box 13"/>
            <p:cNvSpPr txBox="1">
              <a:spLocks noChangeArrowheads="1"/>
            </p:cNvSpPr>
            <p:nvPr/>
          </p:nvSpPr>
          <p:spPr bwMode="auto">
            <a:xfrm>
              <a:off x="3974" y="2985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2000"/>
                <a:t>5</a:t>
              </a:r>
            </a:p>
          </p:txBody>
        </p:sp>
        <p:sp>
          <p:nvSpPr>
            <p:cNvPr id="44047" name="Line 14"/>
            <p:cNvSpPr>
              <a:spLocks noChangeShapeType="1"/>
            </p:cNvSpPr>
            <p:nvPr/>
          </p:nvSpPr>
          <p:spPr bwMode="auto">
            <a:xfrm>
              <a:off x="1776" y="1488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48" name="Line 15"/>
            <p:cNvSpPr>
              <a:spLocks noChangeShapeType="1"/>
            </p:cNvSpPr>
            <p:nvPr/>
          </p:nvSpPr>
          <p:spPr bwMode="auto">
            <a:xfrm>
              <a:off x="1776" y="3120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49" name="Line 16"/>
            <p:cNvSpPr>
              <a:spLocks noChangeShapeType="1"/>
            </p:cNvSpPr>
            <p:nvPr/>
          </p:nvSpPr>
          <p:spPr bwMode="auto">
            <a:xfrm flipV="1">
              <a:off x="1728" y="2442"/>
              <a:ext cx="1008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50" name="Line 17"/>
            <p:cNvSpPr>
              <a:spLocks noChangeShapeType="1"/>
            </p:cNvSpPr>
            <p:nvPr/>
          </p:nvSpPr>
          <p:spPr bwMode="auto">
            <a:xfrm flipV="1">
              <a:off x="2976" y="1619"/>
              <a:ext cx="1104" cy="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51" name="Line 18"/>
            <p:cNvSpPr>
              <a:spLocks noChangeShapeType="1"/>
            </p:cNvSpPr>
            <p:nvPr/>
          </p:nvSpPr>
          <p:spPr bwMode="auto">
            <a:xfrm>
              <a:off x="1728" y="1584"/>
              <a:ext cx="1104" cy="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52" name="Line 19"/>
            <p:cNvSpPr>
              <a:spLocks noChangeShapeType="1"/>
            </p:cNvSpPr>
            <p:nvPr/>
          </p:nvSpPr>
          <p:spPr bwMode="auto">
            <a:xfrm>
              <a:off x="2976" y="2448"/>
              <a:ext cx="1008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53" name="Text Box 20"/>
            <p:cNvSpPr txBox="1">
              <a:spLocks noChangeArrowheads="1"/>
            </p:cNvSpPr>
            <p:nvPr/>
          </p:nvSpPr>
          <p:spPr bwMode="auto">
            <a:xfrm>
              <a:off x="2512" y="1196"/>
              <a:ext cx="70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2000"/>
                <a:t>[0, </a:t>
              </a:r>
              <a:r>
                <a:rPr lang="fr-CA" sz="2000">
                  <a:latin typeface="Symbol" pitchFamily="18" charset="2"/>
                  <a:sym typeface="Symbol" pitchFamily="18" charset="2"/>
                </a:rPr>
                <a:t></a:t>
              </a:r>
              <a:r>
                <a:rPr lang="fr-CA" sz="2000"/>
                <a:t> </a:t>
              </a:r>
              <a:r>
                <a:rPr lang="fr-CA" sz="2000">
                  <a:sym typeface="Math C" pitchFamily="2" charset="2"/>
                </a:rPr>
                <a:t>, 7</a:t>
              </a:r>
              <a:r>
                <a:rPr lang="fr-CA" sz="2000"/>
                <a:t>]</a:t>
              </a:r>
            </a:p>
          </p:txBody>
        </p:sp>
        <p:sp>
          <p:nvSpPr>
            <p:cNvPr id="44054" name="Text Box 21"/>
            <p:cNvSpPr txBox="1">
              <a:spLocks noChangeArrowheads="1"/>
            </p:cNvSpPr>
            <p:nvPr/>
          </p:nvSpPr>
          <p:spPr bwMode="auto">
            <a:xfrm>
              <a:off x="2544" y="3164"/>
              <a:ext cx="6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2000"/>
                <a:t>[0, </a:t>
              </a:r>
              <a:r>
                <a:rPr lang="fr-CA" sz="2000">
                  <a:latin typeface="Symbol" pitchFamily="18" charset="2"/>
                  <a:sym typeface="Symbol" pitchFamily="18" charset="2"/>
                </a:rPr>
                <a:t></a:t>
              </a:r>
              <a:r>
                <a:rPr lang="fr-CA" sz="2000">
                  <a:sym typeface="Math C" pitchFamily="2" charset="2"/>
                </a:rPr>
                <a:t>, 9</a:t>
              </a:r>
              <a:r>
                <a:rPr lang="fr-CA" sz="2000"/>
                <a:t>]</a:t>
              </a:r>
            </a:p>
          </p:txBody>
        </p:sp>
        <p:sp>
          <p:nvSpPr>
            <p:cNvPr id="44055" name="Text Box 22"/>
            <p:cNvSpPr txBox="1">
              <a:spLocks noChangeArrowheads="1"/>
            </p:cNvSpPr>
            <p:nvPr/>
          </p:nvSpPr>
          <p:spPr bwMode="auto">
            <a:xfrm>
              <a:off x="3456" y="1920"/>
              <a:ext cx="70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2000"/>
                <a:t>[0, 50</a:t>
              </a:r>
              <a:r>
                <a:rPr lang="fr-CA" sz="2000">
                  <a:sym typeface="Math C" pitchFamily="2" charset="2"/>
                </a:rPr>
                <a:t>, 2</a:t>
              </a:r>
              <a:r>
                <a:rPr lang="fr-CA" sz="2000"/>
                <a:t>]</a:t>
              </a:r>
            </a:p>
          </p:txBody>
        </p:sp>
        <p:sp>
          <p:nvSpPr>
            <p:cNvPr id="44056" name="Text Box 23"/>
            <p:cNvSpPr txBox="1">
              <a:spLocks noChangeArrowheads="1"/>
            </p:cNvSpPr>
            <p:nvPr/>
          </p:nvSpPr>
          <p:spPr bwMode="auto">
            <a:xfrm>
              <a:off x="3408" y="2488"/>
              <a:ext cx="70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2000"/>
                <a:t>[0, 50</a:t>
              </a:r>
              <a:r>
                <a:rPr lang="fr-CA" sz="2000">
                  <a:sym typeface="Math C" pitchFamily="2" charset="2"/>
                </a:rPr>
                <a:t>, 4</a:t>
              </a:r>
              <a:r>
                <a:rPr lang="fr-CA" sz="2000"/>
                <a:t>]</a:t>
              </a:r>
            </a:p>
          </p:txBody>
        </p:sp>
        <p:sp>
          <p:nvSpPr>
            <p:cNvPr id="44057" name="Text Box 24"/>
            <p:cNvSpPr txBox="1">
              <a:spLocks noChangeArrowheads="1"/>
            </p:cNvSpPr>
            <p:nvPr/>
          </p:nvSpPr>
          <p:spPr bwMode="auto">
            <a:xfrm>
              <a:off x="2256" y="2680"/>
              <a:ext cx="70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2000"/>
                <a:t>[0, 50</a:t>
              </a:r>
              <a:r>
                <a:rPr lang="fr-CA" sz="2000">
                  <a:sym typeface="Math C" pitchFamily="2" charset="2"/>
                </a:rPr>
                <a:t>, 4</a:t>
              </a:r>
              <a:r>
                <a:rPr lang="fr-CA" sz="2000"/>
                <a:t>]</a:t>
              </a:r>
            </a:p>
          </p:txBody>
        </p:sp>
        <p:sp>
          <p:nvSpPr>
            <p:cNvPr id="44058" name="Text Box 25"/>
            <p:cNvSpPr txBox="1">
              <a:spLocks noChangeArrowheads="1"/>
            </p:cNvSpPr>
            <p:nvPr/>
          </p:nvSpPr>
          <p:spPr bwMode="auto">
            <a:xfrm>
              <a:off x="2352" y="1672"/>
              <a:ext cx="70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2000"/>
                <a:t>[0, 50</a:t>
              </a:r>
              <a:r>
                <a:rPr lang="fr-CA" sz="2000">
                  <a:sym typeface="Math C" pitchFamily="2" charset="2"/>
                </a:rPr>
                <a:t>, 3</a:t>
              </a:r>
              <a:r>
                <a:rPr lang="fr-CA" sz="2000"/>
                <a:t>]</a:t>
              </a:r>
            </a:p>
          </p:txBody>
        </p:sp>
        <p:sp>
          <p:nvSpPr>
            <p:cNvPr id="44059" name="Line 27"/>
            <p:cNvSpPr>
              <a:spLocks noChangeShapeType="1"/>
            </p:cNvSpPr>
            <p:nvPr/>
          </p:nvSpPr>
          <p:spPr bwMode="auto">
            <a:xfrm>
              <a:off x="672" y="14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60" name="Line 28"/>
            <p:cNvSpPr>
              <a:spLocks noChangeShapeType="1"/>
            </p:cNvSpPr>
            <p:nvPr/>
          </p:nvSpPr>
          <p:spPr bwMode="auto">
            <a:xfrm>
              <a:off x="720" y="312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61" name="Text Box 29"/>
            <p:cNvSpPr txBox="1">
              <a:spLocks noChangeArrowheads="1"/>
            </p:cNvSpPr>
            <p:nvPr/>
          </p:nvSpPr>
          <p:spPr bwMode="auto">
            <a:xfrm>
              <a:off x="816" y="1286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2000"/>
                <a:t>80</a:t>
              </a:r>
            </a:p>
          </p:txBody>
        </p:sp>
        <p:sp>
          <p:nvSpPr>
            <p:cNvPr id="44062" name="Text Box 30"/>
            <p:cNvSpPr txBox="1">
              <a:spLocks noChangeArrowheads="1"/>
            </p:cNvSpPr>
            <p:nvPr/>
          </p:nvSpPr>
          <p:spPr bwMode="auto">
            <a:xfrm>
              <a:off x="876" y="3120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2000"/>
                <a:t>70</a:t>
              </a:r>
            </a:p>
          </p:txBody>
        </p:sp>
        <p:sp>
          <p:nvSpPr>
            <p:cNvPr id="44063" name="Line 31"/>
            <p:cNvSpPr>
              <a:spLocks noChangeShapeType="1"/>
            </p:cNvSpPr>
            <p:nvPr/>
          </p:nvSpPr>
          <p:spPr bwMode="auto">
            <a:xfrm>
              <a:off x="4368" y="153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64" name="Line 32"/>
            <p:cNvSpPr>
              <a:spLocks noChangeShapeType="1"/>
            </p:cNvSpPr>
            <p:nvPr/>
          </p:nvSpPr>
          <p:spPr bwMode="auto">
            <a:xfrm>
              <a:off x="4368" y="312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65" name="Text Box 33"/>
            <p:cNvSpPr txBox="1">
              <a:spLocks noChangeArrowheads="1"/>
            </p:cNvSpPr>
            <p:nvPr/>
          </p:nvSpPr>
          <p:spPr bwMode="auto">
            <a:xfrm>
              <a:off x="4560" y="1334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2000"/>
                <a:t>60</a:t>
              </a:r>
            </a:p>
          </p:txBody>
        </p:sp>
        <p:sp>
          <p:nvSpPr>
            <p:cNvPr id="44066" name="Text Box 34"/>
            <p:cNvSpPr txBox="1">
              <a:spLocks noChangeArrowheads="1"/>
            </p:cNvSpPr>
            <p:nvPr/>
          </p:nvSpPr>
          <p:spPr bwMode="auto">
            <a:xfrm>
              <a:off x="4560" y="3110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2000"/>
                <a:t>90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A8F75052-7B47-9D4F-9DBA-FC80A59C7D33}"/>
              </a:ext>
            </a:extLst>
          </p:cNvPr>
          <p:cNvSpPr txBox="1"/>
          <p:nvPr/>
        </p:nvSpPr>
        <p:spPr>
          <a:xfrm>
            <a:off x="3928732" y="2327116"/>
            <a:ext cx="434652" cy="43080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r>
              <a:rPr lang="fr-FR" sz="1600" dirty="0"/>
              <a:t>U1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A8E96AD-5F7C-184E-8ACE-74E84A05EC37}"/>
              </a:ext>
            </a:extLst>
          </p:cNvPr>
          <p:cNvSpPr txBox="1"/>
          <p:nvPr/>
        </p:nvSpPr>
        <p:spPr>
          <a:xfrm>
            <a:off x="3880135" y="4857264"/>
            <a:ext cx="434652" cy="43080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r>
              <a:rPr lang="fr-FR" sz="1600" dirty="0"/>
              <a:t>U2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65D437B-53A5-E041-A8CA-4CDD8E935D89}"/>
              </a:ext>
            </a:extLst>
          </p:cNvPr>
          <p:cNvSpPr txBox="1"/>
          <p:nvPr/>
        </p:nvSpPr>
        <p:spPr>
          <a:xfrm>
            <a:off x="8059738" y="2300195"/>
            <a:ext cx="412210" cy="43080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r>
              <a:rPr lang="fr-FR" sz="1600" dirty="0"/>
              <a:t>E1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D2EEC42-E832-7441-9073-3A70DCB282CE}"/>
              </a:ext>
            </a:extLst>
          </p:cNvPr>
          <p:cNvSpPr txBox="1"/>
          <p:nvPr/>
        </p:nvSpPr>
        <p:spPr>
          <a:xfrm>
            <a:off x="7956543" y="4891191"/>
            <a:ext cx="412210" cy="43080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r>
              <a:rPr lang="fr-FR" sz="1600" dirty="0"/>
              <a:t>E2</a:t>
            </a:r>
          </a:p>
        </p:txBody>
      </p:sp>
    </p:spTree>
    <p:extLst>
      <p:ext uri="{BB962C8B-B14F-4D97-AF65-F5344CB8AC3E}">
        <p14:creationId xmlns:p14="http://schemas.microsoft.com/office/powerpoint/2010/main" val="6703612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fr-CA" dirty="0"/>
              <a:t>Le modèle mathématique du problème de FCM s’écrit: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MCF (suite)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A7A8AA-BFA4-E54A-96E0-F082324D81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  <a:noFill/>
        </p:spPr>
        <p:txBody>
          <a:bodyPr/>
          <a:lstStyle/>
          <a:p>
            <a:fld id="{504B5942-C62A-455A-934A-BD3572BFF51E}" type="slidenum">
              <a:rPr lang="fr-FR"/>
              <a:pPr/>
              <a:t>11</a:t>
            </a:fld>
            <a:endParaRPr lang="fr-FR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38813"/>
              </p:ext>
            </p:extLst>
          </p:nvPr>
        </p:nvGraphicFramePr>
        <p:xfrm>
          <a:off x="3503712" y="1624009"/>
          <a:ext cx="5576478" cy="5123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Équation" r:id="rId3" imgW="2984400" imgH="2743200" progId="Equation.3">
                  <p:embed/>
                </p:oleObj>
              </mc:Choice>
              <mc:Fallback>
                <p:oleObj name="Équation" r:id="rId3" imgW="2984400" imgH="2743200" progId="Equation.3">
                  <p:embed/>
                  <p:pic>
                    <p:nvPicPr>
                      <p:cNvPr id="51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712" y="1624009"/>
                        <a:ext cx="5576478" cy="51231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23256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4324D-7C35-4ABB-8131-CC2AD3FC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Louis-Martin Rousseau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C89-0166-4633-8E23-E880340D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Office: A520.21 Tel.: #4569</a:t>
            </a:r>
          </a:p>
          <a:p>
            <a:r>
              <a:rPr lang="fr-FR" dirty="0"/>
              <a:t>Louis-Martin.Rousseau@polymtl.ca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2024" y="2794731"/>
            <a:ext cx="5575177" cy="599281"/>
          </a:xfrm>
        </p:spPr>
        <p:txBody>
          <a:bodyPr/>
          <a:lstStyle/>
          <a:p>
            <a:r>
              <a:rPr lang="fr-CA" altLang="fr-FR" sz="2800" dirty="0"/>
              <a:t>Outils de Recherche </a:t>
            </a:r>
            <a:br>
              <a:rPr lang="fr-CA" altLang="fr-FR" sz="2800" dirty="0"/>
            </a:br>
            <a:r>
              <a:rPr lang="fr-CA" altLang="fr-FR" sz="2800" dirty="0"/>
              <a:t>Opérationnelle en Génie MTH 8414</a:t>
            </a:r>
            <a:endParaRPr lang="en-CA" sz="2800" dirty="0"/>
          </a:p>
          <a:p>
            <a:endParaRPr lang="fr-FR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4627" y="3774746"/>
            <a:ext cx="9313304" cy="500856"/>
          </a:xfrm>
        </p:spPr>
        <p:txBody>
          <a:bodyPr/>
          <a:lstStyle/>
          <a:p>
            <a:r>
              <a:rPr lang="en-US" dirty="0"/>
              <a:t>Flux dans les </a:t>
            </a:r>
            <a:r>
              <a:rPr lang="en-US" dirty="0" err="1"/>
              <a:t>réseaux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4CEA2E-D3AE-0D44-A956-8FAC81F05A30}"/>
              </a:ext>
            </a:extLst>
          </p:cNvPr>
          <p:cNvSpPr txBox="1"/>
          <p:nvPr/>
        </p:nvSpPr>
        <p:spPr>
          <a:xfrm>
            <a:off x="6496865" y="4186442"/>
            <a:ext cx="3260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Flux à coût 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4"/>
                </a:solidFill>
                <a:latin typeface="+mn-lt"/>
              </a:rPr>
              <a:t>Plus court chemin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Flux maximal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Problèmes de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Problèmes d’affectation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Autres formulations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Créations d’horaires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922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412776"/>
            <a:ext cx="9920216" cy="208253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CA" sz="2000" dirty="0"/>
              <a:t>Problème du plus court chemin d’une source </a:t>
            </a:r>
            <a:r>
              <a:rPr lang="fr-CA" sz="2000" i="1" dirty="0"/>
              <a:t>s </a:t>
            </a:r>
            <a:r>
              <a:rPr lang="fr-CA" sz="2000" dirty="0"/>
              <a:t>à une destination </a:t>
            </a:r>
            <a:r>
              <a:rPr lang="fr-CA" sz="2000" i="1" dirty="0"/>
              <a:t>t</a:t>
            </a:r>
            <a:r>
              <a:rPr lang="fr-CA" sz="2000" dirty="0"/>
              <a:t> (</a:t>
            </a:r>
            <a:r>
              <a:rPr lang="fr-CA" sz="2000" dirty="0" err="1"/>
              <a:t>Shortest</a:t>
            </a:r>
            <a:r>
              <a:rPr lang="fr-CA" sz="2000" dirty="0"/>
              <a:t> Path </a:t>
            </a:r>
            <a:r>
              <a:rPr lang="fr-CA" sz="2000" dirty="0" err="1"/>
              <a:t>Problem</a:t>
            </a:r>
            <a:r>
              <a:rPr lang="fr-CA" sz="2000" dirty="0"/>
              <a:t>)</a:t>
            </a:r>
          </a:p>
          <a:p>
            <a:pPr marL="395208" indent="-395208">
              <a:lnSpc>
                <a:spcPct val="100000"/>
              </a:lnSpc>
            </a:pPr>
            <a:endParaRPr lang="fr-CA" b="1" dirty="0"/>
          </a:p>
          <a:p>
            <a:pPr marL="395208" indent="-395208">
              <a:lnSpc>
                <a:spcPct val="100000"/>
              </a:lnSpc>
            </a:pPr>
            <a:r>
              <a:rPr lang="fr-CA" dirty="0"/>
              <a:t>Pour ce problème, une distance (ou longueur) est associée à chaque arc.  Si nous considérons les distances des arcs comme les coûts associés au flux sur les arcs, alors le problème du plus court chemin de  </a:t>
            </a:r>
            <a:r>
              <a:rPr lang="fr-CA" i="1" dirty="0"/>
              <a:t>s </a:t>
            </a:r>
            <a:r>
              <a:rPr lang="fr-CA" dirty="0"/>
              <a:t>à </a:t>
            </a:r>
            <a:r>
              <a:rPr lang="fr-CA" i="1" dirty="0"/>
              <a:t>t</a:t>
            </a:r>
            <a:r>
              <a:rPr lang="fr-CA" dirty="0"/>
              <a:t> peut se formuler comme un problème de flux à coût minimum pour déplacer 1 (une) unité de flux de </a:t>
            </a:r>
            <a:r>
              <a:rPr lang="fr-CA" i="1" dirty="0"/>
              <a:t>s </a:t>
            </a:r>
            <a:r>
              <a:rPr lang="fr-CA" dirty="0"/>
              <a:t>à </a:t>
            </a:r>
            <a:r>
              <a:rPr lang="fr-CA" i="1" dirty="0"/>
              <a:t>t</a:t>
            </a:r>
            <a:r>
              <a:rPr lang="fr-CA" dirty="0"/>
              <a:t> 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/>
              <a:t>Problème du plus court chemin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1701A7-33B1-4828-A11F-95414FDE12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505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A510432E-7F55-4A12-A524-DC46FC294606}" type="slidenum">
              <a:rPr lang="fr-FR"/>
              <a:pPr/>
              <a:t>13</a:t>
            </a:fld>
            <a:endParaRPr lang="fr-FR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fr-CA" dirty="0"/>
              <a:t>Le problème se formule comme suit :</a:t>
            </a:r>
          </a:p>
          <a:p>
            <a:pPr algn="l"/>
            <a:endParaRPr lang="fr-CA" dirty="0"/>
          </a:p>
          <a:p>
            <a:pPr algn="l"/>
            <a:endParaRPr lang="fr-CA" dirty="0"/>
          </a:p>
          <a:p>
            <a:pPr algn="l"/>
            <a:endParaRPr lang="fr-CA" dirty="0"/>
          </a:p>
          <a:p>
            <a:pPr algn="l"/>
            <a:endParaRPr lang="fr-CA" dirty="0"/>
          </a:p>
          <a:p>
            <a:pPr algn="l"/>
            <a:endParaRPr lang="fr-CA" dirty="0"/>
          </a:p>
          <a:p>
            <a:pPr algn="l"/>
            <a:endParaRPr lang="fr-CA" dirty="0"/>
          </a:p>
          <a:p>
            <a:pPr algn="l"/>
            <a:endParaRPr lang="fr-CA" dirty="0"/>
          </a:p>
          <a:p>
            <a:pPr algn="l"/>
            <a:endParaRPr lang="fr-CA" dirty="0"/>
          </a:p>
          <a:p>
            <a:pPr algn="l"/>
            <a:endParaRPr lang="fr-CA" dirty="0"/>
          </a:p>
          <a:p>
            <a:pPr algn="l"/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Modèle</a:t>
            </a:r>
            <a:r>
              <a:rPr lang="en-US" dirty="0"/>
              <a:t> pour le SPP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DE535F-BBE5-4509-8E10-9E9943C4A4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9636853F-7E5F-4FAD-9F52-61129D733C39}" type="slidenum">
              <a:rPr lang="fr-FR"/>
              <a:pPr/>
              <a:t>14</a:t>
            </a:fld>
            <a:endParaRPr lang="fr-FR"/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1271464" y="5317186"/>
            <a:ext cx="9649072" cy="6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1" rIns="91421" bIns="45711">
            <a:spAutoFit/>
          </a:bodyPr>
          <a:lstStyle/>
          <a:p>
            <a:pPr algn="just"/>
            <a:r>
              <a:rPr lang="fr-CA" sz="1800" dirty="0">
                <a:solidFill>
                  <a:srgbClr val="57565B"/>
                </a:solidFill>
                <a:latin typeface="Gotham HTF Book"/>
              </a:rPr>
              <a:t>Dans cette formulation, </a:t>
            </a:r>
            <a:r>
              <a:rPr lang="fr-CA" sz="1800" i="1" dirty="0" err="1">
                <a:solidFill>
                  <a:srgbClr val="57565B"/>
                </a:solidFill>
                <a:latin typeface="Gotham HTF Book"/>
              </a:rPr>
              <a:t>c</a:t>
            </a:r>
            <a:r>
              <a:rPr lang="fr-CA" sz="1800" i="1" baseline="-25000" dirty="0" err="1">
                <a:solidFill>
                  <a:srgbClr val="57565B"/>
                </a:solidFill>
                <a:latin typeface="Gotham HTF Book"/>
              </a:rPr>
              <a:t>ij</a:t>
            </a:r>
            <a:r>
              <a:rPr lang="fr-CA" sz="1800" dirty="0">
                <a:solidFill>
                  <a:srgbClr val="57565B"/>
                </a:solidFill>
                <a:latin typeface="Gotham HTF Book"/>
              </a:rPr>
              <a:t> représente la distance (longueur) de  l’arc </a:t>
            </a:r>
            <a:r>
              <a:rPr lang="fr-CA" sz="1800" i="1" dirty="0">
                <a:solidFill>
                  <a:srgbClr val="57565B"/>
                </a:solidFill>
                <a:latin typeface="Gotham HTF Book"/>
              </a:rPr>
              <a:t>(</a:t>
            </a:r>
            <a:r>
              <a:rPr lang="fr-CA" sz="1800" i="1" dirty="0" err="1">
                <a:solidFill>
                  <a:srgbClr val="57565B"/>
                </a:solidFill>
                <a:latin typeface="Gotham HTF Book"/>
              </a:rPr>
              <a:t>i,j</a:t>
            </a:r>
            <a:r>
              <a:rPr lang="fr-CA" sz="1800" i="1" dirty="0">
                <a:solidFill>
                  <a:srgbClr val="57565B"/>
                </a:solidFill>
                <a:latin typeface="Gotham HTF Book"/>
              </a:rPr>
              <a:t>)</a:t>
            </a:r>
            <a:r>
              <a:rPr lang="fr-CA" sz="1800" dirty="0">
                <a:solidFill>
                  <a:srgbClr val="57565B"/>
                </a:solidFill>
                <a:latin typeface="Gotham HTF Book"/>
              </a:rPr>
              <a:t>.  De plus, </a:t>
            </a:r>
            <a:r>
              <a:rPr lang="fr-CA" sz="1800" i="1" dirty="0" err="1">
                <a:solidFill>
                  <a:srgbClr val="57565B"/>
                </a:solidFill>
                <a:latin typeface="Gotham HTF Book"/>
              </a:rPr>
              <a:t>l</a:t>
            </a:r>
            <a:r>
              <a:rPr lang="fr-CA" sz="1800" i="1" baseline="-25000" dirty="0" err="1">
                <a:solidFill>
                  <a:srgbClr val="57565B"/>
                </a:solidFill>
                <a:latin typeface="Gotham HTF Book"/>
              </a:rPr>
              <a:t>ij</a:t>
            </a:r>
            <a:r>
              <a:rPr lang="fr-CA" sz="1800" dirty="0">
                <a:solidFill>
                  <a:srgbClr val="57565B"/>
                </a:solidFill>
                <a:latin typeface="Gotham HTF Book"/>
              </a:rPr>
              <a:t> = 0 </a:t>
            </a:r>
            <a:r>
              <a:rPr lang="fr-CA" sz="1800" dirty="0">
                <a:solidFill>
                  <a:srgbClr val="57565B"/>
                </a:solidFill>
                <a:latin typeface="Gotham HTF Book"/>
                <a:sym typeface="Symbol" pitchFamily="18" charset="2"/>
              </a:rPr>
              <a:t></a:t>
            </a:r>
            <a:r>
              <a:rPr lang="fr-CA" sz="1800" dirty="0">
                <a:solidFill>
                  <a:srgbClr val="57565B"/>
                </a:solidFill>
                <a:latin typeface="Gotham HTF Book"/>
                <a:sym typeface="Math C" pitchFamily="2" charset="2"/>
              </a:rPr>
              <a:t> </a:t>
            </a:r>
            <a:r>
              <a:rPr lang="fr-CA" sz="1800" i="1" dirty="0">
                <a:solidFill>
                  <a:srgbClr val="57565B"/>
                </a:solidFill>
                <a:latin typeface="Gotham HTF Book"/>
                <a:sym typeface="Math C" pitchFamily="2" charset="2"/>
              </a:rPr>
              <a:t>(</a:t>
            </a:r>
            <a:r>
              <a:rPr lang="fr-CA" sz="1800" i="1" dirty="0" err="1">
                <a:solidFill>
                  <a:srgbClr val="57565B"/>
                </a:solidFill>
                <a:latin typeface="Gotham HTF Book"/>
                <a:sym typeface="Math C" pitchFamily="2" charset="2"/>
              </a:rPr>
              <a:t>i,j</a:t>
            </a:r>
            <a:r>
              <a:rPr lang="fr-CA" sz="1800" i="1" dirty="0">
                <a:solidFill>
                  <a:srgbClr val="57565B"/>
                </a:solidFill>
                <a:latin typeface="Gotham HTF Book"/>
                <a:sym typeface="Math C" pitchFamily="2" charset="2"/>
              </a:rPr>
              <a:t>)</a:t>
            </a:r>
            <a:r>
              <a:rPr lang="fr-CA" sz="1800" dirty="0">
                <a:solidFill>
                  <a:srgbClr val="57565B"/>
                </a:solidFill>
                <a:latin typeface="Gotham HTF Book"/>
                <a:sym typeface="Math C" pitchFamily="2" charset="2"/>
              </a:rPr>
              <a:t> </a:t>
            </a:r>
            <a:r>
              <a:rPr lang="fr-CA" sz="1800" dirty="0">
                <a:solidFill>
                  <a:srgbClr val="57565B"/>
                </a:solidFill>
                <a:latin typeface="Gotham HTF Book"/>
                <a:sym typeface="Symbol" pitchFamily="18" charset="2"/>
              </a:rPr>
              <a:t></a:t>
            </a:r>
            <a:r>
              <a:rPr lang="fr-CA" sz="1800" dirty="0">
                <a:solidFill>
                  <a:srgbClr val="57565B"/>
                </a:solidFill>
                <a:latin typeface="Gotham HTF Book"/>
                <a:sym typeface="Math C" pitchFamily="2" charset="2"/>
              </a:rPr>
              <a:t> </a:t>
            </a:r>
            <a:r>
              <a:rPr lang="fr-CA" sz="1800" i="1" dirty="0">
                <a:solidFill>
                  <a:srgbClr val="57565B"/>
                </a:solidFill>
                <a:latin typeface="Gotham HTF Book"/>
                <a:sym typeface="Math C" pitchFamily="2" charset="2"/>
              </a:rPr>
              <a:t>A</a:t>
            </a:r>
            <a:r>
              <a:rPr lang="fr-CA" sz="1800" dirty="0">
                <a:solidFill>
                  <a:srgbClr val="57565B"/>
                </a:solidFill>
                <a:latin typeface="Gotham HTF Book"/>
              </a:rPr>
              <a:t>, et les contraintes de capacité </a:t>
            </a:r>
            <a:r>
              <a:rPr lang="fr-CA" sz="1800" i="1" dirty="0" err="1">
                <a:solidFill>
                  <a:srgbClr val="57565B"/>
                </a:solidFill>
                <a:latin typeface="Gotham HTF Book"/>
              </a:rPr>
              <a:t>x</a:t>
            </a:r>
            <a:r>
              <a:rPr lang="fr-CA" sz="1800" i="1" baseline="-25000" dirty="0" err="1">
                <a:solidFill>
                  <a:srgbClr val="57565B"/>
                </a:solidFill>
                <a:latin typeface="Gotham HTF Book"/>
              </a:rPr>
              <a:t>ij</a:t>
            </a:r>
            <a:r>
              <a:rPr lang="fr-CA" sz="1800" i="1" dirty="0">
                <a:solidFill>
                  <a:srgbClr val="57565B"/>
                </a:solidFill>
                <a:latin typeface="Gotham HTF Book"/>
              </a:rPr>
              <a:t>  </a:t>
            </a:r>
            <a:r>
              <a:rPr lang="fr-CA" sz="1800" i="1" dirty="0">
                <a:solidFill>
                  <a:srgbClr val="57565B"/>
                </a:solidFill>
                <a:latin typeface="Gotham HTF Book"/>
                <a:cs typeface="Times New Roman" pitchFamily="18" charset="0"/>
              </a:rPr>
              <a:t>≤</a:t>
            </a:r>
            <a:r>
              <a:rPr lang="fr-CA" sz="1800" i="1" dirty="0">
                <a:solidFill>
                  <a:srgbClr val="57565B"/>
                </a:solidFill>
                <a:latin typeface="Gotham HTF Book"/>
                <a:sym typeface="Math C" pitchFamily="2" charset="2"/>
              </a:rPr>
              <a:t> </a:t>
            </a:r>
            <a:r>
              <a:rPr lang="fr-CA" sz="1800" i="1" dirty="0" err="1">
                <a:solidFill>
                  <a:srgbClr val="57565B"/>
                </a:solidFill>
                <a:latin typeface="Gotham HTF Book"/>
                <a:sym typeface="Math C" pitchFamily="2" charset="2"/>
              </a:rPr>
              <a:t>u</a:t>
            </a:r>
            <a:r>
              <a:rPr lang="fr-CA" sz="1800" i="1" baseline="-25000" dirty="0" err="1">
                <a:solidFill>
                  <a:srgbClr val="57565B"/>
                </a:solidFill>
                <a:latin typeface="Gotham HTF Book"/>
                <a:sym typeface="Math C" pitchFamily="2" charset="2"/>
              </a:rPr>
              <a:t>ij</a:t>
            </a:r>
            <a:r>
              <a:rPr lang="fr-CA" sz="1800" dirty="0">
                <a:solidFill>
                  <a:srgbClr val="57565B"/>
                </a:solidFill>
                <a:latin typeface="Gotham HTF Book"/>
              </a:rPr>
              <a:t> sont inutiles.  La solution obtenue avec le simplexe est entière.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6AB574-C22C-4BDA-B64C-C271D0BF5742}"/>
              </a:ext>
            </a:extLst>
          </p:cNvPr>
          <p:cNvSpPr txBox="1"/>
          <p:nvPr/>
        </p:nvSpPr>
        <p:spPr>
          <a:xfrm>
            <a:off x="5231905" y="1026477"/>
            <a:ext cx="4216008" cy="32315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lvl="1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(PCC) : 	min</a:t>
            </a:r>
          </a:p>
          <a:p>
            <a:pPr lvl="1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Sujet à :</a:t>
            </a:r>
          </a:p>
          <a:p>
            <a:pPr lvl="1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(conservation de flux)</a:t>
            </a: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8B3B20D-1C8C-4813-8A55-0076B09E2784}"/>
                  </a:ext>
                </a:extLst>
              </p:cNvPr>
              <p:cNvSpPr txBox="1"/>
              <p:nvPr/>
            </p:nvSpPr>
            <p:spPr>
              <a:xfrm>
                <a:off x="6999642" y="854844"/>
                <a:ext cx="3024336" cy="835806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8B3B20D-1C8C-4813-8A55-0076B09E2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642" y="854844"/>
                <a:ext cx="3024336" cy="8358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996DE7B-D81E-4A96-A1EE-5620947B1DD6}"/>
                  </a:ext>
                </a:extLst>
              </p:cNvPr>
              <p:cNvSpPr txBox="1"/>
              <p:nvPr/>
            </p:nvSpPr>
            <p:spPr>
              <a:xfrm>
                <a:off x="6567594" y="2856470"/>
                <a:ext cx="3024336" cy="1112805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5"/>
                            </m:rP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996DE7B-D81E-4A96-A1EE-5620947B1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594" y="2856470"/>
                <a:ext cx="3024336" cy="1112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ccolade ouvrante 15">
            <a:extLst>
              <a:ext uri="{FF2B5EF4-FFF2-40B4-BE49-F238E27FC236}">
                <a16:creationId xmlns:a16="http://schemas.microsoft.com/office/drawing/2014/main" id="{63E4025C-A341-4348-85FC-60CE44303DDF}"/>
              </a:ext>
            </a:extLst>
          </p:cNvPr>
          <p:cNvSpPr/>
          <p:nvPr/>
        </p:nvSpPr>
        <p:spPr>
          <a:xfrm>
            <a:off x="9169398" y="2592781"/>
            <a:ext cx="206508" cy="1386153"/>
          </a:xfrm>
          <a:prstGeom prst="leftBrace">
            <a:avLst>
              <a:gd name="adj1" fmla="val 72723"/>
              <a:gd name="adj2" fmla="val 50594"/>
            </a:avLst>
          </a:prstGeom>
          <a:noFill/>
          <a:ln w="25400" cap="flat">
            <a:solidFill>
              <a:srgbClr val="57565B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57565B"/>
              </a:solidFill>
              <a:effectLst/>
              <a:highlight>
                <a:srgbClr val="57565B"/>
              </a:highlight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FB499FA-CD87-4383-8BB9-B4A254E47144}"/>
                  </a:ext>
                </a:extLst>
              </p:cNvPr>
              <p:cNvSpPr txBox="1"/>
              <p:nvPr/>
            </p:nvSpPr>
            <p:spPr>
              <a:xfrm>
                <a:off x="9493922" y="2616441"/>
                <a:ext cx="2019271" cy="1384995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b="0" dirty="0">
                    <a:solidFill>
                      <a:srgbClr val="57565B"/>
                    </a:solidFill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sz="1800" b="0" i="1" dirty="0" err="1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</m:t>
                    </m:r>
                    <m:r>
                      <a:rPr lang="en-US" sz="1800" b="0" i="1" dirty="0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800" b="0" i="1" dirty="0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800" b="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800" b="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en-US" sz="1800" b="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fr-FR" sz="1800" i="1" dirty="0" err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fr-FR" sz="1800" i="1" dirty="0" err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1800" i="1" dirty="0" err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FB499FA-CD87-4383-8BB9-B4A254E47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922" y="2616441"/>
                <a:ext cx="2019271" cy="1384995"/>
              </a:xfrm>
              <a:prstGeom prst="rect">
                <a:avLst/>
              </a:prstGeom>
              <a:blipFill>
                <a:blip r:embed="rId4"/>
                <a:stretch>
                  <a:fillRect l="-6928" t="-5727" b="-1322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735E2E1-B3A5-46CA-BE6F-327C38FBF9C0}"/>
                  </a:ext>
                </a:extLst>
              </p:cNvPr>
              <p:cNvSpPr txBox="1"/>
              <p:nvPr/>
            </p:nvSpPr>
            <p:spPr>
              <a:xfrm>
                <a:off x="7126550" y="4328516"/>
                <a:ext cx="2279022" cy="299313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≥0,  ∀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735E2E1-B3A5-46CA-BE6F-327C38FBF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550" y="4328516"/>
                <a:ext cx="2279022" cy="299313"/>
              </a:xfrm>
              <a:prstGeom prst="rect">
                <a:avLst/>
              </a:prstGeom>
              <a:blipFill>
                <a:blip r:embed="rId5"/>
                <a:stretch>
                  <a:fillRect l="-1070" r="-2139" b="-26531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4324D-7C35-4ABB-8131-CC2AD3FC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Louis-Martin Rousseau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C89-0166-4633-8E23-E880340D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Office: A520.21 Tel.: #4569</a:t>
            </a:r>
          </a:p>
          <a:p>
            <a:r>
              <a:rPr lang="fr-FR" dirty="0"/>
              <a:t>Louis-Martin.Rousseau@polymtl.ca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2024" y="2794731"/>
            <a:ext cx="5575177" cy="599281"/>
          </a:xfrm>
        </p:spPr>
        <p:txBody>
          <a:bodyPr/>
          <a:lstStyle/>
          <a:p>
            <a:r>
              <a:rPr lang="fr-CA" altLang="fr-FR" sz="2800" dirty="0"/>
              <a:t>Outils de Recherche </a:t>
            </a:r>
            <a:br>
              <a:rPr lang="fr-CA" altLang="fr-FR" sz="2800" dirty="0"/>
            </a:br>
            <a:r>
              <a:rPr lang="fr-CA" altLang="fr-FR" sz="2800" dirty="0"/>
              <a:t>Opérationnelle en Génie MTH 8414</a:t>
            </a:r>
            <a:endParaRPr lang="en-CA" sz="2800" dirty="0"/>
          </a:p>
          <a:p>
            <a:endParaRPr lang="fr-FR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4627" y="3774746"/>
            <a:ext cx="9313304" cy="500856"/>
          </a:xfrm>
        </p:spPr>
        <p:txBody>
          <a:bodyPr/>
          <a:lstStyle/>
          <a:p>
            <a:r>
              <a:rPr lang="en-US" dirty="0"/>
              <a:t>Flux dans les </a:t>
            </a:r>
            <a:r>
              <a:rPr lang="en-US" dirty="0" err="1"/>
              <a:t>réseaux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4CEA2E-D3AE-0D44-A956-8FAC81F05A30}"/>
              </a:ext>
            </a:extLst>
          </p:cNvPr>
          <p:cNvSpPr txBox="1"/>
          <p:nvPr/>
        </p:nvSpPr>
        <p:spPr>
          <a:xfrm>
            <a:off x="6496865" y="4186442"/>
            <a:ext cx="3260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Flux à coût 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Plus court chemin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4"/>
                </a:solidFill>
                <a:latin typeface="+mn-lt"/>
              </a:rPr>
              <a:t>Flux maximal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Problèmes de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Problèmes d’affectation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Autres formulations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Créations d’horaires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90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556792"/>
            <a:ext cx="10515600" cy="205496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CA" sz="2000" dirty="0"/>
              <a:t>Problème de flux maximal (FM) d’une source  </a:t>
            </a:r>
            <a:r>
              <a:rPr lang="fr-CA" sz="2000" i="1" dirty="0"/>
              <a:t>s </a:t>
            </a:r>
            <a:r>
              <a:rPr lang="fr-CA" sz="2000" dirty="0"/>
              <a:t>à une destination  </a:t>
            </a:r>
            <a:r>
              <a:rPr lang="fr-CA" sz="2000" i="1" dirty="0" err="1"/>
              <a:t>t</a:t>
            </a:r>
            <a:r>
              <a:rPr lang="fr-CA" sz="2000" dirty="0"/>
              <a:t>. (Maximum Flow)</a:t>
            </a:r>
          </a:p>
          <a:p>
            <a:pPr algn="l">
              <a:lnSpc>
                <a:spcPct val="150000"/>
              </a:lnSpc>
              <a:buFontTx/>
              <a:buChar char="•"/>
            </a:pPr>
            <a:endParaRPr lang="fr-CA" dirty="0"/>
          </a:p>
          <a:p>
            <a:pPr algn="l">
              <a:lnSpc>
                <a:spcPct val="150000"/>
              </a:lnSpc>
            </a:pPr>
            <a:r>
              <a:rPr lang="fr-CA" dirty="0"/>
              <a:t>Soit un réseau où </a:t>
            </a:r>
            <a:r>
              <a:rPr lang="fr-CA" i="1" dirty="0" err="1"/>
              <a:t>l</a:t>
            </a:r>
            <a:r>
              <a:rPr lang="fr-CA" i="1" baseline="-25000" dirty="0" err="1"/>
              <a:t>ij</a:t>
            </a:r>
            <a:r>
              <a:rPr lang="fr-CA" dirty="0"/>
              <a:t> = 0 </a:t>
            </a:r>
            <a:r>
              <a:rPr lang="fr-CA" dirty="0">
                <a:sym typeface="Symbol" pitchFamily="18" charset="2"/>
              </a:rPr>
              <a:t></a:t>
            </a:r>
            <a:r>
              <a:rPr lang="fr-CA" dirty="0">
                <a:sym typeface="Math C" pitchFamily="2" charset="2"/>
              </a:rPr>
              <a:t> </a:t>
            </a:r>
            <a:r>
              <a:rPr lang="fr-CA" i="1" dirty="0">
                <a:sym typeface="Math C" pitchFamily="2" charset="2"/>
              </a:rPr>
              <a:t>(</a:t>
            </a:r>
            <a:r>
              <a:rPr lang="fr-CA" i="1" dirty="0" err="1">
                <a:sym typeface="Math C" pitchFamily="2" charset="2"/>
              </a:rPr>
              <a:t>i,j</a:t>
            </a:r>
            <a:r>
              <a:rPr lang="fr-CA" i="1" dirty="0">
                <a:sym typeface="Math C" pitchFamily="2" charset="2"/>
              </a:rPr>
              <a:t>)</a:t>
            </a:r>
            <a:r>
              <a:rPr lang="fr-CA" dirty="0">
                <a:sym typeface="Math C" pitchFamily="2" charset="2"/>
              </a:rPr>
              <a:t> </a:t>
            </a:r>
            <a:r>
              <a:rPr lang="fr-CA" dirty="0">
                <a:sym typeface="Symbol" pitchFamily="18" charset="2"/>
              </a:rPr>
              <a:t></a:t>
            </a:r>
            <a:r>
              <a:rPr lang="fr-CA" dirty="0">
                <a:sym typeface="Math C" pitchFamily="2" charset="2"/>
              </a:rPr>
              <a:t> </a:t>
            </a:r>
            <a:r>
              <a:rPr lang="fr-CA" i="1" dirty="0">
                <a:sym typeface="Math C" pitchFamily="2" charset="2"/>
              </a:rPr>
              <a:t>A</a:t>
            </a:r>
            <a:r>
              <a:rPr lang="fr-CA" dirty="0"/>
              <a:t>, l’objectif est de déterminer la quantité maximale de flux qu’il est possible d’acheminer d’un nœud source </a:t>
            </a:r>
            <a:r>
              <a:rPr lang="fr-CA" b="1" i="1" dirty="0"/>
              <a:t>s </a:t>
            </a:r>
            <a:r>
              <a:rPr lang="fr-CA" dirty="0"/>
              <a:t>à un nœud destination </a:t>
            </a:r>
            <a:r>
              <a:rPr lang="fr-CA" b="1" i="1" dirty="0" err="1"/>
              <a:t>t</a:t>
            </a:r>
            <a:r>
              <a:rPr lang="fr-CA" i="1" dirty="0"/>
              <a:t>  </a:t>
            </a:r>
            <a:r>
              <a:rPr lang="fr-CA" dirty="0"/>
              <a:t>du réseau (maximiser </a:t>
            </a:r>
            <a:r>
              <a:rPr lang="fr-CA" b="1" i="1" dirty="0" err="1"/>
              <a:t>x</a:t>
            </a:r>
            <a:r>
              <a:rPr lang="fr-CA" b="1" i="1" baseline="-25000" dirty="0" err="1"/>
              <a:t>ts</a:t>
            </a:r>
            <a:r>
              <a:rPr lang="fr-CA" dirty="0"/>
              <a:t>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/>
              <a:t>Problème de flux maximal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7BB73F4-5F6D-416D-BAB9-EAEBC708C7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017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65EDA1D1-5BBA-4818-8AD6-9CC4AF02C532}" type="slidenum">
              <a:rPr lang="fr-FR"/>
              <a:pPr/>
              <a:t>16</a:t>
            </a:fld>
            <a:endParaRPr lang="fr-FR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3763896"/>
          </a:xfrm>
        </p:spPr>
        <p:txBody>
          <a:bodyPr/>
          <a:lstStyle/>
          <a:p>
            <a:pPr marL="231727" indent="-231727" algn="just">
              <a:lnSpc>
                <a:spcPct val="140000"/>
              </a:lnSpc>
              <a:buFontTx/>
              <a:buChar char="•"/>
            </a:pPr>
            <a:r>
              <a:rPr lang="fr-CA" dirty="0"/>
              <a:t>On formule le problème de MF comme un problème de MCF en ajoutant un arc fictif de la destination </a:t>
            </a:r>
            <a:r>
              <a:rPr lang="fr-CA" b="1" i="1" dirty="0"/>
              <a:t>t</a:t>
            </a:r>
            <a:r>
              <a:rPr lang="fr-CA" dirty="0"/>
              <a:t> vers la source </a:t>
            </a:r>
            <a:r>
              <a:rPr lang="fr-CA" b="1" i="1" dirty="0"/>
              <a:t>s </a:t>
            </a:r>
            <a:r>
              <a:rPr lang="fr-CA" dirty="0"/>
              <a:t>et dont les coûts sont spécifiés comme suit:</a:t>
            </a:r>
          </a:p>
          <a:p>
            <a:pPr marL="0" indent="0" algn="just">
              <a:lnSpc>
                <a:spcPct val="140000"/>
              </a:lnSpc>
              <a:buNone/>
            </a:pPr>
            <a:br>
              <a:rPr lang="fr-CA" dirty="0"/>
            </a:br>
            <a:r>
              <a:rPr lang="fr-CA" dirty="0"/>
              <a:t>	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fr-CA" dirty="0"/>
              <a:t>	Cout d’un arc = </a:t>
            </a:r>
          </a:p>
          <a:p>
            <a:pPr marL="231727" indent="-231727">
              <a:lnSpc>
                <a:spcPct val="140000"/>
              </a:lnSpc>
              <a:buFontTx/>
              <a:buChar char="•"/>
            </a:pPr>
            <a:endParaRPr lang="fr-CA" dirty="0"/>
          </a:p>
          <a:p>
            <a:pPr marL="231727" indent="-231727">
              <a:lnSpc>
                <a:spcPct val="140000"/>
              </a:lnSpc>
              <a:buFontTx/>
              <a:buChar char="•"/>
            </a:pPr>
            <a:endParaRPr lang="fr-CA" dirty="0"/>
          </a:p>
          <a:p>
            <a:pPr marL="231727" indent="-231727">
              <a:lnSpc>
                <a:spcPct val="140000"/>
              </a:lnSpc>
              <a:buFontTx/>
              <a:buChar char="•"/>
            </a:pPr>
            <a:r>
              <a:rPr lang="fr-CA" dirty="0"/>
              <a:t>Ici on « maximise » </a:t>
            </a:r>
            <a:r>
              <a:rPr lang="fr-CA" b="1" i="1" dirty="0" err="1"/>
              <a:t>x</a:t>
            </a:r>
            <a:r>
              <a:rPr lang="fr-CA" b="1" i="1" baseline="-25000" dirty="0" err="1"/>
              <a:t>ts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Modèle</a:t>
            </a:r>
            <a:r>
              <a:rPr lang="en-US" dirty="0"/>
              <a:t> </a:t>
            </a:r>
            <a:r>
              <a:rPr lang="en-US" dirty="0" err="1"/>
              <a:t>mathématique</a:t>
            </a:r>
            <a:r>
              <a:rPr lang="en-US" dirty="0"/>
              <a:t> pour le MF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B20B41-CECE-44A3-B4B0-64B4952C84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267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8618F6B4-3338-4A70-A90A-FBDB3C00CDE9}" type="slidenum">
              <a:rPr lang="fr-FR"/>
              <a:pPr/>
              <a:t>17</a:t>
            </a:fld>
            <a:endParaRPr lang="fr-FR"/>
          </a:p>
        </p:txBody>
      </p:sp>
      <p:sp>
        <p:nvSpPr>
          <p:cNvPr id="11270" name="AutoShape 8"/>
          <p:cNvSpPr>
            <a:spLocks/>
          </p:cNvSpPr>
          <p:nvPr/>
        </p:nvSpPr>
        <p:spPr bwMode="auto">
          <a:xfrm>
            <a:off x="3503712" y="2780927"/>
            <a:ext cx="288032" cy="648073"/>
          </a:xfrm>
          <a:prstGeom prst="leftBrace">
            <a:avLst>
              <a:gd name="adj1" fmla="val 11492"/>
              <a:gd name="adj2" fmla="val 50000"/>
            </a:avLst>
          </a:prstGeom>
          <a:noFill/>
          <a:ln w="12700">
            <a:solidFill>
              <a:srgbClr val="57565B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148CA49-16D3-4B3A-9BBE-9CCC7966CABE}"/>
                  </a:ext>
                </a:extLst>
              </p:cNvPr>
              <p:cNvSpPr txBox="1"/>
              <p:nvPr/>
            </p:nvSpPr>
            <p:spPr>
              <a:xfrm>
                <a:off x="2639616" y="2621774"/>
                <a:ext cx="3591157" cy="888815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91399" tIns="91399" rIns="91399" bIns="91399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</m:t>
                          </m:r>
                          <m:r>
                            <a:rPr lang="en-US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20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</m:t>
                      </m:r>
                      <m:r>
                        <a:rPr lang="en-US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2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US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148CA49-16D3-4B3A-9BBE-9CCC7966C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616" y="2621774"/>
                <a:ext cx="3591157" cy="8888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B45B53-2DAA-4299-92DB-2FD00BA54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Modèle</a:t>
            </a:r>
            <a:r>
              <a:rPr lang="en-US" dirty="0"/>
              <a:t> </a:t>
            </a:r>
            <a:r>
              <a:rPr lang="en-US" dirty="0" err="1"/>
              <a:t>mathématique</a:t>
            </a:r>
            <a:r>
              <a:rPr lang="en-US" dirty="0"/>
              <a:t> pour le MF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28301A-FED3-4E8A-B79F-DFC945537A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291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DD4297A7-604E-42A4-8175-50C5149E9A1A}" type="slidenum">
              <a:rPr lang="fr-FR"/>
              <a:pPr/>
              <a:t>18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83C977A-BF74-4276-9B4B-CEF238ED8600}"/>
              </a:ext>
            </a:extLst>
          </p:cNvPr>
          <p:cNvSpPr txBox="1"/>
          <p:nvPr/>
        </p:nvSpPr>
        <p:spPr>
          <a:xfrm>
            <a:off x="3143672" y="1777703"/>
            <a:ext cx="4702166" cy="32315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lvl="1"/>
            <a:r>
              <a:rPr lang="fr-FR" sz="22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(MF) : 	max</a:t>
            </a:r>
          </a:p>
          <a:p>
            <a:pPr lvl="1"/>
            <a:r>
              <a:rPr lang="fr-FR" sz="22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</a:p>
          <a:p>
            <a:pPr lvl="1"/>
            <a:r>
              <a:rPr lang="fr-FR" sz="22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Sujet à :</a:t>
            </a:r>
          </a:p>
          <a:p>
            <a:pPr lvl="1"/>
            <a:r>
              <a:rPr lang="fr-FR" sz="22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(conservation de flux)</a:t>
            </a:r>
          </a:p>
          <a:p>
            <a:pPr lvl="1"/>
            <a:endParaRPr lang="fr-FR" sz="22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22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22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22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fr-FR" sz="22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(capacité)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DB151C1-9938-4040-858A-13D50F16756A}"/>
                  </a:ext>
                </a:extLst>
              </p:cNvPr>
              <p:cNvSpPr txBox="1"/>
              <p:nvPr/>
            </p:nvSpPr>
            <p:spPr>
              <a:xfrm>
                <a:off x="4576529" y="1862349"/>
                <a:ext cx="3024336" cy="338554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sSub>
                        <m:sSubPr>
                          <m:ctrlPr>
                            <a:rPr lang="en-US" sz="2200" i="1" dirty="0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</m:oMath>
                  </m:oMathPara>
                </a14:m>
                <a:endParaRPr lang="fr-FR" sz="22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DB151C1-9938-4040-858A-13D50F167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529" y="1862349"/>
                <a:ext cx="3024336" cy="338554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F782EF2-99C7-4281-B0FD-ADFDC962A0FC}"/>
                  </a:ext>
                </a:extLst>
              </p:cNvPr>
              <p:cNvSpPr txBox="1"/>
              <p:nvPr/>
            </p:nvSpPr>
            <p:spPr>
              <a:xfrm>
                <a:off x="4655840" y="3252779"/>
                <a:ext cx="3867215" cy="1025794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sz="22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5"/>
                            </m:rPr>
                            <a:rPr lang="en-US" sz="22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∀</m:t>
                      </m:r>
                      <m:r>
                        <a:rPr lang="en-US" sz="22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2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2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fr-FR" sz="22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F782EF2-99C7-4281-B0FD-ADFDC962A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3252779"/>
                <a:ext cx="3867215" cy="10257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E77F8F3-BE4D-48E1-8DD8-FE926D74DF93}"/>
                  </a:ext>
                </a:extLst>
              </p:cNvPr>
              <p:cNvSpPr txBox="1"/>
              <p:nvPr/>
            </p:nvSpPr>
            <p:spPr>
              <a:xfrm>
                <a:off x="4871864" y="4989215"/>
                <a:ext cx="3499356" cy="704232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∀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2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fr-FR" sz="22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≤∞</m:t>
                      </m:r>
                    </m:oMath>
                  </m:oMathPara>
                </a14:m>
                <a:endParaRPr lang="fr-FR" sz="22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E77F8F3-BE4D-48E1-8DD8-FE926D74D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64" y="4989215"/>
                <a:ext cx="3499356" cy="704232"/>
              </a:xfrm>
              <a:prstGeom prst="rect">
                <a:avLst/>
              </a:prstGeom>
              <a:blipFill>
                <a:blip r:embed="rId4"/>
                <a:stretch>
                  <a:fillRect l="-2787" b="-6897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4324D-7C35-4ABB-8131-CC2AD3FC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Louis-Martin Rousseau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C89-0166-4633-8E23-E880340D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Office: A520.21 Tel.: #4569</a:t>
            </a:r>
          </a:p>
          <a:p>
            <a:r>
              <a:rPr lang="fr-FR" dirty="0"/>
              <a:t>Louis-Martin.Rousseau@polymtl.ca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2024" y="2794731"/>
            <a:ext cx="5575177" cy="599281"/>
          </a:xfrm>
        </p:spPr>
        <p:txBody>
          <a:bodyPr/>
          <a:lstStyle/>
          <a:p>
            <a:r>
              <a:rPr lang="fr-CA" altLang="fr-FR" sz="2800" dirty="0"/>
              <a:t>Outils de Recherche </a:t>
            </a:r>
            <a:br>
              <a:rPr lang="fr-CA" altLang="fr-FR" sz="2800" dirty="0"/>
            </a:br>
            <a:r>
              <a:rPr lang="fr-CA" altLang="fr-FR" sz="2800" dirty="0"/>
              <a:t>Opérationnelle en Génie MTH 8414</a:t>
            </a:r>
            <a:endParaRPr lang="en-CA" sz="2800" dirty="0"/>
          </a:p>
          <a:p>
            <a:endParaRPr lang="fr-FR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4627" y="3774746"/>
            <a:ext cx="9313304" cy="500856"/>
          </a:xfrm>
        </p:spPr>
        <p:txBody>
          <a:bodyPr/>
          <a:lstStyle/>
          <a:p>
            <a:r>
              <a:rPr lang="en-US" dirty="0"/>
              <a:t>Flux dans les </a:t>
            </a:r>
            <a:r>
              <a:rPr lang="en-US" dirty="0" err="1"/>
              <a:t>réseaux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4CEA2E-D3AE-0D44-A956-8FAC81F05A30}"/>
              </a:ext>
            </a:extLst>
          </p:cNvPr>
          <p:cNvSpPr txBox="1"/>
          <p:nvPr/>
        </p:nvSpPr>
        <p:spPr>
          <a:xfrm>
            <a:off x="6496865" y="4186442"/>
            <a:ext cx="3260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Flux à coût 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Plus court chemin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Flux maximal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4"/>
                </a:solidFill>
                <a:latin typeface="+mn-lt"/>
              </a:rPr>
              <a:t>Problèmes de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Problèmes d’affectation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Autres formulations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Créations d’horaires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24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1442363"/>
          </a:xfrm>
        </p:spPr>
        <p:txBody>
          <a:bodyPr/>
          <a:lstStyle/>
          <a:p>
            <a:pPr algn="l"/>
            <a:r>
              <a:rPr lang="fr-CA" b="1" dirty="0"/>
              <a:t>Réseau: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</a:rPr>
              <a:t>G(N,A)</a:t>
            </a:r>
            <a:endParaRPr lang="fr-CA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94594" lvl="1" indent="0" algn="just">
              <a:buNone/>
            </a:pPr>
            <a:r>
              <a:rPr lang="fr-CA" sz="2000" dirty="0">
                <a:solidFill>
                  <a:srgbClr val="57565B"/>
                </a:solidFill>
              </a:rPr>
              <a:t>Graphe orienté où </a:t>
            </a:r>
            <a:r>
              <a:rPr lang="fr-CA" sz="2000" i="1" dirty="0">
                <a:solidFill>
                  <a:srgbClr val="57565B"/>
                </a:solidFill>
              </a:rPr>
              <a:t>N</a:t>
            </a:r>
            <a:r>
              <a:rPr lang="fr-CA" sz="2000" dirty="0">
                <a:solidFill>
                  <a:srgbClr val="57565B"/>
                </a:solidFill>
              </a:rPr>
              <a:t> désigne l’ensemble des nœuds et </a:t>
            </a:r>
            <a:r>
              <a:rPr lang="fr-CA" sz="2000" i="1" dirty="0">
                <a:solidFill>
                  <a:srgbClr val="57565B"/>
                </a:solidFill>
              </a:rPr>
              <a:t>A</a:t>
            </a:r>
            <a:r>
              <a:rPr lang="fr-CA" sz="2000" dirty="0">
                <a:solidFill>
                  <a:srgbClr val="57565B"/>
                </a:solidFill>
              </a:rPr>
              <a:t> l’ensemble des arcs du réseau sur lequel il y a possibilité de faire circuler du flux.</a:t>
            </a:r>
          </a:p>
          <a:p>
            <a:pPr algn="just"/>
            <a:r>
              <a:rPr lang="fr-CA" b="1" dirty="0"/>
              <a:t>Notation: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80898" algn="l"/>
              </a:tabLst>
            </a:pPr>
            <a:r>
              <a:rPr lang="fr-CA" sz="2800" dirty="0"/>
              <a:t>Concepts de base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E979BEA-FF88-4A6C-BBC1-FDD4707984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993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61DF59A7-EA23-4EAB-8E5C-9F3763BD7D19}" type="slidenum">
              <a:rPr lang="fr-FR"/>
              <a:pPr/>
              <a:t>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0"/>
              <p:cNvSpPr txBox="1"/>
              <p:nvPr/>
            </p:nvSpPr>
            <p:spPr bwMode="auto">
              <a:xfrm>
                <a:off x="3228002" y="2636912"/>
                <a:ext cx="6348267" cy="2865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fr-FR" sz="22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fr-FR" sz="22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•</m:t>
                            </m:r>
                          </m:e>
                          <m:e>
                            <m:sSub>
                              <m:sSubPr>
                                <m:ctrlP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  <m:e>
                            <m:r>
                              <a:rPr lang="fr-FR" sz="22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e>
                            <m:eqArr>
                              <m:eqArrPr>
                                <m:ctrlP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le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flux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circulant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sur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arc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).</m:t>
                                </m:r>
                              </m:e>
                              <m:e/>
                            </m:eqArr>
                          </m:e>
                        </m:mr>
                        <m:mr>
                          <m:e>
                            <m:r>
                              <a:rPr lang="fr-FR" sz="22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•</m:t>
                            </m:r>
                          </m:e>
                          <m:e>
                            <m:sSub>
                              <m:sSubPr>
                                <m:ctrlP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  <m:e>
                            <m:r>
                              <a:rPr lang="fr-FR" sz="22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e>
                            <m:eqArr>
                              <m:eqArrPr>
                                <m:ctrlP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le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co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û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unitaire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du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flux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sur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arc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).</m:t>
                                </m:r>
                              </m:e>
                              <m:e/>
                            </m:eqArr>
                          </m:e>
                        </m:mr>
                        <m:mr>
                          <m:e>
                            <m:r>
                              <a:rPr lang="fr-FR" sz="22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•</m:t>
                            </m:r>
                          </m:e>
                          <m:e>
                            <m:sSub>
                              <m:sSubPr>
                                <m:ctrlP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  <m:e>
                            <m:r>
                              <a:rPr lang="fr-FR" sz="22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la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capacit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é 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de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arc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2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2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22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2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sz="22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) 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correspondant</m:t>
                            </m:r>
                          </m:e>
                        </m:mr>
                        <m:mr>
                          <m:e/>
                          <m:e/>
                          <m:e/>
                          <m:e>
                            <m:eqArr>
                              <m:eqArrPr>
                                <m:ctrlP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à 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une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borne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sup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rieure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sur</m:t>
                                </m:r>
                                <m:r>
                                  <m:rPr>
                                    <m:nor/>
                                  </m:rPr>
                                  <a:rPr lang="fr-FR" sz="22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fr-FR" sz="22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2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2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/>
                            </m:eqArr>
                          </m:e>
                        </m:mr>
                        <m:mr>
                          <m:e>
                            <m:r>
                              <a:rPr lang="fr-FR" sz="22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•</m:t>
                            </m:r>
                          </m:e>
                          <m:e>
                            <m:sSub>
                              <m:sSubPr>
                                <m:ctrlP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  <m:e>
                            <m:r>
                              <a:rPr lang="fr-FR" sz="22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une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borne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inf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rieure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sur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mr>
                        <m:mr>
                          <m:e/>
                          <m:e/>
                          <m:e/>
                          <m:e>
                            <m:r>
                              <a:rPr lang="fr-FR" sz="22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avec</m:t>
                            </m:r>
                            <m:r>
                              <m:rPr>
                                <m:nor/>
                              </m:rPr>
                              <a:rPr lang="fr-FR" sz="22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2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sSub>
                              <m:sSubPr>
                                <m:ctrlP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fr-FR" sz="22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sz="22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fr-FR" sz="22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).</m:t>
                            </m:r>
                          </m:e>
                        </m:mr>
                      </m:m>
                    </m:oMath>
                  </m:oMathPara>
                </a14:m>
                <a:endParaRPr lang="fr-FR" sz="2200" dirty="0">
                  <a:solidFill>
                    <a:srgbClr val="57565B"/>
                  </a:solidFill>
                </a:endParaRPr>
              </a:p>
              <a:p>
                <a:endParaRPr lang="fr-FR" sz="22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5" name="Object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8002" y="2636912"/>
                <a:ext cx="6348267" cy="2865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3755817"/>
          </a:xfrm>
        </p:spPr>
        <p:txBody>
          <a:bodyPr/>
          <a:lstStyle/>
          <a:p>
            <a:pPr marL="0" indent="0">
              <a:buNone/>
            </a:pPr>
            <a:r>
              <a:rPr lang="fr-CA" sz="2200" dirty="0"/>
              <a:t>Problème de transport classique</a:t>
            </a:r>
          </a:p>
          <a:p>
            <a:pPr marL="0" indent="0">
              <a:buNone/>
            </a:pPr>
            <a:endParaRPr lang="fr-CA" sz="2200" dirty="0"/>
          </a:p>
          <a:p>
            <a:r>
              <a:rPr lang="fr-CA" dirty="0"/>
              <a:t>Dans ce problème, nous considérons plusieurs sources et plusieurs destinations, et il n’y a pas de nœuds intermédiaires.  </a:t>
            </a:r>
          </a:p>
          <a:p>
            <a:r>
              <a:rPr lang="fr-CA" dirty="0"/>
              <a:t>Ainsi </a:t>
            </a:r>
            <a:r>
              <a:rPr lang="fr-CA" b="1" i="1" dirty="0"/>
              <a:t>N</a:t>
            </a:r>
            <a:r>
              <a:rPr lang="fr-CA" dirty="0"/>
              <a:t> est partitionné en deux ensembles: </a:t>
            </a:r>
            <a:r>
              <a:rPr lang="fr-CA" b="1" i="1" dirty="0"/>
              <a:t>S </a:t>
            </a:r>
            <a:r>
              <a:rPr lang="fr-CA" dirty="0"/>
              <a:t>l’ensemble des nœuds source et </a:t>
            </a:r>
            <a:r>
              <a:rPr lang="fr-CA" b="1" i="1" dirty="0"/>
              <a:t>T </a:t>
            </a:r>
            <a:r>
              <a:rPr lang="fr-CA" dirty="0"/>
              <a:t>l’ensemble de nœuds destination: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De plus, l’ensemble </a:t>
            </a:r>
            <a:r>
              <a:rPr lang="fr-CA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fr-CA" dirty="0"/>
              <a:t> est constitué des arcs reliant les sources aux destinations.  Un arc existe entre chaque pair source-destination: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Quelques problèmes de flux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AE66A6-C34A-4DB7-936C-C10D3B7B14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36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DA0C7A92-C4C6-40C6-A004-6DCB9C78F20E}" type="slidenum">
              <a:rPr lang="fr-FR"/>
              <a:pPr/>
              <a:t>20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Object 9"/>
              <p:cNvSpPr txBox="1"/>
              <p:nvPr/>
            </p:nvSpPr>
            <p:spPr bwMode="auto">
              <a:xfrm>
                <a:off x="4722409" y="4538242"/>
                <a:ext cx="3124200" cy="412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180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 (</m:t>
                          </m:r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, </m:t>
                          </m:r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):</m:t>
                          </m:r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, </m:t>
                          </m:r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</m:e>
                      </m:d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5364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409" y="4538242"/>
                <a:ext cx="3124200" cy="412750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A4DD3E3-6CCF-4346-B8E0-51A32D6D151D}"/>
                  </a:ext>
                </a:extLst>
              </p:cNvPr>
              <p:cNvSpPr txBox="1"/>
              <p:nvPr/>
            </p:nvSpPr>
            <p:spPr>
              <a:xfrm>
                <a:off x="4655840" y="2942292"/>
                <a:ext cx="3168352" cy="495374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91399" tIns="91399" rIns="91399" bIns="91399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800" i="1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fr-FR" sz="1800" i="1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800" i="1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fr-FR" sz="1800" i="1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fr-FR" sz="1800" i="1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fr-FR" sz="1800" i="1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  (</m:t>
                    </m:r>
                    <m:r>
                      <m:rPr>
                        <m:nor/>
                      </m:rPr>
                      <a:rPr lang="fr-FR" sz="1800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fr-FR" sz="1800" i="1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 </m:t>
                    </m:r>
                    <m:r>
                      <a:rPr lang="fr-FR" sz="1800" i="1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fr-FR" sz="1800" i="1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fr-FR" sz="1800" i="1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fr-FR" sz="1800" i="1">
                        <a:solidFill>
                          <a:srgbClr val="5756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=∅)</m:t>
                    </m:r>
                  </m:oMath>
                </a14:m>
                <a:r>
                  <a:rPr lang="fr-FR" sz="1800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A4DD3E3-6CCF-4346-B8E0-51A32D6D1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2942292"/>
                <a:ext cx="3168352" cy="495374"/>
              </a:xfrm>
              <a:prstGeom prst="rect">
                <a:avLst/>
              </a:prstGeom>
              <a:blipFill>
                <a:blip r:embed="rId3"/>
                <a:stretch>
                  <a:fillRect b="-8642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  <a:p>
            <a:pPr algn="l"/>
            <a:endParaRPr lang="fr-CA" b="1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Problème</a:t>
            </a:r>
            <a:r>
              <a:rPr lang="en-US" dirty="0"/>
              <a:t> de transport (</a:t>
            </a:r>
            <a:r>
              <a:rPr lang="en-US" dirty="0" err="1"/>
              <a:t>exemple</a:t>
            </a:r>
            <a:r>
              <a:rPr lang="en-US" dirty="0"/>
              <a:t>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1D40DE-642B-41FD-B606-A955606E58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391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2F02EE13-BF88-4862-82B1-6DD4BBBDE55D}" type="slidenum">
              <a:rPr lang="fr-FR"/>
              <a:pPr/>
              <a:t>21</a:t>
            </a:fld>
            <a:endParaRPr lang="fr-FR"/>
          </a:p>
        </p:txBody>
      </p:sp>
      <p:sp>
        <p:nvSpPr>
          <p:cNvPr id="16393" name="Oval 5"/>
          <p:cNvSpPr>
            <a:spLocks noChangeArrowheads="1"/>
          </p:cNvSpPr>
          <p:nvPr/>
        </p:nvSpPr>
        <p:spPr bwMode="auto">
          <a:xfrm>
            <a:off x="4876055" y="5067299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16394" name="Oval 6"/>
          <p:cNvSpPr>
            <a:spLocks noChangeArrowheads="1"/>
          </p:cNvSpPr>
          <p:nvPr/>
        </p:nvSpPr>
        <p:spPr bwMode="auto">
          <a:xfrm>
            <a:off x="4799856" y="31623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pPr algn="ctr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fr-FR" sz="1800" baseline="-250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395" name="Oval 7"/>
          <p:cNvSpPr>
            <a:spLocks noChangeArrowheads="1"/>
          </p:cNvSpPr>
          <p:nvPr/>
        </p:nvSpPr>
        <p:spPr bwMode="auto">
          <a:xfrm>
            <a:off x="4876055" y="1409699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16396" name="Oval 8"/>
          <p:cNvSpPr>
            <a:spLocks noChangeArrowheads="1"/>
          </p:cNvSpPr>
          <p:nvPr/>
        </p:nvSpPr>
        <p:spPr bwMode="auto">
          <a:xfrm>
            <a:off x="7314456" y="3086099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16397" name="Oval 9"/>
          <p:cNvSpPr>
            <a:spLocks noChangeArrowheads="1"/>
          </p:cNvSpPr>
          <p:nvPr/>
        </p:nvSpPr>
        <p:spPr bwMode="auto">
          <a:xfrm>
            <a:off x="7238255" y="1409699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16398" name="Oval 10"/>
          <p:cNvSpPr>
            <a:spLocks noChangeArrowheads="1"/>
          </p:cNvSpPr>
          <p:nvPr/>
        </p:nvSpPr>
        <p:spPr bwMode="auto">
          <a:xfrm>
            <a:off x="7314456" y="5067299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Object 11"/>
              <p:cNvSpPr txBox="1"/>
              <p:nvPr/>
            </p:nvSpPr>
            <p:spPr bwMode="auto">
              <a:xfrm>
                <a:off x="4986541" y="1446174"/>
                <a:ext cx="288925" cy="411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6386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6541" y="1446174"/>
                <a:ext cx="288925" cy="411163"/>
              </a:xfrm>
              <a:prstGeom prst="rect">
                <a:avLst/>
              </a:prstGeom>
              <a:blipFill>
                <a:blip r:embed="rId2"/>
                <a:stretch>
                  <a:fillRect r="-21277"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Object 13"/>
              <p:cNvSpPr txBox="1"/>
              <p:nvPr/>
            </p:nvSpPr>
            <p:spPr bwMode="auto">
              <a:xfrm>
                <a:off x="4948285" y="5125493"/>
                <a:ext cx="365125" cy="438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6387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8285" y="5125493"/>
                <a:ext cx="365125" cy="438150"/>
              </a:xfrm>
              <a:prstGeom prst="rect">
                <a:avLst/>
              </a:prstGeom>
              <a:blipFill>
                <a:blip r:embed="rId3"/>
                <a:stretch>
                  <a:fillRect r="-6667"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Object 14"/>
              <p:cNvSpPr txBox="1"/>
              <p:nvPr/>
            </p:nvSpPr>
            <p:spPr bwMode="auto">
              <a:xfrm>
                <a:off x="7369427" y="1453403"/>
                <a:ext cx="239712" cy="411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6388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9427" y="1453403"/>
                <a:ext cx="239712" cy="411163"/>
              </a:xfrm>
              <a:prstGeom prst="rect">
                <a:avLst/>
              </a:prstGeom>
              <a:blipFill>
                <a:blip r:embed="rId4"/>
                <a:stretch>
                  <a:fillRect r="-35897"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Object 15"/>
              <p:cNvSpPr txBox="1"/>
              <p:nvPr/>
            </p:nvSpPr>
            <p:spPr bwMode="auto">
              <a:xfrm>
                <a:off x="7438591" y="3176647"/>
                <a:ext cx="268287" cy="411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6389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8591" y="3176647"/>
                <a:ext cx="268287" cy="411163"/>
              </a:xfrm>
              <a:prstGeom prst="rect">
                <a:avLst/>
              </a:prstGeom>
              <a:blipFill>
                <a:blip r:embed="rId5"/>
                <a:stretch>
                  <a:fillRect r="-25000"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Object 16"/>
              <p:cNvSpPr txBox="1"/>
              <p:nvPr/>
            </p:nvSpPr>
            <p:spPr bwMode="auto">
              <a:xfrm>
                <a:off x="7425137" y="5127278"/>
                <a:ext cx="268287" cy="438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6390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5137" y="5127278"/>
                <a:ext cx="268287" cy="438150"/>
              </a:xfrm>
              <a:prstGeom prst="rect">
                <a:avLst/>
              </a:prstGeom>
              <a:blipFill>
                <a:blip r:embed="rId6"/>
                <a:stretch>
                  <a:fillRect r="-25000"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9" name="Line 17"/>
          <p:cNvSpPr>
            <a:spLocks noChangeShapeType="1"/>
          </p:cNvSpPr>
          <p:nvPr/>
        </p:nvSpPr>
        <p:spPr bwMode="auto">
          <a:xfrm>
            <a:off x="5485656" y="1638299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5485655" y="5295899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16401" name="Line 20"/>
          <p:cNvSpPr>
            <a:spLocks noChangeShapeType="1"/>
          </p:cNvSpPr>
          <p:nvPr/>
        </p:nvSpPr>
        <p:spPr bwMode="auto">
          <a:xfrm>
            <a:off x="5409456" y="3390899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16402" name="Line 23"/>
          <p:cNvSpPr>
            <a:spLocks noChangeShapeType="1"/>
          </p:cNvSpPr>
          <p:nvPr/>
        </p:nvSpPr>
        <p:spPr bwMode="auto">
          <a:xfrm>
            <a:off x="5180856" y="3695700"/>
            <a:ext cx="2362200" cy="136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16403" name="Line 29"/>
          <p:cNvSpPr>
            <a:spLocks noChangeShapeType="1"/>
          </p:cNvSpPr>
          <p:nvPr/>
        </p:nvSpPr>
        <p:spPr bwMode="auto">
          <a:xfrm flipV="1">
            <a:off x="5485655" y="3467099"/>
            <a:ext cx="1828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16404" name="Line 31"/>
          <p:cNvSpPr>
            <a:spLocks noChangeShapeType="1"/>
          </p:cNvSpPr>
          <p:nvPr/>
        </p:nvSpPr>
        <p:spPr bwMode="auto">
          <a:xfrm>
            <a:off x="5409455" y="1790700"/>
            <a:ext cx="2286000" cy="1319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cxnSp>
        <p:nvCxnSpPr>
          <p:cNvPr id="16405" name="AutoShape 38"/>
          <p:cNvCxnSpPr>
            <a:cxnSpLocks noChangeShapeType="1"/>
            <a:stCxn id="16393" idx="7"/>
            <a:endCxn id="16397" idx="5"/>
          </p:cNvCxnSpPr>
          <p:nvPr/>
        </p:nvCxnSpPr>
        <p:spPr bwMode="auto">
          <a:xfrm flipV="1">
            <a:off x="5396755" y="1865317"/>
            <a:ext cx="2362200" cy="3279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6" name="AutoShape 39"/>
          <p:cNvCxnSpPr>
            <a:cxnSpLocks noChangeShapeType="1"/>
            <a:stCxn id="16394" idx="7"/>
            <a:endCxn id="16397" idx="2"/>
          </p:cNvCxnSpPr>
          <p:nvPr/>
        </p:nvCxnSpPr>
        <p:spPr bwMode="auto">
          <a:xfrm flipV="1">
            <a:off x="5320555" y="1676399"/>
            <a:ext cx="1917700" cy="156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7" name="AutoShape 40"/>
          <p:cNvCxnSpPr>
            <a:cxnSpLocks noChangeShapeType="1"/>
            <a:stCxn id="16395" idx="4"/>
            <a:endCxn id="16398" idx="1"/>
          </p:cNvCxnSpPr>
          <p:nvPr/>
        </p:nvCxnSpPr>
        <p:spPr bwMode="auto">
          <a:xfrm>
            <a:off x="5180855" y="1943099"/>
            <a:ext cx="2222500" cy="3201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408" name="Text Box 41"/>
          <p:cNvSpPr txBox="1">
            <a:spLocks noChangeArrowheads="1"/>
          </p:cNvSpPr>
          <p:nvPr/>
        </p:nvSpPr>
        <p:spPr bwMode="auto">
          <a:xfrm>
            <a:off x="4952255" y="4152899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b="1">
                <a:sym typeface="MT Extra" pitchFamily="18" charset="2"/>
              </a:rPr>
              <a:t></a:t>
            </a:r>
            <a:endParaRPr lang="fr-CA" sz="1800" b="1" i="1">
              <a:sym typeface="Math C" pitchFamily="2" charset="2"/>
            </a:endParaRPr>
          </a:p>
        </p:txBody>
      </p:sp>
      <p:sp>
        <p:nvSpPr>
          <p:cNvPr id="16409" name="Text Box 44"/>
          <p:cNvSpPr txBox="1">
            <a:spLocks noChangeArrowheads="1"/>
          </p:cNvSpPr>
          <p:nvPr/>
        </p:nvSpPr>
        <p:spPr bwMode="auto">
          <a:xfrm>
            <a:off x="7492255" y="4148931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b="1">
                <a:sym typeface="MT Extra" pitchFamily="18" charset="2"/>
              </a:rPr>
              <a:t></a:t>
            </a:r>
            <a:endParaRPr lang="fr-CA" sz="1800" b="1" i="1">
              <a:sym typeface="Math C" pitchFamily="2" charset="2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191698"/>
            <a:ext cx="10515600" cy="4474604"/>
          </a:xfrm>
        </p:spPr>
        <p:txBody>
          <a:bodyPr/>
          <a:lstStyle/>
          <a:p>
            <a:pPr>
              <a:lnSpc>
                <a:spcPct val="130000"/>
              </a:lnSpc>
              <a:tabLst>
                <a:tab pos="380923" algn="l"/>
              </a:tabLst>
            </a:pPr>
            <a:r>
              <a:rPr lang="fr-CA" dirty="0"/>
              <a:t>Supposons qu’il y a </a:t>
            </a:r>
            <a:r>
              <a:rPr lang="fr-CA" b="1" i="1" dirty="0"/>
              <a:t>m </a:t>
            </a:r>
            <a:r>
              <a:rPr lang="fr-CA" dirty="0"/>
              <a:t>sources et </a:t>
            </a:r>
            <a:r>
              <a:rPr lang="fr-CA" b="1" i="1" dirty="0"/>
              <a:t>n</a:t>
            </a:r>
            <a:r>
              <a:rPr lang="fr-CA" dirty="0"/>
              <a:t> destinations.  </a:t>
            </a:r>
          </a:p>
          <a:p>
            <a:pPr>
              <a:lnSpc>
                <a:spcPct val="130000"/>
              </a:lnSpc>
              <a:tabLst>
                <a:tab pos="380923" algn="l"/>
              </a:tabLst>
            </a:pPr>
            <a:r>
              <a:rPr lang="fr-CA" dirty="0"/>
              <a:t>Dénotons par</a:t>
            </a:r>
            <a:r>
              <a:rPr lang="fr-CA" b="1" i="1" dirty="0"/>
              <a:t> </a:t>
            </a:r>
          </a:p>
          <a:p>
            <a:pPr lvl="1">
              <a:lnSpc>
                <a:spcPct val="130000"/>
              </a:lnSpc>
              <a:tabLst>
                <a:tab pos="380923" algn="l"/>
              </a:tabLst>
            </a:pPr>
            <a:r>
              <a:rPr lang="fr-CA" sz="1800" b="1" i="1" dirty="0" err="1">
                <a:solidFill>
                  <a:srgbClr val="57565B"/>
                </a:solidFill>
              </a:rPr>
              <a:t>x</a:t>
            </a:r>
            <a:r>
              <a:rPr lang="fr-CA" sz="1800" b="1" i="1" baseline="-25000" dirty="0" err="1">
                <a:solidFill>
                  <a:srgbClr val="57565B"/>
                </a:solidFill>
              </a:rPr>
              <a:t>ij</a:t>
            </a:r>
            <a:r>
              <a:rPr lang="fr-CA" sz="1800" dirty="0">
                <a:solidFill>
                  <a:srgbClr val="57565B"/>
                </a:solidFill>
              </a:rPr>
              <a:t> le flux sur l’arc  </a:t>
            </a:r>
            <a:r>
              <a:rPr lang="fr-CA" sz="1800" b="1" i="1" dirty="0">
                <a:solidFill>
                  <a:srgbClr val="57565B"/>
                </a:solidFill>
              </a:rPr>
              <a:t>(s</a:t>
            </a:r>
            <a:r>
              <a:rPr lang="fr-CA" sz="1800" b="1" i="1" baseline="-25000" dirty="0">
                <a:solidFill>
                  <a:srgbClr val="57565B"/>
                </a:solidFill>
              </a:rPr>
              <a:t>i </a:t>
            </a:r>
            <a:r>
              <a:rPr lang="fr-CA" sz="1800" b="1" i="1" dirty="0">
                <a:solidFill>
                  <a:srgbClr val="57565B"/>
                </a:solidFill>
              </a:rPr>
              <a:t>, </a:t>
            </a:r>
            <a:r>
              <a:rPr lang="fr-CA" sz="1800" b="1" i="1" dirty="0" err="1">
                <a:solidFill>
                  <a:srgbClr val="57565B"/>
                </a:solidFill>
              </a:rPr>
              <a:t>t</a:t>
            </a:r>
            <a:r>
              <a:rPr lang="fr-CA" sz="1800" b="1" i="1" baseline="-25000" dirty="0" err="1">
                <a:solidFill>
                  <a:srgbClr val="57565B"/>
                </a:solidFill>
              </a:rPr>
              <a:t>j</a:t>
            </a:r>
            <a:r>
              <a:rPr lang="fr-CA" sz="1800" b="1" i="1" dirty="0">
                <a:solidFill>
                  <a:srgbClr val="57565B"/>
                </a:solidFill>
              </a:rPr>
              <a:t> ),  </a:t>
            </a:r>
          </a:p>
          <a:p>
            <a:pPr lvl="1">
              <a:lnSpc>
                <a:spcPct val="130000"/>
              </a:lnSpc>
              <a:tabLst>
                <a:tab pos="380923" algn="l"/>
              </a:tabLst>
            </a:pPr>
            <a:r>
              <a:rPr lang="fr-CA" sz="1800" b="1" i="1" dirty="0" err="1">
                <a:solidFill>
                  <a:srgbClr val="57565B"/>
                </a:solidFill>
              </a:rPr>
              <a:t>O</a:t>
            </a:r>
            <a:r>
              <a:rPr lang="fr-CA" sz="1800" b="1" i="1" baseline="-25000" dirty="0" err="1">
                <a:solidFill>
                  <a:srgbClr val="57565B"/>
                </a:solidFill>
              </a:rPr>
              <a:t>i</a:t>
            </a:r>
            <a:r>
              <a:rPr lang="fr-CA" sz="1800" dirty="0">
                <a:solidFill>
                  <a:srgbClr val="57565B"/>
                </a:solidFill>
              </a:rPr>
              <a:t>  la quantité disponible à </a:t>
            </a:r>
            <a:r>
              <a:rPr lang="fr-CA" sz="1800" b="1" i="1" dirty="0">
                <a:solidFill>
                  <a:srgbClr val="57565B"/>
                </a:solidFill>
              </a:rPr>
              <a:t>s</a:t>
            </a:r>
            <a:r>
              <a:rPr lang="fr-CA" sz="1800" b="1" i="1" baseline="-25000" dirty="0">
                <a:solidFill>
                  <a:srgbClr val="57565B"/>
                </a:solidFill>
              </a:rPr>
              <a:t>i</a:t>
            </a:r>
            <a:endParaRPr lang="fr-CA" sz="1800" dirty="0">
              <a:solidFill>
                <a:srgbClr val="57565B"/>
              </a:solidFill>
            </a:endParaRPr>
          </a:p>
          <a:p>
            <a:pPr lvl="1">
              <a:lnSpc>
                <a:spcPct val="130000"/>
              </a:lnSpc>
              <a:tabLst>
                <a:tab pos="380923" algn="l"/>
              </a:tabLst>
            </a:pPr>
            <a:r>
              <a:rPr lang="fr-CA" sz="1800" dirty="0">
                <a:solidFill>
                  <a:srgbClr val="57565B"/>
                </a:solidFill>
              </a:rPr>
              <a:t> </a:t>
            </a:r>
            <a:r>
              <a:rPr lang="fr-CA" sz="1800" b="1" i="1" dirty="0">
                <a:solidFill>
                  <a:srgbClr val="57565B"/>
                </a:solidFill>
              </a:rPr>
              <a:t>d</a:t>
            </a:r>
            <a:r>
              <a:rPr lang="fr-CA" sz="1800" b="1" i="1" baseline="-25000" dirty="0">
                <a:solidFill>
                  <a:srgbClr val="57565B"/>
                </a:solidFill>
              </a:rPr>
              <a:t>j</a:t>
            </a:r>
            <a:r>
              <a:rPr lang="fr-CA" sz="1800" b="1" i="1" dirty="0">
                <a:solidFill>
                  <a:srgbClr val="57565B"/>
                </a:solidFill>
              </a:rPr>
              <a:t> </a:t>
            </a:r>
            <a:r>
              <a:rPr lang="fr-CA" sz="1800" dirty="0">
                <a:solidFill>
                  <a:srgbClr val="57565B"/>
                </a:solidFill>
              </a:rPr>
              <a:t>la quantité requise à  </a:t>
            </a:r>
            <a:r>
              <a:rPr lang="fr-CA" sz="1800" b="1" i="1" dirty="0" err="1">
                <a:solidFill>
                  <a:srgbClr val="57565B"/>
                </a:solidFill>
              </a:rPr>
              <a:t>t</a:t>
            </a:r>
            <a:r>
              <a:rPr lang="fr-CA" sz="1800" b="1" i="1" baseline="-25000" dirty="0" err="1">
                <a:solidFill>
                  <a:srgbClr val="57565B"/>
                </a:solidFill>
              </a:rPr>
              <a:t>j</a:t>
            </a:r>
            <a:r>
              <a:rPr lang="fr-CA" sz="1800" dirty="0">
                <a:solidFill>
                  <a:srgbClr val="57565B"/>
                </a:solidFill>
              </a:rPr>
              <a:t> . </a:t>
            </a:r>
          </a:p>
          <a:p>
            <a:pPr lvl="1">
              <a:lnSpc>
                <a:spcPct val="130000"/>
              </a:lnSpc>
              <a:tabLst>
                <a:tab pos="380923" algn="l"/>
              </a:tabLst>
            </a:pPr>
            <a:r>
              <a:rPr lang="fr-CA" sz="1800" b="1" i="1" dirty="0" err="1">
                <a:solidFill>
                  <a:srgbClr val="57565B"/>
                </a:solidFill>
              </a:rPr>
              <a:t>c</a:t>
            </a:r>
            <a:r>
              <a:rPr lang="fr-CA" sz="1800" b="1" i="1" baseline="-25000" dirty="0" err="1">
                <a:solidFill>
                  <a:srgbClr val="57565B"/>
                </a:solidFill>
              </a:rPr>
              <a:t>ij</a:t>
            </a:r>
            <a:r>
              <a:rPr lang="fr-CA" sz="1800" dirty="0">
                <a:solidFill>
                  <a:srgbClr val="57565B"/>
                </a:solidFill>
              </a:rPr>
              <a:t> le coût unitaire de transport sur l’arc   </a:t>
            </a:r>
            <a:r>
              <a:rPr lang="fr-CA" sz="1800" b="1" i="1" dirty="0">
                <a:solidFill>
                  <a:srgbClr val="57565B"/>
                </a:solidFill>
              </a:rPr>
              <a:t>(s</a:t>
            </a:r>
            <a:r>
              <a:rPr lang="fr-CA" sz="1800" b="1" i="1" baseline="-25000" dirty="0">
                <a:solidFill>
                  <a:srgbClr val="57565B"/>
                </a:solidFill>
              </a:rPr>
              <a:t>i </a:t>
            </a:r>
            <a:r>
              <a:rPr lang="fr-CA" sz="1800" b="1" i="1" dirty="0">
                <a:solidFill>
                  <a:srgbClr val="57565B"/>
                </a:solidFill>
              </a:rPr>
              <a:t>, t</a:t>
            </a:r>
            <a:r>
              <a:rPr lang="fr-CA" sz="1800" b="1" i="1" baseline="-25000" dirty="0">
                <a:solidFill>
                  <a:srgbClr val="57565B"/>
                </a:solidFill>
              </a:rPr>
              <a:t>j</a:t>
            </a:r>
            <a:r>
              <a:rPr lang="fr-CA" sz="1800" b="1" i="1" dirty="0">
                <a:solidFill>
                  <a:srgbClr val="57565B"/>
                </a:solidFill>
              </a:rPr>
              <a:t> )</a:t>
            </a:r>
            <a:r>
              <a:rPr lang="fr-CA" sz="1800" dirty="0">
                <a:solidFill>
                  <a:srgbClr val="57565B"/>
                </a:solidFill>
              </a:rPr>
              <a:t>.</a:t>
            </a:r>
          </a:p>
          <a:p>
            <a:pPr>
              <a:lnSpc>
                <a:spcPct val="130000"/>
              </a:lnSpc>
              <a:tabLst>
                <a:tab pos="380923" algn="l"/>
              </a:tabLst>
            </a:pPr>
            <a:endParaRPr lang="fr-CA" dirty="0"/>
          </a:p>
          <a:p>
            <a:pPr>
              <a:lnSpc>
                <a:spcPct val="130000"/>
              </a:lnSpc>
              <a:tabLst>
                <a:tab pos="380923" algn="l"/>
              </a:tabLst>
            </a:pPr>
            <a:r>
              <a:rPr lang="fr-CA" dirty="0"/>
              <a:t>Formulons le problème de transport (PT) où nous devons déterminer la quantité à transporter de chaque origine à chaque destination en respectant les disponibilités et en satisfaisant les demandes de façon à minimiser le coût total de transport.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Problème</a:t>
            </a:r>
            <a:r>
              <a:rPr lang="en-US" dirty="0"/>
              <a:t> de transport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B9C075-EEB2-4B87-8A2A-E2808AB817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3250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4AB40C55-E7AA-498B-B611-A7074408C650}" type="slidenum">
              <a:rPr lang="fr-FR"/>
              <a:pPr/>
              <a:t>22</a:t>
            </a:fld>
            <a:endParaRPr lang="fr-FR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endParaRPr lang="fr-CA" dirty="0"/>
          </a:p>
          <a:p>
            <a:pPr algn="l"/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Modèle</a:t>
            </a:r>
            <a:r>
              <a:rPr lang="en-US" dirty="0"/>
              <a:t> </a:t>
            </a:r>
            <a:r>
              <a:rPr lang="en-US" dirty="0" err="1"/>
              <a:t>mathématique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3F512C-61FA-411C-BA3B-0B1292FAC4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411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C4389F48-92C0-4B0A-9BFC-860F8EA386CF}" type="slidenum">
              <a:rPr lang="fr-FR"/>
              <a:pPr/>
              <a:t>23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320F25-316D-4DC8-A0D0-365B1CC5E583}"/>
              </a:ext>
            </a:extLst>
          </p:cNvPr>
          <p:cNvSpPr txBox="1"/>
          <p:nvPr/>
        </p:nvSpPr>
        <p:spPr>
          <a:xfrm>
            <a:off x="2838871" y="1480201"/>
            <a:ext cx="3563265" cy="46165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lvl="1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(TP) : 	min</a:t>
            </a:r>
          </a:p>
          <a:p>
            <a:pPr lvl="1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Sujet à :</a:t>
            </a:r>
          </a:p>
          <a:p>
            <a:pPr lvl="1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(disponibilités)</a:t>
            </a: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(demandes)</a:t>
            </a: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4C2E822-8DCB-4F00-951B-65E397D2A6CB}"/>
                  </a:ext>
                </a:extLst>
              </p:cNvPr>
              <p:cNvSpPr txBox="1"/>
              <p:nvPr/>
            </p:nvSpPr>
            <p:spPr>
              <a:xfrm>
                <a:off x="4583832" y="1351844"/>
                <a:ext cx="3024336" cy="1065741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fr-FR" sz="18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m:rPr>
                              <m:nor/>
                            </m:rPr>
                            <a:rPr lang="fr-FR" sz="1800" dirty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4C2E822-8DCB-4F00-951B-65E397D2A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2" y="1351844"/>
                <a:ext cx="3024336" cy="10657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B5B7529-2F29-4E29-829C-2E972BBBE0E8}"/>
                  </a:ext>
                </a:extLst>
              </p:cNvPr>
              <p:cNvSpPr txBox="1"/>
              <p:nvPr/>
            </p:nvSpPr>
            <p:spPr>
              <a:xfrm>
                <a:off x="5032768" y="5415463"/>
                <a:ext cx="761682" cy="299313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B5B7529-2F29-4E29-829C-2E972BBBE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768" y="5415463"/>
                <a:ext cx="761682" cy="299313"/>
              </a:xfrm>
              <a:prstGeom prst="rect">
                <a:avLst/>
              </a:prstGeom>
              <a:blipFill>
                <a:blip r:embed="rId3"/>
                <a:stretch>
                  <a:fillRect l="-4000" r="-6400" b="-26531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85C51BF-44E3-48CF-8DE8-0FF953B05B5C}"/>
                  </a:ext>
                </a:extLst>
              </p:cNvPr>
              <p:cNvSpPr txBox="1"/>
              <p:nvPr/>
            </p:nvSpPr>
            <p:spPr>
              <a:xfrm>
                <a:off x="4851617" y="3055619"/>
                <a:ext cx="3024336" cy="1064522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1≤</m:t>
                      </m:r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85C51BF-44E3-48CF-8DE8-0FF953B05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617" y="3055619"/>
                <a:ext cx="3024336" cy="10645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ABAFD5A-6AF0-4ACD-B3FB-25D30C7D0AC5}"/>
                  </a:ext>
                </a:extLst>
              </p:cNvPr>
              <p:cNvSpPr txBox="1"/>
              <p:nvPr/>
            </p:nvSpPr>
            <p:spPr>
              <a:xfrm>
                <a:off x="4851617" y="4375571"/>
                <a:ext cx="3024336" cy="1064522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1≤</m:t>
                      </m:r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ABAFD5A-6AF0-4ACD-B3FB-25D30C7D0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617" y="4375571"/>
                <a:ext cx="3024336" cy="10645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4324D-7C35-4ABB-8131-CC2AD3FC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Louis-Martin Rousseau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C89-0166-4633-8E23-E880340D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Office: A520.21 Tel.: #4569</a:t>
            </a:r>
          </a:p>
          <a:p>
            <a:r>
              <a:rPr lang="fr-FR" dirty="0"/>
              <a:t>Louis-Martin.Rousseau@polymtl.ca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2024" y="2794731"/>
            <a:ext cx="5575177" cy="599281"/>
          </a:xfrm>
        </p:spPr>
        <p:txBody>
          <a:bodyPr/>
          <a:lstStyle/>
          <a:p>
            <a:r>
              <a:rPr lang="fr-CA" altLang="fr-FR" sz="2800" dirty="0"/>
              <a:t>Outils de Recherche </a:t>
            </a:r>
            <a:br>
              <a:rPr lang="fr-CA" altLang="fr-FR" sz="2800" dirty="0"/>
            </a:br>
            <a:r>
              <a:rPr lang="fr-CA" altLang="fr-FR" sz="2800" dirty="0"/>
              <a:t>Opérationnelle en Génie MTH 8414</a:t>
            </a:r>
            <a:endParaRPr lang="en-CA" sz="2800" dirty="0"/>
          </a:p>
          <a:p>
            <a:endParaRPr lang="fr-FR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4627" y="3774746"/>
            <a:ext cx="9313304" cy="500856"/>
          </a:xfrm>
        </p:spPr>
        <p:txBody>
          <a:bodyPr/>
          <a:lstStyle/>
          <a:p>
            <a:r>
              <a:rPr lang="en-US" dirty="0"/>
              <a:t>Flux dans les </a:t>
            </a:r>
            <a:r>
              <a:rPr lang="en-US" dirty="0" err="1"/>
              <a:t>réseaux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4CEA2E-D3AE-0D44-A956-8FAC81F05A30}"/>
              </a:ext>
            </a:extLst>
          </p:cNvPr>
          <p:cNvSpPr txBox="1"/>
          <p:nvPr/>
        </p:nvSpPr>
        <p:spPr>
          <a:xfrm>
            <a:off x="6496865" y="4186442"/>
            <a:ext cx="3260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Flux à coût 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Plus court chemin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Flux maximal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Problèmes de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FC000"/>
                </a:solidFill>
                <a:latin typeface="+mn-lt"/>
              </a:rPr>
              <a:t>Problèmes d’affectation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Autres formulations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Créations d’horaires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5657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249204"/>
            <a:ext cx="10515600" cy="2747336"/>
          </a:xfrm>
        </p:spPr>
        <p:txBody>
          <a:bodyPr/>
          <a:lstStyle/>
          <a:p>
            <a:pPr marL="0" indent="0">
              <a:buNone/>
            </a:pPr>
            <a:r>
              <a:rPr lang="fr-CA" sz="2200" dirty="0"/>
              <a:t>Problème d’affectation (</a:t>
            </a:r>
            <a:r>
              <a:rPr lang="fr-CA" sz="2200" dirty="0" err="1"/>
              <a:t>Assignment</a:t>
            </a:r>
            <a:r>
              <a:rPr lang="fr-CA" sz="2200" dirty="0"/>
              <a:t> </a:t>
            </a:r>
            <a:r>
              <a:rPr lang="fr-CA" sz="2200" dirty="0" err="1"/>
              <a:t>Problem</a:t>
            </a:r>
            <a:r>
              <a:rPr lang="fr-CA" sz="2200" dirty="0"/>
              <a:t>)</a:t>
            </a:r>
            <a:endParaRPr lang="fr-CA" sz="2200" u="sng" dirty="0">
              <a:solidFill>
                <a:schemeClr val="accent2"/>
              </a:solidFill>
            </a:endParaRPr>
          </a:p>
          <a:p>
            <a:endParaRPr lang="fr-CA" dirty="0"/>
          </a:p>
          <a:p>
            <a:r>
              <a:rPr lang="fr-CA" dirty="0"/>
              <a:t>Le problème d’affectation peut s’énoncer comme suit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Étant donné </a:t>
            </a:r>
            <a:r>
              <a:rPr lang="fr-CA" b="1" i="1" dirty="0"/>
              <a:t>n</a:t>
            </a:r>
            <a:r>
              <a:rPr lang="fr-CA" dirty="0"/>
              <a:t> candidats pour remplir </a:t>
            </a:r>
            <a:r>
              <a:rPr lang="fr-CA" b="1" i="1" dirty="0"/>
              <a:t>n </a:t>
            </a:r>
            <a:r>
              <a:rPr lang="fr-CA" dirty="0"/>
              <a:t>postes, et des coûts d’affectation des candidats aux postes, déterminer l’affectation de chaque candidat à un et un seul poste pour minimiser le coût total des affectations.</a:t>
            </a:r>
          </a:p>
          <a:p>
            <a:endParaRPr lang="fr-CA" dirty="0"/>
          </a:p>
          <a:p>
            <a:r>
              <a:rPr lang="fr-CA" dirty="0"/>
              <a:t>Soit  </a:t>
            </a:r>
            <a:r>
              <a:rPr lang="fr-CA" b="1" i="1" dirty="0" err="1"/>
              <a:t>c</a:t>
            </a:r>
            <a:r>
              <a:rPr lang="fr-CA" b="1" i="1" baseline="-25000" dirty="0" err="1"/>
              <a:t>ij</a:t>
            </a:r>
            <a:r>
              <a:rPr lang="fr-CA" dirty="0"/>
              <a:t>  le coût d’affecter le candidat </a:t>
            </a:r>
            <a:r>
              <a:rPr lang="fr-CA" b="1" i="1" dirty="0"/>
              <a:t>i </a:t>
            </a:r>
            <a:r>
              <a:rPr lang="fr-CA" dirty="0"/>
              <a:t>au poste </a:t>
            </a:r>
            <a:r>
              <a:rPr lang="fr-CA" b="1" i="1" dirty="0"/>
              <a:t>j</a:t>
            </a:r>
            <a:r>
              <a:rPr lang="fr-CA" dirty="0"/>
              <a:t>.  Les variables de décision </a:t>
            </a:r>
            <a:r>
              <a:rPr lang="fr-CA" b="1" i="1" dirty="0" err="1"/>
              <a:t>x</a:t>
            </a:r>
            <a:r>
              <a:rPr lang="fr-CA" b="1" i="1" baseline="-25000" dirty="0" err="1"/>
              <a:t>ij</a:t>
            </a:r>
            <a:r>
              <a:rPr lang="fr-CA" b="1" i="1" baseline="-25000" dirty="0"/>
              <a:t> </a:t>
            </a:r>
            <a:r>
              <a:rPr lang="fr-CA" dirty="0"/>
              <a:t>sont spécifiées comme suit :</a:t>
            </a:r>
            <a:endParaRPr lang="fr-CA" u="sng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Quelques problèmes de flux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E4CC28-4EC3-4ADD-A29A-1D045B2ED5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43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AC6CE3AA-13A9-40B8-B8E0-1C5836DFA6E0}" type="slidenum">
              <a:rPr lang="fr-FR"/>
              <a:pPr/>
              <a:t>25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Object 10"/>
              <p:cNvSpPr txBox="1"/>
              <p:nvPr/>
            </p:nvSpPr>
            <p:spPr bwMode="auto">
              <a:xfrm>
                <a:off x="4223792" y="4365104"/>
                <a:ext cx="3187700" cy="920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fr-FR" sz="18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18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 1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fr-FR" sz="18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  <m:r>
                                  <m:rPr>
                                    <m:nor/>
                                  </m:rPr>
                                  <a:rPr lang="fr-FR" sz="18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fr-FR" sz="18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est</m:t>
                                </m:r>
                                <m:r>
                                  <m:rPr>
                                    <m:nor/>
                                  </m:rPr>
                                  <a:rPr lang="fr-FR" sz="18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18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affect</m:t>
                                </m:r>
                                <m:r>
                                  <m:rPr>
                                    <m:nor/>
                                  </m:rPr>
                                  <a:rPr lang="fr-FR" sz="18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é à </m:t>
                                </m:r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 0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fr-FR" sz="18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autrement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8434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3792" y="4365104"/>
                <a:ext cx="3187700" cy="9207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fr-CA" dirty="0"/>
              <a:t>Formulons le problème pour trouver l’affectation des candidats aux postes minimisant le coût total.</a:t>
            </a:r>
          </a:p>
          <a:p>
            <a:pPr algn="just"/>
            <a:endParaRPr lang="fr-CA" dirty="0"/>
          </a:p>
          <a:p>
            <a:pPr algn="just"/>
            <a:endParaRPr lang="fr-CA" dirty="0"/>
          </a:p>
          <a:p>
            <a:pPr algn="just"/>
            <a:endParaRPr lang="fr-CA" dirty="0"/>
          </a:p>
          <a:p>
            <a:pPr algn="just"/>
            <a:endParaRPr lang="fr-CA" dirty="0"/>
          </a:p>
          <a:p>
            <a:pPr algn="just"/>
            <a:endParaRPr lang="fr-CA" dirty="0"/>
          </a:p>
          <a:p>
            <a:pPr algn="just"/>
            <a:endParaRPr lang="fr-CA" dirty="0"/>
          </a:p>
          <a:p>
            <a:pPr algn="just"/>
            <a:endParaRPr lang="fr-CA" dirty="0"/>
          </a:p>
          <a:p>
            <a:pPr algn="l"/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Modèle</a:t>
            </a:r>
            <a:r>
              <a:rPr lang="en-US" dirty="0"/>
              <a:t> pour le AP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FB3289-A4B7-48A0-AACA-153307F978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459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921CB544-EFED-4F3E-9B41-965C1A3A45C5}" type="slidenum">
              <a:rPr lang="fr-FR"/>
              <a:pPr/>
              <a:t>26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D8E8893-3475-46A2-BB15-87D87756124A}"/>
              </a:ext>
            </a:extLst>
          </p:cNvPr>
          <p:cNvSpPr txBox="1"/>
          <p:nvPr/>
        </p:nvSpPr>
        <p:spPr>
          <a:xfrm>
            <a:off x="2999656" y="1799735"/>
            <a:ext cx="2800684" cy="12925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lvl="1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(AP) : 	min</a:t>
            </a:r>
          </a:p>
          <a:p>
            <a:pPr lvl="1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Sujet à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0FD3378-163C-4A11-9438-E79F471A10FC}"/>
                  </a:ext>
                </a:extLst>
              </p:cNvPr>
              <p:cNvSpPr txBox="1"/>
              <p:nvPr/>
            </p:nvSpPr>
            <p:spPr>
              <a:xfrm>
                <a:off x="4727848" y="1695430"/>
                <a:ext cx="3024336" cy="1065741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fr-FR" sz="18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m:rPr>
                              <m:nor/>
                            </m:rPr>
                            <a:rPr lang="fr-FR" sz="1800" dirty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0FD3378-163C-4A11-9438-E79F471A1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48" y="1695430"/>
                <a:ext cx="3024336" cy="10657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9E5AA06-4C3B-4770-9710-25E0415DE896}"/>
                  </a:ext>
                </a:extLst>
              </p:cNvPr>
              <p:cNvSpPr txBox="1"/>
              <p:nvPr/>
            </p:nvSpPr>
            <p:spPr>
              <a:xfrm>
                <a:off x="5001396" y="3105874"/>
                <a:ext cx="3024336" cy="1064522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  1≤</m:t>
                      </m:r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9E5AA06-4C3B-4770-9710-25E0415DE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396" y="3105874"/>
                <a:ext cx="3024336" cy="10645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4C445457-B127-486C-A022-DBFEFBF5312D}"/>
                  </a:ext>
                </a:extLst>
              </p:cNvPr>
              <p:cNvSpPr txBox="1"/>
              <p:nvPr/>
            </p:nvSpPr>
            <p:spPr>
              <a:xfrm>
                <a:off x="4943872" y="4048616"/>
                <a:ext cx="3024336" cy="1033232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  1≤</m:t>
                      </m:r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4C445457-B127-486C-A022-DBFEFBF53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4048616"/>
                <a:ext cx="3024336" cy="10332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F8DB13B-5A1F-4C48-ADF6-D039BDB24A6A}"/>
                  </a:ext>
                </a:extLst>
              </p:cNvPr>
              <p:cNvSpPr txBox="1"/>
              <p:nvPr/>
            </p:nvSpPr>
            <p:spPr>
              <a:xfrm>
                <a:off x="5159896" y="5076025"/>
                <a:ext cx="3744416" cy="576312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8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en-US" sz="18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1,  1≤</m:t>
                      </m:r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,1≤</m:t>
                      </m:r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18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8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F8DB13B-5A1F-4C48-ADF6-D039BDB2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96" y="5076025"/>
                <a:ext cx="3744416" cy="576312"/>
              </a:xfrm>
              <a:prstGeom prst="rect">
                <a:avLst/>
              </a:prstGeom>
              <a:blipFill>
                <a:blip r:embed="rId5"/>
                <a:stretch>
                  <a:fillRect l="-488" t="-1064" r="-325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8" name="Rectangle 3"/>
              <p:cNvSpPr>
                <a:spLocks noGrp="1" noChangeArrowheads="1"/>
              </p:cNvSpPr>
              <p:nvPr>
                <p:ph type="body" sz="quarter" idx="11"/>
              </p:nvPr>
            </p:nvSpPr>
            <p:spPr>
              <a:xfrm>
                <a:off x="1131349" y="1484784"/>
                <a:ext cx="9667159" cy="2387622"/>
              </a:xfrm>
            </p:spPr>
            <p:txBody>
              <a:bodyPr/>
              <a:lstStyle/>
              <a:p>
                <a:r>
                  <a:rPr lang="fr-CA" dirty="0"/>
                  <a:t>Ce problème </a:t>
                </a:r>
                <a:r>
                  <a:rPr lang="fr-CA" i="1" dirty="0"/>
                  <a:t>(AP)</a:t>
                </a:r>
                <a:r>
                  <a:rPr lang="fr-CA" dirty="0"/>
                  <a:t> est un cas particulier du problème de transport (</a:t>
                </a:r>
                <a:r>
                  <a:rPr lang="fr-CA" i="1" dirty="0"/>
                  <a:t>TP</a:t>
                </a:r>
                <a:r>
                  <a:rPr lang="fr-CA" dirty="0"/>
                  <a:t>) où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=1 (1≤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</a:t>
                </a:r>
                <a:r>
                  <a:rPr lang="fr-CA" dirty="0"/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=1 (1≤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.</a:t>
                </a:r>
              </a:p>
              <a:p>
                <a:endParaRPr lang="fr-CA" dirty="0"/>
              </a:p>
              <a:p>
                <a:r>
                  <a:rPr lang="fr-CA" dirty="0"/>
                  <a:t>Les sources de disponibilité sont les candidats et les destinations sont les postes.</a:t>
                </a:r>
              </a:p>
              <a:p>
                <a:endParaRPr lang="fr-CA" dirty="0"/>
              </a:p>
              <a:p>
                <a:r>
                  <a:rPr lang="fr-CA" dirty="0"/>
                  <a:t>Puisque la solution optimale obtenue pour un problème de transport avec le simplexe est entière, nous pouvons remplacer les contraintes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=0 </m:t>
                    </m:r>
                    <m:r>
                      <m:rPr>
                        <m:nor/>
                      </m:rPr>
                      <a:rPr lang="fr-FR">
                        <a:latin typeface="Cambria Math" panose="02040503050406030204" pitchFamily="18" charset="0"/>
                      </a:rPr>
                      <m:t>ou</m:t>
                    </m:r>
                    <m:r>
                      <m:rPr>
                        <m:nor/>
                      </m:rP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/>
                      <m:t>par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04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131349" y="1484784"/>
                <a:ext cx="9667159" cy="2387622"/>
              </a:xfrm>
              <a:blipFill>
                <a:blip r:embed="rId2"/>
                <a:stretch>
                  <a:fillRect l="-568" t="-512" b="-5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Propriété</a:t>
            </a:r>
            <a:r>
              <a:rPr lang="en-US" dirty="0"/>
              <a:t> </a:t>
            </a:r>
            <a:r>
              <a:rPr lang="en-US" dirty="0" err="1"/>
              <a:t>intéressante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C06453-8DF4-4578-B1AC-607A7CF04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487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AA365284-0D98-4112-BB5D-5836B0D3662C}" type="slidenum">
              <a:rPr lang="fr-FR"/>
              <a:pPr/>
              <a:t>27</a:t>
            </a:fld>
            <a:endParaRPr lang="fr-FR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4324D-7C35-4ABB-8131-CC2AD3FC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Louis-Martin Rousseau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C89-0166-4633-8E23-E880340D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Office: A520.21 Tel.: #4569</a:t>
            </a:r>
          </a:p>
          <a:p>
            <a:r>
              <a:rPr lang="fr-FR" dirty="0"/>
              <a:t>Louis-Martin.Rousseau@polymtl.ca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2024" y="2794731"/>
            <a:ext cx="5575177" cy="599281"/>
          </a:xfrm>
        </p:spPr>
        <p:txBody>
          <a:bodyPr/>
          <a:lstStyle/>
          <a:p>
            <a:r>
              <a:rPr lang="fr-CA" altLang="fr-FR" sz="2800" dirty="0"/>
              <a:t>Outils de Recherche </a:t>
            </a:r>
            <a:br>
              <a:rPr lang="fr-CA" altLang="fr-FR" sz="2800" dirty="0"/>
            </a:br>
            <a:r>
              <a:rPr lang="fr-CA" altLang="fr-FR" sz="2800" dirty="0"/>
              <a:t>Opérationnelle en Génie MTH 8414</a:t>
            </a:r>
            <a:endParaRPr lang="en-CA" sz="2800" dirty="0"/>
          </a:p>
          <a:p>
            <a:endParaRPr lang="fr-FR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4627" y="3774746"/>
            <a:ext cx="9313304" cy="500856"/>
          </a:xfrm>
        </p:spPr>
        <p:txBody>
          <a:bodyPr/>
          <a:lstStyle/>
          <a:p>
            <a:r>
              <a:rPr lang="en-US" dirty="0"/>
              <a:t>Flux dans les </a:t>
            </a:r>
            <a:r>
              <a:rPr lang="en-US" dirty="0" err="1"/>
              <a:t>réseaux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4CEA2E-D3AE-0D44-A956-8FAC81F05A30}"/>
              </a:ext>
            </a:extLst>
          </p:cNvPr>
          <p:cNvSpPr txBox="1"/>
          <p:nvPr/>
        </p:nvSpPr>
        <p:spPr>
          <a:xfrm>
            <a:off x="6496865" y="4186442"/>
            <a:ext cx="3260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Flux à coût 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Plus court chemin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Flux maximal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Problèmes de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Problèmes d’affectation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2"/>
                </a:solidFill>
                <a:latin typeface="+mn-lt"/>
              </a:rPr>
              <a:t>Autres formulations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Créations d’horaires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7771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551646"/>
            <a:ext cx="10515600" cy="1877354"/>
          </a:xfrm>
        </p:spPr>
        <p:txBody>
          <a:bodyPr/>
          <a:lstStyle/>
          <a:p>
            <a:r>
              <a:rPr lang="fr-FR" sz="2000" dirty="0"/>
              <a:t>Il existe d’autres problèmes de flux ou la solution d’un programme linéaire ne donne pas nécessairement une solution entière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Flux généralisé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Multiflux</a:t>
            </a:r>
            <a:endParaRPr lang="fr-FR" sz="2000" dirty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problèmes de flux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CC6F5F-D717-43C7-8D2C-2222D13AA0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529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5E79D5B1-80EB-4FE3-9004-AFF0C2AB1706}" type="slidenum">
              <a:rPr lang="fr-FR"/>
              <a:pPr/>
              <a:t>29</a:t>
            </a:fld>
            <a:endParaRPr lang="fr-FR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1574707"/>
          </a:xfrm>
        </p:spPr>
        <p:txBody>
          <a:bodyPr/>
          <a:lstStyle/>
          <a:p>
            <a:pPr marL="241032" lvl="1" indent="-241032">
              <a:spcBef>
                <a:spcPts val="703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r-CA" sz="2000" dirty="0">
                <a:solidFill>
                  <a:srgbClr val="57565B"/>
                </a:solidFill>
              </a:rPr>
              <a:t>À l’arc </a:t>
            </a:r>
            <a:r>
              <a:rPr lang="fr-CA" sz="20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fr-CA" sz="2000" dirty="0" err="1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i,j</a:t>
            </a:r>
            <a:r>
              <a:rPr lang="fr-CA" sz="20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fr-CA" sz="2000" dirty="0">
                <a:solidFill>
                  <a:srgbClr val="57565B"/>
                </a:solidFill>
              </a:rPr>
              <a:t> est associé le triplet </a:t>
            </a:r>
            <a:r>
              <a:rPr lang="fr-CA" sz="20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fr-CA" sz="2000" dirty="0" err="1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fr-CA" sz="2000" baseline="-25000" dirty="0" err="1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ij</a:t>
            </a:r>
            <a:r>
              <a:rPr lang="fr-CA" sz="2000" dirty="0" err="1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,u</a:t>
            </a:r>
            <a:r>
              <a:rPr lang="fr-CA" sz="2000" baseline="-25000" dirty="0" err="1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ij</a:t>
            </a:r>
            <a:r>
              <a:rPr lang="fr-CA" sz="2000" dirty="0" err="1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,c</a:t>
            </a:r>
            <a:r>
              <a:rPr lang="fr-CA" sz="2000" baseline="-25000" dirty="0" err="1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ij</a:t>
            </a:r>
            <a:r>
              <a:rPr lang="fr-CA" sz="20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fr-CA" sz="2000" dirty="0">
                <a:solidFill>
                  <a:srgbClr val="57565B"/>
                </a:solidFill>
              </a:rPr>
              <a:t>.  </a:t>
            </a:r>
          </a:p>
          <a:p>
            <a:pPr marL="241032" lvl="1" indent="-241032">
              <a:spcBef>
                <a:spcPts val="703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r-CA" sz="2000" dirty="0">
                <a:solidFill>
                  <a:srgbClr val="57565B"/>
                </a:solidFill>
              </a:rPr>
              <a:t>À un nœud i est associée une demande </a:t>
            </a:r>
            <a:r>
              <a:rPr lang="fr-CA" sz="20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fr-CA" sz="2000" baseline="-250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</a:p>
          <a:p>
            <a:pPr marL="241032" lvl="1" indent="-241032">
              <a:spcBef>
                <a:spcPts val="703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r-CA" sz="2000" dirty="0">
                <a:solidFill>
                  <a:srgbClr val="57565B"/>
                </a:solidFill>
              </a:rPr>
              <a:t>Par exemple pour l’arc (1,2), le triplet associé (2,5,3) indique </a:t>
            </a:r>
            <a:r>
              <a:rPr lang="fr-CA" sz="2000" i="1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fr-CA" sz="2000" baseline="-250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 </a:t>
            </a:r>
            <a:r>
              <a:rPr lang="fr-CA" sz="20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2, </a:t>
            </a:r>
            <a:r>
              <a:rPr lang="fr-CA" sz="2000" i="1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fr-CA" sz="2000" baseline="-250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 </a:t>
            </a:r>
            <a:r>
              <a:rPr lang="fr-CA" sz="20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5 </a:t>
            </a:r>
            <a:r>
              <a:rPr lang="fr-CA" sz="2000" dirty="0">
                <a:solidFill>
                  <a:srgbClr val="57565B"/>
                </a:solidFill>
                <a:ea typeface="Cambria Math" panose="02040503050406030204" pitchFamily="18" charset="0"/>
              </a:rPr>
              <a:t>et</a:t>
            </a:r>
            <a:r>
              <a:rPr lang="fr-CA" sz="20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CA" sz="2000" i="1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fr-CA" sz="2000" baseline="-250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 </a:t>
            </a:r>
            <a:r>
              <a:rPr lang="fr-CA" sz="20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3</a:t>
            </a:r>
            <a:r>
              <a:rPr lang="fr-CA" sz="2000" dirty="0">
                <a:solidFill>
                  <a:srgbClr val="57565B"/>
                </a:solidFill>
              </a:rPr>
              <a:t>.</a:t>
            </a:r>
          </a:p>
          <a:p>
            <a:endParaRPr lang="en-US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9BC283-ADCE-437E-B2DE-D831A63E5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96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535DD13F-B688-47F6-BD84-FF2A5E6B88B9}" type="slidenum">
              <a:rPr lang="fr-FR"/>
              <a:pPr/>
              <a:t>3</a:t>
            </a:fld>
            <a:endParaRPr lang="fr-FR"/>
          </a:p>
        </p:txBody>
      </p:sp>
      <p:sp>
        <p:nvSpPr>
          <p:cNvPr id="40963" name="Oval 8"/>
          <p:cNvSpPr>
            <a:spLocks noChangeArrowheads="1"/>
          </p:cNvSpPr>
          <p:nvPr/>
        </p:nvSpPr>
        <p:spPr bwMode="auto">
          <a:xfrm>
            <a:off x="3465984" y="4051176"/>
            <a:ext cx="533400" cy="533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40964" name="Oval 9"/>
          <p:cNvSpPr>
            <a:spLocks noChangeArrowheads="1"/>
          </p:cNvSpPr>
          <p:nvPr/>
        </p:nvSpPr>
        <p:spPr bwMode="auto">
          <a:xfrm>
            <a:off x="7885583" y="4051176"/>
            <a:ext cx="533400" cy="533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40965" name="Line 10"/>
          <p:cNvSpPr>
            <a:spLocks noChangeShapeType="1"/>
          </p:cNvSpPr>
          <p:nvPr/>
        </p:nvSpPr>
        <p:spPr bwMode="auto">
          <a:xfrm>
            <a:off x="5828183" y="3212976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40966" name="Oval 11"/>
          <p:cNvSpPr>
            <a:spLocks noChangeArrowheads="1"/>
          </p:cNvSpPr>
          <p:nvPr/>
        </p:nvSpPr>
        <p:spPr bwMode="auto">
          <a:xfrm>
            <a:off x="5599583" y="5727576"/>
            <a:ext cx="4572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40967" name="Oval 12"/>
          <p:cNvSpPr>
            <a:spLocks noChangeArrowheads="1"/>
          </p:cNvSpPr>
          <p:nvPr/>
        </p:nvSpPr>
        <p:spPr bwMode="auto">
          <a:xfrm>
            <a:off x="5599583" y="2679576"/>
            <a:ext cx="533400" cy="533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40968" name="Text Box 13"/>
          <p:cNvSpPr txBox="1">
            <a:spLocks noChangeArrowheads="1"/>
          </p:cNvSpPr>
          <p:nvPr/>
        </p:nvSpPr>
        <p:spPr bwMode="auto">
          <a:xfrm flipH="1">
            <a:off x="3553271" y="4074988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/>
              <a:t>1</a:t>
            </a:r>
          </a:p>
        </p:txBody>
      </p:sp>
      <p:sp>
        <p:nvSpPr>
          <p:cNvPr id="40969" name="Text Box 14"/>
          <p:cNvSpPr txBox="1">
            <a:spLocks noChangeArrowheads="1"/>
          </p:cNvSpPr>
          <p:nvPr/>
        </p:nvSpPr>
        <p:spPr bwMode="auto">
          <a:xfrm>
            <a:off x="5599582" y="5707488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 3</a:t>
            </a:r>
          </a:p>
        </p:txBody>
      </p:sp>
      <p:sp>
        <p:nvSpPr>
          <p:cNvPr id="40970" name="Text Box 15"/>
          <p:cNvSpPr txBox="1">
            <a:spLocks noChangeArrowheads="1"/>
          </p:cNvSpPr>
          <p:nvPr/>
        </p:nvSpPr>
        <p:spPr bwMode="auto">
          <a:xfrm>
            <a:off x="5700028" y="2717676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/>
              <a:t>2</a:t>
            </a:r>
          </a:p>
        </p:txBody>
      </p:sp>
      <p:sp>
        <p:nvSpPr>
          <p:cNvPr id="40971" name="Text Box 16"/>
          <p:cNvSpPr txBox="1">
            <a:spLocks noChangeArrowheads="1"/>
          </p:cNvSpPr>
          <p:nvPr/>
        </p:nvSpPr>
        <p:spPr bwMode="auto">
          <a:xfrm flipH="1">
            <a:off x="7921165" y="407987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/>
              <a:t> 6</a:t>
            </a:r>
          </a:p>
        </p:txBody>
      </p:sp>
      <p:sp>
        <p:nvSpPr>
          <p:cNvPr id="40972" name="Line 17"/>
          <p:cNvSpPr>
            <a:spLocks noChangeShapeType="1"/>
          </p:cNvSpPr>
          <p:nvPr/>
        </p:nvSpPr>
        <p:spPr bwMode="auto">
          <a:xfrm flipV="1">
            <a:off x="3846983" y="2984376"/>
            <a:ext cx="1752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40973" name="Line 18"/>
          <p:cNvSpPr>
            <a:spLocks noChangeShapeType="1"/>
          </p:cNvSpPr>
          <p:nvPr/>
        </p:nvSpPr>
        <p:spPr bwMode="auto">
          <a:xfrm>
            <a:off x="6132983" y="2908176"/>
            <a:ext cx="1981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40974" name="Line 19"/>
          <p:cNvSpPr>
            <a:spLocks noChangeShapeType="1"/>
          </p:cNvSpPr>
          <p:nvPr/>
        </p:nvSpPr>
        <p:spPr bwMode="auto">
          <a:xfrm>
            <a:off x="3770783" y="4584576"/>
            <a:ext cx="1905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40975" name="Line 20"/>
          <p:cNvSpPr>
            <a:spLocks noChangeShapeType="1"/>
          </p:cNvSpPr>
          <p:nvPr/>
        </p:nvSpPr>
        <p:spPr bwMode="auto">
          <a:xfrm flipV="1">
            <a:off x="6056783" y="4508376"/>
            <a:ext cx="1981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40980" name="Text Box 25"/>
          <p:cNvSpPr txBox="1">
            <a:spLocks noChangeArrowheads="1"/>
          </p:cNvSpPr>
          <p:nvPr/>
        </p:nvSpPr>
        <p:spPr bwMode="auto">
          <a:xfrm>
            <a:off x="4151784" y="3212976"/>
            <a:ext cx="762000" cy="3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(2,5,3)</a:t>
            </a:r>
          </a:p>
        </p:txBody>
      </p:sp>
      <p:sp>
        <p:nvSpPr>
          <p:cNvPr id="40981" name="Text Box 26"/>
          <p:cNvSpPr txBox="1">
            <a:spLocks noChangeArrowheads="1"/>
          </p:cNvSpPr>
          <p:nvPr/>
        </p:nvSpPr>
        <p:spPr bwMode="auto">
          <a:xfrm>
            <a:off x="3923183" y="5041776"/>
            <a:ext cx="1066800" cy="3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(0,3,-1)</a:t>
            </a:r>
            <a:endParaRPr lang="fr-FR" sz="2400"/>
          </a:p>
        </p:txBody>
      </p:sp>
      <p:sp>
        <p:nvSpPr>
          <p:cNvPr id="40982" name="Text Box 27"/>
          <p:cNvSpPr txBox="1">
            <a:spLocks noChangeArrowheads="1"/>
          </p:cNvSpPr>
          <p:nvPr/>
        </p:nvSpPr>
        <p:spPr bwMode="auto">
          <a:xfrm>
            <a:off x="8190383" y="2603378"/>
            <a:ext cx="685800" cy="71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/>
              <a:t>(l,u,c)</a:t>
            </a:r>
          </a:p>
          <a:p>
            <a:pPr>
              <a:spcBef>
                <a:spcPct val="50000"/>
              </a:spcBef>
            </a:pPr>
            <a:endParaRPr lang="fr-FR" sz="1600"/>
          </a:p>
        </p:txBody>
      </p:sp>
      <p:sp>
        <p:nvSpPr>
          <p:cNvPr id="40985" name="Text Box 30"/>
          <p:cNvSpPr txBox="1">
            <a:spLocks noChangeArrowheads="1"/>
          </p:cNvSpPr>
          <p:nvPr/>
        </p:nvSpPr>
        <p:spPr bwMode="auto">
          <a:xfrm>
            <a:off x="7123583" y="5041776"/>
            <a:ext cx="914400" cy="3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(3,4,-5)</a:t>
            </a:r>
            <a:endParaRPr lang="fr-FR" sz="2400"/>
          </a:p>
        </p:txBody>
      </p:sp>
      <p:sp>
        <p:nvSpPr>
          <p:cNvPr id="40986" name="Text Box 31"/>
          <p:cNvSpPr txBox="1">
            <a:spLocks noChangeArrowheads="1"/>
          </p:cNvSpPr>
          <p:nvPr/>
        </p:nvSpPr>
        <p:spPr bwMode="auto">
          <a:xfrm>
            <a:off x="7123584" y="3289177"/>
            <a:ext cx="762000" cy="3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(1,7,0)</a:t>
            </a:r>
          </a:p>
        </p:txBody>
      </p:sp>
      <p:sp>
        <p:nvSpPr>
          <p:cNvPr id="40987" name="Line 32"/>
          <p:cNvSpPr>
            <a:spLocks noChangeShapeType="1"/>
          </p:cNvSpPr>
          <p:nvPr/>
        </p:nvSpPr>
        <p:spPr bwMode="auto">
          <a:xfrm flipH="1">
            <a:off x="7656984" y="2908177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40988" name="Text Box 33"/>
          <p:cNvSpPr txBox="1">
            <a:spLocks noChangeArrowheads="1"/>
          </p:cNvSpPr>
          <p:nvPr/>
        </p:nvSpPr>
        <p:spPr bwMode="auto">
          <a:xfrm>
            <a:off x="5904383" y="4203577"/>
            <a:ext cx="1066800" cy="3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(0,3,2)</a:t>
            </a:r>
            <a:endParaRPr lang="fr-FR" sz="240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 maximal </a:t>
            </a:r>
            <a:r>
              <a:rPr lang="en-US" dirty="0" err="1"/>
              <a:t>généralisé</a:t>
            </a:r>
            <a:br>
              <a:rPr lang="en-US" dirty="0"/>
            </a:b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B9259C-7469-4A6F-8CB7-FA856D4928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70CA192E-2A46-43EA-BFFC-B0523DF394F1}" type="slidenum">
              <a:rPr lang="fr-FR"/>
              <a:pPr/>
              <a:t>30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Object 2"/>
              <p:cNvSpPr txBox="1"/>
              <p:nvPr/>
            </p:nvSpPr>
            <p:spPr bwMode="auto">
              <a:xfrm>
                <a:off x="1965541" y="1634913"/>
                <a:ext cx="7010779" cy="35942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fr-FR" sz="20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fr-FR" sz="20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𝐹𝑀𝐺</m:t>
                            </m:r>
                            <m:r>
                              <a:rPr lang="fr-FR" sz="20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):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0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  <m:r>
                              <a:rPr lang="fr-FR" sz="20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  </m:t>
                            </m:r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mr>
                        <m:mr>
                          <m:e/>
                          <m:e>
                            <m:eqArr>
                              <m:eqArrPr>
                                <m:ctrlPr>
                                  <a:rPr lang="fr-FR" sz="20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sz="20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</m:e>
                              <m:e/>
                              <m:e/>
                              <m:e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&amp;(</m:t>
                                </m:r>
                                <m:r>
                                  <m:rPr>
                                    <m:nor/>
                                  </m:rPr>
                                  <a:rPr lang="fr-FR" sz="20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conservation</m:t>
                                </m:r>
                                <m:r>
                                  <m:rPr>
                                    <m:nor/>
                                  </m:rPr>
                                  <a:rPr lang="fr-FR" sz="20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0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0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0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flux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eqArr>
                          </m:e>
                        </m:mr>
                        <m:mr>
                          <m:e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fr-FR" sz="20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20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fr-FR" sz="20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fr-FR" sz="20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fr-FR" sz="20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fr-FR" sz="20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fr-FR" sz="20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0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0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𝑗𝑖</m:t>
                                        </m:r>
                                      </m:sub>
                                    </m:sSub>
                                    <m:r>
                                      <a:rPr lang="fr-FR" sz="20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begChr m:val="{"/>
                                        <m:endChr m:val=""/>
                                        <m:ctrlPr>
                                          <a:rPr lang="fr-FR" sz="20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3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fr-FR" sz="2000" i="1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  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fr-FR" sz="2000" i="1">
                                                      <a:solidFill>
                                                        <a:srgbClr val="57565B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sz="2000" i="1">
                                                      <a:solidFill>
                                                        <a:srgbClr val="57565B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sz="2000" i="1">
                                                      <a:solidFill>
                                                        <a:srgbClr val="57565B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fr-FR" sz="2000" i="0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si</m:t>
                                              </m:r>
                                            </m:e>
                                            <m:e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  0</m:t>
                                              </m:r>
                                            </m:e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fr-FR" sz="2000" i="0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si</m:t>
                                              </m:r>
                                            </m:e>
                                            <m:e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 </m:t>
                                              </m:r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≠</m:t>
                                              </m:r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, </m:t>
                                              </m:r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fr-FR" sz="2000" i="1">
                                                      <a:solidFill>
                                                        <a:srgbClr val="57565B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sz="2000" i="1">
                                                      <a:solidFill>
                                                        <a:srgbClr val="57565B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sz="2000" i="1">
                                                      <a:solidFill>
                                                        <a:srgbClr val="57565B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fr-FR" sz="2000" i="0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si</m:t>
                                              </m:r>
                                            </m:e>
                                            <m:e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fr-FR" sz="20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</m:mr>
                        <m:mr>
                          <m:e/>
                          <m:e>
                            <m:eqArr>
                              <m:eqArrPr>
                                <m:ctrlP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fr-FR" sz="20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capacit</m:t>
                                </m:r>
                                <m:r>
                                  <m:rPr>
                                    <m:nor/>
                                  </m:rPr>
                                  <a:rPr lang="fr-FR" sz="20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eqArr>
                          </m:e>
                        </m:mr>
                        <m:mr>
                          <m:e/>
                          <m:e>
                            <m:r>
                              <a:rPr lang="fr-FR" sz="20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fr-FR" sz="20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fr-FR" sz="20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 ∀(</m:t>
                            </m:r>
                            <m:r>
                              <a:rPr lang="fr-FR" sz="20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20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, </m:t>
                            </m:r>
                            <m:r>
                              <a:rPr lang="fr-FR" sz="20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sz="20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)∈</m:t>
                            </m:r>
                            <m:r>
                              <a:rPr lang="fr-FR" sz="20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sz="20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fr-FR" sz="20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2457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5541" y="1634913"/>
                <a:ext cx="7010779" cy="3594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981200" y="228600"/>
            <a:ext cx="184636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1" rIns="91421" bIns="45711">
            <a:spAutoFit/>
          </a:bodyPr>
          <a:lstStyle/>
          <a:p>
            <a:endParaRPr lang="fr-FR" sz="2800" dirty="0"/>
          </a:p>
        </p:txBody>
      </p:sp>
      <p:sp>
        <p:nvSpPr>
          <p:cNvPr id="4" name="Ellipse 3"/>
          <p:cNvSpPr/>
          <p:nvPr/>
        </p:nvSpPr>
        <p:spPr bwMode="auto">
          <a:xfrm>
            <a:off x="4367808" y="3380913"/>
            <a:ext cx="360040" cy="432048"/>
          </a:xfrm>
          <a:prstGeom prst="ellipse">
            <a:avLst/>
          </a:prstGeom>
          <a:solidFill>
            <a:schemeClr val="accent1">
              <a:alpha val="3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8" rIns="91435" bIns="45718" numCol="1" spcCol="0" rtlCol="0" anchor="t" anchorCtr="0" compatLnSpc="1">
            <a:prstTxWarp prst="textNoShape">
              <a:avLst/>
            </a:prstTxWarp>
          </a:bodyPr>
          <a:lstStyle/>
          <a:p>
            <a:pPr algn="ctr" defTabSz="914353" eaLnBrk="1" hangingPunct="1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7F9727-E655-4A4F-BE57-5EE3CB6E4E3B}"/>
              </a:ext>
            </a:extLst>
          </p:cNvPr>
          <p:cNvSpPr txBox="1"/>
          <p:nvPr/>
        </p:nvSpPr>
        <p:spPr>
          <a:xfrm>
            <a:off x="1965541" y="2204864"/>
            <a:ext cx="1224136" cy="461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399" tIns="91399" rIns="91399" bIns="91399" rtlCol="0">
            <a:spAutoFit/>
          </a:bodyPr>
          <a:lstStyle/>
          <a:p>
            <a:pPr algn="l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Sujet à :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206307"/>
            <a:ext cx="10515600" cy="461582"/>
          </a:xfrm>
        </p:spPr>
        <p:txBody>
          <a:bodyPr/>
          <a:lstStyle/>
          <a:p>
            <a:r>
              <a:rPr lang="en-US" dirty="0" err="1"/>
              <a:t>Soit</a:t>
            </a:r>
            <a:r>
              <a:rPr lang="en-US" dirty="0"/>
              <a:t> k </a:t>
            </a:r>
            <a:r>
              <a:rPr lang="en-US" dirty="0" err="1"/>
              <a:t>l’indice</a:t>
            </a:r>
            <a:r>
              <a:rPr lang="en-US" dirty="0"/>
              <a:t> des </a:t>
            </a:r>
            <a:r>
              <a:rPr lang="en-US" dirty="0" err="1"/>
              <a:t>commodités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Multiflux</a:t>
            </a:r>
            <a:r>
              <a:rPr lang="en-US" dirty="0"/>
              <a:t> (</a:t>
            </a:r>
            <a:r>
              <a:rPr lang="en-US" dirty="0" err="1"/>
              <a:t>ou</a:t>
            </a:r>
            <a:r>
              <a:rPr lang="en-US" dirty="0"/>
              <a:t> flux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commodités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42EBF3-4C11-460F-9779-A2F39EC18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BAE5B3E8-641C-4E95-B92D-1531D5A5ABD2}" type="slidenum">
              <a:rPr lang="fr-FR"/>
              <a:pPr/>
              <a:t>31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2" name="Object 2"/>
              <p:cNvSpPr txBox="1"/>
              <p:nvPr/>
            </p:nvSpPr>
            <p:spPr bwMode="auto">
              <a:xfrm>
                <a:off x="3101975" y="1690313"/>
                <a:ext cx="5988050" cy="5184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fr-FR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fr-FR" sz="18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18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𝑀𝐹</m:t>
                            </m:r>
                            <m:r>
                              <a:rPr lang="fr-FR" sz="18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):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18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fr-FR" sz="18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  </m:t>
                            </m:r>
                            <m:nary>
                              <m:naryPr>
                                <m:chr m:val="∑"/>
                                <m:ctrlP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  <m:e/>
                            </m:nary>
                            <m:nary>
                              <m:naryPr>
                                <m:chr m:val="∑"/>
                                <m:supHide m:val="on"/>
                                <m:ctrlP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)∈</m:t>
                                </m:r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/>
                              <m:e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  </m:t>
                                </m:r>
                                <m:sSubSup>
                                  <m:sSubSupPr>
                                    <m:ctrlP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</m:e>
                                  <m:sub/>
                                </m:sSub>
                              </m:e>
                            </m:nary>
                          </m:e>
                        </m:mr>
                        <m:mr>
                          <m:e/>
                          <m:e>
                            <m:eqArr>
                              <m:eqArrPr>
                                <m:ctrlP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</m:e>
                              <m:e/>
                              <m:e/>
                              <m:e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&amp;(</m:t>
                                </m:r>
                                <m:r>
                                  <m:rPr>
                                    <m:nor/>
                                  </m:rPr>
                                  <a:rPr lang="fr-FR" sz="18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conservation</m:t>
                                </m:r>
                                <m:r>
                                  <m:rPr>
                                    <m:nor/>
                                  </m:rPr>
                                  <a:rPr lang="fr-FR" sz="18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18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18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18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flux</m:t>
                                </m:r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eqArr>
                          </m:e>
                        </m:mr>
                        <m:mr>
                          <m:e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</m:e>
                                  <m:sub/>
                                </m:sSub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Sup>
                                          <m:sSubSupPr>
                                            <m:ctrlPr>
                                              <a:rPr lang="fr-FR" sz="1800" i="1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fr-FR" sz="1800" i="1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i="1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𝑗𝑖</m:t>
                                            </m:r>
                                          </m:sub>
                                          <m:sup>
                                            <m:r>
                                              <a:rPr lang="fr-FR" sz="1800" i="1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p>
                                        </m:sSubSup>
                                      </m:e>
                                      <m:sub/>
                                    </m:sSub>
                                    <m: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begChr m:val="{"/>
                                        <m:endChr m:val=""/>
                                        <m:ctrlP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3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fr-FR" sz="1800" i="1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/>
                                            <m:e/>
                                            <m:e/>
                                          </m:mr>
                                          <m:mr>
                                            <m:e>
                                              <m:r>
                                                <a:rPr lang="fr-FR" sz="18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  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fr-FR" sz="1800" i="1">
                                                      <a:solidFill>
                                                        <a:srgbClr val="57565B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fr-FR" sz="1800" i="1">
                                                      <a:solidFill>
                                                        <a:srgbClr val="57565B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sz="1800" i="1">
                                                      <a:solidFill>
                                                        <a:srgbClr val="57565B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fr-FR" sz="1800" i="1">
                                                      <a:solidFill>
                                                        <a:srgbClr val="57565B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p>
                                              </m:sSubSup>
                                            </m:e>
                                            <m:e>
                                              <m:r>
                                                <a:rPr lang="fr-FR" sz="18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∀</m:t>
                                              </m:r>
                                              <m:r>
                                                <a:rPr lang="fr-FR" sz="18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fr-FR" sz="1800" i="0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fr-FR" sz="1800" i="0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et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fr-FR" sz="1800" i="0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fr-FR" sz="1800" i="1">
                                                  <a:solidFill>
                                                    <a:srgbClr val="5756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e/>
                                          </m:mr>
                                          <m:mr>
                                            <m:e/>
                                            <m:e/>
                                            <m:e/>
                                          </m:mr>
                                        </m:m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</m:mr>
                        <m:mr>
                          <m:e/>
                          <m:e>
                            <m:eqArr>
                              <m:eqArrPr>
                                <m:ctrlP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</m:e>
                              <m:e/>
                              <m:e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fr-FR" sz="18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capacit</m:t>
                                </m:r>
                                <m:r>
                                  <m:rPr>
                                    <m:nor/>
                                  </m:rPr>
                                  <a:rPr lang="fr-FR" sz="1800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i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  <m: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fr-FR" sz="1800" i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  <m: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sSub>
                                      <m:sSubPr>
                                        <m:ctrlP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fr-FR" sz="1800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 ∀(</m:t>
                                    </m:r>
                                    <m: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, </m:t>
                                    </m:r>
                                    <m: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)∈</m:t>
                                    </m:r>
                                    <m:r>
                                      <a:rPr lang="fr-FR" sz="1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nary>
                              </m:e>
                            </m:eqArr>
                          </m:e>
                        </m:mr>
                        <m:mr>
                          <m:e/>
                          <m:e>
                            <m:r>
                              <a:rPr lang="fr-FR" sz="18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sSubSup>
                              <m:sSubSupPr>
                                <m:ctrlP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fr-FR" sz="18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Sup>
                              <m:sSubSupPr>
                                <m:ctrlP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fr-FR" sz="1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fr-FR" sz="18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 ∀(</m:t>
                            </m:r>
                            <m:r>
                              <a:rPr lang="fr-FR" sz="18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18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, </m:t>
                            </m:r>
                            <m:r>
                              <a:rPr lang="fr-FR" sz="18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sz="18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)∈</m:t>
                            </m:r>
                            <m:r>
                              <a:rPr lang="fr-FR" sz="18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m:rPr>
                                <m:nor/>
                              </m:rPr>
                              <a:rPr lang="fr-FR" sz="18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18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et</m:t>
                            </m:r>
                            <m:r>
                              <m:rPr>
                                <m:nor/>
                              </m:rPr>
                              <a:rPr lang="fr-FR" sz="18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8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sz="18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</a:endParaRPr>
              </a:p>
              <a:p>
                <a:endParaRPr lang="fr-FR" sz="18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2560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1975" y="1690313"/>
                <a:ext cx="5988050" cy="51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083F89BA-03FB-4F44-B01C-08FB9AA1D2A1}"/>
              </a:ext>
            </a:extLst>
          </p:cNvPr>
          <p:cNvSpPr txBox="1"/>
          <p:nvPr/>
        </p:nvSpPr>
        <p:spPr>
          <a:xfrm>
            <a:off x="3100662" y="2492896"/>
            <a:ext cx="1224136" cy="461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399" tIns="91399" rIns="91399" bIns="91399" rtlCol="0">
            <a:spAutoFit/>
          </a:bodyPr>
          <a:lstStyle/>
          <a:p>
            <a:pPr algn="l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Sujet à :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4324D-7C35-4ABB-8131-CC2AD3FC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Louis-Martin Rousseau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C89-0166-4633-8E23-E880340D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Office: A520.21 Tel.: #4569</a:t>
            </a:r>
          </a:p>
          <a:p>
            <a:r>
              <a:rPr lang="fr-FR" dirty="0"/>
              <a:t>Louis-Martin.Rousseau@polymtl.ca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2024" y="2794731"/>
            <a:ext cx="5575177" cy="599281"/>
          </a:xfrm>
        </p:spPr>
        <p:txBody>
          <a:bodyPr/>
          <a:lstStyle/>
          <a:p>
            <a:r>
              <a:rPr lang="fr-CA" altLang="fr-FR" sz="2800" dirty="0"/>
              <a:t>Outils de Recherche </a:t>
            </a:r>
            <a:br>
              <a:rPr lang="fr-CA" altLang="fr-FR" sz="2800" dirty="0"/>
            </a:br>
            <a:r>
              <a:rPr lang="fr-CA" altLang="fr-FR" sz="2800" dirty="0"/>
              <a:t>Opérationnelle en Génie MTH 8414</a:t>
            </a:r>
            <a:endParaRPr lang="en-CA" sz="2800" dirty="0"/>
          </a:p>
          <a:p>
            <a:endParaRPr lang="fr-FR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4627" y="3774746"/>
            <a:ext cx="9313304" cy="500856"/>
          </a:xfrm>
        </p:spPr>
        <p:txBody>
          <a:bodyPr/>
          <a:lstStyle/>
          <a:p>
            <a:r>
              <a:rPr lang="en-US" dirty="0"/>
              <a:t>Flux dans les </a:t>
            </a:r>
            <a:r>
              <a:rPr lang="en-US" dirty="0" err="1"/>
              <a:t>réseaux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4CEA2E-D3AE-0D44-A956-8FAC81F05A30}"/>
              </a:ext>
            </a:extLst>
          </p:cNvPr>
          <p:cNvSpPr txBox="1"/>
          <p:nvPr/>
        </p:nvSpPr>
        <p:spPr>
          <a:xfrm>
            <a:off x="6496865" y="4186442"/>
            <a:ext cx="3260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Flux à coût 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Plus court chemin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Flux maximal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Problèmes de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Problèmes d’affectation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2"/>
                </a:solidFill>
                <a:latin typeface="+mn-lt"/>
              </a:rPr>
              <a:t>Autres formulations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Créations d’horaires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391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1760CA-97A3-4D5A-B3B8-345FD4C5E9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fr-CA" dirty="0"/>
              <a:t>Exercice: construction de quarts de travail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0B2920-CAD7-4BA8-BE72-1AB4689A27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3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</p:spPr>
        <p:txBody>
          <a:bodyPr/>
          <a:lstStyle/>
          <a:p>
            <a:fld id="{63364A25-5876-4A4A-BB5E-1F679124E303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0020598" y="6520905"/>
            <a:ext cx="189756" cy="20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r"/>
            <a:fld id="{4545D781-BFB3-D447-867D-BA985F2C8E8B}" type="slidenum">
              <a:rPr lang="en-US" sz="1000">
                <a:solidFill>
                  <a:srgbClr val="878787"/>
                </a:solidFill>
                <a:latin typeface="Calibri" charset="0"/>
                <a:cs typeface="Calibri" charset="0"/>
                <a:sym typeface="Calibri" charset="0"/>
              </a:rPr>
              <a:pPr algn="r"/>
              <a:t>33</a:t>
            </a:fld>
            <a:endParaRPr lang="en-US" sz="1000">
              <a:solidFill>
                <a:srgbClr val="878787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graphicFrame>
        <p:nvGraphicFramePr>
          <p:cNvPr id="64518" name="Group 6"/>
          <p:cNvGraphicFramePr>
            <a:graphicFrameLocks noGrp="1"/>
          </p:cNvGraphicFramePr>
          <p:nvPr/>
        </p:nvGraphicFramePr>
        <p:xfrm>
          <a:off x="3318867" y="1714501"/>
          <a:ext cx="3696888" cy="1504952"/>
        </p:xfrm>
        <a:graphic>
          <a:graphicData uri="http://schemas.openxmlformats.org/drawingml/2006/table">
            <a:tbl>
              <a:tblPr/>
              <a:tblGrid>
                <a:gridCol w="308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8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8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80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80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80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80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80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7F007F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7F007F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7F007F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角ゴ ProN W3" charset="0"/>
                          <a:cs typeface="Cochin" charset="0"/>
                          <a:sym typeface="Cochin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角ゴ ProN W3" charset="0"/>
                          <a:cs typeface="Cochin" charset="0"/>
                          <a:sym typeface="Cochin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角ゴ ProN W3" charset="0"/>
                          <a:cs typeface="Cochin" charset="0"/>
                          <a:sym typeface="Cochin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角ゴ ProN W3" charset="0"/>
                          <a:cs typeface="Cochin" charset="0"/>
                          <a:sym typeface="Cochin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角ゴ ProN W3" charset="0"/>
                          <a:cs typeface="Cochin" charset="0"/>
                          <a:sym typeface="Cochin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角ゴ ProN W3" charset="0"/>
                          <a:cs typeface="Cochin" charset="0"/>
                          <a:sym typeface="Cochin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角ゴ ProN W3" charset="0"/>
                          <a:cs typeface="Cochin" charset="0"/>
                          <a:sym typeface="Cochin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角ゴ ProN W3" charset="0"/>
                          <a:cs typeface="Cochin" charset="0"/>
                          <a:sym typeface="Cochin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角ゴ ProN W3" charset="0"/>
                          <a:cs typeface="Cochin" charset="0"/>
                          <a:sym typeface="Cochin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角ゴ ProN W3" charset="0"/>
                          <a:cs typeface="Cochin" charset="0"/>
                          <a:sym typeface="Cochin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角ゴ ProN W3" charset="0"/>
                          <a:cs typeface="Cochin" charset="0"/>
                          <a:sym typeface="Cochin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角ゴ ProN W3" charset="0"/>
                          <a:cs typeface="Cochin" charset="0"/>
                          <a:sym typeface="Cochin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4679" name="Rectangle 167"/>
          <p:cNvSpPr>
            <a:spLocks/>
          </p:cNvSpPr>
          <p:nvPr/>
        </p:nvSpPr>
        <p:spPr bwMode="auto">
          <a:xfrm>
            <a:off x="4317876" y="3217481"/>
            <a:ext cx="1546894" cy="3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 sz="1700">
                <a:latin typeface="Cochin" charset="0"/>
                <a:ea typeface="ＭＳ Ｐゴシック" charset="0"/>
                <a:cs typeface="Cochin" charset="0"/>
                <a:sym typeface="Cochin" charset="0"/>
              </a:rPr>
              <a:t>Planning horizon</a:t>
            </a:r>
          </a:p>
        </p:txBody>
      </p:sp>
      <p:sp>
        <p:nvSpPr>
          <p:cNvPr id="64680" name="Rectangle 168"/>
          <p:cNvSpPr>
            <a:spLocks/>
          </p:cNvSpPr>
          <p:nvPr/>
        </p:nvSpPr>
        <p:spPr bwMode="auto">
          <a:xfrm>
            <a:off x="4593581" y="958270"/>
            <a:ext cx="728209" cy="3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 sz="1700">
                <a:latin typeface="Cochin" charset="0"/>
                <a:ea typeface="ＭＳ Ｐゴシック" charset="0"/>
                <a:cs typeface="Cochin" charset="0"/>
                <a:sym typeface="Cochin" charset="0"/>
              </a:rPr>
              <a:t>Periods</a:t>
            </a:r>
          </a:p>
        </p:txBody>
      </p:sp>
      <p:sp>
        <p:nvSpPr>
          <p:cNvPr id="64681" name="Line 169"/>
          <p:cNvSpPr>
            <a:spLocks noChangeShapeType="1"/>
          </p:cNvSpPr>
          <p:nvPr/>
        </p:nvSpPr>
        <p:spPr bwMode="auto">
          <a:xfrm rot="10800000">
            <a:off x="4961930" y="1312664"/>
            <a:ext cx="8930" cy="33932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682" name="Line 170"/>
          <p:cNvSpPr>
            <a:spLocks noChangeShapeType="1"/>
          </p:cNvSpPr>
          <p:nvPr/>
        </p:nvSpPr>
        <p:spPr bwMode="auto">
          <a:xfrm rot="10800000" flipH="1">
            <a:off x="3295870" y="3192028"/>
            <a:ext cx="3687961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683" name="Rectangle 171"/>
          <p:cNvSpPr>
            <a:spLocks/>
          </p:cNvSpPr>
          <p:nvPr/>
        </p:nvSpPr>
        <p:spPr bwMode="auto">
          <a:xfrm>
            <a:off x="1659062" y="1940536"/>
            <a:ext cx="561048" cy="3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 sz="1700" dirty="0">
                <a:latin typeface="Gotham HTF Book"/>
                <a:ea typeface="ＭＳ Ｐゴシック" charset="0"/>
                <a:cs typeface="Cochin" charset="0"/>
                <a:sym typeface="Cochin" charset="0"/>
              </a:rPr>
              <a:t>Shifts</a:t>
            </a:r>
          </a:p>
        </p:txBody>
      </p:sp>
      <p:sp>
        <p:nvSpPr>
          <p:cNvPr id="64684" name="Line 172"/>
          <p:cNvSpPr>
            <a:spLocks noChangeShapeType="1"/>
          </p:cNvSpPr>
          <p:nvPr/>
        </p:nvSpPr>
        <p:spPr bwMode="auto">
          <a:xfrm flipH="1">
            <a:off x="2300883" y="1803797"/>
            <a:ext cx="928688" cy="29468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685" name="Line 173"/>
          <p:cNvSpPr>
            <a:spLocks noChangeShapeType="1"/>
          </p:cNvSpPr>
          <p:nvPr/>
        </p:nvSpPr>
        <p:spPr bwMode="auto">
          <a:xfrm rot="10800000">
            <a:off x="2300884" y="2089547"/>
            <a:ext cx="93761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686" name="Line 174"/>
          <p:cNvSpPr>
            <a:spLocks noChangeShapeType="1"/>
          </p:cNvSpPr>
          <p:nvPr/>
        </p:nvSpPr>
        <p:spPr bwMode="auto">
          <a:xfrm rot="10800000">
            <a:off x="2309814" y="2098477"/>
            <a:ext cx="937617" cy="32146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64687" name="Group 175"/>
          <p:cNvGraphicFramePr>
            <a:graphicFrameLocks noGrp="1"/>
          </p:cNvGraphicFramePr>
          <p:nvPr/>
        </p:nvGraphicFramePr>
        <p:xfrm>
          <a:off x="7908728" y="1589485"/>
          <a:ext cx="303609" cy="376238"/>
        </p:xfrm>
        <a:graphic>
          <a:graphicData uri="http://schemas.openxmlformats.org/drawingml/2006/table">
            <a:tbl>
              <a:tblPr/>
              <a:tblGrid>
                <a:gridCol w="303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693" name="Group 181"/>
          <p:cNvGraphicFramePr>
            <a:graphicFrameLocks noGrp="1"/>
          </p:cNvGraphicFramePr>
          <p:nvPr/>
        </p:nvGraphicFramePr>
        <p:xfrm>
          <a:off x="7908728" y="2053829"/>
          <a:ext cx="303609" cy="376238"/>
        </p:xfrm>
        <a:graphic>
          <a:graphicData uri="http://schemas.openxmlformats.org/drawingml/2006/table">
            <a:tbl>
              <a:tblPr/>
              <a:tblGrid>
                <a:gridCol w="303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C2012"/>
                        </a:solidFill>
                        <a:effectLst/>
                        <a:latin typeface="Cochin" charset="0"/>
                        <a:ea typeface="ヒラギノ明朝 ProN W3" charset="0"/>
                        <a:cs typeface="ヒラギノ明朝 ProN W3" charset="0"/>
                        <a:sym typeface="Cochin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E7A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699" name="Rectangle 187"/>
          <p:cNvSpPr>
            <a:spLocks/>
          </p:cNvSpPr>
          <p:nvPr/>
        </p:nvSpPr>
        <p:spPr bwMode="auto">
          <a:xfrm>
            <a:off x="8253636" y="1574419"/>
            <a:ext cx="623116" cy="3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 sz="1700">
                <a:latin typeface="Cochin" charset="0"/>
                <a:ea typeface="ＭＳ Ｐゴシック" charset="0"/>
                <a:cs typeface="Cochin" charset="0"/>
                <a:sym typeface="Cochin" charset="0"/>
              </a:rPr>
              <a:t>: work</a:t>
            </a:r>
          </a:p>
        </p:txBody>
      </p:sp>
      <p:sp>
        <p:nvSpPr>
          <p:cNvPr id="64700" name="Rectangle 188"/>
          <p:cNvSpPr>
            <a:spLocks/>
          </p:cNvSpPr>
          <p:nvPr/>
        </p:nvSpPr>
        <p:spPr bwMode="auto">
          <a:xfrm>
            <a:off x="8234660" y="2038762"/>
            <a:ext cx="697818" cy="3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 sz="1700" dirty="0">
                <a:latin typeface="Cochin" charset="0"/>
                <a:ea typeface="ＭＳ Ｐゴシック" charset="0"/>
                <a:cs typeface="Cochin" charset="0"/>
                <a:sym typeface="Cochin" charset="0"/>
              </a:rPr>
              <a:t>: break</a:t>
            </a:r>
          </a:p>
        </p:txBody>
      </p:sp>
      <p:sp>
        <p:nvSpPr>
          <p:cNvPr id="64701" name="Rectangle 189"/>
          <p:cNvSpPr>
            <a:spLocks/>
          </p:cNvSpPr>
          <p:nvPr/>
        </p:nvSpPr>
        <p:spPr bwMode="auto">
          <a:xfrm>
            <a:off x="7899798" y="2503106"/>
            <a:ext cx="1335497" cy="3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 sz="1700" dirty="0">
                <a:latin typeface="Gotham HTF Book"/>
                <a:ea typeface="ＭＳ Ｐゴシック" charset="0"/>
                <a:cs typeface="Cochin" charset="0"/>
                <a:sym typeface="Cochin" charset="0"/>
              </a:rPr>
              <a:t>Requirements</a:t>
            </a:r>
          </a:p>
        </p:txBody>
      </p:sp>
      <p:sp>
        <p:nvSpPr>
          <p:cNvPr id="64702" name="Line 190"/>
          <p:cNvSpPr>
            <a:spLocks noChangeShapeType="1"/>
          </p:cNvSpPr>
          <p:nvPr/>
        </p:nvSpPr>
        <p:spPr bwMode="auto">
          <a:xfrm rot="10800000" flipH="1">
            <a:off x="7060407" y="2686720"/>
            <a:ext cx="785813" cy="1004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4703" name="Picture 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t="10896" r="11252" b="6088"/>
          <a:stretch>
            <a:fillRect/>
          </a:stretch>
        </p:blipFill>
        <p:spPr bwMode="auto">
          <a:xfrm>
            <a:off x="5783462" y="3929064"/>
            <a:ext cx="3687961" cy="2312789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704" name="Line 192"/>
          <p:cNvSpPr>
            <a:spLocks noChangeShapeType="1"/>
          </p:cNvSpPr>
          <p:nvPr/>
        </p:nvSpPr>
        <p:spPr bwMode="auto">
          <a:xfrm rot="10800000">
            <a:off x="4979790" y="1312664"/>
            <a:ext cx="321469" cy="33039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705" name="Line 193"/>
          <p:cNvSpPr>
            <a:spLocks noChangeShapeType="1"/>
          </p:cNvSpPr>
          <p:nvPr/>
        </p:nvSpPr>
        <p:spPr bwMode="auto">
          <a:xfrm rot="10800000" flipH="1">
            <a:off x="4720828" y="1330525"/>
            <a:ext cx="232172" cy="30360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706" name="Line 194"/>
          <p:cNvSpPr>
            <a:spLocks noChangeShapeType="1"/>
          </p:cNvSpPr>
          <p:nvPr/>
        </p:nvSpPr>
        <p:spPr bwMode="auto">
          <a:xfrm flipH="1">
            <a:off x="5104805" y="4429125"/>
            <a:ext cx="2053828" cy="3571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707" name="Rectangle 195"/>
          <p:cNvSpPr>
            <a:spLocks/>
          </p:cNvSpPr>
          <p:nvPr/>
        </p:nvSpPr>
        <p:spPr bwMode="auto">
          <a:xfrm>
            <a:off x="3738563" y="4610512"/>
            <a:ext cx="1335497" cy="3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 sz="1700">
                <a:latin typeface="Cochin" charset="0"/>
                <a:ea typeface="ＭＳ Ｐゴシック" charset="0"/>
                <a:cs typeface="Cochin" charset="0"/>
                <a:sym typeface="Cochin" charset="0"/>
              </a:rPr>
              <a:t>Requirements</a:t>
            </a:r>
          </a:p>
        </p:txBody>
      </p:sp>
      <p:sp>
        <p:nvSpPr>
          <p:cNvPr id="64708" name="Rectangle 196"/>
          <p:cNvSpPr>
            <a:spLocks/>
          </p:cNvSpPr>
          <p:nvPr/>
        </p:nvSpPr>
        <p:spPr bwMode="auto">
          <a:xfrm>
            <a:off x="6819305" y="6396450"/>
            <a:ext cx="1546894" cy="3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 sz="1700">
                <a:latin typeface="Cochin" charset="0"/>
                <a:ea typeface="ＭＳ Ｐゴシック" charset="0"/>
                <a:cs typeface="Cochin" charset="0"/>
                <a:sym typeface="Cochin" charset="0"/>
              </a:rPr>
              <a:t>Planning horizon</a:t>
            </a:r>
          </a:p>
        </p:txBody>
      </p:sp>
      <p:sp>
        <p:nvSpPr>
          <p:cNvPr id="64709" name="Line 197"/>
          <p:cNvSpPr>
            <a:spLocks noChangeShapeType="1"/>
          </p:cNvSpPr>
          <p:nvPr/>
        </p:nvSpPr>
        <p:spPr bwMode="auto">
          <a:xfrm rot="10800000" flipH="1">
            <a:off x="5783462" y="6322219"/>
            <a:ext cx="3687961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710" name="Rectangle 198"/>
          <p:cNvSpPr>
            <a:spLocks/>
          </p:cNvSpPr>
          <p:nvPr/>
        </p:nvSpPr>
        <p:spPr bwMode="auto">
          <a:xfrm>
            <a:off x="4649391" y="5342747"/>
            <a:ext cx="561048" cy="3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 sz="1700">
                <a:latin typeface="Cochin" charset="0"/>
                <a:ea typeface="ＭＳ Ｐゴシック" charset="0"/>
                <a:cs typeface="Cochin" charset="0"/>
                <a:sym typeface="Cochin" charset="0"/>
              </a:rPr>
              <a:t>Shifts</a:t>
            </a:r>
          </a:p>
        </p:txBody>
      </p:sp>
      <p:sp>
        <p:nvSpPr>
          <p:cNvPr id="64711" name="Line 199"/>
          <p:cNvSpPr>
            <a:spLocks noChangeShapeType="1"/>
          </p:cNvSpPr>
          <p:nvPr/>
        </p:nvSpPr>
        <p:spPr bwMode="auto">
          <a:xfrm flipH="1">
            <a:off x="5292328" y="5206008"/>
            <a:ext cx="928688" cy="29468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712" name="Line 200"/>
          <p:cNvSpPr>
            <a:spLocks noChangeShapeType="1"/>
          </p:cNvSpPr>
          <p:nvPr/>
        </p:nvSpPr>
        <p:spPr bwMode="auto">
          <a:xfrm flipH="1">
            <a:off x="5292329" y="5491758"/>
            <a:ext cx="93761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713" name="Line 201"/>
          <p:cNvSpPr>
            <a:spLocks noChangeShapeType="1"/>
          </p:cNvSpPr>
          <p:nvPr/>
        </p:nvSpPr>
        <p:spPr bwMode="auto">
          <a:xfrm rot="10800000">
            <a:off x="5301259" y="5500688"/>
            <a:ext cx="937617" cy="32146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0395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628800"/>
            <a:ext cx="10515600" cy="461582"/>
          </a:xfrm>
        </p:spPr>
        <p:txBody>
          <a:bodyPr/>
          <a:lstStyle/>
          <a:p>
            <a:r>
              <a:rPr lang="en-US" dirty="0"/>
              <a:t>Il y a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activités</a:t>
            </a:r>
            <a:r>
              <a:rPr lang="en-US" dirty="0"/>
              <a:t> de travail (</a:t>
            </a:r>
            <a:r>
              <a:rPr lang="en-US" dirty="0" err="1"/>
              <a:t>a,b</a:t>
            </a:r>
            <a:r>
              <a:rPr lang="en-US" dirty="0"/>
              <a:t>), des pauses (p), un </a:t>
            </a:r>
            <a:r>
              <a:rPr lang="en-US" dirty="0" err="1"/>
              <a:t>repas</a:t>
            </a:r>
            <a:r>
              <a:rPr lang="en-US" dirty="0"/>
              <a:t> (l)et du repos (r).</a:t>
            </a:r>
          </a:p>
          <a:p>
            <a:endParaRPr lang="en-US" dirty="0"/>
          </a:p>
          <a:p>
            <a:r>
              <a:rPr lang="en-US" dirty="0"/>
              <a:t>Si un </a:t>
            </a:r>
            <a:r>
              <a:rPr lang="en-US" dirty="0" err="1"/>
              <a:t>employé</a:t>
            </a:r>
            <a:r>
              <a:rPr lang="en-US" dirty="0"/>
              <a:t> commence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activité</a:t>
            </a:r>
            <a:r>
              <a:rPr lang="en-US" dirty="0"/>
              <a:t> de travail,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la continuer pour au </a:t>
            </a:r>
            <a:r>
              <a:rPr lang="en-US" dirty="0" err="1"/>
              <a:t>moins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heure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Il </a:t>
            </a:r>
            <a:r>
              <a:rPr lang="en-US" dirty="0" err="1"/>
              <a:t>faut</a:t>
            </a:r>
            <a:r>
              <a:rPr lang="en-US" dirty="0"/>
              <a:t> </a:t>
            </a:r>
            <a:r>
              <a:rPr lang="en-US" dirty="0" err="1"/>
              <a:t>prendre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pause </a:t>
            </a:r>
            <a:r>
              <a:rPr lang="en-US" dirty="0" err="1"/>
              <a:t>ou</a:t>
            </a:r>
            <a:r>
              <a:rPr lang="en-US" dirty="0"/>
              <a:t> un </a:t>
            </a:r>
            <a:r>
              <a:rPr lang="en-US" dirty="0" err="1"/>
              <a:t>repas</a:t>
            </a:r>
            <a:r>
              <a:rPr lang="en-US" dirty="0"/>
              <a:t> entre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activités</a:t>
            </a:r>
            <a:r>
              <a:rPr lang="en-US" dirty="0"/>
              <a:t> </a:t>
            </a:r>
            <a:r>
              <a:rPr lang="en-US" dirty="0" err="1"/>
              <a:t>différentes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On ne </a:t>
            </a:r>
            <a:r>
              <a:rPr lang="en-US" dirty="0" err="1"/>
              <a:t>peut</a:t>
            </a:r>
            <a:r>
              <a:rPr lang="en-US" dirty="0"/>
              <a:t> pas </a:t>
            </a:r>
            <a:r>
              <a:rPr lang="en-US" dirty="0" err="1"/>
              <a:t>enchaîner</a:t>
            </a:r>
            <a:r>
              <a:rPr lang="en-US" dirty="0"/>
              <a:t> </a:t>
            </a:r>
            <a:r>
              <a:rPr lang="en-US" dirty="0" err="1"/>
              <a:t>deux</a:t>
            </a:r>
            <a:r>
              <a:rPr lang="en-US" dirty="0"/>
              <a:t> pauses.</a:t>
            </a:r>
          </a:p>
          <a:p>
            <a:endParaRPr lang="en-US" dirty="0"/>
          </a:p>
          <a:p>
            <a:r>
              <a:rPr lang="en-US" dirty="0"/>
              <a:t>Un </a:t>
            </a:r>
            <a:r>
              <a:rPr lang="en-US" dirty="0" err="1"/>
              <a:t>employé</a:t>
            </a:r>
            <a:r>
              <a:rPr lang="en-US" dirty="0"/>
              <a:t> </a:t>
            </a:r>
            <a:r>
              <a:rPr lang="en-US" dirty="0" err="1"/>
              <a:t>débute</a:t>
            </a:r>
            <a:r>
              <a:rPr lang="en-US" dirty="0"/>
              <a:t> et </a:t>
            </a:r>
            <a:r>
              <a:rPr lang="en-US" dirty="0" err="1"/>
              <a:t>termine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journée</a:t>
            </a:r>
            <a:r>
              <a:rPr lang="en-US" dirty="0"/>
              <a:t> au repos.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Complexifions</a:t>
            </a:r>
            <a:r>
              <a:rPr lang="en-US" dirty="0"/>
              <a:t> un </a:t>
            </a:r>
            <a:r>
              <a:rPr lang="en-US" dirty="0" err="1"/>
              <a:t>peu</a:t>
            </a:r>
            <a:r>
              <a:rPr lang="en-US" dirty="0"/>
              <a:t> le </a:t>
            </a:r>
            <a:r>
              <a:rPr lang="en-US" dirty="0" err="1"/>
              <a:t>problème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7F4FDE1-908C-4145-9818-95FC2AE057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</p:spPr>
        <p:txBody>
          <a:bodyPr/>
          <a:lstStyle/>
          <a:p>
            <a:fld id="{257B4BE9-133D-F141-BC72-12CB5D804BE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6528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04685"/>
          </a:xfrm>
        </p:spPr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réseau</a:t>
            </a:r>
            <a:r>
              <a:rPr lang="en-US" dirty="0"/>
              <a:t> </a:t>
            </a:r>
            <a:r>
              <a:rPr lang="en-US" dirty="0" err="1"/>
              <a:t>suivant</a:t>
            </a:r>
            <a:r>
              <a:rPr lang="en-US" dirty="0"/>
              <a:t> assure le respect des </a:t>
            </a:r>
            <a:r>
              <a:rPr lang="en-US" dirty="0" err="1"/>
              <a:t>règles</a:t>
            </a:r>
            <a:r>
              <a:rPr lang="en-US" dirty="0"/>
              <a:t> </a:t>
            </a:r>
            <a:r>
              <a:rPr lang="en-US" dirty="0" err="1"/>
              <a:t>précédentes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Quelles</a:t>
            </a:r>
            <a:r>
              <a:rPr lang="en-US" dirty="0"/>
              <a:t> </a:t>
            </a:r>
            <a:r>
              <a:rPr lang="en-US" dirty="0" err="1"/>
              <a:t>règles</a:t>
            </a:r>
            <a:r>
              <a:rPr lang="en-US" dirty="0"/>
              <a:t> </a:t>
            </a:r>
            <a:r>
              <a:rPr lang="en-US" dirty="0" err="1"/>
              <a:t>manque</a:t>
            </a:r>
            <a:r>
              <a:rPr lang="en-US" dirty="0"/>
              <a:t>-t-</a:t>
            </a:r>
            <a:r>
              <a:rPr lang="en-US" dirty="0" err="1"/>
              <a:t>il</a:t>
            </a:r>
            <a:r>
              <a:rPr lang="en-US" dirty="0"/>
              <a:t> pour </a:t>
            </a:r>
          </a:p>
          <a:p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description </a:t>
            </a:r>
            <a:r>
              <a:rPr lang="en-US" dirty="0" err="1"/>
              <a:t>cohérente</a:t>
            </a:r>
            <a:r>
              <a:rPr lang="en-US" dirty="0"/>
              <a:t> </a:t>
            </a:r>
          </a:p>
          <a:p>
            <a:r>
              <a:rPr lang="en-US" dirty="0"/>
              <a:t>de la </a:t>
            </a:r>
            <a:r>
              <a:rPr lang="en-US" dirty="0" err="1"/>
              <a:t>journée</a:t>
            </a:r>
            <a:r>
              <a:rPr lang="en-US" dirty="0"/>
              <a:t> de travail 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Complexifions</a:t>
            </a:r>
            <a:r>
              <a:rPr lang="en-US" dirty="0"/>
              <a:t> un </a:t>
            </a:r>
            <a:r>
              <a:rPr lang="en-US" dirty="0" err="1"/>
              <a:t>peu</a:t>
            </a:r>
            <a:r>
              <a:rPr lang="en-US" dirty="0"/>
              <a:t> le </a:t>
            </a:r>
            <a:r>
              <a:rPr lang="en-US" dirty="0" err="1"/>
              <a:t>problème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6933702-292A-471A-BA42-5E0F9F13F6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</p:spPr>
        <p:txBody>
          <a:bodyPr/>
          <a:lstStyle/>
          <a:p>
            <a:fld id="{257B4BE9-133D-F141-BC72-12CB5D804BE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1630410"/>
            <a:ext cx="5413661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5590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Modèles</a:t>
            </a:r>
            <a:r>
              <a:rPr lang="en-US" dirty="0"/>
              <a:t> </a:t>
            </a:r>
            <a:r>
              <a:rPr lang="en-US" dirty="0" err="1"/>
              <a:t>d’affectation</a:t>
            </a:r>
            <a:r>
              <a:rPr lang="en-US" dirty="0"/>
              <a:t>			</a:t>
            </a:r>
            <a:r>
              <a:rPr lang="en-US" dirty="0" err="1"/>
              <a:t>Modèle</a:t>
            </a:r>
            <a:r>
              <a:rPr lang="en-US" dirty="0"/>
              <a:t> </a:t>
            </a:r>
            <a:r>
              <a:rPr lang="en-US" dirty="0" err="1"/>
              <a:t>réseau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résultats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3582C9-8F89-4F55-AB5B-9729D075DF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</p:spPr>
        <p:txBody>
          <a:bodyPr/>
          <a:lstStyle/>
          <a:p>
            <a:fld id="{257B4BE9-133D-F141-BC72-12CB5D804BE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763340"/>
            <a:ext cx="4429934" cy="40419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774428"/>
            <a:ext cx="4277064" cy="403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131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quarter" idx="11"/>
              </p:nvPr>
            </p:nvSpPr>
            <p:spPr>
              <a:xfrm>
                <a:off x="1144336" y="1095721"/>
                <a:ext cx="10515600" cy="425749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fr-CA" sz="2000" dirty="0"/>
              </a:p>
              <a:p>
                <a:pPr marL="0" indent="0">
                  <a:buNone/>
                </a:pPr>
                <a:endParaRPr lang="fr-CA" sz="2000" dirty="0"/>
              </a:p>
              <a:p>
                <a:pPr marL="176177" indent="-176177">
                  <a:buFontTx/>
                  <a:buChar char="•"/>
                </a:pPr>
                <a:r>
                  <a:rPr lang="fr-CA" sz="2000" dirty="0"/>
                  <a:t>À chaque nœud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CA" sz="2000" dirty="0"/>
                  <a:t>           </a:t>
                </a:r>
              </a:p>
              <a:p>
                <a:pPr marL="176177" indent="-176177"/>
                <a:endParaRPr lang="fr-CA" sz="2000" b="1" dirty="0"/>
              </a:p>
              <a:p>
                <a:pPr marL="176177" indent="-176177"/>
                <a:endParaRPr lang="fr-CA" sz="2000" dirty="0"/>
              </a:p>
              <a:p>
                <a:pPr marL="176177" indent="-176177"/>
                <a:endParaRPr lang="fr-CA" sz="2000" dirty="0"/>
              </a:p>
              <a:p>
                <a:pPr marL="176177" indent="-176177">
                  <a:buFontTx/>
                  <a:buChar char="•"/>
                </a:pPr>
                <a:r>
                  <a:rPr lang="fr-CA" sz="2000" dirty="0"/>
                  <a:t>les contraintes de conservation de flux associées aux nœuds du réseau:</a:t>
                </a:r>
              </a:p>
              <a:p>
                <a:pPr marL="176177" indent="-176177"/>
                <a:endParaRPr lang="fr-CA" sz="2000" dirty="0"/>
              </a:p>
              <a:p>
                <a:pPr marL="1428458" lvl="1" indent="-236490">
                  <a:buFontTx/>
                  <a:buChar char="–"/>
                </a:pPr>
                <a:r>
                  <a:rPr lang="fr-CA" sz="2000" dirty="0">
                    <a:solidFill>
                      <a:srgbClr val="57565B"/>
                    </a:solidFill>
                  </a:rPr>
                  <a:t>nœud source     s</a:t>
                </a:r>
              </a:p>
              <a:p>
                <a:pPr marL="1428458" lvl="1" indent="-236490">
                  <a:buFontTx/>
                  <a:buChar char="–"/>
                </a:pPr>
                <a:r>
                  <a:rPr lang="fr-CA" sz="2000" dirty="0">
                    <a:solidFill>
                      <a:srgbClr val="57565B"/>
                    </a:solidFill>
                  </a:rPr>
                  <a:t>nœud intermédiaire     i</a:t>
                </a:r>
              </a:p>
              <a:p>
                <a:pPr marL="1428458" lvl="1" indent="-236490">
                  <a:buFontTx/>
                  <a:buChar char="–"/>
                </a:pPr>
                <a:r>
                  <a:rPr lang="fr-CA" sz="2000" dirty="0">
                    <a:solidFill>
                      <a:srgbClr val="57565B"/>
                    </a:solidFill>
                  </a:rPr>
                  <a:t>nœud destination      </a:t>
                </a:r>
                <a:r>
                  <a:rPr lang="fr-CA" sz="2000" dirty="0" err="1">
                    <a:solidFill>
                      <a:srgbClr val="57565B"/>
                    </a:solidFill>
                  </a:rPr>
                  <a:t>t</a:t>
                </a:r>
                <a:endParaRPr lang="fr-CA" sz="2000" b="1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144336" y="1095721"/>
                <a:ext cx="10515600" cy="4257493"/>
              </a:xfrm>
              <a:blipFill>
                <a:blip r:embed="rId2"/>
                <a:stretch>
                  <a:fillRect l="-638" b="-7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Caractéristiques</a:t>
            </a:r>
            <a:r>
              <a:rPr lang="en-US" dirty="0"/>
              <a:t> des </a:t>
            </a:r>
            <a:r>
              <a:rPr lang="en-US" dirty="0" err="1"/>
              <a:t>problèmes</a:t>
            </a:r>
            <a:r>
              <a:rPr lang="en-US" dirty="0"/>
              <a:t> de flux</a:t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A1FCFA-A7BB-4D08-BB89-8866D8F76A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5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5E181462-36D6-4CA0-BA73-ED59D061184F}" type="slidenum">
              <a:rPr lang="fr-FR"/>
              <a:pPr/>
              <a:t>4</a:t>
            </a:fld>
            <a:endParaRPr lang="fr-FR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4836988" y="450912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4655840" y="4875339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4122292" y="4139368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Object 10"/>
              <p:cNvSpPr txBox="1"/>
              <p:nvPr/>
            </p:nvSpPr>
            <p:spPr bwMode="auto">
              <a:xfrm>
                <a:off x="3935760" y="1786787"/>
                <a:ext cx="3436938" cy="88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fr-FR" sz="20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fr-FR" sz="20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: (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, 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)∈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fr-FR" sz="20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: (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, 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)∈</m:t>
                                </m:r>
                                <m:r>
                                  <a:rPr lang="fr-FR" sz="20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fr-FR" sz="20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205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5760" y="1786787"/>
                <a:ext cx="3436938" cy="885825"/>
              </a:xfrm>
              <a:prstGeom prst="rect">
                <a:avLst/>
              </a:prstGeom>
              <a:blipFill>
                <a:blip r:embed="rId3"/>
                <a:stretch>
                  <a:fillRect b="-13103"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8029888" y="1844824"/>
            <a:ext cx="2121312" cy="101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1" rIns="91421" bIns="45711">
            <a:spAutoFit/>
          </a:bodyPr>
          <a:lstStyle/>
          <a:p>
            <a:r>
              <a:rPr lang="fr-FR" sz="2000" dirty="0">
                <a:solidFill>
                  <a:srgbClr val="57565B"/>
                </a:solidFill>
                <a:latin typeface="Gotham HTF Book"/>
              </a:rPr>
              <a:t>Prédécesseurs de </a:t>
            </a:r>
            <a:r>
              <a:rPr lang="fr-FR" sz="2000" i="1" dirty="0">
                <a:solidFill>
                  <a:srgbClr val="57565B"/>
                </a:solidFill>
                <a:latin typeface="Gotham HTF Book"/>
              </a:rPr>
              <a:t>i</a:t>
            </a:r>
          </a:p>
          <a:p>
            <a:endParaRPr lang="fr-FR" sz="2000" i="1" dirty="0">
              <a:solidFill>
                <a:srgbClr val="57565B"/>
              </a:solidFill>
              <a:latin typeface="Gotham HTF Book"/>
            </a:endParaRPr>
          </a:p>
          <a:p>
            <a:r>
              <a:rPr lang="fr-FR" sz="2000" dirty="0">
                <a:solidFill>
                  <a:srgbClr val="57565B"/>
                </a:solidFill>
                <a:latin typeface="Gotham HTF Book"/>
              </a:rPr>
              <a:t>Successeurs de</a:t>
            </a:r>
            <a:r>
              <a:rPr lang="fr-FR" sz="2000" i="1" dirty="0">
                <a:solidFill>
                  <a:srgbClr val="57565B"/>
                </a:solidFill>
                <a:latin typeface="Gotham HTF Book"/>
              </a:rPr>
              <a:t> i</a:t>
            </a:r>
            <a:endParaRPr lang="fr-FR" sz="2000" dirty="0">
              <a:solidFill>
                <a:srgbClr val="57565B"/>
              </a:solidFill>
              <a:latin typeface="Gotham HTF Book"/>
            </a:endParaRPr>
          </a:p>
        </p:txBody>
      </p:sp>
      <p:sp>
        <p:nvSpPr>
          <p:cNvPr id="2058" name="Line 12"/>
          <p:cNvSpPr>
            <a:spLocks noChangeShapeType="1"/>
          </p:cNvSpPr>
          <p:nvPr/>
        </p:nvSpPr>
        <p:spPr bwMode="auto">
          <a:xfrm flipH="1">
            <a:off x="7464152" y="2060848"/>
            <a:ext cx="304800" cy="0"/>
          </a:xfrm>
          <a:prstGeom prst="line">
            <a:avLst/>
          </a:prstGeom>
          <a:noFill/>
          <a:ln w="9525">
            <a:solidFill>
              <a:srgbClr val="57565B"/>
            </a:solidFill>
            <a:round/>
            <a:headEnd/>
            <a:tailEnd type="triangle" w="med" len="med"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2059" name="Line 13"/>
          <p:cNvSpPr>
            <a:spLocks noChangeShapeType="1"/>
          </p:cNvSpPr>
          <p:nvPr/>
        </p:nvSpPr>
        <p:spPr bwMode="auto">
          <a:xfrm flipH="1">
            <a:off x="7464152" y="2636912"/>
            <a:ext cx="304800" cy="0"/>
          </a:xfrm>
          <a:prstGeom prst="line">
            <a:avLst/>
          </a:prstGeom>
          <a:noFill/>
          <a:ln w="9525">
            <a:solidFill>
              <a:srgbClr val="57565B"/>
            </a:solidFill>
            <a:round/>
            <a:headEnd/>
            <a:tailEnd type="triangle" w="med" len="med"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4324D-7C35-4ABB-8131-CC2AD3FC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Louis-Martin Rousseau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C89-0166-4633-8E23-E880340D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Office: A520.21 Tel.: #4569</a:t>
            </a:r>
          </a:p>
          <a:p>
            <a:r>
              <a:rPr lang="fr-FR" dirty="0"/>
              <a:t>Louis-Martin.Rousseau@polymtl.ca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2024" y="2794731"/>
            <a:ext cx="5575177" cy="599281"/>
          </a:xfrm>
        </p:spPr>
        <p:txBody>
          <a:bodyPr/>
          <a:lstStyle/>
          <a:p>
            <a:r>
              <a:rPr lang="fr-CA" altLang="fr-FR" sz="2800" dirty="0"/>
              <a:t>Outils de Recherche </a:t>
            </a:r>
            <a:br>
              <a:rPr lang="fr-CA" altLang="fr-FR" sz="2800" dirty="0"/>
            </a:br>
            <a:r>
              <a:rPr lang="fr-CA" altLang="fr-FR" sz="2800" dirty="0"/>
              <a:t>Opérationnelle en Génie MTH 8414</a:t>
            </a:r>
            <a:endParaRPr lang="en-CA" sz="2800" dirty="0"/>
          </a:p>
          <a:p>
            <a:endParaRPr lang="fr-FR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4627" y="3774746"/>
            <a:ext cx="9313304" cy="500856"/>
          </a:xfrm>
        </p:spPr>
        <p:txBody>
          <a:bodyPr/>
          <a:lstStyle/>
          <a:p>
            <a:r>
              <a:rPr lang="en-US" dirty="0"/>
              <a:t>Flux dans les </a:t>
            </a:r>
            <a:r>
              <a:rPr lang="en-US" dirty="0" err="1"/>
              <a:t>réseaux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4CEA2E-D3AE-0D44-A956-8FAC81F05A30}"/>
              </a:ext>
            </a:extLst>
          </p:cNvPr>
          <p:cNvSpPr txBox="1"/>
          <p:nvPr/>
        </p:nvSpPr>
        <p:spPr>
          <a:xfrm>
            <a:off x="6496865" y="4186442"/>
            <a:ext cx="3260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Notation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2"/>
                </a:solidFill>
                <a:latin typeface="+mn-lt"/>
              </a:rPr>
              <a:t>Variantes classiques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26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628800"/>
            <a:ext cx="9848208" cy="2179553"/>
          </a:xfrm>
        </p:spPr>
        <p:txBody>
          <a:bodyPr/>
          <a:lstStyle/>
          <a:p>
            <a:pPr marL="0" indent="0">
              <a:buNone/>
            </a:pPr>
            <a:r>
              <a:rPr lang="fr-CA" sz="2000" dirty="0"/>
              <a:t>Problème de flux à coût minimum d’une source </a:t>
            </a:r>
            <a:r>
              <a:rPr lang="fr-CA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s’</a:t>
            </a:r>
            <a:r>
              <a:rPr lang="fr-CA" sz="2000" i="1" dirty="0"/>
              <a:t> </a:t>
            </a:r>
            <a:r>
              <a:rPr lang="fr-CA" sz="2000" dirty="0"/>
              <a:t>à une destination </a:t>
            </a:r>
            <a:r>
              <a:rPr lang="fr-CA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fr-CA" sz="2000" dirty="0"/>
              <a:t> (Minimum </a:t>
            </a:r>
            <a:r>
              <a:rPr lang="fr-CA" sz="2000" dirty="0" err="1"/>
              <a:t>Cost</a:t>
            </a:r>
            <a:r>
              <a:rPr lang="fr-CA" sz="2000" dirty="0"/>
              <a:t> Flow)</a:t>
            </a:r>
          </a:p>
          <a:p>
            <a:pPr algn="just">
              <a:lnSpc>
                <a:spcPct val="140000"/>
              </a:lnSpc>
            </a:pPr>
            <a:endParaRPr lang="fr-CA" dirty="0"/>
          </a:p>
          <a:p>
            <a:pPr algn="just">
              <a:lnSpc>
                <a:spcPct val="140000"/>
              </a:lnSpc>
            </a:pPr>
            <a:r>
              <a:rPr lang="fr-CA" dirty="0"/>
              <a:t>Considérant un réseau où un coût unitaire est spécifié pour chaque arc et où une quantité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fr-CA" dirty="0"/>
              <a:t> de flux doit être déplacée d’un nœud source </a:t>
            </a:r>
            <a:r>
              <a:rPr lang="fr-CA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s’</a:t>
            </a:r>
            <a:r>
              <a:rPr lang="fr-CA" b="1" i="1" dirty="0"/>
              <a:t> </a:t>
            </a:r>
            <a:r>
              <a:rPr lang="fr-CA" dirty="0"/>
              <a:t>à un nœud destination </a:t>
            </a:r>
            <a:r>
              <a:rPr lang="fr-CA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fr-CA" dirty="0"/>
              <a:t>, nous voulons déterminer la quantité de flux </a:t>
            </a:r>
            <a:r>
              <a:rPr lang="fr-CA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fr-CA" b="1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ij</a:t>
            </a:r>
            <a:r>
              <a:rPr lang="fr-CA" dirty="0"/>
              <a:t> à faire passer sur chaque arc  </a:t>
            </a:r>
            <a:r>
              <a:rPr lang="fr-CA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fr-CA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i,j</a:t>
            </a:r>
            <a:r>
              <a:rPr lang="fr-CA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fr-CA" b="1" i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 A</a:t>
            </a:r>
            <a:r>
              <a:rPr lang="fr-CA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CA" dirty="0"/>
              <a:t>pour un coût total minimum.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Flux à </a:t>
            </a:r>
            <a:r>
              <a:rPr lang="fr-CA" dirty="0" err="1"/>
              <a:t>côut</a:t>
            </a:r>
            <a:r>
              <a:rPr lang="fr-CA" dirty="0"/>
              <a:t> minimum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BC8BBBE-7D21-4701-9969-FCF9426B82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98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224E97A3-2830-49D7-B62B-E6EFFD9F3927}" type="slidenum">
              <a:rPr lang="fr-FR"/>
              <a:pPr/>
              <a:t>6</a:t>
            </a:fld>
            <a:endParaRPr lang="fr-FR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body" sz="quarter" idx="11"/>
          </p:nvPr>
        </p:nvSpPr>
        <p:spPr>
          <a:xfrm>
            <a:off x="479376" y="1700808"/>
            <a:ext cx="5038699" cy="3293126"/>
          </a:xfrm>
        </p:spPr>
        <p:txBody>
          <a:bodyPr/>
          <a:lstStyle/>
          <a:p>
            <a:pPr marL="461868" indent="-461868"/>
            <a:r>
              <a:rPr lang="fr-CA" dirty="0"/>
              <a:t>	Soit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fr-CA" dirty="0"/>
              <a:t> la quantité de flux à déplacer de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</a:rPr>
              <a:t>s’ </a:t>
            </a:r>
            <a:r>
              <a:rPr lang="fr-CA" dirty="0"/>
              <a:t>à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fr-CA" dirty="0"/>
              <a:t>.</a:t>
            </a:r>
          </a:p>
          <a:p>
            <a:pPr marL="461868" indent="-461868"/>
            <a:endParaRPr lang="fr-CA" dirty="0"/>
          </a:p>
          <a:p>
            <a:pPr marL="461868" indent="-461868"/>
            <a:endParaRPr lang="fr-CA" dirty="0"/>
          </a:p>
          <a:p>
            <a:pPr marL="461868" indent="-461868"/>
            <a:endParaRPr lang="fr-CA" dirty="0"/>
          </a:p>
          <a:p>
            <a:pPr marL="461868" indent="-461868"/>
            <a:endParaRPr lang="fr-CA" dirty="0"/>
          </a:p>
          <a:p>
            <a:pPr marL="461868" indent="-461868"/>
            <a:endParaRPr lang="fr-CA" dirty="0"/>
          </a:p>
          <a:p>
            <a:pPr marL="461868" indent="-461868"/>
            <a:r>
              <a:rPr lang="fr-CA" dirty="0"/>
              <a:t>	En nous référant à la formulation (MCF) de ce problème, nous pouvons formuler plusieurs autres problèmes de flux.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Modèle</a:t>
            </a:r>
            <a:r>
              <a:rPr lang="en-US" dirty="0"/>
              <a:t> pour le MCF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BF256E-8C10-4C93-95B9-040DEC8F63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7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856640" y="6511235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4ED41DAF-620D-4324-BBC0-2B68CE008EA7}" type="slidenum">
              <a:rPr lang="fr-FR"/>
              <a:pPr/>
              <a:t>7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88247D01-E686-4F25-8F0F-404F5F33319D}"/>
                  </a:ext>
                </a:extLst>
              </p:cNvPr>
              <p:cNvSpPr txBox="1"/>
              <p:nvPr/>
            </p:nvSpPr>
            <p:spPr>
              <a:xfrm>
                <a:off x="7032104" y="1427374"/>
                <a:ext cx="3024336" cy="835806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88247D01-E686-4F25-8F0F-404F5F333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1427374"/>
                <a:ext cx="3024336" cy="8358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5BFCACC2-B4C8-4F02-AC13-198A8C1109E1}"/>
              </a:ext>
            </a:extLst>
          </p:cNvPr>
          <p:cNvSpPr txBox="1"/>
          <p:nvPr/>
        </p:nvSpPr>
        <p:spPr>
          <a:xfrm>
            <a:off x="5190877" y="1628800"/>
            <a:ext cx="4216008" cy="37855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lvl="1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(MCF) : 	min</a:t>
            </a:r>
          </a:p>
          <a:p>
            <a:pPr lvl="1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Sujet à :</a:t>
            </a:r>
          </a:p>
          <a:p>
            <a:pPr lvl="1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(conservation de flux)</a:t>
            </a: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fr-FR" sz="1800" dirty="0">
              <a:solidFill>
                <a:srgbClr val="57565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fr-FR" sz="1800" dirty="0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(capacité)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44C34AF-6EC0-4360-96E0-A47F46B25B2B}"/>
                  </a:ext>
                </a:extLst>
              </p:cNvPr>
              <p:cNvSpPr txBox="1"/>
              <p:nvPr/>
            </p:nvSpPr>
            <p:spPr>
              <a:xfrm>
                <a:off x="6600056" y="3429000"/>
                <a:ext cx="3024336" cy="1112805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sz="1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fr-FR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5"/>
                            </m:rP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44C34AF-6EC0-4360-96E0-A47F46B25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6" y="3429000"/>
                <a:ext cx="3024336" cy="1112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7D5DCB18-78D7-4082-B0C5-224A046F972C}"/>
              </a:ext>
            </a:extLst>
          </p:cNvPr>
          <p:cNvSpPr/>
          <p:nvPr/>
        </p:nvSpPr>
        <p:spPr>
          <a:xfrm>
            <a:off x="9201860" y="3165311"/>
            <a:ext cx="206508" cy="1386153"/>
          </a:xfrm>
          <a:prstGeom prst="leftBrace">
            <a:avLst>
              <a:gd name="adj1" fmla="val 72723"/>
              <a:gd name="adj2" fmla="val 50594"/>
            </a:avLst>
          </a:prstGeom>
          <a:noFill/>
          <a:ln w="25400" cap="flat">
            <a:solidFill>
              <a:srgbClr val="57565B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57565B"/>
              </a:solidFill>
              <a:effectLst/>
              <a:highlight>
                <a:srgbClr val="57565B"/>
              </a:highlight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58C0486-AD01-461C-8724-7AFB0216630E}"/>
                  </a:ext>
                </a:extLst>
              </p:cNvPr>
              <p:cNvSpPr txBox="1"/>
              <p:nvPr/>
            </p:nvSpPr>
            <p:spPr>
              <a:xfrm>
                <a:off x="9526384" y="3188971"/>
                <a:ext cx="2019271" cy="1384995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800" b="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en-US" sz="1800" b="0" i="1" dirty="0" err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r>
                        <a:rPr lang="en-US" sz="1800" b="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800" b="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800" b="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en-US" sz="1800" b="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fr-FR" sz="1800" i="1" dirty="0" err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fr-FR" sz="1800" i="1" dirty="0" err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1800" i="1" dirty="0" err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800" i="1" dirty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58C0486-AD01-461C-8724-7AFB02166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384" y="3188971"/>
                <a:ext cx="2019271" cy="1384995"/>
              </a:xfrm>
              <a:prstGeom prst="rect">
                <a:avLst/>
              </a:prstGeom>
              <a:blipFill>
                <a:blip r:embed="rId4"/>
                <a:stretch>
                  <a:fillRect l="-4230" b="-1322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2653E50-A192-4B6F-AF2A-13D6CA1FDA67}"/>
                  </a:ext>
                </a:extLst>
              </p:cNvPr>
              <p:cNvSpPr txBox="1"/>
              <p:nvPr/>
            </p:nvSpPr>
            <p:spPr>
              <a:xfrm>
                <a:off x="7104112" y="5449401"/>
                <a:ext cx="2607830" cy="299313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  ∀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18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fr-FR" sz="18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2653E50-A192-4B6F-AF2A-13D6CA1FD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5449401"/>
                <a:ext cx="2607830" cy="299313"/>
              </a:xfrm>
              <a:prstGeom prst="rect">
                <a:avLst/>
              </a:prstGeom>
              <a:blipFill>
                <a:blip r:embed="rId5"/>
                <a:stretch>
                  <a:fillRect l="-1636" r="-1869" b="-26531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272747"/>
            <a:ext cx="9632184" cy="3498311"/>
          </a:xfrm>
          <a:noFill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fr-CA" dirty="0"/>
              <a:t>Une compagnie va produire le même produit dans deux usines différentes.  </a:t>
            </a:r>
          </a:p>
          <a:p>
            <a:pPr algn="just">
              <a:lnSpc>
                <a:spcPct val="90000"/>
              </a:lnSpc>
            </a:pPr>
            <a:endParaRPr lang="fr-CA" dirty="0"/>
          </a:p>
          <a:p>
            <a:pPr algn="just">
              <a:lnSpc>
                <a:spcPct val="90000"/>
              </a:lnSpc>
            </a:pPr>
            <a:r>
              <a:rPr lang="fr-CA" dirty="0"/>
              <a:t>Le produit doit être envoyé à deux entrepôts.  </a:t>
            </a:r>
          </a:p>
          <a:p>
            <a:pPr lvl="1" algn="just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L’usine 1 peut envoyer une quantité illimitée à l’entrepôt 1 par train</a:t>
            </a:r>
          </a:p>
          <a:p>
            <a:pPr lvl="1" algn="just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l’usine 2 peut envoyer une quantité illimitée à l’entrepôt 2 par train. </a:t>
            </a:r>
          </a:p>
          <a:p>
            <a:pPr algn="just">
              <a:lnSpc>
                <a:spcPct val="90000"/>
              </a:lnSpc>
            </a:pPr>
            <a:endParaRPr lang="fr-CA" dirty="0"/>
          </a:p>
          <a:p>
            <a:pPr algn="just">
              <a:lnSpc>
                <a:spcPct val="90000"/>
              </a:lnSpc>
            </a:pPr>
            <a:r>
              <a:rPr lang="fr-CA" dirty="0"/>
              <a:t>On peut utiliser aussi des camions pour transporter jusqu’à 50 unités de produit de chaque usine à un centre de distribution.  </a:t>
            </a:r>
          </a:p>
          <a:p>
            <a:pPr algn="just">
              <a:lnSpc>
                <a:spcPct val="90000"/>
              </a:lnSpc>
            </a:pPr>
            <a:endParaRPr lang="fr-CA" dirty="0"/>
          </a:p>
          <a:p>
            <a:pPr algn="just">
              <a:lnSpc>
                <a:spcPct val="90000"/>
              </a:lnSpc>
            </a:pPr>
            <a:r>
              <a:rPr lang="fr-CA" dirty="0"/>
              <a:t>Du centre de distribution (D), on peut transporter jusqu’à 50 unités de produit vers chaque entrepôt.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MCF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50CF5E-C5C7-445E-A3FA-DB24D3F493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3010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AF664F88-3BCB-4CC5-A88F-3CF25CBAA8E5}" type="slidenum">
              <a:rPr lang="fr-FR"/>
              <a:pPr/>
              <a:t>8</a:t>
            </a:fld>
            <a:endParaRPr lang="fr-FR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4451392"/>
          </a:xfrm>
        </p:spPr>
        <p:txBody>
          <a:bodyPr/>
          <a:lstStyle/>
          <a:p>
            <a:pPr marL="461868" indent="-461868"/>
            <a:r>
              <a:rPr lang="fr-CA" dirty="0"/>
              <a:t>Le coût de transport par unité de produit pour chaque solution, les quantités de produits fabriqués à chaque usine (U1 et U2) et la quantité de produits requise à chaque entrepôt (E1 et E2) sont:</a:t>
            </a:r>
          </a:p>
          <a:p>
            <a:pPr marL="461868" indent="-461868"/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461868" indent="-461868"/>
            <a:endParaRPr lang="fr-CA" dirty="0"/>
          </a:p>
          <a:p>
            <a:pPr marL="461868" indent="-461868"/>
            <a:endParaRPr lang="fr-CA" dirty="0"/>
          </a:p>
          <a:p>
            <a:pPr marL="461868" indent="-461868"/>
            <a:endParaRPr lang="fr-CA" dirty="0"/>
          </a:p>
          <a:p>
            <a:pPr marL="461868" indent="-461868"/>
            <a:endParaRPr lang="fr-CA" dirty="0"/>
          </a:p>
          <a:p>
            <a:pPr marL="461868" indent="-461868"/>
            <a:endParaRPr lang="fr-CA" dirty="0"/>
          </a:p>
          <a:p>
            <a:pPr marL="461868" indent="-461868"/>
            <a:endParaRPr lang="fr-CA" dirty="0"/>
          </a:p>
          <a:p>
            <a:pPr marL="461868" indent="-461868"/>
            <a:endParaRPr lang="fr-CA" dirty="0"/>
          </a:p>
          <a:p>
            <a:pPr marL="461868" indent="-461868"/>
            <a:r>
              <a:rPr lang="fr-CA" dirty="0"/>
              <a:t>Formuler ce problème comme un problème de flux à coût minimum avec deux nœuds sources et deux nœuds destinations.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MCF (suite)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6EFC1C-B08D-4FE1-BCBD-93D344AFF5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99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</p:spPr>
        <p:txBody>
          <a:bodyPr/>
          <a:lstStyle/>
          <a:p>
            <a:fld id="{C588C707-F8BA-48AB-9B4E-DD5911990827}" type="slidenum">
              <a:rPr lang="fr-FR"/>
              <a:pPr/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Object 4"/>
              <p:cNvSpPr txBox="1"/>
              <p:nvPr/>
            </p:nvSpPr>
            <p:spPr bwMode="auto">
              <a:xfrm>
                <a:off x="2639616" y="1904981"/>
                <a:ext cx="6219825" cy="28781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fr-FR" sz="24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  <m:e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1 </m:t>
                            </m:r>
                          </m:e>
                          <m:e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2 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Total</m:t>
                            </m:r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produit</m:t>
                            </m:r>
                          </m:e>
                        </m:mr>
                        <m:mr>
                          <m:e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1 </m:t>
                            </m:r>
                          </m:e>
                          <m:e>
                            <m: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  <m:e>
                            <m: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−−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80</m:t>
                            </m:r>
                          </m:e>
                        </m:mr>
                        <m:mr>
                          <m:e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2 </m:t>
                            </m:r>
                          </m:e>
                          <m:e>
                            <m: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−−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  <m:e>
                            <m: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70</m:t>
                            </m:r>
                          </m:e>
                        </m:mr>
                        <m:mr>
                          <m:e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−−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  <m:e>
                            <m: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  <m:e>
                            <m: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Requis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−−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90</m:t>
                            </m:r>
                            <m:r>
                              <a:rPr lang="fr-FR" sz="2400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150</m:t>
                            </m:r>
                          </m:e>
                        </m:mr>
                      </m:m>
                    </m:oMath>
                  </m:oMathPara>
                </a14:m>
                <a:endParaRPr lang="fr-FR" sz="24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409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9616" y="1904981"/>
                <a:ext cx="6219825" cy="2878137"/>
              </a:xfrm>
              <a:prstGeom prst="rect">
                <a:avLst/>
              </a:prstGeom>
              <a:blipFill>
                <a:blip r:embed="rId2"/>
                <a:stretch>
                  <a:fillRect r="-4902"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67608" y="1904981"/>
            <a:ext cx="6768752" cy="2460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567608" y="2420888"/>
            <a:ext cx="67687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2567608" y="3789040"/>
            <a:ext cx="67687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7032104" y="1904981"/>
            <a:ext cx="0" cy="24601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 flipH="1">
            <a:off x="6023992" y="1904981"/>
            <a:ext cx="1" cy="24601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 flipH="1">
            <a:off x="5015879" y="1904981"/>
            <a:ext cx="1" cy="24601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  <p:sp>
        <p:nvSpPr>
          <p:cNvPr id="4107" name="Line 12"/>
          <p:cNvSpPr>
            <a:spLocks noChangeShapeType="1"/>
          </p:cNvSpPr>
          <p:nvPr/>
        </p:nvSpPr>
        <p:spPr bwMode="auto">
          <a:xfrm>
            <a:off x="3935760" y="1904981"/>
            <a:ext cx="0" cy="24601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fr-CA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o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9230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1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e de titr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Diapositiv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re et contenu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A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9230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1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e de titr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Diapositiv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- Titre et contenu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A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nception IVADO contenu">
  <a:themeElements>
    <a:clrScheme name="Personnalisé 3">
      <a:dk1>
        <a:srgbClr val="335B74"/>
      </a:dk1>
      <a:lt1>
        <a:srgbClr val="FFFFFF"/>
      </a:lt1>
      <a:dk2>
        <a:srgbClr val="335B74"/>
      </a:dk2>
      <a:lt2>
        <a:srgbClr val="DFE3E5"/>
      </a:lt2>
      <a:accent1>
        <a:srgbClr val="FFC00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otham HTF Book"/>
            <a:ea typeface="Gotham HTF Book"/>
            <a:cs typeface="Gotham HTF Book"/>
            <a:sym typeface="Gotham HTF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25400">
          <a:miter lim="400000"/>
        </a:ln>
        <a:extLst>
          <a:ext uri="{C572A759-6A51-4108-AA02-DFA0A04FC94B}">
            <ma14:wrappingTextBoxFlag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91399" tIns="91399" rIns="91399" bIns="91399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85487015-888E-454A-A8E0-B76CE9A93B05}"/>
    </a:ext>
  </a:extLst>
</a:theme>
</file>

<file path=ppt/theme/theme6.xml><?xml version="1.0" encoding="utf-8"?>
<a:theme xmlns:a="http://schemas.openxmlformats.org/drawingml/2006/main" name="IVADO TITRE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A172C055-E6CA-47AE-A03F-0A5D972A0D8D}"/>
    </a:ext>
  </a:extLst>
</a:theme>
</file>

<file path=ppt/theme/theme7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7FBFCA2E-1585-4335-8390-83E3171F17B5}"/>
    </a:ext>
  </a:extLst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poly.thmx</Template>
  <TotalTime>5969</TotalTime>
  <Words>2080</Words>
  <Application>Microsoft Macintosh PowerPoint</Application>
  <PresentationFormat>Grand écran</PresentationFormat>
  <Paragraphs>436</Paragraphs>
  <Slides>36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7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52" baseType="lpstr">
      <vt:lpstr>Arial</vt:lpstr>
      <vt:lpstr>Calibri</vt:lpstr>
      <vt:lpstr>Cambria Math</vt:lpstr>
      <vt:lpstr>Cochin</vt:lpstr>
      <vt:lpstr>Gill Sans</vt:lpstr>
      <vt:lpstr>Gotham HTF Book</vt:lpstr>
      <vt:lpstr>Symbol</vt:lpstr>
      <vt:lpstr>Times New Roman</vt:lpstr>
      <vt:lpstr>poly</vt:lpstr>
      <vt:lpstr>Default - Titre et contenu</vt:lpstr>
      <vt:lpstr>1_poly</vt:lpstr>
      <vt:lpstr>1_Default - Titre et contenu</vt:lpstr>
      <vt:lpstr>Conception IVADO contenu</vt:lpstr>
      <vt:lpstr>IVADO TITRE 01</vt:lpstr>
      <vt:lpstr>Conception personnalisée</vt:lpstr>
      <vt:lpstr>Équation</vt:lpstr>
      <vt:lpstr>Présentation PowerPoint</vt:lpstr>
      <vt:lpstr>Concepts de base</vt:lpstr>
      <vt:lpstr>Exemple</vt:lpstr>
      <vt:lpstr>Caractéristiques des problèmes de flux </vt:lpstr>
      <vt:lpstr>Présentation PowerPoint</vt:lpstr>
      <vt:lpstr>Flux à côut minimum</vt:lpstr>
      <vt:lpstr>Modèle pour le MCF</vt:lpstr>
      <vt:lpstr>Exemple MCF</vt:lpstr>
      <vt:lpstr>Exemple MCF (suite)</vt:lpstr>
      <vt:lpstr>Exemple MCF (suite)</vt:lpstr>
      <vt:lpstr>Exemple MCF (suite)</vt:lpstr>
      <vt:lpstr>Présentation PowerPoint</vt:lpstr>
      <vt:lpstr>Problème du plus court chemin</vt:lpstr>
      <vt:lpstr>Modèle pour le SPP</vt:lpstr>
      <vt:lpstr>Présentation PowerPoint</vt:lpstr>
      <vt:lpstr>Problème de flux maximal</vt:lpstr>
      <vt:lpstr>Modèle mathématique pour le MF</vt:lpstr>
      <vt:lpstr>Modèle mathématique pour le MF</vt:lpstr>
      <vt:lpstr>Présentation PowerPoint</vt:lpstr>
      <vt:lpstr>Quelques problèmes de flux</vt:lpstr>
      <vt:lpstr>Problème de transport (exemple)</vt:lpstr>
      <vt:lpstr>Problème de transport</vt:lpstr>
      <vt:lpstr>Modèle mathématique</vt:lpstr>
      <vt:lpstr>Présentation PowerPoint</vt:lpstr>
      <vt:lpstr>Quelques problèmes de flux</vt:lpstr>
      <vt:lpstr>Modèle pour le AP</vt:lpstr>
      <vt:lpstr>Propriété intéressante</vt:lpstr>
      <vt:lpstr>Présentation PowerPoint</vt:lpstr>
      <vt:lpstr>Autres problèmes de flux</vt:lpstr>
      <vt:lpstr>flux maximal généralisé </vt:lpstr>
      <vt:lpstr>Multiflux (ou flux à plusieurs commodités) </vt:lpstr>
      <vt:lpstr>Présentation PowerPoint</vt:lpstr>
      <vt:lpstr>Exercice: construction de quarts de travail</vt:lpstr>
      <vt:lpstr>Complexifions un peu le problème</vt:lpstr>
      <vt:lpstr>Complexifions un peu le problème</vt:lpstr>
      <vt:lpstr>Quelques résultats</vt:lpstr>
    </vt:vector>
  </TitlesOfParts>
  <Company>École Polytechnique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MTH 6414</dc:title>
  <dc:creator>Nathalie Forest</dc:creator>
  <cp:lastModifiedBy>Louis-Martin Rousseau</cp:lastModifiedBy>
  <cp:revision>202</cp:revision>
  <cp:lastPrinted>2013-09-11T23:02:31Z</cp:lastPrinted>
  <dcterms:created xsi:type="dcterms:W3CDTF">1998-07-27T17:18:00Z</dcterms:created>
  <dcterms:modified xsi:type="dcterms:W3CDTF">2020-09-17T19:39:30Z</dcterms:modified>
</cp:coreProperties>
</file>