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3" r:id="rId7"/>
    <p:sldMasterId id="2147483747" r:id="rId8"/>
    <p:sldMasterId id="2147483749" r:id="rId9"/>
  </p:sldMasterIdLst>
  <p:notesMasterIdLst>
    <p:notesMasterId r:id="rId36"/>
  </p:notesMasterIdLst>
  <p:handoutMasterIdLst>
    <p:handoutMasterId r:id="rId37"/>
  </p:handoutMasterIdLst>
  <p:sldIdLst>
    <p:sldId id="577" r:id="rId10"/>
    <p:sldId id="314" r:id="rId11"/>
    <p:sldId id="345" r:id="rId12"/>
    <p:sldId id="315" r:id="rId13"/>
    <p:sldId id="316" r:id="rId14"/>
    <p:sldId id="318" r:id="rId15"/>
    <p:sldId id="327" r:id="rId16"/>
    <p:sldId id="319" r:id="rId17"/>
    <p:sldId id="317" r:id="rId18"/>
    <p:sldId id="320" r:id="rId19"/>
    <p:sldId id="348" r:id="rId20"/>
    <p:sldId id="349" r:id="rId21"/>
    <p:sldId id="578" r:id="rId22"/>
    <p:sldId id="346" r:id="rId23"/>
    <p:sldId id="350" r:id="rId24"/>
    <p:sldId id="294" r:id="rId25"/>
    <p:sldId id="302" r:id="rId26"/>
    <p:sldId id="303" r:id="rId27"/>
    <p:sldId id="304" r:id="rId28"/>
    <p:sldId id="306" r:id="rId29"/>
    <p:sldId id="308" r:id="rId30"/>
    <p:sldId id="260" r:id="rId31"/>
    <p:sldId id="309" r:id="rId32"/>
    <p:sldId id="311" r:id="rId33"/>
    <p:sldId id="269" r:id="rId34"/>
    <p:sldId id="288" r:id="rId35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649" algn="l" defTabSz="914259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780" algn="l" defTabSz="914259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9908" algn="l" defTabSz="914259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039" algn="l" defTabSz="914259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65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5" autoAdjust="0"/>
    <p:restoredTop sz="98952" autoAdjust="0"/>
  </p:normalViewPr>
  <p:slideViewPr>
    <p:cSldViewPr>
      <p:cViewPr varScale="1">
        <p:scale>
          <a:sx n="124" d="100"/>
          <a:sy n="124" d="100"/>
        </p:scale>
        <p:origin x="776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888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-Martin Rousseau" userId="2394417_tp_dropbox" providerId="OAuth2" clId="{73A51AA8-C532-6346-A8F7-8258F14E1A28}"/>
    <pc:docChg chg="sldOrd">
      <pc:chgData name="Louis-Martin Rousseau" userId="2394417_tp_dropbox" providerId="OAuth2" clId="{73A51AA8-C532-6346-A8F7-8258F14E1A28}" dt="2020-09-22T20:11:05.987" v="0" actId="1076"/>
      <pc:docMkLst>
        <pc:docMk/>
      </pc:docMkLst>
      <pc:sldChg chg="ord">
        <pc:chgData name="Louis-Martin Rousseau" userId="2394417_tp_dropbox" providerId="OAuth2" clId="{73A51AA8-C532-6346-A8F7-8258F14E1A28}" dt="2020-09-22T20:11:05.987" v="0" actId="1076"/>
        <pc:sldMkLst>
          <pc:docMk/>
          <pc:sldMk cId="3678395403" sldId="327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4861" cy="47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5" tIns="47422" rIns="94845" bIns="47422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1790" y="0"/>
            <a:ext cx="3188132" cy="47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5" tIns="47422" rIns="94845" bIns="47422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5705"/>
            <a:ext cx="3184861" cy="47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5" tIns="47422" rIns="94845" bIns="47422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1790" y="9115705"/>
            <a:ext cx="3188132" cy="47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5" tIns="47422" rIns="94845" bIns="47422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fld id="{E026860F-48C5-4D9C-BE0F-AFACDB1090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13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3" rIns="96646" bIns="48323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062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3" rIns="96646" bIns="48323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924" y="4561576"/>
            <a:ext cx="5365352" cy="431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3" rIns="96646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3" rIns="96646" bIns="48323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3" rIns="96646" bIns="48323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13C01359-033C-4E5A-BEF7-43F12DF4A0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66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822821-0896-4DF2-81AE-2784A5BB8E9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46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822821-0896-4DF2-81AE-2784A5BB8E93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98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CE969-975D-4CFC-BF02-EF110BDF2F55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4145062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77" tIns="48289" rIns="96577" bIns="48289" anchor="b"/>
          <a:lstStyle/>
          <a:p>
            <a:pPr algn="r" defTabSz="971550"/>
            <a:r>
              <a:rPr lang="fr-FR" sz="1300"/>
              <a:t>34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-1636" y="9121662"/>
            <a:ext cx="3170139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-1636" y="0"/>
            <a:ext cx="3170139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301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 w="12700" cap="flat"/>
        </p:spPr>
      </p:sp>
      <p:sp>
        <p:nvSpPr>
          <p:cNvPr id="4301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73289" y="4561576"/>
            <a:ext cx="5366988" cy="4318827"/>
          </a:xfrm>
          <a:noFill/>
          <a:ln/>
        </p:spPr>
        <p:txBody>
          <a:bodyPr lIns="96577" tIns="48289" rIns="96577" bIns="48289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51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73329FF1-1F59-4297-AE6B-7926449119E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572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B6399E7D-42B9-4E1A-A3DB-31DE3091711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8521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56478" y="339331"/>
            <a:ext cx="2735461" cy="5286375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50099" y="339331"/>
            <a:ext cx="8063508" cy="528637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0051A04E-3627-4D1C-A955-A6643A7F59A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0259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D940208-C59E-CB4F-86A6-996C557B6363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3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53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2CAE36-9855-E245-B18F-54CE5CF8629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4645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339" y="260648"/>
            <a:ext cx="9409045" cy="576065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7B4BE9-133D-F141-BC72-12CB5D804B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6842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3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30AC78-5CAB-A04F-A77A-B0CC6EDDDAA6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836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9063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61484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F2C1-202B-CB48-B186-9F0647B98A9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733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BDBBE-B9C6-3E4E-ADC6-1AE69360B03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34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851A29-B4E5-AC4D-9DA6-CF281456702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455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88700B-A0B6-3B49-A47A-A6AB06C4DF2C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139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430767B4-8E22-4E3A-BE85-AB652DDFF5D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46686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203" y="273479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3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203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CAEE36-521C-4F4F-89F4-A8438B63FC3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177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7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7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7" y="5367860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583053-4127-3F48-81BA-78E5404AD02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1582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7624E-7245-3942-9A38-86A000107EB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9172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75547" y="80368"/>
            <a:ext cx="2985492" cy="6652617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9070" y="80368"/>
            <a:ext cx="8813601" cy="6652617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D10729-273D-4F44-B2A2-1B81CECB0A6D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6009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50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73329FF1-1F59-4297-AE6B-7926449119E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5720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430767B4-8E22-4E3A-BE85-AB652DDFF5D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46686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3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1E28A6A7-172F-4531-9E0F-93CE1126E3A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14159"/>
      </p:ext>
    </p:extLst>
  </p:cSld>
  <p:clrMapOvr>
    <a:masterClrMapping/>
  </p:clrMapOvr>
  <p:transition/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05063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86500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0591AE30-9D76-46E8-8E87-6D0A0C44D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87399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780D6504-D66A-40A2-B4D8-9203F669BF4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31965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6639CA65-F2EE-416D-8927-5581AE77417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3529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3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1E28A6A7-172F-4531-9E0F-93CE1126E3A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14159"/>
      </p:ext>
    </p:extLst>
  </p:cSld>
  <p:clrMapOvr>
    <a:masterClrMapping/>
  </p:clrMapOvr>
  <p:transition/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248FAE10-8599-4618-AB08-6AD1CF36E13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14717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9" y="273476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3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199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C66CF3AB-478C-4017-9C81-4D9FB7DB82D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97235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3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3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3" y="5367860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B818560B-C1CA-4DBA-9E58-D829E7BD22B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7111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B6399E7D-42B9-4E1A-A3DB-31DE3091711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85214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56478" y="339331"/>
            <a:ext cx="2735461" cy="5286375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50098" y="339331"/>
            <a:ext cx="8063508" cy="528637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0051A04E-3627-4D1C-A955-A6643A7F59A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0259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52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91" indent="0" algn="ctr">
              <a:buNone/>
              <a:defRPr/>
            </a:lvl2pPr>
            <a:lvl3pPr marL="642783" indent="0" algn="ctr">
              <a:buNone/>
              <a:defRPr/>
            </a:lvl3pPr>
            <a:lvl4pPr marL="964174" indent="0" algn="ctr">
              <a:buNone/>
              <a:defRPr/>
            </a:lvl4pPr>
            <a:lvl5pPr marL="1285565" indent="0" algn="ctr">
              <a:buNone/>
              <a:defRPr/>
            </a:lvl5pPr>
            <a:lvl6pPr marL="1606959" indent="0" algn="ctr">
              <a:buNone/>
              <a:defRPr/>
            </a:lvl6pPr>
            <a:lvl7pPr marL="1928348" indent="0" algn="ctr">
              <a:buNone/>
              <a:defRPr/>
            </a:lvl7pPr>
            <a:lvl8pPr marL="2249741" indent="0" algn="ctr">
              <a:buNone/>
              <a:defRPr/>
            </a:lvl8pPr>
            <a:lvl9pPr marL="2571133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2CAE36-9855-E245-B18F-54CE5CF8629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4645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7B4BE9-133D-F141-BC72-12CB5D804B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6842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3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91" indent="0">
              <a:buNone/>
              <a:defRPr sz="1300"/>
            </a:lvl2pPr>
            <a:lvl3pPr marL="642783" indent="0">
              <a:buNone/>
              <a:defRPr sz="1100"/>
            </a:lvl3pPr>
            <a:lvl4pPr marL="964174" indent="0">
              <a:buNone/>
              <a:defRPr sz="1000"/>
            </a:lvl4pPr>
            <a:lvl5pPr marL="1285565" indent="0">
              <a:buNone/>
              <a:defRPr sz="1000"/>
            </a:lvl5pPr>
            <a:lvl6pPr marL="1606959" indent="0">
              <a:buNone/>
              <a:defRPr sz="1000"/>
            </a:lvl6pPr>
            <a:lvl7pPr marL="1928348" indent="0">
              <a:buNone/>
              <a:defRPr sz="1000"/>
            </a:lvl7pPr>
            <a:lvl8pPr marL="2249741" indent="0">
              <a:buNone/>
              <a:defRPr sz="1000"/>
            </a:lvl8pPr>
            <a:lvl9pPr marL="2571133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30AC78-5CAB-A04F-A77A-B0CC6EDDDAA6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8363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9063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61484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F2C1-202B-CB48-B186-9F0647B98A9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7333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BDBBE-B9C6-3E4E-ADC6-1AE69360B03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34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05063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86500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0591AE30-9D76-46E8-8E87-6D0A0C44D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87399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851A29-B4E5-AC4D-9DA6-CF281456702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4551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88700B-A0B6-3B49-A47A-A6AB06C4DF2C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1390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202" y="273478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3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202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CAEE36-521C-4F4F-89F4-A8438B63FC3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177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6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6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91" indent="0">
              <a:buNone/>
              <a:defRPr sz="2000"/>
            </a:lvl2pPr>
            <a:lvl3pPr marL="642783" indent="0">
              <a:buNone/>
              <a:defRPr sz="1700"/>
            </a:lvl3pPr>
            <a:lvl4pPr marL="964174" indent="0">
              <a:buNone/>
              <a:defRPr sz="1400"/>
            </a:lvl4pPr>
            <a:lvl5pPr marL="1285565" indent="0">
              <a:buNone/>
              <a:defRPr sz="1400"/>
            </a:lvl5pPr>
            <a:lvl6pPr marL="1606959" indent="0">
              <a:buNone/>
              <a:defRPr sz="1400"/>
            </a:lvl6pPr>
            <a:lvl7pPr marL="1928348" indent="0">
              <a:buNone/>
              <a:defRPr sz="1400"/>
            </a:lvl7pPr>
            <a:lvl8pPr marL="2249741" indent="0">
              <a:buNone/>
              <a:defRPr sz="1400"/>
            </a:lvl8pPr>
            <a:lvl9pPr marL="2571133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6" y="5367860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583053-4127-3F48-81BA-78E5404AD02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1582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7624E-7245-3942-9A38-86A000107EB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9172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75546" y="80368"/>
            <a:ext cx="2985492" cy="6652617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9069" y="80368"/>
            <a:ext cx="8813601" cy="6652617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D10729-273D-4F44-B2A2-1B81CECB0A6D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6009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48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73329FF1-1F59-4297-AE6B-7926449119E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5720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430767B4-8E22-4E3A-BE85-AB652DDFF5D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46686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2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1E28A6A7-172F-4531-9E0F-93CE1126E3A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14159"/>
      </p:ext>
    </p:extLst>
  </p:cSld>
  <p:clrMapOvr>
    <a:masterClrMapping/>
  </p:clrMapOvr>
  <p:transition/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05063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86500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0591AE30-9D76-46E8-8E87-6D0A0C44D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8739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780D6504-D66A-40A2-B4D8-9203F669BF4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31965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780D6504-D66A-40A2-B4D8-9203F669BF4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31965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6639CA65-F2EE-416D-8927-5581AE77417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35296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248FAE10-8599-4618-AB08-6AD1CF36E13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14717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3474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2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C66CF3AB-478C-4017-9C81-4D9FB7DB82D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97235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1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1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B818560B-C1CA-4DBA-9E58-D829E7BD22B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7111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B6399E7D-42B9-4E1A-A3DB-31DE3091711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85214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56478" y="339329"/>
            <a:ext cx="2735461" cy="5286375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50095" y="339329"/>
            <a:ext cx="8063508" cy="528637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0051A04E-3627-4D1C-A955-A6643A7F59A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0259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50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2CAE36-9855-E245-B18F-54CE5CF8629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4645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7B4BE9-133D-F141-BC72-12CB5D804B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6842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3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30AC78-5CAB-A04F-A77A-B0CC6EDDDAA6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836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6639CA65-F2EE-416D-8927-5581AE77417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35296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9063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61484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F2C1-202B-CB48-B186-9F0647B98A9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7333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BDBBE-B9C6-3E4E-ADC6-1AE69360B03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342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851A29-B4E5-AC4D-9DA6-CF281456702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4551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88700B-A0B6-3B49-A47A-A6AB06C4DF2C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1390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9" y="273476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3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199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CAEE36-521C-4F4F-89F4-A8438B63FC3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177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3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3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3" y="5367860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583053-4127-3F48-81BA-78E5404AD02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1582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7624E-7245-3942-9A38-86A000107EB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9172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75543" y="80368"/>
            <a:ext cx="2985492" cy="6652617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9066" y="80368"/>
            <a:ext cx="8813601" cy="6652617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D10729-273D-4F44-B2A2-1B81CECB0A6D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6009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FA49589-7DBF-401D-A1F5-2D17BB9258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35D1211-E25B-4E25-AADD-AE21A6F66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4FB39C35-F4D6-4291-A0BF-EB8967CE53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00312658"/>
      </p:ext>
    </p:extLst>
  </p:cSld>
  <p:clrMapOvr>
    <a:masterClrMapping/>
  </p:clrMapOvr>
  <p:transition spd="med"/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007E56E1-5F68-48EE-A244-87F4CD2D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0A6DDE-ECC0-4F73-B805-60F2E5AB6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336" y="2339975"/>
            <a:ext cx="10174539" cy="30226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7565B"/>
                </a:solidFill>
              </a:defRPr>
            </a:lvl1pPr>
            <a:lvl2pPr>
              <a:defRPr sz="1950" baseline="0">
                <a:solidFill>
                  <a:srgbClr val="57565B"/>
                </a:solidFill>
              </a:defRPr>
            </a:lvl2pPr>
            <a:lvl3pPr>
              <a:defRPr sz="1800" baseline="0">
                <a:solidFill>
                  <a:srgbClr val="57565B"/>
                </a:solidFill>
              </a:defRPr>
            </a:lvl3pPr>
            <a:lvl4pPr>
              <a:defRPr sz="1650" baseline="0">
                <a:solidFill>
                  <a:srgbClr val="57565B"/>
                </a:solidFill>
              </a:defRPr>
            </a:lvl4pPr>
            <a:lvl5pPr>
              <a:defRPr sz="1500" baseline="0">
                <a:solidFill>
                  <a:srgbClr val="57565B"/>
                </a:solidFill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926C0ED6-F4C8-4352-8151-F877DA82A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BFC9856D-5002-44FA-8490-B880C0B6C5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71513501"/>
      </p:ext>
    </p:extLst>
  </p:cSld>
  <p:clrMapOvr>
    <a:masterClrMapping/>
  </p:clrMapOvr>
  <p:transition spd="med"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248FAE10-8599-4618-AB08-6AD1CF36E13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14717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Section">
            <a:extLst>
              <a:ext uri="{FF2B5EF4-FFF2-40B4-BE49-F238E27FC236}">
                <a16:creationId xmlns:a16="http://schemas.microsoft.com/office/drawing/2014/main" id="{873BD726-D3F5-4CDC-AA6F-81D092038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7970" y="2413001"/>
            <a:ext cx="6596063" cy="911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4500" b="0" i="0" u="none" strike="noStrike" cap="none" spc="0" normalizeH="0" baseline="0" dirty="0" smtClean="0">
                <a:ln>
                  <a:noFill/>
                </a:ln>
                <a:solidFill>
                  <a:srgbClr val="025E73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Sous section">
            <a:extLst>
              <a:ext uri="{FF2B5EF4-FFF2-40B4-BE49-F238E27FC236}">
                <a16:creationId xmlns:a16="http://schemas.microsoft.com/office/drawing/2014/main" id="{4747F1B0-62B1-4491-8030-4F45BC4A4D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02100" y="3659983"/>
            <a:ext cx="3806032" cy="529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F25F29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AAF17DF6-D673-4E55-A1FB-FF983F543E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99542207"/>
      </p:ext>
    </p:extLst>
  </p:cSld>
  <p:clrMapOvr>
    <a:masterClrMapping/>
  </p:clrMapOvr>
  <p:transition spd="med"/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3 image a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895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6894" y="5807870"/>
            <a:ext cx="4617244" cy="270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8E7E06E-8704-4FA5-86F7-38524AEA8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C8B9B853-74EA-4322-899A-91B406D66F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42DDE8E7-6E92-4A26-AE18-70B963308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E9FBF7E1-68B8-441B-99D7-41AA436CAF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4338" y="2127434"/>
            <a:ext cx="4732337" cy="3371057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2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125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05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031539"/>
      </p:ext>
    </p:extLst>
  </p:cSld>
  <p:clrMapOvr>
    <a:masterClrMapping/>
  </p:clrMapOvr>
  <p:transition spd="med"/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8 image a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5226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6" y="5804966"/>
            <a:ext cx="4617244" cy="2740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8802CF1-EA1A-418B-94B2-85B0EB2D02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768182-22CB-4FCF-AEE4-8C3109581A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6538" y="2171701"/>
            <a:ext cx="4732337" cy="3371057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2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125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05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91B2E5A4-D314-4F8D-8593-00D08463F7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62AF5BC1-DA1F-4218-B88F-09763FD680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37548488"/>
      </p:ext>
    </p:extLst>
  </p:cSld>
  <p:clrMapOvr>
    <a:masterClrMapping/>
  </p:clrMapOvr>
  <p:transition spd="med"/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4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5225" y="1806575"/>
            <a:ext cx="10348912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5" y="5808482"/>
            <a:ext cx="10348912" cy="2184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61AC5D8-698F-4663-B72A-82BC8FA64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77596462-E5CE-4949-BB0D-DDF4DD6C5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4768FE84-DCA0-485A-9E69-F4033429F2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78271253"/>
      </p:ext>
    </p:extLst>
  </p:cSld>
  <p:clrMapOvr>
    <a:masterClrMapping/>
  </p:clrMapOvr>
  <p:transition spd="med"/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5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895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6894" y="5807870"/>
            <a:ext cx="4617244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5226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4DEDB0DB-4CC8-4B9F-883F-2BB04AAC2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5225" y="5807870"/>
            <a:ext cx="4617244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9F85B6-2C54-476D-9BC2-C16261F4C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5C68AEF4-F963-4BDB-BBE7-E0BE1240D5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BFDE3B19-E6DC-4DE7-B456-2FFE2176F4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8544212"/>
      </p:ext>
    </p:extLst>
  </p:cSld>
  <p:clrMapOvr>
    <a:masterClrMapping/>
  </p:clrMapOvr>
  <p:transition spd="med"/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6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137721" y="2289311"/>
            <a:ext cx="2940908" cy="2566894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AD397F41-7FD9-412A-BC2E-07F37C5067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12842" y="2289311"/>
            <a:ext cx="2940908" cy="2566894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1EA2F06B-E215-4B56-A80E-1E858FF24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9F5C24-85E3-47E2-9AA9-769ACCE869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4588" y="5041901"/>
            <a:ext cx="4923704" cy="1033463"/>
          </a:xfrm>
          <a:prstGeom prst="rect">
            <a:avLst/>
          </a:prstGeom>
        </p:spPr>
        <p:txBody>
          <a:bodyPr/>
          <a:lstStyle>
            <a:lvl1pPr marL="214313" indent="-214313">
              <a:buFont typeface="Arial" panose="020B0604020202020204" pitchFamily="34" charset="0"/>
              <a:buChar char="•"/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125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500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50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sz="1275" dirty="0"/>
              <a:t>Insérez du texte</a:t>
            </a:r>
          </a:p>
          <a:p>
            <a:pPr lvl="2"/>
            <a:r>
              <a:rPr lang="fr-FR" sz="1200" dirty="0"/>
              <a:t>Insérez du texte</a:t>
            </a:r>
            <a:endParaRPr lang="fr-FR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70C2038F-4BC0-4B7F-B295-7DB6CC631C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FE0FBA84-B24F-4143-9444-A2F67DAF31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918BBB3-BE0C-4E40-B734-37A0363750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3536" y="5057272"/>
            <a:ext cx="5062827" cy="1033463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500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5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500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50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sz="1275" dirty="0"/>
              <a:t>Insérez du texte</a:t>
            </a:r>
          </a:p>
          <a:p>
            <a:pPr lvl="2"/>
            <a:r>
              <a:rPr lang="fr-FR" sz="1200" dirty="0"/>
              <a:t>Insérez du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5454282"/>
      </p:ext>
    </p:extLst>
  </p:cSld>
  <p:clrMapOvr>
    <a:masterClrMapping/>
  </p:clrMapOvr>
  <p:transition spd="med"/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7 troi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3F4FE1F-DF79-485F-BAC3-B617DB7F50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16281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6281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5225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4DEDB0DB-4CC8-4B9F-883F-2BB04AAC2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5225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D78BBDE4-53E5-410A-AB05-FABECBEE0B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67952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C7856086-2AB9-4875-BFBA-44161A633F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67952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DF02EC39-6115-4DF5-B39D-C874BF2A3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E9CE984B-767C-4922-A973-1548A6B14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68592510"/>
      </p:ext>
    </p:extLst>
  </p:cSld>
  <p:clrMapOvr>
    <a:masterClrMapping/>
  </p:clrMapOvr>
  <p:transition spd="med"/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53278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530025"/>
      </p:ext>
    </p:extLst>
  </p:cSld>
  <p:clrMapOvr>
    <a:masterClrMapping/>
  </p:clrMapOvr>
  <p:transition spd="med"/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 gris"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311272"/>
      </p:ext>
    </p:extLst>
  </p:cSld>
  <p:clrMapOvr>
    <a:masterClrMapping/>
  </p:clrMapOvr>
  <p:transition spd="med"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201" y="273477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3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201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C66CF3AB-478C-4017-9C81-4D9FB7DB82D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97235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339" y="260648"/>
            <a:ext cx="9409045" cy="576065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7B4BE9-133D-F141-BC72-12CB5D804B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3133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97EE1CE-65A3-487C-9D80-1CE1D6740A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9457" y="4849813"/>
            <a:ext cx="4040252" cy="63738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CA" sz="135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LOGOS</a:t>
            </a:r>
          </a:p>
          <a:p>
            <a:pPr lvl="1"/>
            <a:endParaRPr lang="fr-CA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E5B1D26-58AB-4DCD-A99E-5316D4A7E8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7326" y="5147470"/>
            <a:ext cx="3767932" cy="771525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35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33004E0-0B0D-4354-AB78-0E888EAEDF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7326" y="4018758"/>
            <a:ext cx="5364956" cy="637381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5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577796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D8B4BCA-D41F-4EFA-AC47-D9E183B4CB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9211" y="5438199"/>
            <a:ext cx="8655308" cy="37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2000" b="1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r>
              <a:rPr lang="fr-CA" dirty="0"/>
              <a:t>Prénom Nom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CD7B201-3DB0-45B6-89B5-E00BCF5CA6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9319" y="5808663"/>
            <a:ext cx="2513806" cy="586582"/>
          </a:xfrm>
          <a:prstGeom prst="rect">
            <a:avLst/>
          </a:prstGeom>
        </p:spPr>
        <p:txBody>
          <a:bodyPr/>
          <a:lstStyle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2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Lettres, affiliation ou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Lieu de recherche,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Université affiliée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BC87016-CAA2-4C52-91FD-45BC2EF6B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1625" y="3734594"/>
            <a:ext cx="5235575" cy="599281"/>
          </a:xfrm>
          <a:prstGeom prst="rect">
            <a:avLst/>
          </a:prstGeom>
        </p:spPr>
        <p:txBody>
          <a:bodyPr/>
          <a:lstStyle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UNITÉ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E2FF024-B227-4F9F-9472-9CD8E58204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1625" y="3123407"/>
            <a:ext cx="9313305" cy="500856"/>
          </a:xfrm>
          <a:prstGeom prst="rect">
            <a:avLst/>
          </a:prstGeom>
        </p:spPr>
        <p:txBody>
          <a:bodyPr/>
          <a:lstStyle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section</a:t>
            </a:r>
          </a:p>
        </p:txBody>
      </p:sp>
    </p:spTree>
    <p:extLst>
      <p:ext uri="{BB962C8B-B14F-4D97-AF65-F5344CB8AC3E}">
        <p14:creationId xmlns:p14="http://schemas.microsoft.com/office/powerpoint/2010/main" val="39468954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D8B4BCA-D41F-4EFA-AC47-D9E183B4CB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9211" y="5438199"/>
            <a:ext cx="8655308" cy="37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1500" b="1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r>
              <a:rPr lang="fr-CA" dirty="0"/>
              <a:t>Prénom Nom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CD7B201-3DB0-45B6-89B5-E00BCF5CA6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9319" y="5808663"/>
            <a:ext cx="2513807" cy="58658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9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Lettres, affiliation ou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Lieu de recherche,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Université affiliée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BC87016-CAA2-4C52-91FD-45BC2EF6B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1626" y="3734595"/>
            <a:ext cx="5235575" cy="599281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7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UNITÉ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E2FF024-B227-4F9F-9472-9CD8E58204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1625" y="3123407"/>
            <a:ext cx="9313304" cy="500856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section</a:t>
            </a:r>
          </a:p>
        </p:txBody>
      </p:sp>
    </p:spTree>
    <p:extLst>
      <p:ext uri="{BB962C8B-B14F-4D97-AF65-F5344CB8AC3E}">
        <p14:creationId xmlns:p14="http://schemas.microsoft.com/office/powerpoint/2010/main" val="108801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5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5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5" y="5367860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B818560B-C1CA-4DBA-9E58-D829E7BD22B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71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5.tiff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0094" y="339330"/>
            <a:ext cx="10941844" cy="317896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114299" dir="7499982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84" tIns="26784" rIns="26784" bIns="26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et modifiez le titre</a:t>
            </a:r>
            <a:endParaRPr lang="en-US">
              <a:sym typeface="Calibri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5063" y="3875485"/>
            <a:ext cx="7620000" cy="175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84" tIns="26784" rIns="26784" bIns="26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>
                <a:sym typeface="Calibri" charset="0"/>
              </a:rPr>
              <a:t>Deuxième niveau</a:t>
            </a:r>
          </a:p>
          <a:p>
            <a:pPr lvl="2"/>
            <a:r>
              <a:rPr lang="fr-CA">
                <a:sym typeface="Calibri" charset="0"/>
              </a:rPr>
              <a:t>Troisième niveau</a:t>
            </a:r>
          </a:p>
          <a:p>
            <a:pPr lvl="3"/>
            <a:r>
              <a:rPr lang="fr-CA">
                <a:sym typeface="Calibri" charset="0"/>
              </a:rPr>
              <a:t>Quatrième niveau</a:t>
            </a:r>
          </a:p>
          <a:p>
            <a:pPr lvl="4"/>
            <a:r>
              <a:rPr lang="fr-CA">
                <a:sym typeface="Calibri" charset="0"/>
              </a:rPr>
              <a:t>Cinquième niveau</a:t>
            </a:r>
            <a:endParaRPr lang="en-US">
              <a:sym typeface="Calibri" charset="0"/>
            </a:endParaRP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9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81" tIns="32140" rIns="64281" bIns="3214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/>
              <a:t>11-</a:t>
            </a:r>
            <a:fld id="{1E28A6A7-172F-4531-9E0F-93CE1126E3A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2" r:id="rId12"/>
  </p:sldLayoutIdLst>
  <p:transition/>
  <p:hf hdr="0" ftr="0" dt="0"/>
  <p:txStyles>
    <p:titleStyle>
      <a:lvl1pPr marL="1205279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marL="1205279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205279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205279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205279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526688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1848096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169504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249091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algn="l" rtl="0" eaLnBrk="1" fontAlgn="base" hangingPunct="1">
        <a:spcBef>
          <a:spcPts val="703"/>
        </a:spcBef>
        <a:spcAft>
          <a:spcPct val="0"/>
        </a:spcAft>
        <a:defRPr sz="2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1pPr>
      <a:lvl2pPr marL="428544" algn="l" rtl="0" eaLnBrk="1" fontAlgn="base" hangingPunct="1">
        <a:spcBef>
          <a:spcPts val="562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83873" algn="l" rtl="0" eaLnBrk="1" fontAlgn="base" hangingPunct="1">
        <a:spcBef>
          <a:spcPts val="492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348128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803456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124863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446272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2767679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089088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107157" y="152400"/>
            <a:ext cx="9637248" cy="732234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 sz="2000"/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339" y="176487"/>
            <a:ext cx="9601067" cy="73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82" tIns="26782" rIns="26782" bIns="26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>
                <a:sym typeface="Calibri" charset="0"/>
              </a:rPr>
              <a:t>Cliquez et modifiez le titre</a:t>
            </a:r>
            <a:endParaRPr lang="en-US" dirty="0">
              <a:sym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9" y="928687"/>
            <a:ext cx="11941969" cy="580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82" tIns="26782" rIns="26782" bIns="26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 dirty="0">
                <a:sym typeface="Calibri" charset="0"/>
              </a:rPr>
              <a:t>Deuxième niveau</a:t>
            </a:r>
          </a:p>
          <a:p>
            <a:pPr lvl="2"/>
            <a:r>
              <a:rPr lang="fr-CA" dirty="0">
                <a:sym typeface="Calibri" charset="0"/>
              </a:rPr>
              <a:t>Troisième niveau</a:t>
            </a:r>
          </a:p>
          <a:p>
            <a:pPr lvl="3"/>
            <a:r>
              <a:rPr lang="fr-CA" dirty="0">
                <a:sym typeface="Calibri" charset="0"/>
              </a:rPr>
              <a:t>Quatrième niveau</a:t>
            </a:r>
          </a:p>
          <a:p>
            <a:pPr lvl="4"/>
            <a:r>
              <a:rPr lang="fr-CA" dirty="0">
                <a:sym typeface="Calibri" charset="0"/>
              </a:rPr>
              <a:t>Cinquième niveau</a:t>
            </a:r>
            <a:endParaRPr lang="en-US" dirty="0">
              <a:sym typeface="Calibri" charset="0"/>
            </a:endParaRP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9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77" tIns="32139" rIns="64277" bIns="32139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4615B0D-4231-3E4F-80E9-C3E80B2B75AC}" type="slidenum">
              <a:rPr lang="en-US"/>
              <a:pPr/>
              <a:t>‹n°›</a:t>
            </a:fld>
            <a:endParaRPr lang="en-US"/>
          </a:p>
        </p:txBody>
      </p:sp>
      <p:pic>
        <p:nvPicPr>
          <p:cNvPr id="7" name="Image 1">
            <a:extLst>
              <a:ext uri="{FF2B5EF4-FFF2-40B4-BE49-F238E27FC236}">
                <a16:creationId xmlns:a16="http://schemas.microsoft.com/office/drawing/2014/main" id="{D9530B57-65A8-E246-8261-4573307165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240" y="152400"/>
            <a:ext cx="2379760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321391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642783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964174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2855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241044" indent="-241044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95477" indent="-200870" algn="l" rtl="0" eaLnBrk="1" fontAlgn="base" hangingPunct="1">
        <a:spcBef>
          <a:spcPts val="562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776696" indent="-160696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098088" indent="-160696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419478" indent="-160696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1740871" indent="-160696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062261" indent="-160696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2383654" indent="-160696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2705046" indent="-160696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0094" y="339330"/>
            <a:ext cx="10941844" cy="317896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114299" dir="7499982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85" tIns="26785" rIns="26785" bIns="26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et modifiez le titre</a:t>
            </a:r>
            <a:endParaRPr lang="en-US">
              <a:sym typeface="Calibri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5063" y="3875485"/>
            <a:ext cx="7620000" cy="175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85" tIns="26785" rIns="26785" bIns="26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>
                <a:sym typeface="Calibri" charset="0"/>
              </a:rPr>
              <a:t>Deuxième niveau</a:t>
            </a:r>
          </a:p>
          <a:p>
            <a:pPr lvl="2"/>
            <a:r>
              <a:rPr lang="fr-CA">
                <a:sym typeface="Calibri" charset="0"/>
              </a:rPr>
              <a:t>Troisième niveau</a:t>
            </a:r>
          </a:p>
          <a:p>
            <a:pPr lvl="3"/>
            <a:r>
              <a:rPr lang="fr-CA">
                <a:sym typeface="Calibri" charset="0"/>
              </a:rPr>
              <a:t>Quatrième niveau</a:t>
            </a:r>
          </a:p>
          <a:p>
            <a:pPr lvl="4"/>
            <a:r>
              <a:rPr lang="fr-CA">
                <a:sym typeface="Calibri" charset="0"/>
              </a:rPr>
              <a:t>Cinquième niveau</a:t>
            </a:r>
            <a:endParaRPr lang="en-US">
              <a:sym typeface="Calibri" charset="0"/>
            </a:endParaRP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9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84" tIns="32142" rIns="64284" bIns="32142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/>
              <a:t>11-</a:t>
            </a:r>
            <a:fld id="{1E28A6A7-172F-4531-9E0F-93CE1126E3A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marL="1205341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marL="1205341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205341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205341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205341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526766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184819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16961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2491038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algn="l" rtl="0" eaLnBrk="1" fontAlgn="base" hangingPunct="1">
        <a:spcBef>
          <a:spcPts val="703"/>
        </a:spcBef>
        <a:spcAft>
          <a:spcPct val="0"/>
        </a:spcAft>
        <a:defRPr sz="2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1pPr>
      <a:lvl2pPr marL="428566" algn="l" rtl="0" eaLnBrk="1" fontAlgn="base" hangingPunct="1">
        <a:spcBef>
          <a:spcPts val="562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83918" algn="l" rtl="0" eaLnBrk="1" fontAlgn="base" hangingPunct="1">
        <a:spcBef>
          <a:spcPts val="492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348197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803549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124972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446397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2767821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089246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107158" y="36748"/>
            <a:ext cx="10174309" cy="750094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114299" dir="7499982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 sz="2000"/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4782" y="80367"/>
            <a:ext cx="9991669" cy="732234"/>
          </a:xfrm>
          <a:prstGeom prst="rect">
            <a:avLst/>
          </a:prstGeom>
          <a:noFill/>
          <a:ln>
            <a:noFill/>
          </a:ln>
          <a:effectLst>
            <a:outerShdw blurRad="127000" dist="76199" dir="7499991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84" tIns="26784" rIns="26784" bIns="26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et modifiez le titre</a:t>
            </a:r>
            <a:endParaRPr lang="en-US">
              <a:sym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8" y="928687"/>
            <a:ext cx="11941969" cy="580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84" tIns="26784" rIns="26784" bIns="26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>
                <a:sym typeface="Calibri" charset="0"/>
              </a:rPr>
              <a:t>Deuxième niveau</a:t>
            </a:r>
          </a:p>
          <a:p>
            <a:pPr lvl="2"/>
            <a:r>
              <a:rPr lang="fr-CA">
                <a:sym typeface="Calibri" charset="0"/>
              </a:rPr>
              <a:t>Troisième niveau</a:t>
            </a:r>
          </a:p>
          <a:p>
            <a:pPr lvl="3"/>
            <a:r>
              <a:rPr lang="fr-CA">
                <a:sym typeface="Calibri" charset="0"/>
              </a:rPr>
              <a:t>Quatrième niveau</a:t>
            </a:r>
          </a:p>
          <a:p>
            <a:pPr lvl="4"/>
            <a:r>
              <a:rPr lang="fr-CA">
                <a:sym typeface="Calibri" charset="0"/>
              </a:rPr>
              <a:t>Cinquième niveau</a:t>
            </a:r>
            <a:endParaRPr lang="en-US">
              <a:sym typeface="Calibri" charset="0"/>
            </a:endParaRP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9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81" tIns="32140" rIns="64281" bIns="3214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4615B0D-4231-3E4F-80E9-C3E80B2B75AC}" type="slidenum">
              <a:rPr lang="en-US"/>
              <a:pPr/>
              <a:t>‹n°›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4" y="36752"/>
            <a:ext cx="1614785" cy="734467"/>
          </a:xfrm>
          <a:prstGeom prst="rect">
            <a:avLst/>
          </a:prstGeom>
          <a:noFill/>
          <a:ln>
            <a:noFill/>
          </a:ln>
          <a:effectLst>
            <a:outerShdw blurRad="127000" dist="76199" dir="7499991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321407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642816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964224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285631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241056" indent="-241056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95503" indent="-200880" algn="l" rtl="0" eaLnBrk="1" fontAlgn="base" hangingPunct="1">
        <a:spcBef>
          <a:spcPts val="562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776735" indent="-160704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098144" indent="-160704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419551" indent="-160704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1740960" indent="-160704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062367" indent="-160704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2383776" indent="-160704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2705184" indent="-160704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0094" y="339329"/>
            <a:ext cx="10941844" cy="317896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114299" dir="7499982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88" tIns="26788" rIns="26788" bIns="26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et modifiez le titre</a:t>
            </a:r>
            <a:endParaRPr lang="en-US">
              <a:sym typeface="Calibri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5063" y="3875485"/>
            <a:ext cx="7620000" cy="175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88" tIns="26788" rIns="26788" bIns="26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>
                <a:sym typeface="Calibri" charset="0"/>
              </a:rPr>
              <a:t>Deuxième niveau</a:t>
            </a:r>
          </a:p>
          <a:p>
            <a:pPr lvl="2"/>
            <a:r>
              <a:rPr lang="fr-CA">
                <a:sym typeface="Calibri" charset="0"/>
              </a:rPr>
              <a:t>Troisième niveau</a:t>
            </a:r>
          </a:p>
          <a:p>
            <a:pPr lvl="3"/>
            <a:r>
              <a:rPr lang="fr-CA">
                <a:sym typeface="Calibri" charset="0"/>
              </a:rPr>
              <a:t>Quatrième niveau</a:t>
            </a:r>
          </a:p>
          <a:p>
            <a:pPr lvl="4"/>
            <a:r>
              <a:rPr lang="fr-CA">
                <a:sym typeface="Calibri" charset="0"/>
              </a:rPr>
              <a:t>Cinquième niveau</a:t>
            </a:r>
            <a:endParaRPr lang="en-US">
              <a:sym typeface="Calibri" charset="0"/>
            </a:endParaRP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7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/>
              <a:t>11-</a:t>
            </a:r>
            <a:fld id="{1E28A6A7-172F-4531-9E0F-93CE1126E3A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hf hdr="0" ftr="0" dt="0"/>
  <p:txStyles>
    <p:titleStyle>
      <a:lvl1pPr marL="12054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marL="12054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2054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2054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2054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526922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184838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169837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2491294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algn="l" rtl="0" eaLnBrk="1" fontAlgn="base" hangingPunct="1">
        <a:spcBef>
          <a:spcPts val="703"/>
        </a:spcBef>
        <a:spcAft>
          <a:spcPct val="0"/>
        </a:spcAft>
        <a:defRPr sz="2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1pPr>
      <a:lvl2pPr marL="428610" algn="l" rtl="0" eaLnBrk="1" fontAlgn="base" hangingPunct="1">
        <a:spcBef>
          <a:spcPts val="562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84008" algn="l" rtl="0" eaLnBrk="1" fontAlgn="base" hangingPunct="1">
        <a:spcBef>
          <a:spcPts val="492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348335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803733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125190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446647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2768105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089562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107158" y="36748"/>
            <a:ext cx="10174309" cy="750094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114299" dir="7499982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 sz="2000"/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4782" y="80367"/>
            <a:ext cx="9991669" cy="732234"/>
          </a:xfrm>
          <a:prstGeom prst="rect">
            <a:avLst/>
          </a:prstGeom>
          <a:noFill/>
          <a:ln>
            <a:noFill/>
          </a:ln>
          <a:effectLst>
            <a:outerShdw blurRad="127000" dist="76199" dir="7499991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87" tIns="26787" rIns="26787" bIns="26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et modifiez le titre</a:t>
            </a:r>
            <a:endParaRPr lang="en-US">
              <a:sym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5" y="928687"/>
            <a:ext cx="11941969" cy="580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787" tIns="26787" rIns="26787" bIns="26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>
                <a:sym typeface="Calibri" charset="0"/>
              </a:rPr>
              <a:t>Deuxième niveau</a:t>
            </a:r>
          </a:p>
          <a:p>
            <a:pPr lvl="2"/>
            <a:r>
              <a:rPr lang="fr-CA">
                <a:sym typeface="Calibri" charset="0"/>
              </a:rPr>
              <a:t>Troisième niveau</a:t>
            </a:r>
          </a:p>
          <a:p>
            <a:pPr lvl="3"/>
            <a:r>
              <a:rPr lang="fr-CA">
                <a:sym typeface="Calibri" charset="0"/>
              </a:rPr>
              <a:t>Quatrième niveau</a:t>
            </a:r>
          </a:p>
          <a:p>
            <a:pPr lvl="4"/>
            <a:r>
              <a:rPr lang="fr-CA">
                <a:sym typeface="Calibri" charset="0"/>
              </a:rPr>
              <a:t>Cinquième niveau</a:t>
            </a:r>
            <a:endParaRPr lang="en-US">
              <a:sym typeface="Calibri" charset="0"/>
            </a:endParaRP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9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88" tIns="32144" rIns="64288" bIns="32144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4615B0D-4231-3E4F-80E9-C3E80B2B75AC}" type="slidenum">
              <a:rPr lang="en-US"/>
              <a:pPr/>
              <a:t>‹n°›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2" y="36750"/>
            <a:ext cx="1614785" cy="734467"/>
          </a:xfrm>
          <a:prstGeom prst="rect">
            <a:avLst/>
          </a:prstGeom>
          <a:noFill/>
          <a:ln>
            <a:noFill/>
          </a:ln>
          <a:effectLst>
            <a:outerShdw blurRad="127000" dist="76199" dir="7499991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32144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642882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964323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285763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241080" indent="-241080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95555" indent="-200901" algn="l" rtl="0" eaLnBrk="1" fontAlgn="base" hangingPunct="1">
        <a:spcBef>
          <a:spcPts val="562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776815" indent="-160721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098257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419697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1741138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062578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2384020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2705461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2" descr="Google Shape;196;p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CE607B7-8EB1-4D98-AA2F-A6CC8BF73D34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200456" y="260648"/>
            <a:ext cx="1766529" cy="40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ransition spd="med"/>
  <p:hf hdr="0" ftr="0" dt="0"/>
  <p:txStyles>
    <p:titleStyle>
      <a:lvl1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1pPr>
      <a:lvl2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2pPr>
      <a:lvl3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3pPr>
      <a:lvl4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4pPr>
      <a:lvl5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5pPr>
      <a:lvl6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6pPr>
      <a:lvl7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7pPr>
      <a:lvl8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8pPr>
      <a:lvl9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9pPr>
    </p:titleStyle>
    <p:bodyStyle>
      <a:lvl1pPr marL="171450" marR="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1pPr>
      <a:lvl2pPr marL="371475" marR="0" indent="-200025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2pPr>
      <a:lvl3pPr marL="582930" marR="0" indent="-24003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3pPr>
      <a:lvl4pPr marL="7810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4pPr>
      <a:lvl5pPr marL="9525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5pPr>
      <a:lvl6pPr marL="11239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6pPr>
      <a:lvl7pPr marL="12954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7pPr>
      <a:lvl8pPr marL="14668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8pPr>
      <a:lvl9pPr marL="16383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9pPr>
    </p:bodyStyle>
    <p:otherStyle>
      <a:lvl1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1pPr>
      <a:lvl2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2pPr>
      <a:lvl3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3pPr>
      <a:lvl4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4pPr>
      <a:lvl5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5pPr>
      <a:lvl6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6pPr>
      <a:lvl7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7pPr>
      <a:lvl8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8pPr>
      <a:lvl9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9;p13" descr="Google Shape;89;p13">
            <a:extLst>
              <a:ext uri="{FF2B5EF4-FFF2-40B4-BE49-F238E27FC236}">
                <a16:creationId xmlns:a16="http://schemas.microsoft.com/office/drawing/2014/main" id="{699B8042-A306-40EE-AFC7-DC89FE22D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361" y="5796239"/>
            <a:ext cx="2593640" cy="1061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oogle Shape;90;p13" descr="Google Shape;90;p13">
            <a:extLst>
              <a:ext uri="{FF2B5EF4-FFF2-40B4-BE49-F238E27FC236}">
                <a16:creationId xmlns:a16="http://schemas.microsoft.com/office/drawing/2014/main" id="{3D9FB7AF-D1AC-422C-94F9-14185322C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2192000" cy="54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91;p13" descr="Google Shape;91;p13">
            <a:extLst>
              <a:ext uri="{FF2B5EF4-FFF2-40B4-BE49-F238E27FC236}">
                <a16:creationId xmlns:a16="http://schemas.microsoft.com/office/drawing/2014/main" id="{43FC233B-E23A-412F-BEC8-0D941D58CF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0" y="5433501"/>
            <a:ext cx="4723140" cy="1345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Google Shape;92;p13" descr="Google Shape;92;p13">
            <a:extLst>
              <a:ext uri="{FF2B5EF4-FFF2-40B4-BE49-F238E27FC236}">
                <a16:creationId xmlns:a16="http://schemas.microsoft.com/office/drawing/2014/main" id="{8E281D93-3D3C-4721-915E-0335369B4F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H="1">
            <a:off x="6522133" y="4928651"/>
            <a:ext cx="3914119" cy="1397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513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1" r:id="rId2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1;p14">
            <a:extLst>
              <a:ext uri="{FF2B5EF4-FFF2-40B4-BE49-F238E27FC236}">
                <a16:creationId xmlns:a16="http://schemas.microsoft.com/office/drawing/2014/main" id="{07E8960A-A368-4BE7-BEEE-F5DF49DD75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5E73"/>
          </a:solidFill>
          <a:ln w="12700">
            <a:miter lim="400000"/>
          </a:ln>
        </p:spPr>
        <p:txBody>
          <a:bodyPr tIns="34290" bIns="34290" anchor="ctr"/>
          <a:lstStyle/>
          <a:p>
            <a:pPr algn="ctr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/>
          </a:p>
        </p:txBody>
      </p:sp>
      <p:pic>
        <p:nvPicPr>
          <p:cNvPr id="8" name="Google Shape;102;p14" descr="Google Shape;102;p14">
            <a:extLst>
              <a:ext uri="{FF2B5EF4-FFF2-40B4-BE49-F238E27FC236}">
                <a16:creationId xmlns:a16="http://schemas.microsoft.com/office/drawing/2014/main" id="{9D1D4FF3-78E2-4D35-A300-F98CBBFC2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54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103;p14" descr="Google Shape;103;p14">
            <a:extLst>
              <a:ext uri="{FF2B5EF4-FFF2-40B4-BE49-F238E27FC236}">
                <a16:creationId xmlns:a16="http://schemas.microsoft.com/office/drawing/2014/main" id="{7CC1DFED-ACF5-413C-AE21-7CFDC29AF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458" y="4510061"/>
            <a:ext cx="3196623" cy="23911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457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99A1B-8A9D-4511-86CB-5461F15239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0057" y="2636912"/>
            <a:ext cx="5647185" cy="599281"/>
          </a:xfrm>
        </p:spPr>
        <p:txBody>
          <a:bodyPr/>
          <a:lstStyle/>
          <a:p>
            <a:r>
              <a:rPr lang="fr-CA" altLang="fr-FR" sz="2800" dirty="0"/>
              <a:t>Outils de Recherche </a:t>
            </a:r>
            <a:br>
              <a:rPr lang="fr-CA" altLang="fr-FR" sz="2800" dirty="0"/>
            </a:br>
            <a:r>
              <a:rPr lang="fr-CA" altLang="fr-FR" sz="2800" dirty="0"/>
              <a:t>Opérationnelle en Génie - MTH 8414</a:t>
            </a:r>
            <a:endParaRPr lang="fr-FR" altLang="fr-FR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AC0B8-735E-401F-B92C-B9EC2D9AE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9664" y="3647526"/>
            <a:ext cx="5807969" cy="1169691"/>
          </a:xfrm>
        </p:spPr>
        <p:txBody>
          <a:bodyPr>
            <a:normAutofit fontScale="92500" lnSpcReduction="10000"/>
          </a:bodyPr>
          <a:lstStyle/>
          <a:p>
            <a:r>
              <a:rPr lang="fr-CA" sz="3200" dirty="0"/>
              <a:t>Programmation en nombres entiers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accent4"/>
                </a:solidFill>
              </a:rPr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Résolution</a:t>
            </a:r>
            <a:endParaRPr lang="fr-FR" sz="2400" dirty="0"/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0ED9D900-57F4-A042-8D49-B63613281A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9211" y="5438199"/>
            <a:ext cx="3134701" cy="370464"/>
          </a:xfrm>
        </p:spPr>
        <p:txBody>
          <a:bodyPr/>
          <a:lstStyle/>
          <a:p>
            <a:r>
              <a:rPr lang="en-US" sz="1600" dirty="0"/>
              <a:t>Louis-Martin Rousseau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A739CF4-9785-214D-84B9-80A7B5DBC5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9318" y="5808663"/>
            <a:ext cx="2846561" cy="586582"/>
          </a:xfrm>
        </p:spPr>
        <p:txBody>
          <a:bodyPr>
            <a:normAutofit fontScale="77500" lnSpcReduction="20000"/>
          </a:bodyPr>
          <a:lstStyle/>
          <a:p>
            <a:pPr>
              <a:defRPr sz="1800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Office: A520.21 Tel.: #4569</a:t>
            </a:r>
          </a:p>
          <a:p>
            <a:pPr>
              <a:defRPr sz="1800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Louis-Martin.Rousseau@polymtl.ca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9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20" name="Rectangle 184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259114"/>
            <a:ext cx="10515600" cy="1220764"/>
          </a:xfrm>
        </p:spPr>
        <p:txBody>
          <a:bodyPr/>
          <a:lstStyle/>
          <a:p>
            <a:r>
              <a:rPr lang="fr-CA" sz="2000" dirty="0"/>
              <a:t>On peut combiner les deux approches</a:t>
            </a:r>
          </a:p>
          <a:p>
            <a:pPr lvl="1"/>
            <a:r>
              <a:rPr lang="fr-CA" sz="2000" dirty="0">
                <a:solidFill>
                  <a:srgbClr val="57565B"/>
                </a:solidFill>
              </a:rPr>
              <a:t>Résoudre le PL pour obtenir une solution.</a:t>
            </a:r>
          </a:p>
          <a:p>
            <a:pPr lvl="1"/>
            <a:r>
              <a:rPr lang="fr-CA" sz="2000" dirty="0">
                <a:solidFill>
                  <a:srgbClr val="57565B"/>
                </a:solidFill>
              </a:rPr>
              <a:t>Créer deux sous-problèmes en ajoutant des contraintes.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Approche</a:t>
            </a:r>
            <a:r>
              <a:rPr lang="en-US" dirty="0"/>
              <a:t> </a:t>
            </a:r>
            <a:r>
              <a:rPr lang="en-US" dirty="0" err="1"/>
              <a:t>combinée</a:t>
            </a:r>
            <a:r>
              <a:rPr lang="en-US" dirty="0"/>
              <a:t> pour PLNE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4340C18-CD00-46FC-BC42-4518D48885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2375123" y="3957513"/>
            <a:ext cx="784225" cy="2032000"/>
            <a:chOff x="1416" y="1176"/>
            <a:chExt cx="816" cy="1746"/>
          </a:xfrm>
        </p:grpSpPr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 rot="3542174">
              <a:off x="1056" y="1746"/>
              <a:ext cx="1536" cy="81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9942" name="Line 6"/>
            <p:cNvSpPr>
              <a:spLocks noChangeShapeType="1"/>
            </p:cNvSpPr>
            <p:nvPr/>
          </p:nvSpPr>
          <p:spPr bwMode="auto">
            <a:xfrm rot="3542174">
              <a:off x="1405" y="194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39943" name="Group 7"/>
          <p:cNvGrpSpPr>
            <a:grpSpLocks/>
          </p:cNvGrpSpPr>
          <p:nvPr/>
        </p:nvGrpSpPr>
        <p:grpSpPr bwMode="auto">
          <a:xfrm>
            <a:off x="2443384" y="3589213"/>
            <a:ext cx="1670050" cy="950912"/>
            <a:chOff x="1488" y="860"/>
            <a:chExt cx="1738" cy="816"/>
          </a:xfrm>
        </p:grpSpPr>
        <p:sp>
          <p:nvSpPr>
            <p:cNvPr id="39944" name="Rectangle 8"/>
            <p:cNvSpPr>
              <a:spLocks noChangeArrowheads="1"/>
            </p:cNvSpPr>
            <p:nvPr/>
          </p:nvSpPr>
          <p:spPr bwMode="auto">
            <a:xfrm rot="9018316">
              <a:off x="1488" y="860"/>
              <a:ext cx="1536" cy="81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 rot="9018316">
              <a:off x="1690" y="162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39946" name="Group 10"/>
          <p:cNvGrpSpPr>
            <a:grpSpLocks/>
          </p:cNvGrpSpPr>
          <p:nvPr/>
        </p:nvGrpSpPr>
        <p:grpSpPr bwMode="auto">
          <a:xfrm>
            <a:off x="2830735" y="3662238"/>
            <a:ext cx="2720975" cy="950912"/>
            <a:chOff x="1890" y="923"/>
            <a:chExt cx="2832" cy="816"/>
          </a:xfrm>
        </p:grpSpPr>
        <p:sp>
          <p:nvSpPr>
            <p:cNvPr id="39947" name="Rectangle 11"/>
            <p:cNvSpPr>
              <a:spLocks noChangeArrowheads="1"/>
            </p:cNvSpPr>
            <p:nvPr/>
          </p:nvSpPr>
          <p:spPr bwMode="auto">
            <a:xfrm rot="12447865">
              <a:off x="2079" y="923"/>
              <a:ext cx="2643" cy="81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9948" name="Line 12"/>
            <p:cNvSpPr>
              <a:spLocks noChangeShapeType="1"/>
            </p:cNvSpPr>
            <p:nvPr/>
          </p:nvSpPr>
          <p:spPr bwMode="auto">
            <a:xfrm rot="12447865">
              <a:off x="1890" y="1693"/>
              <a:ext cx="26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39949" name="Group 13"/>
          <p:cNvGrpSpPr>
            <a:grpSpLocks/>
          </p:cNvGrpSpPr>
          <p:nvPr/>
        </p:nvGrpSpPr>
        <p:grpSpPr bwMode="auto">
          <a:xfrm>
            <a:off x="4032473" y="3296256"/>
            <a:ext cx="784225" cy="3112358"/>
            <a:chOff x="3142" y="608"/>
            <a:chExt cx="816" cy="2674"/>
          </a:xfrm>
        </p:grpSpPr>
        <p:sp>
          <p:nvSpPr>
            <p:cNvPr id="39950" name="Rectangle 14"/>
            <p:cNvSpPr>
              <a:spLocks noChangeArrowheads="1"/>
            </p:cNvSpPr>
            <p:nvPr/>
          </p:nvSpPr>
          <p:spPr bwMode="auto">
            <a:xfrm rot="-2729789">
              <a:off x="2332" y="1657"/>
              <a:ext cx="2435" cy="81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 rot="18870211">
              <a:off x="2041" y="1826"/>
              <a:ext cx="24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40053" name="Group 117"/>
          <p:cNvGrpSpPr>
            <a:grpSpLocks/>
          </p:cNvGrpSpPr>
          <p:nvPr/>
        </p:nvGrpSpPr>
        <p:grpSpPr bwMode="auto">
          <a:xfrm>
            <a:off x="1913159" y="4825879"/>
            <a:ext cx="831850" cy="511176"/>
            <a:chOff x="264" y="2753"/>
            <a:chExt cx="524" cy="322"/>
          </a:xfrm>
        </p:grpSpPr>
        <p:sp>
          <p:nvSpPr>
            <p:cNvPr id="39953" name="Line 17"/>
            <p:cNvSpPr>
              <a:spLocks noChangeShapeType="1"/>
            </p:cNvSpPr>
            <p:nvPr/>
          </p:nvSpPr>
          <p:spPr bwMode="auto">
            <a:xfrm flipV="1">
              <a:off x="264" y="2753"/>
              <a:ext cx="233" cy="2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9954" name="Text Box 18"/>
            <p:cNvSpPr txBox="1">
              <a:spLocks noChangeArrowheads="1"/>
            </p:cNvSpPr>
            <p:nvPr/>
          </p:nvSpPr>
          <p:spPr bwMode="auto">
            <a:xfrm>
              <a:off x="351" y="2823"/>
              <a:ext cx="43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-c</a:t>
              </a:r>
              <a:r>
                <a:rPr lang="en-US" i="1" baseline="30000"/>
                <a:t>T</a:t>
              </a:r>
              <a:endParaRPr lang="en-US" i="1"/>
            </a:p>
          </p:txBody>
        </p:sp>
      </p:grpSp>
      <p:grpSp>
        <p:nvGrpSpPr>
          <p:cNvPr id="40052" name="Group 116"/>
          <p:cNvGrpSpPr>
            <a:grpSpLocks/>
          </p:cNvGrpSpPr>
          <p:nvPr/>
        </p:nvGrpSpPr>
        <p:grpSpPr bwMode="auto">
          <a:xfrm>
            <a:off x="2005235" y="3932113"/>
            <a:ext cx="2860675" cy="1795462"/>
            <a:chOff x="322" y="2190"/>
            <a:chExt cx="1802" cy="1131"/>
          </a:xfrm>
        </p:grpSpPr>
        <p:grpSp>
          <p:nvGrpSpPr>
            <p:cNvPr id="39956" name="Group 20"/>
            <p:cNvGrpSpPr>
              <a:grpSpLocks/>
            </p:cNvGrpSpPr>
            <p:nvPr/>
          </p:nvGrpSpPr>
          <p:grpSpPr bwMode="auto">
            <a:xfrm>
              <a:off x="322" y="2190"/>
              <a:ext cx="1540" cy="985"/>
              <a:chOff x="2352" y="1104"/>
              <a:chExt cx="2544" cy="1344"/>
            </a:xfrm>
          </p:grpSpPr>
          <p:sp>
            <p:nvSpPr>
              <p:cNvPr id="39957" name="Line 21"/>
              <p:cNvSpPr>
                <a:spLocks noChangeShapeType="1"/>
              </p:cNvSpPr>
              <p:nvPr/>
            </p:nvSpPr>
            <p:spPr bwMode="auto">
              <a:xfrm>
                <a:off x="3024" y="1104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9958" name="Line 22"/>
              <p:cNvSpPr>
                <a:spLocks noChangeShapeType="1"/>
              </p:cNvSpPr>
              <p:nvPr/>
            </p:nvSpPr>
            <p:spPr bwMode="auto">
              <a:xfrm>
                <a:off x="2352" y="235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39959" name="Text Box 23"/>
            <p:cNvSpPr txBox="1">
              <a:spLocks noChangeArrowheads="1"/>
            </p:cNvSpPr>
            <p:nvPr/>
          </p:nvSpPr>
          <p:spPr bwMode="auto">
            <a:xfrm>
              <a:off x="1833" y="3069"/>
              <a:ext cx="29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960" name="Text Box 24"/>
            <p:cNvSpPr txBox="1">
              <a:spLocks noChangeArrowheads="1"/>
            </p:cNvSpPr>
            <p:nvPr/>
          </p:nvSpPr>
          <p:spPr bwMode="auto">
            <a:xfrm>
              <a:off x="524" y="2190"/>
              <a:ext cx="3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  <a:r>
                <a:rPr lang="en-US" baseline="-25000"/>
                <a:t>2</a:t>
              </a:r>
              <a:endParaRPr lang="en-US"/>
            </a:p>
          </p:txBody>
        </p:sp>
      </p:grpSp>
      <p:grpSp>
        <p:nvGrpSpPr>
          <p:cNvPr id="39961" name="Group 25"/>
          <p:cNvGrpSpPr>
            <a:grpSpLocks/>
          </p:cNvGrpSpPr>
          <p:nvPr/>
        </p:nvGrpSpPr>
        <p:grpSpPr bwMode="auto">
          <a:xfrm>
            <a:off x="2881535" y="5216401"/>
            <a:ext cx="1476375" cy="949325"/>
            <a:chOff x="1944" y="2258"/>
            <a:chExt cx="1536" cy="816"/>
          </a:xfrm>
        </p:grpSpPr>
        <p:sp>
          <p:nvSpPr>
            <p:cNvPr id="39962" name="Rectangle 26"/>
            <p:cNvSpPr>
              <a:spLocks noChangeArrowheads="1"/>
            </p:cNvSpPr>
            <p:nvPr/>
          </p:nvSpPr>
          <p:spPr bwMode="auto">
            <a:xfrm>
              <a:off x="1944" y="2258"/>
              <a:ext cx="1536" cy="81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9963" name="Line 27"/>
            <p:cNvSpPr>
              <a:spLocks noChangeShapeType="1"/>
            </p:cNvSpPr>
            <p:nvPr/>
          </p:nvSpPr>
          <p:spPr bwMode="auto">
            <a:xfrm>
              <a:off x="1944" y="225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39964" name="Group 28"/>
          <p:cNvGrpSpPr>
            <a:grpSpLocks/>
          </p:cNvGrpSpPr>
          <p:nvPr/>
        </p:nvGrpSpPr>
        <p:grpSpPr bwMode="auto">
          <a:xfrm>
            <a:off x="2619598" y="4132139"/>
            <a:ext cx="1743075" cy="1292225"/>
            <a:chOff x="1815" y="2082"/>
            <a:chExt cx="1813" cy="1110"/>
          </a:xfrm>
        </p:grpSpPr>
        <p:grpSp>
          <p:nvGrpSpPr>
            <p:cNvPr id="39965" name="Group 29"/>
            <p:cNvGrpSpPr>
              <a:grpSpLocks/>
            </p:cNvGrpSpPr>
            <p:nvPr/>
          </p:nvGrpSpPr>
          <p:grpSpPr bwMode="auto">
            <a:xfrm>
              <a:off x="1815" y="3119"/>
              <a:ext cx="1813" cy="73"/>
              <a:chOff x="1911" y="3219"/>
              <a:chExt cx="1813" cy="73"/>
            </a:xfrm>
          </p:grpSpPr>
          <p:sp>
            <p:nvSpPr>
              <p:cNvPr id="39966" name="AutoShape 30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9967" name="AutoShape 31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9968" name="AutoShape 32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9969" name="AutoShape 33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9970" name="AutoShape 34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9971" name="AutoShape 35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39972" name="Group 36"/>
            <p:cNvGrpSpPr>
              <a:grpSpLocks/>
            </p:cNvGrpSpPr>
            <p:nvPr/>
          </p:nvGrpSpPr>
          <p:grpSpPr bwMode="auto">
            <a:xfrm>
              <a:off x="1815" y="2773"/>
              <a:ext cx="1813" cy="73"/>
              <a:chOff x="1911" y="3219"/>
              <a:chExt cx="1813" cy="73"/>
            </a:xfrm>
          </p:grpSpPr>
          <p:sp>
            <p:nvSpPr>
              <p:cNvPr id="39973" name="AutoShape 37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9974" name="AutoShape 38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9975" name="AutoShape 39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9976" name="AutoShape 40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9977" name="AutoShape 41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9978" name="AutoShape 42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39979" name="Group 43"/>
            <p:cNvGrpSpPr>
              <a:grpSpLocks/>
            </p:cNvGrpSpPr>
            <p:nvPr/>
          </p:nvGrpSpPr>
          <p:grpSpPr bwMode="auto">
            <a:xfrm>
              <a:off x="1815" y="2427"/>
              <a:ext cx="1813" cy="73"/>
              <a:chOff x="1911" y="3219"/>
              <a:chExt cx="1813" cy="73"/>
            </a:xfrm>
          </p:grpSpPr>
          <p:sp>
            <p:nvSpPr>
              <p:cNvPr id="39980" name="AutoShape 44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9981" name="AutoShape 45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9982" name="AutoShape 46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9983" name="AutoShape 47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9984" name="AutoShape 48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9985" name="AutoShape 49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39986" name="Group 50"/>
            <p:cNvGrpSpPr>
              <a:grpSpLocks/>
            </p:cNvGrpSpPr>
            <p:nvPr/>
          </p:nvGrpSpPr>
          <p:grpSpPr bwMode="auto">
            <a:xfrm>
              <a:off x="1815" y="2082"/>
              <a:ext cx="1813" cy="73"/>
              <a:chOff x="1911" y="3219"/>
              <a:chExt cx="1813" cy="73"/>
            </a:xfrm>
          </p:grpSpPr>
          <p:sp>
            <p:nvSpPr>
              <p:cNvPr id="39987" name="AutoShape 51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9988" name="AutoShape 52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9989" name="AutoShape 53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9990" name="AutoShape 54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9991" name="AutoShape 55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9992" name="AutoShape 56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</p:grpSp>
      <p:sp>
        <p:nvSpPr>
          <p:cNvPr id="39993" name="Oval 57"/>
          <p:cNvSpPr>
            <a:spLocks noChangeArrowheads="1"/>
          </p:cNvSpPr>
          <p:nvPr/>
        </p:nvSpPr>
        <p:spPr bwMode="auto">
          <a:xfrm>
            <a:off x="3937223" y="4516313"/>
            <a:ext cx="109537" cy="12541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grpSp>
        <p:nvGrpSpPr>
          <p:cNvPr id="40056" name="Group 120"/>
          <p:cNvGrpSpPr>
            <a:grpSpLocks/>
          </p:cNvGrpSpPr>
          <p:nvPr/>
        </p:nvGrpSpPr>
        <p:grpSpPr bwMode="auto">
          <a:xfrm>
            <a:off x="6670898" y="3960360"/>
            <a:ext cx="784225" cy="2000577"/>
            <a:chOff x="1416" y="1203"/>
            <a:chExt cx="816" cy="1719"/>
          </a:xfrm>
        </p:grpSpPr>
        <p:sp>
          <p:nvSpPr>
            <p:cNvPr id="40057" name="Rectangle 121"/>
            <p:cNvSpPr>
              <a:spLocks noChangeArrowheads="1"/>
            </p:cNvSpPr>
            <p:nvPr/>
          </p:nvSpPr>
          <p:spPr bwMode="auto">
            <a:xfrm rot="3542174">
              <a:off x="1056" y="1746"/>
              <a:ext cx="1536" cy="81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0058" name="Line 122"/>
            <p:cNvSpPr>
              <a:spLocks noChangeShapeType="1"/>
            </p:cNvSpPr>
            <p:nvPr/>
          </p:nvSpPr>
          <p:spPr bwMode="auto">
            <a:xfrm rot="3542174">
              <a:off x="1398" y="1971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40059" name="Group 123"/>
          <p:cNvGrpSpPr>
            <a:grpSpLocks/>
          </p:cNvGrpSpPr>
          <p:nvPr/>
        </p:nvGrpSpPr>
        <p:grpSpPr bwMode="auto">
          <a:xfrm>
            <a:off x="6739159" y="3560638"/>
            <a:ext cx="1670050" cy="950912"/>
            <a:chOff x="1488" y="860"/>
            <a:chExt cx="1738" cy="816"/>
          </a:xfrm>
        </p:grpSpPr>
        <p:sp>
          <p:nvSpPr>
            <p:cNvPr id="40060" name="Rectangle 124"/>
            <p:cNvSpPr>
              <a:spLocks noChangeArrowheads="1"/>
            </p:cNvSpPr>
            <p:nvPr/>
          </p:nvSpPr>
          <p:spPr bwMode="auto">
            <a:xfrm rot="9018316">
              <a:off x="1488" y="860"/>
              <a:ext cx="1536" cy="81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0061" name="Line 125"/>
            <p:cNvSpPr>
              <a:spLocks noChangeShapeType="1"/>
            </p:cNvSpPr>
            <p:nvPr/>
          </p:nvSpPr>
          <p:spPr bwMode="auto">
            <a:xfrm rot="9018316">
              <a:off x="1690" y="162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40062" name="Group 126"/>
          <p:cNvGrpSpPr>
            <a:grpSpLocks/>
          </p:cNvGrpSpPr>
          <p:nvPr/>
        </p:nvGrpSpPr>
        <p:grpSpPr bwMode="auto">
          <a:xfrm>
            <a:off x="7126510" y="3633663"/>
            <a:ext cx="2720975" cy="950912"/>
            <a:chOff x="1890" y="923"/>
            <a:chExt cx="2832" cy="816"/>
          </a:xfrm>
        </p:grpSpPr>
        <p:sp>
          <p:nvSpPr>
            <p:cNvPr id="40063" name="Rectangle 127"/>
            <p:cNvSpPr>
              <a:spLocks noChangeArrowheads="1"/>
            </p:cNvSpPr>
            <p:nvPr/>
          </p:nvSpPr>
          <p:spPr bwMode="auto">
            <a:xfrm rot="12447865">
              <a:off x="2079" y="923"/>
              <a:ext cx="2643" cy="81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0064" name="Line 128"/>
            <p:cNvSpPr>
              <a:spLocks noChangeShapeType="1"/>
            </p:cNvSpPr>
            <p:nvPr/>
          </p:nvSpPr>
          <p:spPr bwMode="auto">
            <a:xfrm rot="12447865">
              <a:off x="1890" y="1693"/>
              <a:ext cx="26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40065" name="Group 129"/>
          <p:cNvGrpSpPr>
            <a:grpSpLocks/>
          </p:cNvGrpSpPr>
          <p:nvPr/>
        </p:nvGrpSpPr>
        <p:grpSpPr bwMode="auto">
          <a:xfrm>
            <a:off x="8328248" y="3272337"/>
            <a:ext cx="784225" cy="3107702"/>
            <a:chOff x="3142" y="612"/>
            <a:chExt cx="816" cy="2670"/>
          </a:xfrm>
        </p:grpSpPr>
        <p:sp>
          <p:nvSpPr>
            <p:cNvPr id="40066" name="Rectangle 130"/>
            <p:cNvSpPr>
              <a:spLocks noChangeArrowheads="1"/>
            </p:cNvSpPr>
            <p:nvPr/>
          </p:nvSpPr>
          <p:spPr bwMode="auto">
            <a:xfrm rot="-2729789">
              <a:off x="2332" y="1657"/>
              <a:ext cx="2435" cy="81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0067" name="Line 131"/>
            <p:cNvSpPr>
              <a:spLocks noChangeShapeType="1"/>
            </p:cNvSpPr>
            <p:nvPr/>
          </p:nvSpPr>
          <p:spPr bwMode="auto">
            <a:xfrm rot="18870211">
              <a:off x="2037" y="1830"/>
              <a:ext cx="24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40068" name="Group 132"/>
          <p:cNvGrpSpPr>
            <a:grpSpLocks/>
          </p:cNvGrpSpPr>
          <p:nvPr/>
        </p:nvGrpSpPr>
        <p:grpSpPr bwMode="auto">
          <a:xfrm>
            <a:off x="6208934" y="4797304"/>
            <a:ext cx="831850" cy="511176"/>
            <a:chOff x="264" y="2753"/>
            <a:chExt cx="524" cy="322"/>
          </a:xfrm>
        </p:grpSpPr>
        <p:sp>
          <p:nvSpPr>
            <p:cNvPr id="40069" name="Line 133"/>
            <p:cNvSpPr>
              <a:spLocks noChangeShapeType="1"/>
            </p:cNvSpPr>
            <p:nvPr/>
          </p:nvSpPr>
          <p:spPr bwMode="auto">
            <a:xfrm flipV="1">
              <a:off x="264" y="2753"/>
              <a:ext cx="233" cy="2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070" name="Text Box 134"/>
            <p:cNvSpPr txBox="1">
              <a:spLocks noChangeArrowheads="1"/>
            </p:cNvSpPr>
            <p:nvPr/>
          </p:nvSpPr>
          <p:spPr bwMode="auto">
            <a:xfrm>
              <a:off x="351" y="2823"/>
              <a:ext cx="43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-c</a:t>
              </a:r>
              <a:r>
                <a:rPr lang="en-US" i="1" baseline="30000"/>
                <a:t>T</a:t>
              </a:r>
              <a:endParaRPr lang="en-US" i="1"/>
            </a:p>
          </p:txBody>
        </p:sp>
      </p:grpSp>
      <p:grpSp>
        <p:nvGrpSpPr>
          <p:cNvPr id="40071" name="Group 135"/>
          <p:cNvGrpSpPr>
            <a:grpSpLocks/>
          </p:cNvGrpSpPr>
          <p:nvPr/>
        </p:nvGrpSpPr>
        <p:grpSpPr bwMode="auto">
          <a:xfrm>
            <a:off x="6301010" y="3903538"/>
            <a:ext cx="2860675" cy="1795462"/>
            <a:chOff x="322" y="2190"/>
            <a:chExt cx="1802" cy="1131"/>
          </a:xfrm>
        </p:grpSpPr>
        <p:grpSp>
          <p:nvGrpSpPr>
            <p:cNvPr id="40072" name="Group 136"/>
            <p:cNvGrpSpPr>
              <a:grpSpLocks/>
            </p:cNvGrpSpPr>
            <p:nvPr/>
          </p:nvGrpSpPr>
          <p:grpSpPr bwMode="auto">
            <a:xfrm>
              <a:off x="322" y="2190"/>
              <a:ext cx="1540" cy="985"/>
              <a:chOff x="2352" y="1104"/>
              <a:chExt cx="2544" cy="1344"/>
            </a:xfrm>
          </p:grpSpPr>
          <p:sp>
            <p:nvSpPr>
              <p:cNvPr id="40073" name="Line 137"/>
              <p:cNvSpPr>
                <a:spLocks noChangeShapeType="1"/>
              </p:cNvSpPr>
              <p:nvPr/>
            </p:nvSpPr>
            <p:spPr bwMode="auto">
              <a:xfrm>
                <a:off x="3024" y="1104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0074" name="Line 138"/>
              <p:cNvSpPr>
                <a:spLocks noChangeShapeType="1"/>
              </p:cNvSpPr>
              <p:nvPr/>
            </p:nvSpPr>
            <p:spPr bwMode="auto">
              <a:xfrm>
                <a:off x="2352" y="235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40075" name="Text Box 139"/>
            <p:cNvSpPr txBox="1">
              <a:spLocks noChangeArrowheads="1"/>
            </p:cNvSpPr>
            <p:nvPr/>
          </p:nvSpPr>
          <p:spPr bwMode="auto">
            <a:xfrm>
              <a:off x="1833" y="3069"/>
              <a:ext cx="29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40076" name="Text Box 140"/>
            <p:cNvSpPr txBox="1">
              <a:spLocks noChangeArrowheads="1"/>
            </p:cNvSpPr>
            <p:nvPr/>
          </p:nvSpPr>
          <p:spPr bwMode="auto">
            <a:xfrm>
              <a:off x="524" y="2190"/>
              <a:ext cx="3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  <a:r>
                <a:rPr lang="en-US" baseline="-25000"/>
                <a:t>2</a:t>
              </a:r>
              <a:endParaRPr lang="en-US"/>
            </a:p>
          </p:txBody>
        </p:sp>
      </p:grpSp>
      <p:grpSp>
        <p:nvGrpSpPr>
          <p:cNvPr id="40077" name="Group 141"/>
          <p:cNvGrpSpPr>
            <a:grpSpLocks/>
          </p:cNvGrpSpPr>
          <p:nvPr/>
        </p:nvGrpSpPr>
        <p:grpSpPr bwMode="auto">
          <a:xfrm>
            <a:off x="7177310" y="5187826"/>
            <a:ext cx="1476375" cy="949325"/>
            <a:chOff x="1944" y="2258"/>
            <a:chExt cx="1536" cy="816"/>
          </a:xfrm>
        </p:grpSpPr>
        <p:sp>
          <p:nvSpPr>
            <p:cNvPr id="40078" name="Rectangle 142"/>
            <p:cNvSpPr>
              <a:spLocks noChangeArrowheads="1"/>
            </p:cNvSpPr>
            <p:nvPr/>
          </p:nvSpPr>
          <p:spPr bwMode="auto">
            <a:xfrm>
              <a:off x="1944" y="2258"/>
              <a:ext cx="1536" cy="81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0079" name="Line 143"/>
            <p:cNvSpPr>
              <a:spLocks noChangeShapeType="1"/>
            </p:cNvSpPr>
            <p:nvPr/>
          </p:nvSpPr>
          <p:spPr bwMode="auto">
            <a:xfrm>
              <a:off x="1944" y="225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40080" name="Group 144"/>
          <p:cNvGrpSpPr>
            <a:grpSpLocks/>
          </p:cNvGrpSpPr>
          <p:nvPr/>
        </p:nvGrpSpPr>
        <p:grpSpPr bwMode="auto">
          <a:xfrm>
            <a:off x="6915373" y="4103564"/>
            <a:ext cx="1743075" cy="1292225"/>
            <a:chOff x="1815" y="2082"/>
            <a:chExt cx="1813" cy="1110"/>
          </a:xfrm>
        </p:grpSpPr>
        <p:grpSp>
          <p:nvGrpSpPr>
            <p:cNvPr id="40081" name="Group 145"/>
            <p:cNvGrpSpPr>
              <a:grpSpLocks/>
            </p:cNvGrpSpPr>
            <p:nvPr/>
          </p:nvGrpSpPr>
          <p:grpSpPr bwMode="auto">
            <a:xfrm>
              <a:off x="1815" y="3119"/>
              <a:ext cx="1813" cy="73"/>
              <a:chOff x="1911" y="3219"/>
              <a:chExt cx="1813" cy="73"/>
            </a:xfrm>
          </p:grpSpPr>
          <p:sp>
            <p:nvSpPr>
              <p:cNvPr id="40082" name="AutoShape 146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0083" name="AutoShape 147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0084" name="AutoShape 148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0085" name="AutoShape 149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0086" name="AutoShape 150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0087" name="AutoShape 151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40088" name="Group 152"/>
            <p:cNvGrpSpPr>
              <a:grpSpLocks/>
            </p:cNvGrpSpPr>
            <p:nvPr/>
          </p:nvGrpSpPr>
          <p:grpSpPr bwMode="auto">
            <a:xfrm>
              <a:off x="1815" y="2773"/>
              <a:ext cx="1813" cy="73"/>
              <a:chOff x="1911" y="3219"/>
              <a:chExt cx="1813" cy="73"/>
            </a:xfrm>
          </p:grpSpPr>
          <p:sp>
            <p:nvSpPr>
              <p:cNvPr id="40089" name="AutoShape 153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0090" name="AutoShape 154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0091" name="AutoShape 155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0092" name="AutoShape 156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0093" name="AutoShape 157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0094" name="AutoShape 158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40095" name="Group 159"/>
            <p:cNvGrpSpPr>
              <a:grpSpLocks/>
            </p:cNvGrpSpPr>
            <p:nvPr/>
          </p:nvGrpSpPr>
          <p:grpSpPr bwMode="auto">
            <a:xfrm>
              <a:off x="1815" y="2427"/>
              <a:ext cx="1813" cy="73"/>
              <a:chOff x="1911" y="3219"/>
              <a:chExt cx="1813" cy="73"/>
            </a:xfrm>
          </p:grpSpPr>
          <p:sp>
            <p:nvSpPr>
              <p:cNvPr id="40096" name="AutoShape 160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0097" name="AutoShape 161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0098" name="AutoShape 162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0099" name="AutoShape 163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0100" name="AutoShape 164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0101" name="AutoShape 165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40102" name="Group 166"/>
            <p:cNvGrpSpPr>
              <a:grpSpLocks/>
            </p:cNvGrpSpPr>
            <p:nvPr/>
          </p:nvGrpSpPr>
          <p:grpSpPr bwMode="auto">
            <a:xfrm>
              <a:off x="1815" y="2082"/>
              <a:ext cx="1813" cy="73"/>
              <a:chOff x="1911" y="3219"/>
              <a:chExt cx="1813" cy="73"/>
            </a:xfrm>
          </p:grpSpPr>
          <p:sp>
            <p:nvSpPr>
              <p:cNvPr id="40103" name="AutoShape 167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0104" name="AutoShape 168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0105" name="AutoShape 169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0106" name="AutoShape 170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0107" name="AutoShape 171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0108" name="AutoShape 172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</p:grpSp>
      <p:sp>
        <p:nvSpPr>
          <p:cNvPr id="40109" name="Oval 173"/>
          <p:cNvSpPr>
            <a:spLocks noChangeArrowheads="1"/>
          </p:cNvSpPr>
          <p:nvPr/>
        </p:nvSpPr>
        <p:spPr bwMode="auto">
          <a:xfrm>
            <a:off x="8232998" y="4487738"/>
            <a:ext cx="109537" cy="12541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grpSp>
        <p:nvGrpSpPr>
          <p:cNvPr id="40111" name="Group 175"/>
          <p:cNvGrpSpPr>
            <a:grpSpLocks/>
          </p:cNvGrpSpPr>
          <p:nvPr/>
        </p:nvGrpSpPr>
        <p:grpSpPr bwMode="auto">
          <a:xfrm>
            <a:off x="2503710" y="4151188"/>
            <a:ext cx="3114675" cy="819150"/>
            <a:chOff x="894" y="1536"/>
            <a:chExt cx="4632" cy="516"/>
          </a:xfrm>
        </p:grpSpPr>
        <p:sp>
          <p:nvSpPr>
            <p:cNvPr id="40112" name="Line 176"/>
            <p:cNvSpPr>
              <a:spLocks noChangeShapeType="1"/>
            </p:cNvSpPr>
            <p:nvPr/>
          </p:nvSpPr>
          <p:spPr bwMode="auto">
            <a:xfrm>
              <a:off x="894" y="2052"/>
              <a:ext cx="4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113" name="Rectangle 177"/>
            <p:cNvSpPr>
              <a:spLocks noChangeArrowheads="1"/>
            </p:cNvSpPr>
            <p:nvPr/>
          </p:nvSpPr>
          <p:spPr bwMode="auto">
            <a:xfrm>
              <a:off x="894" y="1536"/>
              <a:ext cx="4620" cy="516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grpSp>
        <p:nvGrpSpPr>
          <p:cNvPr id="40114" name="Group 178"/>
          <p:cNvGrpSpPr>
            <a:grpSpLocks/>
          </p:cNvGrpSpPr>
          <p:nvPr/>
        </p:nvGrpSpPr>
        <p:grpSpPr bwMode="auto">
          <a:xfrm rot="10800000">
            <a:off x="6281959" y="4552726"/>
            <a:ext cx="3114675" cy="819150"/>
            <a:chOff x="894" y="1536"/>
            <a:chExt cx="4632" cy="516"/>
          </a:xfrm>
        </p:grpSpPr>
        <p:sp>
          <p:nvSpPr>
            <p:cNvPr id="40115" name="Line 179"/>
            <p:cNvSpPr>
              <a:spLocks noChangeShapeType="1"/>
            </p:cNvSpPr>
            <p:nvPr/>
          </p:nvSpPr>
          <p:spPr bwMode="auto">
            <a:xfrm>
              <a:off x="894" y="2052"/>
              <a:ext cx="4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116" name="Rectangle 180"/>
            <p:cNvSpPr>
              <a:spLocks noChangeArrowheads="1"/>
            </p:cNvSpPr>
            <p:nvPr/>
          </p:nvSpPr>
          <p:spPr bwMode="auto">
            <a:xfrm>
              <a:off x="894" y="1536"/>
              <a:ext cx="4620" cy="516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40110" name="Oval 174"/>
          <p:cNvSpPr>
            <a:spLocks noChangeArrowheads="1"/>
          </p:cNvSpPr>
          <p:nvPr/>
        </p:nvSpPr>
        <p:spPr bwMode="auto">
          <a:xfrm>
            <a:off x="8407623" y="4529013"/>
            <a:ext cx="46037" cy="55562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9994" name="Oval 58"/>
          <p:cNvSpPr>
            <a:spLocks noChangeArrowheads="1"/>
          </p:cNvSpPr>
          <p:nvPr/>
        </p:nvSpPr>
        <p:spPr bwMode="auto">
          <a:xfrm>
            <a:off x="3840230" y="4950404"/>
            <a:ext cx="46037" cy="55562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0121" name="Text Box 185"/>
          <p:cNvSpPr txBox="1">
            <a:spLocks noChangeArrowheads="1"/>
          </p:cNvSpPr>
          <p:nvPr/>
        </p:nvSpPr>
        <p:spPr bwMode="auto">
          <a:xfrm>
            <a:off x="4923060" y="5217988"/>
            <a:ext cx="1019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≤1</a:t>
            </a:r>
          </a:p>
        </p:txBody>
      </p:sp>
      <p:sp>
        <p:nvSpPr>
          <p:cNvPr id="40122" name="Text Box 186"/>
          <p:cNvSpPr txBox="1">
            <a:spLocks noChangeArrowheads="1"/>
          </p:cNvSpPr>
          <p:nvPr/>
        </p:nvSpPr>
        <p:spPr bwMode="auto">
          <a:xfrm>
            <a:off x="9711267" y="4063017"/>
            <a:ext cx="1019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>
                <a:cs typeface="Arial" charset="0"/>
              </a:rPr>
              <a:t>≥</a:t>
            </a:r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5396512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SÉP: le </a:t>
            </a:r>
            <a:r>
              <a:rPr lang="en-US" dirty="0" err="1"/>
              <a:t>branchement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500ECA-4546-D74B-AA72-85DB850DEE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095721"/>
            <a:ext cx="10515600" cy="461582"/>
          </a:xfrm>
        </p:spPr>
        <p:txBody>
          <a:bodyPr/>
          <a:lstStyle/>
          <a:p>
            <a:r>
              <a:rPr lang="en-US" sz="2000" dirty="0" err="1"/>
              <a:t>Imaginez</a:t>
            </a:r>
            <a:r>
              <a:rPr lang="en-US" sz="2000" dirty="0"/>
              <a:t> un </a:t>
            </a:r>
            <a:r>
              <a:rPr lang="en-US" sz="2000" dirty="0" err="1"/>
              <a:t>problème</a:t>
            </a:r>
            <a:r>
              <a:rPr lang="en-US" sz="2000" dirty="0"/>
              <a:t> avec 3 variables: </a:t>
            </a:r>
            <a:r>
              <a:rPr lang="en-US" sz="2000" dirty="0">
                <a:solidFill>
                  <a:srgbClr val="57565B"/>
                </a:solidFill>
              </a:rPr>
              <a:t>a, b, c є {0, 1}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C8F4AF-7EEA-E640-AC9F-985482F176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80892506-2DD9-404B-9D85-1F0E759E2F18}" type="slidenum">
              <a:rPr lang="en-US"/>
              <a:pPr/>
              <a:t>11</a:t>
            </a:fld>
            <a:endParaRPr lang="en-US"/>
          </a:p>
        </p:txBody>
      </p:sp>
      <p:sp>
        <p:nvSpPr>
          <p:cNvPr id="11268" name="Oval 4"/>
          <p:cNvSpPr>
            <a:spLocks/>
          </p:cNvSpPr>
          <p:nvPr/>
        </p:nvSpPr>
        <p:spPr bwMode="auto">
          <a:xfrm>
            <a:off x="6172200" y="3352800"/>
            <a:ext cx="304800" cy="3048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CA"/>
          </a:p>
        </p:txBody>
      </p: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4267200" y="3505200"/>
            <a:ext cx="2057400" cy="914400"/>
            <a:chOff x="0" y="0"/>
            <a:chExt cx="1296" cy="576"/>
          </a:xfrm>
        </p:grpSpPr>
        <p:sp>
          <p:nvSpPr>
            <p:cNvPr id="11270" name="Oval 6"/>
            <p:cNvSpPr>
              <a:spLocks/>
            </p:cNvSpPr>
            <p:nvPr/>
          </p:nvSpPr>
          <p:spPr bwMode="auto">
            <a:xfrm>
              <a:off x="0" y="384"/>
              <a:ext cx="192" cy="192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rot="10800000" flipH="1">
              <a:off x="96" y="104"/>
              <a:ext cx="1200" cy="272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272" name="Rectangle 8"/>
            <p:cNvSpPr>
              <a:spLocks/>
            </p:cNvSpPr>
            <p:nvPr/>
          </p:nvSpPr>
          <p:spPr bwMode="auto">
            <a:xfrm>
              <a:off x="288" y="0"/>
              <a:ext cx="31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a = 0</a:t>
              </a:r>
            </a:p>
          </p:txBody>
        </p:sp>
      </p:grpSp>
      <p:grpSp>
        <p:nvGrpSpPr>
          <p:cNvPr id="11277" name="Group 13"/>
          <p:cNvGrpSpPr>
            <a:grpSpLocks/>
          </p:cNvGrpSpPr>
          <p:nvPr/>
        </p:nvGrpSpPr>
        <p:grpSpPr bwMode="auto">
          <a:xfrm>
            <a:off x="6324600" y="3440112"/>
            <a:ext cx="1905000" cy="979488"/>
            <a:chOff x="0" y="-41"/>
            <a:chExt cx="1200" cy="617"/>
          </a:xfrm>
        </p:grpSpPr>
        <p:sp>
          <p:nvSpPr>
            <p:cNvPr id="11274" name="Oval 10"/>
            <p:cNvSpPr>
              <a:spLocks/>
            </p:cNvSpPr>
            <p:nvPr/>
          </p:nvSpPr>
          <p:spPr bwMode="auto">
            <a:xfrm>
              <a:off x="1008" y="384"/>
              <a:ext cx="192" cy="192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>
              <a:off x="0" y="104"/>
              <a:ext cx="1104" cy="272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276" name="Rectangle 12"/>
            <p:cNvSpPr>
              <a:spLocks/>
            </p:cNvSpPr>
            <p:nvPr/>
          </p:nvSpPr>
          <p:spPr bwMode="auto">
            <a:xfrm>
              <a:off x="595" y="-41"/>
              <a:ext cx="31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dirty="0"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a = 1</a:t>
              </a:r>
            </a:p>
          </p:txBody>
        </p:sp>
      </p:grpSp>
      <p:grpSp>
        <p:nvGrpSpPr>
          <p:cNvPr id="11281" name="Group 17"/>
          <p:cNvGrpSpPr>
            <a:grpSpLocks/>
          </p:cNvGrpSpPr>
          <p:nvPr/>
        </p:nvGrpSpPr>
        <p:grpSpPr bwMode="auto">
          <a:xfrm>
            <a:off x="3124200" y="4267200"/>
            <a:ext cx="1295400" cy="838200"/>
            <a:chOff x="0" y="0"/>
            <a:chExt cx="816" cy="528"/>
          </a:xfrm>
        </p:grpSpPr>
        <p:sp>
          <p:nvSpPr>
            <p:cNvPr id="11278" name="Oval 14"/>
            <p:cNvSpPr>
              <a:spLocks/>
            </p:cNvSpPr>
            <p:nvPr/>
          </p:nvSpPr>
          <p:spPr bwMode="auto">
            <a:xfrm>
              <a:off x="0" y="336"/>
              <a:ext cx="192" cy="192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 rot="10800000" flipH="1">
              <a:off x="96" y="104"/>
              <a:ext cx="720" cy="22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280" name="Rectangle 16"/>
            <p:cNvSpPr>
              <a:spLocks/>
            </p:cNvSpPr>
            <p:nvPr/>
          </p:nvSpPr>
          <p:spPr bwMode="auto">
            <a:xfrm>
              <a:off x="96" y="0"/>
              <a:ext cx="31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b = 0</a:t>
              </a:r>
            </a:p>
          </p:txBody>
        </p:sp>
      </p:grpSp>
      <p:grpSp>
        <p:nvGrpSpPr>
          <p:cNvPr id="11285" name="Group 21"/>
          <p:cNvGrpSpPr>
            <a:grpSpLocks/>
          </p:cNvGrpSpPr>
          <p:nvPr/>
        </p:nvGrpSpPr>
        <p:grpSpPr bwMode="auto">
          <a:xfrm>
            <a:off x="4419600" y="4267200"/>
            <a:ext cx="1028700" cy="838200"/>
            <a:chOff x="0" y="0"/>
            <a:chExt cx="648" cy="528"/>
          </a:xfrm>
        </p:grpSpPr>
        <p:sp>
          <p:nvSpPr>
            <p:cNvPr id="11282" name="Oval 18"/>
            <p:cNvSpPr>
              <a:spLocks/>
            </p:cNvSpPr>
            <p:nvPr/>
          </p:nvSpPr>
          <p:spPr bwMode="auto">
            <a:xfrm>
              <a:off x="456" y="336"/>
              <a:ext cx="192" cy="192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>
              <a:off x="0" y="104"/>
              <a:ext cx="552" cy="22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284" name="Rectangle 20"/>
            <p:cNvSpPr>
              <a:spLocks/>
            </p:cNvSpPr>
            <p:nvPr/>
          </p:nvSpPr>
          <p:spPr bwMode="auto">
            <a:xfrm>
              <a:off x="288" y="0"/>
              <a:ext cx="31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b = 1</a:t>
              </a:r>
            </a:p>
          </p:txBody>
        </p:sp>
      </p:grpSp>
      <p:grpSp>
        <p:nvGrpSpPr>
          <p:cNvPr id="11289" name="Group 25"/>
          <p:cNvGrpSpPr>
            <a:grpSpLocks/>
          </p:cNvGrpSpPr>
          <p:nvPr/>
        </p:nvGrpSpPr>
        <p:grpSpPr bwMode="auto">
          <a:xfrm>
            <a:off x="2362200" y="4953000"/>
            <a:ext cx="914400" cy="685800"/>
            <a:chOff x="0" y="0"/>
            <a:chExt cx="576" cy="432"/>
          </a:xfrm>
        </p:grpSpPr>
        <p:sp>
          <p:nvSpPr>
            <p:cNvPr id="11286" name="Oval 22"/>
            <p:cNvSpPr>
              <a:spLocks/>
            </p:cNvSpPr>
            <p:nvPr/>
          </p:nvSpPr>
          <p:spPr bwMode="auto">
            <a:xfrm>
              <a:off x="240" y="240"/>
              <a:ext cx="192" cy="192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287" name="Line 23"/>
            <p:cNvSpPr>
              <a:spLocks noChangeShapeType="1"/>
            </p:cNvSpPr>
            <p:nvPr/>
          </p:nvSpPr>
          <p:spPr bwMode="auto">
            <a:xfrm rot="10800000" flipH="1">
              <a:off x="336" y="104"/>
              <a:ext cx="240" cy="12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288" name="Rectangle 24"/>
            <p:cNvSpPr>
              <a:spLocks/>
            </p:cNvSpPr>
            <p:nvPr/>
          </p:nvSpPr>
          <p:spPr bwMode="auto">
            <a:xfrm>
              <a:off x="0" y="0"/>
              <a:ext cx="3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 = 0</a:t>
              </a:r>
            </a:p>
          </p:txBody>
        </p:sp>
      </p:grpSp>
      <p:grpSp>
        <p:nvGrpSpPr>
          <p:cNvPr id="11293" name="Group 29"/>
          <p:cNvGrpSpPr>
            <a:grpSpLocks/>
          </p:cNvGrpSpPr>
          <p:nvPr/>
        </p:nvGrpSpPr>
        <p:grpSpPr bwMode="auto">
          <a:xfrm>
            <a:off x="3276600" y="4953000"/>
            <a:ext cx="636588" cy="685800"/>
            <a:chOff x="0" y="0"/>
            <a:chExt cx="401" cy="432"/>
          </a:xfrm>
        </p:grpSpPr>
        <p:sp>
          <p:nvSpPr>
            <p:cNvPr id="11290" name="Oval 26"/>
            <p:cNvSpPr>
              <a:spLocks/>
            </p:cNvSpPr>
            <p:nvPr/>
          </p:nvSpPr>
          <p:spPr bwMode="auto">
            <a:xfrm>
              <a:off x="144" y="240"/>
              <a:ext cx="192" cy="192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291" name="Line 27"/>
            <p:cNvSpPr>
              <a:spLocks noChangeShapeType="1"/>
            </p:cNvSpPr>
            <p:nvPr/>
          </p:nvSpPr>
          <p:spPr bwMode="auto">
            <a:xfrm>
              <a:off x="0" y="104"/>
              <a:ext cx="240" cy="12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292" name="Rectangle 28"/>
            <p:cNvSpPr>
              <a:spLocks/>
            </p:cNvSpPr>
            <p:nvPr/>
          </p:nvSpPr>
          <p:spPr bwMode="auto">
            <a:xfrm>
              <a:off x="96" y="0"/>
              <a:ext cx="3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 = 1</a:t>
              </a:r>
            </a:p>
          </p:txBody>
        </p:sp>
      </p:grpSp>
      <p:grpSp>
        <p:nvGrpSpPr>
          <p:cNvPr id="11297" name="Group 33"/>
          <p:cNvGrpSpPr>
            <a:grpSpLocks/>
          </p:cNvGrpSpPr>
          <p:nvPr/>
        </p:nvGrpSpPr>
        <p:grpSpPr bwMode="auto">
          <a:xfrm>
            <a:off x="4419600" y="4953000"/>
            <a:ext cx="876300" cy="685800"/>
            <a:chOff x="0" y="0"/>
            <a:chExt cx="552" cy="432"/>
          </a:xfrm>
        </p:grpSpPr>
        <p:sp>
          <p:nvSpPr>
            <p:cNvPr id="11294" name="Oval 30"/>
            <p:cNvSpPr>
              <a:spLocks/>
            </p:cNvSpPr>
            <p:nvPr/>
          </p:nvSpPr>
          <p:spPr bwMode="auto">
            <a:xfrm>
              <a:off x="216" y="240"/>
              <a:ext cx="192" cy="192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295" name="Line 31"/>
            <p:cNvSpPr>
              <a:spLocks noChangeShapeType="1"/>
            </p:cNvSpPr>
            <p:nvPr/>
          </p:nvSpPr>
          <p:spPr bwMode="auto">
            <a:xfrm rot="10800000" flipH="1">
              <a:off x="312" y="104"/>
              <a:ext cx="240" cy="12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296" name="Rectangle 32"/>
            <p:cNvSpPr>
              <a:spLocks/>
            </p:cNvSpPr>
            <p:nvPr/>
          </p:nvSpPr>
          <p:spPr bwMode="auto">
            <a:xfrm>
              <a:off x="0" y="0"/>
              <a:ext cx="3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 = 0</a:t>
              </a:r>
            </a:p>
          </p:txBody>
        </p:sp>
      </p:grpSp>
      <p:grpSp>
        <p:nvGrpSpPr>
          <p:cNvPr id="11301" name="Group 37"/>
          <p:cNvGrpSpPr>
            <a:grpSpLocks/>
          </p:cNvGrpSpPr>
          <p:nvPr/>
        </p:nvGrpSpPr>
        <p:grpSpPr bwMode="auto">
          <a:xfrm>
            <a:off x="5295900" y="4953000"/>
            <a:ext cx="674688" cy="685800"/>
            <a:chOff x="0" y="0"/>
            <a:chExt cx="425" cy="432"/>
          </a:xfrm>
        </p:grpSpPr>
        <p:sp>
          <p:nvSpPr>
            <p:cNvPr id="11298" name="Oval 34"/>
            <p:cNvSpPr>
              <a:spLocks/>
            </p:cNvSpPr>
            <p:nvPr/>
          </p:nvSpPr>
          <p:spPr bwMode="auto">
            <a:xfrm>
              <a:off x="144" y="240"/>
              <a:ext cx="192" cy="192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299" name="Line 35"/>
            <p:cNvSpPr>
              <a:spLocks noChangeShapeType="1"/>
            </p:cNvSpPr>
            <p:nvPr/>
          </p:nvSpPr>
          <p:spPr bwMode="auto">
            <a:xfrm>
              <a:off x="0" y="104"/>
              <a:ext cx="240" cy="12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300" name="Rectangle 36"/>
            <p:cNvSpPr>
              <a:spLocks/>
            </p:cNvSpPr>
            <p:nvPr/>
          </p:nvSpPr>
          <p:spPr bwMode="auto">
            <a:xfrm>
              <a:off x="120" y="0"/>
              <a:ext cx="3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 = 1</a:t>
              </a:r>
            </a:p>
          </p:txBody>
        </p:sp>
      </p:grpSp>
      <p:grpSp>
        <p:nvGrpSpPr>
          <p:cNvPr id="11305" name="Group 41"/>
          <p:cNvGrpSpPr>
            <a:grpSpLocks/>
          </p:cNvGrpSpPr>
          <p:nvPr/>
        </p:nvGrpSpPr>
        <p:grpSpPr bwMode="auto">
          <a:xfrm>
            <a:off x="8420100" y="4953000"/>
            <a:ext cx="876300" cy="685800"/>
            <a:chOff x="0" y="0"/>
            <a:chExt cx="552" cy="432"/>
          </a:xfrm>
        </p:grpSpPr>
        <p:sp>
          <p:nvSpPr>
            <p:cNvPr id="11302" name="Oval 38"/>
            <p:cNvSpPr>
              <a:spLocks/>
            </p:cNvSpPr>
            <p:nvPr/>
          </p:nvSpPr>
          <p:spPr bwMode="auto">
            <a:xfrm>
              <a:off x="216" y="240"/>
              <a:ext cx="192" cy="192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303" name="Line 39"/>
            <p:cNvSpPr>
              <a:spLocks noChangeShapeType="1"/>
            </p:cNvSpPr>
            <p:nvPr/>
          </p:nvSpPr>
          <p:spPr bwMode="auto">
            <a:xfrm rot="10800000" flipH="1">
              <a:off x="312" y="104"/>
              <a:ext cx="240" cy="12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304" name="Rectangle 40"/>
            <p:cNvSpPr>
              <a:spLocks/>
            </p:cNvSpPr>
            <p:nvPr/>
          </p:nvSpPr>
          <p:spPr bwMode="auto">
            <a:xfrm>
              <a:off x="0" y="0"/>
              <a:ext cx="3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 = 0</a:t>
              </a:r>
            </a:p>
          </p:txBody>
        </p:sp>
      </p:grpSp>
      <p:grpSp>
        <p:nvGrpSpPr>
          <p:cNvPr id="11309" name="Group 45"/>
          <p:cNvGrpSpPr>
            <a:grpSpLocks/>
          </p:cNvGrpSpPr>
          <p:nvPr/>
        </p:nvGrpSpPr>
        <p:grpSpPr bwMode="auto">
          <a:xfrm>
            <a:off x="9296400" y="4953000"/>
            <a:ext cx="674688" cy="685800"/>
            <a:chOff x="0" y="0"/>
            <a:chExt cx="425" cy="432"/>
          </a:xfrm>
        </p:grpSpPr>
        <p:sp>
          <p:nvSpPr>
            <p:cNvPr id="11306" name="Oval 42"/>
            <p:cNvSpPr>
              <a:spLocks/>
            </p:cNvSpPr>
            <p:nvPr/>
          </p:nvSpPr>
          <p:spPr bwMode="auto">
            <a:xfrm>
              <a:off x="144" y="240"/>
              <a:ext cx="192" cy="192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307" name="Line 43"/>
            <p:cNvSpPr>
              <a:spLocks noChangeShapeType="1"/>
            </p:cNvSpPr>
            <p:nvPr/>
          </p:nvSpPr>
          <p:spPr bwMode="auto">
            <a:xfrm>
              <a:off x="0" y="104"/>
              <a:ext cx="240" cy="12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308" name="Rectangle 44"/>
            <p:cNvSpPr>
              <a:spLocks/>
            </p:cNvSpPr>
            <p:nvPr/>
          </p:nvSpPr>
          <p:spPr bwMode="auto">
            <a:xfrm>
              <a:off x="120" y="0"/>
              <a:ext cx="3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 = 1</a:t>
              </a:r>
            </a:p>
          </p:txBody>
        </p:sp>
      </p:grpSp>
      <p:grpSp>
        <p:nvGrpSpPr>
          <p:cNvPr id="11313" name="Group 49"/>
          <p:cNvGrpSpPr>
            <a:grpSpLocks/>
          </p:cNvGrpSpPr>
          <p:nvPr/>
        </p:nvGrpSpPr>
        <p:grpSpPr bwMode="auto">
          <a:xfrm>
            <a:off x="6400800" y="4953000"/>
            <a:ext cx="838200" cy="685800"/>
            <a:chOff x="0" y="0"/>
            <a:chExt cx="528" cy="432"/>
          </a:xfrm>
        </p:grpSpPr>
        <p:sp>
          <p:nvSpPr>
            <p:cNvPr id="11310" name="Oval 46"/>
            <p:cNvSpPr>
              <a:spLocks/>
            </p:cNvSpPr>
            <p:nvPr/>
          </p:nvSpPr>
          <p:spPr bwMode="auto">
            <a:xfrm>
              <a:off x="192" y="240"/>
              <a:ext cx="192" cy="192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311" name="Line 47"/>
            <p:cNvSpPr>
              <a:spLocks noChangeShapeType="1"/>
            </p:cNvSpPr>
            <p:nvPr/>
          </p:nvSpPr>
          <p:spPr bwMode="auto">
            <a:xfrm rot="10800000" flipH="1">
              <a:off x="288" y="104"/>
              <a:ext cx="240" cy="12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312" name="Rectangle 48"/>
            <p:cNvSpPr>
              <a:spLocks/>
            </p:cNvSpPr>
            <p:nvPr/>
          </p:nvSpPr>
          <p:spPr bwMode="auto">
            <a:xfrm>
              <a:off x="0" y="0"/>
              <a:ext cx="3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 = 0</a:t>
              </a:r>
            </a:p>
          </p:txBody>
        </p:sp>
      </p:grpSp>
      <p:grpSp>
        <p:nvGrpSpPr>
          <p:cNvPr id="11317" name="Group 53"/>
          <p:cNvGrpSpPr>
            <a:grpSpLocks/>
          </p:cNvGrpSpPr>
          <p:nvPr/>
        </p:nvGrpSpPr>
        <p:grpSpPr bwMode="auto">
          <a:xfrm>
            <a:off x="7239000" y="4953000"/>
            <a:ext cx="712788" cy="685800"/>
            <a:chOff x="0" y="0"/>
            <a:chExt cx="449" cy="432"/>
          </a:xfrm>
        </p:grpSpPr>
        <p:sp>
          <p:nvSpPr>
            <p:cNvPr id="11314" name="Oval 50"/>
            <p:cNvSpPr>
              <a:spLocks/>
            </p:cNvSpPr>
            <p:nvPr/>
          </p:nvSpPr>
          <p:spPr bwMode="auto">
            <a:xfrm>
              <a:off x="144" y="240"/>
              <a:ext cx="192" cy="192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315" name="Line 51"/>
            <p:cNvSpPr>
              <a:spLocks noChangeShapeType="1"/>
            </p:cNvSpPr>
            <p:nvPr/>
          </p:nvSpPr>
          <p:spPr bwMode="auto">
            <a:xfrm>
              <a:off x="0" y="104"/>
              <a:ext cx="240" cy="12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316" name="Rectangle 52"/>
            <p:cNvSpPr>
              <a:spLocks/>
            </p:cNvSpPr>
            <p:nvPr/>
          </p:nvSpPr>
          <p:spPr bwMode="auto">
            <a:xfrm>
              <a:off x="144" y="0"/>
              <a:ext cx="3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 = 1</a:t>
              </a:r>
            </a:p>
          </p:txBody>
        </p:sp>
      </p:grpSp>
      <p:grpSp>
        <p:nvGrpSpPr>
          <p:cNvPr id="11321" name="Group 57"/>
          <p:cNvGrpSpPr>
            <a:grpSpLocks/>
          </p:cNvGrpSpPr>
          <p:nvPr/>
        </p:nvGrpSpPr>
        <p:grpSpPr bwMode="auto">
          <a:xfrm>
            <a:off x="6950076" y="4267200"/>
            <a:ext cx="1127125" cy="838200"/>
            <a:chOff x="0" y="0"/>
            <a:chExt cx="710" cy="528"/>
          </a:xfrm>
        </p:grpSpPr>
        <p:sp>
          <p:nvSpPr>
            <p:cNvPr id="11318" name="Oval 54"/>
            <p:cNvSpPr>
              <a:spLocks/>
            </p:cNvSpPr>
            <p:nvPr/>
          </p:nvSpPr>
          <p:spPr bwMode="auto">
            <a:xfrm>
              <a:off x="86" y="336"/>
              <a:ext cx="192" cy="192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319" name="Line 55"/>
            <p:cNvSpPr>
              <a:spLocks noChangeShapeType="1"/>
            </p:cNvSpPr>
            <p:nvPr/>
          </p:nvSpPr>
          <p:spPr bwMode="auto">
            <a:xfrm flipH="1">
              <a:off x="182" y="104"/>
              <a:ext cx="528" cy="22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320" name="Rectangle 56"/>
            <p:cNvSpPr>
              <a:spLocks/>
            </p:cNvSpPr>
            <p:nvPr/>
          </p:nvSpPr>
          <p:spPr bwMode="auto">
            <a:xfrm>
              <a:off x="0" y="0"/>
              <a:ext cx="31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b = 0</a:t>
              </a:r>
            </a:p>
          </p:txBody>
        </p:sp>
      </p:grpSp>
      <p:grpSp>
        <p:nvGrpSpPr>
          <p:cNvPr id="11325" name="Group 61"/>
          <p:cNvGrpSpPr>
            <a:grpSpLocks/>
          </p:cNvGrpSpPr>
          <p:nvPr/>
        </p:nvGrpSpPr>
        <p:grpSpPr bwMode="auto">
          <a:xfrm>
            <a:off x="8077200" y="4267200"/>
            <a:ext cx="1371600" cy="838200"/>
            <a:chOff x="0" y="0"/>
            <a:chExt cx="864" cy="528"/>
          </a:xfrm>
        </p:grpSpPr>
        <p:sp>
          <p:nvSpPr>
            <p:cNvPr id="11322" name="Oval 58"/>
            <p:cNvSpPr>
              <a:spLocks/>
            </p:cNvSpPr>
            <p:nvPr/>
          </p:nvSpPr>
          <p:spPr bwMode="auto">
            <a:xfrm>
              <a:off x="672" y="336"/>
              <a:ext cx="192" cy="192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323" name="Line 59"/>
            <p:cNvSpPr>
              <a:spLocks noChangeShapeType="1"/>
            </p:cNvSpPr>
            <p:nvPr/>
          </p:nvSpPr>
          <p:spPr bwMode="auto">
            <a:xfrm>
              <a:off x="0" y="104"/>
              <a:ext cx="768" cy="22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1324" name="Rectangle 60"/>
            <p:cNvSpPr>
              <a:spLocks/>
            </p:cNvSpPr>
            <p:nvPr/>
          </p:nvSpPr>
          <p:spPr bwMode="auto">
            <a:xfrm>
              <a:off x="298" y="0"/>
              <a:ext cx="31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b = 1</a:t>
              </a:r>
            </a:p>
          </p:txBody>
        </p:sp>
      </p:grpSp>
      <p:sp>
        <p:nvSpPr>
          <p:cNvPr id="11326" name="Rectangle 62"/>
          <p:cNvSpPr>
            <a:spLocks/>
          </p:cNvSpPr>
          <p:nvPr/>
        </p:nvSpPr>
        <p:spPr bwMode="auto">
          <a:xfrm>
            <a:off x="2590801" y="5715001"/>
            <a:ext cx="3366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100</a:t>
            </a:r>
          </a:p>
        </p:txBody>
      </p:sp>
      <p:sp>
        <p:nvSpPr>
          <p:cNvPr id="11327" name="Rectangle 63"/>
          <p:cNvSpPr>
            <a:spLocks/>
          </p:cNvSpPr>
          <p:nvPr/>
        </p:nvSpPr>
        <p:spPr bwMode="auto">
          <a:xfrm>
            <a:off x="3429000" y="5715001"/>
            <a:ext cx="2244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90</a:t>
            </a:r>
          </a:p>
        </p:txBody>
      </p:sp>
      <p:sp>
        <p:nvSpPr>
          <p:cNvPr id="11328" name="Rectangle 64"/>
          <p:cNvSpPr>
            <a:spLocks/>
          </p:cNvSpPr>
          <p:nvPr/>
        </p:nvSpPr>
        <p:spPr bwMode="auto">
          <a:xfrm>
            <a:off x="4572001" y="5715001"/>
            <a:ext cx="3366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110</a:t>
            </a:r>
          </a:p>
        </p:txBody>
      </p:sp>
      <p:sp>
        <p:nvSpPr>
          <p:cNvPr id="11329" name="Rectangle 65"/>
          <p:cNvSpPr>
            <a:spLocks/>
          </p:cNvSpPr>
          <p:nvPr/>
        </p:nvSpPr>
        <p:spPr bwMode="auto">
          <a:xfrm>
            <a:off x="5410201" y="5715001"/>
            <a:ext cx="3366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115</a:t>
            </a:r>
          </a:p>
        </p:txBody>
      </p:sp>
      <p:sp>
        <p:nvSpPr>
          <p:cNvPr id="11330" name="Rectangle 66"/>
          <p:cNvSpPr>
            <a:spLocks/>
          </p:cNvSpPr>
          <p:nvPr/>
        </p:nvSpPr>
        <p:spPr bwMode="auto">
          <a:xfrm>
            <a:off x="6602413" y="5715001"/>
            <a:ext cx="2244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80</a:t>
            </a:r>
          </a:p>
        </p:txBody>
      </p:sp>
      <p:sp>
        <p:nvSpPr>
          <p:cNvPr id="11331" name="Rectangle 67"/>
          <p:cNvSpPr>
            <a:spLocks/>
          </p:cNvSpPr>
          <p:nvPr/>
        </p:nvSpPr>
        <p:spPr bwMode="auto">
          <a:xfrm>
            <a:off x="7413625" y="5715001"/>
            <a:ext cx="2244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90</a:t>
            </a:r>
          </a:p>
        </p:txBody>
      </p:sp>
      <p:sp>
        <p:nvSpPr>
          <p:cNvPr id="11332" name="Rectangle 68"/>
          <p:cNvSpPr>
            <a:spLocks/>
          </p:cNvSpPr>
          <p:nvPr/>
        </p:nvSpPr>
        <p:spPr bwMode="auto">
          <a:xfrm>
            <a:off x="8583614" y="5715001"/>
            <a:ext cx="3366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100</a:t>
            </a:r>
          </a:p>
        </p:txBody>
      </p:sp>
      <p:sp>
        <p:nvSpPr>
          <p:cNvPr id="11333" name="Rectangle 69"/>
          <p:cNvSpPr>
            <a:spLocks/>
          </p:cNvSpPr>
          <p:nvPr/>
        </p:nvSpPr>
        <p:spPr bwMode="auto">
          <a:xfrm>
            <a:off x="9448801" y="5715001"/>
            <a:ext cx="3366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110</a:t>
            </a:r>
          </a:p>
        </p:txBody>
      </p:sp>
      <p:sp>
        <p:nvSpPr>
          <p:cNvPr id="11334" name="Rectangle 70"/>
          <p:cNvSpPr>
            <a:spLocks/>
          </p:cNvSpPr>
          <p:nvPr/>
        </p:nvSpPr>
        <p:spPr bwMode="auto">
          <a:xfrm>
            <a:off x="5956300" y="2260600"/>
            <a:ext cx="16836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Branchement</a:t>
            </a:r>
          </a:p>
        </p:txBody>
      </p:sp>
      <p:sp>
        <p:nvSpPr>
          <p:cNvPr id="11335" name="Line 71"/>
          <p:cNvSpPr>
            <a:spLocks noChangeShapeType="1"/>
          </p:cNvSpPr>
          <p:nvPr/>
        </p:nvSpPr>
        <p:spPr bwMode="auto">
          <a:xfrm rot="10800000" flipH="1">
            <a:off x="5435600" y="2679700"/>
            <a:ext cx="1193800" cy="1206500"/>
          </a:xfrm>
          <a:prstGeom prst="line">
            <a:avLst/>
          </a:prstGeom>
          <a:noFill/>
          <a:ln w="38100" cap="flat">
            <a:solidFill>
              <a:srgbClr val="A408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CA"/>
          </a:p>
        </p:txBody>
      </p:sp>
      <p:sp>
        <p:nvSpPr>
          <p:cNvPr id="11336" name="Line 72"/>
          <p:cNvSpPr>
            <a:spLocks noChangeShapeType="1"/>
          </p:cNvSpPr>
          <p:nvPr/>
        </p:nvSpPr>
        <p:spPr bwMode="auto">
          <a:xfrm rot="10800000">
            <a:off x="6642100" y="2667000"/>
            <a:ext cx="482600" cy="1155700"/>
          </a:xfrm>
          <a:prstGeom prst="line">
            <a:avLst/>
          </a:prstGeom>
          <a:noFill/>
          <a:ln w="38100" cap="flat">
            <a:solidFill>
              <a:srgbClr val="A408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1599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6" grpId="0" autoUpdateAnimBg="0"/>
      <p:bldP spid="11327" grpId="0" autoUpdateAnimBg="0"/>
      <p:bldP spid="11328" grpId="0" autoUpdateAnimBg="0"/>
      <p:bldP spid="11329" grpId="0" autoUpdateAnimBg="0"/>
      <p:bldP spid="11330" grpId="0" autoUpdateAnimBg="0"/>
      <p:bldP spid="11331" grpId="0" autoUpdateAnimBg="0"/>
      <p:bldP spid="11332" grpId="0" autoUpdateAnimBg="0"/>
      <p:bldP spid="11333" grpId="0" autoUpdateAnimBg="0"/>
      <p:bldP spid="11334" grpId="0" autoUpdateAnimBg="0"/>
      <p:bldP spid="11335" grpId="0" animBg="1"/>
      <p:bldP spid="113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SEP: </a:t>
            </a:r>
            <a:r>
              <a:rPr lang="en-US" dirty="0" err="1"/>
              <a:t>utilisation</a:t>
            </a:r>
            <a:r>
              <a:rPr lang="en-US" dirty="0"/>
              <a:t> des </a:t>
            </a:r>
            <a:r>
              <a:rPr lang="en-US" dirty="0" err="1"/>
              <a:t>bornes</a:t>
            </a:r>
            <a:r>
              <a:rPr lang="en-US" dirty="0"/>
              <a:t> </a:t>
            </a:r>
            <a:r>
              <a:rPr lang="en-US" dirty="0" err="1"/>
              <a:t>inférieures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2BDB6D-582C-D84E-B110-AB03AC65E2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Si nous </a:t>
            </a:r>
            <a:r>
              <a:rPr lang="en-US" sz="2000" dirty="0" err="1"/>
              <a:t>pouvions</a:t>
            </a:r>
            <a:r>
              <a:rPr lang="en-US" sz="2000" dirty="0"/>
              <a:t> </a:t>
            </a:r>
            <a:r>
              <a:rPr lang="en-US" sz="2000" dirty="0" err="1"/>
              <a:t>calculer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borne sur le </a:t>
            </a:r>
            <a:r>
              <a:rPr lang="en-US" sz="2000" dirty="0" err="1"/>
              <a:t>coût</a:t>
            </a:r>
            <a:r>
              <a:rPr lang="en-US" sz="2000" dirty="0"/>
              <a:t> minimal d</a:t>
            </a:r>
            <a:r>
              <a:rPr lang="ja-JP" altLang="en-US" sz="2000" dirty="0"/>
              <a:t>’</a:t>
            </a:r>
            <a:r>
              <a:rPr lang="en-US" sz="2000" dirty="0"/>
              <a:t>un </a:t>
            </a:r>
            <a:r>
              <a:rPr lang="en-US" sz="2000" dirty="0" err="1"/>
              <a:t>noeud</a:t>
            </a:r>
            <a:r>
              <a:rPr lang="en-US" sz="2000" dirty="0"/>
              <a:t>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AB457F-8ADB-7049-AB5C-8433C7F4BD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1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8245AC3D-B319-1D48-B26D-0840FAC1D973}" type="slidenum">
              <a:rPr lang="en-US"/>
              <a:pPr/>
              <a:t>12</a:t>
            </a:fld>
            <a:endParaRPr lang="en-US"/>
          </a:p>
        </p:txBody>
      </p:sp>
      <p:sp>
        <p:nvSpPr>
          <p:cNvPr id="12292" name="Oval 4"/>
          <p:cNvSpPr>
            <a:spLocks/>
          </p:cNvSpPr>
          <p:nvPr/>
        </p:nvSpPr>
        <p:spPr bwMode="auto">
          <a:xfrm>
            <a:off x="6172200" y="3352800"/>
            <a:ext cx="304800" cy="3048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CA"/>
          </a:p>
        </p:txBody>
      </p: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4267200" y="3505200"/>
            <a:ext cx="2057400" cy="914400"/>
            <a:chOff x="0" y="0"/>
            <a:chExt cx="1296" cy="576"/>
          </a:xfrm>
        </p:grpSpPr>
        <p:sp>
          <p:nvSpPr>
            <p:cNvPr id="12294" name="Oval 6"/>
            <p:cNvSpPr>
              <a:spLocks/>
            </p:cNvSpPr>
            <p:nvPr/>
          </p:nvSpPr>
          <p:spPr bwMode="auto">
            <a:xfrm>
              <a:off x="0" y="384"/>
              <a:ext cx="192" cy="192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rot="10800000" flipH="1">
              <a:off x="96" y="104"/>
              <a:ext cx="1200" cy="272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2296" name="Rectangle 8"/>
            <p:cNvSpPr>
              <a:spLocks/>
            </p:cNvSpPr>
            <p:nvPr/>
          </p:nvSpPr>
          <p:spPr bwMode="auto">
            <a:xfrm>
              <a:off x="288" y="0"/>
              <a:ext cx="31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a = 0</a:t>
              </a:r>
            </a:p>
          </p:txBody>
        </p:sp>
      </p:grpSp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6324600" y="3505200"/>
            <a:ext cx="1905000" cy="914400"/>
            <a:chOff x="0" y="0"/>
            <a:chExt cx="1200" cy="576"/>
          </a:xfrm>
        </p:grpSpPr>
        <p:sp>
          <p:nvSpPr>
            <p:cNvPr id="12298" name="Oval 10"/>
            <p:cNvSpPr>
              <a:spLocks/>
            </p:cNvSpPr>
            <p:nvPr/>
          </p:nvSpPr>
          <p:spPr bwMode="auto">
            <a:xfrm>
              <a:off x="1008" y="384"/>
              <a:ext cx="192" cy="192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>
              <a:off x="0" y="104"/>
              <a:ext cx="1104" cy="272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2300" name="Rectangle 12"/>
            <p:cNvSpPr>
              <a:spLocks/>
            </p:cNvSpPr>
            <p:nvPr/>
          </p:nvSpPr>
          <p:spPr bwMode="auto">
            <a:xfrm>
              <a:off x="336" y="0"/>
              <a:ext cx="31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a = 1</a:t>
              </a:r>
            </a:p>
          </p:txBody>
        </p:sp>
      </p:grpSp>
      <p:grpSp>
        <p:nvGrpSpPr>
          <p:cNvPr id="12305" name="Group 17"/>
          <p:cNvGrpSpPr>
            <a:grpSpLocks/>
          </p:cNvGrpSpPr>
          <p:nvPr/>
        </p:nvGrpSpPr>
        <p:grpSpPr bwMode="auto">
          <a:xfrm>
            <a:off x="3124200" y="4267200"/>
            <a:ext cx="1295400" cy="838200"/>
            <a:chOff x="0" y="0"/>
            <a:chExt cx="816" cy="528"/>
          </a:xfrm>
        </p:grpSpPr>
        <p:sp>
          <p:nvSpPr>
            <p:cNvPr id="12302" name="Oval 14"/>
            <p:cNvSpPr>
              <a:spLocks/>
            </p:cNvSpPr>
            <p:nvPr/>
          </p:nvSpPr>
          <p:spPr bwMode="auto">
            <a:xfrm>
              <a:off x="0" y="336"/>
              <a:ext cx="192" cy="192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rot="10800000" flipH="1">
              <a:off x="96" y="104"/>
              <a:ext cx="720" cy="22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2304" name="Rectangle 16"/>
            <p:cNvSpPr>
              <a:spLocks/>
            </p:cNvSpPr>
            <p:nvPr/>
          </p:nvSpPr>
          <p:spPr bwMode="auto">
            <a:xfrm>
              <a:off x="96" y="0"/>
              <a:ext cx="31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b = 0</a:t>
              </a:r>
            </a:p>
          </p:txBody>
        </p:sp>
      </p:grpSp>
      <p:grpSp>
        <p:nvGrpSpPr>
          <p:cNvPr id="12309" name="Group 21"/>
          <p:cNvGrpSpPr>
            <a:grpSpLocks/>
          </p:cNvGrpSpPr>
          <p:nvPr/>
        </p:nvGrpSpPr>
        <p:grpSpPr bwMode="auto">
          <a:xfrm>
            <a:off x="4419600" y="4267200"/>
            <a:ext cx="1028700" cy="838200"/>
            <a:chOff x="0" y="0"/>
            <a:chExt cx="648" cy="528"/>
          </a:xfrm>
        </p:grpSpPr>
        <p:sp>
          <p:nvSpPr>
            <p:cNvPr id="12306" name="Oval 18"/>
            <p:cNvSpPr>
              <a:spLocks/>
            </p:cNvSpPr>
            <p:nvPr/>
          </p:nvSpPr>
          <p:spPr bwMode="auto">
            <a:xfrm>
              <a:off x="456" y="336"/>
              <a:ext cx="192" cy="192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>
              <a:off x="0" y="104"/>
              <a:ext cx="552" cy="22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2308" name="Rectangle 20"/>
            <p:cNvSpPr>
              <a:spLocks/>
            </p:cNvSpPr>
            <p:nvPr/>
          </p:nvSpPr>
          <p:spPr bwMode="auto">
            <a:xfrm>
              <a:off x="288" y="0"/>
              <a:ext cx="31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b = 1</a:t>
              </a:r>
            </a:p>
          </p:txBody>
        </p:sp>
      </p:grpSp>
      <p:grpSp>
        <p:nvGrpSpPr>
          <p:cNvPr id="12313" name="Group 25"/>
          <p:cNvGrpSpPr>
            <a:grpSpLocks/>
          </p:cNvGrpSpPr>
          <p:nvPr/>
        </p:nvGrpSpPr>
        <p:grpSpPr bwMode="auto">
          <a:xfrm>
            <a:off x="2362200" y="4953000"/>
            <a:ext cx="914400" cy="685800"/>
            <a:chOff x="0" y="0"/>
            <a:chExt cx="576" cy="432"/>
          </a:xfrm>
        </p:grpSpPr>
        <p:sp>
          <p:nvSpPr>
            <p:cNvPr id="12310" name="Oval 22"/>
            <p:cNvSpPr>
              <a:spLocks/>
            </p:cNvSpPr>
            <p:nvPr/>
          </p:nvSpPr>
          <p:spPr bwMode="auto">
            <a:xfrm>
              <a:off x="240" y="240"/>
              <a:ext cx="192" cy="192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 rot="10800000" flipH="1">
              <a:off x="336" y="104"/>
              <a:ext cx="240" cy="12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2312" name="Rectangle 24"/>
            <p:cNvSpPr>
              <a:spLocks/>
            </p:cNvSpPr>
            <p:nvPr/>
          </p:nvSpPr>
          <p:spPr bwMode="auto">
            <a:xfrm>
              <a:off x="0" y="0"/>
              <a:ext cx="3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 = 0</a:t>
              </a:r>
            </a:p>
          </p:txBody>
        </p:sp>
      </p:grpSp>
      <p:grpSp>
        <p:nvGrpSpPr>
          <p:cNvPr id="12317" name="Group 29"/>
          <p:cNvGrpSpPr>
            <a:grpSpLocks/>
          </p:cNvGrpSpPr>
          <p:nvPr/>
        </p:nvGrpSpPr>
        <p:grpSpPr bwMode="auto">
          <a:xfrm>
            <a:off x="3276600" y="4953000"/>
            <a:ext cx="636588" cy="685800"/>
            <a:chOff x="0" y="0"/>
            <a:chExt cx="401" cy="432"/>
          </a:xfrm>
        </p:grpSpPr>
        <p:sp>
          <p:nvSpPr>
            <p:cNvPr id="12314" name="Oval 26"/>
            <p:cNvSpPr>
              <a:spLocks/>
            </p:cNvSpPr>
            <p:nvPr/>
          </p:nvSpPr>
          <p:spPr bwMode="auto">
            <a:xfrm>
              <a:off x="144" y="240"/>
              <a:ext cx="192" cy="192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2315" name="Line 27"/>
            <p:cNvSpPr>
              <a:spLocks noChangeShapeType="1"/>
            </p:cNvSpPr>
            <p:nvPr/>
          </p:nvSpPr>
          <p:spPr bwMode="auto">
            <a:xfrm>
              <a:off x="0" y="104"/>
              <a:ext cx="240" cy="12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2316" name="Rectangle 28"/>
            <p:cNvSpPr>
              <a:spLocks/>
            </p:cNvSpPr>
            <p:nvPr/>
          </p:nvSpPr>
          <p:spPr bwMode="auto">
            <a:xfrm>
              <a:off x="96" y="0"/>
              <a:ext cx="3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 = 1</a:t>
              </a:r>
            </a:p>
          </p:txBody>
        </p:sp>
      </p:grpSp>
      <p:grpSp>
        <p:nvGrpSpPr>
          <p:cNvPr id="12321" name="Group 33"/>
          <p:cNvGrpSpPr>
            <a:grpSpLocks/>
          </p:cNvGrpSpPr>
          <p:nvPr/>
        </p:nvGrpSpPr>
        <p:grpSpPr bwMode="auto">
          <a:xfrm>
            <a:off x="6400800" y="4953000"/>
            <a:ext cx="838200" cy="685800"/>
            <a:chOff x="0" y="0"/>
            <a:chExt cx="528" cy="432"/>
          </a:xfrm>
        </p:grpSpPr>
        <p:sp>
          <p:nvSpPr>
            <p:cNvPr id="12318" name="Oval 30"/>
            <p:cNvSpPr>
              <a:spLocks/>
            </p:cNvSpPr>
            <p:nvPr/>
          </p:nvSpPr>
          <p:spPr bwMode="auto">
            <a:xfrm>
              <a:off x="192" y="240"/>
              <a:ext cx="192" cy="192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2319" name="Line 31"/>
            <p:cNvSpPr>
              <a:spLocks noChangeShapeType="1"/>
            </p:cNvSpPr>
            <p:nvPr/>
          </p:nvSpPr>
          <p:spPr bwMode="auto">
            <a:xfrm rot="10800000" flipH="1">
              <a:off x="288" y="104"/>
              <a:ext cx="240" cy="12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2320" name="Rectangle 32"/>
            <p:cNvSpPr>
              <a:spLocks/>
            </p:cNvSpPr>
            <p:nvPr/>
          </p:nvSpPr>
          <p:spPr bwMode="auto">
            <a:xfrm>
              <a:off x="0" y="0"/>
              <a:ext cx="3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 = 0</a:t>
              </a:r>
            </a:p>
          </p:txBody>
        </p:sp>
      </p:grpSp>
      <p:grpSp>
        <p:nvGrpSpPr>
          <p:cNvPr id="12325" name="Group 37"/>
          <p:cNvGrpSpPr>
            <a:grpSpLocks/>
          </p:cNvGrpSpPr>
          <p:nvPr/>
        </p:nvGrpSpPr>
        <p:grpSpPr bwMode="auto">
          <a:xfrm>
            <a:off x="6950076" y="4267200"/>
            <a:ext cx="1127125" cy="838200"/>
            <a:chOff x="0" y="0"/>
            <a:chExt cx="710" cy="528"/>
          </a:xfrm>
        </p:grpSpPr>
        <p:sp>
          <p:nvSpPr>
            <p:cNvPr id="12322" name="Oval 34"/>
            <p:cNvSpPr>
              <a:spLocks/>
            </p:cNvSpPr>
            <p:nvPr/>
          </p:nvSpPr>
          <p:spPr bwMode="auto">
            <a:xfrm>
              <a:off x="86" y="336"/>
              <a:ext cx="192" cy="192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2323" name="Line 35"/>
            <p:cNvSpPr>
              <a:spLocks noChangeShapeType="1"/>
            </p:cNvSpPr>
            <p:nvPr/>
          </p:nvSpPr>
          <p:spPr bwMode="auto">
            <a:xfrm flipH="1">
              <a:off x="182" y="104"/>
              <a:ext cx="528" cy="22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2324" name="Rectangle 36"/>
            <p:cNvSpPr>
              <a:spLocks/>
            </p:cNvSpPr>
            <p:nvPr/>
          </p:nvSpPr>
          <p:spPr bwMode="auto">
            <a:xfrm>
              <a:off x="0" y="0"/>
              <a:ext cx="31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b = 0</a:t>
              </a:r>
            </a:p>
          </p:txBody>
        </p:sp>
      </p:grpSp>
      <p:sp>
        <p:nvSpPr>
          <p:cNvPr id="12326" name="Rectangle 38"/>
          <p:cNvSpPr>
            <a:spLocks/>
          </p:cNvSpPr>
          <p:nvPr/>
        </p:nvSpPr>
        <p:spPr bwMode="auto">
          <a:xfrm>
            <a:off x="2590801" y="5715001"/>
            <a:ext cx="3366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100</a:t>
            </a:r>
          </a:p>
        </p:txBody>
      </p:sp>
      <p:sp>
        <p:nvSpPr>
          <p:cNvPr id="12327" name="Rectangle 39"/>
          <p:cNvSpPr>
            <a:spLocks/>
          </p:cNvSpPr>
          <p:nvPr/>
        </p:nvSpPr>
        <p:spPr bwMode="auto">
          <a:xfrm>
            <a:off x="3429000" y="5715001"/>
            <a:ext cx="2244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90</a:t>
            </a:r>
          </a:p>
        </p:txBody>
      </p:sp>
      <p:sp>
        <p:nvSpPr>
          <p:cNvPr id="12328" name="Rectangle 40"/>
          <p:cNvSpPr>
            <a:spLocks/>
          </p:cNvSpPr>
          <p:nvPr/>
        </p:nvSpPr>
        <p:spPr bwMode="auto">
          <a:xfrm>
            <a:off x="6602413" y="5715001"/>
            <a:ext cx="2244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80</a:t>
            </a:r>
          </a:p>
        </p:txBody>
      </p:sp>
      <p:sp>
        <p:nvSpPr>
          <p:cNvPr id="12329" name="Rectangle 41"/>
          <p:cNvSpPr>
            <a:spLocks/>
          </p:cNvSpPr>
          <p:nvPr/>
        </p:nvSpPr>
        <p:spPr bwMode="auto">
          <a:xfrm>
            <a:off x="6096000" y="3733801"/>
            <a:ext cx="224420" cy="24622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50</a:t>
            </a:r>
          </a:p>
        </p:txBody>
      </p:sp>
      <p:sp>
        <p:nvSpPr>
          <p:cNvPr id="12330" name="Rectangle 42"/>
          <p:cNvSpPr>
            <a:spLocks/>
          </p:cNvSpPr>
          <p:nvPr/>
        </p:nvSpPr>
        <p:spPr bwMode="auto">
          <a:xfrm>
            <a:off x="4191000" y="4495801"/>
            <a:ext cx="224420" cy="24622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70</a:t>
            </a:r>
          </a:p>
        </p:txBody>
      </p:sp>
      <p:sp>
        <p:nvSpPr>
          <p:cNvPr id="12331" name="Rectangle 43"/>
          <p:cNvSpPr>
            <a:spLocks/>
          </p:cNvSpPr>
          <p:nvPr/>
        </p:nvSpPr>
        <p:spPr bwMode="auto">
          <a:xfrm>
            <a:off x="3048000" y="5105401"/>
            <a:ext cx="224420" cy="24622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85</a:t>
            </a:r>
          </a:p>
        </p:txBody>
      </p:sp>
      <p:sp>
        <p:nvSpPr>
          <p:cNvPr id="12332" name="Rectangle 44"/>
          <p:cNvSpPr>
            <a:spLocks/>
          </p:cNvSpPr>
          <p:nvPr/>
        </p:nvSpPr>
        <p:spPr bwMode="auto">
          <a:xfrm>
            <a:off x="5105400" y="5105401"/>
            <a:ext cx="224420" cy="24622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95</a:t>
            </a:r>
          </a:p>
        </p:txBody>
      </p:sp>
      <p:sp>
        <p:nvSpPr>
          <p:cNvPr id="12333" name="Rectangle 45"/>
          <p:cNvSpPr>
            <a:spLocks/>
          </p:cNvSpPr>
          <p:nvPr/>
        </p:nvSpPr>
        <p:spPr bwMode="auto">
          <a:xfrm>
            <a:off x="7848600" y="4510089"/>
            <a:ext cx="224420" cy="24622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80</a:t>
            </a:r>
          </a:p>
        </p:txBody>
      </p:sp>
      <p:sp>
        <p:nvSpPr>
          <p:cNvPr id="12334" name="Rectangle 46"/>
          <p:cNvSpPr>
            <a:spLocks/>
          </p:cNvSpPr>
          <p:nvPr/>
        </p:nvSpPr>
        <p:spPr bwMode="auto">
          <a:xfrm>
            <a:off x="7010400" y="5105401"/>
            <a:ext cx="224420" cy="24622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80</a:t>
            </a:r>
          </a:p>
        </p:txBody>
      </p:sp>
      <p:sp>
        <p:nvSpPr>
          <p:cNvPr id="12335" name="Line 47"/>
          <p:cNvSpPr>
            <a:spLocks noChangeShapeType="1"/>
          </p:cNvSpPr>
          <p:nvPr/>
        </p:nvSpPr>
        <p:spPr bwMode="auto">
          <a:xfrm>
            <a:off x="4572000" y="5562600"/>
            <a:ext cx="1600200" cy="1588"/>
          </a:xfrm>
          <a:prstGeom prst="line">
            <a:avLst/>
          </a:prstGeom>
          <a:noFill/>
          <a:ln w="381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CA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 rot="10800000" flipH="1">
            <a:off x="7010400" y="5181600"/>
            <a:ext cx="838200" cy="685800"/>
          </a:xfrm>
          <a:prstGeom prst="line">
            <a:avLst/>
          </a:prstGeom>
          <a:noFill/>
          <a:ln w="381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CA"/>
          </a:p>
        </p:txBody>
      </p:sp>
      <p:sp>
        <p:nvSpPr>
          <p:cNvPr id="12337" name="Line 49"/>
          <p:cNvSpPr>
            <a:spLocks noChangeShapeType="1"/>
          </p:cNvSpPr>
          <p:nvPr/>
        </p:nvSpPr>
        <p:spPr bwMode="auto">
          <a:xfrm rot="10800000" flipH="1">
            <a:off x="8077200" y="4343400"/>
            <a:ext cx="990600" cy="838200"/>
          </a:xfrm>
          <a:prstGeom prst="line">
            <a:avLst/>
          </a:prstGeom>
          <a:noFill/>
          <a:ln w="381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6601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6" grpId="0" autoUpdateAnimBg="0"/>
      <p:bldP spid="12327" grpId="0" autoUpdateAnimBg="0"/>
      <p:bldP spid="12328" grpId="0" autoUpdateAnimBg="0"/>
      <p:bldP spid="12329" grpId="0" animBg="1" autoUpdateAnimBg="0"/>
      <p:bldP spid="12330" grpId="0" animBg="1" autoUpdateAnimBg="0"/>
      <p:bldP spid="12331" grpId="0" animBg="1" autoUpdateAnimBg="0"/>
      <p:bldP spid="12332" grpId="0" animBg="1" autoUpdateAnimBg="0"/>
      <p:bldP spid="12333" grpId="0" animBg="1" autoUpdateAnimBg="0"/>
      <p:bldP spid="12334" grpId="0" animBg="1" autoUpdateAnimBg="0"/>
      <p:bldP spid="12335" grpId="0" animBg="1"/>
      <p:bldP spid="12336" grpId="0" animBg="1"/>
      <p:bldP spid="123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99A1B-8A9D-4511-86CB-5461F15239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0057" y="2636912"/>
            <a:ext cx="5647185" cy="599281"/>
          </a:xfrm>
        </p:spPr>
        <p:txBody>
          <a:bodyPr/>
          <a:lstStyle/>
          <a:p>
            <a:r>
              <a:rPr lang="fr-CA" altLang="fr-FR" sz="2800" dirty="0"/>
              <a:t>Outils de Recherche </a:t>
            </a:r>
            <a:br>
              <a:rPr lang="fr-CA" altLang="fr-FR" sz="2800" dirty="0"/>
            </a:br>
            <a:r>
              <a:rPr lang="fr-CA" altLang="fr-FR" sz="2800" dirty="0"/>
              <a:t>Opérationnelle en Génie - MTH 8414</a:t>
            </a:r>
            <a:endParaRPr lang="fr-FR" altLang="fr-FR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AC0B8-735E-401F-B92C-B9EC2D9AE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9664" y="3647526"/>
            <a:ext cx="5807969" cy="1169691"/>
          </a:xfrm>
        </p:spPr>
        <p:txBody>
          <a:bodyPr>
            <a:normAutofit fontScale="92500" lnSpcReduction="10000"/>
          </a:bodyPr>
          <a:lstStyle/>
          <a:p>
            <a:r>
              <a:rPr lang="fr-CA" sz="3200" dirty="0"/>
              <a:t>Programmation en nombres entiers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accent4"/>
                </a:solidFill>
              </a:rPr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Résolution</a:t>
            </a:r>
            <a:endParaRPr lang="fr-FR" sz="2400" dirty="0"/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0ED9D900-57F4-A042-8D49-B63613281A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9211" y="5438199"/>
            <a:ext cx="3134701" cy="370464"/>
          </a:xfrm>
        </p:spPr>
        <p:txBody>
          <a:bodyPr/>
          <a:lstStyle/>
          <a:p>
            <a:r>
              <a:rPr lang="en-US" sz="1600" dirty="0"/>
              <a:t>Louis-Martin Rousseau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A739CF4-9785-214D-84B9-80A7B5DBC5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9318" y="5808663"/>
            <a:ext cx="2846561" cy="586582"/>
          </a:xfrm>
        </p:spPr>
        <p:txBody>
          <a:bodyPr>
            <a:normAutofit fontScale="77500" lnSpcReduction="20000"/>
          </a:bodyPr>
          <a:lstStyle/>
          <a:p>
            <a:pPr>
              <a:defRPr sz="1800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Office: A520.21 Tel.: #4569</a:t>
            </a:r>
          </a:p>
          <a:p>
            <a:pPr>
              <a:defRPr sz="1800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Louis-Martin.Rousseau@polymtl.ca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3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Séparation</a:t>
            </a:r>
            <a:r>
              <a:rPr lang="en-US" dirty="0"/>
              <a:t> et </a:t>
            </a:r>
            <a:r>
              <a:rPr lang="en-US" dirty="0" err="1"/>
              <a:t>évaluation</a:t>
            </a:r>
            <a:r>
              <a:rPr lang="en-US" dirty="0"/>
              <a:t> progressive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texte 3">
                <a:extLst>
                  <a:ext uri="{FF2B5EF4-FFF2-40B4-BE49-F238E27FC236}">
                    <a16:creationId xmlns:a16="http://schemas.microsoft.com/office/drawing/2014/main" id="{7F7736E0-2539-E748-ACC4-767BF7121F8F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fr-FR" sz="2000" b="1" dirty="0"/>
                  <a:t>Séparation</a:t>
                </a:r>
                <a:r>
                  <a:rPr lang="fr-FR" sz="2000" dirty="0"/>
                  <a:t> (</a:t>
                </a:r>
                <a:r>
                  <a:rPr lang="fr-FR" sz="2000" dirty="0" err="1"/>
                  <a:t>branch</a:t>
                </a:r>
                <a:r>
                  <a:rPr lang="fr-FR" sz="2000" dirty="0"/>
                  <a:t>): assigne heuristiquement une valeur à une variable</a:t>
                </a:r>
              </a:p>
              <a:p>
                <a:pPr lvl="1"/>
                <a:r>
                  <a:rPr lang="fr-FR" sz="2000" dirty="0"/>
                  <a:t>Crée deux sous problèmes</a:t>
                </a:r>
              </a:p>
              <a:p>
                <a:pPr lvl="1"/>
                <a:endParaRPr lang="fr-FR" sz="2000" dirty="0"/>
              </a:p>
              <a:p>
                <a:r>
                  <a:rPr lang="fr-FR" sz="2000" b="1" dirty="0"/>
                  <a:t>Évaluation (borne)</a:t>
                </a:r>
                <a:r>
                  <a:rPr lang="fr-FR" sz="2000" dirty="0"/>
                  <a:t>: comparer la borne inférieure à la meilleure solution connue</a:t>
                </a:r>
              </a:p>
              <a:p>
                <a:pPr lvl="1"/>
                <a:r>
                  <a:rPr lang="fr-FR" sz="2000" dirty="0"/>
                  <a:t>Ça ne vaut pas la peine d</a:t>
                </a:r>
                <a:r>
                  <a:rPr lang="fr-FR" altLang="ja-JP" sz="2000" dirty="0"/>
                  <a:t>’</a:t>
                </a:r>
                <a:r>
                  <a:rPr lang="fr-FR" sz="2000" dirty="0"/>
                  <a:t>explorer le </a:t>
                </a:r>
                <a:r>
                  <a:rPr lang="fr-FR" sz="2000" dirty="0" err="1"/>
                  <a:t>sous-arbre</a:t>
                </a:r>
                <a:r>
                  <a:rPr lang="fr-FR" sz="2000" dirty="0"/>
                  <a:t> si</a:t>
                </a:r>
              </a:p>
              <a:p>
                <a:pPr lvl="2"/>
                <a:r>
                  <a:rPr lang="fr-FR" sz="2000" dirty="0"/>
                  <a:t>Minimisation: si </a:t>
                </a:r>
                <a:r>
                  <a:rPr lang="fr-FR" sz="2000" dirty="0" err="1"/>
                  <a:t>BorneInf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fr-FR" sz="2000" dirty="0"/>
                  <a:t> </a:t>
                </a:r>
                <a:r>
                  <a:rPr lang="fr-FR" sz="2000" dirty="0" err="1"/>
                  <a:t>MeilleureSolution</a:t>
                </a:r>
                <a:r>
                  <a:rPr lang="fr-FR" sz="2000" dirty="0"/>
                  <a:t>,</a:t>
                </a:r>
              </a:p>
              <a:p>
                <a:pPr lvl="2"/>
                <a:r>
                  <a:rPr lang="fr-FR" sz="2000" dirty="0"/>
                  <a:t>Maximisation: si </a:t>
                </a:r>
                <a:r>
                  <a:rPr lang="fr-FR" sz="2000" dirty="0" err="1"/>
                  <a:t>BorneSup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fr-FR" sz="2000" dirty="0"/>
                  <a:t> </a:t>
                </a:r>
                <a:r>
                  <a:rPr lang="fr-FR" sz="2000" dirty="0" err="1"/>
                  <a:t>MeilleureSolution</a:t>
                </a:r>
                <a:r>
                  <a:rPr lang="fr-FR" sz="2000" dirty="0"/>
                  <a:t>,</a:t>
                </a:r>
                <a:endParaRPr lang="fr-FR" dirty="0"/>
              </a:p>
            </p:txBody>
          </p:sp>
        </mc:Choice>
        <mc:Fallback xmlns="">
          <p:sp>
            <p:nvSpPr>
              <p:cNvPr id="4" name="Espace réservé du texte 3">
                <a:extLst>
                  <a:ext uri="{FF2B5EF4-FFF2-40B4-BE49-F238E27FC236}">
                    <a16:creationId xmlns:a16="http://schemas.microsoft.com/office/drawing/2014/main" id="{7F7736E0-2539-E748-ACC4-767BF7121F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624" t="-25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6" name="Rectangle 4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095721"/>
            <a:ext cx="10515600" cy="841173"/>
          </a:xfrm>
        </p:spPr>
        <p:txBody>
          <a:bodyPr/>
          <a:lstStyle/>
          <a:p>
            <a:r>
              <a:rPr lang="fr-FR" sz="2000" dirty="0"/>
              <a:t>Mieux connu sous le nom anglais </a:t>
            </a:r>
            <a:r>
              <a:rPr lang="fr-FR" altLang="ja-JP" sz="2000" dirty="0"/>
              <a:t>“</a:t>
            </a:r>
            <a:r>
              <a:rPr lang="fr-FR" sz="2000" i="1" dirty="0" err="1"/>
              <a:t>branch</a:t>
            </a:r>
            <a:r>
              <a:rPr lang="fr-FR" sz="2000" i="1" dirty="0"/>
              <a:t> and </a:t>
            </a:r>
            <a:r>
              <a:rPr lang="fr-FR" sz="2000" i="1" dirty="0" err="1"/>
              <a:t>bound</a:t>
            </a:r>
            <a:r>
              <a:rPr lang="fr-FR" altLang="ja-JP" sz="2000" dirty="0"/>
              <a:t>”</a:t>
            </a:r>
          </a:p>
          <a:p>
            <a:endParaRPr lang="fr-FR" sz="2000" dirty="0">
              <a:solidFill>
                <a:srgbClr val="57565B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8EFA39-B03C-AD41-95DE-CD3629E398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80D67ACC-AF32-7641-8241-B098314DF268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1450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484784"/>
            <a:ext cx="10515600" cy="2359538"/>
          </a:xfrm>
        </p:spPr>
        <p:txBody>
          <a:bodyPr/>
          <a:lstStyle/>
          <a:p>
            <a:r>
              <a:rPr lang="en-US" sz="2000" dirty="0" err="1"/>
              <a:t>Généralement</a:t>
            </a:r>
            <a:r>
              <a:rPr lang="en-US" sz="2000" dirty="0"/>
              <a:t> la borne </a:t>
            </a:r>
            <a:r>
              <a:rPr lang="en-US" sz="2000" dirty="0" err="1"/>
              <a:t>inférieure</a:t>
            </a:r>
            <a:r>
              <a:rPr lang="en-US" sz="2000" dirty="0"/>
              <a:t> = la relaxation </a:t>
            </a:r>
            <a:r>
              <a:rPr lang="en-US" sz="2000" dirty="0" err="1"/>
              <a:t>linéaire</a:t>
            </a:r>
            <a:r>
              <a:rPr lang="en-US" sz="2000" dirty="0"/>
              <a:t>.</a:t>
            </a:r>
          </a:p>
          <a:p>
            <a:pPr lvl="1"/>
            <a:r>
              <a:rPr lang="en-US" sz="2000" dirty="0">
                <a:solidFill>
                  <a:srgbClr val="57565B"/>
                </a:solidFill>
              </a:rPr>
              <a:t>On l</a:t>
            </a:r>
            <a:r>
              <a:rPr lang="ja-JP" altLang="en-US" sz="2000" dirty="0">
                <a:solidFill>
                  <a:srgbClr val="57565B"/>
                </a:solidFill>
              </a:rPr>
              <a:t>’</a:t>
            </a:r>
            <a:r>
              <a:rPr lang="en-US" sz="2000" dirty="0" err="1">
                <a:solidFill>
                  <a:srgbClr val="57565B"/>
                </a:solidFill>
              </a:rPr>
              <a:t>obtient</a:t>
            </a:r>
            <a:r>
              <a:rPr lang="en-US" sz="2000" dirty="0">
                <a:solidFill>
                  <a:srgbClr val="57565B"/>
                </a:solidFill>
              </a:rPr>
              <a:t> </a:t>
            </a:r>
            <a:r>
              <a:rPr lang="en-US" sz="2000" dirty="0" err="1">
                <a:solidFill>
                  <a:srgbClr val="57565B"/>
                </a:solidFill>
              </a:rPr>
              <a:t>en</a:t>
            </a:r>
            <a:r>
              <a:rPr lang="en-US" sz="2000" dirty="0">
                <a:solidFill>
                  <a:srgbClr val="57565B"/>
                </a:solidFill>
              </a:rPr>
              <a:t> « relaxant » les </a:t>
            </a:r>
            <a:r>
              <a:rPr lang="en-US" sz="2000" dirty="0" err="1">
                <a:solidFill>
                  <a:srgbClr val="57565B"/>
                </a:solidFill>
              </a:rPr>
              <a:t>contraintes</a:t>
            </a:r>
            <a:r>
              <a:rPr lang="en-US" sz="2000" dirty="0">
                <a:solidFill>
                  <a:srgbClr val="57565B"/>
                </a:solidFill>
              </a:rPr>
              <a:t> d</a:t>
            </a:r>
            <a:r>
              <a:rPr lang="ja-JP" altLang="en-US" sz="2000" dirty="0">
                <a:solidFill>
                  <a:srgbClr val="57565B"/>
                </a:solidFill>
              </a:rPr>
              <a:t>’</a:t>
            </a:r>
            <a:r>
              <a:rPr lang="en-US" sz="2000" dirty="0" err="1">
                <a:solidFill>
                  <a:srgbClr val="57565B"/>
                </a:solidFill>
              </a:rPr>
              <a:t>intégrité</a:t>
            </a:r>
            <a:r>
              <a:rPr lang="en-US" sz="2000" dirty="0">
                <a:solidFill>
                  <a:srgbClr val="57565B"/>
                </a:solidFill>
              </a:rPr>
              <a:t>.</a:t>
            </a:r>
          </a:p>
          <a:p>
            <a:pPr lvl="1"/>
            <a:endParaRPr lang="en-US" sz="2000" dirty="0">
              <a:solidFill>
                <a:srgbClr val="57565B"/>
              </a:solidFill>
            </a:endParaRPr>
          </a:p>
          <a:p>
            <a:r>
              <a:rPr lang="en-US" sz="2000" dirty="0"/>
              <a:t>On </a:t>
            </a:r>
            <a:r>
              <a:rPr lang="en-US" sz="2000" dirty="0" err="1"/>
              <a:t>choisit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variable non </a:t>
            </a:r>
            <a:r>
              <a:rPr lang="en-US" sz="2000" dirty="0" err="1"/>
              <a:t>entière</a:t>
            </a:r>
            <a:r>
              <a:rPr lang="en-US" sz="2000" dirty="0"/>
              <a:t> et on la force </a:t>
            </a:r>
            <a:r>
              <a:rPr lang="en-US" sz="2000" dirty="0" err="1"/>
              <a:t>soit</a:t>
            </a:r>
            <a:r>
              <a:rPr lang="en-US" sz="2000" dirty="0"/>
              <a:t> à :</a:t>
            </a:r>
          </a:p>
          <a:p>
            <a:pPr lvl="1"/>
            <a:r>
              <a:rPr lang="en-US" sz="2000" dirty="0" err="1">
                <a:solidFill>
                  <a:srgbClr val="57565B"/>
                </a:solidFill>
              </a:rPr>
              <a:t>être</a:t>
            </a:r>
            <a:r>
              <a:rPr lang="en-US" sz="2000" dirty="0">
                <a:solidFill>
                  <a:srgbClr val="57565B"/>
                </a:solidFill>
              </a:rPr>
              <a:t> plus </a:t>
            </a:r>
            <a:r>
              <a:rPr lang="en-US" sz="2000" dirty="0" err="1">
                <a:solidFill>
                  <a:srgbClr val="57565B"/>
                </a:solidFill>
              </a:rPr>
              <a:t>grande</a:t>
            </a:r>
            <a:r>
              <a:rPr lang="en-US" sz="2000" dirty="0">
                <a:solidFill>
                  <a:srgbClr val="57565B"/>
                </a:solidFill>
              </a:rPr>
              <a:t> </a:t>
            </a:r>
            <a:r>
              <a:rPr lang="en-US" sz="2000" dirty="0" err="1">
                <a:solidFill>
                  <a:srgbClr val="57565B"/>
                </a:solidFill>
              </a:rPr>
              <a:t>ou</a:t>
            </a:r>
            <a:r>
              <a:rPr lang="en-US" sz="2000" dirty="0">
                <a:solidFill>
                  <a:srgbClr val="57565B"/>
                </a:solidFill>
              </a:rPr>
              <a:t> </a:t>
            </a:r>
            <a:r>
              <a:rPr lang="en-US" sz="2000" dirty="0" err="1">
                <a:solidFill>
                  <a:srgbClr val="57565B"/>
                </a:solidFill>
              </a:rPr>
              <a:t>égale</a:t>
            </a:r>
            <a:r>
              <a:rPr lang="en-US" sz="2000" dirty="0">
                <a:solidFill>
                  <a:srgbClr val="57565B"/>
                </a:solidFill>
              </a:rPr>
              <a:t> à l</a:t>
            </a:r>
            <a:r>
              <a:rPr lang="ja-JP" altLang="en-US" sz="2000" dirty="0">
                <a:solidFill>
                  <a:srgbClr val="57565B"/>
                </a:solidFill>
              </a:rPr>
              <a:t>’</a:t>
            </a:r>
            <a:r>
              <a:rPr lang="en-US" sz="2000" dirty="0" err="1">
                <a:solidFill>
                  <a:srgbClr val="57565B"/>
                </a:solidFill>
              </a:rPr>
              <a:t>entier</a:t>
            </a:r>
            <a:r>
              <a:rPr lang="en-US" sz="2000" dirty="0">
                <a:solidFill>
                  <a:srgbClr val="57565B"/>
                </a:solidFill>
              </a:rPr>
              <a:t> </a:t>
            </a:r>
            <a:r>
              <a:rPr lang="en-US" sz="2000" dirty="0" err="1">
                <a:solidFill>
                  <a:srgbClr val="57565B"/>
                </a:solidFill>
              </a:rPr>
              <a:t>supérieur</a:t>
            </a:r>
            <a:r>
              <a:rPr lang="en-US" sz="2000" dirty="0">
                <a:solidFill>
                  <a:srgbClr val="57565B"/>
                </a:solidFill>
              </a:rPr>
              <a:t> </a:t>
            </a:r>
            <a:r>
              <a:rPr lang="en-US" sz="2000" dirty="0" err="1">
                <a:solidFill>
                  <a:srgbClr val="57565B"/>
                </a:solidFill>
              </a:rPr>
              <a:t>ou</a:t>
            </a:r>
            <a:endParaRPr lang="en-US" sz="2000" dirty="0">
              <a:solidFill>
                <a:srgbClr val="57565B"/>
              </a:solidFill>
            </a:endParaRPr>
          </a:p>
          <a:p>
            <a:pPr lvl="1"/>
            <a:r>
              <a:rPr lang="en-US" sz="2000" dirty="0" err="1">
                <a:solidFill>
                  <a:srgbClr val="57565B"/>
                </a:solidFill>
              </a:rPr>
              <a:t>être</a:t>
            </a:r>
            <a:r>
              <a:rPr lang="en-US" sz="2000" dirty="0">
                <a:solidFill>
                  <a:srgbClr val="57565B"/>
                </a:solidFill>
              </a:rPr>
              <a:t> plus petite </a:t>
            </a:r>
            <a:r>
              <a:rPr lang="en-US" sz="2000" dirty="0" err="1">
                <a:solidFill>
                  <a:srgbClr val="57565B"/>
                </a:solidFill>
              </a:rPr>
              <a:t>ou</a:t>
            </a:r>
            <a:r>
              <a:rPr lang="en-US" sz="2000" dirty="0">
                <a:solidFill>
                  <a:srgbClr val="57565B"/>
                </a:solidFill>
              </a:rPr>
              <a:t> </a:t>
            </a:r>
            <a:r>
              <a:rPr lang="en-US" sz="2000" dirty="0" err="1">
                <a:solidFill>
                  <a:srgbClr val="57565B"/>
                </a:solidFill>
              </a:rPr>
              <a:t>égale</a:t>
            </a:r>
            <a:r>
              <a:rPr lang="en-US" sz="2000" dirty="0">
                <a:solidFill>
                  <a:srgbClr val="57565B"/>
                </a:solidFill>
              </a:rPr>
              <a:t> à l</a:t>
            </a:r>
            <a:r>
              <a:rPr lang="ja-JP" altLang="en-US" sz="2000" dirty="0">
                <a:solidFill>
                  <a:srgbClr val="57565B"/>
                </a:solidFill>
              </a:rPr>
              <a:t>’</a:t>
            </a:r>
            <a:r>
              <a:rPr lang="en-US" sz="2000" dirty="0" err="1">
                <a:solidFill>
                  <a:srgbClr val="57565B"/>
                </a:solidFill>
              </a:rPr>
              <a:t>entier</a:t>
            </a:r>
            <a:r>
              <a:rPr lang="en-US" sz="2000" dirty="0">
                <a:solidFill>
                  <a:srgbClr val="57565B"/>
                </a:solidFill>
              </a:rPr>
              <a:t> </a:t>
            </a:r>
            <a:r>
              <a:rPr lang="en-US" sz="2000" dirty="0" err="1">
                <a:solidFill>
                  <a:srgbClr val="57565B"/>
                </a:solidFill>
              </a:rPr>
              <a:t>inférieur</a:t>
            </a:r>
            <a:r>
              <a:rPr lang="en-US" sz="2000" dirty="0">
                <a:solidFill>
                  <a:srgbClr val="57565B"/>
                </a:solidFill>
              </a:rPr>
              <a:t>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SÉP pour résoudre des PLNE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705131B-43B5-46C4-8256-AD83082CEE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A9B56C6-4DAF-A449-B8A1-B6E8AB4A0E12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0731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Branch and </a:t>
            </a:r>
            <a:r>
              <a:rPr lang="fr-FR" dirty="0" err="1"/>
              <a:t>Bound</a:t>
            </a:r>
            <a:r>
              <a:rPr lang="fr-FR" dirty="0"/>
              <a:t>: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6EB98B7-4C90-EB49-BB3F-E195BA37A7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r>
              <a:rPr lang="fr-FR" dirty="0"/>
              <a:t>un exemple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2E31C7-04F6-D24E-AF1E-99932E4FD4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171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DAE8A2D9-F2F1-44C4-BAE9-87C2F3072E0A}" type="slidenum">
              <a:rPr lang="fr-FR" smtClean="0"/>
              <a:pPr/>
              <a:t>16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Object 4"/>
              <p:cNvSpPr txBox="1"/>
              <p:nvPr/>
            </p:nvSpPr>
            <p:spPr bwMode="auto">
              <a:xfrm>
                <a:off x="2423592" y="1892667"/>
                <a:ext cx="2933700" cy="381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200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200" i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sSub>
                        <m:sSubPr>
                          <m:ctrlP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+50</m:t>
                      </m:r>
                      <m:sSub>
                        <m:sSubPr>
                          <m:ctrlP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a:rPr lang="fr-FR" sz="2200" i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A" sz="22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≤5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A" sz="22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≤14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m:rPr>
                          <m:nor/>
                        </m:rPr>
                        <a:rPr lang="fr-CA" sz="2200" b="0" i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22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≤8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fr-CA" sz="2200" b="0" i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fr-CA" sz="2200" b="0" i="0" baseline="-2500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CA" sz="2200" b="0" i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2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2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A" sz="2200" b="0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fr-CA" sz="2200" b="0" i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m:rPr>
                          <m:nor/>
                        </m:rPr>
                        <a:rPr lang="fr-FR" sz="2200" i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entiers</m:t>
                      </m:r>
                    </m:oMath>
                  </m:oMathPara>
                </a14:m>
                <a:endParaRPr lang="fr-FR" sz="2200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717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3592" y="1892667"/>
                <a:ext cx="2933700" cy="3810000"/>
              </a:xfrm>
              <a:prstGeom prst="rect">
                <a:avLst/>
              </a:prstGeom>
              <a:blipFill>
                <a:blip r:embed="rId2"/>
                <a:stretch>
                  <a:fillRect l="-2174"/>
                </a:stretch>
              </a:blipFill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209800" y="1578729"/>
            <a:ext cx="3200400" cy="324035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endParaRPr lang="fr-CA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096000" y="3048003"/>
            <a:ext cx="3566074" cy="4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lang="fr-CA" dirty="0">
                <a:solidFill>
                  <a:srgbClr val="57565B"/>
                </a:solidFill>
                <a:latin typeface="Gotham HTF Book"/>
              </a:rPr>
              <a:t>Relaxation linéaire (ou continue)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>
            <a:off x="5638800" y="3284984"/>
            <a:ext cx="457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lIns="91425" tIns="45713" rIns="91425" bIns="45713" anchor="ctr"/>
          <a:lstStyle/>
          <a:p>
            <a:endParaRPr lang="fr-CA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FB50AD-90C7-4C52-8571-6B7E320ED8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exemple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2E63E03-4E9B-43BA-9425-6142576B8E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67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42D9DF52-B6DD-414A-806A-723958E84619}" type="slidenum">
              <a:rPr lang="fr-FR" smtClean="0"/>
              <a:pPr/>
              <a:t>17</a:t>
            </a:fld>
            <a:endParaRPr lang="fr-FR"/>
          </a:p>
        </p:txBody>
      </p:sp>
      <p:grpSp>
        <p:nvGrpSpPr>
          <p:cNvPr id="28676" name="Group 3"/>
          <p:cNvGrpSpPr>
            <a:grpSpLocks/>
          </p:cNvGrpSpPr>
          <p:nvPr/>
        </p:nvGrpSpPr>
        <p:grpSpPr bwMode="auto">
          <a:xfrm>
            <a:off x="2438400" y="1981200"/>
            <a:ext cx="6438902" cy="2801938"/>
            <a:chOff x="570" y="1921"/>
            <a:chExt cx="4056" cy="1765"/>
          </a:xfrm>
        </p:grpSpPr>
        <p:grpSp>
          <p:nvGrpSpPr>
            <p:cNvPr id="28677" name="Group 4"/>
            <p:cNvGrpSpPr>
              <a:grpSpLocks/>
            </p:cNvGrpSpPr>
            <p:nvPr/>
          </p:nvGrpSpPr>
          <p:grpSpPr bwMode="auto">
            <a:xfrm>
              <a:off x="584" y="2836"/>
              <a:ext cx="1567" cy="850"/>
              <a:chOff x="584" y="2836"/>
              <a:chExt cx="1567" cy="850"/>
            </a:xfrm>
          </p:grpSpPr>
          <p:sp>
            <p:nvSpPr>
              <p:cNvPr id="28683" name="Rectangle 5"/>
              <p:cNvSpPr>
                <a:spLocks noChangeArrowheads="1"/>
              </p:cNvSpPr>
              <p:nvPr/>
            </p:nvSpPr>
            <p:spPr bwMode="auto">
              <a:xfrm>
                <a:off x="584" y="2836"/>
                <a:ext cx="1567" cy="334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fr-FR" b="1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fr-FR" b="1" baseline="-25000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fr-FR" b="1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z</a:t>
                </a:r>
                <a:r>
                  <a:rPr lang="fr-FR" b="1" baseline="-25000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fr-FR" b="1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282,5</a:t>
                </a:r>
              </a:p>
            </p:txBody>
          </p:sp>
          <p:sp>
            <p:nvSpPr>
              <p:cNvPr id="28684" name="Rectangle 6"/>
              <p:cNvSpPr>
                <a:spLocks noChangeArrowheads="1"/>
              </p:cNvSpPr>
              <p:nvPr/>
            </p:nvSpPr>
            <p:spPr bwMode="auto">
              <a:xfrm>
                <a:off x="584" y="3187"/>
                <a:ext cx="1567" cy="4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fr-FR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fr-FR" baseline="-25000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fr-FR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4,5</a:t>
                </a:r>
              </a:p>
              <a:p>
                <a:pPr algn="ctr"/>
                <a:r>
                  <a:rPr lang="fr-FR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fr-FR" baseline="-25000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fr-FR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4,75</a:t>
                </a:r>
              </a:p>
            </p:txBody>
          </p:sp>
        </p:grpSp>
        <p:sp>
          <p:nvSpPr>
            <p:cNvPr id="28678" name="Rectangle 7"/>
            <p:cNvSpPr>
              <a:spLocks noChangeArrowheads="1"/>
            </p:cNvSpPr>
            <p:nvPr/>
          </p:nvSpPr>
          <p:spPr bwMode="auto">
            <a:xfrm>
              <a:off x="570" y="1921"/>
              <a:ext cx="405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sz="2800" b="1" dirty="0">
                  <a:solidFill>
                    <a:srgbClr val="57565B"/>
                  </a:solidFill>
                  <a:latin typeface="Gotham HTF Book"/>
                </a:rPr>
                <a:t>Premier </a:t>
              </a:r>
              <a:r>
                <a:rPr lang="fr-FR" sz="2800" b="1" dirty="0" err="1">
                  <a:solidFill>
                    <a:srgbClr val="57565B"/>
                  </a:solidFill>
                  <a:latin typeface="Gotham HTF Book"/>
                </a:rPr>
                <a:t>noeud</a:t>
              </a:r>
              <a:endParaRPr lang="fr-FR" sz="2800" b="1" dirty="0">
                <a:solidFill>
                  <a:srgbClr val="57565B"/>
                </a:solidFill>
                <a:latin typeface="Gotham HTF Book"/>
              </a:endParaRPr>
            </a:p>
            <a:p>
              <a:r>
                <a:rPr lang="fr-FR" sz="2800" dirty="0">
                  <a:solidFill>
                    <a:srgbClr val="57565B"/>
                  </a:solidFill>
                  <a:latin typeface="Gotham HTF Book"/>
                </a:rPr>
                <a:t>(solution optimale de la relaxation linéaire)</a:t>
              </a:r>
            </a:p>
          </p:txBody>
        </p:sp>
        <p:sp>
          <p:nvSpPr>
            <p:cNvPr id="28679" name="Line 8"/>
            <p:cNvSpPr>
              <a:spLocks noChangeShapeType="1"/>
            </p:cNvSpPr>
            <p:nvPr/>
          </p:nvSpPr>
          <p:spPr bwMode="auto">
            <a:xfrm>
              <a:off x="2278" y="2993"/>
              <a:ext cx="617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fr-CA">
                <a:solidFill>
                  <a:srgbClr val="57565B"/>
                </a:solidFill>
                <a:latin typeface="Gotham HTF Book"/>
              </a:endParaRPr>
            </a:p>
          </p:txBody>
        </p:sp>
        <p:sp>
          <p:nvSpPr>
            <p:cNvPr id="28680" name="Rectangle 9"/>
            <p:cNvSpPr>
              <a:spLocks noChangeArrowheads="1"/>
            </p:cNvSpPr>
            <p:nvPr/>
          </p:nvSpPr>
          <p:spPr bwMode="auto">
            <a:xfrm>
              <a:off x="3034" y="2855"/>
              <a:ext cx="11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b="1" dirty="0">
                  <a:solidFill>
                    <a:srgbClr val="57565B"/>
                  </a:solidFill>
                  <a:latin typeface="Gotham HTF Book"/>
                </a:rPr>
                <a:t>Valeur optimale</a:t>
              </a:r>
            </a:p>
          </p:txBody>
        </p:sp>
        <p:sp>
          <p:nvSpPr>
            <p:cNvPr id="28681" name="Rectangle 10"/>
            <p:cNvSpPr>
              <a:spLocks noChangeArrowheads="1"/>
            </p:cNvSpPr>
            <p:nvPr/>
          </p:nvSpPr>
          <p:spPr bwMode="auto">
            <a:xfrm>
              <a:off x="3034" y="3269"/>
              <a:ext cx="146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b="1" dirty="0">
                  <a:solidFill>
                    <a:srgbClr val="57565B"/>
                  </a:solidFill>
                  <a:latin typeface="Gotham HTF Book"/>
                </a:rPr>
                <a:t>Variables non nulles</a:t>
              </a:r>
            </a:p>
          </p:txBody>
        </p:sp>
        <p:sp>
          <p:nvSpPr>
            <p:cNvPr id="28682" name="Line 11"/>
            <p:cNvSpPr>
              <a:spLocks noChangeShapeType="1"/>
            </p:cNvSpPr>
            <p:nvPr/>
          </p:nvSpPr>
          <p:spPr bwMode="auto">
            <a:xfrm>
              <a:off x="2272" y="3412"/>
              <a:ext cx="617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fr-CA">
                <a:solidFill>
                  <a:srgbClr val="57565B"/>
                </a:solidFill>
                <a:latin typeface="Gotham HTF Book"/>
              </a:endParaRPr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2CF127D-050D-7243-A3F3-77343CF8EB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22B08C-BEA5-B94C-AF4C-8570CF47C5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exemple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95FBF8-0902-8346-B8EA-1A7EB4C9D9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698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  <a:noFill/>
        </p:spPr>
        <p:txBody>
          <a:bodyPr/>
          <a:lstStyle/>
          <a:p>
            <a:fld id="{03D3A071-81F3-4380-A207-2ACCC69CE7ED}" type="slidenum">
              <a:rPr lang="fr-FR" smtClean="0"/>
              <a:pPr/>
              <a:t>18</a:t>
            </a:fld>
            <a:endParaRPr lang="fr-FR"/>
          </a:p>
        </p:txBody>
      </p:sp>
      <p:grpSp>
        <p:nvGrpSpPr>
          <p:cNvPr id="29700" name="Group 3"/>
          <p:cNvGrpSpPr>
            <a:grpSpLocks/>
          </p:cNvGrpSpPr>
          <p:nvPr/>
        </p:nvGrpSpPr>
        <p:grpSpPr bwMode="auto">
          <a:xfrm>
            <a:off x="2874962" y="1941513"/>
            <a:ext cx="6599238" cy="4157662"/>
            <a:chOff x="851" y="1223"/>
            <a:chExt cx="4157" cy="2619"/>
          </a:xfrm>
        </p:grpSpPr>
        <p:grpSp>
          <p:nvGrpSpPr>
            <p:cNvPr id="29703" name="Group 4"/>
            <p:cNvGrpSpPr>
              <a:grpSpLocks/>
            </p:cNvGrpSpPr>
            <p:nvPr/>
          </p:nvGrpSpPr>
          <p:grpSpPr bwMode="auto">
            <a:xfrm>
              <a:off x="851" y="2207"/>
              <a:ext cx="1567" cy="850"/>
              <a:chOff x="851" y="2207"/>
              <a:chExt cx="1567" cy="850"/>
            </a:xfrm>
          </p:grpSpPr>
          <p:sp>
            <p:nvSpPr>
              <p:cNvPr id="29715" name="Rectangle 5"/>
              <p:cNvSpPr>
                <a:spLocks noChangeArrowheads="1"/>
              </p:cNvSpPr>
              <p:nvPr/>
            </p:nvSpPr>
            <p:spPr bwMode="auto">
              <a:xfrm>
                <a:off x="851" y="2207"/>
                <a:ext cx="1567" cy="334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fr-FR" b="1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fr-FR" b="1" baseline="-25000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fr-FR" b="1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z</a:t>
                </a:r>
                <a:r>
                  <a:rPr lang="fr-FR" b="1" baseline="-25000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fr-FR" b="1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265</a:t>
                </a:r>
              </a:p>
            </p:txBody>
          </p:sp>
          <p:sp>
            <p:nvSpPr>
              <p:cNvPr id="29716" name="Rectangle 6"/>
              <p:cNvSpPr>
                <a:spLocks noChangeArrowheads="1"/>
              </p:cNvSpPr>
              <p:nvPr/>
            </p:nvSpPr>
            <p:spPr bwMode="auto">
              <a:xfrm>
                <a:off x="851" y="2558"/>
                <a:ext cx="1567" cy="4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fr-FR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fr-FR" baseline="-25000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fr-FR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4</a:t>
                </a:r>
              </a:p>
              <a:p>
                <a:pPr algn="ctr"/>
                <a:r>
                  <a:rPr lang="fr-FR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fr-FR" baseline="-25000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fr-FR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4,5</a:t>
                </a:r>
              </a:p>
            </p:txBody>
          </p:sp>
        </p:grpSp>
        <p:grpSp>
          <p:nvGrpSpPr>
            <p:cNvPr id="29704" name="Group 7"/>
            <p:cNvGrpSpPr>
              <a:grpSpLocks/>
            </p:cNvGrpSpPr>
            <p:nvPr/>
          </p:nvGrpSpPr>
          <p:grpSpPr bwMode="auto">
            <a:xfrm>
              <a:off x="3214" y="2207"/>
              <a:ext cx="1567" cy="850"/>
              <a:chOff x="3214" y="2207"/>
              <a:chExt cx="1567" cy="850"/>
            </a:xfrm>
          </p:grpSpPr>
          <p:sp>
            <p:nvSpPr>
              <p:cNvPr id="29713" name="Rectangle 8"/>
              <p:cNvSpPr>
                <a:spLocks noChangeArrowheads="1"/>
              </p:cNvSpPr>
              <p:nvPr/>
            </p:nvSpPr>
            <p:spPr bwMode="auto">
              <a:xfrm>
                <a:off x="3214" y="2207"/>
                <a:ext cx="1567" cy="334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fr-FR" b="1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fr-FR" b="1" baseline="-25000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fr-FR" b="1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z</a:t>
                </a:r>
                <a:r>
                  <a:rPr lang="fr-FR" b="1" baseline="-25000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fr-FR" b="1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275</a:t>
                </a:r>
              </a:p>
            </p:txBody>
          </p:sp>
          <p:sp>
            <p:nvSpPr>
              <p:cNvPr id="29714" name="Rectangle 9"/>
              <p:cNvSpPr>
                <a:spLocks noChangeArrowheads="1"/>
              </p:cNvSpPr>
              <p:nvPr/>
            </p:nvSpPr>
            <p:spPr bwMode="auto">
              <a:xfrm>
                <a:off x="3214" y="2558"/>
                <a:ext cx="1567" cy="4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fr-FR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fr-FR" baseline="-25000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fr-FR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5</a:t>
                </a:r>
              </a:p>
              <a:p>
                <a:pPr algn="ctr"/>
                <a:r>
                  <a:rPr lang="fr-FR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fr-FR" baseline="-25000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fr-FR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4,5</a:t>
                </a:r>
              </a:p>
            </p:txBody>
          </p:sp>
        </p:grpSp>
        <p:sp>
          <p:nvSpPr>
            <p:cNvPr id="29705" name="Rectangle 10"/>
            <p:cNvSpPr>
              <a:spLocks noChangeArrowheads="1"/>
            </p:cNvSpPr>
            <p:nvPr/>
          </p:nvSpPr>
          <p:spPr bwMode="auto">
            <a:xfrm>
              <a:off x="2440" y="1223"/>
              <a:ext cx="701" cy="350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fr-FR" b="1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fr-FR" b="1" baseline="-250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</a:p>
          </p:txBody>
        </p:sp>
        <p:sp>
          <p:nvSpPr>
            <p:cNvPr id="29706" name="Line 11"/>
            <p:cNvSpPr>
              <a:spLocks noChangeShapeType="1"/>
            </p:cNvSpPr>
            <p:nvPr/>
          </p:nvSpPr>
          <p:spPr bwMode="auto">
            <a:xfrm flipH="1">
              <a:off x="1598" y="1572"/>
              <a:ext cx="1200" cy="6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CA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9707" name="Line 12"/>
            <p:cNvSpPr>
              <a:spLocks noChangeShapeType="1"/>
            </p:cNvSpPr>
            <p:nvPr/>
          </p:nvSpPr>
          <p:spPr bwMode="auto">
            <a:xfrm>
              <a:off x="2792" y="1578"/>
              <a:ext cx="1200" cy="6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CA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9708" name="Line 13"/>
            <p:cNvSpPr>
              <a:spLocks noChangeShapeType="1"/>
            </p:cNvSpPr>
            <p:nvPr/>
          </p:nvSpPr>
          <p:spPr bwMode="auto">
            <a:xfrm>
              <a:off x="3315" y="1381"/>
              <a:ext cx="683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fr-CA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9709" name="Rectangle 14"/>
            <p:cNvSpPr>
              <a:spLocks noChangeArrowheads="1"/>
            </p:cNvSpPr>
            <p:nvPr/>
          </p:nvSpPr>
          <p:spPr bwMode="auto">
            <a:xfrm>
              <a:off x="4023" y="1245"/>
              <a:ext cx="90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b="1" dirty="0" err="1">
                  <a:solidFill>
                    <a:srgbClr val="57565B"/>
                  </a:solidFill>
                  <a:latin typeface="Gotham HTF Book"/>
                  <a:ea typeface="Cambria Math" panose="02040503050406030204" pitchFamily="18" charset="0"/>
                </a:rPr>
                <a:t>noeud</a:t>
              </a:r>
              <a:r>
                <a:rPr lang="fr-FR" b="1" dirty="0">
                  <a:solidFill>
                    <a:srgbClr val="57565B"/>
                  </a:solidFill>
                  <a:latin typeface="Gotham HTF Book"/>
                  <a:ea typeface="Cambria Math" panose="02040503050406030204" pitchFamily="18" charset="0"/>
                </a:rPr>
                <a:t>-père</a:t>
              </a:r>
            </a:p>
          </p:txBody>
        </p:sp>
        <p:sp>
          <p:nvSpPr>
            <p:cNvPr id="29710" name="Line 15"/>
            <p:cNvSpPr>
              <a:spLocks noChangeShapeType="1"/>
            </p:cNvSpPr>
            <p:nvPr/>
          </p:nvSpPr>
          <p:spPr bwMode="auto">
            <a:xfrm>
              <a:off x="2161" y="3176"/>
              <a:ext cx="2219" cy="419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fr-CA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9711" name="Rectangle 16"/>
            <p:cNvSpPr>
              <a:spLocks noChangeArrowheads="1"/>
            </p:cNvSpPr>
            <p:nvPr/>
          </p:nvSpPr>
          <p:spPr bwMode="auto">
            <a:xfrm>
              <a:off x="4153" y="3590"/>
              <a:ext cx="8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fr-FR" b="1" dirty="0" err="1">
                  <a:solidFill>
                    <a:srgbClr val="57565B"/>
                  </a:solidFill>
                  <a:latin typeface="Gotham HTF Book"/>
                  <a:ea typeface="Cambria Math" panose="02040503050406030204" pitchFamily="18" charset="0"/>
                </a:rPr>
                <a:t>noeuds</a:t>
              </a:r>
              <a:r>
                <a:rPr lang="fr-FR" b="1" dirty="0">
                  <a:solidFill>
                    <a:srgbClr val="57565B"/>
                  </a:solidFill>
                  <a:latin typeface="Gotham HTF Book"/>
                  <a:ea typeface="Cambria Math" panose="02040503050406030204" pitchFamily="18" charset="0"/>
                </a:rPr>
                <a:t>-fils</a:t>
              </a:r>
            </a:p>
          </p:txBody>
        </p:sp>
        <p:sp>
          <p:nvSpPr>
            <p:cNvPr id="29712" name="Line 17"/>
            <p:cNvSpPr>
              <a:spLocks noChangeShapeType="1"/>
            </p:cNvSpPr>
            <p:nvPr/>
          </p:nvSpPr>
          <p:spPr bwMode="auto">
            <a:xfrm>
              <a:off x="3990" y="3122"/>
              <a:ext cx="507" cy="42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fr-CA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18"/>
              <p:cNvSpPr>
                <a:spLocks noChangeArrowheads="1"/>
              </p:cNvSpPr>
              <p:nvPr/>
            </p:nvSpPr>
            <p:spPr bwMode="auto">
              <a:xfrm>
                <a:off x="6921501" y="2644778"/>
                <a:ext cx="851165" cy="400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60" tIns="46031" rIns="92060" bIns="46031">
                <a:spAutoFit/>
              </a:bodyPr>
              <a:lstStyle/>
              <a:p>
                <a:r>
                  <a:rPr lang="fr-FR" dirty="0">
                    <a:solidFill>
                      <a:srgbClr val="FF33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fr-FR" baseline="-25000" dirty="0">
                    <a:solidFill>
                      <a:srgbClr val="FF33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fr-FR" dirty="0">
                    <a:solidFill>
                      <a:srgbClr val="FF33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fr-FR" dirty="0">
                    <a:solidFill>
                      <a:srgbClr val="FF33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9701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1501" y="2644778"/>
                <a:ext cx="851165" cy="400738"/>
              </a:xfrm>
              <a:prstGeom prst="rect">
                <a:avLst/>
              </a:prstGeom>
              <a:blipFill>
                <a:blip r:embed="rId2"/>
                <a:stretch>
                  <a:fillRect l="-7143" t="-9091" r="-6429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02" name="Rectangle 19"/>
              <p:cNvSpPr>
                <a:spLocks noChangeArrowheads="1"/>
              </p:cNvSpPr>
              <p:nvPr/>
            </p:nvSpPr>
            <p:spPr bwMode="auto">
              <a:xfrm>
                <a:off x="4057651" y="2644778"/>
                <a:ext cx="851165" cy="400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60" tIns="46031" rIns="92060" bIns="46031">
                <a:spAutoFit/>
              </a:bodyPr>
              <a:lstStyle/>
              <a:p>
                <a:r>
                  <a:rPr lang="fr-FR" dirty="0">
                    <a:solidFill>
                      <a:srgbClr val="FF33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fr-FR" baseline="-25000" dirty="0">
                    <a:solidFill>
                      <a:srgbClr val="FF33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fr-FR" dirty="0">
                    <a:solidFill>
                      <a:srgbClr val="FF33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fr-FR" dirty="0">
                    <a:solidFill>
                      <a:srgbClr val="FF33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29702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7651" y="2644778"/>
                <a:ext cx="851165" cy="400738"/>
              </a:xfrm>
              <a:prstGeom prst="rect">
                <a:avLst/>
              </a:prstGeom>
              <a:blipFill>
                <a:blip r:embed="rId3"/>
                <a:stretch>
                  <a:fillRect l="-7914" t="-9091" r="-6475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2ED13E-5E27-6449-956C-590E85CCFF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exemple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4336" y="590765"/>
            <a:ext cx="10515600" cy="681982"/>
          </a:xfrm>
        </p:spPr>
        <p:txBody>
          <a:bodyPr/>
          <a:lstStyle/>
          <a:p>
            <a:r>
              <a:rPr lang="en-US" dirty="0"/>
              <a:t>Branch and Bound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6553AB6-97C5-3B4B-971C-9E37C97C3E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722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  <a:noFill/>
        </p:spPr>
        <p:txBody>
          <a:bodyPr/>
          <a:lstStyle/>
          <a:p>
            <a:fld id="{8687B13C-A310-4F13-B9C1-99CB2B6888E2}" type="slidenum">
              <a:rPr lang="fr-FR" smtClean="0"/>
              <a:pPr/>
              <a:t>19</a:t>
            </a:fld>
            <a:endParaRPr lang="fr-FR"/>
          </a:p>
        </p:txBody>
      </p:sp>
      <p:grpSp>
        <p:nvGrpSpPr>
          <p:cNvPr id="30724" name="Group 3"/>
          <p:cNvGrpSpPr>
            <a:grpSpLocks/>
          </p:cNvGrpSpPr>
          <p:nvPr/>
        </p:nvGrpSpPr>
        <p:grpSpPr bwMode="auto">
          <a:xfrm>
            <a:off x="2081214" y="1546226"/>
            <a:ext cx="8188325" cy="4497388"/>
            <a:chOff x="351" y="974"/>
            <a:chExt cx="5158" cy="2833"/>
          </a:xfrm>
        </p:grpSpPr>
        <p:grpSp>
          <p:nvGrpSpPr>
            <p:cNvPr id="30725" name="Group 4"/>
            <p:cNvGrpSpPr>
              <a:grpSpLocks/>
            </p:cNvGrpSpPr>
            <p:nvPr/>
          </p:nvGrpSpPr>
          <p:grpSpPr bwMode="auto">
            <a:xfrm>
              <a:off x="351" y="1958"/>
              <a:ext cx="1567" cy="850"/>
              <a:chOff x="351" y="1958"/>
              <a:chExt cx="1567" cy="850"/>
            </a:xfrm>
          </p:grpSpPr>
          <p:sp>
            <p:nvSpPr>
              <p:cNvPr id="30742" name="Rectangle 5"/>
              <p:cNvSpPr>
                <a:spLocks noChangeArrowheads="1"/>
              </p:cNvSpPr>
              <p:nvPr/>
            </p:nvSpPr>
            <p:spPr bwMode="auto">
              <a:xfrm>
                <a:off x="351" y="1958"/>
                <a:ext cx="1567" cy="334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fr-FR" b="1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fr-FR" b="1" baseline="-2500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fr-FR" b="1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z</a:t>
                </a:r>
                <a:r>
                  <a:rPr lang="fr-FR" b="1" baseline="-2500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fr-FR" b="1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265</a:t>
                </a:r>
              </a:p>
            </p:txBody>
          </p:sp>
          <p:sp>
            <p:nvSpPr>
              <p:cNvPr id="30743" name="Rectangle 6"/>
              <p:cNvSpPr>
                <a:spLocks noChangeArrowheads="1"/>
              </p:cNvSpPr>
              <p:nvPr/>
            </p:nvSpPr>
            <p:spPr bwMode="auto">
              <a:xfrm>
                <a:off x="351" y="2309"/>
                <a:ext cx="1567" cy="4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fr-FR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fr-FR" baseline="-25000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fr-FR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4</a:t>
                </a:r>
              </a:p>
              <a:p>
                <a:pPr algn="ctr"/>
                <a:r>
                  <a:rPr lang="fr-FR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fr-FR" baseline="-25000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fr-FR" dirty="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4,5</a:t>
                </a:r>
              </a:p>
            </p:txBody>
          </p:sp>
        </p:grpSp>
        <p:grpSp>
          <p:nvGrpSpPr>
            <p:cNvPr id="30726" name="Group 7"/>
            <p:cNvGrpSpPr>
              <a:grpSpLocks/>
            </p:cNvGrpSpPr>
            <p:nvPr/>
          </p:nvGrpSpPr>
          <p:grpSpPr bwMode="auto">
            <a:xfrm>
              <a:off x="1564" y="2957"/>
              <a:ext cx="1567" cy="850"/>
              <a:chOff x="1564" y="2957"/>
              <a:chExt cx="1567" cy="850"/>
            </a:xfrm>
          </p:grpSpPr>
          <p:sp>
            <p:nvSpPr>
              <p:cNvPr id="30740" name="Rectangle 8"/>
              <p:cNvSpPr>
                <a:spLocks noChangeArrowheads="1"/>
              </p:cNvSpPr>
              <p:nvPr/>
            </p:nvSpPr>
            <p:spPr bwMode="auto">
              <a:xfrm>
                <a:off x="1564" y="2957"/>
                <a:ext cx="1567" cy="334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fr-FR" b="1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fr-FR" b="1" baseline="-2500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fr-FR" b="1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z</a:t>
                </a:r>
                <a:r>
                  <a:rPr lang="fr-FR" b="1" baseline="-2500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fr-FR" b="1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260</a:t>
                </a:r>
              </a:p>
            </p:txBody>
          </p:sp>
          <p:sp>
            <p:nvSpPr>
              <p:cNvPr id="30741" name="Rectangle 9"/>
              <p:cNvSpPr>
                <a:spLocks noChangeArrowheads="1"/>
              </p:cNvSpPr>
              <p:nvPr/>
            </p:nvSpPr>
            <p:spPr bwMode="auto">
              <a:xfrm>
                <a:off x="1564" y="3308"/>
                <a:ext cx="1567" cy="4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fr-FR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fr-FR" baseline="-2500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fr-FR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6</a:t>
                </a:r>
              </a:p>
              <a:p>
                <a:pPr algn="ctr"/>
                <a:r>
                  <a:rPr lang="fr-FR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fr-FR" baseline="-2500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fr-FR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4</a:t>
                </a:r>
              </a:p>
            </p:txBody>
          </p:sp>
        </p:grpSp>
        <p:sp>
          <p:nvSpPr>
            <p:cNvPr id="30727" name="Rectangle 10"/>
            <p:cNvSpPr>
              <a:spLocks noChangeArrowheads="1"/>
            </p:cNvSpPr>
            <p:nvPr/>
          </p:nvSpPr>
          <p:spPr bwMode="auto">
            <a:xfrm>
              <a:off x="1940" y="974"/>
              <a:ext cx="701" cy="350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fr-FR" b="1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fr-FR" b="1" baseline="-2500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</a:p>
          </p:txBody>
        </p:sp>
        <p:sp>
          <p:nvSpPr>
            <p:cNvPr id="30728" name="Line 11"/>
            <p:cNvSpPr>
              <a:spLocks noChangeShapeType="1"/>
            </p:cNvSpPr>
            <p:nvPr/>
          </p:nvSpPr>
          <p:spPr bwMode="auto">
            <a:xfrm flipH="1">
              <a:off x="1098" y="1323"/>
              <a:ext cx="1200" cy="6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CA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0729" name="Line 12"/>
            <p:cNvSpPr>
              <a:spLocks noChangeShapeType="1"/>
            </p:cNvSpPr>
            <p:nvPr/>
          </p:nvSpPr>
          <p:spPr bwMode="auto">
            <a:xfrm>
              <a:off x="2292" y="1329"/>
              <a:ext cx="1200" cy="6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CA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30" name="Rectangle 13"/>
                <p:cNvSpPr>
                  <a:spLocks noChangeArrowheads="1"/>
                </p:cNvSpPr>
                <p:nvPr/>
              </p:nvSpPr>
              <p:spPr bwMode="auto">
                <a:xfrm>
                  <a:off x="2900" y="1417"/>
                  <a:ext cx="536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:r>
                    <a:rPr lang="fr-FR" baseline="-25000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5</a:t>
                  </a:r>
                </a:p>
              </p:txBody>
            </p:sp>
          </mc:Choice>
          <mc:Fallback xmlns="">
            <p:sp>
              <p:nvSpPr>
                <p:cNvPr id="30730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00" y="1417"/>
                  <a:ext cx="536" cy="252"/>
                </a:xfrm>
                <a:prstGeom prst="rect">
                  <a:avLst/>
                </a:prstGeom>
                <a:blipFill>
                  <a:blip r:embed="rId3"/>
                  <a:stretch>
                    <a:fillRect l="-7143" t="-7576" r="-6429" b="-2575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31" name="Rectangle 14"/>
                <p:cNvSpPr>
                  <a:spLocks noChangeArrowheads="1"/>
                </p:cNvSpPr>
                <p:nvPr/>
              </p:nvSpPr>
              <p:spPr bwMode="auto">
                <a:xfrm>
                  <a:off x="1096" y="1417"/>
                  <a:ext cx="536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:r>
                    <a:rPr lang="fr-FR" baseline="-25000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4</a:t>
                  </a:r>
                </a:p>
              </p:txBody>
            </p:sp>
          </mc:Choice>
          <mc:Fallback xmlns="">
            <p:sp>
              <p:nvSpPr>
                <p:cNvPr id="30731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96" y="1417"/>
                  <a:ext cx="536" cy="252"/>
                </a:xfrm>
                <a:prstGeom prst="rect">
                  <a:avLst/>
                </a:prstGeom>
                <a:blipFill>
                  <a:blip r:embed="rId4"/>
                  <a:stretch>
                    <a:fillRect l="-7143" t="-7576" r="-6429" b="-2575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732" name="Rectangle 15"/>
            <p:cNvSpPr>
              <a:spLocks noChangeArrowheads="1"/>
            </p:cNvSpPr>
            <p:nvPr/>
          </p:nvSpPr>
          <p:spPr bwMode="auto">
            <a:xfrm>
              <a:off x="3152" y="1970"/>
              <a:ext cx="701" cy="350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fr-FR" b="1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fr-FR" b="1" baseline="-25000" dirty="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</a:p>
          </p:txBody>
        </p:sp>
        <p:sp>
          <p:nvSpPr>
            <p:cNvPr id="30733" name="Line 16"/>
            <p:cNvSpPr>
              <a:spLocks noChangeShapeType="1"/>
            </p:cNvSpPr>
            <p:nvPr/>
          </p:nvSpPr>
          <p:spPr bwMode="auto">
            <a:xfrm flipH="1">
              <a:off x="2310" y="2336"/>
              <a:ext cx="1200" cy="6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CA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0734" name="Line 17"/>
            <p:cNvSpPr>
              <a:spLocks noChangeShapeType="1"/>
            </p:cNvSpPr>
            <p:nvPr/>
          </p:nvSpPr>
          <p:spPr bwMode="auto">
            <a:xfrm>
              <a:off x="3504" y="2342"/>
              <a:ext cx="1200" cy="6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CA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35" name="Rectangle 18"/>
                <p:cNvSpPr>
                  <a:spLocks noChangeArrowheads="1"/>
                </p:cNvSpPr>
                <p:nvPr/>
              </p:nvSpPr>
              <p:spPr bwMode="auto">
                <a:xfrm>
                  <a:off x="4112" y="2430"/>
                  <a:ext cx="536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:r>
                    <a:rPr lang="fr-FR" baseline="-25000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5</a:t>
                  </a:r>
                </a:p>
              </p:txBody>
            </p:sp>
          </mc:Choice>
          <mc:Fallback xmlns="">
            <p:sp>
              <p:nvSpPr>
                <p:cNvPr id="30735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2" y="2430"/>
                  <a:ext cx="536" cy="252"/>
                </a:xfrm>
                <a:prstGeom prst="rect">
                  <a:avLst/>
                </a:prstGeom>
                <a:blipFill>
                  <a:blip r:embed="rId5"/>
                  <a:stretch>
                    <a:fillRect l="-7914" t="-9231" r="-6475" b="-2769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36" name="Rectangle 19"/>
                <p:cNvSpPr>
                  <a:spLocks noChangeArrowheads="1"/>
                </p:cNvSpPr>
                <p:nvPr/>
              </p:nvSpPr>
              <p:spPr bwMode="auto">
                <a:xfrm>
                  <a:off x="2308" y="2430"/>
                  <a:ext cx="536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:r>
                    <a:rPr lang="fr-FR" baseline="-25000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4</a:t>
                  </a:r>
                </a:p>
              </p:txBody>
            </p:sp>
          </mc:Choice>
          <mc:Fallback xmlns="">
            <p:sp>
              <p:nvSpPr>
                <p:cNvPr id="30736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8" y="2430"/>
                  <a:ext cx="536" cy="252"/>
                </a:xfrm>
                <a:prstGeom prst="rect">
                  <a:avLst/>
                </a:prstGeom>
                <a:blipFill>
                  <a:blip r:embed="rId6"/>
                  <a:stretch>
                    <a:fillRect l="-7143" t="-9231" r="-6429" b="-2769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737" name="Group 20"/>
            <p:cNvGrpSpPr>
              <a:grpSpLocks/>
            </p:cNvGrpSpPr>
            <p:nvPr/>
          </p:nvGrpSpPr>
          <p:grpSpPr bwMode="auto">
            <a:xfrm>
              <a:off x="3942" y="2957"/>
              <a:ext cx="1567" cy="850"/>
              <a:chOff x="3942" y="2957"/>
              <a:chExt cx="1567" cy="850"/>
            </a:xfrm>
          </p:grpSpPr>
          <p:sp>
            <p:nvSpPr>
              <p:cNvPr id="30738" name="Rectangle 21"/>
              <p:cNvSpPr>
                <a:spLocks noChangeArrowheads="1"/>
              </p:cNvSpPr>
              <p:nvPr/>
            </p:nvSpPr>
            <p:spPr bwMode="auto">
              <a:xfrm>
                <a:off x="3942" y="2957"/>
                <a:ext cx="1567" cy="334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fr-FR" b="1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fr-FR" b="1" baseline="-2500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</a:p>
            </p:txBody>
          </p:sp>
          <p:sp>
            <p:nvSpPr>
              <p:cNvPr id="30739" name="Rectangle 22"/>
              <p:cNvSpPr>
                <a:spLocks noChangeArrowheads="1"/>
              </p:cNvSpPr>
              <p:nvPr/>
            </p:nvSpPr>
            <p:spPr bwMode="auto">
              <a:xfrm>
                <a:off x="3942" y="3308"/>
                <a:ext cx="1567" cy="4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fr-FR" dirty="0">
                    <a:solidFill>
                      <a:srgbClr val="57565B"/>
                    </a:solidFill>
                    <a:latin typeface="Gotham HTF Book"/>
                    <a:ea typeface="Cambria Math" panose="02040503050406030204" pitchFamily="18" charset="0"/>
                  </a:rPr>
                  <a:t>Aucune solution</a:t>
                </a:r>
              </a:p>
              <a:p>
                <a:pPr algn="ctr"/>
                <a:r>
                  <a:rPr lang="fr-FR" dirty="0">
                    <a:solidFill>
                      <a:srgbClr val="57565B"/>
                    </a:solidFill>
                    <a:latin typeface="Gotham HTF Book"/>
                    <a:ea typeface="Cambria Math" panose="02040503050406030204" pitchFamily="18" charset="0"/>
                  </a:rPr>
                  <a:t>admissible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991544" y="1351549"/>
            <a:ext cx="7195864" cy="453449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sz="2000" dirty="0"/>
              <a:t>Programme Linéaire en Nombre Entier (PLNE ou IP) :</a:t>
            </a:r>
          </a:p>
          <a:p>
            <a:pPr>
              <a:lnSpc>
                <a:spcPct val="90000"/>
              </a:lnSpc>
            </a:pPr>
            <a:r>
              <a:rPr lang="fr-CA" sz="2000" dirty="0"/>
              <a:t>Programme Linéaire en Nombre Entier Mix (MIP) :</a:t>
            </a:r>
          </a:p>
          <a:p>
            <a:pPr>
              <a:lnSpc>
                <a:spcPct val="90000"/>
              </a:lnSpc>
            </a:pPr>
            <a:endParaRPr lang="fr-CA" sz="2000" dirty="0"/>
          </a:p>
          <a:p>
            <a:pPr>
              <a:lnSpc>
                <a:spcPct val="90000"/>
              </a:lnSpc>
            </a:pPr>
            <a:endParaRPr lang="fr-CA" sz="2000" dirty="0"/>
          </a:p>
          <a:p>
            <a:pPr>
              <a:lnSpc>
                <a:spcPct val="90000"/>
              </a:lnSpc>
            </a:pPr>
            <a:endParaRPr lang="fr-CA" sz="2000" dirty="0"/>
          </a:p>
          <a:p>
            <a:pPr>
              <a:lnSpc>
                <a:spcPct val="90000"/>
              </a:lnSpc>
            </a:pPr>
            <a:endParaRPr lang="fr-CA" sz="2000" dirty="0"/>
          </a:p>
          <a:p>
            <a:pPr>
              <a:lnSpc>
                <a:spcPct val="90000"/>
              </a:lnSpc>
            </a:pPr>
            <a:endParaRPr lang="fr-CA" sz="2000" dirty="0"/>
          </a:p>
          <a:p>
            <a:pPr>
              <a:lnSpc>
                <a:spcPct val="90000"/>
              </a:lnSpc>
            </a:pPr>
            <a:endParaRPr lang="fr-CA" sz="2000" dirty="0"/>
          </a:p>
          <a:p>
            <a:pPr>
              <a:lnSpc>
                <a:spcPct val="90000"/>
              </a:lnSpc>
            </a:pPr>
            <a:endParaRPr lang="fr-CA" sz="2000" dirty="0"/>
          </a:p>
          <a:p>
            <a:pPr>
              <a:lnSpc>
                <a:spcPct val="90000"/>
              </a:lnSpc>
            </a:pPr>
            <a:r>
              <a:rPr lang="fr-CA" sz="2000" dirty="0"/>
              <a:t>Ces problèmes sont théoriquement très difficiles, mais en pratique ils peuvent (souvent) être résolus très rapidement.</a:t>
            </a:r>
          </a:p>
          <a:p>
            <a:endParaRPr lang="fr-CA" sz="2000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Types de problème d’optimisation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3542B79-0252-4977-AE7E-A605C248CF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2787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731" y="2348880"/>
            <a:ext cx="41243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788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401392"/>
            <a:ext cx="1219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48913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	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7A0DDD2-CA19-B44E-85BB-431D3B62E7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 err="1"/>
              <a:t>Finalement</a:t>
            </a:r>
            <a:r>
              <a:rPr lang="en-US" sz="2000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30F196-FA41-5549-9AF9-E1F072D329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746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  <a:noFill/>
        </p:spPr>
        <p:txBody>
          <a:bodyPr/>
          <a:lstStyle/>
          <a:p>
            <a:fld id="{53398A57-F529-487D-ABDD-44BCAA532042}" type="slidenum">
              <a:rPr lang="fr-FR" smtClean="0"/>
              <a:pPr/>
              <a:t>20</a:t>
            </a:fld>
            <a:endParaRPr lang="fr-FR"/>
          </a:p>
        </p:txBody>
      </p:sp>
      <p:grpSp>
        <p:nvGrpSpPr>
          <p:cNvPr id="31748" name="Group 3"/>
          <p:cNvGrpSpPr>
            <a:grpSpLocks/>
          </p:cNvGrpSpPr>
          <p:nvPr/>
        </p:nvGrpSpPr>
        <p:grpSpPr bwMode="auto">
          <a:xfrm>
            <a:off x="2079625" y="2012896"/>
            <a:ext cx="8032750" cy="3343275"/>
            <a:chOff x="353" y="901"/>
            <a:chExt cx="5060" cy="2106"/>
          </a:xfrm>
        </p:grpSpPr>
        <p:grpSp>
          <p:nvGrpSpPr>
            <p:cNvPr id="31749" name="Group 4"/>
            <p:cNvGrpSpPr>
              <a:grpSpLocks/>
            </p:cNvGrpSpPr>
            <p:nvPr/>
          </p:nvGrpSpPr>
          <p:grpSpPr bwMode="auto">
            <a:xfrm>
              <a:off x="353" y="2388"/>
              <a:ext cx="1144" cy="619"/>
              <a:chOff x="353" y="2388"/>
              <a:chExt cx="1144" cy="619"/>
            </a:xfrm>
          </p:grpSpPr>
          <p:sp>
            <p:nvSpPr>
              <p:cNvPr id="31774" name="Rectangle 5"/>
              <p:cNvSpPr>
                <a:spLocks noChangeArrowheads="1"/>
              </p:cNvSpPr>
              <p:nvPr/>
            </p:nvSpPr>
            <p:spPr bwMode="auto">
              <a:xfrm>
                <a:off x="353" y="2388"/>
                <a:ext cx="1144" cy="241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fr-FR" b="1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fr-FR" b="1" baseline="-2500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r>
                  <a:rPr lang="fr-FR" b="1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z</a:t>
                </a:r>
                <a:r>
                  <a:rPr lang="fr-FR" b="1" baseline="-2500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r>
                  <a:rPr lang="fr-FR" b="1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240</a:t>
                </a:r>
              </a:p>
            </p:txBody>
          </p:sp>
          <p:sp>
            <p:nvSpPr>
              <p:cNvPr id="31775" name="Rectangle 6"/>
              <p:cNvSpPr>
                <a:spLocks noChangeArrowheads="1"/>
              </p:cNvSpPr>
              <p:nvPr/>
            </p:nvSpPr>
            <p:spPr bwMode="auto">
              <a:xfrm>
                <a:off x="353" y="2645"/>
                <a:ext cx="1144" cy="36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fr-FR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fr-FR" baseline="-2500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fr-FR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4</a:t>
                </a:r>
              </a:p>
              <a:p>
                <a:pPr algn="ctr"/>
                <a:r>
                  <a:rPr lang="fr-FR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fr-FR" baseline="-2500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fr-FR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4</a:t>
                </a:r>
              </a:p>
            </p:txBody>
          </p:sp>
        </p:grpSp>
        <p:grpSp>
          <p:nvGrpSpPr>
            <p:cNvPr id="31750" name="Group 7"/>
            <p:cNvGrpSpPr>
              <a:grpSpLocks/>
            </p:cNvGrpSpPr>
            <p:nvPr/>
          </p:nvGrpSpPr>
          <p:grpSpPr bwMode="auto">
            <a:xfrm>
              <a:off x="2993" y="2388"/>
              <a:ext cx="1144" cy="619"/>
              <a:chOff x="2993" y="2388"/>
              <a:chExt cx="1144" cy="619"/>
            </a:xfrm>
          </p:grpSpPr>
          <p:sp>
            <p:nvSpPr>
              <p:cNvPr id="31772" name="Rectangle 8"/>
              <p:cNvSpPr>
                <a:spLocks noChangeArrowheads="1"/>
              </p:cNvSpPr>
              <p:nvPr/>
            </p:nvSpPr>
            <p:spPr bwMode="auto">
              <a:xfrm>
                <a:off x="2993" y="2388"/>
                <a:ext cx="1144" cy="241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fr-FR" b="1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fr-FR" b="1" baseline="-2500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fr-FR" b="1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z</a:t>
                </a:r>
                <a:r>
                  <a:rPr lang="fr-FR" b="1" baseline="-2500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fr-FR" b="1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260</a:t>
                </a:r>
              </a:p>
            </p:txBody>
          </p:sp>
          <p:sp>
            <p:nvSpPr>
              <p:cNvPr id="31773" name="Rectangle 9"/>
              <p:cNvSpPr>
                <a:spLocks noChangeArrowheads="1"/>
              </p:cNvSpPr>
              <p:nvPr/>
            </p:nvSpPr>
            <p:spPr bwMode="auto">
              <a:xfrm>
                <a:off x="2993" y="2646"/>
                <a:ext cx="1144" cy="3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fr-FR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fr-FR" baseline="-2500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fr-FR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6</a:t>
                </a:r>
              </a:p>
              <a:p>
                <a:pPr algn="ctr"/>
                <a:r>
                  <a:rPr lang="fr-FR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fr-FR" baseline="-2500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fr-FR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4</a:t>
                </a:r>
              </a:p>
            </p:txBody>
          </p:sp>
        </p:grpSp>
        <p:sp>
          <p:nvSpPr>
            <p:cNvPr id="31751" name="Rectangle 10"/>
            <p:cNvSpPr>
              <a:spLocks noChangeArrowheads="1"/>
            </p:cNvSpPr>
            <p:nvPr/>
          </p:nvSpPr>
          <p:spPr bwMode="auto">
            <a:xfrm>
              <a:off x="2522" y="901"/>
              <a:ext cx="509" cy="252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fr-FR" b="1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fr-FR" b="1" baseline="-2500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</a:p>
          </p:txBody>
        </p:sp>
        <p:sp>
          <p:nvSpPr>
            <p:cNvPr id="31752" name="Line 11"/>
            <p:cNvSpPr>
              <a:spLocks noChangeShapeType="1"/>
            </p:cNvSpPr>
            <p:nvPr/>
          </p:nvSpPr>
          <p:spPr bwMode="auto">
            <a:xfrm flipH="1">
              <a:off x="1532" y="1158"/>
              <a:ext cx="1242" cy="5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CA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1753" name="Line 12"/>
            <p:cNvSpPr>
              <a:spLocks noChangeShapeType="1"/>
            </p:cNvSpPr>
            <p:nvPr/>
          </p:nvSpPr>
          <p:spPr bwMode="auto">
            <a:xfrm>
              <a:off x="2781" y="1161"/>
              <a:ext cx="1409" cy="5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CA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54" name="Rectangle 13"/>
                <p:cNvSpPr>
                  <a:spLocks noChangeArrowheads="1"/>
                </p:cNvSpPr>
                <p:nvPr/>
              </p:nvSpPr>
              <p:spPr bwMode="auto">
                <a:xfrm>
                  <a:off x="3301" y="1133"/>
                  <a:ext cx="536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:r>
                    <a:rPr lang="fr-FR" baseline="-25000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5</a:t>
                  </a:r>
                </a:p>
              </p:txBody>
            </p:sp>
          </mc:Choice>
          <mc:Fallback xmlns="">
            <p:sp>
              <p:nvSpPr>
                <p:cNvPr id="3175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01" y="1133"/>
                  <a:ext cx="536" cy="252"/>
                </a:xfrm>
                <a:prstGeom prst="rect">
                  <a:avLst/>
                </a:prstGeom>
                <a:blipFill>
                  <a:blip r:embed="rId2"/>
                  <a:stretch>
                    <a:fillRect l="-7914" t="-9231" r="-6475" b="-2769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55" name="Rectangle 14"/>
                <p:cNvSpPr>
                  <a:spLocks noChangeArrowheads="1"/>
                </p:cNvSpPr>
                <p:nvPr/>
              </p:nvSpPr>
              <p:spPr bwMode="auto">
                <a:xfrm>
                  <a:off x="1758" y="1133"/>
                  <a:ext cx="536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:r>
                    <a:rPr lang="fr-FR" baseline="-25000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4</a:t>
                  </a:r>
                </a:p>
              </p:txBody>
            </p:sp>
          </mc:Choice>
          <mc:Fallback xmlns="">
            <p:sp>
              <p:nvSpPr>
                <p:cNvPr id="3175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58" y="1133"/>
                  <a:ext cx="536" cy="252"/>
                </a:xfrm>
                <a:prstGeom prst="rect">
                  <a:avLst/>
                </a:prstGeom>
                <a:blipFill>
                  <a:blip r:embed="rId3"/>
                  <a:stretch>
                    <a:fillRect l="-7143" t="-9231" r="-6429" b="-2769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756" name="Rectangle 15"/>
            <p:cNvSpPr>
              <a:spLocks noChangeArrowheads="1"/>
            </p:cNvSpPr>
            <p:nvPr/>
          </p:nvSpPr>
          <p:spPr bwMode="auto">
            <a:xfrm>
              <a:off x="3928" y="1665"/>
              <a:ext cx="509" cy="252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fr-FR" b="1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fr-FR" b="1" baseline="-2500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</a:p>
          </p:txBody>
        </p:sp>
        <p:sp>
          <p:nvSpPr>
            <p:cNvPr id="31757" name="Line 16"/>
            <p:cNvSpPr>
              <a:spLocks noChangeShapeType="1"/>
            </p:cNvSpPr>
            <p:nvPr/>
          </p:nvSpPr>
          <p:spPr bwMode="auto">
            <a:xfrm flipH="1">
              <a:off x="3554" y="1932"/>
              <a:ext cx="624" cy="4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CA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1758" name="Line 17"/>
            <p:cNvSpPr>
              <a:spLocks noChangeShapeType="1"/>
            </p:cNvSpPr>
            <p:nvPr/>
          </p:nvSpPr>
          <p:spPr bwMode="auto">
            <a:xfrm>
              <a:off x="4178" y="1926"/>
              <a:ext cx="678" cy="4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CA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59" name="Rectangle 18"/>
                <p:cNvSpPr>
                  <a:spLocks noChangeArrowheads="1"/>
                </p:cNvSpPr>
                <p:nvPr/>
              </p:nvSpPr>
              <p:spPr bwMode="auto">
                <a:xfrm>
                  <a:off x="4561" y="1995"/>
                  <a:ext cx="536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:r>
                    <a:rPr lang="fr-FR" baseline="-25000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5</a:t>
                  </a:r>
                </a:p>
              </p:txBody>
            </p:sp>
          </mc:Choice>
          <mc:Fallback xmlns="">
            <p:sp>
              <p:nvSpPr>
                <p:cNvPr id="3175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61" y="1995"/>
                  <a:ext cx="536" cy="252"/>
                </a:xfrm>
                <a:prstGeom prst="rect">
                  <a:avLst/>
                </a:prstGeom>
                <a:blipFill>
                  <a:blip r:embed="rId4"/>
                  <a:stretch>
                    <a:fillRect l="-7143" t="-7576" r="-6429" b="-2575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60" name="Rectangle 19"/>
                <p:cNvSpPr>
                  <a:spLocks noChangeArrowheads="1"/>
                </p:cNvSpPr>
                <p:nvPr/>
              </p:nvSpPr>
              <p:spPr bwMode="auto">
                <a:xfrm>
                  <a:off x="3275" y="2019"/>
                  <a:ext cx="536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:r>
                    <a:rPr lang="fr-FR" baseline="-25000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4</a:t>
                  </a:r>
                </a:p>
              </p:txBody>
            </p:sp>
          </mc:Choice>
          <mc:Fallback xmlns="">
            <p:sp>
              <p:nvSpPr>
                <p:cNvPr id="3176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75" y="2019"/>
                  <a:ext cx="536" cy="252"/>
                </a:xfrm>
                <a:prstGeom prst="rect">
                  <a:avLst/>
                </a:prstGeom>
                <a:blipFill>
                  <a:blip r:embed="rId5"/>
                  <a:stretch>
                    <a:fillRect l="-7143" t="-7576" r="-6429" b="-2575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761" name="Group 20"/>
            <p:cNvGrpSpPr>
              <a:grpSpLocks/>
            </p:cNvGrpSpPr>
            <p:nvPr/>
          </p:nvGrpSpPr>
          <p:grpSpPr bwMode="auto">
            <a:xfrm>
              <a:off x="4269" y="2388"/>
              <a:ext cx="1144" cy="619"/>
              <a:chOff x="4269" y="2388"/>
              <a:chExt cx="1144" cy="619"/>
            </a:xfrm>
          </p:grpSpPr>
          <p:sp>
            <p:nvSpPr>
              <p:cNvPr id="31770" name="Rectangle 21"/>
              <p:cNvSpPr>
                <a:spLocks noChangeArrowheads="1"/>
              </p:cNvSpPr>
              <p:nvPr/>
            </p:nvSpPr>
            <p:spPr bwMode="auto">
              <a:xfrm>
                <a:off x="4269" y="2388"/>
                <a:ext cx="1144" cy="241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fr-FR" b="1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fr-FR" b="1" baseline="-2500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</a:p>
            </p:txBody>
          </p:sp>
          <p:sp>
            <p:nvSpPr>
              <p:cNvPr id="31771" name="Rectangle 22"/>
              <p:cNvSpPr>
                <a:spLocks noChangeArrowheads="1"/>
              </p:cNvSpPr>
              <p:nvPr/>
            </p:nvSpPr>
            <p:spPr bwMode="auto">
              <a:xfrm>
                <a:off x="4269" y="2646"/>
                <a:ext cx="1144" cy="3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fr-FR" dirty="0">
                    <a:solidFill>
                      <a:srgbClr val="57565B"/>
                    </a:solidFill>
                    <a:latin typeface="Gotham HTF Book"/>
                    <a:ea typeface="Cambria Math" panose="02040503050406030204" pitchFamily="18" charset="0"/>
                  </a:rPr>
                  <a:t>Aucune solution</a:t>
                </a:r>
              </a:p>
              <a:p>
                <a:pPr algn="ctr"/>
                <a:r>
                  <a:rPr lang="fr-FR" dirty="0">
                    <a:solidFill>
                      <a:srgbClr val="57565B"/>
                    </a:solidFill>
                    <a:latin typeface="Gotham HTF Book"/>
                    <a:ea typeface="Cambria Math" panose="02040503050406030204" pitchFamily="18" charset="0"/>
                  </a:rPr>
                  <a:t>admissible</a:t>
                </a:r>
              </a:p>
            </p:txBody>
          </p:sp>
        </p:grpSp>
        <p:sp>
          <p:nvSpPr>
            <p:cNvPr id="31762" name="Rectangle 23"/>
            <p:cNvSpPr>
              <a:spLocks noChangeArrowheads="1"/>
            </p:cNvSpPr>
            <p:nvPr/>
          </p:nvSpPr>
          <p:spPr bwMode="auto">
            <a:xfrm>
              <a:off x="1304" y="1665"/>
              <a:ext cx="509" cy="252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fr-FR" b="1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fr-FR" b="1" baseline="-2500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</a:p>
          </p:txBody>
        </p:sp>
        <p:grpSp>
          <p:nvGrpSpPr>
            <p:cNvPr id="31763" name="Group 24"/>
            <p:cNvGrpSpPr>
              <a:grpSpLocks/>
            </p:cNvGrpSpPr>
            <p:nvPr/>
          </p:nvGrpSpPr>
          <p:grpSpPr bwMode="auto">
            <a:xfrm>
              <a:off x="1615" y="2388"/>
              <a:ext cx="1144" cy="619"/>
              <a:chOff x="1615" y="2388"/>
              <a:chExt cx="1144" cy="619"/>
            </a:xfrm>
          </p:grpSpPr>
          <p:sp>
            <p:nvSpPr>
              <p:cNvPr id="31768" name="Rectangle 25"/>
              <p:cNvSpPr>
                <a:spLocks noChangeArrowheads="1"/>
              </p:cNvSpPr>
              <p:nvPr/>
            </p:nvSpPr>
            <p:spPr bwMode="auto">
              <a:xfrm>
                <a:off x="1615" y="2388"/>
                <a:ext cx="1144" cy="241"/>
              </a:xfrm>
              <a:prstGeom prst="rect">
                <a:avLst/>
              </a:prstGeom>
              <a:solidFill>
                <a:srgbClr val="EAEAEA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fr-FR" b="1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fr-FR" b="1" baseline="-25000">
                    <a:solidFill>
                      <a:srgbClr val="5756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</a:p>
            </p:txBody>
          </p:sp>
          <p:sp>
            <p:nvSpPr>
              <p:cNvPr id="31769" name="Rectangle 26"/>
              <p:cNvSpPr>
                <a:spLocks noChangeArrowheads="1"/>
              </p:cNvSpPr>
              <p:nvPr/>
            </p:nvSpPr>
            <p:spPr bwMode="auto">
              <a:xfrm>
                <a:off x="1615" y="2645"/>
                <a:ext cx="1144" cy="36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fr-FR" dirty="0">
                    <a:solidFill>
                      <a:srgbClr val="57565B"/>
                    </a:solidFill>
                    <a:latin typeface="Gotham HTF Book"/>
                    <a:ea typeface="Cambria Math" panose="02040503050406030204" pitchFamily="18" charset="0"/>
                  </a:rPr>
                  <a:t>Aucune solution</a:t>
                </a:r>
              </a:p>
              <a:p>
                <a:pPr algn="ctr"/>
                <a:r>
                  <a:rPr lang="fr-FR" dirty="0">
                    <a:solidFill>
                      <a:srgbClr val="57565B"/>
                    </a:solidFill>
                    <a:latin typeface="Gotham HTF Book"/>
                    <a:ea typeface="Cambria Math" panose="02040503050406030204" pitchFamily="18" charset="0"/>
                  </a:rPr>
                  <a:t>admissible</a:t>
                </a:r>
              </a:p>
            </p:txBody>
          </p:sp>
        </p:grpSp>
        <p:sp>
          <p:nvSpPr>
            <p:cNvPr id="31764" name="Line 27"/>
            <p:cNvSpPr>
              <a:spLocks noChangeShapeType="1"/>
            </p:cNvSpPr>
            <p:nvPr/>
          </p:nvSpPr>
          <p:spPr bwMode="auto">
            <a:xfrm flipH="1">
              <a:off x="922" y="1938"/>
              <a:ext cx="624" cy="4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CA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1765" name="Line 28"/>
            <p:cNvSpPr>
              <a:spLocks noChangeShapeType="1"/>
            </p:cNvSpPr>
            <p:nvPr/>
          </p:nvSpPr>
          <p:spPr bwMode="auto">
            <a:xfrm>
              <a:off x="1546" y="1932"/>
              <a:ext cx="718" cy="4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CA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66" name="Rectangle 29"/>
                <p:cNvSpPr>
                  <a:spLocks noChangeArrowheads="1"/>
                </p:cNvSpPr>
                <p:nvPr/>
              </p:nvSpPr>
              <p:spPr bwMode="auto">
                <a:xfrm>
                  <a:off x="1929" y="2001"/>
                  <a:ext cx="536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:r>
                    <a:rPr lang="fr-FR" baseline="-25000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5</a:t>
                  </a:r>
                </a:p>
              </p:txBody>
            </p:sp>
          </mc:Choice>
          <mc:Fallback xmlns="">
            <p:sp>
              <p:nvSpPr>
                <p:cNvPr id="31766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29" y="2001"/>
                  <a:ext cx="536" cy="252"/>
                </a:xfrm>
                <a:prstGeom prst="rect">
                  <a:avLst/>
                </a:prstGeom>
                <a:blipFill>
                  <a:blip r:embed="rId6"/>
                  <a:stretch>
                    <a:fillRect l="-7914" t="-9231" r="-6475" b="-2769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67" name="Rectangle 30"/>
                <p:cNvSpPr>
                  <a:spLocks noChangeArrowheads="1"/>
                </p:cNvSpPr>
                <p:nvPr/>
              </p:nvSpPr>
              <p:spPr bwMode="auto">
                <a:xfrm>
                  <a:off x="643" y="2025"/>
                  <a:ext cx="536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:r>
                    <a:rPr lang="fr-FR" baseline="-25000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fr-FR" dirty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4</a:t>
                  </a:r>
                </a:p>
              </p:txBody>
            </p:sp>
          </mc:Choice>
          <mc:Fallback xmlns="">
            <p:sp>
              <p:nvSpPr>
                <p:cNvPr id="31767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3" y="2025"/>
                  <a:ext cx="536" cy="252"/>
                </a:xfrm>
                <a:prstGeom prst="rect">
                  <a:avLst/>
                </a:prstGeom>
                <a:blipFill>
                  <a:blip r:embed="rId7"/>
                  <a:stretch>
                    <a:fillRect l="-7914" t="-9091" r="-6475" b="-2575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360486"/>
            <a:ext cx="10515600" cy="683181"/>
          </a:xfrm>
        </p:spPr>
        <p:txBody>
          <a:bodyPr/>
          <a:lstStyle/>
          <a:p>
            <a:r>
              <a:rPr lang="fr-FR" dirty="0"/>
              <a:t>En règle générale, pour calculer une solution optimale d’un nœud-fils, il sera plus rapide de modifier le tableau optimal du nœud père plutôt que de reprendre les calculs de l’algorithme du simplexe à partir de leur début.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Calculs</a:t>
            </a:r>
            <a:r>
              <a:rPr lang="en-US" dirty="0"/>
              <a:t> </a:t>
            </a:r>
            <a:r>
              <a:rPr lang="en-US" dirty="0" err="1"/>
              <a:t>incrémentaux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55DAB9-58EF-42A7-BC28-CC554A9BD8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79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4E1E2BCE-0670-465A-A70D-AE25785E272B}" type="slidenum">
              <a:rPr lang="fr-FR" smtClean="0"/>
              <a:pPr/>
              <a:t>21</a:t>
            </a:fld>
            <a:endParaRPr lang="fr-FR"/>
          </a:p>
        </p:txBody>
      </p:sp>
      <p:grpSp>
        <p:nvGrpSpPr>
          <p:cNvPr id="33797" name="Group 1028"/>
          <p:cNvGrpSpPr>
            <a:grpSpLocks/>
          </p:cNvGrpSpPr>
          <p:nvPr/>
        </p:nvGrpSpPr>
        <p:grpSpPr bwMode="auto">
          <a:xfrm>
            <a:off x="2279576" y="2765703"/>
            <a:ext cx="9039229" cy="2865437"/>
            <a:chOff x="475" y="2119"/>
            <a:chExt cx="5694" cy="1805"/>
          </a:xfrm>
        </p:grpSpPr>
        <p:sp>
          <p:nvSpPr>
            <p:cNvPr id="33798" name="Rectangle 1029"/>
            <p:cNvSpPr>
              <a:spLocks noChangeArrowheads="1"/>
            </p:cNvSpPr>
            <p:nvPr/>
          </p:nvSpPr>
          <p:spPr bwMode="auto">
            <a:xfrm>
              <a:off x="2243" y="2256"/>
              <a:ext cx="486" cy="241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fr-FR" b="1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fr-FR" b="1" baseline="-2500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</a:p>
          </p:txBody>
        </p:sp>
        <p:sp>
          <p:nvSpPr>
            <p:cNvPr id="33799" name="Line 1030"/>
            <p:cNvSpPr>
              <a:spLocks noChangeShapeType="1"/>
            </p:cNvSpPr>
            <p:nvPr/>
          </p:nvSpPr>
          <p:spPr bwMode="auto">
            <a:xfrm flipH="1">
              <a:off x="1298" y="2501"/>
              <a:ext cx="1185" cy="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CA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3800" name="Line 1031"/>
            <p:cNvSpPr>
              <a:spLocks noChangeShapeType="1"/>
            </p:cNvSpPr>
            <p:nvPr/>
          </p:nvSpPr>
          <p:spPr bwMode="auto">
            <a:xfrm>
              <a:off x="2490" y="2504"/>
              <a:ext cx="1345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CA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3801" name="Rectangle 1032"/>
            <p:cNvSpPr>
              <a:spLocks noChangeArrowheads="1"/>
            </p:cNvSpPr>
            <p:nvPr/>
          </p:nvSpPr>
          <p:spPr bwMode="auto">
            <a:xfrm>
              <a:off x="3585" y="2985"/>
              <a:ext cx="486" cy="241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fr-FR" b="1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fr-FR" b="1" baseline="-2500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</a:p>
          </p:txBody>
        </p:sp>
        <p:sp>
          <p:nvSpPr>
            <p:cNvPr id="33802" name="Line 1033"/>
            <p:cNvSpPr>
              <a:spLocks noChangeShapeType="1"/>
            </p:cNvSpPr>
            <p:nvPr/>
          </p:nvSpPr>
          <p:spPr bwMode="auto">
            <a:xfrm flipH="1">
              <a:off x="3228" y="3240"/>
              <a:ext cx="595" cy="4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CA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3803" name="Line 1034"/>
            <p:cNvSpPr>
              <a:spLocks noChangeShapeType="1"/>
            </p:cNvSpPr>
            <p:nvPr/>
          </p:nvSpPr>
          <p:spPr bwMode="auto">
            <a:xfrm>
              <a:off x="3823" y="3234"/>
              <a:ext cx="647" cy="4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CA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3804" name="Rectangle 1035"/>
            <p:cNvSpPr>
              <a:spLocks noChangeArrowheads="1"/>
            </p:cNvSpPr>
            <p:nvPr/>
          </p:nvSpPr>
          <p:spPr bwMode="auto">
            <a:xfrm>
              <a:off x="1081" y="2985"/>
              <a:ext cx="485" cy="241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fr-FR" b="1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fr-FR" b="1" baseline="-2500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</a:p>
          </p:txBody>
        </p:sp>
        <p:sp>
          <p:nvSpPr>
            <p:cNvPr id="33805" name="Line 1036"/>
            <p:cNvSpPr>
              <a:spLocks noChangeShapeType="1"/>
            </p:cNvSpPr>
            <p:nvPr/>
          </p:nvSpPr>
          <p:spPr bwMode="auto">
            <a:xfrm flipH="1">
              <a:off x="716" y="3246"/>
              <a:ext cx="596" cy="4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CA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3806" name="Line 1037"/>
            <p:cNvSpPr>
              <a:spLocks noChangeShapeType="1"/>
            </p:cNvSpPr>
            <p:nvPr/>
          </p:nvSpPr>
          <p:spPr bwMode="auto">
            <a:xfrm>
              <a:off x="1312" y="3240"/>
              <a:ext cx="685" cy="4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CA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3807" name="Rectangle 1038"/>
            <p:cNvSpPr>
              <a:spLocks noChangeArrowheads="1"/>
            </p:cNvSpPr>
            <p:nvPr/>
          </p:nvSpPr>
          <p:spPr bwMode="auto">
            <a:xfrm>
              <a:off x="475" y="3683"/>
              <a:ext cx="485" cy="241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fr-FR" b="1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fr-FR" b="1" baseline="-2500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</a:p>
          </p:txBody>
        </p:sp>
        <p:sp>
          <p:nvSpPr>
            <p:cNvPr id="33808" name="Rectangle 1039"/>
            <p:cNvSpPr>
              <a:spLocks noChangeArrowheads="1"/>
            </p:cNvSpPr>
            <p:nvPr/>
          </p:nvSpPr>
          <p:spPr bwMode="auto">
            <a:xfrm>
              <a:off x="1779" y="3683"/>
              <a:ext cx="485" cy="241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fr-FR" b="1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fr-FR" b="1" baseline="-2500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4</a:t>
              </a:r>
            </a:p>
          </p:txBody>
        </p:sp>
        <p:sp>
          <p:nvSpPr>
            <p:cNvPr id="33809" name="Rectangle 1040"/>
            <p:cNvSpPr>
              <a:spLocks noChangeArrowheads="1"/>
            </p:cNvSpPr>
            <p:nvPr/>
          </p:nvSpPr>
          <p:spPr bwMode="auto">
            <a:xfrm>
              <a:off x="2988" y="3683"/>
              <a:ext cx="485" cy="241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fr-FR" b="1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fr-FR" b="1" baseline="-2500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</a:t>
              </a:r>
            </a:p>
          </p:txBody>
        </p:sp>
        <p:sp>
          <p:nvSpPr>
            <p:cNvPr id="33810" name="Rectangle 1041"/>
            <p:cNvSpPr>
              <a:spLocks noChangeArrowheads="1"/>
            </p:cNvSpPr>
            <p:nvPr/>
          </p:nvSpPr>
          <p:spPr bwMode="auto">
            <a:xfrm>
              <a:off x="4282" y="3683"/>
              <a:ext cx="485" cy="241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fr-FR" b="1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fr-FR" b="1" baseline="-25000">
                  <a:solidFill>
                    <a:srgbClr val="57565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6</a:t>
              </a:r>
            </a:p>
          </p:txBody>
        </p:sp>
        <p:sp>
          <p:nvSpPr>
            <p:cNvPr id="33811" name="Line 1042"/>
            <p:cNvSpPr>
              <a:spLocks noChangeShapeType="1"/>
            </p:cNvSpPr>
            <p:nvPr/>
          </p:nvSpPr>
          <p:spPr bwMode="auto">
            <a:xfrm flipH="1">
              <a:off x="1973" y="2382"/>
              <a:ext cx="1704" cy="38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fr-CA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3812" name="Line 1043"/>
            <p:cNvSpPr>
              <a:spLocks noChangeShapeType="1"/>
            </p:cNvSpPr>
            <p:nvPr/>
          </p:nvSpPr>
          <p:spPr bwMode="auto">
            <a:xfrm flipH="1">
              <a:off x="3257" y="2382"/>
              <a:ext cx="420" cy="33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fr-CA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3813" name="Text Box 1044"/>
            <p:cNvSpPr txBox="1">
              <a:spLocks noChangeArrowheads="1"/>
            </p:cNvSpPr>
            <p:nvPr/>
          </p:nvSpPr>
          <p:spPr bwMode="auto">
            <a:xfrm>
              <a:off x="3228" y="2119"/>
              <a:ext cx="2941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fr-FR" sz="2400" b="1" dirty="0">
                  <a:solidFill>
                    <a:srgbClr val="57565B"/>
                  </a:solidFill>
                  <a:latin typeface="Gotham HTF Book"/>
                  <a:ea typeface="Cambria Math" panose="02040503050406030204" pitchFamily="18" charset="0"/>
                </a:rPr>
                <a:t>Reprendre à partir de la solution P</a:t>
              </a:r>
              <a:r>
                <a:rPr lang="fr-FR" sz="2400" b="1" baseline="-25000" dirty="0">
                  <a:solidFill>
                    <a:srgbClr val="57565B"/>
                  </a:solidFill>
                  <a:latin typeface="Gotham HTF Book"/>
                  <a:ea typeface="Cambria Math" panose="02040503050406030204" pitchFamily="18" charset="0"/>
                </a:rPr>
                <a:t>0</a:t>
              </a:r>
              <a:endParaRPr lang="fr-FR" sz="2400" dirty="0">
                <a:solidFill>
                  <a:srgbClr val="57565B"/>
                </a:solidFill>
                <a:latin typeface="Gotham HTF Book"/>
                <a:ea typeface="Cambria Math" panose="02040503050406030204" pitchFamily="18" charset="0"/>
              </a:endParaRPr>
            </a:p>
          </p:txBody>
        </p:sp>
        <p:sp>
          <p:nvSpPr>
            <p:cNvPr id="33814" name="Line 1045"/>
            <p:cNvSpPr>
              <a:spLocks noChangeShapeType="1"/>
            </p:cNvSpPr>
            <p:nvPr/>
          </p:nvSpPr>
          <p:spPr bwMode="auto">
            <a:xfrm flipH="1">
              <a:off x="3524" y="3155"/>
              <a:ext cx="1184" cy="35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fr-CA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3815" name="Line 1046"/>
            <p:cNvSpPr>
              <a:spLocks noChangeShapeType="1"/>
            </p:cNvSpPr>
            <p:nvPr/>
          </p:nvSpPr>
          <p:spPr bwMode="auto">
            <a:xfrm flipH="1">
              <a:off x="4254" y="3155"/>
              <a:ext cx="462" cy="32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fr-CA">
                <a:solidFill>
                  <a:srgbClr val="57565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3816" name="Text Box 1047"/>
            <p:cNvSpPr txBox="1">
              <a:spLocks noChangeArrowheads="1"/>
            </p:cNvSpPr>
            <p:nvPr/>
          </p:nvSpPr>
          <p:spPr bwMode="auto">
            <a:xfrm>
              <a:off x="4724" y="2621"/>
              <a:ext cx="1150" cy="7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fr-FR" sz="2400" b="1" dirty="0">
                  <a:solidFill>
                    <a:srgbClr val="57565B"/>
                  </a:solidFill>
                  <a:latin typeface="Gotham HTF Book"/>
                  <a:ea typeface="Cambria Math" panose="02040503050406030204" pitchFamily="18" charset="0"/>
                </a:rPr>
                <a:t>Reprendre à partir de la solution P</a:t>
              </a:r>
              <a:r>
                <a:rPr lang="fr-FR" sz="2400" b="1" baseline="-25000" dirty="0">
                  <a:solidFill>
                    <a:srgbClr val="57565B"/>
                  </a:solidFill>
                  <a:latin typeface="Gotham HTF Book"/>
                  <a:ea typeface="Cambria Math" panose="02040503050406030204" pitchFamily="18" charset="0"/>
                </a:rPr>
                <a:t>2</a:t>
              </a:r>
              <a:endParaRPr lang="fr-FR" sz="2400" dirty="0">
                <a:solidFill>
                  <a:srgbClr val="57565B"/>
                </a:solidFill>
                <a:latin typeface="Gotham HTF Book"/>
                <a:ea typeface="Cambria Math" panose="02040503050406030204" pitchFamily="18" charset="0"/>
              </a:endParaRPr>
            </a:p>
          </p:txBody>
        </p:sp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Algorithme (problème de minimisation) </a:t>
            </a:r>
            <a:br>
              <a:rPr lang="en-US"/>
            </a:b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endParaRPr lang="fr-CA"/>
          </a:p>
          <a:p>
            <a:endParaRPr lang="fr-CA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55E3D6F-1F6C-2849-A113-424E7BA997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4818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  <a:noFill/>
        </p:spPr>
        <p:txBody>
          <a:bodyPr/>
          <a:lstStyle/>
          <a:p>
            <a:fld id="{C6D34D00-9D23-4BA1-A131-365BFE82D8A9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144336" y="1095721"/>
            <a:ext cx="8280920" cy="409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r>
              <a:rPr lang="fr-CA" dirty="0">
                <a:solidFill>
                  <a:srgbClr val="57565B"/>
                </a:solidFill>
                <a:latin typeface="Gotham HTF Book"/>
              </a:rPr>
              <a:t>Les notations suivantes sont utilisées : </a:t>
            </a:r>
          </a:p>
          <a:p>
            <a:endParaRPr lang="fr-CA" dirty="0">
              <a:solidFill>
                <a:srgbClr val="57565B"/>
              </a:solidFill>
              <a:latin typeface="Gotham HTF Book"/>
            </a:endParaRPr>
          </a:p>
          <a:p>
            <a:endParaRPr lang="fr-CA" dirty="0">
              <a:solidFill>
                <a:srgbClr val="57565B"/>
              </a:solidFill>
              <a:latin typeface="Gotham HTF Book"/>
            </a:endParaRPr>
          </a:p>
          <a:p>
            <a:r>
              <a:rPr lang="fr-CA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fr-CA" i="1" dirty="0">
                <a:solidFill>
                  <a:srgbClr val="57565B"/>
                </a:solidFill>
                <a:latin typeface="Gotham HTF Book"/>
              </a:rPr>
              <a:t>L</a:t>
            </a:r>
            <a:r>
              <a:rPr lang="fr-CA" dirty="0">
                <a:solidFill>
                  <a:srgbClr val="57565B"/>
                </a:solidFill>
                <a:latin typeface="Gotham HTF Book"/>
              </a:rPr>
              <a:t>  : 	ensemble des sous-problèmes actifs;</a:t>
            </a:r>
          </a:p>
          <a:p>
            <a:endParaRPr lang="fr-CA" dirty="0">
              <a:solidFill>
                <a:srgbClr val="57565B"/>
              </a:solidFill>
              <a:latin typeface="Gotham HTF Book"/>
            </a:endParaRPr>
          </a:p>
          <a:p>
            <a:r>
              <a:rPr lang="fr-CA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fr-CA" i="1" dirty="0" err="1">
                <a:solidFill>
                  <a:srgbClr val="57565B"/>
                </a:solidFill>
                <a:latin typeface="Gotham HTF Book"/>
              </a:rPr>
              <a:t>z</a:t>
            </a:r>
            <a:r>
              <a:rPr lang="fr-CA" i="1" baseline="-25000" dirty="0" err="1">
                <a:solidFill>
                  <a:srgbClr val="57565B"/>
                </a:solidFill>
                <a:latin typeface="Gotham HTF Book"/>
              </a:rPr>
              <a:t>U</a:t>
            </a:r>
            <a:r>
              <a:rPr lang="fr-CA" i="1" baseline="-25000" dirty="0">
                <a:solidFill>
                  <a:srgbClr val="57565B"/>
                </a:solidFill>
                <a:latin typeface="Gotham HTF Book"/>
              </a:rPr>
              <a:t>  </a:t>
            </a:r>
            <a:r>
              <a:rPr lang="fr-CA" dirty="0">
                <a:solidFill>
                  <a:srgbClr val="57565B"/>
                </a:solidFill>
                <a:latin typeface="Gotham HTF Book"/>
              </a:rPr>
              <a:t>:	la borne supérieure sur la valeur optimale de </a:t>
            </a:r>
            <a:r>
              <a:rPr lang="fr-CA" i="1" dirty="0">
                <a:solidFill>
                  <a:srgbClr val="57565B"/>
                </a:solidFill>
                <a:latin typeface="Gotham HTF Book"/>
              </a:rPr>
              <a:t>MIP </a:t>
            </a:r>
            <a:r>
              <a:rPr lang="fr-CA" dirty="0">
                <a:solidFill>
                  <a:srgbClr val="57565B"/>
                </a:solidFill>
                <a:latin typeface="Gotham HTF Book"/>
              </a:rPr>
              <a:t>;</a:t>
            </a:r>
          </a:p>
          <a:p>
            <a:endParaRPr lang="fr-CA" dirty="0">
              <a:solidFill>
                <a:srgbClr val="57565B"/>
              </a:solidFill>
              <a:latin typeface="Gotham HTF Book"/>
            </a:endParaRPr>
          </a:p>
          <a:p>
            <a:r>
              <a:rPr lang="fr-CA" i="1" dirty="0" err="1">
                <a:solidFill>
                  <a:srgbClr val="57565B"/>
                </a:solidFill>
                <a:latin typeface="Gotham HTF Book"/>
              </a:rPr>
              <a:t>z</a:t>
            </a:r>
            <a:r>
              <a:rPr lang="fr-CA" i="1" baseline="30000" dirty="0" err="1">
                <a:solidFill>
                  <a:srgbClr val="57565B"/>
                </a:solidFill>
                <a:latin typeface="Gotham HTF Book"/>
              </a:rPr>
              <a:t>i</a:t>
            </a:r>
            <a:r>
              <a:rPr lang="fr-CA" i="1" baseline="-25000" dirty="0" err="1">
                <a:solidFill>
                  <a:srgbClr val="57565B"/>
                </a:solidFill>
                <a:latin typeface="Gotham HTF Book"/>
              </a:rPr>
              <a:t>LP</a:t>
            </a:r>
            <a:r>
              <a:rPr lang="fr-CA" dirty="0">
                <a:solidFill>
                  <a:srgbClr val="57565B"/>
                </a:solidFill>
                <a:latin typeface="Gotham HTF Book"/>
              </a:rPr>
              <a:t> :	la valeur optimale du problème linéaire </a:t>
            </a:r>
            <a:r>
              <a:rPr lang="fr-CA" i="1" dirty="0">
                <a:solidFill>
                  <a:srgbClr val="57565B"/>
                </a:solidFill>
                <a:latin typeface="Gotham HTF Book"/>
              </a:rPr>
              <a:t>i </a:t>
            </a:r>
            <a:r>
              <a:rPr lang="fr-CA" dirty="0">
                <a:solidFill>
                  <a:srgbClr val="57565B"/>
                </a:solidFill>
                <a:latin typeface="Gotham HTF Book"/>
              </a:rPr>
              <a:t>;</a:t>
            </a:r>
          </a:p>
          <a:p>
            <a:endParaRPr lang="fr-CA" dirty="0">
              <a:solidFill>
                <a:srgbClr val="57565B"/>
              </a:solidFill>
              <a:latin typeface="Gotham HTF Book"/>
            </a:endParaRPr>
          </a:p>
          <a:p>
            <a:r>
              <a:rPr lang="fr-CA" i="1" u="sng" dirty="0" err="1">
                <a:solidFill>
                  <a:srgbClr val="57565B"/>
                </a:solidFill>
                <a:latin typeface="Gotham HTF Book"/>
              </a:rPr>
              <a:t>z</a:t>
            </a:r>
            <a:r>
              <a:rPr lang="fr-CA" i="1" baseline="30000" dirty="0" err="1">
                <a:solidFill>
                  <a:srgbClr val="57565B"/>
                </a:solidFill>
                <a:latin typeface="Gotham HTF Book"/>
              </a:rPr>
              <a:t>j</a:t>
            </a:r>
            <a:r>
              <a:rPr lang="fr-CA" i="1" baseline="-25000" dirty="0" err="1">
                <a:solidFill>
                  <a:srgbClr val="57565B"/>
                </a:solidFill>
                <a:latin typeface="Gotham HTF Book"/>
              </a:rPr>
              <a:t>LP</a:t>
            </a:r>
            <a:r>
              <a:rPr lang="fr-CA" dirty="0">
                <a:solidFill>
                  <a:srgbClr val="57565B"/>
                </a:solidFill>
                <a:latin typeface="Gotham HTF Book"/>
              </a:rPr>
              <a:t> :	la borne inférieure sur la valeur optimale du sous-problème </a:t>
            </a:r>
            <a:r>
              <a:rPr lang="fr-CA" i="1" dirty="0">
                <a:solidFill>
                  <a:srgbClr val="57565B"/>
                </a:solidFill>
                <a:latin typeface="Gotham HTF Book"/>
              </a:rPr>
              <a:t>j </a:t>
            </a:r>
            <a:r>
              <a:rPr lang="fr-CA" dirty="0">
                <a:solidFill>
                  <a:srgbClr val="57565B"/>
                </a:solidFill>
                <a:latin typeface="Gotham HTF Book"/>
              </a:rPr>
              <a:t>;</a:t>
            </a:r>
          </a:p>
          <a:p>
            <a:r>
              <a:rPr lang="fr-CA" dirty="0">
                <a:solidFill>
                  <a:srgbClr val="57565B"/>
                </a:solidFill>
                <a:latin typeface="Gotham HTF Book"/>
              </a:rPr>
              <a:t>	</a:t>
            </a:r>
          </a:p>
          <a:p>
            <a:r>
              <a:rPr lang="fr-CA" i="1" dirty="0">
                <a:solidFill>
                  <a:srgbClr val="57565B"/>
                </a:solidFill>
                <a:latin typeface="Gotham HTF Book"/>
              </a:rPr>
              <a:t>X</a:t>
            </a:r>
            <a:r>
              <a:rPr lang="fr-CA" i="1" baseline="30000" dirty="0">
                <a:solidFill>
                  <a:srgbClr val="57565B"/>
                </a:solidFill>
                <a:latin typeface="Gotham HTF Book"/>
              </a:rPr>
              <a:t>*</a:t>
            </a:r>
            <a:r>
              <a:rPr lang="fr-CA" dirty="0">
                <a:solidFill>
                  <a:srgbClr val="57565B"/>
                </a:solidFill>
                <a:latin typeface="Gotham HTF Book"/>
              </a:rPr>
              <a:t>   :	La meilleure solution réalisable.</a:t>
            </a:r>
          </a:p>
          <a:p>
            <a:endParaRPr lang="fr-FR" dirty="0">
              <a:solidFill>
                <a:srgbClr val="57565B"/>
              </a:solidFill>
              <a:latin typeface="Gotham HTF Book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1" algn="just"/>
            <a:r>
              <a:rPr lang="fr-CA" sz="1700" b="1" dirty="0">
                <a:solidFill>
                  <a:srgbClr val="57565B"/>
                </a:solidFill>
              </a:rPr>
              <a:t>Étape 1 :  Initialisation</a:t>
            </a:r>
            <a:endParaRPr lang="fr-CA" sz="1700" dirty="0">
              <a:solidFill>
                <a:srgbClr val="57565B"/>
              </a:solidFill>
            </a:endParaRPr>
          </a:p>
          <a:p>
            <a:pPr algn="just">
              <a:buFontTx/>
              <a:buNone/>
            </a:pPr>
            <a:r>
              <a:rPr lang="fr-CA" sz="1700" i="1" dirty="0"/>
              <a:t>	L = </a:t>
            </a:r>
            <a:r>
              <a:rPr lang="fr-CA" sz="1700" dirty="0"/>
              <a:t>{relaxation initiale}, </a:t>
            </a:r>
            <a:r>
              <a:rPr lang="fr-CA" sz="1700" i="1" dirty="0" err="1"/>
              <a:t>z</a:t>
            </a:r>
            <a:r>
              <a:rPr lang="fr-CA" sz="1700" i="1" baseline="-25000" dirty="0" err="1"/>
              <a:t>U</a:t>
            </a:r>
            <a:r>
              <a:rPr lang="fr-CA" sz="1700" i="1" baseline="-25000" dirty="0"/>
              <a:t> </a:t>
            </a:r>
            <a:r>
              <a:rPr lang="fr-CA" sz="1700" dirty="0"/>
              <a:t>= </a:t>
            </a:r>
            <a:r>
              <a:rPr lang="fr-CA" sz="1700" i="1" dirty="0">
                <a:sym typeface="Symbol" pitchFamily="18" charset="2"/>
              </a:rPr>
              <a:t></a:t>
            </a:r>
            <a:r>
              <a:rPr lang="fr-CA" sz="1700" dirty="0"/>
              <a:t>.</a:t>
            </a:r>
            <a:endParaRPr lang="fr-CA" sz="1700" b="1" dirty="0"/>
          </a:p>
          <a:p>
            <a:pPr lvl="1" algn="just"/>
            <a:r>
              <a:rPr lang="fr-CA" sz="1700" b="1" dirty="0">
                <a:solidFill>
                  <a:srgbClr val="57565B"/>
                </a:solidFill>
              </a:rPr>
              <a:t>Étape 2 : Test d'optimalité</a:t>
            </a:r>
          </a:p>
          <a:p>
            <a:pPr algn="just">
              <a:buFontTx/>
              <a:buNone/>
            </a:pPr>
            <a:r>
              <a:rPr lang="fr-CA" sz="1700" dirty="0"/>
              <a:t>	Si  </a:t>
            </a:r>
            <a:r>
              <a:rPr lang="fr-CA" sz="1700" i="1" dirty="0"/>
              <a:t>L = </a:t>
            </a:r>
            <a:r>
              <a:rPr lang="fr-CA" sz="1700" i="1" dirty="0">
                <a:sym typeface="Symbol" pitchFamily="18" charset="2"/>
              </a:rPr>
              <a:t> </a:t>
            </a:r>
            <a:r>
              <a:rPr lang="fr-CA" sz="1700" dirty="0">
                <a:sym typeface="Symbol" pitchFamily="18" charset="2"/>
              </a:rPr>
              <a:t>, </a:t>
            </a:r>
            <a:r>
              <a:rPr lang="fr-CA" sz="1700" i="1" dirty="0">
                <a:sym typeface="Symbol" pitchFamily="18" charset="2"/>
              </a:rPr>
              <a:t>x* </a:t>
            </a:r>
            <a:r>
              <a:rPr lang="fr-CA" sz="1700" dirty="0"/>
              <a:t>est la solution optimale.</a:t>
            </a:r>
            <a:endParaRPr lang="fr-CA" sz="1700" b="1" dirty="0"/>
          </a:p>
          <a:p>
            <a:pPr lvl="1"/>
            <a:r>
              <a:rPr lang="fr-CA" sz="1700" b="1" dirty="0">
                <a:solidFill>
                  <a:srgbClr val="57565B"/>
                </a:solidFill>
              </a:rPr>
              <a:t>Étape 3</a:t>
            </a:r>
            <a:endParaRPr lang="fr-CA" sz="1700" dirty="0">
              <a:solidFill>
                <a:srgbClr val="57565B"/>
              </a:solidFill>
            </a:endParaRPr>
          </a:p>
          <a:p>
            <a:r>
              <a:rPr lang="fr-CA" sz="1700" dirty="0"/>
              <a:t>	Choisir un sous-problème  i et l'éliminer de la liste L.</a:t>
            </a:r>
          </a:p>
          <a:p>
            <a:pPr lvl="1"/>
            <a:r>
              <a:rPr lang="fr-CA" sz="1700" b="1" dirty="0">
                <a:solidFill>
                  <a:srgbClr val="57565B"/>
                </a:solidFill>
              </a:rPr>
              <a:t>Étape 4</a:t>
            </a:r>
          </a:p>
          <a:p>
            <a:r>
              <a:rPr lang="fr-CA" sz="1700" b="1" dirty="0"/>
              <a:t>	</a:t>
            </a:r>
            <a:r>
              <a:rPr lang="fr-CA" sz="1700" dirty="0"/>
              <a:t>Résoudre la relaxation linéaire de i.  Si elle n'est pas réalisable, allez à l'étape 3</a:t>
            </a:r>
          </a:p>
          <a:p>
            <a:r>
              <a:rPr lang="fr-CA" sz="1700" dirty="0"/>
              <a:t>	Sinon, poser </a:t>
            </a:r>
            <a:r>
              <a:rPr lang="fr-CA" sz="1700" dirty="0" err="1"/>
              <a:t>z</a:t>
            </a:r>
            <a:r>
              <a:rPr lang="fr-CA" sz="1700" baseline="30000" dirty="0" err="1"/>
              <a:t>i</a:t>
            </a:r>
            <a:r>
              <a:rPr lang="fr-CA" sz="1700" baseline="-25000" dirty="0" err="1"/>
              <a:t>LP</a:t>
            </a:r>
            <a:r>
              <a:rPr lang="fr-CA" sz="1700" dirty="0"/>
              <a:t> et  x</a:t>
            </a:r>
            <a:r>
              <a:rPr lang="fr-CA" sz="1700" baseline="30000" dirty="0"/>
              <a:t>i</a:t>
            </a:r>
            <a:r>
              <a:rPr lang="fr-CA" sz="1700" dirty="0"/>
              <a:t> la valeur et la solution optimales obtenues.</a:t>
            </a:r>
          </a:p>
          <a:p>
            <a:pPr lvl="1"/>
            <a:r>
              <a:rPr lang="fr-CA" sz="1700" b="1" dirty="0">
                <a:solidFill>
                  <a:srgbClr val="57565B"/>
                </a:solidFill>
              </a:rPr>
              <a:t>Étape 5</a:t>
            </a:r>
          </a:p>
          <a:p>
            <a:pPr marL="668338" indent="-41275" defTabSz="84138"/>
            <a:r>
              <a:rPr lang="fr-CA" sz="1700" dirty="0"/>
              <a:t>Si </a:t>
            </a:r>
            <a:r>
              <a:rPr lang="fr-CA" sz="1700" dirty="0" err="1"/>
              <a:t>z</a:t>
            </a:r>
            <a:r>
              <a:rPr lang="fr-CA" sz="1700" baseline="30000" dirty="0" err="1"/>
              <a:t>i</a:t>
            </a:r>
            <a:r>
              <a:rPr lang="fr-CA" sz="1700" baseline="-25000" dirty="0" err="1"/>
              <a:t>LP</a:t>
            </a:r>
            <a:r>
              <a:rPr lang="fr-CA" sz="1700" dirty="0"/>
              <a:t>  </a:t>
            </a:r>
            <a:r>
              <a:rPr lang="fr-CA" sz="1700" dirty="0">
                <a:sym typeface="Symbol" pitchFamily="18" charset="2"/>
              </a:rPr>
              <a:t>  </a:t>
            </a:r>
            <a:r>
              <a:rPr lang="fr-CA" sz="1700" dirty="0" err="1">
                <a:sym typeface="Symbol" pitchFamily="18" charset="2"/>
              </a:rPr>
              <a:t>z</a:t>
            </a:r>
            <a:r>
              <a:rPr lang="fr-CA" sz="1700" baseline="-25000" dirty="0" err="1">
                <a:sym typeface="Symbol" pitchFamily="18" charset="2"/>
              </a:rPr>
              <a:t>U</a:t>
            </a:r>
            <a:r>
              <a:rPr lang="fr-CA" sz="1700" dirty="0">
                <a:sym typeface="Symbol" pitchFamily="18" charset="2"/>
              </a:rPr>
              <a:t> </a:t>
            </a:r>
            <a:r>
              <a:rPr lang="fr-CA" sz="1700" dirty="0"/>
              <a:t>, aller à l'étape 2.  Si x</a:t>
            </a:r>
            <a:r>
              <a:rPr lang="fr-CA" sz="1700" baseline="30000" dirty="0"/>
              <a:t>i</a:t>
            </a:r>
            <a:r>
              <a:rPr lang="fr-CA" sz="1700" dirty="0"/>
              <a:t> n'est pas entière, aller à l'étape 6.  </a:t>
            </a:r>
          </a:p>
          <a:p>
            <a:pPr marL="585788" defTabSz="84138">
              <a:tabLst>
                <a:tab pos="573088" algn="l"/>
              </a:tabLst>
            </a:pPr>
            <a:r>
              <a:rPr lang="fr-CA" sz="1700" dirty="0"/>
              <a:t>Sinon </a:t>
            </a:r>
            <a:r>
              <a:rPr lang="fr-CA" sz="1700" dirty="0" err="1"/>
              <a:t>z</a:t>
            </a:r>
            <a:r>
              <a:rPr lang="fr-CA" sz="1700" baseline="-25000" dirty="0" err="1"/>
              <a:t>U</a:t>
            </a:r>
            <a:r>
              <a:rPr lang="fr-CA" sz="1700" dirty="0"/>
              <a:t> = </a:t>
            </a:r>
            <a:r>
              <a:rPr lang="fr-CA" sz="1700" dirty="0" err="1"/>
              <a:t>z</a:t>
            </a:r>
            <a:r>
              <a:rPr lang="fr-CA" sz="1700" baseline="30000" dirty="0" err="1"/>
              <a:t>i</a:t>
            </a:r>
            <a:r>
              <a:rPr lang="fr-CA" sz="1700" baseline="-25000" dirty="0" err="1"/>
              <a:t>LP</a:t>
            </a:r>
            <a:r>
              <a:rPr lang="fr-CA" sz="1700" dirty="0"/>
              <a:t>, x* = x</a:t>
            </a:r>
            <a:r>
              <a:rPr lang="fr-CA" sz="1700" baseline="30000" dirty="0"/>
              <a:t>i</a:t>
            </a:r>
            <a:r>
              <a:rPr lang="fr-CA" sz="1700" dirty="0"/>
              <a:t>.  </a:t>
            </a:r>
          </a:p>
          <a:p>
            <a:pPr marL="585788" defTabSz="84138">
              <a:tabLst>
                <a:tab pos="573088" algn="l"/>
              </a:tabLst>
            </a:pPr>
            <a:r>
              <a:rPr lang="fr-CA" sz="1700" dirty="0"/>
              <a:t>Éliminer de L tous les sous-problèmes  j tels que </a:t>
            </a:r>
            <a:r>
              <a:rPr lang="fr-CA" sz="1700" dirty="0" err="1"/>
              <a:t>z</a:t>
            </a:r>
            <a:r>
              <a:rPr lang="fr-CA" sz="1700" baseline="30000" dirty="0" err="1"/>
              <a:t>j</a:t>
            </a:r>
            <a:r>
              <a:rPr lang="fr-CA" sz="1700" baseline="-25000" dirty="0" err="1"/>
              <a:t>LP</a:t>
            </a:r>
            <a:r>
              <a:rPr lang="fr-CA" sz="1700" dirty="0"/>
              <a:t>  </a:t>
            </a:r>
            <a:r>
              <a:rPr lang="fr-CA" sz="1700" dirty="0">
                <a:sym typeface="Symbol" pitchFamily="18" charset="2"/>
              </a:rPr>
              <a:t>  </a:t>
            </a:r>
            <a:r>
              <a:rPr lang="fr-CA" sz="1700" dirty="0" err="1">
                <a:sym typeface="Symbol" pitchFamily="18" charset="2"/>
              </a:rPr>
              <a:t>z</a:t>
            </a:r>
            <a:r>
              <a:rPr lang="fr-CA" sz="1700" baseline="-25000" dirty="0" err="1">
                <a:sym typeface="Symbol" pitchFamily="18" charset="2"/>
              </a:rPr>
              <a:t>U</a:t>
            </a:r>
            <a:r>
              <a:rPr lang="fr-CA" sz="1700" dirty="0"/>
              <a:t> et aller à l'étape 2.</a:t>
            </a:r>
          </a:p>
          <a:p>
            <a:pPr marL="422275" lvl="1" indent="-285750">
              <a:tabLst>
                <a:tab pos="573088" algn="l"/>
              </a:tabLst>
            </a:pPr>
            <a:r>
              <a:rPr lang="fr-CA" sz="1700" b="1" dirty="0">
                <a:solidFill>
                  <a:srgbClr val="57565B"/>
                </a:solidFill>
              </a:rPr>
              <a:t>Étape 6</a:t>
            </a:r>
          </a:p>
          <a:p>
            <a:pPr marL="627063" lvl="1" indent="0">
              <a:buNone/>
            </a:pPr>
            <a:r>
              <a:rPr lang="fr-CA" sz="1700" dirty="0">
                <a:solidFill>
                  <a:srgbClr val="57565B"/>
                </a:solidFill>
              </a:rPr>
              <a:t>Choisir une variable binaire ayant une valeur fractionnaire dans la solution </a:t>
            </a:r>
            <a:r>
              <a:rPr lang="fr-CA" sz="1700" i="1" dirty="0">
                <a:solidFill>
                  <a:srgbClr val="57565B"/>
                </a:solidFill>
              </a:rPr>
              <a:t>x</a:t>
            </a:r>
            <a:r>
              <a:rPr lang="fr-CA" sz="1700" i="1" baseline="30000" dirty="0">
                <a:solidFill>
                  <a:srgbClr val="57565B"/>
                </a:solidFill>
              </a:rPr>
              <a:t>i</a:t>
            </a:r>
            <a:r>
              <a:rPr lang="fr-CA" sz="1700" dirty="0">
                <a:solidFill>
                  <a:srgbClr val="57565B"/>
                </a:solidFill>
              </a:rPr>
              <a:t> et subdiviser le problème </a:t>
            </a:r>
            <a:r>
              <a:rPr lang="fr-CA" sz="1700" i="1" dirty="0">
                <a:solidFill>
                  <a:srgbClr val="57565B"/>
                </a:solidFill>
              </a:rPr>
              <a:t>i</a:t>
            </a:r>
            <a:r>
              <a:rPr lang="fr-CA" sz="1700" dirty="0">
                <a:solidFill>
                  <a:srgbClr val="57565B"/>
                </a:solidFill>
              </a:rPr>
              <a:t> à partir de cette variable. Ajouter les nouveaux problèmes à L.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L'algorithme</a:t>
            </a:r>
            <a:r>
              <a:rPr lang="en-US" dirty="0"/>
              <a:t> </a:t>
            </a:r>
            <a:r>
              <a:rPr lang="en-US" dirty="0" err="1"/>
              <a:t>comprend</a:t>
            </a:r>
            <a:r>
              <a:rPr lang="en-US" dirty="0"/>
              <a:t> 6 </a:t>
            </a:r>
            <a:r>
              <a:rPr lang="en-US" dirty="0" err="1"/>
              <a:t>étapes</a:t>
            </a:r>
            <a:r>
              <a:rPr lang="en-US" dirty="0"/>
              <a:t> :</a:t>
            </a:r>
            <a:br>
              <a:rPr lang="en-US" dirty="0"/>
            </a:b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9C648C-1989-44FE-B211-6A2380AFA3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5842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8A506E1C-29B8-4C3A-B27F-0F12229442AB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2090746"/>
          </a:xfrm>
        </p:spPr>
        <p:txBody>
          <a:bodyPr/>
          <a:lstStyle/>
          <a:p>
            <a:r>
              <a:rPr lang="fr-CA" dirty="0"/>
              <a:t>Pour que l'algorithme soit complètement défini, on doit fixer:</a:t>
            </a:r>
          </a:p>
          <a:p>
            <a:pPr lvl="1"/>
            <a:r>
              <a:rPr lang="fr-CA" sz="1800" dirty="0">
                <a:solidFill>
                  <a:srgbClr val="57565B"/>
                </a:solidFill>
              </a:rPr>
              <a:t> à l'étape 3, la </a:t>
            </a:r>
            <a:r>
              <a:rPr lang="fr-CA" sz="1800" dirty="0">
                <a:solidFill>
                  <a:schemeClr val="accent3"/>
                </a:solidFill>
              </a:rPr>
              <a:t>sélection du sous-problème à résoudre </a:t>
            </a:r>
            <a:r>
              <a:rPr lang="fr-CA" sz="1800" dirty="0">
                <a:solidFill>
                  <a:srgbClr val="57565B"/>
                </a:solidFill>
              </a:rPr>
              <a:t>et</a:t>
            </a:r>
          </a:p>
          <a:p>
            <a:pPr lvl="1"/>
            <a:r>
              <a:rPr lang="fr-CA" sz="1800" dirty="0">
                <a:solidFill>
                  <a:srgbClr val="57565B"/>
                </a:solidFill>
              </a:rPr>
              <a:t> à l'étape 6, la </a:t>
            </a:r>
            <a:r>
              <a:rPr lang="fr-CA" sz="1800" dirty="0">
                <a:solidFill>
                  <a:schemeClr val="accent3"/>
                </a:solidFill>
              </a:rPr>
              <a:t>règle de séparation du nœud courant</a:t>
            </a:r>
            <a:r>
              <a:rPr lang="fr-CA" sz="1800" dirty="0">
                <a:solidFill>
                  <a:srgbClr val="57565B"/>
                </a:solidFill>
              </a:rPr>
              <a:t>. </a:t>
            </a:r>
          </a:p>
          <a:p>
            <a:r>
              <a:rPr lang="fr-CA" dirty="0"/>
              <a:t> Ces deux règles (choix de nœuds et choix de variables) sont cruciales quant à l'efficacité de l'approche de séparation et d'évaluation progressive.</a:t>
            </a:r>
            <a:endParaRPr lang="fr-FR" dirty="0"/>
          </a:p>
          <a:p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Algorithme</a:t>
            </a:r>
            <a:r>
              <a:rPr lang="en-US" dirty="0"/>
              <a:t> (</a:t>
            </a:r>
            <a:r>
              <a:rPr lang="en-US" dirty="0" err="1"/>
              <a:t>remarque</a:t>
            </a:r>
            <a:r>
              <a:rPr lang="en-US" dirty="0"/>
              <a:t>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4A211C-74DF-4067-B895-592CAD85DA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7890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2B61F27F-24D3-47DA-88BF-2BB9EEDD5116}" type="slidenum">
              <a:rPr lang="fr-FR" smtClean="0"/>
              <a:pPr/>
              <a:t>24</a:t>
            </a:fld>
            <a:endParaRPr lang="fr-FR"/>
          </a:p>
        </p:txBody>
      </p:sp>
      <p:grpSp>
        <p:nvGrpSpPr>
          <p:cNvPr id="6" name="Group 88"/>
          <p:cNvGrpSpPr>
            <a:grpSpLocks/>
          </p:cNvGrpSpPr>
          <p:nvPr/>
        </p:nvGrpSpPr>
        <p:grpSpPr bwMode="auto">
          <a:xfrm>
            <a:off x="2663827" y="4317575"/>
            <a:ext cx="7353300" cy="323850"/>
            <a:chOff x="894" y="1536"/>
            <a:chExt cx="4632" cy="516"/>
          </a:xfrm>
        </p:grpSpPr>
        <p:sp>
          <p:nvSpPr>
            <p:cNvPr id="7" name="Line 86"/>
            <p:cNvSpPr>
              <a:spLocks noChangeShapeType="1"/>
            </p:cNvSpPr>
            <p:nvPr/>
          </p:nvSpPr>
          <p:spPr bwMode="auto">
            <a:xfrm>
              <a:off x="894" y="2052"/>
              <a:ext cx="4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solidFill>
                  <a:srgbClr val="57565B"/>
                </a:solidFill>
                <a:latin typeface="Gotham HTF Book"/>
              </a:endParaRPr>
            </a:p>
          </p:txBody>
        </p:sp>
        <p:sp>
          <p:nvSpPr>
            <p:cNvPr id="8" name="Rectangle 87"/>
            <p:cNvSpPr>
              <a:spLocks noChangeArrowheads="1"/>
            </p:cNvSpPr>
            <p:nvPr/>
          </p:nvSpPr>
          <p:spPr bwMode="auto">
            <a:xfrm>
              <a:off x="894" y="1536"/>
              <a:ext cx="4620" cy="516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>
                <a:solidFill>
                  <a:srgbClr val="57565B"/>
                </a:solidFill>
                <a:latin typeface="Gotham HTF Book"/>
              </a:endParaRPr>
            </a:p>
          </p:txBody>
        </p:sp>
      </p:grpSp>
      <p:grpSp>
        <p:nvGrpSpPr>
          <p:cNvPr id="9" name="Group 92"/>
          <p:cNvGrpSpPr>
            <a:grpSpLocks/>
          </p:cNvGrpSpPr>
          <p:nvPr/>
        </p:nvGrpSpPr>
        <p:grpSpPr bwMode="auto">
          <a:xfrm rot="16200000">
            <a:off x="5559428" y="4479501"/>
            <a:ext cx="3114675" cy="323850"/>
            <a:chOff x="894" y="1536"/>
            <a:chExt cx="4632" cy="516"/>
          </a:xfrm>
        </p:grpSpPr>
        <p:sp>
          <p:nvSpPr>
            <p:cNvPr id="10" name="Line 93"/>
            <p:cNvSpPr>
              <a:spLocks noChangeShapeType="1"/>
            </p:cNvSpPr>
            <p:nvPr/>
          </p:nvSpPr>
          <p:spPr bwMode="auto">
            <a:xfrm>
              <a:off x="894" y="2052"/>
              <a:ext cx="4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solidFill>
                  <a:srgbClr val="57565B"/>
                </a:solidFill>
                <a:latin typeface="Gotham HTF Book"/>
              </a:endParaRPr>
            </a:p>
          </p:txBody>
        </p:sp>
        <p:sp>
          <p:nvSpPr>
            <p:cNvPr id="11" name="Rectangle 94"/>
            <p:cNvSpPr>
              <a:spLocks noChangeArrowheads="1"/>
            </p:cNvSpPr>
            <p:nvPr/>
          </p:nvSpPr>
          <p:spPr bwMode="auto">
            <a:xfrm>
              <a:off x="894" y="1536"/>
              <a:ext cx="4620" cy="516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>
                <a:solidFill>
                  <a:srgbClr val="57565B"/>
                </a:solidFill>
                <a:latin typeface="Gotham HTF Book"/>
              </a:endParaRPr>
            </a:p>
          </p:txBody>
        </p:sp>
      </p:grpSp>
      <p:grpSp>
        <p:nvGrpSpPr>
          <p:cNvPr id="12" name="Group 95"/>
          <p:cNvGrpSpPr>
            <a:grpSpLocks/>
          </p:cNvGrpSpPr>
          <p:nvPr/>
        </p:nvGrpSpPr>
        <p:grpSpPr bwMode="auto">
          <a:xfrm rot="5400000">
            <a:off x="5330828" y="4479501"/>
            <a:ext cx="3114675" cy="323850"/>
            <a:chOff x="894" y="1536"/>
            <a:chExt cx="4632" cy="516"/>
          </a:xfrm>
        </p:grpSpPr>
        <p:sp>
          <p:nvSpPr>
            <p:cNvPr id="13" name="Line 96"/>
            <p:cNvSpPr>
              <a:spLocks noChangeShapeType="1"/>
            </p:cNvSpPr>
            <p:nvPr/>
          </p:nvSpPr>
          <p:spPr bwMode="auto">
            <a:xfrm>
              <a:off x="894" y="2052"/>
              <a:ext cx="4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solidFill>
                  <a:srgbClr val="57565B"/>
                </a:solidFill>
                <a:latin typeface="Gotham HTF Book"/>
              </a:endParaRPr>
            </a:p>
          </p:txBody>
        </p:sp>
        <p:sp>
          <p:nvSpPr>
            <p:cNvPr id="14" name="Rectangle 97"/>
            <p:cNvSpPr>
              <a:spLocks noChangeArrowheads="1"/>
            </p:cNvSpPr>
            <p:nvPr/>
          </p:nvSpPr>
          <p:spPr bwMode="auto">
            <a:xfrm>
              <a:off x="894" y="1536"/>
              <a:ext cx="4620" cy="516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>
                <a:solidFill>
                  <a:srgbClr val="57565B"/>
                </a:solidFill>
                <a:latin typeface="Gotham HTF Book"/>
              </a:endParaRPr>
            </a:p>
          </p:txBody>
        </p:sp>
      </p:grpSp>
      <p:grpSp>
        <p:nvGrpSpPr>
          <p:cNvPr id="15" name="Group 98"/>
          <p:cNvGrpSpPr>
            <a:grpSpLocks/>
          </p:cNvGrpSpPr>
          <p:nvPr/>
        </p:nvGrpSpPr>
        <p:grpSpPr bwMode="auto">
          <a:xfrm rot="10800000">
            <a:off x="2635252" y="4088975"/>
            <a:ext cx="7353300" cy="323850"/>
            <a:chOff x="894" y="1536"/>
            <a:chExt cx="4632" cy="516"/>
          </a:xfrm>
        </p:grpSpPr>
        <p:sp>
          <p:nvSpPr>
            <p:cNvPr id="16" name="Line 99"/>
            <p:cNvSpPr>
              <a:spLocks noChangeShapeType="1"/>
            </p:cNvSpPr>
            <p:nvPr/>
          </p:nvSpPr>
          <p:spPr bwMode="auto">
            <a:xfrm>
              <a:off x="894" y="2052"/>
              <a:ext cx="4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solidFill>
                  <a:srgbClr val="57565B"/>
                </a:solidFill>
                <a:latin typeface="Gotham HTF Book"/>
              </a:endParaRPr>
            </a:p>
          </p:txBody>
        </p:sp>
        <p:sp>
          <p:nvSpPr>
            <p:cNvPr id="17" name="Rectangle 100"/>
            <p:cNvSpPr>
              <a:spLocks noChangeArrowheads="1"/>
            </p:cNvSpPr>
            <p:nvPr/>
          </p:nvSpPr>
          <p:spPr bwMode="auto">
            <a:xfrm>
              <a:off x="894" y="1536"/>
              <a:ext cx="4620" cy="516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>
                <a:solidFill>
                  <a:srgbClr val="57565B"/>
                </a:solidFill>
                <a:latin typeface="Gotham HTF Book"/>
              </a:endParaRPr>
            </a:p>
          </p:txBody>
        </p:sp>
      </p:grpSp>
      <p:grpSp>
        <p:nvGrpSpPr>
          <p:cNvPr id="18" name="Group 103"/>
          <p:cNvGrpSpPr>
            <a:grpSpLocks/>
          </p:cNvGrpSpPr>
          <p:nvPr/>
        </p:nvGrpSpPr>
        <p:grpSpPr bwMode="auto">
          <a:xfrm rot="16200000">
            <a:off x="7783515" y="4477913"/>
            <a:ext cx="3114675" cy="323850"/>
            <a:chOff x="894" y="1536"/>
            <a:chExt cx="4632" cy="516"/>
          </a:xfrm>
        </p:grpSpPr>
        <p:sp>
          <p:nvSpPr>
            <p:cNvPr id="19" name="Line 104"/>
            <p:cNvSpPr>
              <a:spLocks noChangeShapeType="1"/>
            </p:cNvSpPr>
            <p:nvPr/>
          </p:nvSpPr>
          <p:spPr bwMode="auto">
            <a:xfrm>
              <a:off x="894" y="2052"/>
              <a:ext cx="4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solidFill>
                  <a:srgbClr val="57565B"/>
                </a:solidFill>
                <a:latin typeface="Gotham HTF Book"/>
              </a:endParaRPr>
            </a:p>
          </p:txBody>
        </p:sp>
        <p:sp>
          <p:nvSpPr>
            <p:cNvPr id="20" name="Rectangle 105"/>
            <p:cNvSpPr>
              <a:spLocks noChangeArrowheads="1"/>
            </p:cNvSpPr>
            <p:nvPr/>
          </p:nvSpPr>
          <p:spPr bwMode="auto">
            <a:xfrm>
              <a:off x="894" y="1536"/>
              <a:ext cx="4620" cy="516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>
                <a:solidFill>
                  <a:srgbClr val="57565B"/>
                </a:solidFill>
                <a:latin typeface="Gotham HTF Book"/>
              </a:endParaRPr>
            </a:p>
          </p:txBody>
        </p:sp>
      </p:grpSp>
      <p:grpSp>
        <p:nvGrpSpPr>
          <p:cNvPr id="21" name="Group 106"/>
          <p:cNvGrpSpPr>
            <a:grpSpLocks/>
          </p:cNvGrpSpPr>
          <p:nvPr/>
        </p:nvGrpSpPr>
        <p:grpSpPr bwMode="auto">
          <a:xfrm rot="5400000">
            <a:off x="7554915" y="4477913"/>
            <a:ext cx="3114675" cy="323850"/>
            <a:chOff x="894" y="1536"/>
            <a:chExt cx="4632" cy="516"/>
          </a:xfrm>
        </p:grpSpPr>
        <p:sp>
          <p:nvSpPr>
            <p:cNvPr id="22" name="Line 107"/>
            <p:cNvSpPr>
              <a:spLocks noChangeShapeType="1"/>
            </p:cNvSpPr>
            <p:nvPr/>
          </p:nvSpPr>
          <p:spPr bwMode="auto">
            <a:xfrm>
              <a:off x="894" y="2052"/>
              <a:ext cx="4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solidFill>
                  <a:srgbClr val="57565B"/>
                </a:solidFill>
                <a:latin typeface="Gotham HTF Book"/>
              </a:endParaRPr>
            </a:p>
          </p:txBody>
        </p:sp>
        <p:sp>
          <p:nvSpPr>
            <p:cNvPr id="23" name="Rectangle 108"/>
            <p:cNvSpPr>
              <a:spLocks noChangeArrowheads="1"/>
            </p:cNvSpPr>
            <p:nvPr/>
          </p:nvSpPr>
          <p:spPr bwMode="auto">
            <a:xfrm>
              <a:off x="894" y="1536"/>
              <a:ext cx="4620" cy="516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>
                <a:solidFill>
                  <a:srgbClr val="57565B"/>
                </a:solidFill>
                <a:latin typeface="Gotham HTF Book"/>
              </a:endParaRPr>
            </a:p>
          </p:txBody>
        </p:sp>
      </p:grpSp>
      <p:grpSp>
        <p:nvGrpSpPr>
          <p:cNvPr id="24" name="Group 2"/>
          <p:cNvGrpSpPr>
            <a:grpSpLocks/>
          </p:cNvGrpSpPr>
          <p:nvPr/>
        </p:nvGrpSpPr>
        <p:grpSpPr bwMode="auto">
          <a:xfrm rot="-430313">
            <a:off x="2701928" y="4768425"/>
            <a:ext cx="6943725" cy="1295400"/>
            <a:chOff x="1944" y="2258"/>
            <a:chExt cx="1536" cy="816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1944" y="2258"/>
              <a:ext cx="1536" cy="816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>
                <a:solidFill>
                  <a:srgbClr val="57565B"/>
                </a:solidFill>
                <a:latin typeface="Gotham HTF Book"/>
              </a:endParaRPr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1944" y="225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solidFill>
                  <a:srgbClr val="57565B"/>
                </a:solidFill>
                <a:latin typeface="Gotham HTF Book"/>
              </a:endParaRPr>
            </a:p>
          </p:txBody>
        </p:sp>
      </p:grpSp>
      <p:grpSp>
        <p:nvGrpSpPr>
          <p:cNvPr id="27" name="Group 5"/>
          <p:cNvGrpSpPr>
            <a:grpSpLocks/>
          </p:cNvGrpSpPr>
          <p:nvPr/>
        </p:nvGrpSpPr>
        <p:grpSpPr bwMode="auto">
          <a:xfrm rot="11010914">
            <a:off x="2768603" y="2920575"/>
            <a:ext cx="6943725" cy="1295400"/>
            <a:chOff x="1944" y="2258"/>
            <a:chExt cx="1536" cy="816"/>
          </a:xfrm>
        </p:grpSpPr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1944" y="2258"/>
              <a:ext cx="1536" cy="816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1944" y="225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dirty="0"/>
            </a:p>
          </p:txBody>
        </p:sp>
      </p:grpSp>
      <p:grpSp>
        <p:nvGrpSpPr>
          <p:cNvPr id="30" name="Group 10"/>
          <p:cNvGrpSpPr>
            <a:grpSpLocks/>
          </p:cNvGrpSpPr>
          <p:nvPr/>
        </p:nvGrpSpPr>
        <p:grpSpPr bwMode="auto">
          <a:xfrm>
            <a:off x="2730502" y="4435054"/>
            <a:ext cx="838200" cy="552451"/>
            <a:chOff x="3888" y="1968"/>
            <a:chExt cx="528" cy="348"/>
          </a:xfrm>
        </p:grpSpPr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V="1">
              <a:off x="3888" y="1968"/>
              <a:ext cx="384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solidFill>
                  <a:srgbClr val="57565B"/>
                </a:solidFill>
                <a:latin typeface="Gotham HTF Book"/>
              </a:endParaRP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4032" y="2064"/>
              <a:ext cx="3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57565B"/>
                  </a:solidFill>
                  <a:latin typeface="Gotham HTF Book"/>
                </a:rPr>
                <a:t>-c</a:t>
              </a:r>
              <a:r>
                <a:rPr lang="en-US" i="1" baseline="30000">
                  <a:solidFill>
                    <a:srgbClr val="57565B"/>
                  </a:solidFill>
                  <a:latin typeface="Gotham HTF Book"/>
                </a:rPr>
                <a:t>T</a:t>
              </a:r>
              <a:endParaRPr lang="en-US" i="1">
                <a:solidFill>
                  <a:srgbClr val="57565B"/>
                </a:solidFill>
                <a:latin typeface="Gotham HTF Book"/>
              </a:endParaRPr>
            </a:p>
          </p:txBody>
        </p:sp>
      </p:grpSp>
      <p:grpSp>
        <p:nvGrpSpPr>
          <p:cNvPr id="33" name="Group 13"/>
          <p:cNvGrpSpPr>
            <a:grpSpLocks/>
          </p:cNvGrpSpPr>
          <p:nvPr/>
        </p:nvGrpSpPr>
        <p:grpSpPr bwMode="auto">
          <a:xfrm>
            <a:off x="2882902" y="3215851"/>
            <a:ext cx="4724400" cy="2305051"/>
            <a:chOff x="2352" y="1104"/>
            <a:chExt cx="2976" cy="1452"/>
          </a:xfrm>
        </p:grpSpPr>
        <p:grpSp>
          <p:nvGrpSpPr>
            <p:cNvPr id="34" name="Group 14"/>
            <p:cNvGrpSpPr>
              <a:grpSpLocks/>
            </p:cNvGrpSpPr>
            <p:nvPr/>
          </p:nvGrpSpPr>
          <p:grpSpPr bwMode="auto">
            <a:xfrm>
              <a:off x="2352" y="1104"/>
              <a:ext cx="2544" cy="1344"/>
              <a:chOff x="2352" y="1104"/>
              <a:chExt cx="2544" cy="1344"/>
            </a:xfrm>
          </p:grpSpPr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>
                <a:off x="3024" y="1104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52" y="235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</p:grp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4848" y="2304"/>
              <a:ext cx="4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57565B"/>
                  </a:solidFill>
                  <a:latin typeface="Gotham HTF Book"/>
                </a:rPr>
                <a:t>x</a:t>
              </a:r>
              <a:r>
                <a:rPr lang="en-US" baseline="-25000">
                  <a:solidFill>
                    <a:srgbClr val="57565B"/>
                  </a:solidFill>
                  <a:latin typeface="Gotham HTF Book"/>
                </a:rPr>
                <a:t>1</a:t>
              </a:r>
              <a:endParaRPr lang="en-US">
                <a:solidFill>
                  <a:srgbClr val="57565B"/>
                </a:solidFill>
                <a:latin typeface="Gotham HTF Book"/>
              </a:endParaRP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2784" y="1104"/>
              <a:ext cx="2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57565B"/>
                  </a:solidFill>
                  <a:latin typeface="Gotham HTF Book"/>
                </a:rPr>
                <a:t>x</a:t>
              </a:r>
              <a:r>
                <a:rPr lang="en-US" baseline="-25000">
                  <a:solidFill>
                    <a:srgbClr val="57565B"/>
                  </a:solidFill>
                  <a:latin typeface="Gotham HTF Book"/>
                </a:rPr>
                <a:t>2</a:t>
              </a:r>
              <a:endParaRPr lang="en-US">
                <a:solidFill>
                  <a:srgbClr val="57565B"/>
                </a:solidFill>
                <a:latin typeface="Gotham HTF Book"/>
              </a:endParaRPr>
            </a:p>
          </p:txBody>
        </p:sp>
      </p:grpSp>
      <p:grpSp>
        <p:nvGrpSpPr>
          <p:cNvPr id="39" name="Group 19"/>
          <p:cNvGrpSpPr>
            <a:grpSpLocks/>
          </p:cNvGrpSpPr>
          <p:nvPr/>
        </p:nvGrpSpPr>
        <p:grpSpPr bwMode="auto">
          <a:xfrm rot="6010744">
            <a:off x="2737647" y="3986582"/>
            <a:ext cx="2973387" cy="1295400"/>
            <a:chOff x="1944" y="2258"/>
            <a:chExt cx="1536" cy="816"/>
          </a:xfrm>
        </p:grpSpPr>
        <p:sp>
          <p:nvSpPr>
            <p:cNvPr id="40" name="Rectangle 20"/>
            <p:cNvSpPr>
              <a:spLocks noChangeArrowheads="1"/>
            </p:cNvSpPr>
            <p:nvPr/>
          </p:nvSpPr>
          <p:spPr bwMode="auto">
            <a:xfrm>
              <a:off x="1944" y="2258"/>
              <a:ext cx="1536" cy="816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>
                <a:solidFill>
                  <a:srgbClr val="57565B"/>
                </a:solidFill>
                <a:latin typeface="Gotham HTF Book"/>
              </a:endParaRPr>
            </a:p>
          </p:txBody>
        </p:sp>
        <p:sp>
          <p:nvSpPr>
            <p:cNvPr id="41" name="Line 21"/>
            <p:cNvSpPr>
              <a:spLocks noChangeShapeType="1"/>
            </p:cNvSpPr>
            <p:nvPr/>
          </p:nvSpPr>
          <p:spPr bwMode="auto">
            <a:xfrm>
              <a:off x="1944" y="225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solidFill>
                  <a:srgbClr val="57565B"/>
                </a:solidFill>
                <a:latin typeface="Gotham HTF Book"/>
              </a:endParaRPr>
            </a:p>
          </p:txBody>
        </p:sp>
      </p:grpSp>
      <p:grpSp>
        <p:nvGrpSpPr>
          <p:cNvPr id="42" name="Group 22"/>
          <p:cNvGrpSpPr>
            <a:grpSpLocks/>
          </p:cNvGrpSpPr>
          <p:nvPr/>
        </p:nvGrpSpPr>
        <p:grpSpPr bwMode="auto">
          <a:xfrm>
            <a:off x="3897316" y="3488901"/>
            <a:ext cx="2878137" cy="1762125"/>
            <a:chOff x="1815" y="2082"/>
            <a:chExt cx="1813" cy="1110"/>
          </a:xfrm>
        </p:grpSpPr>
        <p:grpSp>
          <p:nvGrpSpPr>
            <p:cNvPr id="43" name="Group 23"/>
            <p:cNvGrpSpPr>
              <a:grpSpLocks/>
            </p:cNvGrpSpPr>
            <p:nvPr/>
          </p:nvGrpSpPr>
          <p:grpSpPr bwMode="auto">
            <a:xfrm>
              <a:off x="1815" y="3119"/>
              <a:ext cx="1813" cy="73"/>
              <a:chOff x="1911" y="3219"/>
              <a:chExt cx="1813" cy="73"/>
            </a:xfrm>
          </p:grpSpPr>
          <p:sp>
            <p:nvSpPr>
              <p:cNvPr id="65" name="AutoShape 24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66" name="AutoShape 25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67" name="AutoShape 26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68" name="AutoShape 27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69" name="AutoShape 28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70" name="AutoShape 29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</p:grpSp>
        <p:grpSp>
          <p:nvGrpSpPr>
            <p:cNvPr id="44" name="Group 30"/>
            <p:cNvGrpSpPr>
              <a:grpSpLocks/>
            </p:cNvGrpSpPr>
            <p:nvPr/>
          </p:nvGrpSpPr>
          <p:grpSpPr bwMode="auto">
            <a:xfrm>
              <a:off x="1815" y="2773"/>
              <a:ext cx="1813" cy="73"/>
              <a:chOff x="1911" y="3219"/>
              <a:chExt cx="1813" cy="73"/>
            </a:xfrm>
          </p:grpSpPr>
          <p:sp>
            <p:nvSpPr>
              <p:cNvPr id="59" name="AutoShape 31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60" name="AutoShape 32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61" name="AutoShape 33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62" name="AutoShape 34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63" name="AutoShape 35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64" name="AutoShape 36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</p:grpSp>
        <p:grpSp>
          <p:nvGrpSpPr>
            <p:cNvPr id="45" name="Group 37"/>
            <p:cNvGrpSpPr>
              <a:grpSpLocks/>
            </p:cNvGrpSpPr>
            <p:nvPr/>
          </p:nvGrpSpPr>
          <p:grpSpPr bwMode="auto">
            <a:xfrm>
              <a:off x="1815" y="2427"/>
              <a:ext cx="1813" cy="73"/>
              <a:chOff x="1911" y="3219"/>
              <a:chExt cx="1813" cy="73"/>
            </a:xfrm>
          </p:grpSpPr>
          <p:sp>
            <p:nvSpPr>
              <p:cNvPr id="53" name="AutoShape 38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54" name="AutoShape 39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55" name="AutoShape 40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56" name="AutoShape 41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57" name="AutoShape 42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58" name="AutoShape 43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</p:grpSp>
        <p:grpSp>
          <p:nvGrpSpPr>
            <p:cNvPr id="46" name="Group 44"/>
            <p:cNvGrpSpPr>
              <a:grpSpLocks/>
            </p:cNvGrpSpPr>
            <p:nvPr/>
          </p:nvGrpSpPr>
          <p:grpSpPr bwMode="auto">
            <a:xfrm>
              <a:off x="1815" y="2082"/>
              <a:ext cx="1813" cy="73"/>
              <a:chOff x="1911" y="3219"/>
              <a:chExt cx="1813" cy="73"/>
            </a:xfrm>
          </p:grpSpPr>
          <p:sp>
            <p:nvSpPr>
              <p:cNvPr id="47" name="AutoShape 45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48" name="AutoShape 46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49" name="AutoShape 47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50" name="AutoShape 48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51" name="AutoShape 49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52" name="AutoShape 50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</p:grpSp>
      </p:grpSp>
      <p:sp>
        <p:nvSpPr>
          <p:cNvPr id="71" name="Oval 51"/>
          <p:cNvSpPr>
            <a:spLocks noChangeArrowheads="1"/>
          </p:cNvSpPr>
          <p:nvPr/>
        </p:nvSpPr>
        <p:spPr bwMode="auto">
          <a:xfrm>
            <a:off x="6635753" y="4555700"/>
            <a:ext cx="180975" cy="1714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>
              <a:solidFill>
                <a:srgbClr val="57565B"/>
              </a:solidFill>
              <a:latin typeface="Gotham HTF Book"/>
            </a:endParaRPr>
          </a:p>
        </p:txBody>
      </p:sp>
      <p:grpSp>
        <p:nvGrpSpPr>
          <p:cNvPr id="72" name="Group 52"/>
          <p:cNvGrpSpPr>
            <a:grpSpLocks/>
          </p:cNvGrpSpPr>
          <p:nvPr/>
        </p:nvGrpSpPr>
        <p:grpSpPr bwMode="auto">
          <a:xfrm>
            <a:off x="6678616" y="3488901"/>
            <a:ext cx="2878137" cy="1762125"/>
            <a:chOff x="1815" y="2082"/>
            <a:chExt cx="1813" cy="1110"/>
          </a:xfrm>
        </p:grpSpPr>
        <p:grpSp>
          <p:nvGrpSpPr>
            <p:cNvPr id="73" name="Group 53"/>
            <p:cNvGrpSpPr>
              <a:grpSpLocks/>
            </p:cNvGrpSpPr>
            <p:nvPr/>
          </p:nvGrpSpPr>
          <p:grpSpPr bwMode="auto">
            <a:xfrm>
              <a:off x="1815" y="3119"/>
              <a:ext cx="1813" cy="73"/>
              <a:chOff x="1911" y="3219"/>
              <a:chExt cx="1813" cy="73"/>
            </a:xfrm>
          </p:grpSpPr>
          <p:sp>
            <p:nvSpPr>
              <p:cNvPr id="95" name="AutoShape 54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96" name="AutoShape 55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97" name="AutoShape 56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98" name="AutoShape 57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99" name="AutoShape 58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100" name="AutoShape 59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</p:grpSp>
        <p:grpSp>
          <p:nvGrpSpPr>
            <p:cNvPr id="74" name="Group 60"/>
            <p:cNvGrpSpPr>
              <a:grpSpLocks/>
            </p:cNvGrpSpPr>
            <p:nvPr/>
          </p:nvGrpSpPr>
          <p:grpSpPr bwMode="auto">
            <a:xfrm>
              <a:off x="1815" y="2773"/>
              <a:ext cx="1813" cy="73"/>
              <a:chOff x="1911" y="3219"/>
              <a:chExt cx="1813" cy="73"/>
            </a:xfrm>
          </p:grpSpPr>
          <p:sp>
            <p:nvSpPr>
              <p:cNvPr id="89" name="AutoShape 61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90" name="AutoShape 62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91" name="AutoShape 63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92" name="AutoShape 64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93" name="AutoShape 65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94" name="AutoShape 66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</p:grpSp>
        <p:grpSp>
          <p:nvGrpSpPr>
            <p:cNvPr id="75" name="Group 67"/>
            <p:cNvGrpSpPr>
              <a:grpSpLocks/>
            </p:cNvGrpSpPr>
            <p:nvPr/>
          </p:nvGrpSpPr>
          <p:grpSpPr bwMode="auto">
            <a:xfrm>
              <a:off x="1815" y="2427"/>
              <a:ext cx="1813" cy="73"/>
              <a:chOff x="1911" y="3219"/>
              <a:chExt cx="1813" cy="73"/>
            </a:xfrm>
          </p:grpSpPr>
          <p:sp>
            <p:nvSpPr>
              <p:cNvPr id="83" name="AutoShape 68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84" name="AutoShape 69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85" name="AutoShape 70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86" name="AutoShape 71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87" name="AutoShape 72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88" name="AutoShape 73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</p:grpSp>
        <p:grpSp>
          <p:nvGrpSpPr>
            <p:cNvPr id="76" name="Group 74"/>
            <p:cNvGrpSpPr>
              <a:grpSpLocks/>
            </p:cNvGrpSpPr>
            <p:nvPr/>
          </p:nvGrpSpPr>
          <p:grpSpPr bwMode="auto">
            <a:xfrm>
              <a:off x="1815" y="2082"/>
              <a:ext cx="1813" cy="73"/>
              <a:chOff x="1911" y="3219"/>
              <a:chExt cx="1813" cy="73"/>
            </a:xfrm>
          </p:grpSpPr>
          <p:sp>
            <p:nvSpPr>
              <p:cNvPr id="77" name="AutoShape 75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78" name="AutoShape 76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79" name="AutoShape 77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80" name="AutoShape 78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81" name="AutoShape 79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  <p:sp>
            <p:nvSpPr>
              <p:cNvPr id="82" name="AutoShape 80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>
                  <a:solidFill>
                    <a:srgbClr val="57565B"/>
                  </a:solidFill>
                  <a:latin typeface="Gotham HTF Book"/>
                </a:endParaRPr>
              </a:p>
            </p:txBody>
          </p:sp>
        </p:grpSp>
      </p:grpSp>
      <p:sp>
        <p:nvSpPr>
          <p:cNvPr id="101" name="Oval 85"/>
          <p:cNvSpPr>
            <a:spLocks noChangeArrowheads="1"/>
          </p:cNvSpPr>
          <p:nvPr/>
        </p:nvSpPr>
        <p:spPr bwMode="auto">
          <a:xfrm>
            <a:off x="9064627" y="43525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>
              <a:solidFill>
                <a:srgbClr val="57565B"/>
              </a:solidFill>
              <a:latin typeface="Gotham HTF Book"/>
            </a:endParaRPr>
          </a:p>
        </p:txBody>
      </p:sp>
      <p:sp>
        <p:nvSpPr>
          <p:cNvPr id="102" name="Text Box 109"/>
          <p:cNvSpPr txBox="1">
            <a:spLocks noChangeArrowheads="1"/>
          </p:cNvSpPr>
          <p:nvPr/>
        </p:nvSpPr>
        <p:spPr bwMode="auto">
          <a:xfrm>
            <a:off x="10002635" y="4190541"/>
            <a:ext cx="1400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57565B"/>
                </a:solidFill>
                <a:latin typeface="Gotham HTF Book"/>
              </a:rPr>
              <a:t>Branche</a:t>
            </a:r>
            <a:r>
              <a:rPr lang="en-US" dirty="0">
                <a:solidFill>
                  <a:srgbClr val="57565B"/>
                </a:solidFill>
                <a:latin typeface="Gotham HTF Book"/>
              </a:rPr>
              <a:t> x</a:t>
            </a:r>
            <a:r>
              <a:rPr lang="en-US" baseline="-25000" dirty="0">
                <a:solidFill>
                  <a:srgbClr val="57565B"/>
                </a:solidFill>
                <a:latin typeface="Gotham HTF Book"/>
              </a:rPr>
              <a:t>2</a:t>
            </a:r>
            <a:endParaRPr lang="en-US" dirty="0">
              <a:solidFill>
                <a:srgbClr val="57565B"/>
              </a:solidFill>
              <a:latin typeface="Gotham HTF Book"/>
            </a:endParaRPr>
          </a:p>
        </p:txBody>
      </p:sp>
      <p:sp>
        <p:nvSpPr>
          <p:cNvPr id="104" name="Text Box 111"/>
          <p:cNvSpPr txBox="1">
            <a:spLocks noChangeArrowheads="1"/>
          </p:cNvSpPr>
          <p:nvPr/>
        </p:nvSpPr>
        <p:spPr bwMode="auto">
          <a:xfrm>
            <a:off x="8597902" y="6088092"/>
            <a:ext cx="1400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57565B"/>
                </a:solidFill>
                <a:latin typeface="Gotham HTF Book"/>
              </a:rPr>
              <a:t>Branche</a:t>
            </a:r>
            <a:r>
              <a:rPr lang="en-US" dirty="0">
                <a:solidFill>
                  <a:srgbClr val="57565B"/>
                </a:solidFill>
                <a:latin typeface="Gotham HTF Book"/>
              </a:rPr>
              <a:t> x</a:t>
            </a:r>
            <a:r>
              <a:rPr lang="en-US" baseline="-25000" dirty="0">
                <a:solidFill>
                  <a:srgbClr val="57565B"/>
                </a:solidFill>
                <a:latin typeface="Gotham HTF Book"/>
              </a:rPr>
              <a:t>1</a:t>
            </a:r>
            <a:endParaRPr lang="en-US" dirty="0">
              <a:solidFill>
                <a:srgbClr val="57565B"/>
              </a:solidFill>
              <a:latin typeface="Gotham HTF Book"/>
            </a:endParaRPr>
          </a:p>
        </p:txBody>
      </p:sp>
      <p:sp>
        <p:nvSpPr>
          <p:cNvPr id="105" name="Text Box 111">
            <a:extLst>
              <a:ext uri="{FF2B5EF4-FFF2-40B4-BE49-F238E27FC236}">
                <a16:creationId xmlns:a16="http://schemas.microsoft.com/office/drawing/2014/main" id="{5983BD7E-C691-3B4B-8FF2-B1D2EF4DA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40" y="6129515"/>
            <a:ext cx="1400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57565B"/>
                </a:solidFill>
                <a:latin typeface="Gotham HTF Book"/>
              </a:rPr>
              <a:t>Branche</a:t>
            </a:r>
            <a:r>
              <a:rPr lang="en-US" dirty="0">
                <a:solidFill>
                  <a:srgbClr val="57565B"/>
                </a:solidFill>
                <a:latin typeface="Gotham HTF Book"/>
              </a:rPr>
              <a:t> x</a:t>
            </a:r>
            <a:r>
              <a:rPr lang="en-US" baseline="-25000" dirty="0">
                <a:solidFill>
                  <a:srgbClr val="57565B"/>
                </a:solidFill>
                <a:latin typeface="Gotham HTF Book"/>
              </a:rPr>
              <a:t>1</a:t>
            </a:r>
            <a:endParaRPr lang="en-US" dirty="0">
              <a:solidFill>
                <a:srgbClr val="57565B"/>
              </a:solidFill>
              <a:latin typeface="Gotham HTF Book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268760"/>
            <a:ext cx="10515600" cy="5016675"/>
          </a:xfrm>
        </p:spPr>
        <p:txBody>
          <a:bodyPr/>
          <a:lstStyle/>
          <a:p>
            <a:pPr algn="l"/>
            <a:r>
              <a:rPr lang="fr-CA" sz="2000" dirty="0"/>
              <a:t>Soit le problème de PLNE suivant:</a:t>
            </a:r>
          </a:p>
          <a:p>
            <a:pPr algn="l"/>
            <a:endParaRPr lang="fr-CA" sz="2000" dirty="0"/>
          </a:p>
          <a:p>
            <a:pPr algn="l"/>
            <a:endParaRPr lang="fr-CA" sz="2000" dirty="0"/>
          </a:p>
          <a:p>
            <a:pPr algn="l"/>
            <a:endParaRPr lang="fr-CA" sz="2000" dirty="0"/>
          </a:p>
          <a:p>
            <a:pPr algn="l"/>
            <a:endParaRPr lang="fr-CA" sz="2000" dirty="0"/>
          </a:p>
          <a:p>
            <a:pPr algn="l"/>
            <a:endParaRPr lang="fr-CA" sz="2000" dirty="0"/>
          </a:p>
          <a:p>
            <a:pPr algn="l"/>
            <a:endParaRPr lang="fr-CA" sz="2000" dirty="0"/>
          </a:p>
          <a:p>
            <a:pPr algn="l"/>
            <a:endParaRPr lang="fr-CA" sz="2000" dirty="0"/>
          </a:p>
          <a:p>
            <a:pPr algn="l"/>
            <a:endParaRPr lang="fr-CA" sz="2000" dirty="0"/>
          </a:p>
          <a:p>
            <a:pPr algn="l"/>
            <a:r>
              <a:rPr lang="fr-CA" sz="2000" dirty="0"/>
              <a:t>Et la notation </a:t>
            </a:r>
          </a:p>
          <a:p>
            <a:pPr algn="l"/>
            <a:endParaRPr lang="fr-CA" sz="2000" dirty="0"/>
          </a:p>
          <a:p>
            <a:pPr algn="l"/>
            <a:endParaRPr lang="fr-CA" sz="2000" dirty="0"/>
          </a:p>
          <a:p>
            <a:pPr algn="l"/>
            <a:endParaRPr lang="fr-CA" sz="2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autre</a:t>
            </a:r>
            <a:r>
              <a:rPr lang="en-US" dirty="0"/>
              <a:t> </a:t>
            </a:r>
            <a:r>
              <a:rPr lang="en-US" dirty="0" err="1"/>
              <a:t>exemple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5A737C-57D8-41EF-87FC-00D99BEB73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267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E062A1D8-408C-4A99-8435-2A3D27B8C877}" type="slidenum">
              <a:rPr lang="fr-FR" smtClean="0"/>
              <a:pPr/>
              <a:t>25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6" name="Object 4"/>
              <p:cNvSpPr txBox="1"/>
              <p:nvPr/>
            </p:nvSpPr>
            <p:spPr bwMode="auto">
              <a:xfrm>
                <a:off x="6240016" y="1277557"/>
                <a:ext cx="4519613" cy="27995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fr-FR" i="1" smtClean="0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fr-FR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fr-FR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):  </m:t>
                            </m:r>
                            <m:r>
                              <m:rPr>
                                <m:nor/>
                              </m:rPr>
                              <a:rPr lang="fr-FR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e>
                            <m:r>
                              <a:rPr lang="fr-FR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fr-FR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=−3</m:t>
                            </m:r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−13</m:t>
                            </m:r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fr-FR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   </m:t>
                            </m:r>
                            <m:r>
                              <m:rPr>
                                <m:nor/>
                              </m:rPr>
                              <a:rPr lang="fr-FR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sujet</m:t>
                            </m:r>
                            <m:r>
                              <m:rPr>
                                <m:nor/>
                              </m:rPr>
                              <a:rPr lang="fr-FR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 à :</m:t>
                            </m:r>
                          </m:e>
                          <m:e/>
                        </m:mr>
                        <m:mr>
                          <m:e/>
                          <m:e>
                            <m:r>
                              <a:rPr lang="fr-FR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+6</m:t>
                            </m:r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+7</m:t>
                            </m:r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fr-FR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≤8</m:t>
                            </m:r>
                          </m:e>
                        </m:mr>
                        <m:mr>
                          <m:e/>
                          <m:e>
                            <m:r>
                              <a:rPr lang="fr-FR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+7</m:t>
                            </m:r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fr-FR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≤8</m:t>
                            </m:r>
                          </m:e>
                        </m:mr>
                        <m:mr>
                          <m:e/>
                          <m:e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≤5</m:t>
                            </m:r>
                          </m:e>
                        </m:mr>
                        <m:mr>
                          <m:e/>
                          <m:e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≤5</m:t>
                            </m:r>
                          </m:e>
                        </m:mr>
                        <m:mr>
                          <m:e/>
                          <m:e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fr-FR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≤5</m:t>
                            </m:r>
                          </m:e>
                        </m:mr>
                        <m:mr>
                          <m:e/>
                          <m:e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, </m:t>
                            </m:r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, </m:t>
                            </m:r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rgbClr val="57565B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fr-FR" i="1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≥0 </m:t>
                            </m:r>
                            <m:r>
                              <m:rPr>
                                <m:nor/>
                              </m:rPr>
                              <a:rPr lang="fr-FR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et</m:t>
                            </m:r>
                            <m:r>
                              <m:rPr>
                                <m:nor/>
                              </m:rPr>
                              <a:rPr lang="fr-FR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enti</m:t>
                            </m:r>
                            <m:r>
                              <m:rPr>
                                <m:nor/>
                              </m:rPr>
                              <a:rPr lang="fr-FR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è</m:t>
                            </m:r>
                            <m:r>
                              <m:rPr>
                                <m:nor/>
                              </m:rPr>
                              <a:rPr lang="fr-FR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res</m:t>
                            </m:r>
                            <m:r>
                              <m:rPr>
                                <m:nor/>
                              </m:rPr>
                              <a:rPr lang="fr-FR" i="0">
                                <a:solidFill>
                                  <a:srgbClr val="57565B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mr>
                      </m:m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1126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0016" y="1277557"/>
                <a:ext cx="4519613" cy="2799515"/>
              </a:xfrm>
              <a:prstGeom prst="rect">
                <a:avLst/>
              </a:prstGeom>
              <a:blipFill>
                <a:blip r:embed="rId2"/>
                <a:stretch>
                  <a:fillRect r="-2024"/>
                </a:stretch>
              </a:blipFill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120659" y="1119458"/>
            <a:ext cx="5181600" cy="30296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5"/>
              <p:cNvSpPr txBox="1"/>
              <p:nvPr/>
            </p:nvSpPr>
            <p:spPr bwMode="auto">
              <a:xfrm>
                <a:off x="3287688" y="5274435"/>
                <a:ext cx="3888010" cy="414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−13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7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7688" y="5274435"/>
                <a:ext cx="3888010" cy="4143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4"/>
              <p:cNvSpPr txBox="1"/>
              <p:nvPr/>
            </p:nvSpPr>
            <p:spPr bwMode="auto">
              <a:xfrm>
                <a:off x="3287688" y="4677773"/>
                <a:ext cx="7273403" cy="414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FR" i="1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:−3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+6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+7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≤8, 6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+7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  <m:t>≤8</m:t>
                          </m:r>
                        </m:e>
                      </m:d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7688" y="4677773"/>
                <a:ext cx="7273403" cy="414337"/>
              </a:xfrm>
              <a:prstGeom prst="rect">
                <a:avLst/>
              </a:prstGeom>
              <a:blipFill>
                <a:blip r:embed="rId4"/>
                <a:stretch>
                  <a:fillRect b="-2941"/>
                </a:stretch>
              </a:blipFill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581068"/>
              </p:ext>
            </p:extLst>
          </p:nvPr>
        </p:nvGraphicFramePr>
        <p:xfrm>
          <a:off x="3575720" y="0"/>
          <a:ext cx="65373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 Photo Editor" r:id="rId3" imgW="14852667" imgH="15584251" progId="">
                  <p:embed/>
                </p:oleObj>
              </mc:Choice>
              <mc:Fallback>
                <p:oleObj name="Image Photo Editor" r:id="rId3" imgW="14852667" imgH="15584251" progId="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720" y="0"/>
                        <a:ext cx="653732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2E2CDE0-E9AA-4AF8-B559-67B7D2D2C7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endParaRPr lang="fr-FR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Formulation PLNE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82B72C-E114-4642-B5EE-ED33FA361C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0B412AE-063C-554F-A9E9-DD2BFADF52DD}" type="slidenum">
              <a:rPr lang="en-US"/>
              <a:pPr/>
              <a:t>3</a:t>
            </a:fld>
            <a:endParaRPr 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476162"/>
            <a:ext cx="545147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/>
          </p:cNvSpPr>
          <p:nvPr/>
        </p:nvSpPr>
        <p:spPr bwMode="auto">
          <a:xfrm>
            <a:off x="5591945" y="3140969"/>
            <a:ext cx="3091167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400" dirty="0">
                <a:solidFill>
                  <a:srgbClr val="D90B00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X</a:t>
            </a:r>
          </a:p>
          <a:p>
            <a:r>
              <a:rPr lang="en-US" sz="2400" dirty="0">
                <a:solidFill>
                  <a:srgbClr val="A40800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on </a:t>
            </a:r>
            <a:r>
              <a:rPr lang="en-US" sz="2400" dirty="0" err="1">
                <a:solidFill>
                  <a:srgbClr val="A40800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obtient</a:t>
            </a:r>
            <a:r>
              <a:rPr lang="en-US" sz="2400" dirty="0">
                <a:solidFill>
                  <a:srgbClr val="A40800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 un PL </a:t>
            </a:r>
            <a:r>
              <a:rPr lang="en-US" sz="2400" dirty="0" err="1">
                <a:solidFill>
                  <a:srgbClr val="A40800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nommé</a:t>
            </a:r>
            <a:endParaRPr lang="en-US" sz="2400" dirty="0">
              <a:solidFill>
                <a:srgbClr val="A40800"/>
              </a:solidFill>
              <a:latin typeface="Gotham HTF Book"/>
              <a:ea typeface="ＭＳ Ｐゴシック" charset="0"/>
              <a:cs typeface="Calibri" charset="0"/>
              <a:sym typeface="Calibri" charset="0"/>
            </a:endParaRPr>
          </a:p>
          <a:p>
            <a:r>
              <a:rPr lang="ja-JP" altLang="en-US" sz="2400" dirty="0">
                <a:solidFill>
                  <a:srgbClr val="A40800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“</a:t>
            </a:r>
            <a:r>
              <a:rPr lang="en-US" sz="2400" dirty="0">
                <a:solidFill>
                  <a:srgbClr val="A40800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Relaxation </a:t>
            </a:r>
            <a:r>
              <a:rPr lang="en-US" sz="2400" dirty="0" err="1">
                <a:solidFill>
                  <a:srgbClr val="A40800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Linéaire</a:t>
            </a:r>
            <a:r>
              <a:rPr lang="ja-JP" altLang="en-US" sz="2400" dirty="0">
                <a:solidFill>
                  <a:srgbClr val="A40800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”</a:t>
            </a:r>
            <a:endParaRPr lang="en-US" sz="2400" dirty="0">
              <a:solidFill>
                <a:srgbClr val="A40800"/>
              </a:solidFill>
              <a:latin typeface="Gotham HTF Book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9222" name="Rectangle 6"/>
          <p:cNvSpPr>
            <a:spLocks/>
          </p:cNvSpPr>
          <p:nvPr/>
        </p:nvSpPr>
        <p:spPr bwMode="auto">
          <a:xfrm>
            <a:off x="1415480" y="5085184"/>
            <a:ext cx="659616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>
              <a:spcBef>
                <a:spcPts val="66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 err="1">
                <a:solidFill>
                  <a:srgbClr val="57565B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Résolu</a:t>
            </a:r>
            <a:r>
              <a:rPr lang="en-US" dirty="0">
                <a:solidFill>
                  <a:srgbClr val="57565B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 par </a:t>
            </a:r>
            <a:r>
              <a:rPr lang="en-US" dirty="0" err="1">
                <a:solidFill>
                  <a:srgbClr val="57565B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séparation</a:t>
            </a:r>
            <a:r>
              <a:rPr lang="en-US" dirty="0">
                <a:solidFill>
                  <a:srgbClr val="57565B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 et </a:t>
            </a:r>
            <a:r>
              <a:rPr lang="en-US" dirty="0" err="1">
                <a:solidFill>
                  <a:srgbClr val="57565B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évaluation</a:t>
            </a:r>
            <a:r>
              <a:rPr lang="en-US" dirty="0">
                <a:solidFill>
                  <a:srgbClr val="57565B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 progressive</a:t>
            </a:r>
          </a:p>
          <a:p>
            <a:pPr marL="742950" lvl="1" indent="-285750">
              <a:spcBef>
                <a:spcPts val="575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r>
              <a:rPr lang="en-US" dirty="0">
                <a:solidFill>
                  <a:srgbClr val="57565B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on </a:t>
            </a:r>
            <a:r>
              <a:rPr lang="en-US" dirty="0" err="1">
                <a:solidFill>
                  <a:srgbClr val="57565B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branche</a:t>
            </a:r>
            <a:r>
              <a:rPr lang="en-US" dirty="0">
                <a:solidFill>
                  <a:srgbClr val="57565B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 sur les variables de </a:t>
            </a:r>
            <a:r>
              <a:rPr lang="en-US" dirty="0" err="1">
                <a:solidFill>
                  <a:srgbClr val="57565B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décision</a:t>
            </a:r>
            <a:endParaRPr lang="en-US" dirty="0">
              <a:solidFill>
                <a:srgbClr val="57565B"/>
              </a:solidFill>
              <a:latin typeface="Gotham HTF Book"/>
              <a:ea typeface="ＭＳ Ｐゴシック" charset="0"/>
              <a:cs typeface="Calibri" charset="0"/>
              <a:sym typeface="Calibri" charset="0"/>
            </a:endParaRPr>
          </a:p>
          <a:p>
            <a:pPr marL="742950" lvl="1" indent="-285750">
              <a:spcBef>
                <a:spcPts val="575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r>
              <a:rPr lang="en-US" dirty="0">
                <a:solidFill>
                  <a:srgbClr val="57565B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la relaxation </a:t>
            </a:r>
            <a:r>
              <a:rPr lang="en-US" dirty="0" err="1">
                <a:solidFill>
                  <a:srgbClr val="57565B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linéaire</a:t>
            </a:r>
            <a:r>
              <a:rPr lang="en-US" dirty="0">
                <a:solidFill>
                  <a:srgbClr val="57565B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 nous </a:t>
            </a:r>
            <a:r>
              <a:rPr lang="en-US" dirty="0" err="1">
                <a:solidFill>
                  <a:srgbClr val="57565B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donne</a:t>
            </a:r>
            <a:r>
              <a:rPr lang="en-US" dirty="0">
                <a:solidFill>
                  <a:srgbClr val="57565B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 des </a:t>
            </a:r>
            <a:r>
              <a:rPr lang="en-US" dirty="0" err="1">
                <a:solidFill>
                  <a:srgbClr val="57565B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bornes</a:t>
            </a:r>
            <a:r>
              <a:rPr lang="en-US" dirty="0">
                <a:solidFill>
                  <a:srgbClr val="57565B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dirty="0" err="1">
                <a:solidFill>
                  <a:srgbClr val="57565B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inférieures</a:t>
            </a:r>
            <a:r>
              <a:rPr lang="en-US" dirty="0">
                <a:solidFill>
                  <a:srgbClr val="57565B"/>
                </a:solidFill>
                <a:latin typeface="Gotham HTF Book"/>
                <a:ea typeface="ＭＳ Ｐゴシック" charset="0"/>
                <a:cs typeface="Calibri" charset="0"/>
                <a:sym typeface="Calibri" charset="0"/>
              </a:rPr>
              <a:t>.</a:t>
            </a:r>
          </a:p>
          <a:p>
            <a:pPr marL="342900" indent="-342900"/>
            <a:endParaRPr lang="en-US" dirty="0">
              <a:solidFill>
                <a:srgbClr val="57565B"/>
              </a:solidFill>
              <a:latin typeface="Gotham HTF Book"/>
              <a:ea typeface="ＭＳ Ｐゴシック" charset="0"/>
              <a:cs typeface="Calibri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28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utoUpdateAnimBg="0"/>
      <p:bldP spid="922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095721"/>
            <a:ext cx="10515600" cy="1600355"/>
          </a:xfrm>
        </p:spPr>
        <p:txBody>
          <a:bodyPr/>
          <a:lstStyle/>
          <a:p>
            <a:r>
              <a:rPr lang="fr-CA" sz="2000" dirty="0"/>
              <a:t>Algorithme du simplex</a:t>
            </a:r>
          </a:p>
          <a:p>
            <a:pPr lvl="1"/>
            <a:r>
              <a:rPr lang="fr-CA" sz="2000" dirty="0">
                <a:solidFill>
                  <a:srgbClr val="57565B"/>
                </a:solidFill>
              </a:rPr>
              <a:t>Une solution optimale se trouve nécessairement sur un point extrême.</a:t>
            </a:r>
          </a:p>
          <a:p>
            <a:pPr lvl="1"/>
            <a:r>
              <a:rPr lang="fr-CA" sz="2000" dirty="0">
                <a:solidFill>
                  <a:srgbClr val="57565B"/>
                </a:solidFill>
              </a:rPr>
              <a:t>Donc on peut la trouver en parcourant les arêtes du polyèdre.</a:t>
            </a:r>
          </a:p>
          <a:p>
            <a:pPr lvl="1"/>
            <a:endParaRPr lang="fr-CA" sz="2000" dirty="0">
              <a:solidFill>
                <a:srgbClr val="57565B"/>
              </a:solidFill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Méthodes</a:t>
            </a:r>
            <a:r>
              <a:rPr lang="en-US" dirty="0"/>
              <a:t> de </a:t>
            </a:r>
            <a:r>
              <a:rPr lang="en-US" dirty="0" err="1"/>
              <a:t>résolution</a:t>
            </a:r>
            <a:r>
              <a:rPr lang="en-US" dirty="0"/>
              <a:t> pour PL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81D6027-293B-4741-865C-694E322B12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34832" name="Group 16"/>
          <p:cNvGrpSpPr>
            <a:grpSpLocks/>
          </p:cNvGrpSpPr>
          <p:nvPr/>
        </p:nvGrpSpPr>
        <p:grpSpPr bwMode="auto">
          <a:xfrm rot="3542174">
            <a:off x="3253780" y="4348238"/>
            <a:ext cx="2438400" cy="1295400"/>
            <a:chOff x="3456" y="2736"/>
            <a:chExt cx="1536" cy="816"/>
          </a:xfrm>
          <a:gradFill flip="none" rotWithShape="1">
            <a:gsLst>
              <a:gs pos="0">
                <a:schemeClr val="accent2">
                  <a:tint val="66000"/>
                  <a:satMod val="160000"/>
                  <a:alpha val="5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34833" name="Rectangle 17"/>
            <p:cNvSpPr>
              <a:spLocks noChangeArrowheads="1"/>
            </p:cNvSpPr>
            <p:nvPr/>
          </p:nvSpPr>
          <p:spPr bwMode="auto">
            <a:xfrm>
              <a:off x="3456" y="2736"/>
              <a:ext cx="1536" cy="81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4834" name="Line 18"/>
            <p:cNvSpPr>
              <a:spLocks noChangeShapeType="1"/>
            </p:cNvSpPr>
            <p:nvPr/>
          </p:nvSpPr>
          <p:spPr bwMode="auto">
            <a:xfrm>
              <a:off x="3456" y="2736"/>
              <a:ext cx="15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34835" name="Group 19"/>
          <p:cNvGrpSpPr>
            <a:grpSpLocks/>
          </p:cNvGrpSpPr>
          <p:nvPr/>
        </p:nvGrpSpPr>
        <p:grpSpPr bwMode="auto">
          <a:xfrm rot="9018316">
            <a:off x="3939580" y="2836938"/>
            <a:ext cx="2438400" cy="1295400"/>
            <a:chOff x="3456" y="2736"/>
            <a:chExt cx="1536" cy="816"/>
          </a:xfrm>
          <a:gradFill flip="none" rotWithShape="1">
            <a:gsLst>
              <a:gs pos="0">
                <a:schemeClr val="accent2">
                  <a:tint val="66000"/>
                  <a:satMod val="160000"/>
                  <a:alpha val="5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34836" name="Rectangle 20"/>
            <p:cNvSpPr>
              <a:spLocks noChangeArrowheads="1"/>
            </p:cNvSpPr>
            <p:nvPr/>
          </p:nvSpPr>
          <p:spPr bwMode="auto">
            <a:xfrm>
              <a:off x="3456" y="2736"/>
              <a:ext cx="1536" cy="81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837" name="Line 21"/>
            <p:cNvSpPr>
              <a:spLocks noChangeShapeType="1"/>
            </p:cNvSpPr>
            <p:nvPr/>
          </p:nvSpPr>
          <p:spPr bwMode="auto">
            <a:xfrm>
              <a:off x="3456" y="2736"/>
              <a:ext cx="15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34838" name="Group 22"/>
          <p:cNvGrpSpPr>
            <a:grpSpLocks/>
          </p:cNvGrpSpPr>
          <p:nvPr/>
        </p:nvGrpSpPr>
        <p:grpSpPr bwMode="auto">
          <a:xfrm rot="12447865">
            <a:off x="5692180" y="2913138"/>
            <a:ext cx="2438400" cy="1295400"/>
            <a:chOff x="3456" y="2736"/>
            <a:chExt cx="1536" cy="816"/>
          </a:xfrm>
          <a:gradFill flip="none" rotWithShape="1">
            <a:gsLst>
              <a:gs pos="0">
                <a:schemeClr val="accent2">
                  <a:tint val="66000"/>
                  <a:satMod val="160000"/>
                  <a:alpha val="5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34839" name="Rectangle 23"/>
            <p:cNvSpPr>
              <a:spLocks noChangeArrowheads="1"/>
            </p:cNvSpPr>
            <p:nvPr/>
          </p:nvSpPr>
          <p:spPr bwMode="auto">
            <a:xfrm>
              <a:off x="3456" y="2736"/>
              <a:ext cx="1536" cy="81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4840" name="Line 24"/>
            <p:cNvSpPr>
              <a:spLocks noChangeShapeType="1"/>
            </p:cNvSpPr>
            <p:nvPr/>
          </p:nvSpPr>
          <p:spPr bwMode="auto">
            <a:xfrm>
              <a:off x="3456" y="2736"/>
              <a:ext cx="15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34841" name="Group 25"/>
          <p:cNvGrpSpPr>
            <a:grpSpLocks/>
          </p:cNvGrpSpPr>
          <p:nvPr/>
        </p:nvGrpSpPr>
        <p:grpSpPr bwMode="auto">
          <a:xfrm rot="-2729789">
            <a:off x="5920780" y="4284738"/>
            <a:ext cx="2438400" cy="1295400"/>
            <a:chOff x="3456" y="2736"/>
            <a:chExt cx="1536" cy="816"/>
          </a:xfrm>
          <a:gradFill flip="none" rotWithShape="1">
            <a:gsLst>
              <a:gs pos="0">
                <a:schemeClr val="accent2">
                  <a:tint val="66000"/>
                  <a:satMod val="160000"/>
                  <a:alpha val="51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</p:grpSpPr>
        <p:sp>
          <p:nvSpPr>
            <p:cNvPr id="34842" name="Rectangle 26"/>
            <p:cNvSpPr>
              <a:spLocks noChangeArrowheads="1"/>
            </p:cNvSpPr>
            <p:nvPr/>
          </p:nvSpPr>
          <p:spPr bwMode="auto">
            <a:xfrm>
              <a:off x="3456" y="2736"/>
              <a:ext cx="1536" cy="81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4843" name="Line 27"/>
            <p:cNvSpPr>
              <a:spLocks noChangeShapeType="1"/>
            </p:cNvSpPr>
            <p:nvPr/>
          </p:nvSpPr>
          <p:spPr bwMode="auto">
            <a:xfrm>
              <a:off x="3456" y="2736"/>
              <a:ext cx="15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34844" name="Group 28"/>
          <p:cNvGrpSpPr>
            <a:grpSpLocks/>
          </p:cNvGrpSpPr>
          <p:nvPr/>
        </p:nvGrpSpPr>
        <p:grpSpPr bwMode="auto">
          <a:xfrm>
            <a:off x="4511080" y="5008638"/>
            <a:ext cx="2438400" cy="1295400"/>
            <a:chOff x="3456" y="2736"/>
            <a:chExt cx="1536" cy="816"/>
          </a:xfrm>
          <a:gradFill flip="none" rotWithShape="1">
            <a:gsLst>
              <a:gs pos="0">
                <a:schemeClr val="accent2">
                  <a:tint val="66000"/>
                  <a:satMod val="160000"/>
                  <a:alpha val="5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34845" name="Rectangle 29"/>
            <p:cNvSpPr>
              <a:spLocks noChangeArrowheads="1"/>
            </p:cNvSpPr>
            <p:nvPr/>
          </p:nvSpPr>
          <p:spPr bwMode="auto">
            <a:xfrm>
              <a:off x="3456" y="2736"/>
              <a:ext cx="1536" cy="81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846" name="Line 30"/>
            <p:cNvSpPr>
              <a:spLocks noChangeShapeType="1"/>
            </p:cNvSpPr>
            <p:nvPr/>
          </p:nvSpPr>
          <p:spPr bwMode="auto">
            <a:xfrm>
              <a:off x="3456" y="2736"/>
              <a:ext cx="15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34848" name="Group 32"/>
          <p:cNvGrpSpPr>
            <a:grpSpLocks/>
          </p:cNvGrpSpPr>
          <p:nvPr/>
        </p:nvGrpSpPr>
        <p:grpSpPr bwMode="auto">
          <a:xfrm>
            <a:off x="3063280" y="4627642"/>
            <a:ext cx="838200" cy="552451"/>
            <a:chOff x="3888" y="1968"/>
            <a:chExt cx="528" cy="348"/>
          </a:xfrm>
        </p:grpSpPr>
        <p:sp>
          <p:nvSpPr>
            <p:cNvPr id="34822" name="Line 6"/>
            <p:cNvSpPr>
              <a:spLocks noChangeShapeType="1"/>
            </p:cNvSpPr>
            <p:nvPr/>
          </p:nvSpPr>
          <p:spPr bwMode="auto">
            <a:xfrm flipV="1">
              <a:off x="3888" y="1968"/>
              <a:ext cx="384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4032" y="2064"/>
              <a:ext cx="3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c</a:t>
              </a:r>
              <a:r>
                <a:rPr lang="en-US" i="1" baseline="30000"/>
                <a:t>T</a:t>
              </a:r>
              <a:endParaRPr lang="en-US" i="1"/>
            </a:p>
          </p:txBody>
        </p:sp>
      </p:grpSp>
      <p:grpSp>
        <p:nvGrpSpPr>
          <p:cNvPr id="34851" name="Group 35"/>
          <p:cNvGrpSpPr>
            <a:grpSpLocks/>
          </p:cNvGrpSpPr>
          <p:nvPr/>
        </p:nvGrpSpPr>
        <p:grpSpPr bwMode="auto">
          <a:xfrm>
            <a:off x="3215680" y="3408439"/>
            <a:ext cx="4724400" cy="2305051"/>
            <a:chOff x="2352" y="1104"/>
            <a:chExt cx="2976" cy="1452"/>
          </a:xfrm>
        </p:grpSpPr>
        <p:grpSp>
          <p:nvGrpSpPr>
            <p:cNvPr id="34847" name="Group 31"/>
            <p:cNvGrpSpPr>
              <a:grpSpLocks/>
            </p:cNvGrpSpPr>
            <p:nvPr/>
          </p:nvGrpSpPr>
          <p:grpSpPr bwMode="auto">
            <a:xfrm>
              <a:off x="2352" y="1104"/>
              <a:ext cx="2544" cy="1344"/>
              <a:chOff x="2352" y="1104"/>
              <a:chExt cx="2544" cy="1344"/>
            </a:xfrm>
          </p:grpSpPr>
          <p:sp>
            <p:nvSpPr>
              <p:cNvPr id="34820" name="Line 4"/>
              <p:cNvSpPr>
                <a:spLocks noChangeShapeType="1"/>
              </p:cNvSpPr>
              <p:nvPr/>
            </p:nvSpPr>
            <p:spPr bwMode="auto">
              <a:xfrm>
                <a:off x="3024" y="1104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4821" name="Line 5"/>
              <p:cNvSpPr>
                <a:spLocks noChangeShapeType="1"/>
              </p:cNvSpPr>
              <p:nvPr/>
            </p:nvSpPr>
            <p:spPr bwMode="auto">
              <a:xfrm>
                <a:off x="2352" y="235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34849" name="Text Box 33"/>
            <p:cNvSpPr txBox="1">
              <a:spLocks noChangeArrowheads="1"/>
            </p:cNvSpPr>
            <p:nvPr/>
          </p:nvSpPr>
          <p:spPr bwMode="auto">
            <a:xfrm>
              <a:off x="4848" y="2304"/>
              <a:ext cx="4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4850" name="Text Box 34"/>
            <p:cNvSpPr txBox="1">
              <a:spLocks noChangeArrowheads="1"/>
            </p:cNvSpPr>
            <p:nvPr/>
          </p:nvSpPr>
          <p:spPr bwMode="auto">
            <a:xfrm>
              <a:off x="2784" y="1104"/>
              <a:ext cx="2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  <a:r>
                <a:rPr lang="en-US" baseline="-25000"/>
                <a:t>2</a:t>
              </a:r>
              <a:endParaRPr lang="en-US"/>
            </a:p>
          </p:txBody>
        </p:sp>
      </p:grpSp>
      <p:sp>
        <p:nvSpPr>
          <p:cNvPr id="34852" name="Oval 36"/>
          <p:cNvSpPr>
            <a:spLocks noChangeArrowheads="1"/>
          </p:cNvSpPr>
          <p:nvPr/>
        </p:nvSpPr>
        <p:spPr bwMode="auto">
          <a:xfrm>
            <a:off x="4828580" y="4348238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4853" name="Oval 37"/>
          <p:cNvSpPr>
            <a:spLocks noChangeArrowheads="1"/>
          </p:cNvSpPr>
          <p:nvPr/>
        </p:nvSpPr>
        <p:spPr bwMode="auto">
          <a:xfrm>
            <a:off x="5900143" y="3751338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4854" name="Oval 38"/>
          <p:cNvSpPr>
            <a:spLocks noChangeArrowheads="1"/>
          </p:cNvSpPr>
          <p:nvPr/>
        </p:nvSpPr>
        <p:spPr bwMode="auto">
          <a:xfrm>
            <a:off x="6120805" y="4970538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4855" name="Oval 39"/>
          <p:cNvSpPr>
            <a:spLocks noChangeArrowheads="1"/>
          </p:cNvSpPr>
          <p:nvPr/>
        </p:nvSpPr>
        <p:spPr bwMode="auto">
          <a:xfrm>
            <a:off x="5200055" y="4967363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4856" name="Oval 40"/>
          <p:cNvSpPr>
            <a:spLocks noChangeArrowheads="1"/>
          </p:cNvSpPr>
          <p:nvPr/>
        </p:nvSpPr>
        <p:spPr bwMode="auto">
          <a:xfrm>
            <a:off x="6825655" y="4237113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896246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00" name="Group 60"/>
          <p:cNvGrpSpPr>
            <a:grpSpLocks/>
          </p:cNvGrpSpPr>
          <p:nvPr/>
        </p:nvGrpSpPr>
        <p:grpSpPr bwMode="auto">
          <a:xfrm rot="9259939">
            <a:off x="7353446" y="3285890"/>
            <a:ext cx="3600450" cy="1397000"/>
            <a:chOff x="1144" y="2528"/>
            <a:chExt cx="1656" cy="880"/>
          </a:xfrm>
        </p:grpSpPr>
        <p:sp>
          <p:nvSpPr>
            <p:cNvPr id="35901" name="Rectangle 61"/>
            <p:cNvSpPr>
              <a:spLocks noChangeArrowheads="1"/>
            </p:cNvSpPr>
            <p:nvPr/>
          </p:nvSpPr>
          <p:spPr bwMode="auto">
            <a:xfrm>
              <a:off x="1152" y="2528"/>
              <a:ext cx="1648" cy="88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5902" name="Line 62"/>
            <p:cNvSpPr>
              <a:spLocks noChangeShapeType="1"/>
            </p:cNvSpPr>
            <p:nvPr/>
          </p:nvSpPr>
          <p:spPr bwMode="auto">
            <a:xfrm>
              <a:off x="1144" y="2528"/>
              <a:ext cx="1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35903" name="Group 63"/>
          <p:cNvGrpSpPr>
            <a:grpSpLocks/>
          </p:cNvGrpSpPr>
          <p:nvPr/>
        </p:nvGrpSpPr>
        <p:grpSpPr bwMode="auto">
          <a:xfrm rot="-8234512">
            <a:off x="6797822" y="3295415"/>
            <a:ext cx="2974975" cy="1397000"/>
            <a:chOff x="1144" y="2528"/>
            <a:chExt cx="1656" cy="880"/>
          </a:xfrm>
        </p:grpSpPr>
        <p:sp>
          <p:nvSpPr>
            <p:cNvPr id="35904" name="Rectangle 64"/>
            <p:cNvSpPr>
              <a:spLocks noChangeArrowheads="1"/>
            </p:cNvSpPr>
            <p:nvPr/>
          </p:nvSpPr>
          <p:spPr bwMode="auto">
            <a:xfrm>
              <a:off x="1152" y="2528"/>
              <a:ext cx="1648" cy="88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5905" name="Line 65"/>
            <p:cNvSpPr>
              <a:spLocks noChangeShapeType="1"/>
            </p:cNvSpPr>
            <p:nvPr/>
          </p:nvSpPr>
          <p:spPr bwMode="auto">
            <a:xfrm>
              <a:off x="1144" y="2528"/>
              <a:ext cx="1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35843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095721"/>
            <a:ext cx="10515600" cy="3877902"/>
          </a:xfrm>
        </p:spPr>
        <p:txBody>
          <a:bodyPr/>
          <a:lstStyle/>
          <a:p>
            <a:r>
              <a:rPr lang="fr-CA" sz="2000" dirty="0"/>
              <a:t>Méthode par points Intérieurs</a:t>
            </a:r>
          </a:p>
          <a:p>
            <a:pPr lvl="1"/>
            <a:r>
              <a:rPr lang="fr-CA" sz="2000" dirty="0">
                <a:solidFill>
                  <a:srgbClr val="57565B"/>
                </a:solidFill>
              </a:rPr>
              <a:t>Méthode dites “Barrières”</a:t>
            </a:r>
          </a:p>
          <a:p>
            <a:pPr lvl="1"/>
            <a:r>
              <a:rPr lang="fr-CA" sz="2000" dirty="0">
                <a:solidFill>
                  <a:srgbClr val="57565B"/>
                </a:solidFill>
              </a:rPr>
              <a:t>Formulation “Primal-Dual”</a:t>
            </a:r>
          </a:p>
          <a:p>
            <a:pPr lvl="1"/>
            <a:r>
              <a:rPr lang="fr-CA" sz="2000" dirty="0">
                <a:solidFill>
                  <a:srgbClr val="57565B"/>
                </a:solidFill>
              </a:rPr>
              <a:t>Pas de Newton</a:t>
            </a:r>
          </a:p>
          <a:p>
            <a:pPr lvl="1"/>
            <a:endParaRPr lang="fr-CA" sz="2000" dirty="0">
              <a:solidFill>
                <a:srgbClr val="57565B"/>
              </a:solidFill>
            </a:endParaRPr>
          </a:p>
          <a:p>
            <a:r>
              <a:rPr lang="fr-CA" sz="2000" dirty="0"/>
              <a:t>Avantages</a:t>
            </a:r>
          </a:p>
          <a:p>
            <a:pPr lvl="1"/>
            <a:r>
              <a:rPr lang="fr-CA" sz="2000" dirty="0">
                <a:solidFill>
                  <a:srgbClr val="57565B"/>
                </a:solidFill>
              </a:rPr>
              <a:t>Permet de résoudre de très gros problèmes</a:t>
            </a:r>
          </a:p>
          <a:p>
            <a:pPr lvl="1"/>
            <a:r>
              <a:rPr lang="fr-CA" sz="2000" dirty="0">
                <a:solidFill>
                  <a:srgbClr val="57565B"/>
                </a:solidFill>
              </a:rPr>
              <a:t>Preuve d’optimalité (comme le simplex)</a:t>
            </a:r>
          </a:p>
          <a:p>
            <a:pPr lvl="1"/>
            <a:r>
              <a:rPr lang="fr-CA" sz="2000" dirty="0">
                <a:solidFill>
                  <a:srgbClr val="57565B"/>
                </a:solidFill>
              </a:rPr>
              <a:t>Preuve de convergence en un temps polynomial</a:t>
            </a:r>
          </a:p>
          <a:p>
            <a:pPr lvl="1"/>
            <a:endParaRPr lang="fr-CA" sz="2000" dirty="0">
              <a:solidFill>
                <a:srgbClr val="57565B"/>
              </a:solidFill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Méthodes</a:t>
            </a:r>
            <a:r>
              <a:rPr lang="en-US" dirty="0"/>
              <a:t> de </a:t>
            </a:r>
            <a:r>
              <a:rPr lang="en-US" dirty="0" err="1"/>
              <a:t>résolution</a:t>
            </a:r>
            <a:r>
              <a:rPr lang="en-US" dirty="0"/>
              <a:t> pour PL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BDBBCAE-4E27-4049-943F-764A67042B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35882" name="Group 42"/>
          <p:cNvGrpSpPr>
            <a:grpSpLocks/>
          </p:cNvGrpSpPr>
          <p:nvPr/>
        </p:nvGrpSpPr>
        <p:grpSpPr bwMode="auto">
          <a:xfrm>
            <a:off x="8191646" y="3781194"/>
            <a:ext cx="838200" cy="552451"/>
            <a:chOff x="3888" y="1968"/>
            <a:chExt cx="528" cy="348"/>
          </a:xfrm>
        </p:grpSpPr>
        <p:sp>
          <p:nvSpPr>
            <p:cNvPr id="35883" name="Line 43"/>
            <p:cNvSpPr>
              <a:spLocks noChangeShapeType="1"/>
            </p:cNvSpPr>
            <p:nvPr/>
          </p:nvSpPr>
          <p:spPr bwMode="auto">
            <a:xfrm flipV="1">
              <a:off x="3888" y="1968"/>
              <a:ext cx="384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5884" name="Text Box 44"/>
            <p:cNvSpPr txBox="1">
              <a:spLocks noChangeArrowheads="1"/>
            </p:cNvSpPr>
            <p:nvPr/>
          </p:nvSpPr>
          <p:spPr bwMode="auto">
            <a:xfrm>
              <a:off x="4032" y="2064"/>
              <a:ext cx="3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-c</a:t>
              </a:r>
              <a:r>
                <a:rPr lang="en-US" i="1" baseline="30000"/>
                <a:t>T</a:t>
              </a:r>
              <a:endParaRPr lang="en-US" i="1"/>
            </a:p>
          </p:txBody>
        </p:sp>
      </p:grpSp>
      <p:grpSp>
        <p:nvGrpSpPr>
          <p:cNvPr id="35885" name="Group 45"/>
          <p:cNvGrpSpPr>
            <a:grpSpLocks/>
          </p:cNvGrpSpPr>
          <p:nvPr/>
        </p:nvGrpSpPr>
        <p:grpSpPr bwMode="auto">
          <a:xfrm>
            <a:off x="6254896" y="3031891"/>
            <a:ext cx="4724400" cy="2305051"/>
            <a:chOff x="2352" y="1104"/>
            <a:chExt cx="2976" cy="1452"/>
          </a:xfrm>
        </p:grpSpPr>
        <p:grpSp>
          <p:nvGrpSpPr>
            <p:cNvPr id="35886" name="Group 46"/>
            <p:cNvGrpSpPr>
              <a:grpSpLocks/>
            </p:cNvGrpSpPr>
            <p:nvPr/>
          </p:nvGrpSpPr>
          <p:grpSpPr bwMode="auto">
            <a:xfrm>
              <a:off x="2352" y="1104"/>
              <a:ext cx="2544" cy="1344"/>
              <a:chOff x="2352" y="1104"/>
              <a:chExt cx="2544" cy="1344"/>
            </a:xfrm>
          </p:grpSpPr>
          <p:sp>
            <p:nvSpPr>
              <p:cNvPr id="35887" name="Line 47"/>
              <p:cNvSpPr>
                <a:spLocks noChangeShapeType="1"/>
              </p:cNvSpPr>
              <p:nvPr/>
            </p:nvSpPr>
            <p:spPr bwMode="auto">
              <a:xfrm>
                <a:off x="3024" y="1104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5888" name="Line 48"/>
              <p:cNvSpPr>
                <a:spLocks noChangeShapeType="1"/>
              </p:cNvSpPr>
              <p:nvPr/>
            </p:nvSpPr>
            <p:spPr bwMode="auto">
              <a:xfrm>
                <a:off x="2352" y="235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35889" name="Text Box 49"/>
            <p:cNvSpPr txBox="1">
              <a:spLocks noChangeArrowheads="1"/>
            </p:cNvSpPr>
            <p:nvPr/>
          </p:nvSpPr>
          <p:spPr bwMode="auto">
            <a:xfrm>
              <a:off x="4848" y="2304"/>
              <a:ext cx="4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5890" name="Text Box 50"/>
            <p:cNvSpPr txBox="1">
              <a:spLocks noChangeArrowheads="1"/>
            </p:cNvSpPr>
            <p:nvPr/>
          </p:nvSpPr>
          <p:spPr bwMode="auto">
            <a:xfrm>
              <a:off x="2784" y="1104"/>
              <a:ext cx="2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  <a:r>
                <a:rPr lang="en-US" baseline="-25000"/>
                <a:t>2</a:t>
              </a:r>
              <a:endParaRPr lang="en-US"/>
            </a:p>
          </p:txBody>
        </p:sp>
      </p:grpSp>
      <p:grpSp>
        <p:nvGrpSpPr>
          <p:cNvPr id="35899" name="Group 59"/>
          <p:cNvGrpSpPr>
            <a:grpSpLocks/>
          </p:cNvGrpSpPr>
          <p:nvPr/>
        </p:nvGrpSpPr>
        <p:grpSpPr bwMode="auto">
          <a:xfrm rot="827039">
            <a:off x="7234384" y="2222265"/>
            <a:ext cx="3384550" cy="1397000"/>
            <a:chOff x="1144" y="2528"/>
            <a:chExt cx="1656" cy="880"/>
          </a:xfrm>
        </p:grpSpPr>
        <p:sp>
          <p:nvSpPr>
            <p:cNvPr id="35897" name="Rectangle 57"/>
            <p:cNvSpPr>
              <a:spLocks noChangeArrowheads="1"/>
            </p:cNvSpPr>
            <p:nvPr/>
          </p:nvSpPr>
          <p:spPr bwMode="auto">
            <a:xfrm>
              <a:off x="1152" y="2528"/>
              <a:ext cx="1648" cy="88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5898" name="Line 58"/>
            <p:cNvSpPr>
              <a:spLocks noChangeShapeType="1"/>
            </p:cNvSpPr>
            <p:nvPr/>
          </p:nvSpPr>
          <p:spPr bwMode="auto">
            <a:xfrm>
              <a:off x="1144" y="2528"/>
              <a:ext cx="1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35906" name="Group 66"/>
          <p:cNvGrpSpPr>
            <a:grpSpLocks/>
          </p:cNvGrpSpPr>
          <p:nvPr/>
        </p:nvGrpSpPr>
        <p:grpSpPr bwMode="auto">
          <a:xfrm rot="4635555">
            <a:off x="7962253" y="2708834"/>
            <a:ext cx="2722562" cy="1397000"/>
            <a:chOff x="1144" y="2528"/>
            <a:chExt cx="1656" cy="880"/>
          </a:xfrm>
        </p:grpSpPr>
        <p:sp>
          <p:nvSpPr>
            <p:cNvPr id="35907" name="Rectangle 67"/>
            <p:cNvSpPr>
              <a:spLocks noChangeArrowheads="1"/>
            </p:cNvSpPr>
            <p:nvPr/>
          </p:nvSpPr>
          <p:spPr bwMode="auto">
            <a:xfrm>
              <a:off x="1152" y="2528"/>
              <a:ext cx="1648" cy="88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5908" name="Line 68"/>
            <p:cNvSpPr>
              <a:spLocks noChangeShapeType="1"/>
            </p:cNvSpPr>
            <p:nvPr/>
          </p:nvSpPr>
          <p:spPr bwMode="auto">
            <a:xfrm>
              <a:off x="1144" y="2528"/>
              <a:ext cx="1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35909" name="Group 69"/>
          <p:cNvGrpSpPr>
            <a:grpSpLocks/>
          </p:cNvGrpSpPr>
          <p:nvPr/>
        </p:nvGrpSpPr>
        <p:grpSpPr bwMode="auto">
          <a:xfrm rot="-24589794">
            <a:off x="6918471" y="2574690"/>
            <a:ext cx="2628900" cy="1397000"/>
            <a:chOff x="1144" y="2528"/>
            <a:chExt cx="1656" cy="880"/>
          </a:xfrm>
        </p:grpSpPr>
        <p:sp>
          <p:nvSpPr>
            <p:cNvPr id="35910" name="Rectangle 70"/>
            <p:cNvSpPr>
              <a:spLocks noChangeArrowheads="1"/>
            </p:cNvSpPr>
            <p:nvPr/>
          </p:nvSpPr>
          <p:spPr bwMode="auto">
            <a:xfrm>
              <a:off x="1152" y="2528"/>
              <a:ext cx="1648" cy="88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5911" name="Line 71"/>
            <p:cNvSpPr>
              <a:spLocks noChangeShapeType="1"/>
            </p:cNvSpPr>
            <p:nvPr/>
          </p:nvSpPr>
          <p:spPr bwMode="auto">
            <a:xfrm>
              <a:off x="1144" y="2528"/>
              <a:ext cx="1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35914" name="Oval 74"/>
          <p:cNvSpPr>
            <a:spLocks noChangeArrowheads="1"/>
          </p:cNvSpPr>
          <p:nvPr/>
        </p:nvSpPr>
        <p:spPr bwMode="auto">
          <a:xfrm>
            <a:off x="8725046" y="331764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5915" name="Oval 75"/>
          <p:cNvSpPr>
            <a:spLocks noChangeArrowheads="1"/>
          </p:cNvSpPr>
          <p:nvPr/>
        </p:nvSpPr>
        <p:spPr bwMode="auto">
          <a:xfrm>
            <a:off x="9106046" y="310174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5916" name="Oval 76"/>
          <p:cNvSpPr>
            <a:spLocks noChangeArrowheads="1"/>
          </p:cNvSpPr>
          <p:nvPr/>
        </p:nvSpPr>
        <p:spPr bwMode="auto">
          <a:xfrm>
            <a:off x="9334646" y="289854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5917" name="Oval 77"/>
          <p:cNvSpPr>
            <a:spLocks noChangeArrowheads="1"/>
          </p:cNvSpPr>
          <p:nvPr/>
        </p:nvSpPr>
        <p:spPr bwMode="auto">
          <a:xfrm>
            <a:off x="9506096" y="272074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5918" name="Oval 78"/>
          <p:cNvSpPr>
            <a:spLocks noChangeArrowheads="1"/>
          </p:cNvSpPr>
          <p:nvPr/>
        </p:nvSpPr>
        <p:spPr bwMode="auto">
          <a:xfrm>
            <a:off x="9741046" y="241594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5919" name="Oval 79"/>
          <p:cNvSpPr>
            <a:spLocks noChangeArrowheads="1"/>
          </p:cNvSpPr>
          <p:nvPr/>
        </p:nvSpPr>
        <p:spPr bwMode="auto">
          <a:xfrm>
            <a:off x="9607696" y="258104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5920" name="Oval 80"/>
          <p:cNvSpPr>
            <a:spLocks noChangeArrowheads="1"/>
          </p:cNvSpPr>
          <p:nvPr/>
        </p:nvSpPr>
        <p:spPr bwMode="auto">
          <a:xfrm>
            <a:off x="9683896" y="249214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81393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33973" y="1322505"/>
            <a:ext cx="10515600" cy="433882"/>
          </a:xfrm>
        </p:spPr>
        <p:txBody>
          <a:bodyPr/>
          <a:lstStyle/>
          <a:p>
            <a:r>
              <a:rPr lang="en-US" dirty="0" err="1"/>
              <a:t>Résoudre</a:t>
            </a:r>
            <a:r>
              <a:rPr lang="en-US" dirty="0"/>
              <a:t> un PL </a:t>
            </a:r>
            <a:r>
              <a:rPr lang="en-US" dirty="0" err="1"/>
              <a:t>puis</a:t>
            </a:r>
            <a:r>
              <a:rPr lang="en-US" dirty="0"/>
              <a:t> </a:t>
            </a:r>
            <a:r>
              <a:rPr lang="en-US" dirty="0" err="1"/>
              <a:t>arrondir</a:t>
            </a:r>
            <a:r>
              <a:rPr lang="en-US" dirty="0"/>
              <a:t> ?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 </a:t>
            </a:r>
            <a:r>
              <a:rPr lang="en-US" dirty="0" err="1"/>
              <a:t>résoudre</a:t>
            </a:r>
            <a:r>
              <a:rPr lang="en-US" dirty="0"/>
              <a:t> un PLNE ?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BD7C75F-592F-49E1-B808-2E05655043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36978" name="Group 114"/>
          <p:cNvGrpSpPr>
            <a:grpSpLocks/>
          </p:cNvGrpSpPr>
          <p:nvPr/>
        </p:nvGrpSpPr>
        <p:grpSpPr bwMode="auto">
          <a:xfrm>
            <a:off x="7052469" y="2015899"/>
            <a:ext cx="1295400" cy="4319587"/>
            <a:chOff x="3142" y="561"/>
            <a:chExt cx="816" cy="2721"/>
          </a:xfrm>
        </p:grpSpPr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 rot="-2729789">
              <a:off x="2332" y="1657"/>
              <a:ext cx="2435" cy="81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6879" name="Line 15"/>
            <p:cNvSpPr>
              <a:spLocks noChangeShapeType="1"/>
            </p:cNvSpPr>
            <p:nvPr/>
          </p:nvSpPr>
          <p:spPr bwMode="auto">
            <a:xfrm rot="-2729789">
              <a:off x="2041" y="1779"/>
              <a:ext cx="24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36993" name="Group 129"/>
          <p:cNvGrpSpPr>
            <a:grpSpLocks/>
          </p:cNvGrpSpPr>
          <p:nvPr/>
        </p:nvGrpSpPr>
        <p:grpSpPr bwMode="auto">
          <a:xfrm>
            <a:off x="3791744" y="2122261"/>
            <a:ext cx="6591300" cy="3794125"/>
            <a:chOff x="1032" y="1140"/>
            <a:chExt cx="4152" cy="2390"/>
          </a:xfrm>
        </p:grpSpPr>
        <p:grpSp>
          <p:nvGrpSpPr>
            <p:cNvPr id="36981" name="Group 117"/>
            <p:cNvGrpSpPr>
              <a:grpSpLocks/>
            </p:cNvGrpSpPr>
            <p:nvPr/>
          </p:nvGrpSpPr>
          <p:grpSpPr bwMode="auto">
            <a:xfrm>
              <a:off x="1416" y="1632"/>
              <a:ext cx="816" cy="1746"/>
              <a:chOff x="1416" y="1176"/>
              <a:chExt cx="816" cy="1746"/>
            </a:xfrm>
          </p:grpSpPr>
          <p:sp>
            <p:nvSpPr>
              <p:cNvPr id="36869" name="Rectangle 5"/>
              <p:cNvSpPr>
                <a:spLocks noChangeArrowheads="1"/>
              </p:cNvSpPr>
              <p:nvPr/>
            </p:nvSpPr>
            <p:spPr bwMode="auto">
              <a:xfrm rot="3542174">
                <a:off x="1056" y="1746"/>
                <a:ext cx="1536" cy="816"/>
              </a:xfrm>
              <a:prstGeom prst="rect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6870" name="Line 6"/>
              <p:cNvSpPr>
                <a:spLocks noChangeShapeType="1"/>
              </p:cNvSpPr>
              <p:nvPr/>
            </p:nvSpPr>
            <p:spPr bwMode="auto">
              <a:xfrm rot="3542174">
                <a:off x="1405" y="194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36980" name="Group 116"/>
            <p:cNvGrpSpPr>
              <a:grpSpLocks/>
            </p:cNvGrpSpPr>
            <p:nvPr/>
          </p:nvGrpSpPr>
          <p:grpSpPr bwMode="auto">
            <a:xfrm>
              <a:off x="1488" y="1316"/>
              <a:ext cx="1738" cy="816"/>
              <a:chOff x="1488" y="860"/>
              <a:chExt cx="1738" cy="816"/>
            </a:xfrm>
          </p:grpSpPr>
          <p:sp>
            <p:nvSpPr>
              <p:cNvPr id="36872" name="Rectangle 8"/>
              <p:cNvSpPr>
                <a:spLocks noChangeArrowheads="1"/>
              </p:cNvSpPr>
              <p:nvPr/>
            </p:nvSpPr>
            <p:spPr bwMode="auto">
              <a:xfrm rot="9018316">
                <a:off x="1488" y="860"/>
                <a:ext cx="1536" cy="816"/>
              </a:xfrm>
              <a:prstGeom prst="rect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6873" name="Line 9"/>
              <p:cNvSpPr>
                <a:spLocks noChangeShapeType="1"/>
              </p:cNvSpPr>
              <p:nvPr/>
            </p:nvSpPr>
            <p:spPr bwMode="auto">
              <a:xfrm rot="9018316">
                <a:off x="1690" y="162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36979" name="Group 115"/>
            <p:cNvGrpSpPr>
              <a:grpSpLocks/>
            </p:cNvGrpSpPr>
            <p:nvPr/>
          </p:nvGrpSpPr>
          <p:grpSpPr bwMode="auto">
            <a:xfrm>
              <a:off x="1890" y="1379"/>
              <a:ext cx="2832" cy="816"/>
              <a:chOff x="1890" y="923"/>
              <a:chExt cx="2832" cy="816"/>
            </a:xfrm>
          </p:grpSpPr>
          <p:sp>
            <p:nvSpPr>
              <p:cNvPr id="36875" name="Rectangle 11"/>
              <p:cNvSpPr>
                <a:spLocks noChangeArrowheads="1"/>
              </p:cNvSpPr>
              <p:nvPr/>
            </p:nvSpPr>
            <p:spPr bwMode="auto">
              <a:xfrm rot="12447865">
                <a:off x="2079" y="923"/>
                <a:ext cx="2643" cy="816"/>
              </a:xfrm>
              <a:prstGeom prst="rect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6876" name="Line 12"/>
              <p:cNvSpPr>
                <a:spLocks noChangeShapeType="1"/>
              </p:cNvSpPr>
              <p:nvPr/>
            </p:nvSpPr>
            <p:spPr bwMode="auto">
              <a:xfrm rot="12447865">
                <a:off x="1890" y="1693"/>
                <a:ext cx="26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36883" name="Group 19"/>
            <p:cNvGrpSpPr>
              <a:grpSpLocks/>
            </p:cNvGrpSpPr>
            <p:nvPr/>
          </p:nvGrpSpPr>
          <p:grpSpPr bwMode="auto">
            <a:xfrm>
              <a:off x="3850" y="2823"/>
              <a:ext cx="662" cy="312"/>
              <a:chOff x="5494" y="3455"/>
              <a:chExt cx="662" cy="312"/>
            </a:xfrm>
          </p:grpSpPr>
          <p:sp>
            <p:nvSpPr>
              <p:cNvPr id="36884" name="Line 20"/>
              <p:cNvSpPr>
                <a:spLocks noChangeShapeType="1"/>
              </p:cNvSpPr>
              <p:nvPr/>
            </p:nvSpPr>
            <p:spPr bwMode="auto">
              <a:xfrm flipV="1">
                <a:off x="5494" y="3455"/>
                <a:ext cx="384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6885" name="Text Box 21"/>
              <p:cNvSpPr txBox="1">
                <a:spLocks noChangeArrowheads="1"/>
              </p:cNvSpPr>
              <p:nvPr/>
            </p:nvSpPr>
            <p:spPr bwMode="auto">
              <a:xfrm>
                <a:off x="5772" y="3515"/>
                <a:ext cx="38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1" dirty="0"/>
                  <a:t>-</a:t>
                </a:r>
                <a:r>
                  <a:rPr lang="en-US" i="1" dirty="0" err="1"/>
                  <a:t>c</a:t>
                </a:r>
                <a:r>
                  <a:rPr lang="en-US" i="1" baseline="30000" dirty="0" err="1"/>
                  <a:t>T</a:t>
                </a:r>
                <a:endParaRPr lang="en-US" i="1" dirty="0"/>
              </a:p>
            </p:txBody>
          </p:sp>
        </p:grpSp>
        <p:grpSp>
          <p:nvGrpSpPr>
            <p:cNvPr id="36886" name="Group 22"/>
            <p:cNvGrpSpPr>
              <a:grpSpLocks/>
            </p:cNvGrpSpPr>
            <p:nvPr/>
          </p:nvGrpSpPr>
          <p:grpSpPr bwMode="auto">
            <a:xfrm>
              <a:off x="1032" y="1610"/>
              <a:ext cx="2976" cy="1452"/>
              <a:chOff x="2352" y="1104"/>
              <a:chExt cx="2976" cy="1452"/>
            </a:xfrm>
          </p:grpSpPr>
          <p:grpSp>
            <p:nvGrpSpPr>
              <p:cNvPr id="36887" name="Group 23"/>
              <p:cNvGrpSpPr>
                <a:grpSpLocks/>
              </p:cNvGrpSpPr>
              <p:nvPr/>
            </p:nvGrpSpPr>
            <p:grpSpPr bwMode="auto">
              <a:xfrm>
                <a:off x="2352" y="1104"/>
                <a:ext cx="2544" cy="1344"/>
                <a:chOff x="2352" y="1104"/>
                <a:chExt cx="2544" cy="1344"/>
              </a:xfrm>
            </p:grpSpPr>
            <p:sp>
              <p:nvSpPr>
                <p:cNvPr id="36888" name="Line 24"/>
                <p:cNvSpPr>
                  <a:spLocks noChangeShapeType="1"/>
                </p:cNvSpPr>
                <p:nvPr/>
              </p:nvSpPr>
              <p:spPr bwMode="auto">
                <a:xfrm>
                  <a:off x="3024" y="1104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36889" name="Line 25"/>
                <p:cNvSpPr>
                  <a:spLocks noChangeShapeType="1"/>
                </p:cNvSpPr>
                <p:nvPr/>
              </p:nvSpPr>
              <p:spPr bwMode="auto">
                <a:xfrm>
                  <a:off x="2352" y="2352"/>
                  <a:ext cx="25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</p:grpSp>
          <p:sp>
            <p:nvSpPr>
              <p:cNvPr id="36890" name="Text Box 26"/>
              <p:cNvSpPr txBox="1">
                <a:spLocks noChangeArrowheads="1"/>
              </p:cNvSpPr>
              <p:nvPr/>
            </p:nvSpPr>
            <p:spPr bwMode="auto">
              <a:xfrm>
                <a:off x="4848" y="2304"/>
                <a:ext cx="48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x</a:t>
                </a:r>
                <a:r>
                  <a:rPr lang="en-US" baseline="-25000"/>
                  <a:t>1</a:t>
                </a:r>
                <a:endParaRPr lang="en-US"/>
              </a:p>
            </p:txBody>
          </p:sp>
          <p:sp>
            <p:nvSpPr>
              <p:cNvPr id="36891" name="Text Box 27"/>
              <p:cNvSpPr txBox="1">
                <a:spLocks noChangeArrowheads="1"/>
              </p:cNvSpPr>
              <p:nvPr/>
            </p:nvSpPr>
            <p:spPr bwMode="auto">
              <a:xfrm>
                <a:off x="2784" y="1104"/>
                <a:ext cx="28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x</a:t>
                </a:r>
                <a:r>
                  <a:rPr lang="en-US" baseline="-25000"/>
                  <a:t>2</a:t>
                </a:r>
                <a:endParaRPr lang="en-US"/>
              </a:p>
            </p:txBody>
          </p:sp>
        </p:grpSp>
        <p:grpSp>
          <p:nvGrpSpPr>
            <p:cNvPr id="36976" name="Group 112"/>
            <p:cNvGrpSpPr>
              <a:grpSpLocks/>
            </p:cNvGrpSpPr>
            <p:nvPr/>
          </p:nvGrpSpPr>
          <p:grpSpPr bwMode="auto">
            <a:xfrm>
              <a:off x="1944" y="2714"/>
              <a:ext cx="1536" cy="816"/>
              <a:chOff x="1944" y="2258"/>
              <a:chExt cx="1536" cy="816"/>
            </a:xfrm>
          </p:grpSpPr>
          <p:sp>
            <p:nvSpPr>
              <p:cNvPr id="36930" name="Rectangle 66"/>
              <p:cNvSpPr>
                <a:spLocks noChangeArrowheads="1"/>
              </p:cNvSpPr>
              <p:nvPr/>
            </p:nvSpPr>
            <p:spPr bwMode="auto">
              <a:xfrm>
                <a:off x="1944" y="2258"/>
                <a:ext cx="1536" cy="816"/>
              </a:xfrm>
              <a:prstGeom prst="rect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6931" name="Line 67"/>
              <p:cNvSpPr>
                <a:spLocks noChangeShapeType="1"/>
              </p:cNvSpPr>
              <p:nvPr/>
            </p:nvSpPr>
            <p:spPr bwMode="auto">
              <a:xfrm>
                <a:off x="1944" y="225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36975" name="Group 111"/>
            <p:cNvGrpSpPr>
              <a:grpSpLocks/>
            </p:cNvGrpSpPr>
            <p:nvPr/>
          </p:nvGrpSpPr>
          <p:grpSpPr bwMode="auto">
            <a:xfrm>
              <a:off x="1671" y="1782"/>
              <a:ext cx="1813" cy="1110"/>
              <a:chOff x="1815" y="2082"/>
              <a:chExt cx="1813" cy="1110"/>
            </a:xfrm>
          </p:grpSpPr>
          <p:grpSp>
            <p:nvGrpSpPr>
              <p:cNvPr id="36933" name="Group 69"/>
              <p:cNvGrpSpPr>
                <a:grpSpLocks/>
              </p:cNvGrpSpPr>
              <p:nvPr/>
            </p:nvGrpSpPr>
            <p:grpSpPr bwMode="auto">
              <a:xfrm>
                <a:off x="1815" y="3119"/>
                <a:ext cx="1813" cy="73"/>
                <a:chOff x="1911" y="3219"/>
                <a:chExt cx="1813" cy="73"/>
              </a:xfrm>
            </p:grpSpPr>
            <p:sp>
              <p:nvSpPr>
                <p:cNvPr id="36934" name="AutoShape 70"/>
                <p:cNvSpPr>
                  <a:spLocks noChangeArrowheads="1"/>
                </p:cNvSpPr>
                <p:nvPr/>
              </p:nvSpPr>
              <p:spPr bwMode="auto">
                <a:xfrm>
                  <a:off x="1911" y="3219"/>
                  <a:ext cx="67" cy="73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A"/>
                </a:p>
              </p:txBody>
            </p:sp>
            <p:sp>
              <p:nvSpPr>
                <p:cNvPr id="36935" name="AutoShape 71"/>
                <p:cNvSpPr>
                  <a:spLocks noChangeArrowheads="1"/>
                </p:cNvSpPr>
                <p:nvPr/>
              </p:nvSpPr>
              <p:spPr bwMode="auto">
                <a:xfrm>
                  <a:off x="2260" y="3219"/>
                  <a:ext cx="67" cy="73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A"/>
                </a:p>
              </p:txBody>
            </p:sp>
            <p:sp>
              <p:nvSpPr>
                <p:cNvPr id="36936" name="AutoShape 72"/>
                <p:cNvSpPr>
                  <a:spLocks noChangeArrowheads="1"/>
                </p:cNvSpPr>
                <p:nvPr/>
              </p:nvSpPr>
              <p:spPr bwMode="auto">
                <a:xfrm>
                  <a:off x="2609" y="3219"/>
                  <a:ext cx="67" cy="73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A"/>
                </a:p>
              </p:txBody>
            </p:sp>
            <p:sp>
              <p:nvSpPr>
                <p:cNvPr id="36937" name="AutoShape 73"/>
                <p:cNvSpPr>
                  <a:spLocks noChangeArrowheads="1"/>
                </p:cNvSpPr>
                <p:nvPr/>
              </p:nvSpPr>
              <p:spPr bwMode="auto">
                <a:xfrm>
                  <a:off x="2958" y="3219"/>
                  <a:ext cx="67" cy="73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A"/>
                </a:p>
              </p:txBody>
            </p:sp>
            <p:sp>
              <p:nvSpPr>
                <p:cNvPr id="36938" name="AutoShape 74"/>
                <p:cNvSpPr>
                  <a:spLocks noChangeArrowheads="1"/>
                </p:cNvSpPr>
                <p:nvPr/>
              </p:nvSpPr>
              <p:spPr bwMode="auto">
                <a:xfrm>
                  <a:off x="3657" y="3219"/>
                  <a:ext cx="67" cy="73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A"/>
                </a:p>
              </p:txBody>
            </p:sp>
            <p:sp>
              <p:nvSpPr>
                <p:cNvPr id="36939" name="AutoShape 75"/>
                <p:cNvSpPr>
                  <a:spLocks noChangeArrowheads="1"/>
                </p:cNvSpPr>
                <p:nvPr/>
              </p:nvSpPr>
              <p:spPr bwMode="auto">
                <a:xfrm>
                  <a:off x="3307" y="3219"/>
                  <a:ext cx="67" cy="73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A"/>
                </a:p>
              </p:txBody>
            </p:sp>
          </p:grpSp>
          <p:grpSp>
            <p:nvGrpSpPr>
              <p:cNvPr id="36940" name="Group 76"/>
              <p:cNvGrpSpPr>
                <a:grpSpLocks/>
              </p:cNvGrpSpPr>
              <p:nvPr/>
            </p:nvGrpSpPr>
            <p:grpSpPr bwMode="auto">
              <a:xfrm>
                <a:off x="1815" y="2773"/>
                <a:ext cx="1813" cy="73"/>
                <a:chOff x="1911" y="3219"/>
                <a:chExt cx="1813" cy="73"/>
              </a:xfrm>
            </p:grpSpPr>
            <p:sp>
              <p:nvSpPr>
                <p:cNvPr id="36941" name="AutoShape 77"/>
                <p:cNvSpPr>
                  <a:spLocks noChangeArrowheads="1"/>
                </p:cNvSpPr>
                <p:nvPr/>
              </p:nvSpPr>
              <p:spPr bwMode="auto">
                <a:xfrm>
                  <a:off x="1911" y="3219"/>
                  <a:ext cx="67" cy="73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A"/>
                </a:p>
              </p:txBody>
            </p:sp>
            <p:sp>
              <p:nvSpPr>
                <p:cNvPr id="36942" name="AutoShape 78"/>
                <p:cNvSpPr>
                  <a:spLocks noChangeArrowheads="1"/>
                </p:cNvSpPr>
                <p:nvPr/>
              </p:nvSpPr>
              <p:spPr bwMode="auto">
                <a:xfrm>
                  <a:off x="2260" y="3219"/>
                  <a:ext cx="67" cy="73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A"/>
                </a:p>
              </p:txBody>
            </p:sp>
            <p:sp>
              <p:nvSpPr>
                <p:cNvPr id="36943" name="AutoShape 79"/>
                <p:cNvSpPr>
                  <a:spLocks noChangeArrowheads="1"/>
                </p:cNvSpPr>
                <p:nvPr/>
              </p:nvSpPr>
              <p:spPr bwMode="auto">
                <a:xfrm>
                  <a:off x="2609" y="3219"/>
                  <a:ext cx="67" cy="73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A"/>
                </a:p>
              </p:txBody>
            </p:sp>
            <p:sp>
              <p:nvSpPr>
                <p:cNvPr id="36944" name="AutoShape 80"/>
                <p:cNvSpPr>
                  <a:spLocks noChangeArrowheads="1"/>
                </p:cNvSpPr>
                <p:nvPr/>
              </p:nvSpPr>
              <p:spPr bwMode="auto">
                <a:xfrm>
                  <a:off x="2958" y="3219"/>
                  <a:ext cx="67" cy="73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A"/>
                </a:p>
              </p:txBody>
            </p:sp>
            <p:sp>
              <p:nvSpPr>
                <p:cNvPr id="36945" name="AutoShape 81"/>
                <p:cNvSpPr>
                  <a:spLocks noChangeArrowheads="1"/>
                </p:cNvSpPr>
                <p:nvPr/>
              </p:nvSpPr>
              <p:spPr bwMode="auto">
                <a:xfrm>
                  <a:off x="3657" y="3219"/>
                  <a:ext cx="67" cy="73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A"/>
                </a:p>
              </p:txBody>
            </p:sp>
            <p:sp>
              <p:nvSpPr>
                <p:cNvPr id="36946" name="AutoShape 82"/>
                <p:cNvSpPr>
                  <a:spLocks noChangeArrowheads="1"/>
                </p:cNvSpPr>
                <p:nvPr/>
              </p:nvSpPr>
              <p:spPr bwMode="auto">
                <a:xfrm>
                  <a:off x="3307" y="3219"/>
                  <a:ext cx="67" cy="73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A"/>
                </a:p>
              </p:txBody>
            </p:sp>
          </p:grpSp>
          <p:grpSp>
            <p:nvGrpSpPr>
              <p:cNvPr id="36947" name="Group 83"/>
              <p:cNvGrpSpPr>
                <a:grpSpLocks/>
              </p:cNvGrpSpPr>
              <p:nvPr/>
            </p:nvGrpSpPr>
            <p:grpSpPr bwMode="auto">
              <a:xfrm>
                <a:off x="1815" y="2427"/>
                <a:ext cx="1813" cy="73"/>
                <a:chOff x="1911" y="3219"/>
                <a:chExt cx="1813" cy="73"/>
              </a:xfrm>
            </p:grpSpPr>
            <p:sp>
              <p:nvSpPr>
                <p:cNvPr id="36948" name="AutoShape 84"/>
                <p:cNvSpPr>
                  <a:spLocks noChangeArrowheads="1"/>
                </p:cNvSpPr>
                <p:nvPr/>
              </p:nvSpPr>
              <p:spPr bwMode="auto">
                <a:xfrm>
                  <a:off x="1911" y="3219"/>
                  <a:ext cx="67" cy="73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A"/>
                </a:p>
              </p:txBody>
            </p:sp>
            <p:sp>
              <p:nvSpPr>
                <p:cNvPr id="36949" name="AutoShape 85"/>
                <p:cNvSpPr>
                  <a:spLocks noChangeArrowheads="1"/>
                </p:cNvSpPr>
                <p:nvPr/>
              </p:nvSpPr>
              <p:spPr bwMode="auto">
                <a:xfrm>
                  <a:off x="2260" y="3219"/>
                  <a:ext cx="67" cy="73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A"/>
                </a:p>
              </p:txBody>
            </p:sp>
            <p:sp>
              <p:nvSpPr>
                <p:cNvPr id="36950" name="AutoShape 86"/>
                <p:cNvSpPr>
                  <a:spLocks noChangeArrowheads="1"/>
                </p:cNvSpPr>
                <p:nvPr/>
              </p:nvSpPr>
              <p:spPr bwMode="auto">
                <a:xfrm>
                  <a:off x="2609" y="3219"/>
                  <a:ext cx="67" cy="73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A"/>
                </a:p>
              </p:txBody>
            </p:sp>
            <p:sp>
              <p:nvSpPr>
                <p:cNvPr id="36951" name="AutoShape 87"/>
                <p:cNvSpPr>
                  <a:spLocks noChangeArrowheads="1"/>
                </p:cNvSpPr>
                <p:nvPr/>
              </p:nvSpPr>
              <p:spPr bwMode="auto">
                <a:xfrm>
                  <a:off x="2958" y="3219"/>
                  <a:ext cx="67" cy="73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A"/>
                </a:p>
              </p:txBody>
            </p:sp>
            <p:sp>
              <p:nvSpPr>
                <p:cNvPr id="36952" name="AutoShape 88"/>
                <p:cNvSpPr>
                  <a:spLocks noChangeArrowheads="1"/>
                </p:cNvSpPr>
                <p:nvPr/>
              </p:nvSpPr>
              <p:spPr bwMode="auto">
                <a:xfrm>
                  <a:off x="3657" y="3219"/>
                  <a:ext cx="67" cy="73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A"/>
                </a:p>
              </p:txBody>
            </p:sp>
            <p:sp>
              <p:nvSpPr>
                <p:cNvPr id="36953" name="AutoShape 89"/>
                <p:cNvSpPr>
                  <a:spLocks noChangeArrowheads="1"/>
                </p:cNvSpPr>
                <p:nvPr/>
              </p:nvSpPr>
              <p:spPr bwMode="auto">
                <a:xfrm>
                  <a:off x="3307" y="3219"/>
                  <a:ext cx="67" cy="73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A"/>
                </a:p>
              </p:txBody>
            </p:sp>
          </p:grpSp>
          <p:grpSp>
            <p:nvGrpSpPr>
              <p:cNvPr id="36954" name="Group 90"/>
              <p:cNvGrpSpPr>
                <a:grpSpLocks/>
              </p:cNvGrpSpPr>
              <p:nvPr/>
            </p:nvGrpSpPr>
            <p:grpSpPr bwMode="auto">
              <a:xfrm>
                <a:off x="1815" y="2082"/>
                <a:ext cx="1813" cy="73"/>
                <a:chOff x="1911" y="3219"/>
                <a:chExt cx="1813" cy="73"/>
              </a:xfrm>
            </p:grpSpPr>
            <p:sp>
              <p:nvSpPr>
                <p:cNvPr id="36955" name="AutoShape 91"/>
                <p:cNvSpPr>
                  <a:spLocks noChangeArrowheads="1"/>
                </p:cNvSpPr>
                <p:nvPr/>
              </p:nvSpPr>
              <p:spPr bwMode="auto">
                <a:xfrm>
                  <a:off x="1911" y="3219"/>
                  <a:ext cx="67" cy="73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A"/>
                </a:p>
              </p:txBody>
            </p:sp>
            <p:sp>
              <p:nvSpPr>
                <p:cNvPr id="36956" name="AutoShape 92"/>
                <p:cNvSpPr>
                  <a:spLocks noChangeArrowheads="1"/>
                </p:cNvSpPr>
                <p:nvPr/>
              </p:nvSpPr>
              <p:spPr bwMode="auto">
                <a:xfrm>
                  <a:off x="2260" y="3219"/>
                  <a:ext cx="67" cy="73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A"/>
                </a:p>
              </p:txBody>
            </p:sp>
            <p:sp>
              <p:nvSpPr>
                <p:cNvPr id="36957" name="AutoShape 93"/>
                <p:cNvSpPr>
                  <a:spLocks noChangeArrowheads="1"/>
                </p:cNvSpPr>
                <p:nvPr/>
              </p:nvSpPr>
              <p:spPr bwMode="auto">
                <a:xfrm>
                  <a:off x="2609" y="3219"/>
                  <a:ext cx="67" cy="73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A"/>
                </a:p>
              </p:txBody>
            </p:sp>
            <p:sp>
              <p:nvSpPr>
                <p:cNvPr id="36958" name="AutoShape 94"/>
                <p:cNvSpPr>
                  <a:spLocks noChangeArrowheads="1"/>
                </p:cNvSpPr>
                <p:nvPr/>
              </p:nvSpPr>
              <p:spPr bwMode="auto">
                <a:xfrm>
                  <a:off x="2958" y="3219"/>
                  <a:ext cx="67" cy="73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A"/>
                </a:p>
              </p:txBody>
            </p:sp>
            <p:sp>
              <p:nvSpPr>
                <p:cNvPr id="36959" name="AutoShape 95"/>
                <p:cNvSpPr>
                  <a:spLocks noChangeArrowheads="1"/>
                </p:cNvSpPr>
                <p:nvPr/>
              </p:nvSpPr>
              <p:spPr bwMode="auto">
                <a:xfrm>
                  <a:off x="3657" y="3219"/>
                  <a:ext cx="67" cy="73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A"/>
                </a:p>
              </p:txBody>
            </p:sp>
            <p:sp>
              <p:nvSpPr>
                <p:cNvPr id="36960" name="AutoShape 96"/>
                <p:cNvSpPr>
                  <a:spLocks noChangeArrowheads="1"/>
                </p:cNvSpPr>
                <p:nvPr/>
              </p:nvSpPr>
              <p:spPr bwMode="auto">
                <a:xfrm>
                  <a:off x="3307" y="3219"/>
                  <a:ext cx="67" cy="73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A"/>
                </a:p>
              </p:txBody>
            </p:sp>
          </p:grpSp>
        </p:grpSp>
        <p:sp>
          <p:nvSpPr>
            <p:cNvPr id="36977" name="Oval 113"/>
            <p:cNvSpPr>
              <a:spLocks noChangeArrowheads="1"/>
            </p:cNvSpPr>
            <p:nvPr/>
          </p:nvSpPr>
          <p:spPr bwMode="auto">
            <a:xfrm>
              <a:off x="3042" y="2112"/>
              <a:ext cx="114" cy="1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6982" name="Oval 118"/>
            <p:cNvSpPr>
              <a:spLocks noChangeArrowheads="1"/>
            </p:cNvSpPr>
            <p:nvPr/>
          </p:nvSpPr>
          <p:spPr bwMode="auto">
            <a:xfrm>
              <a:off x="3273" y="2172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6989" name="Text Box 125"/>
            <p:cNvSpPr txBox="1">
              <a:spLocks noChangeArrowheads="1"/>
            </p:cNvSpPr>
            <p:nvPr/>
          </p:nvSpPr>
          <p:spPr bwMode="auto">
            <a:xfrm>
              <a:off x="3792" y="2160"/>
              <a:ext cx="139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Gotham HTF Book"/>
                </a:rPr>
                <a:t>Solution du PL</a:t>
              </a:r>
            </a:p>
          </p:txBody>
        </p:sp>
        <p:sp>
          <p:nvSpPr>
            <p:cNvPr id="36990" name="Text Box 126"/>
            <p:cNvSpPr txBox="1">
              <a:spLocks noChangeArrowheads="1"/>
            </p:cNvSpPr>
            <p:nvPr/>
          </p:nvSpPr>
          <p:spPr bwMode="auto">
            <a:xfrm>
              <a:off x="3204" y="1140"/>
              <a:ext cx="14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Gotham HTF Book"/>
                </a:rPr>
                <a:t>Solution </a:t>
              </a:r>
              <a:r>
                <a:rPr lang="en-US" dirty="0" err="1">
                  <a:latin typeface="Gotham HTF Book"/>
                </a:rPr>
                <a:t>entière</a:t>
              </a:r>
              <a:endParaRPr lang="en-US" dirty="0">
                <a:latin typeface="Gotham HTF Book"/>
              </a:endParaRPr>
            </a:p>
          </p:txBody>
        </p:sp>
        <p:sp>
          <p:nvSpPr>
            <p:cNvPr id="36991" name="Line 127"/>
            <p:cNvSpPr>
              <a:spLocks noChangeShapeType="1"/>
            </p:cNvSpPr>
            <p:nvPr/>
          </p:nvSpPr>
          <p:spPr bwMode="auto">
            <a:xfrm flipH="1" flipV="1">
              <a:off x="3354" y="2202"/>
              <a:ext cx="390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6992" name="Line 128"/>
            <p:cNvSpPr>
              <a:spLocks noChangeShapeType="1"/>
            </p:cNvSpPr>
            <p:nvPr/>
          </p:nvSpPr>
          <p:spPr bwMode="auto">
            <a:xfrm flipH="1">
              <a:off x="3138" y="1404"/>
              <a:ext cx="270" cy="6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22849711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492923"/>
            <a:ext cx="10515600" cy="433882"/>
          </a:xfrm>
        </p:spPr>
        <p:txBody>
          <a:bodyPr/>
          <a:lstStyle/>
          <a:p>
            <a:r>
              <a:rPr lang="fr-CA" dirty="0"/>
              <a:t>L’idée est d’ajouter des coupes au PL pour améliorer la qualité de la borne.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Ajout</a:t>
            </a:r>
            <a:r>
              <a:rPr lang="en-US" sz="3200" dirty="0"/>
              <a:t> de plans </a:t>
            </a:r>
            <a:r>
              <a:rPr lang="en-US" sz="3200" dirty="0" err="1"/>
              <a:t>coupants</a:t>
            </a:r>
            <a:r>
              <a:rPr lang="en-US" sz="3200" dirty="0"/>
              <a:t> (branch and cut)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6C3B9F5-A60C-4BFB-B0D7-BBF3A6156A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3193208" y="2743845"/>
            <a:ext cx="1438275" cy="3228975"/>
            <a:chOff x="1416" y="1176"/>
            <a:chExt cx="816" cy="1746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 rot="3542174">
              <a:off x="1056" y="1746"/>
              <a:ext cx="1536" cy="816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 rot="3542174">
              <a:off x="1405" y="194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42003" name="Group 19"/>
          <p:cNvGrpSpPr>
            <a:grpSpLocks/>
          </p:cNvGrpSpPr>
          <p:nvPr/>
        </p:nvGrpSpPr>
        <p:grpSpPr bwMode="auto">
          <a:xfrm>
            <a:off x="2783632" y="2708920"/>
            <a:ext cx="4724400" cy="2305051"/>
            <a:chOff x="2352" y="1104"/>
            <a:chExt cx="2976" cy="1452"/>
          </a:xfrm>
        </p:grpSpPr>
        <p:grpSp>
          <p:nvGrpSpPr>
            <p:cNvPr id="42004" name="Group 20"/>
            <p:cNvGrpSpPr>
              <a:grpSpLocks/>
            </p:cNvGrpSpPr>
            <p:nvPr/>
          </p:nvGrpSpPr>
          <p:grpSpPr bwMode="auto">
            <a:xfrm>
              <a:off x="2352" y="1104"/>
              <a:ext cx="2544" cy="1344"/>
              <a:chOff x="2352" y="1104"/>
              <a:chExt cx="2544" cy="1344"/>
            </a:xfrm>
          </p:grpSpPr>
          <p:sp>
            <p:nvSpPr>
              <p:cNvPr id="42005" name="Line 21"/>
              <p:cNvSpPr>
                <a:spLocks noChangeShapeType="1"/>
              </p:cNvSpPr>
              <p:nvPr/>
            </p:nvSpPr>
            <p:spPr bwMode="auto">
              <a:xfrm>
                <a:off x="3024" y="1104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2006" name="Line 22"/>
              <p:cNvSpPr>
                <a:spLocks noChangeShapeType="1"/>
              </p:cNvSpPr>
              <p:nvPr/>
            </p:nvSpPr>
            <p:spPr bwMode="auto">
              <a:xfrm>
                <a:off x="2352" y="235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42007" name="Text Box 23"/>
            <p:cNvSpPr txBox="1">
              <a:spLocks noChangeArrowheads="1"/>
            </p:cNvSpPr>
            <p:nvPr/>
          </p:nvSpPr>
          <p:spPr bwMode="auto">
            <a:xfrm>
              <a:off x="4848" y="2304"/>
              <a:ext cx="4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42008" name="Text Box 24"/>
            <p:cNvSpPr txBox="1">
              <a:spLocks noChangeArrowheads="1"/>
            </p:cNvSpPr>
            <p:nvPr/>
          </p:nvSpPr>
          <p:spPr bwMode="auto">
            <a:xfrm>
              <a:off x="2784" y="1104"/>
              <a:ext cx="2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  <a:r>
                <a:rPr lang="en-US" baseline="-25000"/>
                <a:t>2</a:t>
              </a:r>
              <a:endParaRPr lang="en-US"/>
            </a:p>
          </p:txBody>
        </p:sp>
      </p:grpSp>
      <p:grpSp>
        <p:nvGrpSpPr>
          <p:cNvPr id="42009" name="Group 25"/>
          <p:cNvGrpSpPr>
            <a:grpSpLocks/>
          </p:cNvGrpSpPr>
          <p:nvPr/>
        </p:nvGrpSpPr>
        <p:grpSpPr bwMode="auto">
          <a:xfrm>
            <a:off x="2345482" y="4423419"/>
            <a:ext cx="4362450" cy="1295400"/>
            <a:chOff x="1944" y="2258"/>
            <a:chExt cx="1536" cy="816"/>
          </a:xfrm>
        </p:grpSpPr>
        <p:sp>
          <p:nvSpPr>
            <p:cNvPr id="42010" name="Rectangle 26"/>
            <p:cNvSpPr>
              <a:spLocks noChangeArrowheads="1"/>
            </p:cNvSpPr>
            <p:nvPr/>
          </p:nvSpPr>
          <p:spPr bwMode="auto">
            <a:xfrm>
              <a:off x="1944" y="2258"/>
              <a:ext cx="1536" cy="816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2011" name="Line 27"/>
            <p:cNvSpPr>
              <a:spLocks noChangeShapeType="1"/>
            </p:cNvSpPr>
            <p:nvPr/>
          </p:nvSpPr>
          <p:spPr bwMode="auto">
            <a:xfrm>
              <a:off x="1944" y="225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42012" name="Group 28"/>
          <p:cNvGrpSpPr>
            <a:grpSpLocks/>
          </p:cNvGrpSpPr>
          <p:nvPr/>
        </p:nvGrpSpPr>
        <p:grpSpPr bwMode="auto">
          <a:xfrm>
            <a:off x="3798046" y="2981970"/>
            <a:ext cx="2878137" cy="1762125"/>
            <a:chOff x="1815" y="2082"/>
            <a:chExt cx="1813" cy="1110"/>
          </a:xfrm>
        </p:grpSpPr>
        <p:grpSp>
          <p:nvGrpSpPr>
            <p:cNvPr id="42013" name="Group 29"/>
            <p:cNvGrpSpPr>
              <a:grpSpLocks/>
            </p:cNvGrpSpPr>
            <p:nvPr/>
          </p:nvGrpSpPr>
          <p:grpSpPr bwMode="auto">
            <a:xfrm>
              <a:off x="1815" y="3119"/>
              <a:ext cx="1813" cy="73"/>
              <a:chOff x="1911" y="3219"/>
              <a:chExt cx="1813" cy="73"/>
            </a:xfrm>
          </p:grpSpPr>
          <p:sp>
            <p:nvSpPr>
              <p:cNvPr id="42014" name="AutoShape 30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15" name="AutoShape 31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16" name="AutoShape 32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17" name="AutoShape 33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18" name="AutoShape 34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19" name="AutoShape 35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42020" name="Group 36"/>
            <p:cNvGrpSpPr>
              <a:grpSpLocks/>
            </p:cNvGrpSpPr>
            <p:nvPr/>
          </p:nvGrpSpPr>
          <p:grpSpPr bwMode="auto">
            <a:xfrm>
              <a:off x="1815" y="2773"/>
              <a:ext cx="1813" cy="73"/>
              <a:chOff x="1911" y="3219"/>
              <a:chExt cx="1813" cy="73"/>
            </a:xfrm>
          </p:grpSpPr>
          <p:sp>
            <p:nvSpPr>
              <p:cNvPr id="42021" name="AutoShape 37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22" name="AutoShape 38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23" name="AutoShape 39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24" name="AutoShape 40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25" name="AutoShape 41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26" name="AutoShape 42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42027" name="Group 43"/>
            <p:cNvGrpSpPr>
              <a:grpSpLocks/>
            </p:cNvGrpSpPr>
            <p:nvPr/>
          </p:nvGrpSpPr>
          <p:grpSpPr bwMode="auto">
            <a:xfrm>
              <a:off x="1815" y="2427"/>
              <a:ext cx="1813" cy="73"/>
              <a:chOff x="1911" y="3219"/>
              <a:chExt cx="1813" cy="73"/>
            </a:xfrm>
          </p:grpSpPr>
          <p:sp>
            <p:nvSpPr>
              <p:cNvPr id="42028" name="AutoShape 44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29" name="AutoShape 45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30" name="AutoShape 46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31" name="AutoShape 47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32" name="AutoShape 48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33" name="AutoShape 49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42034" name="Group 50"/>
            <p:cNvGrpSpPr>
              <a:grpSpLocks/>
            </p:cNvGrpSpPr>
            <p:nvPr/>
          </p:nvGrpSpPr>
          <p:grpSpPr bwMode="auto">
            <a:xfrm>
              <a:off x="1815" y="2082"/>
              <a:ext cx="1813" cy="73"/>
              <a:chOff x="1911" y="3219"/>
              <a:chExt cx="1813" cy="73"/>
            </a:xfrm>
          </p:grpSpPr>
          <p:sp>
            <p:nvSpPr>
              <p:cNvPr id="42035" name="AutoShape 51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36" name="AutoShape 52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37" name="AutoShape 53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38" name="AutoShape 54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39" name="AutoShape 55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2040" name="AutoShape 56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</p:grpSp>
      <p:grpSp>
        <p:nvGrpSpPr>
          <p:cNvPr id="42043" name="Group 59"/>
          <p:cNvGrpSpPr>
            <a:grpSpLocks/>
          </p:cNvGrpSpPr>
          <p:nvPr/>
        </p:nvGrpSpPr>
        <p:grpSpPr bwMode="auto">
          <a:xfrm rot="12898486">
            <a:off x="3267821" y="4145607"/>
            <a:ext cx="2873375" cy="819150"/>
            <a:chOff x="894" y="1536"/>
            <a:chExt cx="4632" cy="516"/>
          </a:xfrm>
        </p:grpSpPr>
        <p:sp>
          <p:nvSpPr>
            <p:cNvPr id="42044" name="Line 60"/>
            <p:cNvSpPr>
              <a:spLocks noChangeShapeType="1"/>
            </p:cNvSpPr>
            <p:nvPr/>
          </p:nvSpPr>
          <p:spPr bwMode="auto">
            <a:xfrm>
              <a:off x="894" y="2052"/>
              <a:ext cx="4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2045" name="Rectangle 61"/>
            <p:cNvSpPr>
              <a:spLocks noChangeArrowheads="1"/>
            </p:cNvSpPr>
            <p:nvPr/>
          </p:nvSpPr>
          <p:spPr bwMode="auto">
            <a:xfrm>
              <a:off x="894" y="1536"/>
              <a:ext cx="4620" cy="516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42046" name="Text Box 62"/>
          <p:cNvSpPr txBox="1">
            <a:spLocks noChangeArrowheads="1"/>
          </p:cNvSpPr>
          <p:nvPr/>
        </p:nvSpPr>
        <p:spPr bwMode="auto">
          <a:xfrm>
            <a:off x="4957492" y="5477890"/>
            <a:ext cx="25922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3"/>
                </a:solidFill>
                <a:latin typeface="Gotham HTF Book"/>
              </a:rPr>
              <a:t>Coupe </a:t>
            </a:r>
            <a:r>
              <a:rPr lang="en-US" dirty="0" err="1">
                <a:solidFill>
                  <a:schemeClr val="accent3"/>
                </a:solidFill>
                <a:latin typeface="Gotham HTF Book"/>
              </a:rPr>
              <a:t>ajoutée</a:t>
            </a:r>
            <a:endParaRPr lang="en-US" dirty="0">
              <a:solidFill>
                <a:schemeClr val="accent3"/>
              </a:solidFill>
              <a:latin typeface="Gotham HTF Book"/>
            </a:endParaRPr>
          </a:p>
        </p:txBody>
      </p:sp>
      <p:sp>
        <p:nvSpPr>
          <p:cNvPr id="42047" name="Rectangle 63"/>
          <p:cNvSpPr>
            <a:spLocks noChangeArrowheads="1"/>
          </p:cNvSpPr>
          <p:nvPr/>
        </p:nvSpPr>
        <p:spPr bwMode="auto">
          <a:xfrm>
            <a:off x="7348312" y="3046183"/>
            <a:ext cx="3171825" cy="2849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r>
              <a:rPr lang="fr-CA" dirty="0">
                <a:solidFill>
                  <a:srgbClr val="57565B"/>
                </a:solidFill>
                <a:latin typeface="Gotham HTF Book"/>
              </a:rPr>
              <a:t>Toutes les solutions entières sont préservées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endParaRPr lang="fr-CA" dirty="0">
              <a:solidFill>
                <a:srgbClr val="57565B"/>
              </a:solidFill>
              <a:latin typeface="Gotham HTF Book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r>
              <a:rPr lang="fr-CA" dirty="0">
                <a:solidFill>
                  <a:srgbClr val="57565B"/>
                </a:solidFill>
                <a:latin typeface="Gotham HTF Book"/>
              </a:rPr>
              <a:t>La solution actuelle du PL devient non réalisable.</a:t>
            </a:r>
          </a:p>
        </p:txBody>
      </p:sp>
      <p:sp>
        <p:nvSpPr>
          <p:cNvPr id="42049" name="Oval 65"/>
          <p:cNvSpPr>
            <a:spLocks noChangeArrowheads="1"/>
          </p:cNvSpPr>
          <p:nvPr/>
        </p:nvSpPr>
        <p:spPr bwMode="auto">
          <a:xfrm>
            <a:off x="4647357" y="4391669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83954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19" name="Group 87"/>
          <p:cNvGrpSpPr>
            <a:grpSpLocks/>
          </p:cNvGrpSpPr>
          <p:nvPr/>
        </p:nvGrpSpPr>
        <p:grpSpPr bwMode="auto">
          <a:xfrm rot="-430313">
            <a:off x="2981326" y="4768425"/>
            <a:ext cx="6943725" cy="1295400"/>
            <a:chOff x="1944" y="2258"/>
            <a:chExt cx="1536" cy="816"/>
          </a:xfrm>
        </p:grpSpPr>
        <p:sp>
          <p:nvSpPr>
            <p:cNvPr id="44120" name="Rectangle 88"/>
            <p:cNvSpPr>
              <a:spLocks noChangeArrowheads="1"/>
            </p:cNvSpPr>
            <p:nvPr/>
          </p:nvSpPr>
          <p:spPr bwMode="auto">
            <a:xfrm>
              <a:off x="1944" y="2258"/>
              <a:ext cx="1536" cy="81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4121" name="Line 89"/>
            <p:cNvSpPr>
              <a:spLocks noChangeShapeType="1"/>
            </p:cNvSpPr>
            <p:nvPr/>
          </p:nvSpPr>
          <p:spPr bwMode="auto">
            <a:xfrm>
              <a:off x="1944" y="225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44122" name="Group 90"/>
          <p:cNvGrpSpPr>
            <a:grpSpLocks/>
          </p:cNvGrpSpPr>
          <p:nvPr/>
        </p:nvGrpSpPr>
        <p:grpSpPr bwMode="auto">
          <a:xfrm rot="11010914">
            <a:off x="3048001" y="2920575"/>
            <a:ext cx="6943725" cy="1295400"/>
            <a:chOff x="1944" y="2258"/>
            <a:chExt cx="1536" cy="816"/>
          </a:xfrm>
        </p:grpSpPr>
        <p:sp>
          <p:nvSpPr>
            <p:cNvPr id="44123" name="Rectangle 91"/>
            <p:cNvSpPr>
              <a:spLocks noChangeArrowheads="1"/>
            </p:cNvSpPr>
            <p:nvPr/>
          </p:nvSpPr>
          <p:spPr bwMode="auto">
            <a:xfrm>
              <a:off x="1944" y="2258"/>
              <a:ext cx="1536" cy="81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4124" name="Line 92"/>
            <p:cNvSpPr>
              <a:spLocks noChangeShapeType="1"/>
            </p:cNvSpPr>
            <p:nvPr/>
          </p:nvSpPr>
          <p:spPr bwMode="auto">
            <a:xfrm>
              <a:off x="1944" y="225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4403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65403" y="1427259"/>
            <a:ext cx="10515600" cy="1137665"/>
          </a:xfrm>
        </p:spPr>
        <p:txBody>
          <a:bodyPr/>
          <a:lstStyle/>
          <a:p>
            <a:r>
              <a:rPr lang="en-US" dirty="0"/>
              <a:t>Le PL </a:t>
            </a:r>
            <a:r>
              <a:rPr lang="en-US" dirty="0" err="1"/>
              <a:t>fournit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borne </a:t>
            </a:r>
            <a:r>
              <a:rPr lang="en-US" dirty="0" err="1"/>
              <a:t>inf</a:t>
            </a:r>
            <a:r>
              <a:rPr lang="en-US" dirty="0"/>
              <a:t> (</a:t>
            </a:r>
            <a:r>
              <a:rPr lang="en-US" dirty="0" err="1"/>
              <a:t>ou</a:t>
            </a:r>
            <a:r>
              <a:rPr lang="en-US" dirty="0"/>
              <a:t> sup </a:t>
            </a:r>
            <a:r>
              <a:rPr lang="en-US" dirty="0" err="1"/>
              <a:t>si</a:t>
            </a:r>
            <a:r>
              <a:rPr lang="en-US" dirty="0"/>
              <a:t> on </a:t>
            </a:r>
            <a:r>
              <a:rPr lang="en-US" dirty="0" err="1"/>
              <a:t>maximise</a:t>
            </a:r>
            <a:r>
              <a:rPr lang="en-US" dirty="0"/>
              <a:t>) </a:t>
            </a:r>
            <a:r>
              <a:rPr lang="en-US" dirty="0" err="1"/>
              <a:t>sur</a:t>
            </a:r>
            <a:r>
              <a:rPr lang="en-US" dirty="0"/>
              <a:t> la </a:t>
            </a:r>
            <a:r>
              <a:rPr lang="en-US" dirty="0" err="1"/>
              <a:t>valeur</a:t>
            </a:r>
            <a:r>
              <a:rPr lang="en-US" dirty="0"/>
              <a:t> du PLNE.</a:t>
            </a:r>
          </a:p>
          <a:p>
            <a:r>
              <a:rPr lang="en-US" dirty="0" err="1"/>
              <a:t>Mais</a:t>
            </a:r>
            <a:r>
              <a:rPr lang="en-US" dirty="0"/>
              <a:t> en </a:t>
            </a:r>
            <a:r>
              <a:rPr lang="en-US" dirty="0" err="1"/>
              <a:t>arrondissant</a:t>
            </a:r>
            <a:r>
              <a:rPr lang="en-US" dirty="0"/>
              <a:t>, on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très</a:t>
            </a:r>
            <a:r>
              <a:rPr lang="en-US" dirty="0"/>
              <a:t> loin </a:t>
            </a:r>
            <a:r>
              <a:rPr lang="en-US" dirty="0" err="1"/>
              <a:t>d’une</a:t>
            </a:r>
            <a:r>
              <a:rPr lang="en-US" dirty="0"/>
              <a:t> solution </a:t>
            </a:r>
            <a:r>
              <a:rPr lang="en-US" dirty="0" err="1"/>
              <a:t>entière</a:t>
            </a:r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 </a:t>
            </a:r>
            <a:r>
              <a:rPr lang="en-US" dirty="0" err="1"/>
              <a:t>résoudre</a:t>
            </a:r>
            <a:r>
              <a:rPr lang="en-US" dirty="0"/>
              <a:t> un PLNE ?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C3E5FB5-4501-417C-8E2F-CDB616B55E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44048" name="Group 16"/>
          <p:cNvGrpSpPr>
            <a:grpSpLocks/>
          </p:cNvGrpSpPr>
          <p:nvPr/>
        </p:nvGrpSpPr>
        <p:grpSpPr bwMode="auto">
          <a:xfrm>
            <a:off x="3009900" y="4435054"/>
            <a:ext cx="838200" cy="552451"/>
            <a:chOff x="3888" y="1968"/>
            <a:chExt cx="528" cy="348"/>
          </a:xfrm>
        </p:grpSpPr>
        <p:sp>
          <p:nvSpPr>
            <p:cNvPr id="44049" name="Line 17"/>
            <p:cNvSpPr>
              <a:spLocks noChangeShapeType="1"/>
            </p:cNvSpPr>
            <p:nvPr/>
          </p:nvSpPr>
          <p:spPr bwMode="auto">
            <a:xfrm flipV="1">
              <a:off x="3888" y="1968"/>
              <a:ext cx="384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4050" name="Text Box 18"/>
            <p:cNvSpPr txBox="1">
              <a:spLocks noChangeArrowheads="1"/>
            </p:cNvSpPr>
            <p:nvPr/>
          </p:nvSpPr>
          <p:spPr bwMode="auto">
            <a:xfrm>
              <a:off x="4032" y="2064"/>
              <a:ext cx="3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-c</a:t>
              </a:r>
              <a:r>
                <a:rPr lang="en-US" i="1" baseline="30000"/>
                <a:t>T</a:t>
              </a:r>
              <a:endParaRPr lang="en-US" i="1"/>
            </a:p>
          </p:txBody>
        </p:sp>
      </p:grpSp>
      <p:grpSp>
        <p:nvGrpSpPr>
          <p:cNvPr id="44051" name="Group 19"/>
          <p:cNvGrpSpPr>
            <a:grpSpLocks/>
          </p:cNvGrpSpPr>
          <p:nvPr/>
        </p:nvGrpSpPr>
        <p:grpSpPr bwMode="auto">
          <a:xfrm>
            <a:off x="3162300" y="3215851"/>
            <a:ext cx="4724400" cy="2305051"/>
            <a:chOff x="2352" y="1104"/>
            <a:chExt cx="2976" cy="1452"/>
          </a:xfrm>
        </p:grpSpPr>
        <p:grpSp>
          <p:nvGrpSpPr>
            <p:cNvPr id="44052" name="Group 20"/>
            <p:cNvGrpSpPr>
              <a:grpSpLocks/>
            </p:cNvGrpSpPr>
            <p:nvPr/>
          </p:nvGrpSpPr>
          <p:grpSpPr bwMode="auto">
            <a:xfrm>
              <a:off x="2352" y="1104"/>
              <a:ext cx="2544" cy="1344"/>
              <a:chOff x="2352" y="1104"/>
              <a:chExt cx="2544" cy="1344"/>
            </a:xfrm>
          </p:grpSpPr>
          <p:sp>
            <p:nvSpPr>
              <p:cNvPr id="44053" name="Line 21"/>
              <p:cNvSpPr>
                <a:spLocks noChangeShapeType="1"/>
              </p:cNvSpPr>
              <p:nvPr/>
            </p:nvSpPr>
            <p:spPr bwMode="auto">
              <a:xfrm>
                <a:off x="3024" y="1104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4054" name="Line 22"/>
              <p:cNvSpPr>
                <a:spLocks noChangeShapeType="1"/>
              </p:cNvSpPr>
              <p:nvPr/>
            </p:nvSpPr>
            <p:spPr bwMode="auto">
              <a:xfrm>
                <a:off x="2352" y="2352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44055" name="Text Box 23"/>
            <p:cNvSpPr txBox="1">
              <a:spLocks noChangeArrowheads="1"/>
            </p:cNvSpPr>
            <p:nvPr/>
          </p:nvSpPr>
          <p:spPr bwMode="auto">
            <a:xfrm>
              <a:off x="4848" y="2304"/>
              <a:ext cx="4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44056" name="Text Box 24"/>
            <p:cNvSpPr txBox="1">
              <a:spLocks noChangeArrowheads="1"/>
            </p:cNvSpPr>
            <p:nvPr/>
          </p:nvSpPr>
          <p:spPr bwMode="auto">
            <a:xfrm>
              <a:off x="2784" y="1104"/>
              <a:ext cx="2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  <a:r>
                <a:rPr lang="en-US" baseline="-25000"/>
                <a:t>2</a:t>
              </a:r>
              <a:endParaRPr lang="en-US"/>
            </a:p>
          </p:txBody>
        </p:sp>
      </p:grpSp>
      <p:grpSp>
        <p:nvGrpSpPr>
          <p:cNvPr id="44057" name="Group 25"/>
          <p:cNvGrpSpPr>
            <a:grpSpLocks/>
          </p:cNvGrpSpPr>
          <p:nvPr/>
        </p:nvGrpSpPr>
        <p:grpSpPr bwMode="auto">
          <a:xfrm rot="6010744">
            <a:off x="2728913" y="4068338"/>
            <a:ext cx="3524250" cy="1295400"/>
            <a:chOff x="1944" y="2258"/>
            <a:chExt cx="1536" cy="816"/>
          </a:xfrm>
        </p:grpSpPr>
        <p:sp>
          <p:nvSpPr>
            <p:cNvPr id="44058" name="Rectangle 26"/>
            <p:cNvSpPr>
              <a:spLocks noChangeArrowheads="1"/>
            </p:cNvSpPr>
            <p:nvPr/>
          </p:nvSpPr>
          <p:spPr bwMode="auto">
            <a:xfrm>
              <a:off x="1944" y="2258"/>
              <a:ext cx="1536" cy="81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4059" name="Line 27"/>
            <p:cNvSpPr>
              <a:spLocks noChangeShapeType="1"/>
            </p:cNvSpPr>
            <p:nvPr/>
          </p:nvSpPr>
          <p:spPr bwMode="auto">
            <a:xfrm>
              <a:off x="1944" y="225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44060" name="Group 28"/>
          <p:cNvGrpSpPr>
            <a:grpSpLocks/>
          </p:cNvGrpSpPr>
          <p:nvPr/>
        </p:nvGrpSpPr>
        <p:grpSpPr bwMode="auto">
          <a:xfrm>
            <a:off x="4176714" y="3488901"/>
            <a:ext cx="2878137" cy="1762125"/>
            <a:chOff x="1815" y="2082"/>
            <a:chExt cx="1813" cy="1110"/>
          </a:xfrm>
        </p:grpSpPr>
        <p:grpSp>
          <p:nvGrpSpPr>
            <p:cNvPr id="44061" name="Group 29"/>
            <p:cNvGrpSpPr>
              <a:grpSpLocks/>
            </p:cNvGrpSpPr>
            <p:nvPr/>
          </p:nvGrpSpPr>
          <p:grpSpPr bwMode="auto">
            <a:xfrm>
              <a:off x="1815" y="3119"/>
              <a:ext cx="1813" cy="73"/>
              <a:chOff x="1911" y="3219"/>
              <a:chExt cx="1813" cy="73"/>
            </a:xfrm>
          </p:grpSpPr>
          <p:sp>
            <p:nvSpPr>
              <p:cNvPr id="44062" name="AutoShape 30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63" name="AutoShape 31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64" name="AutoShape 32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65" name="AutoShape 33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66" name="AutoShape 34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67" name="AutoShape 35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44068" name="Group 36"/>
            <p:cNvGrpSpPr>
              <a:grpSpLocks/>
            </p:cNvGrpSpPr>
            <p:nvPr/>
          </p:nvGrpSpPr>
          <p:grpSpPr bwMode="auto">
            <a:xfrm>
              <a:off x="1815" y="2773"/>
              <a:ext cx="1813" cy="73"/>
              <a:chOff x="1911" y="3219"/>
              <a:chExt cx="1813" cy="73"/>
            </a:xfrm>
          </p:grpSpPr>
          <p:sp>
            <p:nvSpPr>
              <p:cNvPr id="44069" name="AutoShape 37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70" name="AutoShape 38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71" name="AutoShape 39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72" name="AutoShape 40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73" name="AutoShape 41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74" name="AutoShape 42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44075" name="Group 43"/>
            <p:cNvGrpSpPr>
              <a:grpSpLocks/>
            </p:cNvGrpSpPr>
            <p:nvPr/>
          </p:nvGrpSpPr>
          <p:grpSpPr bwMode="auto">
            <a:xfrm>
              <a:off x="1815" y="2427"/>
              <a:ext cx="1813" cy="73"/>
              <a:chOff x="1911" y="3219"/>
              <a:chExt cx="1813" cy="73"/>
            </a:xfrm>
          </p:grpSpPr>
          <p:sp>
            <p:nvSpPr>
              <p:cNvPr id="44076" name="AutoShape 44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77" name="AutoShape 45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78" name="AutoShape 46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79" name="AutoShape 47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80" name="AutoShape 48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81" name="AutoShape 49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44082" name="Group 50"/>
            <p:cNvGrpSpPr>
              <a:grpSpLocks/>
            </p:cNvGrpSpPr>
            <p:nvPr/>
          </p:nvGrpSpPr>
          <p:grpSpPr bwMode="auto">
            <a:xfrm>
              <a:off x="1815" y="2082"/>
              <a:ext cx="1813" cy="73"/>
              <a:chOff x="1911" y="3219"/>
              <a:chExt cx="1813" cy="73"/>
            </a:xfrm>
          </p:grpSpPr>
          <p:sp>
            <p:nvSpPr>
              <p:cNvPr id="44083" name="AutoShape 51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84" name="AutoShape 52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85" name="AutoShape 53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86" name="AutoShape 54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87" name="AutoShape 55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88" name="AutoShape 56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</p:grpSp>
      <p:sp>
        <p:nvSpPr>
          <p:cNvPr id="44089" name="Oval 57"/>
          <p:cNvSpPr>
            <a:spLocks noChangeArrowheads="1"/>
          </p:cNvSpPr>
          <p:nvPr/>
        </p:nvSpPr>
        <p:spPr bwMode="auto">
          <a:xfrm>
            <a:off x="6915151" y="4555700"/>
            <a:ext cx="180975" cy="1714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grpSp>
        <p:nvGrpSpPr>
          <p:cNvPr id="44090" name="Group 58"/>
          <p:cNvGrpSpPr>
            <a:grpSpLocks/>
          </p:cNvGrpSpPr>
          <p:nvPr/>
        </p:nvGrpSpPr>
        <p:grpSpPr bwMode="auto">
          <a:xfrm>
            <a:off x="6958014" y="3488901"/>
            <a:ext cx="2878137" cy="1762125"/>
            <a:chOff x="1815" y="2082"/>
            <a:chExt cx="1813" cy="1110"/>
          </a:xfrm>
        </p:grpSpPr>
        <p:grpSp>
          <p:nvGrpSpPr>
            <p:cNvPr id="44091" name="Group 59"/>
            <p:cNvGrpSpPr>
              <a:grpSpLocks/>
            </p:cNvGrpSpPr>
            <p:nvPr/>
          </p:nvGrpSpPr>
          <p:grpSpPr bwMode="auto">
            <a:xfrm>
              <a:off x="1815" y="3119"/>
              <a:ext cx="1813" cy="73"/>
              <a:chOff x="1911" y="3219"/>
              <a:chExt cx="1813" cy="73"/>
            </a:xfrm>
          </p:grpSpPr>
          <p:sp>
            <p:nvSpPr>
              <p:cNvPr id="44092" name="AutoShape 60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93" name="AutoShape 61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94" name="AutoShape 62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95" name="AutoShape 63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96" name="AutoShape 64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097" name="AutoShape 65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44098" name="Group 66"/>
            <p:cNvGrpSpPr>
              <a:grpSpLocks/>
            </p:cNvGrpSpPr>
            <p:nvPr/>
          </p:nvGrpSpPr>
          <p:grpSpPr bwMode="auto">
            <a:xfrm>
              <a:off x="1815" y="2773"/>
              <a:ext cx="1813" cy="73"/>
              <a:chOff x="1911" y="3219"/>
              <a:chExt cx="1813" cy="73"/>
            </a:xfrm>
          </p:grpSpPr>
          <p:sp>
            <p:nvSpPr>
              <p:cNvPr id="44099" name="AutoShape 67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100" name="AutoShape 68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101" name="AutoShape 69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102" name="AutoShape 70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103" name="AutoShape 71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104" name="AutoShape 72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44105" name="Group 73"/>
            <p:cNvGrpSpPr>
              <a:grpSpLocks/>
            </p:cNvGrpSpPr>
            <p:nvPr/>
          </p:nvGrpSpPr>
          <p:grpSpPr bwMode="auto">
            <a:xfrm>
              <a:off x="1815" y="2427"/>
              <a:ext cx="1813" cy="73"/>
              <a:chOff x="1911" y="3219"/>
              <a:chExt cx="1813" cy="73"/>
            </a:xfrm>
          </p:grpSpPr>
          <p:sp>
            <p:nvSpPr>
              <p:cNvPr id="44106" name="AutoShape 74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107" name="AutoShape 75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108" name="AutoShape 76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109" name="AutoShape 77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110" name="AutoShape 78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111" name="AutoShape 79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44112" name="Group 80"/>
            <p:cNvGrpSpPr>
              <a:grpSpLocks/>
            </p:cNvGrpSpPr>
            <p:nvPr/>
          </p:nvGrpSpPr>
          <p:grpSpPr bwMode="auto">
            <a:xfrm>
              <a:off x="1815" y="2082"/>
              <a:ext cx="1813" cy="73"/>
              <a:chOff x="1911" y="3219"/>
              <a:chExt cx="1813" cy="73"/>
            </a:xfrm>
          </p:grpSpPr>
          <p:sp>
            <p:nvSpPr>
              <p:cNvPr id="44113" name="AutoShape 81"/>
              <p:cNvSpPr>
                <a:spLocks noChangeArrowheads="1"/>
              </p:cNvSpPr>
              <p:nvPr/>
            </p:nvSpPr>
            <p:spPr bwMode="auto">
              <a:xfrm>
                <a:off x="1911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114" name="AutoShape 82"/>
              <p:cNvSpPr>
                <a:spLocks noChangeArrowheads="1"/>
              </p:cNvSpPr>
              <p:nvPr/>
            </p:nvSpPr>
            <p:spPr bwMode="auto">
              <a:xfrm>
                <a:off x="2260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115" name="AutoShape 83"/>
              <p:cNvSpPr>
                <a:spLocks noChangeArrowheads="1"/>
              </p:cNvSpPr>
              <p:nvPr/>
            </p:nvSpPr>
            <p:spPr bwMode="auto">
              <a:xfrm>
                <a:off x="2609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116" name="AutoShape 84"/>
              <p:cNvSpPr>
                <a:spLocks noChangeArrowheads="1"/>
              </p:cNvSpPr>
              <p:nvPr/>
            </p:nvSpPr>
            <p:spPr bwMode="auto">
              <a:xfrm>
                <a:off x="2958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117" name="AutoShape 85"/>
              <p:cNvSpPr>
                <a:spLocks noChangeArrowheads="1"/>
              </p:cNvSpPr>
              <p:nvPr/>
            </p:nvSpPr>
            <p:spPr bwMode="auto">
              <a:xfrm>
                <a:off x="365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4118" name="AutoShape 86"/>
              <p:cNvSpPr>
                <a:spLocks noChangeArrowheads="1"/>
              </p:cNvSpPr>
              <p:nvPr/>
            </p:nvSpPr>
            <p:spPr bwMode="auto">
              <a:xfrm>
                <a:off x="3307" y="3219"/>
                <a:ext cx="67" cy="73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</p:grpSp>
      <p:sp>
        <p:nvSpPr>
          <p:cNvPr id="44126" name="Line 94"/>
          <p:cNvSpPr>
            <a:spLocks noChangeShapeType="1"/>
          </p:cNvSpPr>
          <p:nvPr/>
        </p:nvSpPr>
        <p:spPr bwMode="auto">
          <a:xfrm flipH="1" flipV="1">
            <a:off x="9248776" y="4174701"/>
            <a:ext cx="85725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4127" name="Line 95"/>
          <p:cNvSpPr>
            <a:spLocks noChangeShapeType="1"/>
          </p:cNvSpPr>
          <p:nvPr/>
        </p:nvSpPr>
        <p:spPr bwMode="auto">
          <a:xfrm flipH="1">
            <a:off x="9239250" y="4422350"/>
            <a:ext cx="9525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4128" name="Line 96"/>
          <p:cNvSpPr>
            <a:spLocks noChangeShapeType="1"/>
          </p:cNvSpPr>
          <p:nvPr/>
        </p:nvSpPr>
        <p:spPr bwMode="auto">
          <a:xfrm>
            <a:off x="9344026" y="4412825"/>
            <a:ext cx="428625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4129" name="Line 97"/>
          <p:cNvSpPr>
            <a:spLocks noChangeShapeType="1"/>
          </p:cNvSpPr>
          <p:nvPr/>
        </p:nvSpPr>
        <p:spPr bwMode="auto">
          <a:xfrm flipV="1">
            <a:off x="9353551" y="4136600"/>
            <a:ext cx="409575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4125" name="Oval 93"/>
          <p:cNvSpPr>
            <a:spLocks noChangeArrowheads="1"/>
          </p:cNvSpPr>
          <p:nvPr/>
        </p:nvSpPr>
        <p:spPr bwMode="auto">
          <a:xfrm>
            <a:off x="9302750" y="4355675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248656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084759" y="1684215"/>
            <a:ext cx="10515600" cy="425749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/>
              <a:t>Énumération (Recherche Arborescente, Programmation Dynamique)</a:t>
            </a:r>
          </a:p>
          <a:p>
            <a:pPr lvl="1"/>
            <a:endParaRPr lang="fr-CA" sz="2000" dirty="0"/>
          </a:p>
          <a:p>
            <a:pPr lvl="3"/>
            <a:endParaRPr lang="fr-CA" sz="2000" dirty="0"/>
          </a:p>
          <a:p>
            <a:pPr lvl="3"/>
            <a:endParaRPr lang="fr-CA" sz="2000" dirty="0"/>
          </a:p>
          <a:p>
            <a:pPr lvl="3"/>
            <a:endParaRPr lang="fr-CA" sz="2000" dirty="0"/>
          </a:p>
          <a:p>
            <a:pPr lvl="1"/>
            <a:endParaRPr lang="fr-CA" sz="2000" dirty="0"/>
          </a:p>
          <a:p>
            <a:pPr lvl="1"/>
            <a:endParaRPr lang="fr-CA" sz="2000" dirty="0"/>
          </a:p>
          <a:p>
            <a:pPr lvl="1"/>
            <a:endParaRPr lang="fr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/>
              <a:t>Garantie de trouver une solution réalisable entière.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/>
              <a:t>Mais le temps de calcul croît exponentiellement avec la taille.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 </a:t>
            </a:r>
            <a:r>
              <a:rPr lang="en-US" dirty="0" err="1"/>
              <a:t>résoudre</a:t>
            </a:r>
            <a:r>
              <a:rPr lang="en-US" dirty="0"/>
              <a:t> un PLNE ?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B43283B-F43D-4E4D-9386-B36C76C384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45090" name="Group 34"/>
          <p:cNvGrpSpPr>
            <a:grpSpLocks/>
          </p:cNvGrpSpPr>
          <p:nvPr/>
        </p:nvGrpSpPr>
        <p:grpSpPr bwMode="auto">
          <a:xfrm>
            <a:off x="2351584" y="2204864"/>
            <a:ext cx="7181850" cy="1509713"/>
            <a:chOff x="696" y="1626"/>
            <a:chExt cx="4524" cy="951"/>
          </a:xfrm>
        </p:grpSpPr>
        <p:sp>
          <p:nvSpPr>
            <p:cNvPr id="45062" name="Text Box 6"/>
            <p:cNvSpPr txBox="1">
              <a:spLocks noChangeArrowheads="1"/>
            </p:cNvSpPr>
            <p:nvPr/>
          </p:nvSpPr>
          <p:spPr bwMode="auto">
            <a:xfrm>
              <a:off x="1626" y="1866"/>
              <a:ext cx="474" cy="25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  <a:r>
                <a:rPr lang="en-US" baseline="-25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=0</a:t>
              </a:r>
            </a:p>
          </p:txBody>
        </p:sp>
        <p:sp>
          <p:nvSpPr>
            <p:cNvPr id="45063" name="Text Box 7"/>
            <p:cNvSpPr txBox="1">
              <a:spLocks noChangeArrowheads="1"/>
            </p:cNvSpPr>
            <p:nvPr/>
          </p:nvSpPr>
          <p:spPr bwMode="auto">
            <a:xfrm>
              <a:off x="696" y="2325"/>
              <a:ext cx="474" cy="25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  <a:r>
                <a:rPr lang="en-US" baseline="-25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=0</a:t>
              </a:r>
            </a:p>
          </p:txBody>
        </p:sp>
        <p:sp>
          <p:nvSpPr>
            <p:cNvPr id="45064" name="Text Box 8"/>
            <p:cNvSpPr txBox="1">
              <a:spLocks noChangeArrowheads="1"/>
            </p:cNvSpPr>
            <p:nvPr/>
          </p:nvSpPr>
          <p:spPr bwMode="auto">
            <a:xfrm>
              <a:off x="1708" y="2325"/>
              <a:ext cx="474" cy="25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  <a:r>
                <a:rPr lang="en-US" baseline="-25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=2</a:t>
              </a:r>
            </a:p>
          </p:txBody>
        </p:sp>
        <p:sp>
          <p:nvSpPr>
            <p:cNvPr id="45065" name="Text Box 9"/>
            <p:cNvSpPr txBox="1">
              <a:spLocks noChangeArrowheads="1"/>
            </p:cNvSpPr>
            <p:nvPr/>
          </p:nvSpPr>
          <p:spPr bwMode="auto">
            <a:xfrm>
              <a:off x="1202" y="2325"/>
              <a:ext cx="474" cy="25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  <a:r>
                <a:rPr lang="en-US" baseline="-25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=1</a:t>
              </a:r>
            </a:p>
          </p:txBody>
        </p:sp>
        <p:sp>
          <p:nvSpPr>
            <p:cNvPr id="45066" name="Text Box 10"/>
            <p:cNvSpPr txBox="1">
              <a:spLocks noChangeArrowheads="1"/>
            </p:cNvSpPr>
            <p:nvPr/>
          </p:nvSpPr>
          <p:spPr bwMode="auto">
            <a:xfrm>
              <a:off x="2736" y="1872"/>
              <a:ext cx="474" cy="25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  <a:r>
                <a:rPr lang="en-US" baseline="-25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=1</a:t>
              </a:r>
            </a:p>
          </p:txBody>
        </p:sp>
        <p:sp>
          <p:nvSpPr>
            <p:cNvPr id="45067" name="Text Box 11"/>
            <p:cNvSpPr txBox="1">
              <a:spLocks noChangeArrowheads="1"/>
            </p:cNvSpPr>
            <p:nvPr/>
          </p:nvSpPr>
          <p:spPr bwMode="auto">
            <a:xfrm>
              <a:off x="3822" y="1866"/>
              <a:ext cx="474" cy="25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  <a:r>
                <a:rPr lang="en-US" baseline="-25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=2</a:t>
              </a:r>
            </a:p>
          </p:txBody>
        </p:sp>
        <p:sp>
          <p:nvSpPr>
            <p:cNvPr id="45071" name="Text Box 15"/>
            <p:cNvSpPr txBox="1">
              <a:spLocks noChangeArrowheads="1"/>
            </p:cNvSpPr>
            <p:nvPr/>
          </p:nvSpPr>
          <p:spPr bwMode="auto">
            <a:xfrm>
              <a:off x="3733" y="2325"/>
              <a:ext cx="474" cy="25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  <a:r>
                <a:rPr lang="en-US" baseline="-25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=0</a:t>
              </a:r>
            </a:p>
          </p:txBody>
        </p:sp>
        <p:sp>
          <p:nvSpPr>
            <p:cNvPr id="45072" name="Text Box 16"/>
            <p:cNvSpPr txBox="1">
              <a:spLocks noChangeArrowheads="1"/>
            </p:cNvSpPr>
            <p:nvPr/>
          </p:nvSpPr>
          <p:spPr bwMode="auto">
            <a:xfrm>
              <a:off x="4746" y="2325"/>
              <a:ext cx="474" cy="25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  <a:r>
                <a:rPr lang="en-US" baseline="-25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=2</a:t>
              </a:r>
            </a:p>
          </p:txBody>
        </p:sp>
        <p:sp>
          <p:nvSpPr>
            <p:cNvPr id="45073" name="Text Box 17"/>
            <p:cNvSpPr txBox="1">
              <a:spLocks noChangeArrowheads="1"/>
            </p:cNvSpPr>
            <p:nvPr/>
          </p:nvSpPr>
          <p:spPr bwMode="auto">
            <a:xfrm>
              <a:off x="4239" y="2325"/>
              <a:ext cx="474" cy="25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  <a:r>
                <a:rPr lang="en-US" baseline="-25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=1</a:t>
              </a:r>
            </a:p>
          </p:txBody>
        </p:sp>
        <p:sp>
          <p:nvSpPr>
            <p:cNvPr id="45074" name="Text Box 18"/>
            <p:cNvSpPr txBox="1">
              <a:spLocks noChangeArrowheads="1"/>
            </p:cNvSpPr>
            <p:nvPr/>
          </p:nvSpPr>
          <p:spPr bwMode="auto">
            <a:xfrm>
              <a:off x="2214" y="2325"/>
              <a:ext cx="474" cy="25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  <a:r>
                <a:rPr lang="en-US" baseline="-25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=0</a:t>
              </a:r>
            </a:p>
          </p:txBody>
        </p:sp>
        <p:sp>
          <p:nvSpPr>
            <p:cNvPr id="45075" name="Text Box 19"/>
            <p:cNvSpPr txBox="1">
              <a:spLocks noChangeArrowheads="1"/>
            </p:cNvSpPr>
            <p:nvPr/>
          </p:nvSpPr>
          <p:spPr bwMode="auto">
            <a:xfrm>
              <a:off x="3227" y="2325"/>
              <a:ext cx="474" cy="25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  <a:r>
                <a:rPr lang="en-US" baseline="-25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=2</a:t>
              </a:r>
            </a:p>
          </p:txBody>
        </p:sp>
        <p:sp>
          <p:nvSpPr>
            <p:cNvPr id="45076" name="Text Box 20"/>
            <p:cNvSpPr txBox="1">
              <a:spLocks noChangeArrowheads="1"/>
            </p:cNvSpPr>
            <p:nvPr/>
          </p:nvSpPr>
          <p:spPr bwMode="auto">
            <a:xfrm>
              <a:off x="2721" y="2325"/>
              <a:ext cx="474" cy="25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  <a:r>
                <a:rPr lang="en-US" baseline="-25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=1</a:t>
              </a:r>
            </a:p>
          </p:txBody>
        </p:sp>
        <p:sp>
          <p:nvSpPr>
            <p:cNvPr id="45077" name="Line 21"/>
            <p:cNvSpPr>
              <a:spLocks noChangeShapeType="1"/>
            </p:cNvSpPr>
            <p:nvPr/>
          </p:nvSpPr>
          <p:spPr bwMode="auto">
            <a:xfrm flipV="1">
              <a:off x="1026" y="2112"/>
              <a:ext cx="798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5078" name="Line 22"/>
            <p:cNvSpPr>
              <a:spLocks noChangeShapeType="1"/>
            </p:cNvSpPr>
            <p:nvPr/>
          </p:nvSpPr>
          <p:spPr bwMode="auto">
            <a:xfrm flipV="1">
              <a:off x="1470" y="2112"/>
              <a:ext cx="354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5079" name="Line 23"/>
            <p:cNvSpPr>
              <a:spLocks noChangeShapeType="1"/>
            </p:cNvSpPr>
            <p:nvPr/>
          </p:nvSpPr>
          <p:spPr bwMode="auto">
            <a:xfrm flipH="1" flipV="1">
              <a:off x="1824" y="2112"/>
              <a:ext cx="96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5080" name="Line 24"/>
            <p:cNvSpPr>
              <a:spLocks noChangeShapeType="1"/>
            </p:cNvSpPr>
            <p:nvPr/>
          </p:nvSpPr>
          <p:spPr bwMode="auto">
            <a:xfrm flipV="1">
              <a:off x="2460" y="2112"/>
              <a:ext cx="516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5081" name="Line 25"/>
            <p:cNvSpPr>
              <a:spLocks noChangeShapeType="1"/>
            </p:cNvSpPr>
            <p:nvPr/>
          </p:nvSpPr>
          <p:spPr bwMode="auto">
            <a:xfrm flipV="1">
              <a:off x="2976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5082" name="Line 26"/>
            <p:cNvSpPr>
              <a:spLocks noChangeShapeType="1"/>
            </p:cNvSpPr>
            <p:nvPr/>
          </p:nvSpPr>
          <p:spPr bwMode="auto">
            <a:xfrm flipH="1" flipV="1">
              <a:off x="2976" y="2112"/>
              <a:ext cx="444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5083" name="Line 27"/>
            <p:cNvSpPr>
              <a:spLocks noChangeShapeType="1"/>
            </p:cNvSpPr>
            <p:nvPr/>
          </p:nvSpPr>
          <p:spPr bwMode="auto">
            <a:xfrm flipV="1">
              <a:off x="3888" y="2112"/>
              <a:ext cx="144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5084" name="Line 28"/>
            <p:cNvSpPr>
              <a:spLocks noChangeShapeType="1"/>
            </p:cNvSpPr>
            <p:nvPr/>
          </p:nvSpPr>
          <p:spPr bwMode="auto">
            <a:xfrm flipH="1" flipV="1">
              <a:off x="4032" y="2112"/>
              <a:ext cx="360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5085" name="Line 29"/>
            <p:cNvSpPr>
              <a:spLocks noChangeShapeType="1"/>
            </p:cNvSpPr>
            <p:nvPr/>
          </p:nvSpPr>
          <p:spPr bwMode="auto">
            <a:xfrm flipH="1" flipV="1">
              <a:off x="4032" y="2112"/>
              <a:ext cx="924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5086" name="Line 30"/>
            <p:cNvSpPr>
              <a:spLocks noChangeShapeType="1"/>
            </p:cNvSpPr>
            <p:nvPr/>
          </p:nvSpPr>
          <p:spPr bwMode="auto">
            <a:xfrm flipV="1">
              <a:off x="1848" y="1626"/>
              <a:ext cx="1122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5087" name="Line 31"/>
            <p:cNvSpPr>
              <a:spLocks noChangeShapeType="1"/>
            </p:cNvSpPr>
            <p:nvPr/>
          </p:nvSpPr>
          <p:spPr bwMode="auto">
            <a:xfrm flipV="1">
              <a:off x="2970" y="1626"/>
              <a:ext cx="0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5089" name="Line 33"/>
            <p:cNvSpPr>
              <a:spLocks noChangeShapeType="1"/>
            </p:cNvSpPr>
            <p:nvPr/>
          </p:nvSpPr>
          <p:spPr bwMode="auto">
            <a:xfrm flipH="1" flipV="1">
              <a:off x="2970" y="1626"/>
              <a:ext cx="1104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30" name="Rectangle 3">
            <a:extLst>
              <a:ext uri="{FF2B5EF4-FFF2-40B4-BE49-F238E27FC236}">
                <a16:creationId xmlns:a16="http://schemas.microsoft.com/office/drawing/2014/main" id="{1A6B237B-C52E-5A4C-8966-6CED7A88BD16}"/>
              </a:ext>
            </a:extLst>
          </p:cNvPr>
          <p:cNvSpPr txBox="1">
            <a:spLocks noChangeArrowheads="1"/>
          </p:cNvSpPr>
          <p:nvPr/>
        </p:nvSpPr>
        <p:spPr>
          <a:xfrm>
            <a:off x="1144336" y="1095721"/>
            <a:ext cx="10515600" cy="4338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marR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lang="fr-FR" sz="1800" b="0" i="0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371475" marR="0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05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582930" marR="0" indent="-24003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05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78105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05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95250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CA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  <a:lvl6pPr marL="112395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6pPr>
            <a:lvl7pPr marL="129540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7pPr>
            <a:lvl8pPr marL="146685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8pPr>
            <a:lvl9pPr marL="163830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9pPr>
          </a:lstStyle>
          <a:p>
            <a:pPr fontAlgn="auto"/>
            <a:r>
              <a:rPr lang="fr-CA" kern="0" dirty="0"/>
              <a:t>Peut-on énumérer les solutions ?</a:t>
            </a:r>
          </a:p>
        </p:txBody>
      </p:sp>
    </p:spTree>
    <p:extLst>
      <p:ext uri="{BB962C8B-B14F-4D97-AF65-F5344CB8AC3E}">
        <p14:creationId xmlns:p14="http://schemas.microsoft.com/office/powerpoint/2010/main" val="3942176680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fonts}&#10;\begin{document}&#10;\fbox{&#10;\parbox{0.55\textwidth}{&#10;\vspace{-0.2in}&#10;\begin{eqnarray}&#10;\min_{x \in X} &amp; c^T x \nonumber \\&#10;\mbox{s.t.}&amp; A x \leq b  \nonumber\\&#10;\mbox{where, } &amp; X \subseteq \mathbb{Z}^{n_i} \times \mathbb{R}^{n_r} \nonumber&#10;\end{eqnarray}&#10;}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4"/>
  <p:tag name="BOXHEIGHT" val="424"/>
  <p:tag name="BOXFONT" val="10"/>
  <p:tag name="BOXWRAP" val="False"/>
  <p:tag name="WORKAROUNDTRANSPARENCYBUG" val="False"/>
  <p:tag name="ALLOWFONTSUBSTITUTION" val="False"/>
  <p:tag name="BITMAPFORMAT" val="pngmono"/>
  <p:tag name="ORIGWIDTH" val="277"/>
  <p:tag name="PICTUREFILESIZE" val="277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fonts}&#10;\begin{document}&#10;&#10;   \[ X \subseteq \mathbb{Z}^{n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4"/>
  <p:tag name="BOXHEIGHT" val="424"/>
  <p:tag name="BOXFONT" val="10"/>
  <p:tag name="BOXWRAP" val="False"/>
  <p:tag name="WORKAROUNDTRANSPARENCYBUG" val="False"/>
  <p:tag name="ALLOWFONTSUBSTITUTION" val="False"/>
  <p:tag name="BITMAPFORMAT" val="pngmono"/>
  <p:tag name="ORIGWIDTH" val="71"/>
  <p:tag name="PICTUREFILESIZE" val="3772"/>
</p:tagLst>
</file>

<file path=ppt/theme/theme1.xml><?xml version="1.0" encoding="utf-8"?>
<a:theme xmlns:a="http://schemas.openxmlformats.org/drawingml/2006/main" name="po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9230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1AC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Diapositive de titr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Diapositive de 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- Titre et contenu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A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2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re et contenu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re et conten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o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9230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1AC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Diapositive de titr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Diapositive de 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- Titre et contenu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A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2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re et contenu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re et conten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o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9230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1AC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Diapositive de titr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Diapositive de 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- Titre et contenu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A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2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re et contenu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re et conten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onception IVADO contenu">
  <a:themeElements>
    <a:clrScheme name="Personnalisé 3">
      <a:dk1>
        <a:srgbClr val="335B74"/>
      </a:dk1>
      <a:lt1>
        <a:srgbClr val="FFFFFF"/>
      </a:lt1>
      <a:dk2>
        <a:srgbClr val="335B74"/>
      </a:dk2>
      <a:lt2>
        <a:srgbClr val="DFE3E5"/>
      </a:lt2>
      <a:accent1>
        <a:srgbClr val="FFC000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onception personnalisé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Conception personnalisé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otham HTF Book"/>
            <a:ea typeface="Gotham HTF Book"/>
            <a:cs typeface="Gotham HTF Book"/>
            <a:sym typeface="Gotham HTF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254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val="1"/>
          </a:ext>
        </a:extLst>
      </a:spPr>
      <a:bodyPr lIns="91399" tIns="91399" rIns="91399" bIns="91399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85487015-888E-454A-A8E0-B76CE9A93B05}"/>
    </a:ext>
  </a:extLst>
</a:theme>
</file>

<file path=ppt/theme/theme8.xml><?xml version="1.0" encoding="utf-8"?>
<a:theme xmlns:a="http://schemas.openxmlformats.org/drawingml/2006/main" name="IVADO TITRE 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A172C055-E6CA-47AE-A03F-0A5D972A0D8D}"/>
    </a:ext>
  </a:extLst>
</a:theme>
</file>

<file path=ppt/theme/theme9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7FBFCA2E-1585-4335-8390-83E3171F17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poly.thmx</Template>
  <TotalTime>7168</TotalTime>
  <Words>1334</Words>
  <Application>Microsoft Macintosh PowerPoint</Application>
  <PresentationFormat>Grand écran</PresentationFormat>
  <Paragraphs>321</Paragraphs>
  <Slides>26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9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44" baseType="lpstr">
      <vt:lpstr>Arial</vt:lpstr>
      <vt:lpstr>Calibri</vt:lpstr>
      <vt:lpstr>Cambria Math</vt:lpstr>
      <vt:lpstr>Gill Sans</vt:lpstr>
      <vt:lpstr>Gotham HTF Book</vt:lpstr>
      <vt:lpstr>Tahoma</vt:lpstr>
      <vt:lpstr>Times New Roman</vt:lpstr>
      <vt:lpstr>Wingdings</vt:lpstr>
      <vt:lpstr>poly</vt:lpstr>
      <vt:lpstr>Default - Titre et contenu</vt:lpstr>
      <vt:lpstr>1_poly</vt:lpstr>
      <vt:lpstr>1_Default - Titre et contenu</vt:lpstr>
      <vt:lpstr>2_poly</vt:lpstr>
      <vt:lpstr>2_Default - Titre et contenu</vt:lpstr>
      <vt:lpstr>Conception IVADO contenu</vt:lpstr>
      <vt:lpstr>IVADO TITRE 01</vt:lpstr>
      <vt:lpstr>Conception personnalisée</vt:lpstr>
      <vt:lpstr>Image Photo Editor</vt:lpstr>
      <vt:lpstr>Présentation PowerPoint</vt:lpstr>
      <vt:lpstr>Types de problème d’optimisation</vt:lpstr>
      <vt:lpstr>Formulation PLNE</vt:lpstr>
      <vt:lpstr>Méthodes de résolution pour PL</vt:lpstr>
      <vt:lpstr>Méthodes de résolution pour PL</vt:lpstr>
      <vt:lpstr>Comment résoudre un PLNE ?</vt:lpstr>
      <vt:lpstr>Ajout de plans coupants (branch and cut)</vt:lpstr>
      <vt:lpstr>Comment résoudre un PLNE ?</vt:lpstr>
      <vt:lpstr>Comment résoudre un PLNE ?</vt:lpstr>
      <vt:lpstr>Approche combinée pour PLNE</vt:lpstr>
      <vt:lpstr>SÉP: le branchement</vt:lpstr>
      <vt:lpstr>SEP: utilisation des bornes inférieures</vt:lpstr>
      <vt:lpstr>Présentation PowerPoint</vt:lpstr>
      <vt:lpstr>Séparation et évaluation progressive</vt:lpstr>
      <vt:lpstr>SÉP pour résoudre des PLNE</vt:lpstr>
      <vt:lpstr>Branch and Bound:</vt:lpstr>
      <vt:lpstr>Branch and Bound</vt:lpstr>
      <vt:lpstr>Branch and Bound</vt:lpstr>
      <vt:lpstr>Branch and Bound</vt:lpstr>
      <vt:lpstr>Branch and Bound </vt:lpstr>
      <vt:lpstr>Calculs incrémentaux</vt:lpstr>
      <vt:lpstr>Algorithme (problème de minimisation)  </vt:lpstr>
      <vt:lpstr>L'algorithme comprend 6 étapes : </vt:lpstr>
      <vt:lpstr>Algorithme (remarque)</vt:lpstr>
      <vt:lpstr>Un autre exemple</vt:lpstr>
      <vt:lpstr>Présentation PowerPoint</vt:lpstr>
    </vt:vector>
  </TitlesOfParts>
  <Company>École Polytechnique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MTH 6414</dc:title>
  <dc:creator>Nathalie Forest</dc:creator>
  <cp:lastModifiedBy>Louis-Martin Rousseau</cp:lastModifiedBy>
  <cp:revision>193</cp:revision>
  <cp:lastPrinted>1999-09-28T13:45:22Z</cp:lastPrinted>
  <dcterms:created xsi:type="dcterms:W3CDTF">1998-07-27T17:18:00Z</dcterms:created>
  <dcterms:modified xsi:type="dcterms:W3CDTF">2020-09-23T18:57:17Z</dcterms:modified>
</cp:coreProperties>
</file>