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  <p:sldMasterId id="2147483723" r:id="rId2"/>
    <p:sldMasterId id="2147483725" r:id="rId3"/>
  </p:sldMasterIdLst>
  <p:notesMasterIdLst>
    <p:notesMasterId r:id="rId34"/>
  </p:notesMasterIdLst>
  <p:sldIdLst>
    <p:sldId id="577" r:id="rId4"/>
    <p:sldId id="296" r:id="rId5"/>
    <p:sldId id="274" r:id="rId6"/>
    <p:sldId id="276" r:id="rId7"/>
    <p:sldId id="312" r:id="rId8"/>
    <p:sldId id="313" r:id="rId9"/>
    <p:sldId id="314" r:id="rId10"/>
    <p:sldId id="315" r:id="rId11"/>
    <p:sldId id="316" r:id="rId12"/>
    <p:sldId id="318" r:id="rId13"/>
    <p:sldId id="286" r:id="rId14"/>
    <p:sldId id="339" r:id="rId15"/>
    <p:sldId id="338" r:id="rId16"/>
    <p:sldId id="337" r:id="rId17"/>
    <p:sldId id="336" r:id="rId18"/>
    <p:sldId id="335" r:id="rId19"/>
    <p:sldId id="290" r:id="rId20"/>
    <p:sldId id="319" r:id="rId21"/>
    <p:sldId id="320" r:id="rId22"/>
    <p:sldId id="323" r:id="rId23"/>
    <p:sldId id="326" r:id="rId24"/>
    <p:sldId id="327" r:id="rId25"/>
    <p:sldId id="324" r:id="rId26"/>
    <p:sldId id="325" r:id="rId27"/>
    <p:sldId id="329" r:id="rId28"/>
    <p:sldId id="330" r:id="rId29"/>
    <p:sldId id="321" r:id="rId30"/>
    <p:sldId id="340" r:id="rId31"/>
    <p:sldId id="331" r:id="rId32"/>
    <p:sldId id="332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1pPr>
    <a:lvl2pPr marL="457177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2pPr>
    <a:lvl3pPr marL="914353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3pPr>
    <a:lvl4pPr marL="137153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4pPr>
    <a:lvl5pPr marL="1828706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5pPr>
    <a:lvl6pPr marL="2285883" algn="l" defTabSz="457177" rtl="0" eaLnBrk="1" latinLnBrk="0" hangingPunct="1"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6pPr>
    <a:lvl7pPr marL="2743060" algn="l" defTabSz="457177" rtl="0" eaLnBrk="1" latinLnBrk="0" hangingPunct="1"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7pPr>
    <a:lvl8pPr marL="3200236" algn="l" defTabSz="457177" rtl="0" eaLnBrk="1" latinLnBrk="0" hangingPunct="1"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8pPr>
    <a:lvl9pPr marL="3657413" algn="l" defTabSz="457177" rtl="0" eaLnBrk="1" latinLnBrk="0" hangingPunct="1">
      <a:defRPr sz="3200" kern="1200">
        <a:solidFill>
          <a:schemeClr val="bg1"/>
        </a:solidFill>
        <a:latin typeface="Arial Rounded MT Bol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B"/>
    <a:srgbClr val="0396A6"/>
    <a:srgbClr val="A64272"/>
    <a:srgbClr val="F25F29"/>
    <a:srgbClr val="335B74"/>
    <a:srgbClr val="FFFFFF"/>
    <a:srgbClr val="EFEFEF"/>
    <a:srgbClr val="282828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5" autoAdjust="0"/>
    <p:restoredTop sz="50000" autoAdjust="0"/>
  </p:normalViewPr>
  <p:slideViewPr>
    <p:cSldViewPr>
      <p:cViewPr varScale="1">
        <p:scale>
          <a:sx n="106" d="100"/>
          <a:sy n="106" d="100"/>
        </p:scale>
        <p:origin x="208" y="26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E56EC7-D01F-E045-A24B-DD3E9361324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D9106-7930-3D46-84E3-4C608F13489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6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6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CC169-D991-4243-A2C2-E2C761A95A8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CC169-D991-4243-A2C2-E2C761A95A8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B3664-606F-9745-9B3D-7F73FEAD79E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B3664-606F-9745-9B3D-7F73FEAD79E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B3664-606F-9745-9B3D-7F73FEAD79E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B3664-606F-9745-9B3D-7F73FEAD79E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31A31-5B18-AF4C-A75B-A560EC85E87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8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8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31A31-5B18-AF4C-A75B-A560EC85E87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8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8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31A31-5B18-AF4C-A75B-A560EC85E87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08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8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									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56EC7-D01F-E045-A24B-DD3E9361324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2A6500-7259-0249-8FE9-BE0FCD07FC0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6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6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F061B-4386-3C44-A874-05D0BB796DF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F061B-4386-3C44-A874-05D0BB796DF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F061B-4386-3C44-A874-05D0BB796DF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F061B-4386-3C44-A874-05D0BB796DF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F061B-4386-3C44-A874-05D0BB796DF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F061B-4386-3C44-A874-05D0BB796DF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DB59B-9235-F348-8E26-BE2366B6D01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7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197498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301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7728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1452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45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7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086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49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77839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86718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55156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31371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25790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08298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537479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3177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77577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2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1">
            <a:extLst>
              <a:ext uri="{FF2B5EF4-FFF2-40B4-BE49-F238E27FC236}">
                <a16:creationId xmlns:a16="http://schemas.microsoft.com/office/drawing/2014/main" id="{C00BAC3C-3466-477C-8FE2-D771408709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9400" y="228600"/>
            <a:ext cx="1481213" cy="3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2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med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19B3C147-4F66-491B-83CD-026B3AA307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3400" y="4707620"/>
            <a:ext cx="2311204" cy="527286"/>
          </a:xfrm>
          <a:prstGeom prst="rect">
            <a:avLst/>
          </a:prstGeom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7132D795-215C-4A49-876B-631768C085A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200" y="5334000"/>
            <a:ext cx="4723140" cy="13452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61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587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CA" altLang="fr-FR" sz="2400" dirty="0"/>
              <a:t>Outils de Recherche </a:t>
            </a:r>
            <a:br>
              <a:rPr lang="fr-CA" altLang="fr-FR" sz="2400" dirty="0"/>
            </a:br>
            <a:r>
              <a:rPr lang="fr-CA" altLang="fr-FR" sz="2400" dirty="0"/>
              <a:t>Opérationnelle en Génie - MTH 8414</a:t>
            </a:r>
            <a:endParaRPr lang="en-C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DUALITÉ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51" name="Text Box 3"/>
          <p:cNvSpPr txBox="1">
            <a:spLocks noChangeArrowheads="1"/>
          </p:cNvSpPr>
          <p:nvPr/>
        </p:nvSpPr>
        <p:spPr bwMode="auto">
          <a:xfrm>
            <a:off x="3733800" y="1265555"/>
            <a:ext cx="3065253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70127" y="5426077"/>
            <a:ext cx="684192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=1,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=1</a:t>
            </a:r>
            <a:r>
              <a:rPr lang="en-US" sz="4400" dirty="0">
                <a:solidFill>
                  <a:srgbClr val="000000"/>
                </a:solidFill>
                <a:latin typeface="+mn-lt"/>
                <a:cs typeface="+mn-cs"/>
              </a:rPr>
              <a:t>,       </a:t>
            </a:r>
            <a:r>
              <a:rPr lang="en-US" sz="4400" dirty="0" err="1">
                <a:solidFill>
                  <a:srgbClr val="000000"/>
                </a:solidFill>
                <a:latin typeface="Gotham HTF Book"/>
                <a:cs typeface="+mn-cs"/>
              </a:rPr>
              <a:t>Optimale</a:t>
            </a:r>
            <a:r>
              <a:rPr lang="en-US" sz="4400" dirty="0">
                <a:solidFill>
                  <a:srgbClr val="000000"/>
                </a:solidFill>
                <a:latin typeface="Gotham HTF Book"/>
                <a:cs typeface="+mn-cs"/>
              </a:rPr>
              <a:t>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BCFD8-3468-4BF0-A4FD-263DB91E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linéaire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D7CE6-2EE0-46AD-82FC-1758B4A692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93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123" name="Text Box 3"/>
          <p:cNvSpPr txBox="1">
            <a:spLocks noChangeArrowheads="1"/>
          </p:cNvSpPr>
          <p:nvPr/>
        </p:nvSpPr>
        <p:spPr bwMode="auto">
          <a:xfrm>
            <a:off x="1752601" y="914401"/>
            <a:ext cx="6493624" cy="418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3 )               *3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(4x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5 )               *1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53124" name="Text Box 4"/>
          <p:cNvSpPr txBox="1">
            <a:spLocks noChangeArrowheads="1"/>
          </p:cNvSpPr>
          <p:nvPr/>
        </p:nvSpPr>
        <p:spPr bwMode="auto">
          <a:xfrm>
            <a:off x="2270127" y="5426077"/>
            <a:ext cx="644989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=1,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=1</a:t>
            </a:r>
            <a:r>
              <a:rPr lang="en-US" sz="4400" dirty="0">
                <a:solidFill>
                  <a:srgbClr val="000000"/>
                </a:solidFill>
              </a:rPr>
              <a:t>,       </a:t>
            </a:r>
            <a:r>
              <a:rPr lang="en-US" sz="4400" dirty="0" err="1">
                <a:solidFill>
                  <a:srgbClr val="000000"/>
                </a:solidFill>
                <a:latin typeface="Gotham HTF Book"/>
              </a:rPr>
              <a:t>Optimale</a:t>
            </a:r>
            <a:r>
              <a:rPr lang="en-US" sz="4400" dirty="0">
                <a:solidFill>
                  <a:srgbClr val="000000"/>
                </a:solidFill>
                <a:latin typeface="Gotham HTF Book"/>
              </a:rPr>
              <a:t> !</a:t>
            </a:r>
          </a:p>
        </p:txBody>
      </p:sp>
      <p:sp>
        <p:nvSpPr>
          <p:cNvPr id="2053125" name="Line 5"/>
          <p:cNvSpPr>
            <a:spLocks noChangeShapeType="1"/>
          </p:cNvSpPr>
          <p:nvPr/>
        </p:nvSpPr>
        <p:spPr bwMode="auto">
          <a:xfrm>
            <a:off x="5715000" y="3810000"/>
            <a:ext cx="4953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53126" name="Text Box 6"/>
          <p:cNvSpPr txBox="1">
            <a:spLocks noChangeArrowheads="1"/>
          </p:cNvSpPr>
          <p:nvPr/>
        </p:nvSpPr>
        <p:spPr bwMode="auto">
          <a:xfrm>
            <a:off x="5851525" y="3822701"/>
            <a:ext cx="369363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7x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+ 7x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14</a:t>
            </a: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5943600" y="3810000"/>
            <a:ext cx="3581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00800" y="4343401"/>
            <a:ext cx="2751064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2" name="Égal 1"/>
          <p:cNvSpPr/>
          <p:nvPr/>
        </p:nvSpPr>
        <p:spPr bwMode="auto">
          <a:xfrm>
            <a:off x="5334000" y="4572000"/>
            <a:ext cx="533400" cy="533400"/>
          </a:xfrm>
          <a:prstGeom prst="mathEqual">
            <a:avLst>
              <a:gd name="adj1" fmla="val 25809"/>
              <a:gd name="adj2" fmla="val 1176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4EB17B-9E07-48D2-8186-A6093687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linéaire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ED835D-4046-44F1-A04D-508E8FED39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123616" y="1366000"/>
            <a:ext cx="1066800" cy="746343"/>
          </a:xfrm>
          <a:prstGeom prst="rect">
            <a:avLst/>
          </a:prstGeom>
          <a:solidFill>
            <a:srgbClr val="A6427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532816" y="1365999"/>
            <a:ext cx="2514600" cy="746344"/>
          </a:xfrm>
          <a:prstGeom prst="rect">
            <a:avLst/>
          </a:prstGeom>
          <a:solidFill>
            <a:srgbClr val="0396A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53123" name="Text Box 3"/>
          <p:cNvSpPr txBox="1">
            <a:spLocks noChangeArrowheads="1"/>
          </p:cNvSpPr>
          <p:nvPr/>
        </p:nvSpPr>
        <p:spPr bwMode="auto">
          <a:xfrm>
            <a:off x="990600" y="1291499"/>
            <a:ext cx="4253077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         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   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53125" name="Line 5"/>
          <p:cNvSpPr>
            <a:spLocks noChangeShapeType="1"/>
          </p:cNvSpPr>
          <p:nvPr/>
        </p:nvSpPr>
        <p:spPr bwMode="auto">
          <a:xfrm>
            <a:off x="5685216" y="4169743"/>
            <a:ext cx="4953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53126" name="Text Box 6"/>
          <p:cNvSpPr txBox="1">
            <a:spLocks noChangeArrowheads="1"/>
          </p:cNvSpPr>
          <p:nvPr/>
        </p:nvSpPr>
        <p:spPr bwMode="auto">
          <a:xfrm>
            <a:off x="5410200" y="1337350"/>
            <a:ext cx="3914121" cy="7694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 </a:t>
            </a:r>
            <a:r>
              <a:rPr lang="en-US" sz="40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7x</a:t>
            </a:r>
            <a:r>
              <a:rPr lang="en-US" sz="4000" baseline="-250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0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+ 7x</a:t>
            </a:r>
            <a:r>
              <a:rPr lang="en-US" sz="4000" baseline="-250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0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</a:t>
            </a:r>
            <a:r>
              <a:rPr lang="en-US" sz="40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151817" y="2225037"/>
            <a:ext cx="5973383" cy="954107"/>
          </a:xfrm>
          <a:prstGeom prst="rect">
            <a:avLst/>
          </a:prstGeom>
          <a:solidFill>
            <a:srgbClr val="A64272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otham HTF Book"/>
              </a:rPr>
              <a:t>La “preuve” est une borne supérieure sur l’objectif.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51817" y="3320888"/>
            <a:ext cx="5973383" cy="1815882"/>
          </a:xfrm>
          <a:prstGeom prst="rect">
            <a:avLst/>
          </a:prstGeom>
          <a:solidFill>
            <a:srgbClr val="0396A6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otham HTF Book"/>
              </a:rPr>
              <a:t>On veut donc construire une équation qui, tout en étant minimale, est toujours plus grande que n’importe quelle solution réalisable.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51817" y="5294293"/>
            <a:ext cx="5973382" cy="954107"/>
          </a:xfrm>
          <a:prstGeom prst="rect">
            <a:avLst/>
          </a:prstGeom>
          <a:solidFill>
            <a:srgbClr val="A64272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otham HTF Book"/>
              </a:rPr>
              <a:t>Si la borne = la solution obtenue alors celle si est optimale.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A77EFF-A921-42F0-BA1E-7C7E7199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336" y="590765"/>
            <a:ext cx="10515600" cy="681982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linéaire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FA4C0-DE90-456A-A732-DE24F5E40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8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147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4360479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  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* 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endParaRPr lang="en-US" sz="4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   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* 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3" name="Bulle rectangulaire à coins arrondis 2"/>
          <p:cNvSpPr/>
          <p:nvPr/>
        </p:nvSpPr>
        <p:spPr bwMode="auto">
          <a:xfrm>
            <a:off x="6481025" y="2564894"/>
            <a:ext cx="2895600" cy="1676400"/>
          </a:xfrm>
          <a:prstGeom prst="wedgeRoundRectCallout">
            <a:avLst>
              <a:gd name="adj1" fmla="val -75963"/>
              <a:gd name="adj2" fmla="val 5441"/>
              <a:gd name="adj3" fmla="val 16667"/>
            </a:avLst>
          </a:prstGeom>
          <a:solidFill>
            <a:srgbClr val="A6427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On introduit des multiplicateurs pour chaque contrainte du problème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61925" y="1414386"/>
            <a:ext cx="3733800" cy="707886"/>
          </a:xfrm>
          <a:prstGeom prst="rect">
            <a:avLst/>
          </a:prstGeom>
          <a:solidFill>
            <a:srgbClr val="0396A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HTF Book"/>
              </a:rPr>
              <a:t>On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cherche</a:t>
            </a:r>
            <a:r>
              <a:rPr lang="en-US" sz="2000" dirty="0">
                <a:solidFill>
                  <a:schemeClr val="bg1"/>
                </a:solidFill>
                <a:latin typeface="Gotham HTF Book"/>
              </a:rPr>
              <a:t> la plus petite borne supérieure pour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ce</a:t>
            </a:r>
            <a:r>
              <a:rPr lang="en-US" sz="2000" dirty="0">
                <a:solidFill>
                  <a:schemeClr val="bg1"/>
                </a:solidFill>
                <a:latin typeface="Gotham HTF Book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problème</a:t>
            </a:r>
            <a:endParaRPr lang="en-US" sz="2000" dirty="0">
              <a:solidFill>
                <a:schemeClr val="bg1"/>
              </a:solidFill>
              <a:latin typeface="Gotham HTF 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E4A0A-CB9B-4D29-92FB-83AC6DE0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Recherche de la </a:t>
            </a:r>
            <a:r>
              <a:rPr lang="en-US" dirty="0" err="1"/>
              <a:t>preuve</a:t>
            </a:r>
            <a:r>
              <a:rPr lang="en-US" dirty="0"/>
              <a:t> </a:t>
            </a:r>
            <a:r>
              <a:rPr lang="en-US" dirty="0" err="1"/>
              <a:t>d’optimalité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0B988-862A-4AAD-9900-F868D63F1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78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00323" y="2763290"/>
            <a:ext cx="4572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54147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4360479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  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* 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endParaRPr lang="en-US" sz="4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   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* 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8523" y="4211090"/>
            <a:ext cx="1614534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+mn-lt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+mn-lt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n-lt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+mn-lt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+mn-lt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n-lt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+mn-lt"/>
                <a:cs typeface="+mn-cs"/>
              </a:rPr>
              <a:t> 0</a:t>
            </a:r>
          </a:p>
        </p:txBody>
      </p:sp>
      <p:sp>
        <p:nvSpPr>
          <p:cNvPr id="14" name="Bulle rectangulaire à coins arrondis 13"/>
          <p:cNvSpPr/>
          <p:nvPr/>
        </p:nvSpPr>
        <p:spPr bwMode="auto">
          <a:xfrm>
            <a:off x="6376923" y="3372890"/>
            <a:ext cx="3200400" cy="1981200"/>
          </a:xfrm>
          <a:prstGeom prst="wedgeRoundRectCallout">
            <a:avLst>
              <a:gd name="adj1" fmla="val -70499"/>
              <a:gd name="adj2" fmla="val 29419"/>
              <a:gd name="adj3" fmla="val 16667"/>
            </a:avLst>
          </a:prstGeom>
          <a:solidFill>
            <a:srgbClr val="A6427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On </a:t>
            </a:r>
            <a:r>
              <a:rPr lang="en-US" sz="2400" dirty="0" err="1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définit</a:t>
            </a:r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leur</a:t>
            </a:r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signe</a:t>
            </a:r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elles</a:t>
            </a:r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doivent</a:t>
            </a:r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être</a:t>
            </a:r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 positives pour ne pas changer le </a:t>
            </a:r>
            <a:r>
              <a:rPr lang="en-US" sz="2400" dirty="0" err="1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sens</a:t>
            </a:r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 des </a:t>
            </a:r>
            <a:r>
              <a:rPr lang="en-US" sz="2400" dirty="0" err="1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inégalités</a:t>
            </a:r>
            <a:r>
              <a:rPr lang="en-US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8C30A-32D2-444C-9229-106B8D7E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336" y="590765"/>
            <a:ext cx="10515600" cy="681982"/>
          </a:xfrm>
        </p:spPr>
        <p:txBody>
          <a:bodyPr/>
          <a:lstStyle/>
          <a:p>
            <a:pPr>
              <a:defRPr/>
            </a:pPr>
            <a:r>
              <a:rPr lang="en-US" dirty="0"/>
              <a:t>Recherche de la </a:t>
            </a:r>
            <a:r>
              <a:rPr lang="en-US" dirty="0" err="1"/>
              <a:t>preuve</a:t>
            </a:r>
            <a:r>
              <a:rPr lang="en-US" dirty="0"/>
              <a:t> </a:t>
            </a:r>
            <a:r>
              <a:rPr lang="en-US" dirty="0" err="1"/>
              <a:t>d’optimalité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410C5C-4873-48C1-9D83-7B7713D31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F5717876-C2E6-4D18-B445-BBDF6C882C59}"/>
              </a:ext>
            </a:extLst>
          </p:cNvPr>
          <p:cNvSpPr txBox="1"/>
          <p:nvPr/>
        </p:nvSpPr>
        <p:spPr>
          <a:xfrm>
            <a:off x="6061925" y="1414386"/>
            <a:ext cx="3733800" cy="707886"/>
          </a:xfrm>
          <a:prstGeom prst="rect">
            <a:avLst/>
          </a:prstGeom>
          <a:solidFill>
            <a:srgbClr val="0396A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HTF Book"/>
              </a:rPr>
              <a:t>On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cherche</a:t>
            </a:r>
            <a:r>
              <a:rPr lang="en-US" sz="2000" dirty="0">
                <a:solidFill>
                  <a:schemeClr val="bg1"/>
                </a:solidFill>
                <a:latin typeface="Gotham HTF Book"/>
              </a:rPr>
              <a:t> la plus petite borne supérieure pour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ce</a:t>
            </a:r>
            <a:r>
              <a:rPr lang="en-US" sz="2000" dirty="0">
                <a:solidFill>
                  <a:schemeClr val="bg1"/>
                </a:solidFill>
                <a:latin typeface="Gotham HTF Book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problème</a:t>
            </a:r>
            <a:endParaRPr lang="en-US" sz="2000" dirty="0">
              <a:solidFill>
                <a:schemeClr val="bg1"/>
              </a:solidFill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389870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914400" y="2781300"/>
            <a:ext cx="22098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FFCEDCB-D24D-49E7-A9DA-2D4674AD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95400"/>
            <a:ext cx="4360479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  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* 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endParaRPr lang="en-US" sz="4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   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* 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19600" y="3886200"/>
            <a:ext cx="1548812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1" y="5411454"/>
            <a:ext cx="3065253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+ 4y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11" name="Bulle rectangulaire à coins arrondis 10"/>
          <p:cNvSpPr/>
          <p:nvPr/>
        </p:nvSpPr>
        <p:spPr bwMode="auto">
          <a:xfrm>
            <a:off x="6553200" y="2438400"/>
            <a:ext cx="4038600" cy="2590800"/>
          </a:xfrm>
          <a:prstGeom prst="wedgeRoundRectCallout">
            <a:avLst>
              <a:gd name="adj1" fmla="val -39710"/>
              <a:gd name="adj2" fmla="val 67606"/>
              <a:gd name="adj3" fmla="val 16667"/>
            </a:avLst>
          </a:prstGeom>
          <a:solidFill>
            <a:srgbClr val="A6427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2400" dirty="0">
                <a:solidFill>
                  <a:srgbClr val="FFFFFF"/>
                </a:solidFill>
                <a:latin typeface="Gotham HTF Book"/>
                <a:ea typeface="ヒラギノ角ゴ ProN W3" charset="0"/>
                <a:cs typeface="ヒラギノ角ゴ ProN W3" charset="0"/>
                <a:sym typeface="Gill Sans" charset="0"/>
              </a:rPr>
              <a:t>Les coefficients de l’expression doivent être plus grands que ceux de l’objectif pour garantir une valeur toujours supérieure à celle de la fonction objectif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5F03A-68BC-4A34-AD9C-95AD9B56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Recherche de la </a:t>
            </a:r>
            <a:r>
              <a:rPr lang="en-US" dirty="0" err="1"/>
              <a:t>preuve</a:t>
            </a:r>
            <a:r>
              <a:rPr lang="en-US" dirty="0"/>
              <a:t> </a:t>
            </a:r>
            <a:r>
              <a:rPr lang="en-US" dirty="0" err="1"/>
              <a:t>d’optimalité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E9563-8CAF-48C7-A6D3-ABC607A90F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A797247A-82A4-4F04-8C3C-305B720A8A2F}"/>
              </a:ext>
            </a:extLst>
          </p:cNvPr>
          <p:cNvSpPr txBox="1"/>
          <p:nvPr/>
        </p:nvSpPr>
        <p:spPr>
          <a:xfrm>
            <a:off x="6061925" y="1414386"/>
            <a:ext cx="3733800" cy="707886"/>
          </a:xfrm>
          <a:prstGeom prst="rect">
            <a:avLst/>
          </a:prstGeom>
          <a:solidFill>
            <a:srgbClr val="0396A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HTF Book"/>
              </a:rPr>
              <a:t>On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cherche</a:t>
            </a:r>
            <a:r>
              <a:rPr lang="en-US" sz="2000" dirty="0">
                <a:solidFill>
                  <a:schemeClr val="bg1"/>
                </a:solidFill>
                <a:latin typeface="Gotham HTF Book"/>
              </a:rPr>
              <a:t> la plus petite borne supérieure pour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ce</a:t>
            </a:r>
            <a:r>
              <a:rPr lang="en-US" sz="2000" dirty="0">
                <a:solidFill>
                  <a:schemeClr val="bg1"/>
                </a:solidFill>
                <a:latin typeface="Gotham HTF Book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problème</a:t>
            </a:r>
            <a:endParaRPr lang="en-US" sz="2000" dirty="0">
              <a:solidFill>
                <a:schemeClr val="bg1"/>
              </a:solidFill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727134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505201" y="2762097"/>
            <a:ext cx="19812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19600" y="3886200"/>
            <a:ext cx="1548812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15200" y="3966292"/>
            <a:ext cx="32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min 3y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+5y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Bulle rectangulaire à coins arrondis 10"/>
          <p:cNvSpPr/>
          <p:nvPr/>
        </p:nvSpPr>
        <p:spPr bwMode="auto">
          <a:xfrm>
            <a:off x="7010400" y="2316367"/>
            <a:ext cx="2895600" cy="1143000"/>
          </a:xfrm>
          <a:prstGeom prst="wedgeRoundRectCallout">
            <a:avLst>
              <a:gd name="adj1" fmla="val -20487"/>
              <a:gd name="adj2" fmla="val 93986"/>
              <a:gd name="adj3" fmla="val 16667"/>
            </a:avLst>
          </a:prstGeom>
          <a:solidFill>
            <a:srgbClr val="A6427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dirty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On </a:t>
            </a:r>
            <a:r>
              <a:rPr lang="en-US" sz="2400" dirty="0" err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minimise</a:t>
            </a:r>
            <a:r>
              <a:rPr lang="en-US" sz="2400" dirty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la </a:t>
            </a:r>
            <a:r>
              <a:rPr lang="en-US" sz="2400" dirty="0" err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valeur</a:t>
            </a:r>
            <a:r>
              <a:rPr lang="en-US" sz="2400" dirty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de la borne.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449430" y="4720341"/>
            <a:ext cx="3065253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+ 4y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55975-878D-40B3-AA54-AC899C70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Recherche de la </a:t>
            </a:r>
            <a:r>
              <a:rPr lang="en-US" dirty="0" err="1"/>
              <a:t>preuve</a:t>
            </a:r>
            <a:r>
              <a:rPr lang="en-US" dirty="0"/>
              <a:t> </a:t>
            </a:r>
            <a:r>
              <a:rPr lang="en-US" dirty="0" err="1"/>
              <a:t>d’optimalité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64773A-8768-4E65-A24D-F29B9F1FA5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38B9F3A4-A435-445B-82D3-B7C0C07C8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95400"/>
            <a:ext cx="4360479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  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* 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endParaRPr lang="en-US" sz="4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   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* 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15" name="ZoneTexte 6">
            <a:extLst>
              <a:ext uri="{FF2B5EF4-FFF2-40B4-BE49-F238E27FC236}">
                <a16:creationId xmlns:a16="http://schemas.microsoft.com/office/drawing/2014/main" id="{7428A19F-6B3B-4B2B-B037-6DEC169196E8}"/>
              </a:ext>
            </a:extLst>
          </p:cNvPr>
          <p:cNvSpPr txBox="1"/>
          <p:nvPr/>
        </p:nvSpPr>
        <p:spPr>
          <a:xfrm>
            <a:off x="6061925" y="1414386"/>
            <a:ext cx="3733800" cy="707886"/>
          </a:xfrm>
          <a:prstGeom prst="rect">
            <a:avLst/>
          </a:prstGeom>
          <a:solidFill>
            <a:srgbClr val="0396A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HTF Book"/>
              </a:rPr>
              <a:t>On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cherche</a:t>
            </a:r>
            <a:r>
              <a:rPr lang="en-US" sz="2000" dirty="0">
                <a:solidFill>
                  <a:schemeClr val="bg1"/>
                </a:solidFill>
                <a:latin typeface="Gotham HTF Book"/>
              </a:rPr>
              <a:t> la plus petite borne supérieure pour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ce</a:t>
            </a:r>
            <a:r>
              <a:rPr lang="en-US" sz="2000" dirty="0">
                <a:solidFill>
                  <a:schemeClr val="bg1"/>
                </a:solidFill>
                <a:latin typeface="Gotham HTF Book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otham HTF Book"/>
              </a:rPr>
              <a:t>problème</a:t>
            </a:r>
            <a:endParaRPr lang="en-US" sz="2000" dirty="0">
              <a:solidFill>
                <a:schemeClr val="bg1"/>
              </a:solidFill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28422717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Text Box 3"/>
          <p:cNvSpPr txBox="1">
            <a:spLocks noChangeArrowheads="1"/>
          </p:cNvSpPr>
          <p:nvPr/>
        </p:nvSpPr>
        <p:spPr bwMode="auto">
          <a:xfrm>
            <a:off x="1752602" y="1369763"/>
            <a:ext cx="3877975" cy="378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      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57220" name="Text Box 4"/>
          <p:cNvSpPr txBox="1">
            <a:spLocks noChangeArrowheads="1"/>
          </p:cNvSpPr>
          <p:nvPr/>
        </p:nvSpPr>
        <p:spPr bwMode="auto">
          <a:xfrm>
            <a:off x="7104348" y="3811254"/>
            <a:ext cx="1548812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57221" name="Text Box 5"/>
          <p:cNvSpPr txBox="1">
            <a:spLocks noChangeArrowheads="1"/>
          </p:cNvSpPr>
          <p:nvPr/>
        </p:nvSpPr>
        <p:spPr bwMode="auto">
          <a:xfrm>
            <a:off x="7010401" y="1369763"/>
            <a:ext cx="32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min 3y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+5y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057222" name="Text Box 6"/>
          <p:cNvSpPr txBox="1">
            <a:spLocks noChangeArrowheads="1"/>
          </p:cNvSpPr>
          <p:nvPr/>
        </p:nvSpPr>
        <p:spPr bwMode="auto">
          <a:xfrm>
            <a:off x="7010401" y="2364708"/>
            <a:ext cx="3065253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+ 4y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2057223" name="Text Box 7"/>
          <p:cNvSpPr txBox="1">
            <a:spLocks noChangeArrowheads="1"/>
          </p:cNvSpPr>
          <p:nvPr/>
        </p:nvSpPr>
        <p:spPr bwMode="auto">
          <a:xfrm>
            <a:off x="2955926" y="5502275"/>
            <a:ext cx="184663" cy="7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endParaRPr lang="en-US" sz="4400"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52600" y="5334001"/>
            <a:ext cx="165461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Gotham HTF Book"/>
                <a:cs typeface="+mn-cs"/>
              </a:rPr>
              <a:t>Primal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39000" y="5334001"/>
            <a:ext cx="1229814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Gotham HTF Book"/>
                <a:cs typeface="+mn-cs"/>
              </a:rPr>
              <a:t>Dual</a:t>
            </a:r>
          </a:p>
        </p:txBody>
      </p:sp>
      <p:sp>
        <p:nvSpPr>
          <p:cNvPr id="2" name="Double flèche horizontale 1"/>
          <p:cNvSpPr/>
          <p:nvPr/>
        </p:nvSpPr>
        <p:spPr bwMode="auto">
          <a:xfrm>
            <a:off x="4724400" y="2893762"/>
            <a:ext cx="2133600" cy="990600"/>
          </a:xfrm>
          <a:prstGeom prst="left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Dualité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553574-7C10-4705-9554-18E3101A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336" y="590765"/>
            <a:ext cx="10515600" cy="681982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L’un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le dual de </a:t>
            </a:r>
            <a:r>
              <a:rPr lang="en-US" sz="2800" dirty="0" err="1"/>
              <a:t>l’autre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DE052-7285-488A-B0E5-914E498E21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Text Box 3"/>
          <p:cNvSpPr txBox="1">
            <a:spLocks noChangeArrowheads="1"/>
          </p:cNvSpPr>
          <p:nvPr/>
        </p:nvSpPr>
        <p:spPr bwMode="auto">
          <a:xfrm>
            <a:off x="1768328" y="1237709"/>
            <a:ext cx="3877975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      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57220" name="Text Box 4"/>
          <p:cNvSpPr txBox="1">
            <a:spLocks noChangeArrowheads="1"/>
          </p:cNvSpPr>
          <p:nvPr/>
        </p:nvSpPr>
        <p:spPr bwMode="auto">
          <a:xfrm>
            <a:off x="7040490" y="3907390"/>
            <a:ext cx="1548812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57221" name="Text Box 5"/>
          <p:cNvSpPr txBox="1">
            <a:spLocks noChangeArrowheads="1"/>
          </p:cNvSpPr>
          <p:nvPr/>
        </p:nvSpPr>
        <p:spPr bwMode="auto">
          <a:xfrm>
            <a:off x="6946280" y="1333715"/>
            <a:ext cx="32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min 3y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+5y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057222" name="Text Box 6"/>
          <p:cNvSpPr txBox="1">
            <a:spLocks noChangeArrowheads="1"/>
          </p:cNvSpPr>
          <p:nvPr/>
        </p:nvSpPr>
        <p:spPr bwMode="auto">
          <a:xfrm>
            <a:off x="6964291" y="2535790"/>
            <a:ext cx="3065253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+ 4y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2057223" name="Text Box 7"/>
          <p:cNvSpPr txBox="1">
            <a:spLocks noChangeArrowheads="1"/>
          </p:cNvSpPr>
          <p:nvPr/>
        </p:nvSpPr>
        <p:spPr bwMode="auto">
          <a:xfrm>
            <a:off x="2955926" y="5502275"/>
            <a:ext cx="184663" cy="7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endParaRPr lang="en-US" sz="4400"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52600" y="5334001"/>
            <a:ext cx="165461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Gotham HTF Book"/>
              </a:rPr>
              <a:t>Primal</a:t>
            </a:r>
            <a:endParaRPr lang="en-US" sz="4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39000" y="5334001"/>
            <a:ext cx="1229814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Gotham HTF Book"/>
              </a:rPr>
              <a:t>Dual</a:t>
            </a:r>
            <a:endParaRPr lang="en-US" sz="4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518610" y="1187278"/>
            <a:ext cx="861123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chemeClr val="tx1"/>
                </a:solidFill>
                <a:latin typeface="Symbol" charset="0"/>
                <a:cs typeface="+mn-cs"/>
                <a:sym typeface="Symbol" charset="0"/>
              </a:rPr>
              <a:t></a:t>
            </a:r>
            <a:r>
              <a:rPr lang="en-US" sz="6600" dirty="0">
                <a:solidFill>
                  <a:schemeClr val="tx1"/>
                </a:solidFill>
                <a:latin typeface="Symbol" charset="0"/>
                <a:cs typeface="+mn-cs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40AA0-BFB9-4063-ACFB-C5F79CEF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 </a:t>
            </a:r>
            <a:r>
              <a:rPr lang="en-US" dirty="0" err="1"/>
              <a:t>dualité</a:t>
            </a:r>
            <a:r>
              <a:rPr lang="en-US" dirty="0"/>
              <a:t>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sz="2200" dirty="0"/>
              <a:t>(solutions </a:t>
            </a:r>
            <a:r>
              <a:rPr lang="en-US" sz="2200" dirty="0" err="1"/>
              <a:t>réalisables</a:t>
            </a:r>
            <a:r>
              <a:rPr lang="en-US" sz="2200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F533A-2756-4BD4-A228-E82060C8AF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1288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Text Box 3"/>
          <p:cNvSpPr txBox="1">
            <a:spLocks noChangeArrowheads="1"/>
          </p:cNvSpPr>
          <p:nvPr/>
        </p:nvSpPr>
        <p:spPr bwMode="auto">
          <a:xfrm>
            <a:off x="1752600" y="1309329"/>
            <a:ext cx="3877975" cy="392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  <a:p>
            <a:pPr>
              <a:defRPr/>
            </a:pPr>
            <a:endParaRPr lang="en-US" sz="4400" baseline="-25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+ 2x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       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57220" name="Text Box 4"/>
          <p:cNvSpPr txBox="1">
            <a:spLocks noChangeArrowheads="1"/>
          </p:cNvSpPr>
          <p:nvPr/>
        </p:nvSpPr>
        <p:spPr bwMode="auto">
          <a:xfrm>
            <a:off x="7086600" y="3581400"/>
            <a:ext cx="1548812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57221" name="Text Box 5"/>
          <p:cNvSpPr txBox="1">
            <a:spLocks noChangeArrowheads="1"/>
          </p:cNvSpPr>
          <p:nvPr/>
        </p:nvSpPr>
        <p:spPr bwMode="auto">
          <a:xfrm>
            <a:off x="6989619" y="1272747"/>
            <a:ext cx="32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min 3y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+5y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057222" name="Text Box 6"/>
          <p:cNvSpPr txBox="1">
            <a:spLocks noChangeArrowheads="1"/>
          </p:cNvSpPr>
          <p:nvPr/>
        </p:nvSpPr>
        <p:spPr bwMode="auto">
          <a:xfrm>
            <a:off x="7010401" y="2209800"/>
            <a:ext cx="3065253" cy="14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+ 4y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+y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2057223" name="Text Box 7"/>
          <p:cNvSpPr txBox="1">
            <a:spLocks noChangeArrowheads="1"/>
          </p:cNvSpPr>
          <p:nvPr/>
        </p:nvSpPr>
        <p:spPr bwMode="auto">
          <a:xfrm>
            <a:off x="2955926" y="5502275"/>
            <a:ext cx="184663" cy="7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endParaRPr lang="en-US" sz="4400"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52600" y="5334001"/>
            <a:ext cx="165461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Gotham HTF Book"/>
                <a:cs typeface="+mn-cs"/>
              </a:rPr>
              <a:t>Primal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39000" y="5334001"/>
            <a:ext cx="1229814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Gotham HTF Book"/>
              </a:rPr>
              <a:t>Dual</a:t>
            </a:r>
            <a:endParaRPr lang="en-US" sz="4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02833" y="1103469"/>
            <a:ext cx="861123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chemeClr val="tx1"/>
                </a:solidFill>
                <a:latin typeface="Symbol" charset="0"/>
                <a:cs typeface="+mn-cs"/>
                <a:sym typeface="Symbol" charset="0"/>
              </a:rPr>
              <a:t>=</a:t>
            </a:r>
            <a:r>
              <a:rPr lang="en-US" sz="6600" dirty="0">
                <a:solidFill>
                  <a:schemeClr val="tx1"/>
                </a:solidFill>
                <a:latin typeface="Symbol" charset="0"/>
                <a:cs typeface="+mn-cs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09769-33D3-4188-9220-9AD3EC5F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dualité</a:t>
            </a:r>
            <a:r>
              <a:rPr lang="en-US" dirty="0"/>
              <a:t> forte </a:t>
            </a:r>
            <a:r>
              <a:rPr lang="en-US" sz="2200" dirty="0"/>
              <a:t>(solution </a:t>
            </a:r>
            <a:r>
              <a:rPr lang="en-US" sz="2200" dirty="0" err="1"/>
              <a:t>optimale</a:t>
            </a:r>
            <a:r>
              <a:rPr lang="en-US" sz="2200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E84D-9C05-4BA0-838C-01A4CA675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10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7" name="Text Box 3"/>
          <p:cNvSpPr txBox="1">
            <a:spLocks noChangeArrowheads="1"/>
          </p:cNvSpPr>
          <p:nvPr/>
        </p:nvSpPr>
        <p:spPr bwMode="auto">
          <a:xfrm>
            <a:off x="3200401" y="1447801"/>
            <a:ext cx="3002735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Max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+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endParaRPr lang="en-US" sz="4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4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+ 3x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  <a:sym typeface="Symbol" charset="0"/>
              </a:rPr>
              <a:t>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+ 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  <a:sym typeface="Symbol" charset="0"/>
              </a:rPr>
              <a:t>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  <a:sym typeface="Symbol" charset="0"/>
              </a:rPr>
              <a:t>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x</a:t>
            </a:r>
            <a:r>
              <a:rPr lang="en-US" sz="4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 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  <a:sym typeface="Symbol" charset="0"/>
              </a:rPr>
              <a:t>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B7DDC9-C097-4BAA-BEFF-F4B314A1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Soit</a:t>
            </a:r>
            <a:r>
              <a:rPr lang="en-US" dirty="0"/>
              <a:t> un 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linéaire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96D65C-1091-441E-BB38-1EC528A4D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495800" y="1791560"/>
            <a:ext cx="3048000" cy="1828800"/>
          </a:xfrm>
          <a:prstGeom prst="rect">
            <a:avLst/>
          </a:prstGeom>
          <a:solidFill>
            <a:srgbClr val="0396A6">
              <a:alpha val="50196"/>
            </a:srgbClr>
          </a:solidFill>
          <a:ln w="9525">
            <a:solidFill>
              <a:srgbClr val="0396A6">
                <a:alpha val="50196"/>
              </a:srgbClr>
            </a:solidFill>
            <a:miter lim="800000"/>
            <a:headEnd/>
            <a:tailEnd/>
          </a:ln>
        </p:spPr>
        <p:txBody>
          <a:bodyPr wrap="none" lIns="91340" tIns="45671" rIns="91340" bIns="45671" anchor="ctr"/>
          <a:lstStyle/>
          <a:p>
            <a:endParaRPr lang="fr-CA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Dualité</a:t>
            </a: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19FB2-5E6D-43E6-ADFE-A295A43C52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EAE7D52C-62AB-4AFD-891C-4FFBE5508940}" type="slidenum">
              <a:rPr lang="fr-FR"/>
              <a:pPr/>
              <a:t>20</a:t>
            </a:fld>
            <a:endParaRPr lang="fr-FR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26033"/>
              </p:ext>
            </p:extLst>
          </p:nvPr>
        </p:nvGraphicFramePr>
        <p:xfrm>
          <a:off x="4375559" y="1087156"/>
          <a:ext cx="2768600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6" name="Equation" r:id="rId3" imgW="990600" imgH="1866900" progId="Equation.3">
                  <p:embed/>
                </p:oleObj>
              </mc:Choice>
              <mc:Fallback>
                <p:oleObj name="Equation" r:id="rId3" imgW="990600" imgH="186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559" y="1087156"/>
                        <a:ext cx="2768600" cy="521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516073" y="4362235"/>
            <a:ext cx="2971800" cy="1905000"/>
          </a:xfrm>
          <a:prstGeom prst="rect">
            <a:avLst/>
          </a:prstGeom>
          <a:solidFill>
            <a:srgbClr val="A64272">
              <a:alpha val="25000"/>
            </a:srgbClr>
          </a:solidFill>
          <a:ln w="9525">
            <a:solidFill>
              <a:srgbClr val="A64272">
                <a:alpha val="50196"/>
              </a:srgbClr>
            </a:solidFill>
            <a:miter lim="800000"/>
            <a:headEnd/>
            <a:tailEnd/>
          </a:ln>
        </p:spPr>
        <p:txBody>
          <a:bodyPr wrap="none" lIns="91340" tIns="45671" rIns="91340" bIns="45671" anchor="ctr"/>
          <a:lstStyle/>
          <a:p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3922101" y="1069494"/>
            <a:ext cx="4315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Gotham HTF Book"/>
              </a:rPr>
              <a:t>Soit</a:t>
            </a:r>
            <a:r>
              <a:rPr lang="en-US" dirty="0">
                <a:solidFill>
                  <a:srgbClr val="000000"/>
                </a:solidFill>
                <a:latin typeface="Gotham HTF Book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Gotham HTF Book"/>
              </a:rPr>
              <a:t>problème</a:t>
            </a:r>
            <a:r>
              <a:rPr lang="en-US" dirty="0">
                <a:solidFill>
                  <a:srgbClr val="000000"/>
                </a:solidFill>
                <a:latin typeface="Gotham HTF Book"/>
              </a:rPr>
              <a:t> PRIMAL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75559" y="3709495"/>
            <a:ext cx="340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Gotham HTF Book"/>
              </a:rPr>
              <a:t>Alors</a:t>
            </a:r>
            <a:r>
              <a:rPr lang="en-US" dirty="0">
                <a:solidFill>
                  <a:srgbClr val="000000"/>
                </a:solidFill>
                <a:latin typeface="Gotham HTF Book"/>
              </a:rPr>
              <a:t> son DUAL </a:t>
            </a:r>
            <a:r>
              <a:rPr lang="en-US" dirty="0" err="1">
                <a:solidFill>
                  <a:srgbClr val="000000"/>
                </a:solidFill>
                <a:latin typeface="Gotham HTF Book"/>
              </a:rPr>
              <a:t>est</a:t>
            </a:r>
            <a:r>
              <a:rPr lang="en-US" dirty="0">
                <a:solidFill>
                  <a:srgbClr val="000000"/>
                </a:solidFill>
                <a:latin typeface="Gotham HTF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84910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975" tIns="45988" rIns="91975" bIns="45988"/>
          <a:lstStyle/>
          <a:p>
            <a:r>
              <a:rPr lang="fr-FR" dirty="0"/>
              <a:t>Théorème 1 (dualité faible)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11E72FD-3B72-4E63-993C-862CE65A593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600200"/>
                <a:ext cx="10174539" cy="3762375"/>
              </a:xfrm>
            </p:spPr>
            <p:txBody>
              <a:bodyPr/>
              <a:lstStyle/>
              <a:p>
                <a:pPr algn="just"/>
                <a:r>
                  <a:rPr lang="fr-FR" sz="1800" dirty="0"/>
                  <a:t>Soient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800" dirty="0"/>
                  <a:t> l’ensemble des solutions réalisables du primal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800" dirty="0"/>
                  <a:t> l’ensemble des solutions réalisables du dual. Alors: </a:t>
                </a:r>
              </a:p>
              <a:p>
                <a:pPr algn="just"/>
                <a:endParaRPr lang="fr-FR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800" dirty="0"/>
                  <a:t> et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1800" dirty="0"/>
                  <a:t>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fr-FR" sz="1800" dirty="0"/>
              </a:p>
              <a:p>
                <a:pPr marL="0" indent="0" algn="ctr">
                  <a:buNone/>
                </a:pPr>
                <a:r>
                  <a:rPr lang="fr-FR" sz="1800" dirty="0"/>
                  <a:t>(i.e.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800" dirty="0"/>
              </a:p>
              <a:p>
                <a:pPr>
                  <a:buFontTx/>
                  <a:buNone/>
                </a:pPr>
                <a:endParaRPr lang="fr-FR" sz="1800" dirty="0"/>
              </a:p>
              <a:p>
                <a:pPr>
                  <a:buFontTx/>
                  <a:buNone/>
                </a:pPr>
                <a:r>
                  <a:rPr lang="fr-FR" sz="1800" b="1" u="sng" dirty="0">
                    <a:solidFill>
                      <a:srgbClr val="0396A6"/>
                    </a:solidFill>
                  </a:rPr>
                  <a:t>Corollaire du théorème 1</a:t>
                </a:r>
                <a:endParaRPr lang="fr-FR" sz="1800" dirty="0">
                  <a:solidFill>
                    <a:srgbClr val="0396A6"/>
                  </a:solidFill>
                </a:endParaRPr>
              </a:p>
              <a:p>
                <a:pPr algn="just"/>
                <a:r>
                  <a:rPr lang="fr-FR" sz="1800" dirty="0"/>
                  <a:t>Si un P.L. n’admet pas de solution optimale finie (il est non borné), alors son dual n’admet aucune solution réalisable (la réciproque est fausse).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11E72FD-3B72-4E63-993C-862CE65A5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600200"/>
                <a:ext cx="10174539" cy="3762375"/>
              </a:xfrm>
              <a:blipFill>
                <a:blip r:embed="rId2"/>
                <a:stretch>
                  <a:fillRect l="-539" t="-1621" r="-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D896A2-B31D-4709-A654-4D8CE43B44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6DE5B163-D204-4156-89F1-90046C2A82F9}" type="slidenum">
              <a:rPr lang="fr-FR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4437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Théorème</a:t>
            </a:r>
            <a:r>
              <a:rPr lang="en-US" dirty="0"/>
              <a:t> 2 (</a:t>
            </a:r>
            <a:r>
              <a:rPr lang="en-US" dirty="0" err="1"/>
              <a:t>dualité</a:t>
            </a:r>
            <a:r>
              <a:rPr lang="en-US" dirty="0"/>
              <a:t> forte)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4CCE664-D10A-4CE3-BFBE-4138F3061C5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905000"/>
                <a:ext cx="9980864" cy="3022600"/>
              </a:xfrm>
            </p:spPr>
            <p:txBody>
              <a:bodyPr/>
              <a:lstStyle/>
              <a:p>
                <a:pPr algn="just"/>
                <a:r>
                  <a:rPr lang="fr-FR" sz="1800" dirty="0"/>
                  <a:t>S’il existe une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du primal et </a:t>
                </a:r>
                <a:r>
                  <a:rPr lang="en-US" sz="1800" dirty="0" err="1"/>
                  <a:t>une</a:t>
                </a:r>
                <a:r>
                  <a:rPr lang="en-US" sz="1800" dirty="0"/>
                  <a:t>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r>
                  <a:rPr lang="fr-FR" sz="1800" dirty="0"/>
                  <a:t>du dual telles que</a:t>
                </a:r>
                <a:endParaRPr lang="en-US" sz="1800" dirty="0"/>
              </a:p>
              <a:p>
                <a:pPr marL="0" indent="0" algn="just">
                  <a:buNone/>
                </a:pPr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r>
                  <a:rPr lang="fr-FR" sz="1800" dirty="0"/>
                  <a:t>alors ces solutions sont optimales pour leurs problèmes respectifs.</a:t>
                </a:r>
              </a:p>
              <a:p>
                <a:pPr marL="0" indent="0" algn="just">
                  <a:buNone/>
                </a:pPr>
                <a:endParaRPr lang="fr-FR" sz="1800" dirty="0"/>
              </a:p>
              <a:p>
                <a:pPr marL="0" indent="0" algn="just">
                  <a:buNone/>
                </a:pPr>
                <a:endParaRPr lang="fr-FR" sz="1800" dirty="0"/>
              </a:p>
              <a:p>
                <a:pPr>
                  <a:buFontTx/>
                  <a:buNone/>
                </a:pPr>
                <a:r>
                  <a:rPr lang="fr-FR" sz="1800" b="1" u="sng" dirty="0">
                    <a:solidFill>
                      <a:srgbClr val="0396A6"/>
                    </a:solidFill>
                  </a:rPr>
                  <a:t>Théorème de dualité forte</a:t>
                </a:r>
              </a:p>
              <a:p>
                <a:pPr algn="just"/>
                <a:r>
                  <a:rPr lang="fr-FR" sz="1800" dirty="0"/>
                  <a:t>Si le problème primal et son dual admettent chacun au moins une solution réalisable, soit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/>
                  <a:t> </a:t>
                </a:r>
                <a:r>
                  <a:rPr lang="fr-FR" sz="1800" dirty="0"/>
                  <a:t>la valeur de l’objectif du primal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dirty="0"/>
                  <a:t>la valeur de l’objectif du dual, alors :</a:t>
                </a:r>
              </a:p>
              <a:p>
                <a:pPr marL="628650" lvl="1" indent="-457200" algn="just">
                  <a:buFont typeface="+mj-lt"/>
                  <a:buAutoNum type="alphaLcParenR"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r-FR" sz="1800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ont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valeur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optimale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finie</a:t>
                </a:r>
                <a:endParaRPr lang="fr-FR" sz="1800" dirty="0"/>
              </a:p>
              <a:p>
                <a:pPr marL="628650" lvl="1" indent="-457200" algn="just">
                  <a:buFont typeface="+mj-lt"/>
                  <a:buAutoNum type="alphaLcParenR"/>
                </a:pP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fr-FR" sz="18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fr-FR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fr-FR" sz="180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fr-FR" sz="1800" i="1" dirty="0" smtClean="0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fr-FR" sz="1800" i="1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4CCE664-D10A-4CE3-BFBE-4138F3061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905000"/>
                <a:ext cx="9980864" cy="3022600"/>
              </a:xfrm>
              <a:blipFill>
                <a:blip r:embed="rId2"/>
                <a:stretch>
                  <a:fillRect l="-550" t="-2020" r="-489" b="-32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9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342173"/>
          </a:xfrm>
          <a:prstGeom prst="rect">
            <a:avLst/>
          </a:prstGeom>
          <a:noFill/>
        </p:spPr>
        <p:txBody>
          <a:bodyPr lIns="91975" tIns="45988" rIns="91975" bIns="45988"/>
          <a:lstStyle/>
          <a:p>
            <a:pPr algn="just"/>
            <a:endParaRPr lang="fr-FR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CB71B-2662-4CB4-8DF6-652B0F5BCB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EA2CBE0E-B689-4FBD-891E-054F7C7FBBDE}" type="slidenum">
              <a:rPr lang="fr-FR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19186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3B109-59A0-4246-A140-0A3778994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4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D60BF4A6-F944-4258-8588-32B5CB7554D2}" type="slidenum">
              <a:rPr lang="fr-FR"/>
              <a:pPr/>
              <a:t>23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3"/>
              <p:cNvSpPr txBox="1"/>
              <p:nvPr/>
            </p:nvSpPr>
            <p:spPr bwMode="auto">
              <a:xfrm>
                <a:off x="1447800" y="1393611"/>
                <a:ext cx="3886200" cy="4114800"/>
              </a:xfrm>
              <a:prstGeom prst="rect">
                <a:avLst/>
              </a:prstGeom>
              <a:solidFill>
                <a:srgbClr val="0396A6">
                  <a:alpha val="50196"/>
                </a:srgbClr>
              </a:solidFill>
              <a:ln w="6350">
                <a:solidFill>
                  <a:srgbClr val="0396A6">
                    <a:alpha val="50196"/>
                  </a:srgbClr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Primal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≤3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≤8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≤4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3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1393611"/>
                <a:ext cx="3886200" cy="4114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396A6">
                    <a:alpha val="50196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Object 4"/>
              <p:cNvSpPr txBox="1"/>
              <p:nvPr/>
            </p:nvSpPr>
            <p:spPr bwMode="auto">
              <a:xfrm>
                <a:off x="5715001" y="1393611"/>
                <a:ext cx="5257800" cy="4114800"/>
              </a:xfrm>
              <a:prstGeom prst="rect">
                <a:avLst/>
              </a:prstGeom>
              <a:solidFill>
                <a:srgbClr val="A64272">
                  <a:alpha val="50196"/>
                </a:srgbClr>
              </a:solidFill>
              <a:ln w="6350">
                <a:solidFill>
                  <a:srgbClr val="A64272">
                    <a:alpha val="50196"/>
                  </a:srgbClr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≥3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3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1" y="1393611"/>
                <a:ext cx="5257800" cy="4114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A64272">
                    <a:alpha val="50196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5105401" y="2209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340" tIns="45671" rIns="91340" bIns="45671" anchor="ctr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394722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5A1C81-6FE4-4D6D-953D-B5E25F3A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Si on regarde la forme matricielle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1CEA96-233E-4052-A423-0F233437E8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CA341B1F-80A2-44DA-BD59-24ED43B8946C}" type="slidenum">
              <a:rPr lang="fr-FR">
                <a:solidFill>
                  <a:srgbClr val="000000"/>
                </a:solidFill>
              </a:rPr>
              <a:pPr/>
              <a:t>24</a:t>
            </a:fld>
            <a:endParaRPr lang="fr-FR">
              <a:solidFill>
                <a:srgbClr val="000000"/>
              </a:solidFill>
            </a:endParaRP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69395"/>
              </p:ext>
            </p:extLst>
          </p:nvPr>
        </p:nvGraphicFramePr>
        <p:xfrm>
          <a:off x="2057421" y="2286000"/>
          <a:ext cx="7604041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1" name="Document" r:id="rId3" imgW="6902280" imgH="5019840" progId="Word.Document.8">
                  <p:embed/>
                </p:oleObj>
              </mc:Choice>
              <mc:Fallback>
                <p:oleObj name="Document" r:id="rId3" imgW="6902280" imgH="5019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21" y="2286000"/>
                        <a:ext cx="7604041" cy="553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21452"/>
              </p:ext>
            </p:extLst>
          </p:nvPr>
        </p:nvGraphicFramePr>
        <p:xfrm>
          <a:off x="5334022" y="2438401"/>
          <a:ext cx="6080125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2" name="Document" r:id="rId5" imgW="6084360" imgH="3914640" progId="Word.Document.8">
                  <p:embed/>
                </p:oleObj>
              </mc:Choice>
              <mc:Fallback>
                <p:oleObj name="Document" r:id="rId5" imgW="6084360" imgH="3914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22" y="2438401"/>
                        <a:ext cx="6080125" cy="391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209800" y="1691663"/>
            <a:ext cx="1905000" cy="58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1" rIns="91340" bIns="45671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latin typeface="Gotham HTF Book"/>
              </a:rPr>
              <a:t>Primal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5500817" y="1702140"/>
            <a:ext cx="1295400" cy="58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1" rIns="91340" bIns="45671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latin typeface="Gotham HTF Book"/>
              </a:rPr>
              <a:t>Dual</a:t>
            </a:r>
          </a:p>
        </p:txBody>
      </p:sp>
    </p:spTree>
    <p:extLst>
      <p:ext uri="{BB962C8B-B14F-4D97-AF65-F5344CB8AC3E}">
        <p14:creationId xmlns:p14="http://schemas.microsoft.com/office/powerpoint/2010/main" val="103542971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4EEB07-BBB1-4BAF-A0B1-8D36A1B173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1AE8A-C33F-4537-A85A-54BE2778FE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F7E10E85-BD6D-4456-A2BC-CF99E54B4A67}" type="slidenum">
              <a:rPr lang="fr-FR">
                <a:solidFill>
                  <a:schemeClr val="tx1"/>
                </a:solidFill>
              </a:rPr>
              <a:pPr/>
              <a:t>25</a:t>
            </a:fld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Object 3"/>
              <p:cNvSpPr txBox="1"/>
              <p:nvPr/>
            </p:nvSpPr>
            <p:spPr bwMode="auto">
              <a:xfrm>
                <a:off x="1843090" y="2105025"/>
                <a:ext cx="3400425" cy="2571750"/>
              </a:xfrm>
              <a:prstGeom prst="rect">
                <a:avLst/>
              </a:prstGeom>
              <a:solidFill>
                <a:srgbClr val="0396A6">
                  <a:alpha val="50196"/>
                </a:srgbClr>
              </a:solidFill>
              <a:ln w="12700">
                <a:solidFill>
                  <a:srgbClr val="0396A6">
                    <a:alpha val="50196"/>
                  </a:srgbClr>
                </a:solidFill>
                <a:miter lim="800000"/>
                <a:headEnd/>
                <a:tailEnd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2400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+4000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≤4000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≤2600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≤2700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1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90" y="2105025"/>
                <a:ext cx="3400425" cy="2571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396A6">
                    <a:alpha val="50196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Object 4"/>
              <p:cNvSpPr txBox="1"/>
              <p:nvPr/>
            </p:nvSpPr>
            <p:spPr bwMode="auto">
              <a:xfrm>
                <a:off x="5862660" y="2152650"/>
                <a:ext cx="4505325" cy="2065338"/>
              </a:xfrm>
              <a:prstGeom prst="rect">
                <a:avLst/>
              </a:prstGeom>
              <a:solidFill>
                <a:srgbClr val="A64272">
                  <a:alpha val="50196"/>
                </a:srgbClr>
              </a:solidFill>
              <a:ln w="12700">
                <a:solidFill>
                  <a:srgbClr val="A64272">
                    <a:alpha val="50196"/>
                  </a:srgbClr>
                </a:solidFill>
                <a:miter lim="800000"/>
                <a:headEnd/>
                <a:tailEnd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4000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+2600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+2700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≥2400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≥4000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41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2660" y="2152650"/>
                <a:ext cx="4505325" cy="2065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A64272">
                    <a:alpha val="50196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895600" y="1524001"/>
            <a:ext cx="1981200" cy="58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0" tIns="45671" rIns="91340" bIns="45671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1"/>
                </a:solidFill>
                <a:latin typeface="Gotham HTF Book"/>
              </a:rPr>
              <a:t>Primal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543822" y="1524001"/>
            <a:ext cx="1143000" cy="58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0" tIns="45671" rIns="91340" bIns="45671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1"/>
                </a:solidFill>
                <a:latin typeface="Gotham HTF Book"/>
              </a:rPr>
              <a:t>Dual</a:t>
            </a: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5243515" y="2362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340" tIns="45671" rIns="91340" bIns="45671" anchor="ctr"/>
          <a:lstStyle/>
          <a:p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7304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E6A164-61F3-473B-8259-01EBB0975E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7751252"/>
              </p:ext>
            </p:extLst>
          </p:nvPr>
        </p:nvGraphicFramePr>
        <p:xfrm>
          <a:off x="1617662" y="2032823"/>
          <a:ext cx="8956675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4" name="Document" r:id="rId3" imgW="10769600" imgH="4000500" progId="Word.Document.8">
                  <p:embed/>
                </p:oleObj>
              </mc:Choice>
              <mc:Fallback>
                <p:oleObj name="Document" r:id="rId3" imgW="10769600" imgH="4000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2" y="2032823"/>
                        <a:ext cx="8956675" cy="332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9C068CEB-C401-4445-844A-CD4238698C91}" type="slidenum">
              <a:rPr lang="fr-FR">
                <a:solidFill>
                  <a:schemeClr val="tx1"/>
                </a:solidFill>
              </a:rPr>
              <a:pPr/>
              <a:t>26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667000" y="1304837"/>
            <a:ext cx="2133600" cy="58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0" tIns="45671" rIns="91340" bIns="45671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1"/>
                </a:solidFill>
                <a:latin typeface="Gotham HTF Book"/>
              </a:rPr>
              <a:t>Primal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7086600" y="1304837"/>
            <a:ext cx="1295400" cy="58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1" rIns="91340" bIns="45671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1"/>
                </a:solidFill>
                <a:latin typeface="Gotham HTF Book"/>
              </a:rPr>
              <a:t>Dual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33700" y="5557837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7565B"/>
                </a:solidFill>
                <a:latin typeface="Gotham HTF Book"/>
              </a:rPr>
              <a:t>Que </a:t>
            </a:r>
            <a:r>
              <a:rPr lang="en-US" sz="2400" dirty="0" err="1">
                <a:solidFill>
                  <a:srgbClr val="57565B"/>
                </a:solidFill>
                <a:latin typeface="Gotham HTF Book"/>
              </a:rPr>
              <a:t>remarquez-vous</a:t>
            </a:r>
            <a:r>
              <a:rPr lang="en-US" sz="2400" dirty="0">
                <a:solidFill>
                  <a:srgbClr val="57565B"/>
                </a:solidFill>
                <a:latin typeface="Gotham HTF Book"/>
              </a:rPr>
              <a:t> ? Le dual du dual = …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343400" y="2474218"/>
            <a:ext cx="1676400" cy="9144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8564" y="4303018"/>
            <a:ext cx="1066800" cy="9144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43400" y="3848614"/>
            <a:ext cx="1676400" cy="1371600"/>
          </a:xfrm>
          <a:prstGeom prst="rect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39050" y="2474218"/>
            <a:ext cx="1066800" cy="1371600"/>
          </a:xfrm>
          <a:prstGeom prst="rect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05850" y="2484323"/>
            <a:ext cx="1676400" cy="1371600"/>
          </a:xfrm>
          <a:prstGeom prst="rect">
            <a:avLst/>
          </a:prstGeom>
          <a:solidFill>
            <a:srgbClr val="3366FF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75901" y="3848614"/>
            <a:ext cx="1066800" cy="1371600"/>
          </a:xfrm>
          <a:prstGeom prst="rect">
            <a:avLst/>
          </a:prstGeom>
          <a:solidFill>
            <a:srgbClr val="3366FF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76600" y="2474218"/>
            <a:ext cx="1066800" cy="914400"/>
          </a:xfrm>
          <a:prstGeom prst="rect">
            <a:avLst/>
          </a:prstGeom>
          <a:solidFill>
            <a:srgbClr val="FFFF0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695364" y="4303018"/>
            <a:ext cx="1676400" cy="914400"/>
          </a:xfrm>
          <a:prstGeom prst="rect">
            <a:avLst/>
          </a:prstGeom>
          <a:solidFill>
            <a:srgbClr val="FFFF0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8106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Dualité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94C3C-6001-47B5-BEFC-AC4C6414EF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143000"/>
            <a:ext cx="10174539" cy="4800600"/>
          </a:xfrm>
        </p:spPr>
        <p:txBody>
          <a:bodyPr/>
          <a:lstStyle/>
          <a:p>
            <a:r>
              <a:rPr lang="fr-FR" sz="1800" dirty="0"/>
              <a:t>Le concept de la dualité est FONDAMENTAL en PL</a:t>
            </a:r>
          </a:p>
          <a:p>
            <a:endParaRPr lang="fr-FR" sz="1800" dirty="0"/>
          </a:p>
          <a:p>
            <a:r>
              <a:rPr lang="fr-FR" sz="1800" dirty="0"/>
              <a:t>Il permet entre autres:</a:t>
            </a:r>
          </a:p>
          <a:p>
            <a:pPr lvl="1"/>
            <a:r>
              <a:rPr lang="fr-FR" sz="1650" dirty="0"/>
              <a:t>de réduire le nombre de contraintes;</a:t>
            </a:r>
          </a:p>
          <a:p>
            <a:pPr lvl="1"/>
            <a:r>
              <a:rPr lang="fr-FR" sz="1650" dirty="0"/>
              <a:t>l’obtention d’une structure plus efficace pour la résolution du problème;</a:t>
            </a:r>
          </a:p>
          <a:p>
            <a:pPr lvl="1"/>
            <a:r>
              <a:rPr lang="fr-FR" sz="1650" dirty="0"/>
              <a:t>de concevoir des méthodes de décomposition performantes.</a:t>
            </a:r>
          </a:p>
          <a:p>
            <a:endParaRPr lang="fr-FR" sz="1800" dirty="0"/>
          </a:p>
          <a:p>
            <a:r>
              <a:rPr lang="fr-FR" sz="1800" dirty="0"/>
              <a:t>Il fournit essentiellement l’information sur la sensibilité de la solution optimale par rapport aux changements dans:</a:t>
            </a:r>
          </a:p>
          <a:p>
            <a:pPr lvl="1"/>
            <a:r>
              <a:rPr lang="fr-FR" sz="1650" dirty="0"/>
              <a:t>l’objectif,</a:t>
            </a:r>
          </a:p>
          <a:p>
            <a:pPr lvl="1"/>
            <a:r>
              <a:rPr lang="fr-FR" sz="1650" dirty="0"/>
              <a:t>les coefficients des contraintes,</a:t>
            </a:r>
          </a:p>
          <a:p>
            <a:pPr lvl="1"/>
            <a:r>
              <a:rPr lang="fr-FR" sz="1650" dirty="0"/>
              <a:t>les constantes du terme de droite,</a:t>
            </a:r>
          </a:p>
          <a:p>
            <a:pPr lvl="1"/>
            <a:r>
              <a:rPr lang="fr-FR" sz="1650" dirty="0"/>
              <a:t>l’addition de nouvelles variables,</a:t>
            </a:r>
          </a:p>
          <a:p>
            <a:pPr lvl="1"/>
            <a:r>
              <a:rPr lang="fr-FR" sz="1650" dirty="0"/>
              <a:t>l’addition de nouvelles contraintes.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C8C45-6182-49F7-8C40-20D0E60D07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7644FC45-D00E-4E6B-993F-B666461D4A46}" type="slidenum">
              <a:rPr lang="fr-FR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4342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Variables </a:t>
            </a:r>
            <a:r>
              <a:rPr lang="en-US" dirty="0" err="1"/>
              <a:t>duales</a:t>
            </a:r>
            <a:r>
              <a:rPr lang="en-US" dirty="0"/>
              <a:t> et </a:t>
            </a:r>
            <a:r>
              <a:rPr lang="en-US" dirty="0" err="1"/>
              <a:t>coûts</a:t>
            </a:r>
            <a:r>
              <a:rPr lang="en-US" dirty="0"/>
              <a:t> </a:t>
            </a:r>
            <a:r>
              <a:rPr lang="en-US" dirty="0" err="1"/>
              <a:t>réduits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F7FD8-8109-44EB-A2A7-674391BAE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447800"/>
            <a:ext cx="10514264" cy="3962400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Le </a:t>
            </a:r>
            <a:r>
              <a:rPr lang="fr-FR" sz="1800" b="1" dirty="0"/>
              <a:t>prix (ou variable) dual </a:t>
            </a:r>
            <a:r>
              <a:rPr lang="fr-FR" sz="1800" dirty="0"/>
              <a:t>pour chaque contrainte:</a:t>
            </a:r>
          </a:p>
          <a:p>
            <a:r>
              <a:rPr lang="fr-FR" sz="1800" dirty="0"/>
              <a:t>indique l’effet sur l’objectif si on augmente d’une unité le côté droit de la contrainte. </a:t>
            </a:r>
          </a:p>
          <a:p>
            <a:r>
              <a:rPr lang="fr-FR" sz="1800" dirty="0"/>
              <a:t>est aussi appelé coût marginal (</a:t>
            </a:r>
            <a:r>
              <a:rPr lang="fr-FR" sz="1800" dirty="0" err="1"/>
              <a:t>shadow</a:t>
            </a:r>
            <a:r>
              <a:rPr lang="fr-FR" sz="1800" dirty="0"/>
              <a:t> </a:t>
            </a:r>
            <a:r>
              <a:rPr lang="fr-FR" sz="1800" dirty="0" err="1"/>
              <a:t>price</a:t>
            </a:r>
            <a:r>
              <a:rPr lang="fr-FR" sz="1800" dirty="0"/>
              <a:t>) pour indiquer le montant que l’on serait prêt à payer pour une unité additionnelle de la ressource correspondante.</a:t>
            </a:r>
          </a:p>
          <a:p>
            <a:r>
              <a:rPr lang="fr-FR" sz="1800" dirty="0"/>
              <a:t>équivaut à la valeur optimale donnée à la variable associé à cette contrainte dans le problème dual.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Le </a:t>
            </a:r>
            <a:r>
              <a:rPr lang="fr-FR" sz="1800" b="1" dirty="0"/>
              <a:t>coût réduit </a:t>
            </a:r>
            <a:r>
              <a:rPr lang="fr-FR" sz="1800" dirty="0"/>
              <a:t>pour chaque variable. </a:t>
            </a:r>
          </a:p>
          <a:p>
            <a:r>
              <a:rPr lang="fr-FR" sz="1800" dirty="0"/>
              <a:t>indique de combien on devrait augmenter le coefficient d’une variable pour qu’il devienne profitable de rendre cette variable positive. </a:t>
            </a:r>
          </a:p>
          <a:p>
            <a:r>
              <a:rPr lang="fr-FR" sz="1800" dirty="0"/>
              <a:t>indique la  pénalité (par unité) à payer pour forcer la variable dans la solution. </a:t>
            </a:r>
          </a:p>
          <a:p>
            <a:r>
              <a:rPr lang="fr-FR" sz="1800" dirty="0"/>
              <a:t>équivaux à l’écart de la contrainte dual associé à cette variable.</a:t>
            </a:r>
          </a:p>
          <a:p>
            <a:pPr marL="0" indent="0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Les coûts réduits ne sont valables que dans un intervalle spécifié dans l’analyse de sensibilité (range </a:t>
            </a:r>
            <a:r>
              <a:rPr lang="fr-FR" sz="1800" dirty="0" err="1"/>
              <a:t>analysis</a:t>
            </a:r>
            <a:r>
              <a:rPr lang="fr-FR" sz="1800" dirty="0"/>
              <a:t>).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3C21A-F339-4C07-8D01-BD55F72D81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</p:spPr>
        <p:txBody>
          <a:bodyPr/>
          <a:lstStyle/>
          <a:p>
            <a:fld id="{36EFECC5-CDB5-44E6-B376-75CF28A09319}" type="slidenum">
              <a:rPr lang="fr-FR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14838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4F8A2-E9F9-4DB9-B84A-076041D960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2CFF915E-22FA-46ED-B646-D9E6A429EBBB}" type="slidenum">
              <a:rPr lang="fr-FR"/>
              <a:pPr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Object 4"/>
              <p:cNvSpPr txBox="1"/>
              <p:nvPr/>
            </p:nvSpPr>
            <p:spPr bwMode="auto">
              <a:xfrm>
                <a:off x="3276600" y="4495800"/>
                <a:ext cx="2133600" cy="1746250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/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.:</m:t>
                            </m:r>
                          </m:e>
                          <m:e/>
                          <m:e/>
                          <m:e/>
                        </m:mr>
                        <m:mr>
                          <m:e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5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495800"/>
                <a:ext cx="2133600" cy="1746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Object 5"/>
              <p:cNvSpPr txBox="1"/>
              <p:nvPr/>
            </p:nvSpPr>
            <p:spPr bwMode="auto">
              <a:xfrm>
                <a:off x="6553200" y="2514600"/>
                <a:ext cx="2209800" cy="1711325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e/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.:</m:t>
                            </m:r>
                          </m:e>
                          <m:e/>
                          <m:e/>
                          <m:e/>
                        </m:mr>
                        <m:mr>
                          <m:e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    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6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2514600"/>
                <a:ext cx="2209800" cy="171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6"/>
              <p:cNvSpPr txBox="1"/>
              <p:nvPr/>
            </p:nvSpPr>
            <p:spPr bwMode="auto">
              <a:xfrm>
                <a:off x="6677025" y="4476750"/>
                <a:ext cx="2755106" cy="1695450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e/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.:</m:t>
                            </m:r>
                          </m:e>
                          <m:e/>
                          <m:e/>
                          <m:e/>
                        </m:mr>
                        <m:mr>
                          <m:e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     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   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e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libre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61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7025" y="4476750"/>
                <a:ext cx="2755106" cy="169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2819400" y="1676400"/>
            <a:ext cx="67056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0" tIns="45671" rIns="91340" bIns="45671" anchor="ctr"/>
          <a:lstStyle/>
          <a:p>
            <a:endParaRPr lang="fr-CA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2819400" y="2362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0" tIns="45671" rIns="91340" bIns="45671" anchor="ctr"/>
          <a:lstStyle/>
          <a:p>
            <a:endParaRPr lang="fr-CA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2819400" y="4343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0" tIns="45671" rIns="91340" bIns="45671" anchor="ctr"/>
          <a:lstStyle/>
          <a:p>
            <a:endParaRPr lang="fr-CA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6096000" y="1676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0" tIns="45671" rIns="91340" bIns="45671" anchor="ctr"/>
          <a:lstStyle/>
          <a:p>
            <a:endParaRPr lang="fr-CA"/>
          </a:p>
        </p:txBody>
      </p:sp>
      <p:sp>
        <p:nvSpPr>
          <p:cNvPr id="15" name="ZoneTexte 14"/>
          <p:cNvSpPr txBox="1"/>
          <p:nvPr/>
        </p:nvSpPr>
        <p:spPr>
          <a:xfrm>
            <a:off x="3830766" y="1717342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otham HTF Book"/>
              </a:rPr>
              <a:t>Primal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337454" y="1710750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otham HTF Book"/>
              </a:rPr>
              <a:t>Dual</a:t>
            </a:r>
          </a:p>
        </p:txBody>
      </p:sp>
      <p:sp>
        <p:nvSpPr>
          <p:cNvPr id="5" name="Double flèche horizontale 4"/>
          <p:cNvSpPr/>
          <p:nvPr/>
        </p:nvSpPr>
        <p:spPr bwMode="auto">
          <a:xfrm>
            <a:off x="5562600" y="2667000"/>
            <a:ext cx="990600" cy="457200"/>
          </a:xfrm>
          <a:prstGeom prst="leftRightArrow">
            <a:avLst/>
          </a:prstGeom>
          <a:solidFill>
            <a:srgbClr val="CCFF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Double flèche horizontale 17"/>
          <p:cNvSpPr/>
          <p:nvPr/>
        </p:nvSpPr>
        <p:spPr bwMode="auto">
          <a:xfrm>
            <a:off x="5562600" y="5105400"/>
            <a:ext cx="990600" cy="457200"/>
          </a:xfrm>
          <a:prstGeom prst="leftRightArrow">
            <a:avLst/>
          </a:prstGeom>
          <a:solidFill>
            <a:srgbClr val="CCFF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4">
                <a:extLst>
                  <a:ext uri="{FF2B5EF4-FFF2-40B4-BE49-F238E27FC236}">
                    <a16:creationId xmlns:a16="http://schemas.microsoft.com/office/drawing/2014/main" id="{E4453869-B1AA-4424-97AB-1E82B27294BF}"/>
                  </a:ext>
                </a:extLst>
              </p:cNvPr>
              <p:cNvSpPr txBox="1"/>
              <p:nvPr/>
            </p:nvSpPr>
            <p:spPr bwMode="auto">
              <a:xfrm>
                <a:off x="3262184" y="2650067"/>
                <a:ext cx="2133600" cy="1746250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/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.:</m:t>
                            </m:r>
                          </m:e>
                          <m:e/>
                          <m:e/>
                          <m:e/>
                        </m:mr>
                        <m:mr>
                          <m:e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bject 4">
                <a:extLst>
                  <a:ext uri="{FF2B5EF4-FFF2-40B4-BE49-F238E27FC236}">
                    <a16:creationId xmlns:a16="http://schemas.microsoft.com/office/drawing/2014/main" id="{E4453869-B1AA-4424-97AB-1E82B272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2184" y="2650067"/>
                <a:ext cx="2133600" cy="1746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5624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5" name="Text Box 3"/>
          <p:cNvSpPr txBox="1">
            <a:spLocks noChangeArrowheads="1"/>
          </p:cNvSpPr>
          <p:nvPr/>
        </p:nvSpPr>
        <p:spPr bwMode="auto">
          <a:xfrm>
            <a:off x="6186490" y="762001"/>
            <a:ext cx="3065253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+ 3x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40839" name="Text Box 7"/>
          <p:cNvSpPr txBox="1">
            <a:spLocks noChangeArrowheads="1"/>
          </p:cNvSpPr>
          <p:nvPr/>
        </p:nvSpPr>
        <p:spPr bwMode="auto">
          <a:xfrm>
            <a:off x="1812925" y="1082676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chemeClr val="bg2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040840" name="Text Box 8"/>
          <p:cNvSpPr txBox="1">
            <a:spLocks noChangeArrowheads="1"/>
          </p:cNvSpPr>
          <p:nvPr/>
        </p:nvSpPr>
        <p:spPr bwMode="auto">
          <a:xfrm>
            <a:off x="8201080" y="5689551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040841" name="Line 9"/>
          <p:cNvSpPr>
            <a:spLocks noChangeShapeType="1"/>
          </p:cNvSpPr>
          <p:nvPr/>
        </p:nvSpPr>
        <p:spPr bwMode="auto">
          <a:xfrm>
            <a:off x="1752600" y="2438401"/>
            <a:ext cx="1524000" cy="403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0843" name="Line 11"/>
          <p:cNvSpPr>
            <a:spLocks noChangeShapeType="1"/>
          </p:cNvSpPr>
          <p:nvPr/>
        </p:nvSpPr>
        <p:spPr bwMode="auto">
          <a:xfrm flipH="1">
            <a:off x="2133601" y="5029200"/>
            <a:ext cx="609600" cy="228600"/>
          </a:xfrm>
          <a:prstGeom prst="line">
            <a:avLst/>
          </a:prstGeom>
          <a:noFill/>
          <a:ln w="5080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0836" name="Line 4"/>
          <p:cNvSpPr>
            <a:spLocks noChangeShapeType="1"/>
          </p:cNvSpPr>
          <p:nvPr/>
        </p:nvSpPr>
        <p:spPr bwMode="auto">
          <a:xfrm>
            <a:off x="1751015" y="1827215"/>
            <a:ext cx="1587" cy="46497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0838" name="Line 6"/>
          <p:cNvSpPr>
            <a:spLocks noChangeShapeType="1"/>
          </p:cNvSpPr>
          <p:nvPr/>
        </p:nvSpPr>
        <p:spPr bwMode="auto">
          <a:xfrm>
            <a:off x="1752600" y="6477000"/>
            <a:ext cx="647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B22BC0-3A58-4F71-A56D-0997DEB3B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245" y="6353176"/>
            <a:ext cx="6242972" cy="2857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37BA-2AD0-4B76-AD24-F005B4CD0E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61582"/>
          </a:xfrm>
        </p:spPr>
        <p:txBody>
          <a:bodyPr/>
          <a:lstStyle/>
          <a:p>
            <a:r>
              <a:rPr lang="en-US" sz="2000" dirty="0"/>
              <a:t>Résumé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E707F-5D01-4564-980B-DC08F4DDCB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2001500" y="6516688"/>
            <a:ext cx="190500" cy="204787"/>
          </a:xfrm>
          <a:prstGeom prst="rect">
            <a:avLst/>
          </a:prstGeom>
          <a:noFill/>
        </p:spPr>
        <p:txBody>
          <a:bodyPr/>
          <a:lstStyle/>
          <a:p>
            <a:fld id="{FC3B0A2F-CF6D-4E92-AB80-23A4E0C3494B}" type="slidenum">
              <a:rPr lang="fr-FR"/>
              <a:pPr/>
              <a:t>30</a:t>
            </a:fld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CAC45-3B68-4B8D-B980-B417CD6231F4}"/>
              </a:ext>
            </a:extLst>
          </p:cNvPr>
          <p:cNvSpPr txBox="1"/>
          <p:nvPr/>
        </p:nvSpPr>
        <p:spPr>
          <a:xfrm>
            <a:off x="2590800" y="1095721"/>
            <a:ext cx="1828800" cy="6770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Google Shape;314;p30">
                <a:extLst>
                  <a:ext uri="{FF2B5EF4-FFF2-40B4-BE49-F238E27FC236}">
                    <a16:creationId xmlns:a16="http://schemas.microsoft.com/office/drawing/2014/main" id="{119F8F2D-FFD8-4653-89E7-E48FFC4851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22315343"/>
                  </p:ext>
                </p:extLst>
              </p:nvPr>
            </p:nvGraphicFramePr>
            <p:xfrm>
              <a:off x="2924175" y="1686391"/>
              <a:ext cx="6343650" cy="4059457"/>
            </p:xfrm>
            <a:graphic>
              <a:graphicData uri="http://schemas.openxmlformats.org/drawingml/2006/table">
                <a:tbl>
                  <a:tblPr/>
                  <a:tblGrid>
                    <a:gridCol w="314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5928"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2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/>
                                </m:func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2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/>
                                </m:func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>
                              <a:solidFill>
                                <a:srgbClr val="335B74"/>
                              </a:solidFill>
                              <a:latin typeface="Gotham HTF Book"/>
                            </a:rPr>
                            <a:t> contrainte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rgbClr val="335B7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>
                              <a:solidFill>
                                <a:srgbClr val="335B74"/>
                              </a:solidFill>
                              <a:latin typeface="Gotham HTF Book"/>
                            </a:rPr>
                            <a:t> contrainte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rgbClr val="335B7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400" b="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>
                              <a:solidFill>
                                <a:srgbClr val="335B74"/>
                              </a:solidFill>
                              <a:latin typeface="Gotham HTF Book"/>
                            </a:rPr>
                            <a:t> contrainte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335B7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>
                              <a:solidFill>
                                <a:srgbClr val="335B74"/>
                              </a:solidFill>
                              <a:latin typeface="Gotham HTF Book"/>
                            </a:rPr>
                            <a:t> contrainte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335B7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4214"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>
                              <a:solidFill>
                                <a:srgbClr val="335B74"/>
                              </a:solidFill>
                              <a:latin typeface="Gotham HTF Book"/>
                            </a:rPr>
                            <a:t> contrainte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335B7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400" b="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335B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>
                              <a:solidFill>
                                <a:srgbClr val="335B74"/>
                              </a:solidFill>
                              <a:latin typeface="Gotham HTF Book"/>
                            </a:rPr>
                            <a:t> contrainte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335B7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335B7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solidFill>
                                      <a:srgbClr val="335B7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35B74"/>
                            </a:solidFill>
                            <a:latin typeface="Gotham HTF Book"/>
                          </a:endParaRPr>
                        </a:p>
                      </a:txBody>
                      <a:tcPr marL="73587" marR="73587" marT="36794" marB="36794">
                        <a:lnL w="508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solidFill>
                          <a:srgbClr val="EFEF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268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Google Shape;314;p30">
                <a:extLst>
                  <a:ext uri="{FF2B5EF4-FFF2-40B4-BE49-F238E27FC236}">
                    <a16:creationId xmlns:a16="http://schemas.microsoft.com/office/drawing/2014/main" id="{119F8F2D-FFD8-4653-89E7-E48FFC4851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22315343"/>
                  </p:ext>
                </p:extLst>
              </p:nvPr>
            </p:nvGraphicFramePr>
            <p:xfrm>
              <a:off x="2924175" y="1686391"/>
              <a:ext cx="6343650" cy="4059457"/>
            </p:xfrm>
            <a:graphic>
              <a:graphicData uri="http://schemas.openxmlformats.org/drawingml/2006/table">
                <a:tbl>
                  <a:tblPr/>
                  <a:tblGrid>
                    <a:gridCol w="314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6126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775" t="-4348" r="-103488" b="-633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98859" t="-4348" r="-1521" b="-633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775" t="-100000" r="-103488" b="-50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98859" t="-100000" r="-1521" b="-507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775" t="-200000" r="-103488" b="-40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98859" t="-200000" r="-1521" b="-407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775" t="-300000" r="-103488" b="-30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98859" t="-300000" r="-1521" b="-307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775" t="-395876" r="-103488" b="-204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98859" t="-395876" r="-1521" b="-204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421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75" t="-511702" r="-103488" b="-1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9" t="-511702" r="-1521" b="-1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8479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>
                          <a:solidFill>
                            <a:srgbClr val="FFFFFF"/>
                          </a:solidFill>
                        </a:lnL>
                        <a:lnR w="508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775" t="-598958" r="-103488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587" marR="73587" marT="36794" marB="36794">
                        <a:lnL w="508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0800">
                          <a:solidFill>
                            <a:srgbClr val="FFFFFF"/>
                          </a:solidFill>
                        </a:lnR>
                        <a:lnT w="50800">
                          <a:solidFill>
                            <a:srgbClr val="FFFFFF"/>
                          </a:solidFill>
                        </a:lnT>
                        <a:lnB w="50800">
                          <a:solidFill>
                            <a:srgbClr val="FFFFFF"/>
                          </a:solidFill>
                        </a:lnB>
                        <a:blipFill>
                          <a:blip r:embed="rId3"/>
                          <a:stretch>
                            <a:fillRect l="-98859" t="-598958" r="-1521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2688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43825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3" name="Text Box 3"/>
          <p:cNvSpPr txBox="1">
            <a:spLocks noChangeArrowheads="1"/>
          </p:cNvSpPr>
          <p:nvPr/>
        </p:nvSpPr>
        <p:spPr bwMode="auto">
          <a:xfrm>
            <a:off x="6186489" y="762001"/>
            <a:ext cx="3065253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+ 3x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42884" name="Text Box 4"/>
          <p:cNvSpPr txBox="1">
            <a:spLocks noChangeArrowheads="1"/>
          </p:cNvSpPr>
          <p:nvPr/>
        </p:nvSpPr>
        <p:spPr bwMode="auto">
          <a:xfrm>
            <a:off x="1812925" y="1082676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042885" name="Text Box 5"/>
          <p:cNvSpPr txBox="1">
            <a:spLocks noChangeArrowheads="1"/>
          </p:cNvSpPr>
          <p:nvPr/>
        </p:nvSpPr>
        <p:spPr bwMode="auto">
          <a:xfrm>
            <a:off x="8186286" y="5702991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042886" name="Line 6"/>
          <p:cNvSpPr>
            <a:spLocks noChangeShapeType="1"/>
          </p:cNvSpPr>
          <p:nvPr/>
        </p:nvSpPr>
        <p:spPr bwMode="auto">
          <a:xfrm>
            <a:off x="1752600" y="2438401"/>
            <a:ext cx="1524000" cy="403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7" name="Line 7"/>
          <p:cNvSpPr>
            <a:spLocks noChangeShapeType="1"/>
          </p:cNvSpPr>
          <p:nvPr/>
        </p:nvSpPr>
        <p:spPr bwMode="auto">
          <a:xfrm flipH="1">
            <a:off x="2209800" y="5334000"/>
            <a:ext cx="609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8" name="Line 8"/>
          <p:cNvSpPr>
            <a:spLocks noChangeShapeType="1"/>
          </p:cNvSpPr>
          <p:nvPr/>
        </p:nvSpPr>
        <p:spPr bwMode="auto">
          <a:xfrm>
            <a:off x="1751015" y="1827215"/>
            <a:ext cx="1587" cy="46497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42889" name="Line 9"/>
          <p:cNvSpPr>
            <a:spLocks noChangeShapeType="1"/>
          </p:cNvSpPr>
          <p:nvPr/>
        </p:nvSpPr>
        <p:spPr bwMode="auto">
          <a:xfrm>
            <a:off x="1752600" y="6477000"/>
            <a:ext cx="647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0" name="Line 10"/>
          <p:cNvSpPr>
            <a:spLocks noChangeShapeType="1"/>
          </p:cNvSpPr>
          <p:nvPr/>
        </p:nvSpPr>
        <p:spPr bwMode="auto">
          <a:xfrm flipH="1" flipV="1">
            <a:off x="1752600" y="4419600"/>
            <a:ext cx="6248400" cy="2057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1" name="Line 11"/>
          <p:cNvSpPr>
            <a:spLocks noChangeShapeType="1"/>
          </p:cNvSpPr>
          <p:nvPr/>
        </p:nvSpPr>
        <p:spPr bwMode="auto">
          <a:xfrm flipH="1">
            <a:off x="4267200" y="5334001"/>
            <a:ext cx="228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93B38-740B-4492-BC18-0C4658784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3" name="Text Box 3"/>
          <p:cNvSpPr txBox="1">
            <a:spLocks noChangeArrowheads="1"/>
          </p:cNvSpPr>
          <p:nvPr/>
        </p:nvSpPr>
        <p:spPr bwMode="auto">
          <a:xfrm>
            <a:off x="6468373" y="762000"/>
            <a:ext cx="3065253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+ 3x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42884" name="Text Box 4"/>
          <p:cNvSpPr txBox="1">
            <a:spLocks noChangeArrowheads="1"/>
          </p:cNvSpPr>
          <p:nvPr/>
        </p:nvSpPr>
        <p:spPr bwMode="auto">
          <a:xfrm>
            <a:off x="1812925" y="1082676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042885" name="Text Box 5"/>
          <p:cNvSpPr txBox="1">
            <a:spLocks noChangeArrowheads="1"/>
          </p:cNvSpPr>
          <p:nvPr/>
        </p:nvSpPr>
        <p:spPr bwMode="auto">
          <a:xfrm>
            <a:off x="8171327" y="5687117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042886" name="Line 6"/>
          <p:cNvSpPr>
            <a:spLocks noChangeShapeType="1"/>
          </p:cNvSpPr>
          <p:nvPr/>
        </p:nvSpPr>
        <p:spPr bwMode="auto">
          <a:xfrm>
            <a:off x="1752600" y="2438401"/>
            <a:ext cx="1524000" cy="403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7" name="Line 7"/>
          <p:cNvSpPr>
            <a:spLocks noChangeShapeType="1"/>
          </p:cNvSpPr>
          <p:nvPr/>
        </p:nvSpPr>
        <p:spPr bwMode="auto">
          <a:xfrm flipH="1">
            <a:off x="2209800" y="5334000"/>
            <a:ext cx="609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8" name="Line 8"/>
          <p:cNvSpPr>
            <a:spLocks noChangeShapeType="1"/>
          </p:cNvSpPr>
          <p:nvPr/>
        </p:nvSpPr>
        <p:spPr bwMode="auto">
          <a:xfrm>
            <a:off x="1751015" y="1827215"/>
            <a:ext cx="1587" cy="46497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42889" name="Line 9"/>
          <p:cNvSpPr>
            <a:spLocks noChangeShapeType="1"/>
          </p:cNvSpPr>
          <p:nvPr/>
        </p:nvSpPr>
        <p:spPr bwMode="auto">
          <a:xfrm>
            <a:off x="1752600" y="6477000"/>
            <a:ext cx="647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0" name="Line 10"/>
          <p:cNvSpPr>
            <a:spLocks noChangeShapeType="1"/>
          </p:cNvSpPr>
          <p:nvPr/>
        </p:nvSpPr>
        <p:spPr bwMode="auto">
          <a:xfrm flipH="1" flipV="1">
            <a:off x="1752600" y="4419600"/>
            <a:ext cx="6248400" cy="2057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1" name="Line 11"/>
          <p:cNvSpPr>
            <a:spLocks noChangeShapeType="1"/>
          </p:cNvSpPr>
          <p:nvPr/>
        </p:nvSpPr>
        <p:spPr bwMode="auto">
          <a:xfrm flipH="1">
            <a:off x="4267200" y="5334001"/>
            <a:ext cx="228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752600" y="4495801"/>
            <a:ext cx="304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752600" y="4572000"/>
            <a:ext cx="533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752600" y="4724400"/>
            <a:ext cx="7620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752600" y="5029201"/>
            <a:ext cx="922338" cy="15065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043115" y="5257800"/>
            <a:ext cx="776287" cy="1187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300288" y="5562600"/>
            <a:ext cx="609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590800" y="5867401"/>
            <a:ext cx="457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895600" y="6172200"/>
            <a:ext cx="2286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438400" y="2438400"/>
            <a:ext cx="3529098" cy="1446546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Gotham HTF Book"/>
                <a:cs typeface="+mn-cs"/>
              </a:rPr>
              <a:t>Solutions</a:t>
            </a: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Gotham HTF Book"/>
                <a:cs typeface="+mn-cs"/>
              </a:rPr>
              <a:t>	</a:t>
            </a:r>
            <a:r>
              <a:rPr lang="en-US" sz="4400" dirty="0" err="1">
                <a:solidFill>
                  <a:schemeClr val="tx1"/>
                </a:solidFill>
                <a:latin typeface="Gotham HTF Book"/>
                <a:cs typeface="+mn-cs"/>
              </a:rPr>
              <a:t>réalisables</a:t>
            </a:r>
            <a:endParaRPr lang="en-US" sz="4400" dirty="0">
              <a:solidFill>
                <a:schemeClr val="tx1"/>
              </a:solidFill>
              <a:latin typeface="Gotham HTF Book"/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2286000" y="3505200"/>
            <a:ext cx="762000" cy="1905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636C1-8E21-41C6-8B62-32B47B1CF2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79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3" name="Text Box 3"/>
          <p:cNvSpPr txBox="1">
            <a:spLocks noChangeArrowheads="1"/>
          </p:cNvSpPr>
          <p:nvPr/>
        </p:nvSpPr>
        <p:spPr bwMode="auto">
          <a:xfrm>
            <a:off x="6186489" y="762001"/>
            <a:ext cx="3065253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+ 3x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42884" name="Text Box 4"/>
          <p:cNvSpPr txBox="1">
            <a:spLocks noChangeArrowheads="1"/>
          </p:cNvSpPr>
          <p:nvPr/>
        </p:nvSpPr>
        <p:spPr bwMode="auto">
          <a:xfrm>
            <a:off x="1812925" y="1082676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042885" name="Text Box 5"/>
          <p:cNvSpPr txBox="1">
            <a:spLocks noChangeArrowheads="1"/>
          </p:cNvSpPr>
          <p:nvPr/>
        </p:nvSpPr>
        <p:spPr bwMode="auto">
          <a:xfrm>
            <a:off x="8215907" y="5675813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042886" name="Line 6"/>
          <p:cNvSpPr>
            <a:spLocks noChangeShapeType="1"/>
          </p:cNvSpPr>
          <p:nvPr/>
        </p:nvSpPr>
        <p:spPr bwMode="auto">
          <a:xfrm>
            <a:off x="1752600" y="2438401"/>
            <a:ext cx="1524000" cy="403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7" name="Line 7"/>
          <p:cNvSpPr>
            <a:spLocks noChangeShapeType="1"/>
          </p:cNvSpPr>
          <p:nvPr/>
        </p:nvSpPr>
        <p:spPr bwMode="auto">
          <a:xfrm flipH="1">
            <a:off x="2209800" y="5334000"/>
            <a:ext cx="609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8" name="Line 8"/>
          <p:cNvSpPr>
            <a:spLocks noChangeShapeType="1"/>
          </p:cNvSpPr>
          <p:nvPr/>
        </p:nvSpPr>
        <p:spPr bwMode="auto">
          <a:xfrm>
            <a:off x="1751015" y="1827215"/>
            <a:ext cx="1587" cy="46497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42889" name="Line 9"/>
          <p:cNvSpPr>
            <a:spLocks noChangeShapeType="1"/>
          </p:cNvSpPr>
          <p:nvPr/>
        </p:nvSpPr>
        <p:spPr bwMode="auto">
          <a:xfrm>
            <a:off x="1752600" y="6477000"/>
            <a:ext cx="647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0" name="Line 10"/>
          <p:cNvSpPr>
            <a:spLocks noChangeShapeType="1"/>
          </p:cNvSpPr>
          <p:nvPr/>
        </p:nvSpPr>
        <p:spPr bwMode="auto">
          <a:xfrm flipH="1" flipV="1">
            <a:off x="1752600" y="4419600"/>
            <a:ext cx="6248400" cy="2057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1" name="Line 11"/>
          <p:cNvSpPr>
            <a:spLocks noChangeShapeType="1"/>
          </p:cNvSpPr>
          <p:nvPr/>
        </p:nvSpPr>
        <p:spPr bwMode="auto">
          <a:xfrm flipH="1">
            <a:off x="4267200" y="5334001"/>
            <a:ext cx="228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752600" y="4495801"/>
            <a:ext cx="304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752600" y="4572000"/>
            <a:ext cx="533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752600" y="4724400"/>
            <a:ext cx="7620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752600" y="5029201"/>
            <a:ext cx="922338" cy="15065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043115" y="5257800"/>
            <a:ext cx="776287" cy="1187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300288" y="5562600"/>
            <a:ext cx="609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590800" y="5867401"/>
            <a:ext cx="457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895600" y="6172200"/>
            <a:ext cx="2286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2438400" y="4495801"/>
            <a:ext cx="304800" cy="381000"/>
          </a:xfrm>
          <a:prstGeom prst="ellipse">
            <a:avLst/>
          </a:prstGeom>
          <a:solidFill>
            <a:srgbClr val="00FF00"/>
          </a:solidFill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solidFill>
                <a:srgbClr val="00B050"/>
              </a:solidFill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FFBFA3-5717-49D7-8F7F-0F6A8DC88E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1A67048-7361-4D87-BF82-988BE9F9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438400"/>
            <a:ext cx="2417639" cy="15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Solution</a:t>
            </a:r>
          </a:p>
          <a:p>
            <a:pPr>
              <a:defRPr/>
            </a:pPr>
            <a:r>
              <a:rPr lang="en-US" sz="3600" dirty="0" err="1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optimale</a:t>
            </a:r>
            <a:endParaRPr lang="en-US" sz="3600" dirty="0">
              <a:solidFill>
                <a:srgbClr val="00B050"/>
              </a:solidFill>
              <a:latin typeface="Gotham HTF Book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=1/2, x</a:t>
            </a:r>
            <a:r>
              <a:rPr lang="en-US" sz="2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=3/2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E9F263-71E4-4F9B-864F-BEBA7147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0724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3" name="Text Box 3"/>
          <p:cNvSpPr txBox="1">
            <a:spLocks noChangeArrowheads="1"/>
          </p:cNvSpPr>
          <p:nvPr/>
        </p:nvSpPr>
        <p:spPr bwMode="auto">
          <a:xfrm>
            <a:off x="6186489" y="762001"/>
            <a:ext cx="3065253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+ 3x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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042884" name="Text Box 4"/>
          <p:cNvSpPr txBox="1">
            <a:spLocks noChangeArrowheads="1"/>
          </p:cNvSpPr>
          <p:nvPr/>
        </p:nvSpPr>
        <p:spPr bwMode="auto">
          <a:xfrm>
            <a:off x="1812925" y="1082676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042885" name="Text Box 5"/>
          <p:cNvSpPr txBox="1">
            <a:spLocks noChangeArrowheads="1"/>
          </p:cNvSpPr>
          <p:nvPr/>
        </p:nvSpPr>
        <p:spPr bwMode="auto">
          <a:xfrm>
            <a:off x="8229600" y="5675813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042886" name="Line 6"/>
          <p:cNvSpPr>
            <a:spLocks noChangeShapeType="1"/>
          </p:cNvSpPr>
          <p:nvPr/>
        </p:nvSpPr>
        <p:spPr bwMode="auto">
          <a:xfrm>
            <a:off x="1752600" y="2438401"/>
            <a:ext cx="1524000" cy="403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7" name="Line 7"/>
          <p:cNvSpPr>
            <a:spLocks noChangeShapeType="1"/>
          </p:cNvSpPr>
          <p:nvPr/>
        </p:nvSpPr>
        <p:spPr bwMode="auto">
          <a:xfrm flipH="1">
            <a:off x="2209800" y="5334000"/>
            <a:ext cx="609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8" name="Line 8"/>
          <p:cNvSpPr>
            <a:spLocks noChangeShapeType="1"/>
          </p:cNvSpPr>
          <p:nvPr/>
        </p:nvSpPr>
        <p:spPr bwMode="auto">
          <a:xfrm>
            <a:off x="1751015" y="1827215"/>
            <a:ext cx="1587" cy="46497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42889" name="Line 9"/>
          <p:cNvSpPr>
            <a:spLocks noChangeShapeType="1"/>
          </p:cNvSpPr>
          <p:nvPr/>
        </p:nvSpPr>
        <p:spPr bwMode="auto">
          <a:xfrm>
            <a:off x="1752600" y="6477000"/>
            <a:ext cx="647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0" name="Line 10"/>
          <p:cNvSpPr>
            <a:spLocks noChangeShapeType="1"/>
          </p:cNvSpPr>
          <p:nvPr/>
        </p:nvSpPr>
        <p:spPr bwMode="auto">
          <a:xfrm flipH="1" flipV="1">
            <a:off x="1752600" y="4419600"/>
            <a:ext cx="6248400" cy="2057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1" name="Line 11"/>
          <p:cNvSpPr>
            <a:spLocks noChangeShapeType="1"/>
          </p:cNvSpPr>
          <p:nvPr/>
        </p:nvSpPr>
        <p:spPr bwMode="auto">
          <a:xfrm flipH="1">
            <a:off x="4267200" y="5334001"/>
            <a:ext cx="228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752600" y="4495801"/>
            <a:ext cx="304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752600" y="4572000"/>
            <a:ext cx="533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752600" y="4724400"/>
            <a:ext cx="7620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752600" y="5029201"/>
            <a:ext cx="922338" cy="15065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043115" y="5257800"/>
            <a:ext cx="776287" cy="1187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300288" y="5562600"/>
            <a:ext cx="609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590800" y="5867401"/>
            <a:ext cx="457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895600" y="6172200"/>
            <a:ext cx="2286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438401" y="2438400"/>
            <a:ext cx="2417639" cy="15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Solution</a:t>
            </a:r>
          </a:p>
          <a:p>
            <a:pPr>
              <a:defRPr/>
            </a:pPr>
            <a:r>
              <a:rPr lang="en-US" sz="3600" dirty="0" err="1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optimale</a:t>
            </a:r>
            <a:endParaRPr lang="en-US" sz="3600" dirty="0">
              <a:solidFill>
                <a:srgbClr val="00B050"/>
              </a:solidFill>
              <a:latin typeface="Gotham HTF Book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=1/2, x</a:t>
            </a:r>
            <a:r>
              <a:rPr lang="en-US" sz="2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=3/2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2438400" y="4495801"/>
            <a:ext cx="304800" cy="381000"/>
          </a:xfrm>
          <a:prstGeom prst="ellipse">
            <a:avLst/>
          </a:prstGeom>
          <a:solidFill>
            <a:srgbClr val="00FF00"/>
          </a:solidFill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solidFill>
                <a:srgbClr val="00B050"/>
              </a:solidFill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0C6E0-AA1A-4732-BF26-E090E6C0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Pouvez-vous</a:t>
            </a:r>
            <a:r>
              <a:rPr lang="en-US" dirty="0"/>
              <a:t> </a:t>
            </a:r>
            <a:r>
              <a:rPr lang="en-US" dirty="0" err="1"/>
              <a:t>prouver</a:t>
            </a:r>
            <a:r>
              <a:rPr lang="en-US" dirty="0"/>
              <a:t> </a:t>
            </a:r>
            <a:r>
              <a:rPr lang="en-US" dirty="0" err="1"/>
              <a:t>l’optimalité</a:t>
            </a:r>
            <a:r>
              <a:rPr lang="en-US" dirty="0"/>
              <a:t>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1B600-7276-493E-9CBB-D809427389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268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3" name="Text Box 3"/>
          <p:cNvSpPr txBox="1">
            <a:spLocks noChangeArrowheads="1"/>
          </p:cNvSpPr>
          <p:nvPr/>
        </p:nvSpPr>
        <p:spPr bwMode="auto">
          <a:xfrm>
            <a:off x="6124328" y="865316"/>
            <a:ext cx="3381469" cy="41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+ 3x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endParaRPr lang="en-US" sz="44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+ 4x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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8</a:t>
            </a:r>
          </a:p>
          <a:p>
            <a:pPr>
              <a:defRPr/>
            </a:pPr>
            <a:endParaRPr lang="en-US" sz="44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042884" name="Text Box 4"/>
          <p:cNvSpPr txBox="1">
            <a:spLocks noChangeArrowheads="1"/>
          </p:cNvSpPr>
          <p:nvPr/>
        </p:nvSpPr>
        <p:spPr bwMode="auto">
          <a:xfrm>
            <a:off x="1812925" y="1082676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042885" name="Text Box 5"/>
          <p:cNvSpPr txBox="1">
            <a:spLocks noChangeArrowheads="1"/>
          </p:cNvSpPr>
          <p:nvPr/>
        </p:nvSpPr>
        <p:spPr bwMode="auto">
          <a:xfrm>
            <a:off x="8229600" y="5675813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042886" name="Line 6"/>
          <p:cNvSpPr>
            <a:spLocks noChangeShapeType="1"/>
          </p:cNvSpPr>
          <p:nvPr/>
        </p:nvSpPr>
        <p:spPr bwMode="auto">
          <a:xfrm>
            <a:off x="1752600" y="2438401"/>
            <a:ext cx="1524000" cy="403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7" name="Line 7"/>
          <p:cNvSpPr>
            <a:spLocks noChangeShapeType="1"/>
          </p:cNvSpPr>
          <p:nvPr/>
        </p:nvSpPr>
        <p:spPr bwMode="auto">
          <a:xfrm flipH="1">
            <a:off x="2209800" y="5334000"/>
            <a:ext cx="609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8" name="Line 8"/>
          <p:cNvSpPr>
            <a:spLocks noChangeShapeType="1"/>
          </p:cNvSpPr>
          <p:nvPr/>
        </p:nvSpPr>
        <p:spPr bwMode="auto">
          <a:xfrm>
            <a:off x="1751015" y="1827215"/>
            <a:ext cx="1587" cy="46497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42889" name="Line 9"/>
          <p:cNvSpPr>
            <a:spLocks noChangeShapeType="1"/>
          </p:cNvSpPr>
          <p:nvPr/>
        </p:nvSpPr>
        <p:spPr bwMode="auto">
          <a:xfrm>
            <a:off x="1752600" y="6477000"/>
            <a:ext cx="647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0" name="Line 10"/>
          <p:cNvSpPr>
            <a:spLocks noChangeShapeType="1"/>
          </p:cNvSpPr>
          <p:nvPr/>
        </p:nvSpPr>
        <p:spPr bwMode="auto">
          <a:xfrm flipH="1" flipV="1">
            <a:off x="1752600" y="4419600"/>
            <a:ext cx="6248400" cy="2057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1" name="Line 11"/>
          <p:cNvSpPr>
            <a:spLocks noChangeShapeType="1"/>
          </p:cNvSpPr>
          <p:nvPr/>
        </p:nvSpPr>
        <p:spPr bwMode="auto">
          <a:xfrm flipH="1">
            <a:off x="4267200" y="5334001"/>
            <a:ext cx="228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752600" y="4495801"/>
            <a:ext cx="304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752600" y="4572000"/>
            <a:ext cx="533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752600" y="4724400"/>
            <a:ext cx="7620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752600" y="5029201"/>
            <a:ext cx="922338" cy="15065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043115" y="5257800"/>
            <a:ext cx="776287" cy="1187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300288" y="5562600"/>
            <a:ext cx="609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590800" y="5867401"/>
            <a:ext cx="457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895600" y="6172200"/>
            <a:ext cx="2286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2438400" y="4495801"/>
            <a:ext cx="304800" cy="381000"/>
          </a:xfrm>
          <a:prstGeom prst="ellipse">
            <a:avLst/>
          </a:prstGeom>
          <a:solidFill>
            <a:srgbClr val="00FF00"/>
          </a:solidFill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solidFill>
                <a:srgbClr val="00B050"/>
              </a:solidFill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6000" y="3429000"/>
            <a:ext cx="3581400" cy="9906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H="1">
            <a:off x="5486400" y="2971800"/>
            <a:ext cx="3505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Croix 3"/>
          <p:cNvSpPr/>
          <p:nvPr/>
        </p:nvSpPr>
        <p:spPr bwMode="auto">
          <a:xfrm>
            <a:off x="5486400" y="2286000"/>
            <a:ext cx="457200" cy="457200"/>
          </a:xfrm>
          <a:prstGeom prst="mathPlus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04A55-B9C1-4657-839F-33509D4B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Pouvez-vous</a:t>
            </a:r>
            <a:r>
              <a:rPr lang="en-US" dirty="0"/>
              <a:t> </a:t>
            </a:r>
            <a:r>
              <a:rPr lang="en-US" dirty="0" err="1"/>
              <a:t>prouver</a:t>
            </a:r>
            <a:r>
              <a:rPr lang="en-US" dirty="0"/>
              <a:t> </a:t>
            </a:r>
            <a:r>
              <a:rPr lang="en-US" dirty="0" err="1"/>
              <a:t>l’optimalité</a:t>
            </a:r>
            <a:r>
              <a:rPr lang="en-US" dirty="0"/>
              <a:t>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05BAAB-8F19-48BC-9009-AF20FF08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F5272AC3-E093-4253-9529-48D9677A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438400"/>
            <a:ext cx="2417639" cy="15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Solution</a:t>
            </a:r>
          </a:p>
          <a:p>
            <a:pPr>
              <a:defRPr/>
            </a:pPr>
            <a:r>
              <a:rPr lang="en-US" sz="3600" dirty="0" err="1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optimale</a:t>
            </a:r>
            <a:endParaRPr lang="en-US" sz="3600" dirty="0">
              <a:solidFill>
                <a:srgbClr val="00B050"/>
              </a:solidFill>
              <a:latin typeface="Gotham HTF Book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=1/2, x</a:t>
            </a:r>
            <a:r>
              <a:rPr lang="en-US" sz="2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=3/2</a:t>
            </a:r>
          </a:p>
        </p:txBody>
      </p:sp>
    </p:spTree>
    <p:extLst>
      <p:ext uri="{BB962C8B-B14F-4D97-AF65-F5344CB8AC3E}">
        <p14:creationId xmlns:p14="http://schemas.microsoft.com/office/powerpoint/2010/main" val="14117310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4" name="Text Box 4"/>
          <p:cNvSpPr txBox="1">
            <a:spLocks noChangeArrowheads="1"/>
          </p:cNvSpPr>
          <p:nvPr/>
        </p:nvSpPr>
        <p:spPr bwMode="auto">
          <a:xfrm>
            <a:off x="1812925" y="1082676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042885" name="Text Box 5"/>
          <p:cNvSpPr txBox="1">
            <a:spLocks noChangeArrowheads="1"/>
          </p:cNvSpPr>
          <p:nvPr/>
        </p:nvSpPr>
        <p:spPr bwMode="auto">
          <a:xfrm>
            <a:off x="8223247" y="5675813"/>
            <a:ext cx="665557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042886" name="Line 6"/>
          <p:cNvSpPr>
            <a:spLocks noChangeShapeType="1"/>
          </p:cNvSpPr>
          <p:nvPr/>
        </p:nvSpPr>
        <p:spPr bwMode="auto">
          <a:xfrm>
            <a:off x="1752600" y="2438401"/>
            <a:ext cx="1524000" cy="403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7" name="Line 7"/>
          <p:cNvSpPr>
            <a:spLocks noChangeShapeType="1"/>
          </p:cNvSpPr>
          <p:nvPr/>
        </p:nvSpPr>
        <p:spPr bwMode="auto">
          <a:xfrm flipH="1">
            <a:off x="2209800" y="5334000"/>
            <a:ext cx="609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88" name="Line 8"/>
          <p:cNvSpPr>
            <a:spLocks noChangeShapeType="1"/>
          </p:cNvSpPr>
          <p:nvPr/>
        </p:nvSpPr>
        <p:spPr bwMode="auto">
          <a:xfrm>
            <a:off x="1751015" y="1827215"/>
            <a:ext cx="1587" cy="46497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42889" name="Line 9"/>
          <p:cNvSpPr>
            <a:spLocks noChangeShapeType="1"/>
          </p:cNvSpPr>
          <p:nvPr/>
        </p:nvSpPr>
        <p:spPr bwMode="auto">
          <a:xfrm>
            <a:off x="1752600" y="6477000"/>
            <a:ext cx="647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0" name="Line 10"/>
          <p:cNvSpPr>
            <a:spLocks noChangeShapeType="1"/>
          </p:cNvSpPr>
          <p:nvPr/>
        </p:nvSpPr>
        <p:spPr bwMode="auto">
          <a:xfrm flipH="1" flipV="1">
            <a:off x="1752600" y="4419600"/>
            <a:ext cx="6248400" cy="2057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2891" name="Line 11"/>
          <p:cNvSpPr>
            <a:spLocks noChangeShapeType="1"/>
          </p:cNvSpPr>
          <p:nvPr/>
        </p:nvSpPr>
        <p:spPr bwMode="auto">
          <a:xfrm flipH="1">
            <a:off x="4267200" y="5334001"/>
            <a:ext cx="228600" cy="533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752600" y="4495801"/>
            <a:ext cx="304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752600" y="4572000"/>
            <a:ext cx="533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752600" y="4724400"/>
            <a:ext cx="7620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752600" y="5029201"/>
            <a:ext cx="922338" cy="15065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043115" y="5257800"/>
            <a:ext cx="776287" cy="1187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300288" y="5562600"/>
            <a:ext cx="609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590800" y="5867401"/>
            <a:ext cx="457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895600" y="6172200"/>
            <a:ext cx="2286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2438400" y="4495801"/>
            <a:ext cx="304800" cy="381000"/>
          </a:xfrm>
          <a:prstGeom prst="ellipse">
            <a:avLst/>
          </a:prstGeom>
          <a:solidFill>
            <a:srgbClr val="00FF00"/>
          </a:solidFill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solidFill>
                <a:srgbClr val="00B050"/>
              </a:solidFill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6000" y="3429000"/>
            <a:ext cx="2971800" cy="9906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 flipH="1">
            <a:off x="5486400" y="2971800"/>
            <a:ext cx="3505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Croix 25"/>
          <p:cNvSpPr/>
          <p:nvPr/>
        </p:nvSpPr>
        <p:spPr bwMode="auto">
          <a:xfrm>
            <a:off x="5486400" y="2286000"/>
            <a:ext cx="457200" cy="457200"/>
          </a:xfrm>
          <a:prstGeom prst="mathPlus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86890-F0F4-4778-AA7C-024566AE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Pouvez-vous</a:t>
            </a:r>
            <a:r>
              <a:rPr lang="en-US" dirty="0"/>
              <a:t> </a:t>
            </a:r>
            <a:r>
              <a:rPr lang="en-US" dirty="0" err="1"/>
              <a:t>prouver</a:t>
            </a:r>
            <a:r>
              <a:rPr lang="en-US" dirty="0"/>
              <a:t> </a:t>
            </a:r>
            <a:r>
              <a:rPr lang="en-US" dirty="0" err="1"/>
              <a:t>l’optimalité</a:t>
            </a:r>
            <a:r>
              <a:rPr lang="en-US" dirty="0"/>
              <a:t>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72F6A-A2B5-4E9A-9995-2960EE8A9C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6D68CA1D-B2BF-445C-97BA-DA2EA4B8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438400"/>
            <a:ext cx="2417639" cy="15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Solution</a:t>
            </a:r>
          </a:p>
          <a:p>
            <a:pPr>
              <a:defRPr/>
            </a:pPr>
            <a:r>
              <a:rPr lang="en-US" sz="3600" dirty="0" err="1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optimale</a:t>
            </a:r>
            <a:endParaRPr lang="en-US" sz="3600" dirty="0">
              <a:solidFill>
                <a:srgbClr val="00B050"/>
              </a:solidFill>
              <a:latin typeface="Gotham HTF Book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Gotham HTF Book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=1/2, x</a:t>
            </a:r>
            <a:r>
              <a:rPr lang="en-US" sz="2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=3/2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80845FAD-CD50-42D4-A8D8-201F991DC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328" y="865316"/>
            <a:ext cx="3065253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max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endParaRPr lang="en-US" sz="44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+ 3x</a:t>
            </a:r>
            <a:r>
              <a:rPr lang="en-US" sz="4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3</a:t>
            </a:r>
          </a:p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x</a:t>
            </a:r>
            <a:r>
              <a:rPr lang="en-US" sz="4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charset="0"/>
              </a:rPr>
              <a:t>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5</a:t>
            </a:r>
          </a:p>
          <a:p>
            <a:pPr>
              <a:defRPr/>
            </a:pPr>
            <a:endParaRPr lang="en-US" sz="44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>
              <a:defRPr/>
            </a:pP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x</a:t>
            </a:r>
            <a:r>
              <a:rPr lang="en-US" sz="4400" baseline="-25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</a:t>
            </a:r>
            <a:r>
              <a:rPr lang="en-US" sz="4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</a:p>
          <a:p>
            <a:pPr>
              <a:defRPr/>
            </a:pPr>
            <a:endParaRPr lang="en-US" sz="44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386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2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poly.thmx</Template>
  <TotalTime>30983</TotalTime>
  <Words>1503</Words>
  <Application>Microsoft Macintosh PowerPoint</Application>
  <PresentationFormat>Grand écran</PresentationFormat>
  <Paragraphs>321</Paragraphs>
  <Slides>30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Arial</vt:lpstr>
      <vt:lpstr>Arial Rounded MT Bold</vt:lpstr>
      <vt:lpstr>Calibri</vt:lpstr>
      <vt:lpstr>Cambria Math</vt:lpstr>
      <vt:lpstr>Gill Sans</vt:lpstr>
      <vt:lpstr>Gotham HTF Book</vt:lpstr>
      <vt:lpstr>Symbol</vt:lpstr>
      <vt:lpstr>Conception IVADO contenu</vt:lpstr>
      <vt:lpstr>IVADO TITRE 01</vt:lpstr>
      <vt:lpstr>Conception personnalisée</vt:lpstr>
      <vt:lpstr>Equation</vt:lpstr>
      <vt:lpstr>Document</vt:lpstr>
      <vt:lpstr>Présentation PowerPoint</vt:lpstr>
      <vt:lpstr>Soit un modèle linéaire</vt:lpstr>
      <vt:lpstr>Présentation PowerPoint</vt:lpstr>
      <vt:lpstr>Présentation PowerPoint</vt:lpstr>
      <vt:lpstr>Présentation PowerPoint</vt:lpstr>
      <vt:lpstr>Présentation PowerPoint</vt:lpstr>
      <vt:lpstr>Pouvez-vous prouver l’optimalité ?</vt:lpstr>
      <vt:lpstr>Pouvez-vous prouver l’optimalité ?</vt:lpstr>
      <vt:lpstr>Pouvez-vous prouver l’optimalité ?</vt:lpstr>
      <vt:lpstr>Un autre programme linéaire</vt:lpstr>
      <vt:lpstr>Un autre programme linéaire</vt:lpstr>
      <vt:lpstr>Un autre programme linéaire</vt:lpstr>
      <vt:lpstr>Recherche de la preuve d’optimalité</vt:lpstr>
      <vt:lpstr>Recherche de la preuve d’optimalité</vt:lpstr>
      <vt:lpstr>Recherche de la preuve d’optimalité</vt:lpstr>
      <vt:lpstr>Recherche de la preuve d’optimalité</vt:lpstr>
      <vt:lpstr>L’un est le dual de l’autre</vt:lpstr>
      <vt:lpstr>La dualité faible (solutions réalisables)</vt:lpstr>
      <vt:lpstr>La dualité forte (solution optimale)</vt:lpstr>
      <vt:lpstr>Dualité</vt:lpstr>
      <vt:lpstr>Théorème 1 (dualité faible)</vt:lpstr>
      <vt:lpstr>Théorème 2 (dualité forte)</vt:lpstr>
      <vt:lpstr>Exemple</vt:lpstr>
      <vt:lpstr>Exemple (suite)</vt:lpstr>
      <vt:lpstr>Exemple</vt:lpstr>
      <vt:lpstr>Résultats</vt:lpstr>
      <vt:lpstr>La Dualité</vt:lpstr>
      <vt:lpstr>Variables duales et coûts réduits</vt:lpstr>
      <vt:lpstr>Transformation</vt:lpstr>
      <vt:lpstr>Transformation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Louis-Martin Rousseau</cp:lastModifiedBy>
  <cp:revision>269</cp:revision>
  <cp:lastPrinted>2011-09-13T01:44:06Z</cp:lastPrinted>
  <dcterms:created xsi:type="dcterms:W3CDTF">2006-09-05T01:57:48Z</dcterms:created>
  <dcterms:modified xsi:type="dcterms:W3CDTF">2020-09-05T23:25:48Z</dcterms:modified>
</cp:coreProperties>
</file>