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5" r:id="rId2"/>
    <p:sldMasterId id="2147483707" r:id="rId3"/>
  </p:sldMasterIdLst>
  <p:notesMasterIdLst>
    <p:notesMasterId r:id="rId12"/>
  </p:notesMasterIdLst>
  <p:handoutMasterIdLst>
    <p:handoutMasterId r:id="rId13"/>
  </p:handoutMasterIdLst>
  <p:sldIdLst>
    <p:sldId id="577" r:id="rId4"/>
    <p:sldId id="674" r:id="rId5"/>
    <p:sldId id="675" r:id="rId6"/>
    <p:sldId id="676" r:id="rId7"/>
    <p:sldId id="679" r:id="rId8"/>
    <p:sldId id="681" r:id="rId9"/>
    <p:sldId id="683" r:id="rId10"/>
    <p:sldId id="682" r:id="rId11"/>
  </p:sldIdLst>
  <p:sldSz cx="12192000" cy="6858000"/>
  <p:notesSz cx="6858000" cy="9144000"/>
  <p:custShowLst>
    <p:custShow name="Diaporama personnalisé 1" id="0">
      <p:sldLst>
        <p:sld r:id="rId4"/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Cecile Bysaeth" initials="MB" lastIdx="8" clrIdx="0"/>
  <p:cmAuthor id="2" name="Peyman Kafaei" initials="PK" lastIdx="7" clrIdx="1">
    <p:extLst>
      <p:ext uri="{19B8F6BF-5375-455C-9EA6-DF929625EA0E}">
        <p15:presenceInfo xmlns:p15="http://schemas.microsoft.com/office/powerpoint/2012/main" userId="Peyman Kafae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E7F5CF"/>
    <a:srgbClr val="92D050"/>
    <a:srgbClr val="CDEEFF"/>
    <a:srgbClr val="D3FAF1"/>
    <a:srgbClr val="DEF1C3"/>
    <a:srgbClr val="CADEF5"/>
    <a:srgbClr val="FE0000"/>
    <a:srgbClr val="333333"/>
    <a:srgbClr val="484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5" autoAdjust="0"/>
    <p:restoredTop sz="96400" autoAdjust="0"/>
  </p:normalViewPr>
  <p:slideViewPr>
    <p:cSldViewPr snapToGrid="0">
      <p:cViewPr varScale="1">
        <p:scale>
          <a:sx n="117" d="100"/>
          <a:sy n="117" d="100"/>
        </p:scale>
        <p:origin x="560" y="176"/>
      </p:cViewPr>
      <p:guideLst/>
    </p:cSldViewPr>
  </p:slideViewPr>
  <p:outlineViewPr>
    <p:cViewPr>
      <p:scale>
        <a:sx n="33" d="100"/>
        <a:sy n="33" d="100"/>
      </p:scale>
      <p:origin x="0" y="-38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42944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229C3-D9C1-4111-BA75-22E81A622C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7251B-E4AC-4EAA-BE59-56ACF36225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F4B2E-8571-44BC-AB67-CD95CFA20B9C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D75E7-16F0-4604-BCB1-686A8B1862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2D7DA-788E-4972-B2C0-7D4668B763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73D8D-0305-4D49-A4A5-8E38C8C519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0DB12-1C8E-4D0E-9FA7-CF884AC19B7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A6DE8-DB04-49A6-89CB-FE6A684F4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confirm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A6DE8-DB04-49A6-89CB-FE6A684F47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4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6DE8-DB04-49A6-89CB-FE6A684F47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8732413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4761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2969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545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662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05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4472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72665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863830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16020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560197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776196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66758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7847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9138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1">
            <a:extLst>
              <a:ext uri="{FF2B5EF4-FFF2-40B4-BE49-F238E27FC236}">
                <a16:creationId xmlns:a16="http://schemas.microsoft.com/office/drawing/2014/main" id="{7D45C5D9-6558-49AA-BC5F-C837B90FD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65" y="194797"/>
            <a:ext cx="1972233" cy="4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5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1">
            <a:extLst>
              <a:ext uri="{FF2B5EF4-FFF2-40B4-BE49-F238E27FC236}">
                <a16:creationId xmlns:a16="http://schemas.microsoft.com/office/drawing/2014/main" id="{86796880-C5C0-43BA-803B-9F857BDF79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7" y="6101994"/>
            <a:ext cx="1972233" cy="4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2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330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Classe_invers&#233;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9" y="5808663"/>
            <a:ext cx="2665148" cy="5865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lnSpc>
                <a:spcPct val="170000"/>
              </a:lnSpc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1292" y="2958613"/>
            <a:ext cx="5235575" cy="599281"/>
          </a:xfrm>
        </p:spPr>
        <p:txBody>
          <a:bodyPr/>
          <a:lstStyle/>
          <a:p>
            <a:r>
              <a:rPr lang="en-US" altLang="en-US" sz="2400" dirty="0">
                <a:cs typeface="Calibri Light" panose="020F0302020204030204" pitchFamily="34" charset="0"/>
              </a:rPr>
              <a:t>MTH 8414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1292" y="3557894"/>
            <a:ext cx="9313304" cy="500856"/>
          </a:xfrm>
        </p:spPr>
        <p:txBody>
          <a:bodyPr/>
          <a:lstStyle/>
          <a:p>
            <a:r>
              <a:rPr lang="fr-CA" b="1" dirty="0">
                <a:solidFill>
                  <a:schemeClr val="bg1"/>
                </a:solidFill>
              </a:rPr>
              <a:t>OUTILS ET LOGICIELS DE RECHERCHE </a:t>
            </a:r>
          </a:p>
          <a:p>
            <a:r>
              <a:rPr lang="fr-CA" b="1" dirty="0">
                <a:solidFill>
                  <a:schemeClr val="bg1"/>
                </a:solidFill>
              </a:rPr>
              <a:t>OPÉRATIONNELLE EN INGÉNIERIE</a:t>
            </a:r>
          </a:p>
          <a:p>
            <a:endParaRPr lang="en-US" altLang="en-US" sz="2400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5C332C6-394C-874D-890C-AC834AC77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4"/>
    </mc:Choice>
    <mc:Fallback xmlns="">
      <p:transition spd="slow" advTm="23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5BD5-E63B-4195-B713-B94BE0FDC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2033634"/>
            <a:ext cx="10174539" cy="372864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Pourquoi avez-vous choisi ce nouveau cours </a:t>
            </a:r>
            <a:r>
              <a:rPr lang="fr-CH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Pourquoi j’ai choisi ce nouveau cours </a:t>
            </a:r>
            <a:r>
              <a:rPr lang="en-US" dirty="0"/>
              <a:t>:</a:t>
            </a:r>
          </a:p>
          <a:p>
            <a:pPr marL="990912" lvl="1" indent="-342900"/>
            <a:r>
              <a:rPr lang="fr-FR" sz="2000" dirty="0"/>
              <a:t>Je m’intéresse à l’application de la recherche opérationnelle pour la résolution de problèmes de décisions réelles</a:t>
            </a:r>
          </a:p>
          <a:p>
            <a:pPr marL="1422921" lvl="2" indent="-342900"/>
            <a:r>
              <a:rPr lang="fr-CH" dirty="0"/>
              <a:t>En foresterie (</a:t>
            </a:r>
            <a:r>
              <a:rPr lang="en-US" dirty="0" err="1"/>
              <a:t>FPInnovation</a:t>
            </a:r>
            <a:r>
              <a:rPr lang="en-US" dirty="0"/>
              <a:t>, F@RAC)</a:t>
            </a:r>
          </a:p>
          <a:p>
            <a:pPr marL="1422921" lvl="2" indent="-342900"/>
            <a:r>
              <a:rPr lang="fr-CH" dirty="0"/>
              <a:t>En logistique (</a:t>
            </a:r>
            <a:r>
              <a:rPr lang="fr-CH" dirty="0" err="1"/>
              <a:t>Bixi</a:t>
            </a:r>
            <a:r>
              <a:rPr lang="fr-CH" dirty="0"/>
              <a:t>, </a:t>
            </a:r>
            <a:r>
              <a:rPr lang="en-US" dirty="0"/>
              <a:t>FPLQ, </a:t>
            </a:r>
            <a:r>
              <a:rPr lang="en-US" dirty="0" err="1"/>
              <a:t>Ivado</a:t>
            </a:r>
            <a:r>
              <a:rPr lang="en-US" dirty="0"/>
              <a:t> Labs/Cascade)</a:t>
            </a:r>
          </a:p>
          <a:p>
            <a:pPr marL="1422921" lvl="2" indent="-342900"/>
            <a:r>
              <a:rPr lang="fr-FR" dirty="0"/>
              <a:t>En planification des horaires de travail </a:t>
            </a:r>
            <a:r>
              <a:rPr lang="en-US" dirty="0"/>
              <a:t>(</a:t>
            </a:r>
            <a:r>
              <a:rPr lang="en-US" dirty="0" err="1"/>
              <a:t>RedPrairie</a:t>
            </a:r>
            <a:r>
              <a:rPr lang="en-US" dirty="0"/>
              <a:t>/JDA, Hydro Québec)</a:t>
            </a:r>
          </a:p>
          <a:p>
            <a:pPr marL="1422921" lvl="2" indent="-342900"/>
            <a:r>
              <a:rPr lang="en-US" dirty="0" err="1"/>
              <a:t>En</a:t>
            </a:r>
            <a:r>
              <a:rPr lang="en-US" dirty="0"/>
              <a:t> santé (CICL, CHUM, </a:t>
            </a:r>
            <a:r>
              <a:rPr lang="en-US" dirty="0" err="1"/>
              <a:t>Alayacare</a:t>
            </a:r>
            <a:r>
              <a:rPr lang="en-US" dirty="0"/>
              <a:t>)</a:t>
            </a:r>
          </a:p>
          <a:p>
            <a:pPr marL="1422921" lvl="2" indent="-342900"/>
            <a:r>
              <a:rPr lang="en-US" dirty="0" err="1"/>
              <a:t>En</a:t>
            </a:r>
            <a:r>
              <a:rPr lang="en-US" dirty="0"/>
              <a:t> intelligence </a:t>
            </a:r>
            <a:r>
              <a:rPr lang="en-US" dirty="0" err="1"/>
              <a:t>artificielle</a:t>
            </a:r>
            <a:r>
              <a:rPr lang="en-US" dirty="0"/>
              <a:t> (Cooperator, Element-AI)</a:t>
            </a:r>
            <a:br>
              <a:rPr lang="en-US" dirty="0"/>
            </a:br>
            <a:endParaRPr lang="en-US" dirty="0"/>
          </a:p>
          <a:p>
            <a:pPr marL="1422921" lvl="2" indent="-342900"/>
            <a:endParaRPr lang="en-US" sz="2000" dirty="0"/>
          </a:p>
          <a:p>
            <a:pPr marL="342900" indent="-342900"/>
            <a:r>
              <a:rPr lang="fr-FR" dirty="0"/>
              <a:t>À travers tous ces projets, j’ai expérimenté de nombreuses manières «d'industrialiser » des modèles d’optimisation afin de résoudre des problèmes pratiques.</a:t>
            </a:r>
            <a:endParaRPr lang="fr-CH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4ADB8-8409-47F2-955A-837A64C170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25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de modèles en Recherche </a:t>
            </a:r>
            <a:r>
              <a:rPr lang="fr-FR" dirty="0" err="1"/>
              <a:t>Opt</a:t>
            </a:r>
            <a:r>
              <a:rPr lang="fr-FR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1A2A5-ADFB-4EFF-9B10-AE7E8AFAB1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186" y="1991609"/>
            <a:ext cx="10174539" cy="3927260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Programmation linéaire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Réseaux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Inventaire, production et </a:t>
            </a: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ordonnancement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Économétrie, prévisions et simulation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Programmation en nombres entiers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Programmation dynamique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Programmation stochastique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Programmation non-linéaire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solidFill>
                  <a:srgbClr val="FF0000"/>
                </a:solidFill>
                <a:uFill>
                  <a:solidFill/>
                </a:uFill>
              </a:rPr>
              <a:t>Programmation par contraintes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Théorie des jeux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Contrôle optimal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Files d’attente</a:t>
            </a:r>
          </a:p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Programmation </a:t>
            </a:r>
            <a:r>
              <a:rPr lang="fr-FR" dirty="0" err="1">
                <a:uFill>
                  <a:solidFill/>
                </a:uFill>
              </a:rPr>
              <a:t>multi-critères</a:t>
            </a:r>
            <a:endParaRPr lang="fr-FR" dirty="0">
              <a:uFill>
                <a:solidFill/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7170C-7D16-4D02-9742-B192818468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r>
              <a:rPr lang="en-US" dirty="0"/>
              <a:t>Nous </a:t>
            </a:r>
            <a:r>
              <a:rPr lang="en-US" dirty="0" err="1"/>
              <a:t>verrons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rouge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38A34C-BE70-4A14-9613-AB529BC8A3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677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d’outils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B51D-F1CD-489E-9281-6FF061531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1363287"/>
            <a:ext cx="10174539" cy="4638502"/>
          </a:xfrm>
        </p:spPr>
        <p:txBody>
          <a:bodyPr/>
          <a:lstStyle/>
          <a:p>
            <a:pPr marL="285750" lvl="0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Les logiciels spécialisés (verticaux)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dirty="0"/>
              <a:t>(</a:t>
            </a:r>
            <a:r>
              <a:rPr lang="fr-FR" dirty="0" err="1"/>
              <a:t>AdOpt</a:t>
            </a:r>
            <a:r>
              <a:rPr lang="fr-FR" dirty="0"/>
              <a:t>, </a:t>
            </a:r>
            <a:r>
              <a:rPr lang="fr-FR" dirty="0" err="1"/>
              <a:t>ExPretio</a:t>
            </a:r>
            <a:r>
              <a:rPr lang="fr-FR" dirty="0"/>
              <a:t>, INRO, JDA, Clear Destination, ...)</a:t>
            </a:r>
          </a:p>
          <a:p>
            <a:pPr marL="285750" indent="-285750">
              <a:buFontTx/>
              <a:buChar char="-"/>
              <a:defRPr sz="1800">
                <a:uFillTx/>
              </a:defRPr>
            </a:pPr>
            <a:endParaRPr lang="fr-FR" dirty="0">
              <a:uFill>
                <a:solidFill/>
              </a:uFill>
            </a:endParaRPr>
          </a:p>
          <a:p>
            <a:pPr marL="285750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Outils de modélisation (studio)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dirty="0" err="1">
                <a:uFill>
                  <a:solidFill/>
                </a:uFill>
              </a:rPr>
              <a:t>Indépendent</a:t>
            </a:r>
            <a:r>
              <a:rPr lang="fr-FR" dirty="0">
                <a:uFill>
                  <a:solidFill/>
                </a:uFill>
              </a:rPr>
              <a:t> </a:t>
            </a:r>
            <a:r>
              <a:rPr lang="fr-FR" dirty="0"/>
              <a:t>(</a:t>
            </a:r>
            <a:r>
              <a:rPr lang="fr-FR" dirty="0">
                <a:uFill>
                  <a:solidFill>
                    <a:srgbClr val="FF4013"/>
                  </a:solidFill>
                </a:uFill>
              </a:rPr>
              <a:t>AIMMS</a:t>
            </a:r>
            <a:r>
              <a:rPr lang="fr-FR" dirty="0"/>
              <a:t>, GAMMS, AMPL, SAS, </a:t>
            </a:r>
            <a:r>
              <a:rPr lang="fr-FR" dirty="0" err="1">
                <a:solidFill>
                  <a:srgbClr val="FF0000"/>
                </a:solidFill>
              </a:rPr>
              <a:t>MiniZinc</a:t>
            </a:r>
            <a:r>
              <a:rPr lang="fr-FR" dirty="0"/>
              <a:t>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Associé à des solveurs </a:t>
            </a:r>
            <a:r>
              <a:rPr lang="fr-FR" dirty="0"/>
              <a:t>(OPL, MOSEL,)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endParaRPr lang="fr-FR" dirty="0">
              <a:uFill>
                <a:solidFill/>
              </a:uFill>
            </a:endParaRPr>
          </a:p>
          <a:p>
            <a:pPr marL="285750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Les librairies </a:t>
            </a:r>
            <a:r>
              <a:rPr lang="fr-FR" dirty="0"/>
              <a:t>(C++, C#, Java, Python, Julia, etc.)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Gratuit et open sources </a:t>
            </a:r>
            <a:r>
              <a:rPr lang="fr-FR" dirty="0">
                <a:uFill>
                  <a:solidFill/>
                </a:uFill>
              </a:rPr>
              <a:t>(</a:t>
            </a:r>
            <a:r>
              <a:rPr lang="fr-FR" dirty="0"/>
              <a:t>COIN-OR, GLPK, CHOCO, SCIP, NLP(y), ...)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dirty="0">
                <a:uFill>
                  <a:solidFill/>
                </a:uFill>
              </a:rPr>
              <a:t>Commerciaux (</a:t>
            </a:r>
            <a:r>
              <a:rPr lang="fr-FR" sz="1800" dirty="0"/>
              <a:t>GUROBI, IBM-ILOG, FICO </a:t>
            </a:r>
            <a:r>
              <a:rPr lang="fr-FR" sz="1800" dirty="0" err="1"/>
              <a:t>XPress</a:t>
            </a:r>
            <a:r>
              <a:rPr lang="fr-FR" sz="1800" dirty="0"/>
              <a:t>, ...) 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endParaRPr lang="fr-FR" sz="1800" dirty="0"/>
          </a:p>
          <a:p>
            <a:pPr marL="285750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Les langages de programmation </a:t>
            </a:r>
          </a:p>
          <a:p>
            <a:pPr marL="808118" lvl="1" indent="-285750">
              <a:buFontTx/>
              <a:buChar char="-"/>
              <a:defRPr sz="1800">
                <a:uFillTx/>
              </a:defRPr>
            </a:pPr>
            <a:r>
              <a:rPr lang="fr-FR" sz="1800" dirty="0"/>
              <a:t>Pour implémenter des algorithmes dédiés, ou des Métaheuristiques</a:t>
            </a:r>
            <a:endParaRPr lang="fr-FR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37844-3276-424F-9710-58D51CA44C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390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938B9B-E058-448F-9667-0825C4ECA0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888" y="1900886"/>
            <a:ext cx="10506456" cy="911225"/>
          </a:xfrm>
        </p:spPr>
        <p:txBody>
          <a:bodyPr/>
          <a:lstStyle/>
          <a:p>
            <a:r>
              <a:rPr lang="fr-FR" sz="4800" b="1" dirty="0"/>
              <a:t>Outils de Recherche </a:t>
            </a:r>
          </a:p>
          <a:p>
            <a:r>
              <a:rPr lang="fr-FR" sz="4800" b="1" dirty="0"/>
              <a:t>Opérationnelle en Génie</a:t>
            </a:r>
            <a:endParaRPr lang="fr-FR" sz="4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669915-7393-4D6F-AB7C-A8BB38CA7D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2984" y="3833735"/>
            <a:ext cx="4370248" cy="529431"/>
          </a:xfrm>
        </p:spPr>
        <p:txBody>
          <a:bodyPr/>
          <a:lstStyle/>
          <a:p>
            <a:r>
              <a:rPr lang="fr-FR" b="1" dirty="0"/>
              <a:t>ORGANISATION DU COURS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A53E2C-D716-4454-918C-3FCCDE772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Outils de Recherche Opérationnelle en Génie</a:t>
            </a:r>
            <a:endParaRPr lang="fr-FR" dirty="0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3DEF5461-D047-49C6-B459-2F82EF392B7F}"/>
              </a:ext>
            </a:extLst>
          </p:cNvPr>
          <p:cNvSpPr txBox="1">
            <a:spLocks/>
          </p:cNvSpPr>
          <p:nvPr/>
        </p:nvSpPr>
        <p:spPr>
          <a:xfrm>
            <a:off x="2838415" y="1283043"/>
            <a:ext cx="7945515" cy="992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6000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82D3DFE2-057C-4CEE-823F-5ACAF202E881}"/>
              </a:ext>
            </a:extLst>
          </p:cNvPr>
          <p:cNvSpPr txBox="1">
            <a:spLocks/>
          </p:cNvSpPr>
          <p:nvPr/>
        </p:nvSpPr>
        <p:spPr>
          <a:xfrm>
            <a:off x="3477617" y="3348488"/>
            <a:ext cx="6460400" cy="77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171D0891-0FFF-4A2A-BC34-B4026437C496}"/>
              </a:ext>
            </a:extLst>
          </p:cNvPr>
          <p:cNvSpPr txBox="1">
            <a:spLocks/>
          </p:cNvSpPr>
          <p:nvPr/>
        </p:nvSpPr>
        <p:spPr>
          <a:xfrm>
            <a:off x="2893186" y="2218775"/>
            <a:ext cx="6460400" cy="77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8222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F9639-4059-4C53-A739-C7E47165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Objectifs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8F0AB-E29C-4F86-9246-E87AE579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1670858"/>
            <a:ext cx="10174539" cy="369171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FR" sz="1800" dirty="0"/>
              <a:t>Être capable de reconnaître différents problèmes de décisions que l’on rencontre dans diverses industries.</a:t>
            </a:r>
          </a:p>
          <a:p>
            <a:pPr marL="342900" indent="-342900">
              <a:buFontTx/>
              <a:buChar char="-"/>
            </a:pPr>
            <a:endParaRPr lang="en-US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Comprendre les différentes approches méthodologiques qui peuvent être utilisées pour les résoudre. </a:t>
            </a:r>
          </a:p>
          <a:p>
            <a:pPr marL="342900" indent="-342900">
              <a:buFontTx/>
              <a:buChar char="-"/>
            </a:pPr>
            <a:endParaRPr lang="en-US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Être en mesure de proposer et d’implémenter avec des outils informatiques un modèle pour résoudre des problèmes de décision simple.</a:t>
            </a:r>
          </a:p>
          <a:p>
            <a:pPr marL="342900" indent="-342900">
              <a:buFontTx/>
              <a:buChar char="-"/>
            </a:pPr>
            <a:endParaRPr lang="en-US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Être en mesure de modifier une approche existante à un problème de décision afin de l’adapter à un changement dans la définition de celui-ci.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A8D3C-C12B-4453-8727-3C725324A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30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6D096-9085-0143-AE66-78BA4990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inversée / cours </a:t>
            </a:r>
            <a:r>
              <a:rPr lang="fr-FR" dirty="0" err="1"/>
              <a:t>en-ligne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BEBEE7-A518-5646-BACF-E103FF7AA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Cette année nous expérimenterons avec le concept de la classe inversée</a:t>
            </a:r>
          </a:p>
          <a:p>
            <a:pPr lvl="1"/>
            <a:r>
              <a:rPr lang="fr-FR" dirty="0">
                <a:hlinkClick r:id="rId2"/>
              </a:rPr>
              <a:t>https://fr.wikipedia.org/wiki/Classe_inversée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Chaque semaine vous aurez quelques vidéo à écouter pour découvrir la matière du cours.</a:t>
            </a:r>
          </a:p>
          <a:p>
            <a:endParaRPr lang="fr-FR" dirty="0"/>
          </a:p>
          <a:p>
            <a:r>
              <a:rPr lang="fr-FR" dirty="0"/>
              <a:t>Au début de chaque cours vous aurez un quizz à passer</a:t>
            </a:r>
          </a:p>
          <a:p>
            <a:endParaRPr lang="fr-FR" dirty="0"/>
          </a:p>
          <a:p>
            <a:r>
              <a:rPr lang="fr-FR" dirty="0"/>
              <a:t>Ensemble (et en sous-groupe) nous travaillerons des exercices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AD0BE4-76AB-A54B-85ED-656B9A475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EA0603-3034-1849-B547-FD1F6B086D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6377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FD62B-BEF9-44D5-BBC5-38C6DCB2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Évaluation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DA110-BB97-4DC6-85A9-917156AB4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B50995-B92E-455D-84ED-FEBA0E65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75904"/>
              </p:ext>
            </p:extLst>
          </p:nvPr>
        </p:nvGraphicFramePr>
        <p:xfrm>
          <a:off x="2377979" y="2263348"/>
          <a:ext cx="6994878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462">
                  <a:extLst>
                    <a:ext uri="{9D8B030D-6E8A-4147-A177-3AD203B41FA5}">
                      <a16:colId xmlns:a16="http://schemas.microsoft.com/office/drawing/2014/main" val="2559975722"/>
                    </a:ext>
                  </a:extLst>
                </a:gridCol>
                <a:gridCol w="1761790">
                  <a:extLst>
                    <a:ext uri="{9D8B030D-6E8A-4147-A177-3AD203B41FA5}">
                      <a16:colId xmlns:a16="http://schemas.microsoft.com/office/drawing/2014/main" val="1845086802"/>
                    </a:ext>
                  </a:extLst>
                </a:gridCol>
                <a:gridCol w="2331626">
                  <a:extLst>
                    <a:ext uri="{9D8B030D-6E8A-4147-A177-3AD203B41FA5}">
                      <a16:colId xmlns:a16="http://schemas.microsoft.com/office/drawing/2014/main" val="2344797660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Quiz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166286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Une présentation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équipe de 2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8957935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Un projet</a:t>
                      </a:r>
                    </a:p>
                    <a:p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Examen de modélisation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20%</a:t>
                      </a:r>
                    </a:p>
                    <a:p>
                      <a:pPr algn="ctr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30%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équipe de 2 </a:t>
                      </a:r>
                    </a:p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44419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Examen théorique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cap="none" spc="0" baseline="0" noProof="0" dirty="0">
                          <a:solidFill>
                            <a:srgbClr val="57565B"/>
                          </a:solidFill>
                          <a:uFill>
                            <a:solidFill/>
                          </a:uFill>
                          <a:latin typeface="Gotham HTF Book"/>
                          <a:sym typeface="Gotham HTF Book"/>
                        </a:rPr>
                        <a:t>35%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i="0" u="none" strike="noStrike" cap="none" spc="0" baseline="0" noProof="0" dirty="0">
                        <a:solidFill>
                          <a:srgbClr val="57565B"/>
                        </a:solidFill>
                        <a:uFill>
                          <a:solidFill/>
                        </a:uFill>
                        <a:latin typeface="Gotham HTF Book"/>
                        <a:sym typeface="Gotham HTF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23924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B68BE20-62AB-7445-AB44-D54BCAFBA8DB}"/>
              </a:ext>
            </a:extLst>
          </p:cNvPr>
          <p:cNvSpPr txBox="1"/>
          <p:nvPr/>
        </p:nvSpPr>
        <p:spPr>
          <a:xfrm>
            <a:off x="11769969" y="328246"/>
            <a:ext cx="184648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2012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2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35599</TotalTime>
  <Words>474</Words>
  <Application>Microsoft Macintosh PowerPoint</Application>
  <PresentationFormat>Grand écran</PresentationFormat>
  <Paragraphs>89</Paragraphs>
  <Slides>8</Slides>
  <Notes>2</Notes>
  <HiddenSlides>0</HiddenSlides>
  <MMClips>1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  <vt:variant>
        <vt:lpstr>Diaporamas personnalisés</vt:lpstr>
      </vt:variant>
      <vt:variant>
        <vt:i4>1</vt:i4>
      </vt:variant>
    </vt:vector>
  </HeadingPairs>
  <TitlesOfParts>
    <vt:vector size="16" baseType="lpstr">
      <vt:lpstr>Arial</vt:lpstr>
      <vt:lpstr>Calibri</vt:lpstr>
      <vt:lpstr>Gotham HTF Book</vt:lpstr>
      <vt:lpstr>Helvetica</vt:lpstr>
      <vt:lpstr>Conception IVADO contenu</vt:lpstr>
      <vt:lpstr>IVADO TITRE 01</vt:lpstr>
      <vt:lpstr>Conception personnalisée</vt:lpstr>
      <vt:lpstr>Présentation PowerPoint</vt:lpstr>
      <vt:lpstr>Présentation</vt:lpstr>
      <vt:lpstr>Types de modèles en Recherche Opt.</vt:lpstr>
      <vt:lpstr>Types d’outils</vt:lpstr>
      <vt:lpstr>Présentation PowerPoint</vt:lpstr>
      <vt:lpstr>Objectifs</vt:lpstr>
      <vt:lpstr>Classe inversée / cours en-ligne</vt:lpstr>
      <vt:lpstr>Évaluation</vt:lpstr>
      <vt:lpstr>Diaporama personnalisé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Prepack</dc:title>
  <dc:creator>Gabrielle Gauthier Melancon</dc:creator>
  <cp:lastModifiedBy>Louis-Martin Rousseau</cp:lastModifiedBy>
  <cp:revision>551</cp:revision>
  <cp:lastPrinted>2017-11-01T19:45:02Z</cp:lastPrinted>
  <dcterms:created xsi:type="dcterms:W3CDTF">2014-01-06T16:57:19Z</dcterms:created>
  <dcterms:modified xsi:type="dcterms:W3CDTF">2023-09-12T16:58:04Z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