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tags/tag15.xml" ContentType="application/vnd.openxmlformats-officedocument.presentationml.tags+xml"/>
  <Override PartName="/ppt/charts/chart4.xml" ContentType="application/vnd.openxmlformats-officedocument.drawingml.chart+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ags/tag11.xml" ContentType="application/vnd.openxmlformats-officedocument.presentationml.tags+xml"/>
  <Override PartName="/ppt/drawings/drawing6.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ags/tag14.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ags/tag10.xml" ContentType="application/vnd.openxmlformats-officedocument.presentationml.tags+xml"/>
  <Override PartName="/ppt/drawings/drawing5.xml" ContentType="application/vnd.openxmlformats-officedocument.drawingml.chartshapes+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46"/>
  </p:notesMasterIdLst>
  <p:handoutMasterIdLst>
    <p:handoutMasterId r:id="rId47"/>
  </p:handoutMasterIdLst>
  <p:sldIdLst>
    <p:sldId id="256" r:id="rId4"/>
    <p:sldId id="443" r:id="rId5"/>
    <p:sldId id="453" r:id="rId6"/>
    <p:sldId id="418" r:id="rId7"/>
    <p:sldId id="419" r:id="rId8"/>
    <p:sldId id="420" r:id="rId9"/>
    <p:sldId id="375" r:id="rId10"/>
    <p:sldId id="475" r:id="rId11"/>
    <p:sldId id="476" r:id="rId12"/>
    <p:sldId id="477" r:id="rId13"/>
    <p:sldId id="478" r:id="rId14"/>
    <p:sldId id="479" r:id="rId15"/>
    <p:sldId id="480" r:id="rId16"/>
    <p:sldId id="481" r:id="rId17"/>
    <p:sldId id="458" r:id="rId18"/>
    <p:sldId id="459" r:id="rId19"/>
    <p:sldId id="460" r:id="rId20"/>
    <p:sldId id="461" r:id="rId21"/>
    <p:sldId id="462" r:id="rId22"/>
    <p:sldId id="463" r:id="rId23"/>
    <p:sldId id="464" r:id="rId24"/>
    <p:sldId id="465" r:id="rId25"/>
    <p:sldId id="466" r:id="rId26"/>
    <p:sldId id="467" r:id="rId27"/>
    <p:sldId id="468" r:id="rId28"/>
    <p:sldId id="469" r:id="rId29"/>
    <p:sldId id="470" r:id="rId30"/>
    <p:sldId id="471" r:id="rId31"/>
    <p:sldId id="472" r:id="rId32"/>
    <p:sldId id="474" r:id="rId33"/>
    <p:sldId id="486" r:id="rId34"/>
    <p:sldId id="487" r:id="rId35"/>
    <p:sldId id="488" r:id="rId36"/>
    <p:sldId id="490" r:id="rId37"/>
    <p:sldId id="493" r:id="rId38"/>
    <p:sldId id="495" r:id="rId39"/>
    <p:sldId id="497" r:id="rId40"/>
    <p:sldId id="499" r:id="rId41"/>
    <p:sldId id="501" r:id="rId42"/>
    <p:sldId id="502" r:id="rId43"/>
    <p:sldId id="412" r:id="rId44"/>
    <p:sldId id="397" r:id="rId45"/>
  </p:sldIdLst>
  <p:sldSz cx="9144000" cy="6858000" type="screen4x3"/>
  <p:notesSz cx="6950075" cy="9236075"/>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33"/>
    <a:srgbClr val="DA4815"/>
    <a:srgbClr val="02549D"/>
    <a:srgbClr val="FFCC00"/>
    <a:srgbClr val="02549E"/>
    <a:srgbClr val="000099"/>
    <a:srgbClr val="FF9900"/>
    <a:srgbClr val="0D4DA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687" autoAdjust="0"/>
  </p:normalViewPr>
  <p:slideViewPr>
    <p:cSldViewPr>
      <p:cViewPr varScale="1">
        <p:scale>
          <a:sx n="85" d="100"/>
          <a:sy n="85" d="100"/>
        </p:scale>
        <p:origin x="-749" y="-5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443" y="-96"/>
      </p:cViewPr>
      <p:guideLst>
        <p:guide orient="horz" pos="2909"/>
        <p:guide pos="218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Microsoft_Office_Excel14.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Feuille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Microsoft_Office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Feuill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CA"/>
  <c:chart>
    <c:autoTitleDeleted val="1"/>
    <c:view3D>
      <c:hPercent val="8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0988305298451553E-2"/>
          <c:y val="1.854284074981025E-2"/>
          <c:w val="0.9263444745917998"/>
          <c:h val="0.8339098719607827"/>
        </c:manualLayout>
      </c:layout>
      <c:bar3DChart>
        <c:barDir val="col"/>
        <c:grouping val="clustered"/>
        <c:ser>
          <c:idx val="0"/>
          <c:order val="0"/>
          <c:tx>
            <c:strRef>
              <c:f>Sheet1!$A$3</c:f>
              <c:strCache>
                <c:ptCount val="1"/>
              </c:strCache>
            </c:strRef>
          </c:tx>
          <c:spPr>
            <a:solidFill>
              <a:srgbClr val="00B0F0"/>
            </a:solidFill>
            <a:ln w="14124">
              <a:noFill/>
              <a:prstDash val="solid"/>
            </a:ln>
          </c:spPr>
          <c:dPt>
            <c:idx val="0"/>
            <c:spPr>
              <a:solidFill>
                <a:srgbClr val="02549E"/>
              </a:solidFill>
              <a:ln w="14124">
                <a:noFill/>
                <a:prstDash val="solid"/>
              </a:ln>
            </c:spPr>
          </c:dPt>
          <c:dPt>
            <c:idx val="2"/>
            <c:spPr>
              <a:solidFill>
                <a:srgbClr val="FFD833"/>
              </a:solidFill>
              <a:ln w="14124">
                <a:noFill/>
                <a:prstDash val="solid"/>
              </a:ln>
            </c:spPr>
          </c:dPt>
          <c:dPt>
            <c:idx val="4"/>
            <c:spPr>
              <a:solidFill>
                <a:srgbClr val="02549E"/>
              </a:solidFill>
              <a:ln w="14124">
                <a:noFill/>
                <a:prstDash val="solid"/>
              </a:ln>
            </c:spPr>
          </c:dPt>
          <c:cat>
            <c:strRef>
              <c:f>Sheet1!$C$2:$J$2</c:f>
              <c:strCache>
                <c:ptCount val="5"/>
                <c:pt idx="0">
                  <c:v>Taille d'effet nulle (pas d'effet de l'exposition)</c:v>
                </c:pt>
                <c:pt idx="2">
                  <c:v>Taille d'effet positive (les perceptions des jeunes et parents du RP sont plus positives)</c:v>
                </c:pt>
                <c:pt idx="4">
                  <c:v>Taille d'effet négative (les perceptions des jeunes et parents de la cohorte contrôle sont plus positives)</c:v>
                </c:pt>
              </c:strCache>
            </c:strRef>
          </c:cat>
          <c:val>
            <c:numRef>
              <c:f>Sheet1!$C$3:$J$3</c:f>
              <c:numCache>
                <c:formatCode>General</c:formatCode>
                <c:ptCount val="5"/>
                <c:pt idx="0">
                  <c:v>0</c:v>
                </c:pt>
                <c:pt idx="2">
                  <c:v>0.4</c:v>
                </c:pt>
                <c:pt idx="4">
                  <c:v>-0.4</c:v>
                </c:pt>
              </c:numCache>
            </c:numRef>
          </c:val>
        </c:ser>
        <c:gapWidth val="300"/>
        <c:shape val="box"/>
        <c:axId val="75565696"/>
        <c:axId val="75583872"/>
        <c:axId val="0"/>
      </c:bar3DChart>
      <c:catAx>
        <c:axId val="75565696"/>
        <c:scaling>
          <c:orientation val="minMax"/>
        </c:scaling>
        <c:axPos val="b"/>
        <c:numFmt formatCode="General" sourceLinked="1"/>
        <c:tickLblPos val="low"/>
        <c:txPr>
          <a:bodyPr/>
          <a:lstStyle/>
          <a:p>
            <a:pPr>
              <a:defRPr sz="1000" b="1"/>
            </a:pPr>
            <a:endParaRPr lang="fr-FR"/>
          </a:p>
        </c:txPr>
        <c:crossAx val="75583872"/>
        <c:crossesAt val="0"/>
        <c:auto val="1"/>
        <c:lblAlgn val="ctr"/>
        <c:lblOffset val="100"/>
      </c:catAx>
      <c:valAx>
        <c:axId val="75583872"/>
        <c:scaling>
          <c:orientation val="minMax"/>
          <c:max val="0.60000000000000064"/>
          <c:min val="-0.60000000000000064"/>
        </c:scaling>
        <c:axPos val="l"/>
        <c:majorGridlines/>
        <c:minorGridlines/>
        <c:numFmt formatCode="General" sourceLinked="1"/>
        <c:tickLblPos val="nextTo"/>
        <c:spPr>
          <a:noFill/>
          <a:ln w="10593">
            <a:solidFill>
              <a:schemeClr val="accent1"/>
            </a:solidFill>
          </a:ln>
        </c:spPr>
        <c:txPr>
          <a:bodyPr/>
          <a:lstStyle/>
          <a:p>
            <a:pPr>
              <a:defRPr sz="1400" b="0"/>
            </a:pPr>
            <a:endParaRPr lang="fr-FR"/>
          </a:p>
        </c:txPr>
        <c:crossAx val="75565696"/>
        <c:crosses val="autoZero"/>
        <c:crossBetween val="between"/>
        <c:majorUnit val="0.2"/>
      </c:valAx>
    </c:plotArea>
    <c:plotVisOnly val="1"/>
    <c:dispBlanksAs val="gap"/>
  </c:chart>
  <c:spPr>
    <a:noFill/>
    <a:ln>
      <a:noFill/>
    </a:ln>
  </c:spPr>
  <c:txPr>
    <a:bodyPr/>
    <a:lstStyle/>
    <a:p>
      <a:pPr>
        <a:defRPr sz="1335" b="1" i="0" u="none" strike="noStrike" baseline="0">
          <a:solidFill>
            <a:schemeClr val="tx1"/>
          </a:solidFill>
          <a:latin typeface="Arial"/>
          <a:ea typeface="Arial"/>
          <a:cs typeface="Arial"/>
        </a:defRPr>
      </a:pPr>
      <a:endParaRPr lang="fr-FR"/>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CA"/>
  <c:chart>
    <c:view3D>
      <c:hPercent val="8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07578656816924E-2"/>
          <c:y val="3.7514720483986436E-2"/>
          <c:w val="0.75759179128858634"/>
          <c:h val="0.87302768605537751"/>
        </c:manualLayout>
      </c:layout>
      <c:bar3DChart>
        <c:barDir val="col"/>
        <c:grouping val="clustered"/>
        <c:ser>
          <c:idx val="0"/>
          <c:order val="0"/>
          <c:tx>
            <c:strRef>
              <c:f>Sheet1!$A$15</c:f>
              <c:strCache>
                <c:ptCount val="1"/>
                <c:pt idx="0">
                  <c:v>Contrôle</c:v>
                </c:pt>
              </c:strCache>
            </c:strRef>
          </c:tx>
          <c:spPr>
            <a:solidFill>
              <a:srgbClr val="02549E"/>
            </a:solidFill>
            <a:ln w="14071">
              <a:noFill/>
              <a:prstDash val="solid"/>
            </a:ln>
          </c:spPr>
          <c:cat>
            <c:strRef>
              <c:f>Sheet1!$B$14:$I$14</c:f>
              <c:strCache>
                <c:ptCount val="5"/>
                <c:pt idx="0">
                  <c:v>A</c:v>
                </c:pt>
                <c:pt idx="1">
                  <c:v>B</c:v>
                </c:pt>
                <c:pt idx="2">
                  <c:v>C</c:v>
                </c:pt>
                <c:pt idx="3">
                  <c:v>D</c:v>
                </c:pt>
                <c:pt idx="4">
                  <c:v>E</c:v>
                </c:pt>
              </c:strCache>
            </c:strRef>
          </c:cat>
          <c:val>
            <c:numRef>
              <c:f>Sheet1!$B$15:$I$15</c:f>
              <c:numCache>
                <c:formatCode>General</c:formatCode>
                <c:ptCount val="5"/>
                <c:pt idx="0">
                  <c:v>33.300000000000004</c:v>
                </c:pt>
                <c:pt idx="1">
                  <c:v>46.3</c:v>
                </c:pt>
                <c:pt idx="2">
                  <c:v>15.5</c:v>
                </c:pt>
                <c:pt idx="3">
                  <c:v>2.1</c:v>
                </c:pt>
                <c:pt idx="4">
                  <c:v>2.8</c:v>
                </c:pt>
              </c:numCache>
            </c:numRef>
          </c:val>
        </c:ser>
        <c:ser>
          <c:idx val="1"/>
          <c:order val="1"/>
          <c:tx>
            <c:strRef>
              <c:f>Sheet1!$A$16</c:f>
              <c:strCache>
                <c:ptCount val="1"/>
                <c:pt idx="0">
                  <c:v>Renouveau</c:v>
                </c:pt>
              </c:strCache>
            </c:strRef>
          </c:tx>
          <c:spPr>
            <a:solidFill>
              <a:srgbClr val="DA4815"/>
            </a:solidFill>
          </c:spPr>
          <c:cat>
            <c:strRef>
              <c:f>Sheet1!$B$14:$I$14</c:f>
              <c:strCache>
                <c:ptCount val="5"/>
                <c:pt idx="0">
                  <c:v>A</c:v>
                </c:pt>
                <c:pt idx="1">
                  <c:v>B</c:v>
                </c:pt>
                <c:pt idx="2">
                  <c:v>C</c:v>
                </c:pt>
                <c:pt idx="3">
                  <c:v>D</c:v>
                </c:pt>
                <c:pt idx="4">
                  <c:v>E</c:v>
                </c:pt>
              </c:strCache>
            </c:strRef>
          </c:cat>
          <c:val>
            <c:numRef>
              <c:f>Sheet1!$B$16:$I$16</c:f>
              <c:numCache>
                <c:formatCode>General</c:formatCode>
                <c:ptCount val="5"/>
                <c:pt idx="0">
                  <c:v>37.5</c:v>
                </c:pt>
                <c:pt idx="1">
                  <c:v>45.9</c:v>
                </c:pt>
                <c:pt idx="2">
                  <c:v>12.1</c:v>
                </c:pt>
                <c:pt idx="3">
                  <c:v>2.9</c:v>
                </c:pt>
                <c:pt idx="4">
                  <c:v>1.6</c:v>
                </c:pt>
              </c:numCache>
            </c:numRef>
          </c:val>
        </c:ser>
        <c:gapWidth val="300"/>
        <c:shape val="box"/>
        <c:axId val="121770752"/>
        <c:axId val="121772288"/>
        <c:axId val="0"/>
      </c:bar3DChart>
      <c:catAx>
        <c:axId val="121770752"/>
        <c:scaling>
          <c:orientation val="minMax"/>
        </c:scaling>
        <c:axPos val="b"/>
        <c:numFmt formatCode="General" sourceLinked="1"/>
        <c:tickLblPos val="nextTo"/>
        <c:txPr>
          <a:bodyPr rot="0" vert="horz"/>
          <a:lstStyle/>
          <a:p>
            <a:pPr>
              <a:defRPr sz="1300" b="0" i="0" u="none" strike="noStrike" baseline="0">
                <a:solidFill>
                  <a:srgbClr val="000000"/>
                </a:solidFill>
                <a:latin typeface="Arial"/>
                <a:ea typeface="Arial"/>
                <a:cs typeface="Arial"/>
              </a:defRPr>
            </a:pPr>
            <a:endParaRPr lang="fr-FR"/>
          </a:p>
        </c:txPr>
        <c:crossAx val="121772288"/>
        <c:crossesAt val="0"/>
        <c:auto val="1"/>
        <c:lblAlgn val="ctr"/>
        <c:lblOffset val="100"/>
      </c:catAx>
      <c:valAx>
        <c:axId val="121772288"/>
        <c:scaling>
          <c:orientation val="minMax"/>
          <c:max val="100"/>
          <c:min val="0"/>
        </c:scaling>
        <c:axPos val="l"/>
        <c:majorGridlines/>
        <c:minorGridlines/>
        <c:numFmt formatCode="General" sourceLinked="1"/>
        <c:tickLblPos val="nextTo"/>
        <c:spPr>
          <a:ln w="10553">
            <a:solidFill>
              <a:schemeClr val="accent1"/>
            </a:solidFill>
          </a:ln>
        </c:spPr>
        <c:txPr>
          <a:bodyPr rot="0" vert="horz"/>
          <a:lstStyle/>
          <a:p>
            <a:pPr>
              <a:defRPr sz="1395" b="0" i="0" u="none" strike="noStrike" baseline="0">
                <a:solidFill>
                  <a:srgbClr val="000000"/>
                </a:solidFill>
                <a:latin typeface="Arial"/>
                <a:ea typeface="Arial"/>
                <a:cs typeface="Arial"/>
              </a:defRPr>
            </a:pPr>
            <a:endParaRPr lang="fr-FR"/>
          </a:p>
        </c:txPr>
        <c:crossAx val="121770752"/>
        <c:crosses val="autoZero"/>
        <c:crossBetween val="between"/>
        <c:majorUnit val="20"/>
        <c:minorUnit val="10"/>
      </c:valAx>
      <c:spPr>
        <a:noFill/>
        <a:ln w="25305">
          <a:noFill/>
        </a:ln>
      </c:spPr>
    </c:plotArea>
    <c:legend>
      <c:legendPos val="r"/>
      <c:layout>
        <c:manualLayout>
          <c:xMode val="edge"/>
          <c:yMode val="edge"/>
          <c:x val="0.83565107458913557"/>
          <c:y val="0.43763676148796815"/>
          <c:w val="0.16182048040455119"/>
          <c:h val="0.14223194748358861"/>
        </c:manualLayout>
      </c:layout>
      <c:txPr>
        <a:bodyPr/>
        <a:lstStyle/>
        <a:p>
          <a:pPr>
            <a:defRPr sz="1400" b="0" i="0" u="none" strike="noStrike" baseline="0">
              <a:solidFill>
                <a:srgbClr val="000000"/>
              </a:solidFill>
              <a:latin typeface="Arial"/>
              <a:ea typeface="Arial"/>
              <a:cs typeface="Arial"/>
            </a:defRPr>
          </a:pPr>
          <a:endParaRPr lang="fr-FR"/>
        </a:p>
      </c:txPr>
    </c:legend>
    <c:plotVisOnly val="1"/>
    <c:dispBlanksAs val="gap"/>
  </c:chart>
  <c:spPr>
    <a:noFill/>
    <a:ln>
      <a:noFill/>
    </a:ln>
  </c:spPr>
  <c:txPr>
    <a:bodyPr/>
    <a:lstStyle/>
    <a:p>
      <a:pPr>
        <a:defRPr sz="1330" b="1" i="0" u="none" strike="noStrike" baseline="0">
          <a:solidFill>
            <a:schemeClr val="tx1"/>
          </a:solidFill>
          <a:latin typeface="Arial"/>
          <a:ea typeface="Arial"/>
          <a:cs typeface="Arial"/>
        </a:defRPr>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CA"/>
  <c:chart>
    <c:view3D>
      <c:hPercent val="8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bar3DChart>
        <c:barDir val="col"/>
        <c:grouping val="clustered"/>
        <c:ser>
          <c:idx val="0"/>
          <c:order val="0"/>
          <c:tx>
            <c:strRef>
              <c:f>Sheet1!$A$11</c:f>
              <c:strCache>
                <c:ptCount val="1"/>
                <c:pt idx="0">
                  <c:v>Contrôle</c:v>
                </c:pt>
              </c:strCache>
            </c:strRef>
          </c:tx>
          <c:spPr>
            <a:solidFill>
              <a:srgbClr val="02549E"/>
            </a:solidFill>
            <a:ln w="14071">
              <a:noFill/>
              <a:prstDash val="solid"/>
            </a:ln>
          </c:spPr>
          <c:cat>
            <c:strRef>
              <c:f>Sheet1!$B$10:$G$10</c:f>
              <c:strCache>
                <c:ptCount val="3"/>
                <c:pt idx="0">
                  <c:v>Compétence élevée (4 à 5)</c:v>
                </c:pt>
                <c:pt idx="1">
                  <c:v>Compétence moyenne (3 à 4)</c:v>
                </c:pt>
                <c:pt idx="2">
                  <c:v>Compétence faible (3 et moins)</c:v>
                </c:pt>
              </c:strCache>
            </c:strRef>
          </c:cat>
          <c:val>
            <c:numRef>
              <c:f>Sheet1!$B$11:$G$11</c:f>
              <c:numCache>
                <c:formatCode>General</c:formatCode>
                <c:ptCount val="3"/>
                <c:pt idx="0">
                  <c:v>42.7</c:v>
                </c:pt>
                <c:pt idx="1">
                  <c:v>52</c:v>
                </c:pt>
                <c:pt idx="2">
                  <c:v>5.3</c:v>
                </c:pt>
              </c:numCache>
            </c:numRef>
          </c:val>
        </c:ser>
        <c:ser>
          <c:idx val="1"/>
          <c:order val="1"/>
          <c:tx>
            <c:strRef>
              <c:f>Sheet1!$A$12</c:f>
              <c:strCache>
                <c:ptCount val="1"/>
                <c:pt idx="0">
                  <c:v>Renouveau</c:v>
                </c:pt>
              </c:strCache>
            </c:strRef>
          </c:tx>
          <c:spPr>
            <a:solidFill>
              <a:srgbClr val="DA4815"/>
            </a:solidFill>
          </c:spPr>
          <c:cat>
            <c:strRef>
              <c:f>Sheet1!$B$10:$G$10</c:f>
              <c:strCache>
                <c:ptCount val="3"/>
                <c:pt idx="0">
                  <c:v>Compétence élevée (4 à 5)</c:v>
                </c:pt>
                <c:pt idx="1">
                  <c:v>Compétence moyenne (3 à 4)</c:v>
                </c:pt>
                <c:pt idx="2">
                  <c:v>Compétence faible (3 et moins)</c:v>
                </c:pt>
              </c:strCache>
            </c:strRef>
          </c:cat>
          <c:val>
            <c:numRef>
              <c:f>Sheet1!$B$12:$G$12</c:f>
              <c:numCache>
                <c:formatCode>General</c:formatCode>
                <c:ptCount val="3"/>
                <c:pt idx="0">
                  <c:v>29.5</c:v>
                </c:pt>
                <c:pt idx="1">
                  <c:v>57.5</c:v>
                </c:pt>
                <c:pt idx="2">
                  <c:v>12.9</c:v>
                </c:pt>
              </c:numCache>
            </c:numRef>
          </c:val>
        </c:ser>
        <c:gapWidth val="300"/>
        <c:shape val="box"/>
        <c:axId val="122163200"/>
        <c:axId val="122164736"/>
        <c:axId val="0"/>
      </c:bar3DChart>
      <c:catAx>
        <c:axId val="122163200"/>
        <c:scaling>
          <c:orientation val="minMax"/>
        </c:scaling>
        <c:axPos val="b"/>
        <c:numFmt formatCode="General" sourceLinked="1"/>
        <c:tickLblPos val="nextTo"/>
        <c:txPr>
          <a:bodyPr rot="0" vert="horz"/>
          <a:lstStyle/>
          <a:p>
            <a:pPr>
              <a:defRPr sz="1395" b="0" i="0" u="none" strike="noStrike" baseline="0">
                <a:solidFill>
                  <a:srgbClr val="000000"/>
                </a:solidFill>
                <a:latin typeface="Arial"/>
                <a:ea typeface="Arial"/>
                <a:cs typeface="Arial"/>
              </a:defRPr>
            </a:pPr>
            <a:endParaRPr lang="fr-FR"/>
          </a:p>
        </c:txPr>
        <c:crossAx val="122164736"/>
        <c:crossesAt val="0"/>
        <c:auto val="1"/>
        <c:lblAlgn val="ctr"/>
        <c:lblOffset val="100"/>
      </c:catAx>
      <c:valAx>
        <c:axId val="122164736"/>
        <c:scaling>
          <c:orientation val="minMax"/>
          <c:max val="100"/>
          <c:min val="0"/>
        </c:scaling>
        <c:axPos val="l"/>
        <c:majorGridlines/>
        <c:minorGridlines/>
        <c:numFmt formatCode="General" sourceLinked="1"/>
        <c:tickLblPos val="nextTo"/>
        <c:spPr>
          <a:ln w="10553">
            <a:solidFill>
              <a:schemeClr val="accent1"/>
            </a:solidFill>
          </a:ln>
        </c:spPr>
        <c:txPr>
          <a:bodyPr rot="0" vert="horz"/>
          <a:lstStyle/>
          <a:p>
            <a:pPr>
              <a:defRPr sz="1395" b="0" i="0" u="none" strike="noStrike" baseline="0">
                <a:solidFill>
                  <a:srgbClr val="000000"/>
                </a:solidFill>
                <a:latin typeface="Arial"/>
                <a:ea typeface="Arial"/>
                <a:cs typeface="Arial"/>
              </a:defRPr>
            </a:pPr>
            <a:endParaRPr lang="fr-FR"/>
          </a:p>
        </c:txPr>
        <c:crossAx val="122163200"/>
        <c:crosses val="autoZero"/>
        <c:crossBetween val="between"/>
        <c:majorUnit val="20"/>
        <c:minorUnit val="10"/>
      </c:valAx>
      <c:spPr>
        <a:noFill/>
        <a:ln w="25305">
          <a:noFill/>
        </a:ln>
      </c:spPr>
    </c:plotArea>
    <c:legend>
      <c:legendPos val="r"/>
      <c:layout>
        <c:manualLayout>
          <c:xMode val="edge"/>
          <c:yMode val="edge"/>
          <c:x val="0.83691529709228862"/>
          <c:y val="0.43763676148796815"/>
          <c:w val="0.16308470290771168"/>
          <c:h val="0.14223194748358861"/>
        </c:manualLayout>
      </c:layout>
      <c:txPr>
        <a:bodyPr/>
        <a:lstStyle/>
        <a:p>
          <a:pPr>
            <a:defRPr sz="1400" b="0" i="0" u="none" strike="noStrike" baseline="0">
              <a:solidFill>
                <a:srgbClr val="000000"/>
              </a:solidFill>
              <a:latin typeface="Arial"/>
              <a:ea typeface="Arial"/>
              <a:cs typeface="Arial"/>
            </a:defRPr>
          </a:pPr>
          <a:endParaRPr lang="fr-FR"/>
        </a:p>
      </c:txPr>
    </c:legend>
    <c:plotVisOnly val="1"/>
    <c:dispBlanksAs val="gap"/>
  </c:chart>
  <c:spPr>
    <a:noFill/>
    <a:ln>
      <a:noFill/>
    </a:ln>
  </c:spPr>
  <c:txPr>
    <a:bodyPr/>
    <a:lstStyle/>
    <a:p>
      <a:pPr>
        <a:defRPr sz="1330" b="1" i="0" u="none" strike="noStrike" baseline="0">
          <a:solidFill>
            <a:schemeClr val="tx1"/>
          </a:solidFill>
          <a:latin typeface="Arial"/>
          <a:ea typeface="Arial"/>
          <a:cs typeface="Arial"/>
        </a:defRPr>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CA"/>
  <c:chart>
    <c:view3D>
      <c:rAngAx val="1"/>
    </c:view3D>
    <c:plotArea>
      <c:layout/>
      <c:bar3DChart>
        <c:barDir val="col"/>
        <c:grouping val="clustered"/>
        <c:ser>
          <c:idx val="0"/>
          <c:order val="0"/>
          <c:tx>
            <c:strRef>
              <c:f>Feuil1!$B$1</c:f>
              <c:strCache>
                <c:ptCount val="1"/>
                <c:pt idx="0">
                  <c:v>Contrôle</c:v>
                </c:pt>
              </c:strCache>
            </c:strRef>
          </c:tx>
          <c:spPr>
            <a:solidFill>
              <a:srgbClr val="02549E"/>
            </a:solidFill>
          </c:spPr>
          <c:cat>
            <c:strRef>
              <c:f>Feuil1!$A$2:$A$3</c:f>
              <c:strCache>
                <c:ptCount val="2"/>
                <c:pt idx="0">
                  <c:v>rendement élevé</c:v>
                </c:pt>
                <c:pt idx="1">
                  <c:v>rendement faible</c:v>
                </c:pt>
              </c:strCache>
            </c:strRef>
          </c:cat>
          <c:val>
            <c:numRef>
              <c:f>Feuil1!$B$2:$B$3</c:f>
              <c:numCache>
                <c:formatCode>General</c:formatCode>
                <c:ptCount val="2"/>
                <c:pt idx="0">
                  <c:v>7.07</c:v>
                </c:pt>
                <c:pt idx="1">
                  <c:v>10.49</c:v>
                </c:pt>
              </c:numCache>
            </c:numRef>
          </c:val>
        </c:ser>
        <c:ser>
          <c:idx val="1"/>
          <c:order val="1"/>
          <c:tx>
            <c:strRef>
              <c:f>Feuil1!$C$1</c:f>
              <c:strCache>
                <c:ptCount val="1"/>
                <c:pt idx="0">
                  <c:v>Renouveau</c:v>
                </c:pt>
              </c:strCache>
            </c:strRef>
          </c:tx>
          <c:spPr>
            <a:solidFill>
              <a:srgbClr val="DA4815"/>
            </a:solidFill>
          </c:spPr>
          <c:cat>
            <c:strRef>
              <c:f>Feuil1!$A$2:$A$3</c:f>
              <c:strCache>
                <c:ptCount val="2"/>
                <c:pt idx="0">
                  <c:v>rendement élevé</c:v>
                </c:pt>
                <c:pt idx="1">
                  <c:v>rendement faible</c:v>
                </c:pt>
              </c:strCache>
            </c:strRef>
          </c:cat>
          <c:val>
            <c:numRef>
              <c:f>Feuil1!$C$2:$C$3</c:f>
              <c:numCache>
                <c:formatCode>General</c:formatCode>
                <c:ptCount val="2"/>
                <c:pt idx="0">
                  <c:v>7.13</c:v>
                </c:pt>
                <c:pt idx="1">
                  <c:v>9.129999999999999</c:v>
                </c:pt>
              </c:numCache>
            </c:numRef>
          </c:val>
        </c:ser>
        <c:shape val="box"/>
        <c:axId val="122412032"/>
        <c:axId val="122450688"/>
        <c:axId val="0"/>
      </c:bar3DChart>
      <c:catAx>
        <c:axId val="122412032"/>
        <c:scaling>
          <c:orientation val="minMax"/>
        </c:scaling>
        <c:axPos val="b"/>
        <c:tickLblPos val="nextTo"/>
        <c:txPr>
          <a:bodyPr/>
          <a:lstStyle/>
          <a:p>
            <a:pPr>
              <a:defRPr sz="1400">
                <a:latin typeface="Arial" pitchFamily="34" charset="0"/>
                <a:cs typeface="Arial" pitchFamily="34" charset="0"/>
              </a:defRPr>
            </a:pPr>
            <a:endParaRPr lang="fr-FR"/>
          </a:p>
        </c:txPr>
        <c:crossAx val="122450688"/>
        <c:crosses val="autoZero"/>
        <c:auto val="1"/>
        <c:lblAlgn val="ctr"/>
        <c:lblOffset val="100"/>
      </c:catAx>
      <c:valAx>
        <c:axId val="122450688"/>
        <c:scaling>
          <c:orientation val="minMax"/>
          <c:max val="25"/>
          <c:min val="0"/>
        </c:scaling>
        <c:axPos val="l"/>
        <c:majorGridlines/>
        <c:numFmt formatCode="General" sourceLinked="1"/>
        <c:tickLblPos val="nextTo"/>
        <c:txPr>
          <a:bodyPr/>
          <a:lstStyle/>
          <a:p>
            <a:pPr>
              <a:defRPr sz="1400">
                <a:latin typeface="Arial" pitchFamily="34" charset="0"/>
                <a:cs typeface="Arial" pitchFamily="34" charset="0"/>
              </a:defRPr>
            </a:pPr>
            <a:endParaRPr lang="fr-FR"/>
          </a:p>
        </c:txPr>
        <c:crossAx val="122412032"/>
        <c:crosses val="autoZero"/>
        <c:crossBetween val="between"/>
        <c:majorUnit val="5"/>
      </c:valAx>
    </c:plotArea>
    <c:legend>
      <c:legendPos val="r"/>
      <c:layout/>
      <c:txPr>
        <a:bodyPr/>
        <a:lstStyle/>
        <a:p>
          <a:pPr>
            <a:defRPr sz="1400">
              <a:latin typeface="Arial" pitchFamily="34" charset="0"/>
              <a:cs typeface="Arial" pitchFamily="34" charset="0"/>
            </a:defRPr>
          </a:pPr>
          <a:endParaRPr lang="fr-FR"/>
        </a:p>
      </c:txPr>
    </c:legend>
    <c:plotVisOnly val="1"/>
    <c:dispBlanksAs val="gap"/>
  </c:chart>
  <c:txPr>
    <a:bodyPr/>
    <a:lstStyle/>
    <a:p>
      <a:pPr>
        <a:defRPr sz="1800"/>
      </a:pPr>
      <a:endParaRPr lang="fr-F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CA"/>
  <c:chart>
    <c:view3D>
      <c:rAngAx val="1"/>
    </c:view3D>
    <c:plotArea>
      <c:layout/>
      <c:bar3DChart>
        <c:barDir val="col"/>
        <c:grouping val="clustered"/>
        <c:ser>
          <c:idx val="0"/>
          <c:order val="0"/>
          <c:tx>
            <c:strRef>
              <c:f>Feuil1!$B$1</c:f>
              <c:strCache>
                <c:ptCount val="1"/>
                <c:pt idx="0">
                  <c:v>Contrôle</c:v>
                </c:pt>
              </c:strCache>
            </c:strRef>
          </c:tx>
          <c:spPr>
            <a:solidFill>
              <a:srgbClr val="02549E"/>
            </a:solidFill>
          </c:spPr>
          <c:cat>
            <c:strRef>
              <c:f>Feuil1!$A$2:$A$3</c:f>
              <c:strCache>
                <c:ptCount val="2"/>
                <c:pt idx="0">
                  <c:v>sentiment élevé</c:v>
                </c:pt>
                <c:pt idx="1">
                  <c:v>sentiment faible</c:v>
                </c:pt>
              </c:strCache>
            </c:strRef>
          </c:cat>
          <c:val>
            <c:numRef>
              <c:f>Feuil1!$B$2:$B$3</c:f>
              <c:numCache>
                <c:formatCode>General</c:formatCode>
                <c:ptCount val="2"/>
                <c:pt idx="0">
                  <c:v>11.07</c:v>
                </c:pt>
                <c:pt idx="1">
                  <c:v>16.510000000000005</c:v>
                </c:pt>
              </c:numCache>
            </c:numRef>
          </c:val>
        </c:ser>
        <c:ser>
          <c:idx val="1"/>
          <c:order val="1"/>
          <c:tx>
            <c:strRef>
              <c:f>Feuil1!$C$1</c:f>
              <c:strCache>
                <c:ptCount val="1"/>
                <c:pt idx="0">
                  <c:v>Renouveau</c:v>
                </c:pt>
              </c:strCache>
            </c:strRef>
          </c:tx>
          <c:spPr>
            <a:solidFill>
              <a:srgbClr val="DA4815"/>
            </a:solidFill>
          </c:spPr>
          <c:cat>
            <c:strRef>
              <c:f>Feuil1!$A$2:$A$3</c:f>
              <c:strCache>
                <c:ptCount val="2"/>
                <c:pt idx="0">
                  <c:v>sentiment élevé</c:v>
                </c:pt>
                <c:pt idx="1">
                  <c:v>sentiment faible</c:v>
                </c:pt>
              </c:strCache>
            </c:strRef>
          </c:cat>
          <c:val>
            <c:numRef>
              <c:f>Feuil1!$C$2:$C$3</c:f>
              <c:numCache>
                <c:formatCode>General</c:formatCode>
                <c:ptCount val="2"/>
                <c:pt idx="0">
                  <c:v>12.03</c:v>
                </c:pt>
                <c:pt idx="1">
                  <c:v>14.9</c:v>
                </c:pt>
              </c:numCache>
            </c:numRef>
          </c:val>
        </c:ser>
        <c:shape val="box"/>
        <c:axId val="122860288"/>
        <c:axId val="122861824"/>
        <c:axId val="0"/>
      </c:bar3DChart>
      <c:catAx>
        <c:axId val="122860288"/>
        <c:scaling>
          <c:orientation val="minMax"/>
        </c:scaling>
        <c:axPos val="b"/>
        <c:tickLblPos val="nextTo"/>
        <c:txPr>
          <a:bodyPr/>
          <a:lstStyle/>
          <a:p>
            <a:pPr>
              <a:defRPr sz="1400">
                <a:latin typeface="Arial" pitchFamily="34" charset="0"/>
                <a:cs typeface="Arial" pitchFamily="34" charset="0"/>
              </a:defRPr>
            </a:pPr>
            <a:endParaRPr lang="fr-FR"/>
          </a:p>
        </c:txPr>
        <c:crossAx val="122861824"/>
        <c:crosses val="autoZero"/>
        <c:auto val="1"/>
        <c:lblAlgn val="ctr"/>
        <c:lblOffset val="100"/>
      </c:catAx>
      <c:valAx>
        <c:axId val="122861824"/>
        <c:scaling>
          <c:orientation val="minMax"/>
          <c:max val="35"/>
          <c:min val="0"/>
        </c:scaling>
        <c:axPos val="l"/>
        <c:majorGridlines/>
        <c:numFmt formatCode="General" sourceLinked="1"/>
        <c:tickLblPos val="nextTo"/>
        <c:txPr>
          <a:bodyPr/>
          <a:lstStyle/>
          <a:p>
            <a:pPr>
              <a:defRPr sz="1400">
                <a:latin typeface="Arial" pitchFamily="34" charset="0"/>
                <a:cs typeface="Arial" pitchFamily="34" charset="0"/>
              </a:defRPr>
            </a:pPr>
            <a:endParaRPr lang="fr-FR"/>
          </a:p>
        </c:txPr>
        <c:crossAx val="122860288"/>
        <c:crosses val="autoZero"/>
        <c:crossBetween val="between"/>
        <c:majorUnit val="5"/>
      </c:valAx>
    </c:plotArea>
    <c:legend>
      <c:legendPos val="r"/>
      <c:layout/>
      <c:txPr>
        <a:bodyPr/>
        <a:lstStyle/>
        <a:p>
          <a:pPr>
            <a:defRPr sz="1400">
              <a:latin typeface="Arial" pitchFamily="34" charset="0"/>
              <a:cs typeface="Arial" pitchFamily="34" charset="0"/>
            </a:defRPr>
          </a:pPr>
          <a:endParaRPr lang="fr-FR"/>
        </a:p>
      </c:txPr>
    </c:legend>
    <c:plotVisOnly val="1"/>
    <c:dispBlanksAs val="gap"/>
  </c:chart>
  <c:txPr>
    <a:bodyPr/>
    <a:lstStyle/>
    <a:p>
      <a:pPr>
        <a:defRPr sz="1800"/>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r-CA"/>
  <c:chart>
    <c:autoTitleDeleted val="1"/>
    <c:plotArea>
      <c:layout>
        <c:manualLayout>
          <c:layoutTarget val="inner"/>
          <c:xMode val="edge"/>
          <c:yMode val="edge"/>
          <c:x val="8.8851584524156743E-2"/>
          <c:y val="2.8479613376291592E-2"/>
          <c:w val="0.88954347720423832"/>
          <c:h val="0.9102772161416256"/>
        </c:manualLayout>
      </c:layout>
      <c:barChart>
        <c:barDir val="col"/>
        <c:grouping val="clustered"/>
        <c:ser>
          <c:idx val="0"/>
          <c:order val="0"/>
          <c:tx>
            <c:strRef>
              <c:f>Feuil1!$B$1</c:f>
              <c:strCache>
                <c:ptCount val="1"/>
                <c:pt idx="0">
                  <c:v>Colonne1</c:v>
                </c:pt>
              </c:strCache>
            </c:strRef>
          </c:tx>
          <c:spPr>
            <a:solidFill>
              <a:srgbClr val="02549E"/>
            </a:solidFill>
          </c:spPr>
          <c:dPt>
            <c:idx val="0"/>
            <c:spPr>
              <a:solidFill>
                <a:srgbClr val="FFD833"/>
              </a:solidFill>
            </c:spPr>
          </c:dPt>
          <c:cat>
            <c:strRef>
              <c:f>Feuil1!$A$2:$A$6</c:f>
              <c:strCache>
                <c:ptCount val="5"/>
                <c:pt idx="0">
                  <c:v>Effet désiré de la réforme</c:v>
                </c:pt>
                <c:pt idx="1">
                  <c:v>Qualité de l'argumentation</c:v>
                </c:pt>
                <c:pt idx="2">
                  <c:v>Phrase (R+)</c:v>
                </c:pt>
                <c:pt idx="3">
                  <c:v>Vocabulaire</c:v>
                </c:pt>
                <c:pt idx="4">
                  <c:v>Orthographe (R+)</c:v>
                </c:pt>
              </c:strCache>
            </c:strRef>
          </c:cat>
          <c:val>
            <c:numRef>
              <c:f>Feuil1!$B$2:$B$6</c:f>
              <c:numCache>
                <c:formatCode>General</c:formatCode>
                <c:ptCount val="5"/>
                <c:pt idx="0">
                  <c:v>0.4</c:v>
                </c:pt>
                <c:pt idx="1">
                  <c:v>-0.33000000000000024</c:v>
                </c:pt>
                <c:pt idx="2">
                  <c:v>0.13</c:v>
                </c:pt>
                <c:pt idx="3">
                  <c:v>0.15000000000000008</c:v>
                </c:pt>
                <c:pt idx="4">
                  <c:v>0.13</c:v>
                </c:pt>
              </c:numCache>
            </c:numRef>
          </c:val>
        </c:ser>
        <c:axId val="122922880"/>
        <c:axId val="122924416"/>
      </c:barChart>
      <c:catAx>
        <c:axId val="122922880"/>
        <c:scaling>
          <c:orientation val="minMax"/>
        </c:scaling>
        <c:axPos val="b"/>
        <c:tickLblPos val="nextTo"/>
        <c:txPr>
          <a:bodyPr rot="5400000" vert="horz" anchor="t" anchorCtr="0"/>
          <a:lstStyle/>
          <a:p>
            <a:pPr>
              <a:defRPr sz="1400" b="0"/>
            </a:pPr>
            <a:endParaRPr lang="fr-FR"/>
          </a:p>
        </c:txPr>
        <c:crossAx val="122924416"/>
        <c:crosses val="autoZero"/>
        <c:auto val="1"/>
        <c:lblAlgn val="ctr"/>
        <c:lblOffset val="100"/>
      </c:catAx>
      <c:valAx>
        <c:axId val="122924416"/>
        <c:scaling>
          <c:orientation val="minMax"/>
          <c:max val="0.4"/>
          <c:min val="-0.4"/>
        </c:scaling>
        <c:axPos val="l"/>
        <c:majorGridlines/>
        <c:numFmt formatCode="General" sourceLinked="1"/>
        <c:tickLblPos val="nextTo"/>
        <c:txPr>
          <a:bodyPr/>
          <a:lstStyle/>
          <a:p>
            <a:pPr>
              <a:defRPr sz="1400"/>
            </a:pPr>
            <a:endParaRPr lang="fr-FR"/>
          </a:p>
        </c:txPr>
        <c:crossAx val="122922880"/>
        <c:crosses val="autoZero"/>
        <c:crossBetween val="between"/>
      </c:valAx>
    </c:plotArea>
    <c:plotVisOnly val="1"/>
    <c:dispBlanksAs val="gap"/>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CA"/>
  <c:chart>
    <c:autoTitleDeleted val="1"/>
    <c:view3D>
      <c:hPercent val="8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bar3DChart>
        <c:barDir val="col"/>
        <c:grouping val="clustered"/>
        <c:ser>
          <c:idx val="0"/>
          <c:order val="0"/>
          <c:spPr>
            <a:solidFill>
              <a:srgbClr val="00B0F0"/>
            </a:solidFill>
            <a:ln w="14124">
              <a:noFill/>
              <a:prstDash val="solid"/>
            </a:ln>
          </c:spPr>
          <c:dPt>
            <c:idx val="0"/>
            <c:spPr>
              <a:solidFill>
                <a:srgbClr val="FFD833"/>
              </a:solidFill>
              <a:ln w="14124">
                <a:noFill/>
                <a:prstDash val="solid"/>
              </a:ln>
            </c:spPr>
          </c:dPt>
          <c:dPt>
            <c:idx val="1"/>
            <c:spPr>
              <a:solidFill>
                <a:srgbClr val="02549E"/>
              </a:solidFill>
              <a:ln w="14124">
                <a:noFill/>
                <a:prstDash val="solid"/>
              </a:ln>
            </c:spPr>
          </c:dPt>
          <c:dPt>
            <c:idx val="2"/>
            <c:spPr>
              <a:solidFill>
                <a:srgbClr val="02549E"/>
              </a:solidFill>
              <a:ln w="14124">
                <a:noFill/>
                <a:prstDash val="solid"/>
              </a:ln>
            </c:spPr>
          </c:dPt>
          <c:dPt>
            <c:idx val="3"/>
            <c:spPr>
              <a:solidFill>
                <a:srgbClr val="02549E"/>
              </a:solidFill>
              <a:ln w="14124">
                <a:noFill/>
                <a:prstDash val="solid"/>
              </a:ln>
            </c:spPr>
          </c:dPt>
          <c:dPt>
            <c:idx val="4"/>
            <c:spPr>
              <a:solidFill>
                <a:srgbClr val="02549E"/>
              </a:solidFill>
              <a:ln w="14124">
                <a:noFill/>
                <a:prstDash val="solid"/>
              </a:ln>
            </c:spPr>
          </c:dPt>
          <c:dPt>
            <c:idx val="5"/>
            <c:spPr>
              <a:solidFill>
                <a:srgbClr val="02549E"/>
              </a:solidFill>
              <a:ln w="14124">
                <a:noFill/>
                <a:prstDash val="solid"/>
              </a:ln>
            </c:spPr>
          </c:dPt>
          <c:dPt>
            <c:idx val="6"/>
            <c:spPr>
              <a:solidFill>
                <a:srgbClr val="02549E"/>
              </a:solidFill>
              <a:ln w="14124">
                <a:noFill/>
                <a:prstDash val="solid"/>
              </a:ln>
            </c:spPr>
          </c:dPt>
          <c:dPt>
            <c:idx val="7"/>
            <c:spPr>
              <a:solidFill>
                <a:srgbClr val="02549E"/>
              </a:solidFill>
              <a:ln w="14124">
                <a:noFill/>
                <a:prstDash val="solid"/>
              </a:ln>
            </c:spPr>
          </c:dPt>
          <c:dPt>
            <c:idx val="8"/>
            <c:spPr>
              <a:solidFill>
                <a:srgbClr val="02549E"/>
              </a:solidFill>
              <a:ln w="14124">
                <a:noFill/>
                <a:prstDash val="solid"/>
              </a:ln>
            </c:spPr>
          </c:dPt>
          <c:dPt>
            <c:idx val="9"/>
            <c:spPr>
              <a:solidFill>
                <a:srgbClr val="02549E"/>
              </a:solidFill>
              <a:ln w="14124">
                <a:noFill/>
                <a:prstDash val="solid"/>
              </a:ln>
            </c:spPr>
          </c:dPt>
          <c:dPt>
            <c:idx val="10"/>
            <c:spPr>
              <a:solidFill>
                <a:srgbClr val="02549E"/>
              </a:solidFill>
              <a:ln w="14124">
                <a:noFill/>
                <a:prstDash val="solid"/>
              </a:ln>
            </c:spPr>
          </c:dPt>
          <c:cat>
            <c:strRef>
              <c:f>Sheet1!$A$2:$N$2</c:f>
              <c:strCache>
                <c:ptCount val="11"/>
                <c:pt idx="0">
                  <c:v>Effet souhaité de la réforme</c:v>
                </c:pt>
                <c:pt idx="1">
                  <c:v>Climat de maîtrise</c:v>
                </c:pt>
                <c:pt idx="2">
                  <c:v>Qualité de la relation maître-élève</c:v>
                </c:pt>
                <c:pt idx="3">
                  <c:v>Soutien à l'autonomie (R+)</c:v>
                </c:pt>
                <c:pt idx="4">
                  <c:v>Soutien à l'investigation</c:v>
                </c:pt>
                <c:pt idx="5">
                  <c:v>Perception d'utilité du français</c:v>
                </c:pt>
                <c:pt idx="6">
                  <c:v>Exploiter l'information</c:v>
                </c:pt>
                <c:pt idx="7">
                  <c:v>Adopter des méthodes de travail</c:v>
                </c:pt>
                <c:pt idx="8">
                  <c:v>Exploiter les TIC</c:v>
                </c:pt>
                <c:pt idx="9">
                  <c:v>Actualiser son potentiel</c:v>
                </c:pt>
                <c:pt idx="10">
                  <c:v>Communiquer (filles)</c:v>
                </c:pt>
              </c:strCache>
            </c:strRef>
          </c:cat>
          <c:val>
            <c:numRef>
              <c:f>Sheet1!$A$3:$N$3</c:f>
              <c:numCache>
                <c:formatCode>General</c:formatCode>
                <c:ptCount val="11"/>
                <c:pt idx="0">
                  <c:v>0.4</c:v>
                </c:pt>
                <c:pt idx="1">
                  <c:v>-0.2</c:v>
                </c:pt>
                <c:pt idx="2">
                  <c:v>-0.14000000000000001</c:v>
                </c:pt>
                <c:pt idx="3">
                  <c:v>-0.33000000000000101</c:v>
                </c:pt>
                <c:pt idx="4">
                  <c:v>-0.24000000000000021</c:v>
                </c:pt>
                <c:pt idx="5">
                  <c:v>0.22</c:v>
                </c:pt>
                <c:pt idx="6">
                  <c:v>-0.1</c:v>
                </c:pt>
                <c:pt idx="7">
                  <c:v>-0.16</c:v>
                </c:pt>
                <c:pt idx="8">
                  <c:v>-0.11</c:v>
                </c:pt>
                <c:pt idx="9">
                  <c:v>-9.0000000000000024E-2</c:v>
                </c:pt>
                <c:pt idx="10">
                  <c:v>-0.42000000000000032</c:v>
                </c:pt>
              </c:numCache>
            </c:numRef>
          </c:val>
        </c:ser>
        <c:gapWidth val="300"/>
        <c:shape val="box"/>
        <c:axId val="75793920"/>
        <c:axId val="75795456"/>
        <c:axId val="0"/>
      </c:bar3DChart>
      <c:catAx>
        <c:axId val="75793920"/>
        <c:scaling>
          <c:orientation val="minMax"/>
        </c:scaling>
        <c:axPos val="b"/>
        <c:numFmt formatCode="General" sourceLinked="1"/>
        <c:tickLblPos val="low"/>
        <c:txPr>
          <a:bodyPr/>
          <a:lstStyle/>
          <a:p>
            <a:pPr>
              <a:defRPr sz="1000" b="1"/>
            </a:pPr>
            <a:endParaRPr lang="fr-FR"/>
          </a:p>
        </c:txPr>
        <c:crossAx val="75795456"/>
        <c:crossesAt val="0"/>
        <c:auto val="1"/>
        <c:lblAlgn val="ctr"/>
        <c:lblOffset val="100"/>
      </c:catAx>
      <c:valAx>
        <c:axId val="75795456"/>
        <c:scaling>
          <c:orientation val="minMax"/>
          <c:max val="0.5"/>
          <c:min val="-0.5"/>
        </c:scaling>
        <c:axPos val="l"/>
        <c:majorGridlines/>
        <c:minorGridlines/>
        <c:numFmt formatCode="General" sourceLinked="1"/>
        <c:tickLblPos val="nextTo"/>
        <c:spPr>
          <a:ln w="10593">
            <a:solidFill>
              <a:schemeClr val="accent1"/>
            </a:solidFill>
          </a:ln>
        </c:spPr>
        <c:txPr>
          <a:bodyPr/>
          <a:lstStyle/>
          <a:p>
            <a:pPr>
              <a:defRPr sz="1400" b="0"/>
            </a:pPr>
            <a:endParaRPr lang="fr-FR"/>
          </a:p>
        </c:txPr>
        <c:crossAx val="75793920"/>
        <c:crosses val="autoZero"/>
        <c:crossBetween val="between"/>
        <c:majorUnit val="0.25"/>
      </c:valAx>
    </c:plotArea>
    <c:plotVisOnly val="1"/>
    <c:dispBlanksAs val="gap"/>
  </c:chart>
  <c:spPr>
    <a:noFill/>
    <a:ln>
      <a:noFill/>
    </a:ln>
  </c:spPr>
  <c:txPr>
    <a:bodyPr/>
    <a:lstStyle/>
    <a:p>
      <a:pPr>
        <a:defRPr sz="1335" b="1" i="0" u="none" strike="noStrike" baseline="0">
          <a:solidFill>
            <a:schemeClr val="tx1"/>
          </a:solidFill>
          <a:latin typeface="Arial"/>
          <a:ea typeface="Arial"/>
          <a:cs typeface="Arial"/>
        </a:defRPr>
      </a:pPr>
      <a:endParaRPr lang="fr-FR"/>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fr-CA"/>
  <c:chart>
    <c:autoTitleDeleted val="1"/>
    <c:view3D>
      <c:hPercent val="8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2746391076115524E-2"/>
          <c:y val="4.7958784057922026E-2"/>
          <c:w val="0.92725360892388464"/>
          <c:h val="0.90038754249261499"/>
        </c:manualLayout>
      </c:layout>
      <c:bar3DChart>
        <c:barDir val="col"/>
        <c:grouping val="clustered"/>
        <c:ser>
          <c:idx val="1"/>
          <c:order val="0"/>
          <c:spPr>
            <a:solidFill>
              <a:srgbClr val="02549E"/>
            </a:solidFill>
          </c:spPr>
          <c:dPt>
            <c:idx val="0"/>
            <c:spPr>
              <a:solidFill>
                <a:srgbClr val="FFD833"/>
              </a:solidFill>
            </c:spPr>
          </c:dPt>
          <c:cat>
            <c:strRef>
              <c:f>Sheet1!$A$2:$L$2</c:f>
              <c:strCache>
                <c:ptCount val="9"/>
                <c:pt idx="0">
                  <c:v>Effet souhaité de la réforme</c:v>
                </c:pt>
                <c:pt idx="1">
                  <c:v>Estime de soi (G)</c:v>
                </c:pt>
                <c:pt idx="2">
                  <c:v>Motivation scolaire (R+)</c:v>
                </c:pt>
                <c:pt idx="3">
                  <c:v>Attachement institutionnel (R+)</c:v>
                </c:pt>
                <c:pt idx="4">
                  <c:v>Ajustement scolaire</c:v>
                </c:pt>
                <c:pt idx="5">
                  <c:v>Attitudes en histoire</c:v>
                </c:pt>
                <c:pt idx="6">
                  <c:v>Attitudes en maths et sciences (anglo)</c:v>
                </c:pt>
                <c:pt idx="7">
                  <c:v>Rendement en maths</c:v>
                </c:pt>
                <c:pt idx="8">
                  <c:v>Sentiment de compétence en maths (G)</c:v>
                </c:pt>
              </c:strCache>
            </c:strRef>
          </c:cat>
          <c:val>
            <c:numRef>
              <c:f>Sheet1!$A$3:$L$3</c:f>
              <c:numCache>
                <c:formatCode>General</c:formatCode>
                <c:ptCount val="9"/>
                <c:pt idx="0">
                  <c:v>0.4</c:v>
                </c:pt>
                <c:pt idx="1">
                  <c:v>-0.18000000000000024</c:v>
                </c:pt>
                <c:pt idx="2">
                  <c:v>-0.27</c:v>
                </c:pt>
                <c:pt idx="3">
                  <c:v>-0.30000000000000032</c:v>
                </c:pt>
                <c:pt idx="4">
                  <c:v>-6.0000000000000032E-2</c:v>
                </c:pt>
                <c:pt idx="5">
                  <c:v>-7.0000000000000021E-2</c:v>
                </c:pt>
                <c:pt idx="6">
                  <c:v>0.27</c:v>
                </c:pt>
                <c:pt idx="7">
                  <c:v>-0.13</c:v>
                </c:pt>
                <c:pt idx="8">
                  <c:v>-6.0000000000000032E-2</c:v>
                </c:pt>
              </c:numCache>
            </c:numRef>
          </c:val>
        </c:ser>
        <c:gapWidth val="300"/>
        <c:shape val="box"/>
        <c:axId val="75799936"/>
        <c:axId val="72057984"/>
        <c:axId val="0"/>
      </c:bar3DChart>
      <c:catAx>
        <c:axId val="75799936"/>
        <c:scaling>
          <c:orientation val="minMax"/>
        </c:scaling>
        <c:axPos val="b"/>
        <c:numFmt formatCode="General" sourceLinked="1"/>
        <c:tickLblPos val="low"/>
        <c:txPr>
          <a:bodyPr/>
          <a:lstStyle/>
          <a:p>
            <a:pPr>
              <a:defRPr sz="1000" b="1"/>
            </a:pPr>
            <a:endParaRPr lang="fr-FR"/>
          </a:p>
        </c:txPr>
        <c:crossAx val="72057984"/>
        <c:crossesAt val="0"/>
        <c:auto val="1"/>
        <c:lblAlgn val="ctr"/>
        <c:lblOffset val="100"/>
      </c:catAx>
      <c:valAx>
        <c:axId val="72057984"/>
        <c:scaling>
          <c:orientation val="minMax"/>
          <c:max val="0.5"/>
          <c:min val="-0.5"/>
        </c:scaling>
        <c:axPos val="l"/>
        <c:majorGridlines/>
        <c:minorGridlines/>
        <c:numFmt formatCode="General" sourceLinked="1"/>
        <c:tickLblPos val="nextTo"/>
        <c:spPr>
          <a:ln w="10593">
            <a:solidFill>
              <a:schemeClr val="accent1"/>
            </a:solidFill>
          </a:ln>
        </c:spPr>
        <c:txPr>
          <a:bodyPr/>
          <a:lstStyle/>
          <a:p>
            <a:pPr>
              <a:defRPr sz="1400" b="0"/>
            </a:pPr>
            <a:endParaRPr lang="fr-FR"/>
          </a:p>
        </c:txPr>
        <c:crossAx val="75799936"/>
        <c:crosses val="autoZero"/>
        <c:crossBetween val="between"/>
        <c:majorUnit val="0.25"/>
      </c:valAx>
      <c:spPr>
        <a:noFill/>
        <a:ln w="28249">
          <a:noFill/>
        </a:ln>
      </c:spPr>
    </c:plotArea>
    <c:plotVisOnly val="1"/>
    <c:dispBlanksAs val="gap"/>
  </c:chart>
  <c:spPr>
    <a:noFill/>
    <a:ln>
      <a:noFill/>
    </a:ln>
  </c:spPr>
  <c:txPr>
    <a:bodyPr/>
    <a:lstStyle/>
    <a:p>
      <a:pPr>
        <a:defRPr sz="1335" b="1" i="0" u="none" strike="noStrike" baseline="0">
          <a:solidFill>
            <a:schemeClr val="tx1"/>
          </a:solidFill>
          <a:latin typeface="Arial"/>
          <a:ea typeface="Arial"/>
          <a:cs typeface="Arial"/>
        </a:defRPr>
      </a:pPr>
      <a:endParaRPr lang="fr-FR"/>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CA"/>
  <c:chart>
    <c:autoTitleDeleted val="1"/>
    <c:view3D>
      <c:hPercent val="8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0291484006330923E-2"/>
          <c:y val="3.1048247725561522E-2"/>
          <c:w val="0.92970851599366922"/>
          <c:h val="0.6145648168722001"/>
        </c:manualLayout>
      </c:layout>
      <c:bar3DChart>
        <c:barDir val="col"/>
        <c:grouping val="clustered"/>
        <c:ser>
          <c:idx val="0"/>
          <c:order val="0"/>
          <c:spPr>
            <a:solidFill>
              <a:srgbClr val="02549E"/>
            </a:solidFill>
            <a:ln w="14124">
              <a:noFill/>
              <a:prstDash val="solid"/>
            </a:ln>
          </c:spPr>
          <c:dPt>
            <c:idx val="0"/>
            <c:spPr>
              <a:solidFill>
                <a:srgbClr val="FFD833"/>
              </a:solidFill>
              <a:ln w="14124">
                <a:noFill/>
                <a:prstDash val="solid"/>
              </a:ln>
            </c:spPr>
          </c:dPt>
          <c:cat>
            <c:strRef>
              <c:f>Sheet1!$A$2:$K$2</c:f>
              <c:strCache>
                <c:ptCount val="8"/>
                <c:pt idx="0">
                  <c:v>Effet souhaité de la réforme</c:v>
                </c:pt>
                <c:pt idx="1">
                  <c:v>Appreciation des bulletins</c:v>
                </c:pt>
                <c:pt idx="2">
                  <c:v>Satisfaction des rapports avec l'école</c:v>
                </c:pt>
                <c:pt idx="3">
                  <c:v>Qualité des apprentissages de l'enfant</c:v>
                </c:pt>
                <c:pt idx="4">
                  <c:v>Plan d'intervention individualisé</c:v>
                </c:pt>
                <c:pt idx="5">
                  <c:v>Consultation des services</c:v>
                </c:pt>
                <c:pt idx="6">
                  <c:v>Cours d'été</c:v>
                </c:pt>
                <c:pt idx="7">
                  <c:v>Échec au secondaire</c:v>
                </c:pt>
              </c:strCache>
            </c:strRef>
          </c:cat>
          <c:val>
            <c:numRef>
              <c:f>Sheet1!$A$3:$K$3</c:f>
              <c:numCache>
                <c:formatCode>General</c:formatCode>
                <c:ptCount val="8"/>
                <c:pt idx="0">
                  <c:v>0.4</c:v>
                </c:pt>
                <c:pt idx="1">
                  <c:v>-0.4</c:v>
                </c:pt>
                <c:pt idx="2">
                  <c:v>-0.32000000000000095</c:v>
                </c:pt>
                <c:pt idx="3">
                  <c:v>-0.28000000000000008</c:v>
                </c:pt>
                <c:pt idx="4">
                  <c:v>-0.28000000000000008</c:v>
                </c:pt>
                <c:pt idx="5">
                  <c:v>-0.25</c:v>
                </c:pt>
                <c:pt idx="6">
                  <c:v>-0.13</c:v>
                </c:pt>
                <c:pt idx="7">
                  <c:v>-0.12000000000000002</c:v>
                </c:pt>
              </c:numCache>
            </c:numRef>
          </c:val>
        </c:ser>
        <c:gapWidth val="300"/>
        <c:shape val="box"/>
        <c:axId val="75879936"/>
        <c:axId val="75881472"/>
        <c:axId val="0"/>
      </c:bar3DChart>
      <c:catAx>
        <c:axId val="75879936"/>
        <c:scaling>
          <c:orientation val="minMax"/>
        </c:scaling>
        <c:axPos val="b"/>
        <c:numFmt formatCode="General" sourceLinked="1"/>
        <c:tickLblPos val="low"/>
        <c:txPr>
          <a:bodyPr/>
          <a:lstStyle/>
          <a:p>
            <a:pPr>
              <a:defRPr sz="1000" b="1"/>
            </a:pPr>
            <a:endParaRPr lang="fr-FR"/>
          </a:p>
        </c:txPr>
        <c:crossAx val="75881472"/>
        <c:crossesAt val="0"/>
        <c:auto val="1"/>
        <c:lblAlgn val="ctr"/>
        <c:lblOffset val="100"/>
      </c:catAx>
      <c:valAx>
        <c:axId val="75881472"/>
        <c:scaling>
          <c:orientation val="minMax"/>
          <c:max val="0.5"/>
          <c:min val="-0.5"/>
        </c:scaling>
        <c:axPos val="l"/>
        <c:majorGridlines/>
        <c:minorGridlines/>
        <c:numFmt formatCode="General" sourceLinked="1"/>
        <c:tickLblPos val="nextTo"/>
        <c:spPr>
          <a:ln w="10593">
            <a:solidFill>
              <a:schemeClr val="accent1"/>
            </a:solidFill>
          </a:ln>
        </c:spPr>
        <c:txPr>
          <a:bodyPr/>
          <a:lstStyle/>
          <a:p>
            <a:pPr>
              <a:defRPr sz="1400" b="0"/>
            </a:pPr>
            <a:endParaRPr lang="fr-FR"/>
          </a:p>
        </c:txPr>
        <c:crossAx val="75879936"/>
        <c:crosses val="autoZero"/>
        <c:crossBetween val="between"/>
        <c:majorUnit val="0.25"/>
      </c:valAx>
      <c:spPr>
        <a:noFill/>
        <a:ln w="28249">
          <a:noFill/>
        </a:ln>
      </c:spPr>
    </c:plotArea>
    <c:plotVisOnly val="1"/>
    <c:dispBlanksAs val="gap"/>
  </c:chart>
  <c:spPr>
    <a:noFill/>
    <a:ln>
      <a:noFill/>
    </a:ln>
  </c:spPr>
  <c:txPr>
    <a:bodyPr/>
    <a:lstStyle/>
    <a:p>
      <a:pPr>
        <a:defRPr sz="1335" b="1" i="0" u="none" strike="noStrike" baseline="0">
          <a:solidFill>
            <a:schemeClr val="tx1"/>
          </a:solidFill>
          <a:latin typeface="Arial"/>
          <a:ea typeface="Arial"/>
          <a:cs typeface="Arial"/>
        </a:defRPr>
      </a:pPr>
      <a:endParaRPr lang="fr-FR"/>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CA"/>
  <c:chart>
    <c:view3D>
      <c:hPercent val="51"/>
      <c:depthPercent val="100"/>
      <c:rAngAx val="1"/>
    </c:view3D>
    <c:floor>
      <c:spPr>
        <a:solidFill>
          <a:srgbClr val="C0C0C0"/>
        </a:solidFill>
        <a:ln w="3175">
          <a:solidFill>
            <a:srgbClr val="000000"/>
          </a:solidFill>
          <a:prstDash val="solid"/>
        </a:ln>
      </c:spPr>
    </c:floor>
    <c:sideWall>
      <c:spPr>
        <a:solidFill>
          <a:srgbClr val="FFFFFF"/>
        </a:solidFill>
        <a:ln w="12700">
          <a:solidFill>
            <a:srgbClr val="FFFFFF"/>
          </a:solidFill>
          <a:prstDash val="solid"/>
        </a:ln>
      </c:spPr>
    </c:sideWall>
    <c:backWall>
      <c:spPr>
        <a:solidFill>
          <a:srgbClr val="FFFFFF"/>
        </a:solidFill>
        <a:ln w="12700">
          <a:solidFill>
            <a:srgbClr val="FFFFFF"/>
          </a:solidFill>
          <a:prstDash val="solid"/>
        </a:ln>
      </c:spPr>
    </c:backWall>
    <c:plotArea>
      <c:layout>
        <c:manualLayout>
          <c:layoutTarget val="inner"/>
          <c:xMode val="edge"/>
          <c:yMode val="edge"/>
          <c:x val="7.854137447405328E-2"/>
          <c:y val="3.7837837837837951E-2"/>
          <c:w val="0.90743338008414975"/>
          <c:h val="0.74864864864865177"/>
        </c:manualLayout>
      </c:layout>
      <c:bar3DChart>
        <c:barDir val="col"/>
        <c:grouping val="clustered"/>
        <c:ser>
          <c:idx val="0"/>
          <c:order val="0"/>
          <c:spPr>
            <a:solidFill>
              <a:srgbClr val="9999FF"/>
            </a:solidFill>
            <a:ln w="12738">
              <a:noFill/>
              <a:prstDash val="solid"/>
            </a:ln>
          </c:spPr>
          <c:dPt>
            <c:idx val="0"/>
            <c:spPr>
              <a:solidFill>
                <a:srgbClr val="02549E"/>
              </a:solidFill>
              <a:ln w="12738">
                <a:noFill/>
                <a:prstDash val="solid"/>
              </a:ln>
            </c:spPr>
          </c:dPt>
          <c:dPt>
            <c:idx val="1"/>
            <c:spPr>
              <a:solidFill>
                <a:srgbClr val="DA4815"/>
              </a:solidFill>
              <a:ln w="12738">
                <a:noFill/>
                <a:prstDash val="solid"/>
              </a:ln>
            </c:spPr>
          </c:dPt>
          <c:dPt>
            <c:idx val="2"/>
            <c:spPr>
              <a:solidFill>
                <a:srgbClr val="02549E"/>
              </a:solidFill>
              <a:ln w="12738">
                <a:noFill/>
                <a:prstDash val="solid"/>
              </a:ln>
            </c:spPr>
          </c:dPt>
          <c:dPt>
            <c:idx val="3"/>
            <c:spPr>
              <a:solidFill>
                <a:srgbClr val="DA4815"/>
              </a:solidFill>
              <a:ln w="12738">
                <a:noFill/>
                <a:prstDash val="solid"/>
              </a:ln>
            </c:spPr>
          </c:dPt>
          <c:cat>
            <c:strRef>
              <c:f>Feuil1!$A$2:$A$5</c:f>
              <c:strCache>
                <c:ptCount val="4"/>
                <c:pt idx="0">
                  <c:v>436</c:v>
                </c:pt>
                <c:pt idx="1">
                  <c:v>TS / SN (4e sec.)</c:v>
                </c:pt>
                <c:pt idx="2">
                  <c:v>536</c:v>
                </c:pt>
                <c:pt idx="3">
                  <c:v>TS / SN (5e sec.)</c:v>
                </c:pt>
              </c:strCache>
            </c:strRef>
          </c:cat>
          <c:val>
            <c:numRef>
              <c:f>Feuil1!$B$2:$B$5</c:f>
              <c:numCache>
                <c:formatCode>General</c:formatCode>
                <c:ptCount val="4"/>
                <c:pt idx="0">
                  <c:v>53.2</c:v>
                </c:pt>
                <c:pt idx="1">
                  <c:v>61</c:v>
                </c:pt>
                <c:pt idx="2">
                  <c:v>43.1</c:v>
                </c:pt>
                <c:pt idx="3">
                  <c:v>56.1</c:v>
                </c:pt>
              </c:numCache>
            </c:numRef>
          </c:val>
        </c:ser>
        <c:gapDepth val="0"/>
        <c:shape val="box"/>
        <c:axId val="100677120"/>
        <c:axId val="100678656"/>
        <c:axId val="0"/>
      </c:bar3DChart>
      <c:catAx>
        <c:axId val="100677120"/>
        <c:scaling>
          <c:orientation val="minMax"/>
        </c:scaling>
        <c:axPos val="b"/>
        <c:numFmt formatCode="General" sourceLinked="1"/>
        <c:tickLblPos val="low"/>
        <c:spPr>
          <a:ln w="318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fr-FR"/>
          </a:p>
        </c:txPr>
        <c:crossAx val="100678656"/>
        <c:crosses val="autoZero"/>
        <c:auto val="1"/>
        <c:lblAlgn val="ctr"/>
        <c:lblOffset val="100"/>
        <c:tickLblSkip val="1"/>
        <c:tickMarkSkip val="1"/>
      </c:catAx>
      <c:valAx>
        <c:axId val="100678656"/>
        <c:scaling>
          <c:orientation val="minMax"/>
          <c:max val="100"/>
        </c:scaling>
        <c:axPos val="l"/>
        <c:majorGridlines>
          <c:spPr>
            <a:ln w="3185">
              <a:solidFill>
                <a:srgbClr val="000000"/>
              </a:solidFill>
              <a:prstDash val="solid"/>
            </a:ln>
          </c:spPr>
        </c:majorGridlines>
        <c:numFmt formatCode="General" sourceLinked="1"/>
        <c:tickLblPos val="nextTo"/>
        <c:spPr>
          <a:ln w="318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fr-FR"/>
          </a:p>
        </c:txPr>
        <c:crossAx val="100677120"/>
        <c:crosses val="autoZero"/>
        <c:crossBetween val="between"/>
        <c:majorUnit val="20"/>
      </c:valAx>
      <c:spPr>
        <a:noFill/>
        <a:ln w="25400">
          <a:noFill/>
        </a:ln>
      </c:spPr>
    </c:plotArea>
    <c:plotVisOnly val="1"/>
    <c:dispBlanksAs val="gap"/>
  </c:chart>
  <c:spPr>
    <a:noFill/>
    <a:ln>
      <a:noFill/>
    </a:ln>
  </c:spPr>
  <c:txPr>
    <a:bodyPr/>
    <a:lstStyle/>
    <a:p>
      <a:pPr>
        <a:defRPr sz="1005" b="0" i="0" u="none" strike="noStrike" baseline="0">
          <a:solidFill>
            <a:srgbClr val="000000"/>
          </a:solidFill>
          <a:latin typeface="Arial"/>
          <a:ea typeface="Arial"/>
          <a:cs typeface="Arial"/>
        </a:defRPr>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CA"/>
  <c:chart>
    <c:view3D>
      <c:hPercent val="54"/>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5819477434679424E-2"/>
          <c:y val="2.1531100478469123E-2"/>
          <c:w val="0.83847980997624649"/>
          <c:h val="0.88038277511961438"/>
        </c:manualLayout>
      </c:layout>
      <c:bar3DChart>
        <c:barDir val="col"/>
        <c:grouping val="clustered"/>
        <c:ser>
          <c:idx val="0"/>
          <c:order val="0"/>
          <c:tx>
            <c:strRef>
              <c:f>Sheet1!$A$2</c:f>
              <c:strCache>
                <c:ptCount val="1"/>
                <c:pt idx="0">
                  <c:v>Contrôle</c:v>
                </c:pt>
              </c:strCache>
            </c:strRef>
          </c:tx>
          <c:spPr>
            <a:solidFill>
              <a:srgbClr val="02549E"/>
            </a:solidFill>
            <a:ln w="12660">
              <a:noFill/>
              <a:prstDash val="solid"/>
            </a:ln>
          </c:spPr>
          <c:dLbls>
            <c:dLbl>
              <c:idx val="0"/>
              <c:layout>
                <c:manualLayout>
                  <c:x val="-3.9810680155212752E-3"/>
                  <c:y val="0.20030962217089443"/>
                </c:manualLayout>
              </c:layout>
              <c:tx>
                <c:rich>
                  <a:bodyPr/>
                  <a:lstStyle/>
                  <a:p>
                    <a:r>
                      <a:rPr lang="en-US" dirty="0" smtClean="0"/>
                      <a:t>53,42</a:t>
                    </a:r>
                    <a:endParaRPr lang="en-US" dirty="0"/>
                  </a:p>
                </c:rich>
              </c:tx>
              <c:showVal val="1"/>
            </c:dLbl>
            <c:spPr>
              <a:noFill/>
              <a:ln w="25321">
                <a:noFill/>
              </a:ln>
            </c:spPr>
            <c:txPr>
              <a:bodyPr/>
              <a:lstStyle/>
              <a:p>
                <a:pPr>
                  <a:defRPr sz="1800" b="0" i="0" u="none" strike="noStrike" baseline="0">
                    <a:solidFill>
                      <a:schemeClr val="tx1"/>
                    </a:solidFill>
                    <a:latin typeface="Arial"/>
                    <a:ea typeface="Arial"/>
                    <a:cs typeface="Arial"/>
                  </a:defRPr>
                </a:pPr>
                <a:endParaRPr lang="fr-FR"/>
              </a:p>
            </c:txPr>
            <c:showVal val="1"/>
          </c:dLbls>
          <c:cat>
            <c:strRef>
              <c:f>Sheet1!$B$1:$H$1</c:f>
              <c:strCache>
                <c:ptCount val="1"/>
                <c:pt idx="0">
                  <c:v>Rendement</c:v>
                </c:pt>
              </c:strCache>
            </c:strRef>
          </c:cat>
          <c:val>
            <c:numRef>
              <c:f>Sheet1!$B$2:$H$2</c:f>
              <c:numCache>
                <c:formatCode>General</c:formatCode>
                <c:ptCount val="1"/>
                <c:pt idx="0">
                  <c:v>53.42</c:v>
                </c:pt>
              </c:numCache>
            </c:numRef>
          </c:val>
        </c:ser>
        <c:ser>
          <c:idx val="1"/>
          <c:order val="1"/>
          <c:tx>
            <c:strRef>
              <c:f>Sheet1!$A$3</c:f>
              <c:strCache>
                <c:ptCount val="1"/>
                <c:pt idx="0">
                  <c:v>Renouveau</c:v>
                </c:pt>
              </c:strCache>
            </c:strRef>
          </c:tx>
          <c:spPr>
            <a:solidFill>
              <a:srgbClr val="DA4815"/>
            </a:solidFill>
            <a:ln w="12660">
              <a:noFill/>
              <a:prstDash val="solid"/>
            </a:ln>
          </c:spPr>
          <c:dLbls>
            <c:dLbl>
              <c:idx val="0"/>
              <c:layout>
                <c:manualLayout>
                  <c:x val="1.148379133820066E-2"/>
                  <c:y val="0.16695887997897937"/>
                </c:manualLayout>
              </c:layout>
              <c:showVal val="1"/>
            </c:dLbl>
            <c:spPr>
              <a:noFill/>
              <a:ln w="25321">
                <a:noFill/>
              </a:ln>
            </c:spPr>
            <c:txPr>
              <a:bodyPr/>
              <a:lstStyle/>
              <a:p>
                <a:pPr>
                  <a:defRPr sz="1800" b="0" i="0" u="none" strike="noStrike" baseline="0">
                    <a:solidFill>
                      <a:schemeClr val="tx1"/>
                    </a:solidFill>
                    <a:latin typeface="Arial"/>
                    <a:ea typeface="Arial"/>
                    <a:cs typeface="Arial"/>
                  </a:defRPr>
                </a:pPr>
                <a:endParaRPr lang="fr-FR"/>
              </a:p>
            </c:txPr>
            <c:showVal val="1"/>
          </c:dLbls>
          <c:cat>
            <c:strRef>
              <c:f>Sheet1!$B$1:$H$1</c:f>
              <c:strCache>
                <c:ptCount val="1"/>
                <c:pt idx="0">
                  <c:v>Rendement</c:v>
                </c:pt>
              </c:strCache>
            </c:strRef>
          </c:cat>
          <c:val>
            <c:numRef>
              <c:f>Sheet1!$B$3:$H$3</c:f>
              <c:numCache>
                <c:formatCode>General</c:formatCode>
                <c:ptCount val="1"/>
                <c:pt idx="0">
                  <c:v>50.43</c:v>
                </c:pt>
              </c:numCache>
            </c:numRef>
          </c:val>
        </c:ser>
        <c:gapDepth val="0"/>
        <c:shape val="box"/>
        <c:axId val="101083776"/>
        <c:axId val="101085568"/>
        <c:axId val="0"/>
      </c:bar3DChart>
      <c:catAx>
        <c:axId val="101083776"/>
        <c:scaling>
          <c:orientation val="minMax"/>
        </c:scaling>
        <c:axPos val="b"/>
        <c:numFmt formatCode="General" sourceLinked="1"/>
        <c:tickLblPos val="low"/>
        <c:spPr>
          <a:ln w="3165">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fr-FR"/>
          </a:p>
        </c:txPr>
        <c:crossAx val="101085568"/>
        <c:crosses val="autoZero"/>
        <c:auto val="1"/>
        <c:lblAlgn val="ctr"/>
        <c:lblOffset val="100"/>
        <c:tickLblSkip val="1"/>
        <c:tickMarkSkip val="1"/>
      </c:catAx>
      <c:valAx>
        <c:axId val="101085568"/>
        <c:scaling>
          <c:orientation val="minMax"/>
          <c:max val="100"/>
          <c:min val="0"/>
        </c:scaling>
        <c:axPos val="l"/>
        <c:majorGridlines>
          <c:spPr>
            <a:ln w="3165">
              <a:solidFill>
                <a:schemeClr val="tx1"/>
              </a:solidFill>
              <a:prstDash val="solid"/>
            </a:ln>
          </c:spPr>
        </c:majorGridlines>
        <c:numFmt formatCode="General" sourceLinked="1"/>
        <c:tickLblPos val="nextTo"/>
        <c:spPr>
          <a:ln w="3165">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fr-FR"/>
          </a:p>
        </c:txPr>
        <c:crossAx val="101083776"/>
        <c:crosses val="autoZero"/>
        <c:crossBetween val="between"/>
        <c:majorUnit val="20"/>
        <c:minorUnit val="10"/>
      </c:valAx>
      <c:spPr>
        <a:noFill/>
        <a:ln w="25400">
          <a:noFill/>
        </a:ln>
      </c:spPr>
    </c:plotArea>
    <c:legend>
      <c:legendPos val="r"/>
      <c:layout>
        <c:manualLayout>
          <c:xMode val="edge"/>
          <c:yMode val="edge"/>
          <c:x val="0.8547485106957865"/>
          <c:y val="0.44890515895840316"/>
          <c:w val="0.14042778066229719"/>
          <c:h val="0.17854173449295993"/>
        </c:manualLayout>
      </c:layout>
      <c:spPr>
        <a:noFill/>
        <a:ln w="3165">
          <a:noFill/>
          <a:prstDash val="solid"/>
        </a:ln>
      </c:spPr>
      <c:txPr>
        <a:bodyPr/>
        <a:lstStyle/>
        <a:p>
          <a:pPr>
            <a:defRPr sz="1400" b="0" i="0" u="none" strike="noStrike" baseline="0">
              <a:solidFill>
                <a:schemeClr val="tx1"/>
              </a:solidFill>
              <a:latin typeface="Arial"/>
              <a:ea typeface="Arial"/>
              <a:cs typeface="Arial"/>
            </a:defRPr>
          </a:pPr>
          <a:endParaRPr lang="fr-FR"/>
        </a:p>
      </c:txPr>
    </c:legend>
    <c:plotVisOnly val="1"/>
    <c:dispBlanksAs val="gap"/>
  </c:chart>
  <c:spPr>
    <a:noFill/>
    <a:ln>
      <a:noFill/>
    </a:ln>
  </c:spPr>
  <c:txPr>
    <a:bodyPr/>
    <a:lstStyle/>
    <a:p>
      <a:pPr>
        <a:defRPr sz="1196" b="0" i="0" u="none" strike="noStrike" baseline="0">
          <a:solidFill>
            <a:schemeClr val="tx1"/>
          </a:solidFill>
          <a:latin typeface="Arial"/>
          <a:ea typeface="Arial"/>
          <a:cs typeface="Arial"/>
        </a:defRPr>
      </a:pPr>
      <a:endParaRPr lang="fr-FR"/>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CA"/>
  <c:chart>
    <c:view3D>
      <c:hPercent val="54"/>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5819477434679333E-2"/>
          <c:y val="2.1531100478469168E-2"/>
          <c:w val="0.83847980997624649"/>
          <c:h val="0.88038277511961338"/>
        </c:manualLayout>
      </c:layout>
      <c:bar3DChart>
        <c:barDir val="col"/>
        <c:grouping val="clustered"/>
        <c:ser>
          <c:idx val="0"/>
          <c:order val="0"/>
          <c:tx>
            <c:strRef>
              <c:f>Sheet1!$A$2</c:f>
              <c:strCache>
                <c:ptCount val="1"/>
                <c:pt idx="0">
                  <c:v>Contrôle</c:v>
                </c:pt>
              </c:strCache>
            </c:strRef>
          </c:tx>
          <c:spPr>
            <a:solidFill>
              <a:srgbClr val="02549E"/>
            </a:solidFill>
            <a:ln w="12643">
              <a:noFill/>
              <a:prstDash val="solid"/>
            </a:ln>
          </c:spPr>
          <c:cat>
            <c:strRef>
              <c:f>Sheet1!$B$1:$G$1</c:f>
              <c:strCache>
                <c:ptCount val="2"/>
                <c:pt idx="0">
                  <c:v>Communiquer</c:v>
                </c:pt>
                <c:pt idx="1">
                  <c:v>Raisonner</c:v>
                </c:pt>
              </c:strCache>
            </c:strRef>
          </c:cat>
          <c:val>
            <c:numRef>
              <c:f>Sheet1!$B$2:$G$2</c:f>
              <c:numCache>
                <c:formatCode>General</c:formatCode>
                <c:ptCount val="2"/>
                <c:pt idx="0">
                  <c:v>52.52</c:v>
                </c:pt>
                <c:pt idx="1">
                  <c:v>51.06</c:v>
                </c:pt>
              </c:numCache>
            </c:numRef>
          </c:val>
        </c:ser>
        <c:ser>
          <c:idx val="1"/>
          <c:order val="1"/>
          <c:tx>
            <c:strRef>
              <c:f>Sheet1!$A$3</c:f>
              <c:strCache>
                <c:ptCount val="1"/>
                <c:pt idx="0">
                  <c:v>Renouveau</c:v>
                </c:pt>
              </c:strCache>
            </c:strRef>
          </c:tx>
          <c:spPr>
            <a:solidFill>
              <a:srgbClr val="DA4815"/>
            </a:solidFill>
            <a:ln w="12643">
              <a:noFill/>
              <a:prstDash val="solid"/>
            </a:ln>
          </c:spPr>
          <c:cat>
            <c:strRef>
              <c:f>Sheet1!$B$1:$G$1</c:f>
              <c:strCache>
                <c:ptCount val="2"/>
                <c:pt idx="0">
                  <c:v>Communiquer</c:v>
                </c:pt>
                <c:pt idx="1">
                  <c:v>Raisonner</c:v>
                </c:pt>
              </c:strCache>
            </c:strRef>
          </c:cat>
          <c:val>
            <c:numRef>
              <c:f>Sheet1!$B$3:$G$3</c:f>
              <c:numCache>
                <c:formatCode>General</c:formatCode>
                <c:ptCount val="2"/>
                <c:pt idx="0">
                  <c:v>49.74</c:v>
                </c:pt>
                <c:pt idx="1">
                  <c:v>48.88</c:v>
                </c:pt>
              </c:numCache>
            </c:numRef>
          </c:val>
        </c:ser>
        <c:gapDepth val="0"/>
        <c:shape val="box"/>
        <c:axId val="110626304"/>
        <c:axId val="110627840"/>
        <c:axId val="0"/>
      </c:bar3DChart>
      <c:catAx>
        <c:axId val="110626304"/>
        <c:scaling>
          <c:orientation val="minMax"/>
        </c:scaling>
        <c:axPos val="b"/>
        <c:numFmt formatCode="General" sourceLinked="1"/>
        <c:tickLblPos val="low"/>
        <c:spPr>
          <a:ln w="3161">
            <a:solidFill>
              <a:schemeClr val="tx1"/>
            </a:solidFill>
            <a:prstDash val="solid"/>
          </a:ln>
        </c:spPr>
        <c:txPr>
          <a:bodyPr rot="0" vert="horz"/>
          <a:lstStyle/>
          <a:p>
            <a:pPr>
              <a:defRPr sz="1398" b="0" i="0" u="none" strike="noStrike" baseline="0">
                <a:solidFill>
                  <a:schemeClr val="tx1"/>
                </a:solidFill>
                <a:latin typeface="Arial"/>
                <a:ea typeface="Arial"/>
                <a:cs typeface="Arial"/>
              </a:defRPr>
            </a:pPr>
            <a:endParaRPr lang="fr-FR"/>
          </a:p>
        </c:txPr>
        <c:crossAx val="110627840"/>
        <c:crosses val="autoZero"/>
        <c:auto val="1"/>
        <c:lblAlgn val="ctr"/>
        <c:lblOffset val="100"/>
        <c:tickLblSkip val="1"/>
        <c:tickMarkSkip val="1"/>
      </c:catAx>
      <c:valAx>
        <c:axId val="110627840"/>
        <c:scaling>
          <c:orientation val="minMax"/>
          <c:max val="100"/>
          <c:min val="0"/>
        </c:scaling>
        <c:axPos val="l"/>
        <c:majorGridlines>
          <c:spPr>
            <a:ln w="3161">
              <a:solidFill>
                <a:schemeClr val="tx1"/>
              </a:solidFill>
              <a:prstDash val="solid"/>
            </a:ln>
          </c:spPr>
        </c:majorGridlines>
        <c:numFmt formatCode="General" sourceLinked="1"/>
        <c:tickLblPos val="nextTo"/>
        <c:spPr>
          <a:ln w="3161">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fr-FR"/>
          </a:p>
        </c:txPr>
        <c:crossAx val="110626304"/>
        <c:crosses val="autoZero"/>
        <c:crossBetween val="between"/>
        <c:majorUnit val="20"/>
        <c:minorUnit val="10"/>
      </c:valAx>
      <c:spPr>
        <a:noFill/>
        <a:ln w="25365">
          <a:noFill/>
        </a:ln>
      </c:spPr>
    </c:plotArea>
    <c:legend>
      <c:legendPos val="r"/>
      <c:layout>
        <c:manualLayout>
          <c:xMode val="edge"/>
          <c:yMode val="edge"/>
          <c:x val="0.85083179141730991"/>
          <c:y val="0.45542282132198908"/>
          <c:w val="0.14585055942640723"/>
          <c:h val="0.19348138438907742"/>
        </c:manualLayout>
      </c:layout>
      <c:spPr>
        <a:noFill/>
        <a:ln w="3161">
          <a:noFill/>
          <a:prstDash val="solid"/>
        </a:ln>
      </c:spPr>
      <c:txPr>
        <a:bodyPr/>
        <a:lstStyle/>
        <a:p>
          <a:pPr>
            <a:defRPr sz="1400" b="0" i="0" u="none" strike="noStrike" baseline="0">
              <a:solidFill>
                <a:schemeClr val="tx1"/>
              </a:solidFill>
              <a:latin typeface="Arial"/>
              <a:ea typeface="Arial"/>
              <a:cs typeface="Arial"/>
            </a:defRPr>
          </a:pPr>
          <a:endParaRPr lang="fr-FR"/>
        </a:p>
      </c:txPr>
    </c:legend>
    <c:plotVisOnly val="1"/>
    <c:dispBlanksAs val="gap"/>
  </c:chart>
  <c:spPr>
    <a:noFill/>
    <a:ln>
      <a:noFill/>
    </a:ln>
  </c:spPr>
  <c:txPr>
    <a:bodyPr/>
    <a:lstStyle/>
    <a:p>
      <a:pPr>
        <a:defRPr sz="1194" b="0" i="0" u="none" strike="noStrike" baseline="0">
          <a:solidFill>
            <a:schemeClr val="tx1"/>
          </a:solidFill>
          <a:latin typeface="Arial"/>
          <a:ea typeface="Arial"/>
          <a:cs typeface="Arial"/>
        </a:defRPr>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fr-CA"/>
  <c:chart>
    <c:view3D>
      <c:hPercent val="54"/>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5819477434679333E-2"/>
          <c:y val="2.1531100478469168E-2"/>
          <c:w val="0.83847980997624649"/>
          <c:h val="0.88038277511961338"/>
        </c:manualLayout>
      </c:layout>
      <c:bar3DChart>
        <c:barDir val="col"/>
        <c:grouping val="clustered"/>
        <c:ser>
          <c:idx val="0"/>
          <c:order val="0"/>
          <c:tx>
            <c:strRef>
              <c:f>Sheet1!$A$2</c:f>
              <c:strCache>
                <c:ptCount val="1"/>
                <c:pt idx="0">
                  <c:v>Contrôle</c:v>
                </c:pt>
              </c:strCache>
            </c:strRef>
          </c:tx>
          <c:spPr>
            <a:solidFill>
              <a:srgbClr val="02549E"/>
            </a:solidFill>
            <a:ln w="12650">
              <a:noFill/>
              <a:prstDash val="solid"/>
            </a:ln>
          </c:spPr>
          <c:cat>
            <c:strRef>
              <c:f>Sheet1!$B$1:$H$1</c:f>
              <c:strCache>
                <c:ptCount val="3"/>
                <c:pt idx="0">
                  <c:v>Géométrie</c:v>
                </c:pt>
                <c:pt idx="1">
                  <c:v>Algèbre</c:v>
                </c:pt>
                <c:pt idx="2">
                  <c:v>Statistique</c:v>
                </c:pt>
              </c:strCache>
            </c:strRef>
          </c:cat>
          <c:val>
            <c:numRef>
              <c:f>Sheet1!$B$2:$H$2</c:f>
              <c:numCache>
                <c:formatCode>General</c:formatCode>
                <c:ptCount val="3"/>
                <c:pt idx="0">
                  <c:v>53.17</c:v>
                </c:pt>
                <c:pt idx="1">
                  <c:v>52.09</c:v>
                </c:pt>
                <c:pt idx="2">
                  <c:v>56.37</c:v>
                </c:pt>
              </c:numCache>
            </c:numRef>
          </c:val>
        </c:ser>
        <c:ser>
          <c:idx val="1"/>
          <c:order val="1"/>
          <c:tx>
            <c:strRef>
              <c:f>Sheet1!$A$3</c:f>
              <c:strCache>
                <c:ptCount val="1"/>
                <c:pt idx="0">
                  <c:v>Renouveau</c:v>
                </c:pt>
              </c:strCache>
            </c:strRef>
          </c:tx>
          <c:spPr>
            <a:solidFill>
              <a:srgbClr val="DA4815"/>
            </a:solidFill>
            <a:ln w="12650">
              <a:noFill/>
              <a:prstDash val="solid"/>
            </a:ln>
          </c:spPr>
          <c:cat>
            <c:strRef>
              <c:f>Sheet1!$B$1:$H$1</c:f>
              <c:strCache>
                <c:ptCount val="3"/>
                <c:pt idx="0">
                  <c:v>Géométrie</c:v>
                </c:pt>
                <c:pt idx="1">
                  <c:v>Algèbre</c:v>
                </c:pt>
                <c:pt idx="2">
                  <c:v>Statistique</c:v>
                </c:pt>
              </c:strCache>
            </c:strRef>
          </c:cat>
          <c:val>
            <c:numRef>
              <c:f>Sheet1!$B$3:$H$3</c:f>
              <c:numCache>
                <c:formatCode>General</c:formatCode>
                <c:ptCount val="3"/>
                <c:pt idx="0">
                  <c:v>49.75</c:v>
                </c:pt>
                <c:pt idx="1">
                  <c:v>48.879999999999995</c:v>
                </c:pt>
                <c:pt idx="2">
                  <c:v>54.39</c:v>
                </c:pt>
              </c:numCache>
            </c:numRef>
          </c:val>
        </c:ser>
        <c:gapDepth val="0"/>
        <c:shape val="box"/>
        <c:axId val="110644608"/>
        <c:axId val="110691456"/>
        <c:axId val="0"/>
      </c:bar3DChart>
      <c:catAx>
        <c:axId val="110644608"/>
        <c:scaling>
          <c:orientation val="minMax"/>
        </c:scaling>
        <c:axPos val="b"/>
        <c:numFmt formatCode="General" sourceLinked="1"/>
        <c:tickLblPos val="low"/>
        <c:spPr>
          <a:ln w="3163">
            <a:solidFill>
              <a:schemeClr val="tx1"/>
            </a:solidFill>
            <a:prstDash val="solid"/>
          </a:ln>
        </c:spPr>
        <c:txPr>
          <a:bodyPr rot="0" vert="horz"/>
          <a:lstStyle/>
          <a:p>
            <a:pPr>
              <a:defRPr sz="1399" b="0" i="0" u="none" strike="noStrike" baseline="0">
                <a:solidFill>
                  <a:schemeClr val="tx1"/>
                </a:solidFill>
                <a:latin typeface="Arial"/>
                <a:ea typeface="Arial"/>
                <a:cs typeface="Arial"/>
              </a:defRPr>
            </a:pPr>
            <a:endParaRPr lang="fr-FR"/>
          </a:p>
        </c:txPr>
        <c:crossAx val="110691456"/>
        <c:crosses val="autoZero"/>
        <c:auto val="1"/>
        <c:lblAlgn val="ctr"/>
        <c:lblOffset val="100"/>
        <c:tickLblSkip val="1"/>
        <c:tickMarkSkip val="1"/>
      </c:catAx>
      <c:valAx>
        <c:axId val="110691456"/>
        <c:scaling>
          <c:orientation val="minMax"/>
          <c:max val="100"/>
          <c:min val="0"/>
        </c:scaling>
        <c:axPos val="l"/>
        <c:majorGridlines>
          <c:spPr>
            <a:ln w="3163">
              <a:solidFill>
                <a:schemeClr val="tx1"/>
              </a:solidFill>
              <a:prstDash val="solid"/>
            </a:ln>
          </c:spPr>
        </c:majorGridlines>
        <c:numFmt formatCode="General" sourceLinked="1"/>
        <c:tickLblPos val="nextTo"/>
        <c:spPr>
          <a:ln w="3163">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fr-FR"/>
          </a:p>
        </c:txPr>
        <c:crossAx val="110644608"/>
        <c:crosses val="autoZero"/>
        <c:crossBetween val="between"/>
        <c:majorUnit val="20"/>
        <c:minorUnit val="10"/>
      </c:valAx>
      <c:spPr>
        <a:noFill/>
        <a:ln w="25380">
          <a:noFill/>
        </a:ln>
      </c:spPr>
    </c:plotArea>
    <c:legend>
      <c:legendPos val="r"/>
      <c:layout>
        <c:manualLayout>
          <c:xMode val="edge"/>
          <c:yMode val="edge"/>
          <c:x val="0.85358699610698341"/>
          <c:y val="0.45724964667877965"/>
          <c:w val="0.14641300389301706"/>
          <c:h val="0.16634388249545776"/>
        </c:manualLayout>
      </c:layout>
      <c:spPr>
        <a:noFill/>
        <a:ln w="3163">
          <a:noFill/>
          <a:prstDash val="solid"/>
        </a:ln>
      </c:spPr>
      <c:txPr>
        <a:bodyPr/>
        <a:lstStyle/>
        <a:p>
          <a:pPr>
            <a:defRPr sz="1400" b="0" i="0" u="none" strike="noStrike" baseline="0">
              <a:solidFill>
                <a:schemeClr val="tx1"/>
              </a:solidFill>
              <a:latin typeface="Arial"/>
              <a:ea typeface="Arial"/>
              <a:cs typeface="Arial"/>
            </a:defRPr>
          </a:pPr>
          <a:endParaRPr lang="fr-FR"/>
        </a:p>
      </c:txPr>
    </c:legend>
    <c:plotVisOnly val="1"/>
    <c:dispBlanksAs val="gap"/>
  </c:chart>
  <c:spPr>
    <a:noFill/>
    <a:ln>
      <a:noFill/>
    </a:ln>
  </c:spPr>
  <c:txPr>
    <a:bodyPr/>
    <a:lstStyle/>
    <a:p>
      <a:pPr>
        <a:defRPr sz="1195" b="0" i="0" u="none" strike="noStrike" baseline="0">
          <a:solidFill>
            <a:schemeClr val="tx1"/>
          </a:solidFill>
          <a:latin typeface="Arial"/>
          <a:ea typeface="Arial"/>
          <a:cs typeface="Arial"/>
        </a:defRPr>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fr-CA"/>
  <c:chart>
    <c:autoTitleDeleted val="1"/>
    <c:plotArea>
      <c:layout>
        <c:manualLayout>
          <c:layoutTarget val="inner"/>
          <c:xMode val="edge"/>
          <c:yMode val="edge"/>
          <c:x val="8.8851584524156743E-2"/>
          <c:y val="2.8479613376291592E-2"/>
          <c:w val="0.88954347720423832"/>
          <c:h val="0.9102772161416256"/>
        </c:manualLayout>
      </c:layout>
      <c:barChart>
        <c:barDir val="col"/>
        <c:grouping val="clustered"/>
        <c:ser>
          <c:idx val="0"/>
          <c:order val="0"/>
          <c:tx>
            <c:strRef>
              <c:f>Feuil1!$B$1</c:f>
              <c:strCache>
                <c:ptCount val="1"/>
                <c:pt idx="0">
                  <c:v>Colonne1</c:v>
                </c:pt>
              </c:strCache>
            </c:strRef>
          </c:tx>
          <c:spPr>
            <a:solidFill>
              <a:srgbClr val="02549E"/>
            </a:solidFill>
          </c:spPr>
          <c:dPt>
            <c:idx val="0"/>
            <c:spPr>
              <a:solidFill>
                <a:srgbClr val="FFD833"/>
              </a:solidFill>
            </c:spPr>
          </c:dPt>
          <c:cat>
            <c:strRef>
              <c:f>Feuil1!$A$2:$A$9</c:f>
              <c:strCache>
                <c:ptCount val="8"/>
                <c:pt idx="0">
                  <c:v>Effet désiré de la réforme</c:v>
                </c:pt>
                <c:pt idx="1">
                  <c:v>Géométrie</c:v>
                </c:pt>
                <c:pt idx="2">
                  <c:v>Algèbre</c:v>
                </c:pt>
                <c:pt idx="3">
                  <c:v>Statistique</c:v>
                </c:pt>
                <c:pt idx="4">
                  <c:v>Communiquer</c:v>
                </c:pt>
                <c:pt idx="5">
                  <c:v>Raisonner</c:v>
                </c:pt>
                <c:pt idx="6">
                  <c:v>Rendement total</c:v>
                </c:pt>
                <c:pt idx="7">
                  <c:v>Rendement total (TS vs 536)</c:v>
                </c:pt>
              </c:strCache>
            </c:strRef>
          </c:cat>
          <c:val>
            <c:numRef>
              <c:f>Feuil1!$B$2:$B$9</c:f>
              <c:numCache>
                <c:formatCode>General</c:formatCode>
                <c:ptCount val="8"/>
                <c:pt idx="0">
                  <c:v>0.4</c:v>
                </c:pt>
                <c:pt idx="1">
                  <c:v>-0.19</c:v>
                </c:pt>
                <c:pt idx="2">
                  <c:v>-0.15</c:v>
                </c:pt>
                <c:pt idx="3">
                  <c:v>-0.08</c:v>
                </c:pt>
                <c:pt idx="4">
                  <c:v>-0.09</c:v>
                </c:pt>
                <c:pt idx="5">
                  <c:v>-0.12</c:v>
                </c:pt>
                <c:pt idx="6">
                  <c:v>-0.16</c:v>
                </c:pt>
                <c:pt idx="7">
                  <c:v>-1.5</c:v>
                </c:pt>
              </c:numCache>
            </c:numRef>
          </c:val>
        </c:ser>
        <c:axId val="119758848"/>
        <c:axId val="119760384"/>
      </c:barChart>
      <c:catAx>
        <c:axId val="119758848"/>
        <c:scaling>
          <c:orientation val="minMax"/>
        </c:scaling>
        <c:axPos val="b"/>
        <c:tickLblPos val="nextTo"/>
        <c:txPr>
          <a:bodyPr rot="5400000" vert="horz" anchor="t" anchorCtr="0"/>
          <a:lstStyle/>
          <a:p>
            <a:pPr>
              <a:defRPr sz="1400" b="0"/>
            </a:pPr>
            <a:endParaRPr lang="fr-FR"/>
          </a:p>
        </c:txPr>
        <c:crossAx val="119760384"/>
        <c:crosses val="autoZero"/>
        <c:auto val="1"/>
        <c:lblAlgn val="ctr"/>
        <c:lblOffset val="100"/>
      </c:catAx>
      <c:valAx>
        <c:axId val="119760384"/>
        <c:scaling>
          <c:orientation val="minMax"/>
          <c:max val="0.4"/>
          <c:min val="-0.4"/>
        </c:scaling>
        <c:axPos val="l"/>
        <c:majorGridlines/>
        <c:numFmt formatCode="General" sourceLinked="1"/>
        <c:tickLblPos val="nextTo"/>
        <c:txPr>
          <a:bodyPr/>
          <a:lstStyle/>
          <a:p>
            <a:pPr>
              <a:defRPr sz="1400"/>
            </a:pPr>
            <a:endParaRPr lang="fr-FR"/>
          </a:p>
        </c:txPr>
        <c:crossAx val="119758848"/>
        <c:crosses val="autoZero"/>
        <c:crossBetween val="between"/>
      </c:valAx>
    </c:plotArea>
    <c:plotVisOnly val="1"/>
    <c:dispBlanksAs val="gap"/>
  </c:chart>
  <c:txPr>
    <a:bodyPr/>
    <a:lstStyle/>
    <a:p>
      <a:pPr>
        <a:defRPr sz="1800"/>
      </a:pPr>
      <a:endParaRPr lang="fr-FR"/>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0.56624</cdr:x>
      <cdr:y>0.09766</cdr:y>
    </cdr:from>
    <cdr:to>
      <cdr:x>0.57134</cdr:x>
      <cdr:y>0.24835</cdr:y>
    </cdr:to>
    <cdr:sp macro="" textlink="">
      <cdr:nvSpPr>
        <cdr:cNvPr id="9" name="Connecteur droit avec flèche 8"/>
        <cdr:cNvSpPr/>
      </cdr:nvSpPr>
      <cdr:spPr>
        <a:xfrm xmlns:a="http://schemas.openxmlformats.org/drawingml/2006/main" flipV="1">
          <a:off x="5076056" y="513348"/>
          <a:ext cx="45719" cy="792114"/>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b="0"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cdr:txBody>
    </cdr:sp>
  </cdr:relSizeAnchor>
  <cdr:relSizeAnchor xmlns:cdr="http://schemas.openxmlformats.org/drawingml/2006/chartDrawing">
    <cdr:from>
      <cdr:x>0.02002</cdr:x>
      <cdr:y>0.06849</cdr:y>
    </cdr:from>
    <cdr:to>
      <cdr:x>0.12203</cdr:x>
      <cdr:y>0.24245</cdr:y>
    </cdr:to>
    <cdr:sp macro="" textlink="">
      <cdr:nvSpPr>
        <cdr:cNvPr id="10" name="ZoneTexte 9"/>
        <cdr:cNvSpPr txBox="1"/>
      </cdr:nvSpPr>
      <cdr:spPr>
        <a:xfrm xmlns:a="http://schemas.openxmlformats.org/drawingml/2006/main">
          <a:off x="179512" y="3600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800" b="1" dirty="0" smtClean="0"/>
            <a:t>D de Cohen</a:t>
          </a:r>
          <a:endParaRPr lang="fr-CA"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0.32258</cdr:x>
      <cdr:y>0.02481</cdr:y>
    </cdr:from>
    <cdr:to>
      <cdr:x>0.3277</cdr:x>
      <cdr:y>0.14885</cdr:y>
    </cdr:to>
    <cdr:sp macro="" textlink="">
      <cdr:nvSpPr>
        <cdr:cNvPr id="7" name="Connecteur droit avec flèche 6"/>
        <cdr:cNvSpPr/>
      </cdr:nvSpPr>
      <cdr:spPr>
        <a:xfrm xmlns:a="http://schemas.openxmlformats.org/drawingml/2006/main" flipV="1">
          <a:off x="2880319" y="144016"/>
          <a:ext cx="45719" cy="720080"/>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0.04839</cdr:x>
      <cdr:y>0.04962</cdr:y>
    </cdr:from>
    <cdr:to>
      <cdr:x>0.15079</cdr:x>
      <cdr:y>0.20713</cdr:y>
    </cdr:to>
    <cdr:sp macro="" textlink="">
      <cdr:nvSpPr>
        <cdr:cNvPr id="8" name="ZoneTexte 1"/>
        <cdr:cNvSpPr txBox="1"/>
      </cdr:nvSpPr>
      <cdr:spPr>
        <a:xfrm xmlns:a="http://schemas.openxmlformats.org/drawingml/2006/main">
          <a:off x="432047" y="288032"/>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fr-CA" sz="1800" b="1" dirty="0" smtClean="0"/>
            <a:t>D de Cohen</a:t>
          </a:r>
          <a:endParaRPr lang="fr-CA"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0.06688</cdr:x>
      <cdr:y>0.07351</cdr:y>
    </cdr:from>
    <cdr:to>
      <cdr:x>0.16688</cdr:x>
      <cdr:y>0.22909</cdr:y>
    </cdr:to>
    <cdr:sp macro="" textlink="">
      <cdr:nvSpPr>
        <cdr:cNvPr id="7" name="ZoneTexte 1"/>
        <cdr:cNvSpPr txBox="1"/>
      </cdr:nvSpPr>
      <cdr:spPr>
        <a:xfrm xmlns:a="http://schemas.openxmlformats.org/drawingml/2006/main">
          <a:off x="611560" y="432048"/>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fr-CA" sz="1800" b="1" dirty="0" smtClean="0"/>
            <a:t>D de Cohen</a:t>
          </a:r>
          <a:endParaRPr lang="fr-CA" sz="1800" b="1" dirty="0"/>
        </a:p>
      </cdr:txBody>
    </cdr:sp>
  </cdr:relSizeAnchor>
  <cdr:relSizeAnchor xmlns:cdr="http://schemas.openxmlformats.org/drawingml/2006/chartDrawing">
    <cdr:from>
      <cdr:x>0.3465</cdr:x>
      <cdr:y>0.03676</cdr:y>
    </cdr:from>
    <cdr:to>
      <cdr:x>0.35149</cdr:x>
      <cdr:y>0.15928</cdr:y>
    </cdr:to>
    <cdr:sp macro="" textlink="">
      <cdr:nvSpPr>
        <cdr:cNvPr id="3" name="Connecteur droit avec flèche 2"/>
        <cdr:cNvSpPr/>
      </cdr:nvSpPr>
      <cdr:spPr>
        <a:xfrm xmlns:a="http://schemas.openxmlformats.org/drawingml/2006/main" flipV="1">
          <a:off x="3168352" y="216024"/>
          <a:ext cx="45716" cy="720085"/>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0000"/>
          </a:solidFill>
          <a:prstDash val="solid"/>
          <a:tailEnd type="arrow"/>
        </a:ln>
        <a:effectLst xmlns:a="http://schemas.openxmlformats.org/drawingml/2006/main">
          <a:outerShdw blurRad="40000" dist="23000" dir="5400000" rotWithShape="0">
            <a:srgbClr val="000000">
              <a:alpha val="35000"/>
            </a:srgbClr>
          </a:outerShdw>
        </a:effectLst>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fr-FR"/>
        </a:p>
      </cdr:txBody>
    </cdr:sp>
  </cdr:relSizeAnchor>
</c:userShapes>
</file>

<file path=ppt/drawings/drawing4.xml><?xml version="1.0" encoding="utf-8"?>
<c:userShapes xmlns:c="http://schemas.openxmlformats.org/drawingml/2006/chart">
  <cdr:relSizeAnchor xmlns:cdr="http://schemas.openxmlformats.org/drawingml/2006/chartDrawing">
    <cdr:from>
      <cdr:x>0.08197</cdr:x>
      <cdr:y>0.08333</cdr:y>
    </cdr:from>
    <cdr:to>
      <cdr:x>0.18605</cdr:x>
      <cdr:y>0.2597</cdr:y>
    </cdr:to>
    <cdr:sp macro="" textlink="">
      <cdr:nvSpPr>
        <cdr:cNvPr id="4" name="ZoneTexte 1"/>
        <cdr:cNvSpPr txBox="1"/>
      </cdr:nvSpPr>
      <cdr:spPr>
        <a:xfrm xmlns:a="http://schemas.openxmlformats.org/drawingml/2006/main">
          <a:off x="720079" y="432048"/>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fr-CA" sz="1800" b="1" dirty="0" smtClean="0"/>
            <a:t>D de Cohen</a:t>
          </a:r>
          <a:endParaRPr lang="fr-CA" sz="1800" b="1" dirty="0"/>
        </a:p>
      </cdr:txBody>
    </cdr:sp>
  </cdr:relSizeAnchor>
  <cdr:relSizeAnchor xmlns:cdr="http://schemas.openxmlformats.org/drawingml/2006/chartDrawing">
    <cdr:from>
      <cdr:x>0.36066</cdr:x>
      <cdr:y>0.025</cdr:y>
    </cdr:from>
    <cdr:to>
      <cdr:x>0.36586</cdr:x>
      <cdr:y>0.15</cdr:y>
    </cdr:to>
    <cdr:sp macro="" textlink="">
      <cdr:nvSpPr>
        <cdr:cNvPr id="3" name="Connecteur droit avec flèche 2"/>
        <cdr:cNvSpPr/>
      </cdr:nvSpPr>
      <cdr:spPr>
        <a:xfrm xmlns:a="http://schemas.openxmlformats.org/drawingml/2006/main" flipV="1">
          <a:off x="3168352" y="144016"/>
          <a:ext cx="45716" cy="720085"/>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0000"/>
          </a:solidFill>
          <a:prstDash val="solid"/>
          <a:tailEnd type="arrow"/>
        </a:ln>
        <a:effectLst xmlns:a="http://schemas.openxmlformats.org/drawingml/2006/main">
          <a:outerShdw blurRad="40000" dist="23000" dir="5400000" rotWithShape="0">
            <a:srgbClr val="000000">
              <a:alpha val="35000"/>
            </a:srgbClr>
          </a:outerShdw>
        </a:effectLst>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fr-FR"/>
        </a:p>
      </cdr:txBody>
    </cdr:sp>
  </cdr:relSizeAnchor>
</c:userShapes>
</file>

<file path=ppt/drawings/drawing5.xml><?xml version="1.0" encoding="utf-8"?>
<c:userShapes xmlns:c="http://schemas.openxmlformats.org/drawingml/2006/chart">
  <cdr:relSizeAnchor xmlns:cdr="http://schemas.openxmlformats.org/drawingml/2006/chartDrawing">
    <cdr:from>
      <cdr:x>0.41284</cdr:x>
      <cdr:y>0.10779</cdr:y>
    </cdr:from>
    <cdr:to>
      <cdr:x>0.52861</cdr:x>
      <cdr:y>0.34165</cdr:y>
    </cdr:to>
    <cdr:sp macro="" textlink="">
      <cdr:nvSpPr>
        <cdr:cNvPr id="2" name="ZoneTexte 1"/>
        <cdr:cNvSpPr txBox="1"/>
      </cdr:nvSpPr>
      <cdr:spPr>
        <a:xfrm xmlns:a="http://schemas.openxmlformats.org/drawingml/2006/main">
          <a:off x="3260799" y="42148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0.95374</cdr:x>
      <cdr:y>0.56716</cdr:y>
    </cdr:from>
    <cdr:to>
      <cdr:x>0.95374</cdr:x>
      <cdr:y>0.76687</cdr:y>
    </cdr:to>
    <cdr:cxnSp macro="">
      <cdr:nvCxnSpPr>
        <cdr:cNvPr id="2" name="Connecteur droit avec flèche 1"/>
        <cdr:cNvCxnSpPr/>
      </cdr:nvCxnSpPr>
      <cdr:spPr>
        <a:xfrm xmlns:a="http://schemas.openxmlformats.org/drawingml/2006/main">
          <a:off x="7848872" y="2736304"/>
          <a:ext cx="0" cy="963488"/>
        </a:xfrm>
        <a:prstGeom xmlns:a="http://schemas.openxmlformats.org/drawingml/2006/main" prst="straightConnector1">
          <a:avLst/>
        </a:prstGeom>
        <a:noFill xmlns:a="http://schemas.openxmlformats.org/drawingml/2006/main"/>
        <a:ln xmlns:a="http://schemas.openxmlformats.org/drawingml/2006/main" w="38100" cap="flat" cmpd="sng" algn="ctr">
          <a:solidFill>
            <a:srgbClr val="000000"/>
          </a:solidFill>
          <a:prstDash val="solid"/>
          <a:tailEnd type="arrow"/>
        </a:ln>
        <a:effectLst xmlns:a="http://schemas.openxmlformats.org/drawingml/2006/main">
          <a:outerShdw blurRad="40000" dist="23000" dir="5400000" rotWithShape="0">
            <a:srgbClr val="000000">
              <a:alpha val="35000"/>
            </a:srgbClr>
          </a:outerShdw>
        </a:effectLst>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pPr>
              <a:defRPr/>
            </a:pPr>
            <a:endParaRPr lang="fr-CA"/>
          </a:p>
        </p:txBody>
      </p:sp>
      <p:sp>
        <p:nvSpPr>
          <p:cNvPr id="3" name="Espace réservé de la date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pPr>
              <a:defRPr/>
            </a:pPr>
            <a:fld id="{B78742C4-40A0-4BDF-8CA5-F452CBE5A5C3}" type="datetimeFigureOut">
              <a:rPr lang="fr-CA"/>
              <a:pPr>
                <a:defRPr/>
              </a:pPr>
              <a:t>31-05-2012</a:t>
            </a:fld>
            <a:endParaRPr lang="fr-CA"/>
          </a:p>
        </p:txBody>
      </p:sp>
      <p:sp>
        <p:nvSpPr>
          <p:cNvPr id="4" name="Espace réservé du pied de page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pPr>
              <a:defRPr/>
            </a:pPr>
            <a:endParaRPr lang="fr-CA"/>
          </a:p>
        </p:txBody>
      </p:sp>
      <p:sp>
        <p:nvSpPr>
          <p:cNvPr id="5" name="Espace réservé du numéro de diapositive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pPr>
              <a:defRPr/>
            </a:pPr>
            <a:fld id="{7DBC4CAC-6727-4294-9C56-369AB4CA25D9}" type="slidenum">
              <a:rPr lang="fr-CA"/>
              <a:pPr>
                <a:defRPr/>
              </a:pPr>
              <a:t>‹N°›</a:t>
            </a:fld>
            <a:endParaRPr lang="fr-CA"/>
          </a:p>
        </p:txBody>
      </p:sp>
    </p:spTree>
    <p:extLst>
      <p:ext uri="{BB962C8B-B14F-4D97-AF65-F5344CB8AC3E}">
        <p14:creationId xmlns:p14="http://schemas.microsoft.com/office/powerpoint/2010/main" xmlns="" val="2748975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11488" cy="461963"/>
          </a:xfrm>
          <a:prstGeom prst="rect">
            <a:avLst/>
          </a:prstGeom>
          <a:noFill/>
          <a:ln>
            <a:noFill/>
          </a:ln>
          <a:effectLst/>
          <a:extLst/>
        </p:spPr>
        <p:txBody>
          <a:bodyPr vert="horz" wrap="square" lIns="92492" tIns="46246" rIns="92492" bIns="46246" numCol="1" anchor="t" anchorCtr="0" compatLnSpc="1">
            <a:prstTxWarp prst="textNoShape">
              <a:avLst/>
            </a:prstTxWarp>
          </a:bodyPr>
          <a:lstStyle>
            <a:lvl1pPr>
              <a:defRPr sz="1200"/>
            </a:lvl1pPr>
          </a:lstStyle>
          <a:p>
            <a:pPr>
              <a:defRPr/>
            </a:pPr>
            <a:endParaRPr lang="fr-CA"/>
          </a:p>
        </p:txBody>
      </p:sp>
      <p:sp>
        <p:nvSpPr>
          <p:cNvPr id="80899" name="Rectangle 3"/>
          <p:cNvSpPr>
            <a:spLocks noGrp="1" noChangeArrowheads="1"/>
          </p:cNvSpPr>
          <p:nvPr>
            <p:ph type="dt" idx="1"/>
          </p:nvPr>
        </p:nvSpPr>
        <p:spPr bwMode="auto">
          <a:xfrm>
            <a:off x="3937000" y="0"/>
            <a:ext cx="3011488" cy="461963"/>
          </a:xfrm>
          <a:prstGeom prst="rect">
            <a:avLst/>
          </a:prstGeom>
          <a:noFill/>
          <a:ln>
            <a:noFill/>
          </a:ln>
          <a:effectLst/>
          <a:extLst/>
        </p:spPr>
        <p:txBody>
          <a:bodyPr vert="horz" wrap="square" lIns="92492" tIns="46246" rIns="92492" bIns="46246" numCol="1" anchor="t" anchorCtr="0" compatLnSpc="1">
            <a:prstTxWarp prst="textNoShape">
              <a:avLst/>
            </a:prstTxWarp>
          </a:bodyPr>
          <a:lstStyle>
            <a:lvl1pPr algn="r">
              <a:defRPr sz="1200"/>
            </a:lvl1pPr>
          </a:lstStyle>
          <a:p>
            <a:pPr>
              <a:defRPr/>
            </a:pPr>
            <a:endParaRPr lang="fr-CA"/>
          </a:p>
        </p:txBody>
      </p:sp>
      <p:sp>
        <p:nvSpPr>
          <p:cNvPr id="6349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695325" y="4387850"/>
            <a:ext cx="5559425" cy="4156075"/>
          </a:xfrm>
          <a:prstGeom prst="rect">
            <a:avLst/>
          </a:prstGeom>
          <a:noFill/>
          <a:ln>
            <a:noFill/>
          </a:ln>
          <a:effectLst/>
          <a:extLst/>
        </p:spPr>
        <p:txBody>
          <a:bodyPr vert="horz" wrap="square" lIns="92492" tIns="46246" rIns="92492" bIns="46246"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80902" name="Rectangle 6"/>
          <p:cNvSpPr>
            <a:spLocks noGrp="1" noChangeArrowheads="1"/>
          </p:cNvSpPr>
          <p:nvPr>
            <p:ph type="ftr" sz="quarter" idx="4"/>
          </p:nvPr>
        </p:nvSpPr>
        <p:spPr bwMode="auto">
          <a:xfrm>
            <a:off x="0" y="8772525"/>
            <a:ext cx="3011488" cy="461963"/>
          </a:xfrm>
          <a:prstGeom prst="rect">
            <a:avLst/>
          </a:prstGeom>
          <a:noFill/>
          <a:ln>
            <a:noFill/>
          </a:ln>
          <a:effectLst/>
          <a:extLst/>
        </p:spPr>
        <p:txBody>
          <a:bodyPr vert="horz" wrap="square" lIns="92492" tIns="46246" rIns="92492" bIns="46246" numCol="1" anchor="b" anchorCtr="0" compatLnSpc="1">
            <a:prstTxWarp prst="textNoShape">
              <a:avLst/>
            </a:prstTxWarp>
          </a:bodyPr>
          <a:lstStyle>
            <a:lvl1pPr>
              <a:defRPr sz="1200"/>
            </a:lvl1pPr>
          </a:lstStyle>
          <a:p>
            <a:pPr>
              <a:defRPr/>
            </a:pPr>
            <a:endParaRPr lang="fr-CA"/>
          </a:p>
        </p:txBody>
      </p:sp>
      <p:sp>
        <p:nvSpPr>
          <p:cNvPr id="80903" name="Rectangle 7"/>
          <p:cNvSpPr>
            <a:spLocks noGrp="1" noChangeArrowheads="1"/>
          </p:cNvSpPr>
          <p:nvPr>
            <p:ph type="sldNum" sz="quarter" idx="5"/>
          </p:nvPr>
        </p:nvSpPr>
        <p:spPr bwMode="auto">
          <a:xfrm>
            <a:off x="3937000" y="8772525"/>
            <a:ext cx="3011488" cy="461963"/>
          </a:xfrm>
          <a:prstGeom prst="rect">
            <a:avLst/>
          </a:prstGeom>
          <a:noFill/>
          <a:ln>
            <a:noFill/>
          </a:ln>
          <a:effectLst/>
          <a:extLst/>
        </p:spPr>
        <p:txBody>
          <a:bodyPr vert="horz" wrap="square" lIns="92492" tIns="46246" rIns="92492" bIns="46246" numCol="1" anchor="b" anchorCtr="0" compatLnSpc="1">
            <a:prstTxWarp prst="textNoShape">
              <a:avLst/>
            </a:prstTxWarp>
          </a:bodyPr>
          <a:lstStyle>
            <a:lvl1pPr algn="r">
              <a:defRPr sz="1200"/>
            </a:lvl1pPr>
          </a:lstStyle>
          <a:p>
            <a:pPr>
              <a:defRPr/>
            </a:pPr>
            <a:fld id="{657D96C4-92B7-44BB-8CE7-ADDB92EBD80F}" type="slidenum">
              <a:rPr lang="fr-CA"/>
              <a:pPr>
                <a:defRPr/>
              </a:pPr>
              <a:t>‹N°›</a:t>
            </a:fld>
            <a:endParaRPr lang="fr-CA"/>
          </a:p>
        </p:txBody>
      </p:sp>
    </p:spTree>
    <p:extLst>
      <p:ext uri="{BB962C8B-B14F-4D97-AF65-F5344CB8AC3E}">
        <p14:creationId xmlns:p14="http://schemas.microsoft.com/office/powerpoint/2010/main" xmlns="" val="2989967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p:cNvSpPr>
          <p:nvPr>
            <p:ph type="sldImg"/>
          </p:nvPr>
        </p:nvSpPr>
        <p:spPr>
          <a:ln/>
        </p:spPr>
      </p:sp>
      <p:sp>
        <p:nvSpPr>
          <p:cNvPr id="74754" name="Espace réservé des commentaires 2"/>
          <p:cNvSpPr>
            <a:spLocks noGrp="1"/>
          </p:cNvSpPr>
          <p:nvPr>
            <p:ph type="body" idx="1"/>
          </p:nvPr>
        </p:nvSpPr>
        <p:spPr>
          <a:noFill/>
        </p:spPr>
        <p:txBody>
          <a:bodyPr/>
          <a:lstStyle/>
          <a:p>
            <a:endParaRPr lang="fr-FR" smtClean="0"/>
          </a:p>
        </p:txBody>
      </p:sp>
      <p:sp>
        <p:nvSpPr>
          <p:cNvPr id="74755" name="Espace réservé du numéro de diapositive 3"/>
          <p:cNvSpPr>
            <a:spLocks noGrp="1"/>
          </p:cNvSpPr>
          <p:nvPr>
            <p:ph type="sldNum" sz="quarter" idx="5"/>
          </p:nvPr>
        </p:nvSpPr>
        <p:spPr>
          <a:noFill/>
          <a:ln>
            <a:miter lim="800000"/>
            <a:headEnd/>
            <a:tailEnd/>
          </a:ln>
        </p:spPr>
        <p:txBody>
          <a:bodyPr/>
          <a:lstStyle/>
          <a:p>
            <a:fld id="{2E66ED69-90A6-4166-9FE8-ED96D3B51E31}" type="slidenum">
              <a:rPr lang="fr-CA" smtClean="0"/>
              <a:pPr/>
              <a:t>7</a:t>
            </a:fld>
            <a:endParaRPr lang="fr-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2E5968-9EF8-4A5D-941F-3F2ED987F916}" type="slidenum">
              <a:rPr lang="fr-FR" smtClean="0"/>
              <a:pPr/>
              <a:t>15</a:t>
            </a:fld>
            <a:endParaRPr lang="fr-FR"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smtClean="0"/>
          </a:p>
        </p:txBody>
      </p:sp>
      <p:sp>
        <p:nvSpPr>
          <p:cNvPr id="512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pPr eaLnBrk="1" hangingPunct="1"/>
            <a:fld id="{5EFE4D2C-B299-4F40-8856-BB538E3F11F2}" type="slidenum">
              <a:rPr lang="fr-CA" smtClean="0"/>
              <a:pPr eaLnBrk="1" hangingPunct="1"/>
              <a:t>29</a:t>
            </a:fld>
            <a:endParaRPr lang="fr-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solidFill>
                  <a:srgbClr val="02549E"/>
                </a:solidFill>
                <a:latin typeface="Arial" pitchFamily="34" charset="0"/>
                <a:cs typeface="Arial" pitchFamily="34" charset="0"/>
              </a:rPr>
              <a:t>cinq axes d’intervention : valoriser la place du français à l’école, réviser le contenu du programme de français, accroître le suivi des élèves en français, accroître le niveau de préparation des enseignants et renforcer les mesures de soutien</a:t>
            </a:r>
            <a:endParaRPr lang="fr-CA" dirty="0"/>
          </a:p>
        </p:txBody>
      </p:sp>
      <p:sp>
        <p:nvSpPr>
          <p:cNvPr id="4" name="Espace réservé du numéro de diapositive 3"/>
          <p:cNvSpPr>
            <a:spLocks noGrp="1"/>
          </p:cNvSpPr>
          <p:nvPr>
            <p:ph type="sldNum" sz="quarter" idx="10"/>
          </p:nvPr>
        </p:nvSpPr>
        <p:spPr/>
        <p:txBody>
          <a:bodyPr/>
          <a:lstStyle/>
          <a:p>
            <a:fld id="{160BE067-3DE4-47FA-866B-D099BEF80589}" type="slidenum">
              <a:rPr lang="fr-CA" smtClean="0"/>
              <a:pPr/>
              <a:t>33</a:t>
            </a:fld>
            <a:endParaRPr lang="fr-CA"/>
          </a:p>
        </p:txBody>
      </p:sp>
    </p:spTree>
    <p:extLst>
      <p:ext uri="{BB962C8B-B14F-4D97-AF65-F5344CB8AC3E}">
        <p14:creationId xmlns:p14="http://schemas.microsoft.com/office/powerpoint/2010/main" xmlns="" val="310160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57D96C4-92B7-44BB-8CE7-ADDB92EBD80F}" type="slidenum">
              <a:rPr lang="fr-CA" smtClean="0"/>
              <a:pPr>
                <a:defRPr/>
              </a:pPr>
              <a:t>38</a:t>
            </a:fld>
            <a:endParaRPr lang="fr-CA"/>
          </a:p>
        </p:txBody>
      </p:sp>
    </p:spTree>
    <p:extLst>
      <p:ext uri="{BB962C8B-B14F-4D97-AF65-F5344CB8AC3E}">
        <p14:creationId xmlns:p14="http://schemas.microsoft.com/office/powerpoint/2010/main" xmlns="" val="407738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71D1402F-CB4D-4652-A1F8-C67C64D3CF79}" type="slidenum">
              <a:rPr lang="fr-CA"/>
              <a:pPr>
                <a:defRPr/>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1BB8B431-0F7A-4CDF-8F73-14FC6C6BE83E}" type="slidenum">
              <a:rPr lang="fr-CA"/>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4A8E2170-5F1A-4679-A184-B30C723B4BDA}" type="slidenum">
              <a:rPr lang="fr-CA"/>
              <a:pPr>
                <a:defRPr/>
              </a:pPr>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CA"/>
          </a:p>
        </p:txBody>
      </p:sp>
      <p:sp>
        <p:nvSpPr>
          <p:cNvPr id="4" name="Rectangle 5"/>
          <p:cNvSpPr>
            <a:spLocks noGrp="1" noChangeArrowheads="1"/>
          </p:cNvSpPr>
          <p:nvPr>
            <p:ph type="ftr" sz="quarter" idx="11"/>
          </p:nvPr>
        </p:nvSpPr>
        <p:spPr>
          <a:ln/>
        </p:spPr>
        <p:txBody>
          <a:bodyPr/>
          <a:lstStyle>
            <a:lvl1pPr>
              <a:defRPr/>
            </a:lvl1pPr>
          </a:lstStyle>
          <a:p>
            <a:pPr>
              <a:defRPr/>
            </a:pPr>
            <a:endParaRPr lang="fr-CA"/>
          </a:p>
        </p:txBody>
      </p:sp>
      <p:sp>
        <p:nvSpPr>
          <p:cNvPr id="5" name="Rectangle 6"/>
          <p:cNvSpPr>
            <a:spLocks noGrp="1" noChangeArrowheads="1"/>
          </p:cNvSpPr>
          <p:nvPr>
            <p:ph type="sldNum" sz="quarter" idx="12"/>
          </p:nvPr>
        </p:nvSpPr>
        <p:spPr>
          <a:ln/>
        </p:spPr>
        <p:txBody>
          <a:bodyPr/>
          <a:lstStyle>
            <a:lvl1pPr>
              <a:defRPr/>
            </a:lvl1pPr>
          </a:lstStyle>
          <a:p>
            <a:pPr>
              <a:defRPr/>
            </a:pPr>
            <a:fld id="{5F99BFA6-DC03-42A3-A40B-76D3E5FBEF5E}" type="slidenum">
              <a:rPr lang="fr-CA"/>
              <a:pPr>
                <a:defRPr/>
              </a:pPr>
              <a:t>‹N°›</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en-US"/>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graphique 3"/>
          <p:cNvSpPr>
            <a:spLocks noGrp="1"/>
          </p:cNvSpPr>
          <p:nvPr>
            <p:ph type="chart" sz="half" idx="2"/>
          </p:nvPr>
        </p:nvSpPr>
        <p:spPr>
          <a:xfrm>
            <a:off x="4648200" y="1600200"/>
            <a:ext cx="4038600" cy="4525963"/>
          </a:xfrm>
        </p:spPr>
        <p:txBody>
          <a:bodyPr/>
          <a:lstStyle/>
          <a:p>
            <a:pPr lvl="0"/>
            <a:endParaRPr lang="fr-FR" noProof="0"/>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DA4B25BB-3D61-4E17-BF21-79D920F04E90}" type="slidenum">
              <a:rPr lang="fr-CA"/>
              <a:pPr>
                <a:defRPr/>
              </a:pPr>
              <a:t>‹N°›</a:t>
            </a:fld>
            <a:endParaRPr lang="fr-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CA"/>
          </a:p>
        </p:txBody>
      </p:sp>
      <p:sp>
        <p:nvSpPr>
          <p:cNvPr id="3" name="Espace réservé du graphique 2"/>
          <p:cNvSpPr>
            <a:spLocks noGrp="1"/>
          </p:cNvSpPr>
          <p:nvPr>
            <p:ph type="chart" idx="1"/>
          </p:nvPr>
        </p:nvSpPr>
        <p:spPr>
          <a:xfrm>
            <a:off x="457200" y="1600200"/>
            <a:ext cx="8229600" cy="4525963"/>
          </a:xfrm>
        </p:spPr>
        <p:txBody>
          <a:bodyPr/>
          <a:lstStyle/>
          <a:p>
            <a:pPr lvl="0"/>
            <a:endParaRPr lang="fr-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E0FCAAF3-7858-4AEB-A74C-AFBB9A42A19C}" type="slidenum">
              <a:rPr lang="fr-CA"/>
              <a:pPr>
                <a:defRPr/>
              </a:pPr>
              <a:t>‹N°›</a:t>
            </a:fld>
            <a:endParaRPr lang="fr-CA"/>
          </a:p>
        </p:txBody>
      </p:sp>
    </p:spTree>
    <p:extLst>
      <p:ext uri="{BB962C8B-B14F-4D97-AF65-F5344CB8AC3E}">
        <p14:creationId xmlns="" xmlns:p14="http://schemas.microsoft.com/office/powerpoint/2010/main" val="1477929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1A2573E6-38B6-4EBE-A80B-541D77F241DF}" type="slidenum">
              <a:rPr lang="fr-CA"/>
              <a:pPr>
                <a:defRPr/>
              </a:pPr>
              <a:t>‹N°›</a:t>
            </a:fld>
            <a:endParaRPr lang="fr-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ED7DDCAC-0F31-4182-805B-B5922174F025}" type="slidenum">
              <a:rPr lang="fr-CA"/>
              <a:pPr>
                <a:defRPr/>
              </a:pPr>
              <a:t>‹N°›</a:t>
            </a:fld>
            <a:endParaRPr lang="fr-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2CBC109A-2B89-41DE-A873-7378C14BA377}" type="slidenum">
              <a:rPr lang="fr-CA"/>
              <a:pPr>
                <a:defRPr/>
              </a:pPr>
              <a:t>‹N°›</a:t>
            </a:fld>
            <a:endParaRPr lang="fr-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6AA493A0-AE9E-41DB-86BF-C2ABA2577F0D}" type="slidenum">
              <a:rPr lang="fr-CA"/>
              <a:pPr>
                <a:defRPr/>
              </a:pPr>
              <a:t>‹N°›</a:t>
            </a:fld>
            <a:endParaRPr lang="fr-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CA"/>
          </a:p>
        </p:txBody>
      </p:sp>
      <p:sp>
        <p:nvSpPr>
          <p:cNvPr id="8" name="Rectangle 5"/>
          <p:cNvSpPr>
            <a:spLocks noGrp="1" noChangeArrowheads="1"/>
          </p:cNvSpPr>
          <p:nvPr>
            <p:ph type="ftr" sz="quarter" idx="11"/>
          </p:nvPr>
        </p:nvSpPr>
        <p:spPr>
          <a:ln/>
        </p:spPr>
        <p:txBody>
          <a:bodyPr/>
          <a:lstStyle>
            <a:lvl1pPr>
              <a:defRPr/>
            </a:lvl1pPr>
          </a:lstStyle>
          <a:p>
            <a:pPr>
              <a:defRPr/>
            </a:pPr>
            <a:endParaRPr lang="fr-CA"/>
          </a:p>
        </p:txBody>
      </p:sp>
      <p:sp>
        <p:nvSpPr>
          <p:cNvPr id="9" name="Rectangle 6"/>
          <p:cNvSpPr>
            <a:spLocks noGrp="1" noChangeArrowheads="1"/>
          </p:cNvSpPr>
          <p:nvPr>
            <p:ph type="sldNum" sz="quarter" idx="12"/>
          </p:nvPr>
        </p:nvSpPr>
        <p:spPr>
          <a:ln/>
        </p:spPr>
        <p:txBody>
          <a:bodyPr/>
          <a:lstStyle>
            <a:lvl1pPr>
              <a:defRPr/>
            </a:lvl1pPr>
          </a:lstStyle>
          <a:p>
            <a:pPr>
              <a:defRPr/>
            </a:pPr>
            <a:fld id="{82844224-BDE8-4C95-A85B-FC62BEB6F0DE}" type="slidenum">
              <a:rPr lang="fr-CA"/>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4F0CE5AD-0CB1-4547-9B3F-CEAF1DAF872B}" type="slidenum">
              <a:rPr lang="fr-CA"/>
              <a:pPr>
                <a:defRPr/>
              </a:pPr>
              <a:t>‹N°›</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CA"/>
          </a:p>
        </p:txBody>
      </p:sp>
      <p:sp>
        <p:nvSpPr>
          <p:cNvPr id="4" name="Rectangle 5"/>
          <p:cNvSpPr>
            <a:spLocks noGrp="1" noChangeArrowheads="1"/>
          </p:cNvSpPr>
          <p:nvPr>
            <p:ph type="ftr" sz="quarter" idx="11"/>
          </p:nvPr>
        </p:nvSpPr>
        <p:spPr>
          <a:ln/>
        </p:spPr>
        <p:txBody>
          <a:bodyPr/>
          <a:lstStyle>
            <a:lvl1pPr>
              <a:defRPr/>
            </a:lvl1pPr>
          </a:lstStyle>
          <a:p>
            <a:pPr>
              <a:defRPr/>
            </a:pPr>
            <a:endParaRPr lang="fr-CA"/>
          </a:p>
        </p:txBody>
      </p:sp>
      <p:sp>
        <p:nvSpPr>
          <p:cNvPr id="5" name="Rectangle 6"/>
          <p:cNvSpPr>
            <a:spLocks noGrp="1" noChangeArrowheads="1"/>
          </p:cNvSpPr>
          <p:nvPr>
            <p:ph type="sldNum" sz="quarter" idx="12"/>
          </p:nvPr>
        </p:nvSpPr>
        <p:spPr>
          <a:ln/>
        </p:spPr>
        <p:txBody>
          <a:bodyPr/>
          <a:lstStyle>
            <a:lvl1pPr>
              <a:defRPr/>
            </a:lvl1pPr>
          </a:lstStyle>
          <a:p>
            <a:pPr>
              <a:defRPr/>
            </a:pPr>
            <a:fld id="{AE0320BC-F191-4D92-81E0-BB5801861C5A}" type="slidenum">
              <a:rPr lang="fr-CA"/>
              <a:pPr>
                <a:defRPr/>
              </a:pPr>
              <a:t>‹N°›</a:t>
            </a:fld>
            <a:endParaRPr lang="fr-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p>
        </p:txBody>
      </p:sp>
      <p:sp>
        <p:nvSpPr>
          <p:cNvPr id="3" name="Rectangle 5"/>
          <p:cNvSpPr>
            <a:spLocks noGrp="1" noChangeArrowheads="1"/>
          </p:cNvSpPr>
          <p:nvPr>
            <p:ph type="ftr" sz="quarter" idx="11"/>
          </p:nvPr>
        </p:nvSpPr>
        <p:spPr>
          <a:ln/>
        </p:spPr>
        <p:txBody>
          <a:bodyPr/>
          <a:lstStyle>
            <a:lvl1pPr>
              <a:defRPr/>
            </a:lvl1pPr>
          </a:lstStyle>
          <a:p>
            <a:pPr>
              <a:defRPr/>
            </a:pPr>
            <a:endParaRPr lang="fr-CA"/>
          </a:p>
        </p:txBody>
      </p:sp>
      <p:sp>
        <p:nvSpPr>
          <p:cNvPr id="4" name="Rectangle 6"/>
          <p:cNvSpPr>
            <a:spLocks noGrp="1" noChangeArrowheads="1"/>
          </p:cNvSpPr>
          <p:nvPr>
            <p:ph type="sldNum" sz="quarter" idx="12"/>
          </p:nvPr>
        </p:nvSpPr>
        <p:spPr>
          <a:ln/>
        </p:spPr>
        <p:txBody>
          <a:bodyPr/>
          <a:lstStyle>
            <a:lvl1pPr>
              <a:defRPr/>
            </a:lvl1pPr>
          </a:lstStyle>
          <a:p>
            <a:pPr>
              <a:defRPr/>
            </a:pPr>
            <a:fld id="{CF57E59B-B498-4468-9B27-1E7692E0974B}" type="slidenum">
              <a:rPr lang="fr-CA"/>
              <a:pPr>
                <a:defRPr/>
              </a:pPr>
              <a:t>‹N°›</a:t>
            </a:fld>
            <a:endParaRPr lang="fr-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BE30978A-64F3-4354-ACE3-EDB7B5CF2CAC}" type="slidenum">
              <a:rPr lang="fr-CA"/>
              <a:pPr>
                <a:defRPr/>
              </a:pPr>
              <a:t>‹N°›</a:t>
            </a:fld>
            <a:endParaRPr lang="fr-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E5A45794-A232-4AFF-81A4-5CED899F1B89}" type="slidenum">
              <a:rPr lang="fr-CA"/>
              <a:pPr>
                <a:defRPr/>
              </a:pPr>
              <a:t>‹N°›</a:t>
            </a:fld>
            <a:endParaRPr lang="fr-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D5617216-C5DB-44D0-A41B-FA001C829E20}" type="slidenum">
              <a:rPr lang="fr-CA"/>
              <a:pPr>
                <a:defRPr/>
              </a:pPr>
              <a:t>‹N°›</a:t>
            </a:fld>
            <a:endParaRPr lang="fr-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1A8687AE-7B11-4764-AD08-42148C849C5A}" type="slidenum">
              <a:rPr lang="fr-CA"/>
              <a:pPr>
                <a:defRPr/>
              </a:pPr>
              <a:t>‹N°›</a:t>
            </a:fld>
            <a:endParaRPr lang="fr-C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D4D8A2D-BDC6-4ECE-AED1-0A913EB03E43}" type="datetimeFigureOut">
              <a:rPr lang="fr-CA"/>
              <a:pPr>
                <a:defRPr/>
              </a:pPr>
              <a:t>31-05-2012</a:t>
            </a:fld>
            <a:endParaRPr lang="fr-CA" dirty="0"/>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46D85FA-B921-4C7D-B380-6865C82F9ABC}" type="slidenum">
              <a:rPr lang="fr-CA"/>
              <a:pPr>
                <a:defRPr/>
              </a:pPr>
              <a:t>‹N°›</a:t>
            </a:fld>
            <a:endParaRPr lang="fr-CA" dirty="0"/>
          </a:p>
        </p:txBody>
      </p:sp>
    </p:spTree>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20C4BEE-4304-4231-B08B-BEEE660B57AB}" type="datetimeFigureOut">
              <a:rPr lang="fr-CA"/>
              <a:pPr>
                <a:defRPr/>
              </a:pPr>
              <a:t>31-05-2012</a:t>
            </a:fld>
            <a:endParaRPr lang="fr-CA" dirty="0"/>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4C29520-969E-4884-89F5-554B650C5F6A}" type="slidenum">
              <a:rPr lang="fr-CA"/>
              <a:pPr>
                <a:defRPr/>
              </a:pPr>
              <a:t>‹N°›</a:t>
            </a:fld>
            <a:endParaRPr lang="fr-CA" dirty="0"/>
          </a:p>
        </p:txBody>
      </p:sp>
    </p:spTree>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24F64A7-2CB1-4116-A8BD-E1A85EC21FA7}" type="datetimeFigureOut">
              <a:rPr lang="fr-CA"/>
              <a:pPr>
                <a:defRPr/>
              </a:pPr>
              <a:t>31-05-2012</a:t>
            </a:fld>
            <a:endParaRPr lang="fr-CA" dirty="0"/>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FBC6D70-6F1A-43AB-BFDE-29DDBDE31FCD}" type="slidenum">
              <a:rPr lang="fr-CA"/>
              <a:pPr>
                <a:defRPr/>
              </a:pPr>
              <a:t>‹N°›</a:t>
            </a:fld>
            <a:endParaRPr lang="fr-CA" dirty="0"/>
          </a:p>
        </p:txBody>
      </p:sp>
    </p:spTree>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DE6082B-954C-4303-A3AC-7C9E432FBD93}" type="datetimeFigureOut">
              <a:rPr lang="fr-CA"/>
              <a:pPr>
                <a:defRPr/>
              </a:pPr>
              <a:t>31-05-2012</a:t>
            </a:fld>
            <a:endParaRPr lang="fr-CA" dirty="0"/>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r-CA"/>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D1F49C4-DC4F-4FE9-98A6-23151D1A8325}" type="slidenum">
              <a:rPr lang="fr-CA"/>
              <a:pPr>
                <a:defRPr/>
              </a:pPr>
              <a:t>‹N°›</a:t>
            </a:fld>
            <a:endParaRPr lang="fr-CA"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8DD16170-2FD1-4042-B24B-E22D1D8B579F}" type="slidenum">
              <a:rPr lang="fr-CA"/>
              <a:pPr>
                <a:defRPr/>
              </a:pPr>
              <a:t>‹N°›</a:t>
            </a:fld>
            <a:endParaRPr lang="fr-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9523723-46B1-428F-97A4-C96D8699F8C6}" type="datetimeFigureOut">
              <a:rPr lang="fr-CA"/>
              <a:pPr>
                <a:defRPr/>
              </a:pPr>
              <a:t>31-05-2012</a:t>
            </a:fld>
            <a:endParaRPr lang="fr-CA" dirty="0"/>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r-CA"/>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C47A0FE-DA02-4576-8282-179CF81B5E66}" type="slidenum">
              <a:rPr lang="fr-CA"/>
              <a:pPr>
                <a:defRPr/>
              </a:pPr>
              <a:t>‹N°›</a:t>
            </a:fld>
            <a:endParaRPr lang="fr-CA" dirty="0"/>
          </a:p>
        </p:txBody>
      </p:sp>
    </p:spTree>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64AFE53-86E4-4456-967C-36A47A709C38}" type="datetimeFigureOut">
              <a:rPr lang="fr-CA"/>
              <a:pPr>
                <a:defRPr/>
              </a:pPr>
              <a:t>31-05-2012</a:t>
            </a:fld>
            <a:endParaRPr lang="fr-CA" dirty="0"/>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r-CA"/>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2F5B25C-EB3A-4ED5-8388-6404FD1DBBC0}" type="slidenum">
              <a:rPr lang="fr-CA"/>
              <a:pPr>
                <a:defRPr/>
              </a:pPr>
              <a:t>‹N°›</a:t>
            </a:fld>
            <a:endParaRPr lang="fr-CA" dirty="0"/>
          </a:p>
        </p:txBody>
      </p:sp>
    </p:spTree>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682736D-4DB6-40A9-AD5F-0FDE472D0D92}" type="datetimeFigureOut">
              <a:rPr lang="fr-CA"/>
              <a:pPr>
                <a:defRPr/>
              </a:pPr>
              <a:t>31-05-2012</a:t>
            </a:fld>
            <a:endParaRPr lang="fr-CA" dirty="0"/>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r-CA"/>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8E5BF17-D812-40D3-B70F-53E582EDB538}" type="slidenum">
              <a:rPr lang="fr-CA"/>
              <a:pPr>
                <a:defRPr/>
              </a:pPr>
              <a:t>‹N°›</a:t>
            </a:fld>
            <a:endParaRPr lang="fr-CA" dirty="0"/>
          </a:p>
        </p:txBody>
      </p:sp>
    </p:spTree>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0DC42B7-F913-457A-BEDC-5ED0D1A8620F}" type="datetimeFigureOut">
              <a:rPr lang="fr-CA"/>
              <a:pPr>
                <a:defRPr/>
              </a:pPr>
              <a:t>31-05-2012</a:t>
            </a:fld>
            <a:endParaRPr lang="fr-CA" dirty="0"/>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r-CA"/>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CE24911-C9C7-4AA1-8677-2380FAC73129}" type="slidenum">
              <a:rPr lang="fr-CA"/>
              <a:pPr>
                <a:defRPr/>
              </a:pPr>
              <a:t>‹N°›</a:t>
            </a:fld>
            <a:endParaRPr lang="fr-CA" dirty="0"/>
          </a:p>
        </p:txBody>
      </p:sp>
    </p:spTree>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8EE00FF-C352-4C71-AEFE-F0BDC1E57CBF}" type="datetimeFigureOut">
              <a:rPr lang="fr-CA"/>
              <a:pPr>
                <a:defRPr/>
              </a:pPr>
              <a:t>31-05-2012</a:t>
            </a:fld>
            <a:endParaRPr lang="fr-CA" dirty="0"/>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r-CA"/>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6DDFA8D-1BC2-4543-8111-EE561AE6AF00}" type="slidenum">
              <a:rPr lang="fr-CA"/>
              <a:pPr>
                <a:defRPr/>
              </a:pPr>
              <a:t>‹N°›</a:t>
            </a:fld>
            <a:endParaRPr lang="fr-CA" dirty="0"/>
          </a:p>
        </p:txBody>
      </p:sp>
    </p:spTree>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EA8D512-2F62-4267-A2F8-73BD9BBABABB}" type="datetimeFigureOut">
              <a:rPr lang="fr-CA"/>
              <a:pPr>
                <a:defRPr/>
              </a:pPr>
              <a:t>31-05-2012</a:t>
            </a:fld>
            <a:endParaRPr lang="fr-CA" dirty="0"/>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FC77B5F-D180-49FF-9D78-679491DCC811}" type="slidenum">
              <a:rPr lang="fr-CA"/>
              <a:pPr>
                <a:defRPr/>
              </a:pPr>
              <a:t>‹N°›</a:t>
            </a:fld>
            <a:endParaRPr lang="fr-CA" dirty="0"/>
          </a:p>
        </p:txBody>
      </p:sp>
    </p:spTree>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DFD1F4E-6AA0-4611-8B92-00FED88C079E}" type="datetimeFigureOut">
              <a:rPr lang="fr-CA"/>
              <a:pPr>
                <a:defRPr/>
              </a:pPr>
              <a:t>31-05-2012</a:t>
            </a:fld>
            <a:endParaRPr lang="fr-CA" dirty="0"/>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D90CA42-23C0-4CB2-BC38-C2A237AC8C73}" type="slidenum">
              <a:rPr lang="fr-CA"/>
              <a:pPr>
                <a:defRPr/>
              </a:pPr>
              <a:t>‹N°›</a:t>
            </a:fld>
            <a:endParaRPr lang="fr-CA" dirty="0"/>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65ECD360-87C8-4EE5-A6F9-997852833E9E}" type="slidenum">
              <a:rPr lang="fr-CA"/>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CA"/>
          </a:p>
        </p:txBody>
      </p:sp>
      <p:sp>
        <p:nvSpPr>
          <p:cNvPr id="8" name="Rectangle 5"/>
          <p:cNvSpPr>
            <a:spLocks noGrp="1" noChangeArrowheads="1"/>
          </p:cNvSpPr>
          <p:nvPr>
            <p:ph type="ftr" sz="quarter" idx="11"/>
          </p:nvPr>
        </p:nvSpPr>
        <p:spPr>
          <a:ln/>
        </p:spPr>
        <p:txBody>
          <a:bodyPr/>
          <a:lstStyle>
            <a:lvl1pPr>
              <a:defRPr/>
            </a:lvl1pPr>
          </a:lstStyle>
          <a:p>
            <a:pPr>
              <a:defRPr/>
            </a:pPr>
            <a:endParaRPr lang="fr-CA"/>
          </a:p>
        </p:txBody>
      </p:sp>
      <p:sp>
        <p:nvSpPr>
          <p:cNvPr id="9" name="Rectangle 6"/>
          <p:cNvSpPr>
            <a:spLocks noGrp="1" noChangeArrowheads="1"/>
          </p:cNvSpPr>
          <p:nvPr>
            <p:ph type="sldNum" sz="quarter" idx="12"/>
          </p:nvPr>
        </p:nvSpPr>
        <p:spPr>
          <a:ln/>
        </p:spPr>
        <p:txBody>
          <a:bodyPr/>
          <a:lstStyle>
            <a:lvl1pPr>
              <a:defRPr/>
            </a:lvl1pPr>
          </a:lstStyle>
          <a:p>
            <a:pPr>
              <a:defRPr/>
            </a:pPr>
            <a:fld id="{6F9BCAD4-036C-47DB-8A1F-F2B0EF03E5FA}" type="slidenum">
              <a:rPr lang="fr-CA"/>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CA"/>
          </a:p>
        </p:txBody>
      </p:sp>
      <p:sp>
        <p:nvSpPr>
          <p:cNvPr id="4" name="Rectangle 5"/>
          <p:cNvSpPr>
            <a:spLocks noGrp="1" noChangeArrowheads="1"/>
          </p:cNvSpPr>
          <p:nvPr>
            <p:ph type="ftr" sz="quarter" idx="11"/>
          </p:nvPr>
        </p:nvSpPr>
        <p:spPr>
          <a:ln/>
        </p:spPr>
        <p:txBody>
          <a:bodyPr/>
          <a:lstStyle>
            <a:lvl1pPr>
              <a:defRPr/>
            </a:lvl1pPr>
          </a:lstStyle>
          <a:p>
            <a:pPr>
              <a:defRPr/>
            </a:pPr>
            <a:endParaRPr lang="fr-CA"/>
          </a:p>
        </p:txBody>
      </p:sp>
      <p:sp>
        <p:nvSpPr>
          <p:cNvPr id="5" name="Rectangle 6"/>
          <p:cNvSpPr>
            <a:spLocks noGrp="1" noChangeArrowheads="1"/>
          </p:cNvSpPr>
          <p:nvPr>
            <p:ph type="sldNum" sz="quarter" idx="12"/>
          </p:nvPr>
        </p:nvSpPr>
        <p:spPr>
          <a:ln/>
        </p:spPr>
        <p:txBody>
          <a:bodyPr/>
          <a:lstStyle>
            <a:lvl1pPr>
              <a:defRPr/>
            </a:lvl1pPr>
          </a:lstStyle>
          <a:p>
            <a:pPr>
              <a:defRPr/>
            </a:pPr>
            <a:fld id="{D61D43A5-B82D-495E-9BF2-9C85310F8508}" type="slidenum">
              <a:rPr lang="fr-CA"/>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p>
        </p:txBody>
      </p:sp>
      <p:sp>
        <p:nvSpPr>
          <p:cNvPr id="3" name="Rectangle 5"/>
          <p:cNvSpPr>
            <a:spLocks noGrp="1" noChangeArrowheads="1"/>
          </p:cNvSpPr>
          <p:nvPr>
            <p:ph type="ftr" sz="quarter" idx="11"/>
          </p:nvPr>
        </p:nvSpPr>
        <p:spPr>
          <a:ln/>
        </p:spPr>
        <p:txBody>
          <a:bodyPr/>
          <a:lstStyle>
            <a:lvl1pPr>
              <a:defRPr/>
            </a:lvl1pPr>
          </a:lstStyle>
          <a:p>
            <a:pPr>
              <a:defRPr/>
            </a:pPr>
            <a:endParaRPr lang="fr-CA"/>
          </a:p>
        </p:txBody>
      </p:sp>
      <p:sp>
        <p:nvSpPr>
          <p:cNvPr id="4" name="Rectangle 6"/>
          <p:cNvSpPr>
            <a:spLocks noGrp="1" noChangeArrowheads="1"/>
          </p:cNvSpPr>
          <p:nvPr>
            <p:ph type="sldNum" sz="quarter" idx="12"/>
          </p:nvPr>
        </p:nvSpPr>
        <p:spPr>
          <a:ln/>
        </p:spPr>
        <p:txBody>
          <a:bodyPr/>
          <a:lstStyle>
            <a:lvl1pPr>
              <a:defRPr/>
            </a:lvl1pPr>
          </a:lstStyle>
          <a:p>
            <a:pPr>
              <a:defRPr/>
            </a:pPr>
            <a:fld id="{5772C2BE-477D-4BE4-AE3E-DE8DDB851B61}" type="slidenum">
              <a:rPr lang="fr-CA"/>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D2BF7D7C-2C94-4666-921D-9FAEC4E7F89A}" type="slidenum">
              <a:rPr lang="fr-CA"/>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91F2EA4C-8B6B-49F0-9F8D-E735F1FEFFC9}" type="slidenum">
              <a:rPr lang="fr-CA"/>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fr-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B7C5AF69-FAF1-4B7A-A29B-11491687207A}"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6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fr-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E698688-E70C-433B-B2C3-37D9A6F5260F}"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fr-CA" smtClean="0"/>
          </a:p>
        </p:txBody>
      </p:sp>
      <p:sp>
        <p:nvSpPr>
          <p:cNvPr id="3993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2449D49F-BE46-420D-AEBA-90D80CB9BE2C}" type="datetimeFigureOut">
              <a:rPr lang="fr-CA"/>
              <a:pPr>
                <a:defRPr/>
              </a:pPr>
              <a:t>31-05-2012</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33E4787A-1DB9-4BC3-994A-83DDCA214A1C}" type="slidenum">
              <a:rPr lang="fr-CA"/>
              <a:pPr>
                <a:defRPr/>
              </a:pPr>
              <a:t>‹N°›</a:t>
            </a:fld>
            <a:endParaRPr lang="fr-CA" dirty="0"/>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slow">
    <p:cov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jpeg"/><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Feuille_Microsoft_Office_Excel_97-20031.xls"/></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oleObject" Target="../embeddings/Feuille_Microsoft_Office_Excel_97-20032.xls"/><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chart" Target="../charts/chart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chart" Target="../charts/chart1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jpeg"/><Relationship Id="rId4" Type="http://schemas.openxmlformats.org/officeDocument/2006/relationships/chart" Target="../charts/char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chart" Target="../charts/char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hyperlink" Target="http://www.eres.fse.ulaval.ca/" TargetMode="Externa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5" descr="ordipomme"/>
          <p:cNvPicPr>
            <a:picLocks noChangeAspect="1" noChangeArrowheads="1"/>
          </p:cNvPicPr>
          <p:nvPr/>
        </p:nvPicPr>
        <p:blipFill>
          <a:blip r:embed="rId2" cstate="print"/>
          <a:srcRect/>
          <a:stretch>
            <a:fillRect/>
          </a:stretch>
        </p:blipFill>
        <p:spPr bwMode="auto">
          <a:xfrm>
            <a:off x="0" y="1844675"/>
            <a:ext cx="5461000" cy="4813300"/>
          </a:xfrm>
          <a:prstGeom prst="rect">
            <a:avLst/>
          </a:prstGeom>
          <a:noFill/>
          <a:ln w="9525">
            <a:noFill/>
            <a:miter lim="800000"/>
            <a:headEnd/>
            <a:tailEnd/>
          </a:ln>
        </p:spPr>
      </p:pic>
      <p:sp>
        <p:nvSpPr>
          <p:cNvPr id="65538" name="Text Box 6"/>
          <p:cNvSpPr txBox="1">
            <a:spLocks noChangeArrowheads="1"/>
          </p:cNvSpPr>
          <p:nvPr/>
        </p:nvSpPr>
        <p:spPr bwMode="auto">
          <a:xfrm>
            <a:off x="250825" y="260350"/>
            <a:ext cx="8785225" cy="1754326"/>
          </a:xfrm>
          <a:prstGeom prst="rect">
            <a:avLst/>
          </a:prstGeom>
          <a:noFill/>
          <a:ln w="9525">
            <a:noFill/>
            <a:miter lim="800000"/>
            <a:headEnd/>
            <a:tailEnd/>
          </a:ln>
        </p:spPr>
        <p:txBody>
          <a:bodyPr>
            <a:spAutoFit/>
          </a:bodyPr>
          <a:lstStyle/>
          <a:p>
            <a:pPr algn="ctr"/>
            <a:r>
              <a:rPr lang="fr-CA" sz="3600" dirty="0" smtClean="0">
                <a:solidFill>
                  <a:srgbClr val="DA4815"/>
                </a:solidFill>
              </a:rPr>
              <a:t>Le renouveau pédagogique et la réforme des programmes de mathématique et français au secondaire</a:t>
            </a:r>
            <a:endParaRPr lang="fr-CA" sz="3600" dirty="0">
              <a:solidFill>
                <a:srgbClr val="DA4815"/>
              </a:solidFill>
            </a:endParaRPr>
          </a:p>
        </p:txBody>
      </p:sp>
      <p:pic>
        <p:nvPicPr>
          <p:cNvPr id="65539" name="Picture 7" descr="ul_logo"/>
          <p:cNvPicPr>
            <a:picLocks noChangeAspect="1" noChangeArrowheads="1"/>
          </p:cNvPicPr>
          <p:nvPr/>
        </p:nvPicPr>
        <p:blipFill>
          <a:blip r:embed="rId3" cstate="print"/>
          <a:srcRect/>
          <a:stretch>
            <a:fillRect/>
          </a:stretch>
        </p:blipFill>
        <p:spPr bwMode="auto">
          <a:xfrm>
            <a:off x="6659563" y="6448425"/>
            <a:ext cx="962025" cy="409575"/>
          </a:xfrm>
          <a:prstGeom prst="rect">
            <a:avLst/>
          </a:prstGeom>
          <a:noFill/>
          <a:ln w="9525">
            <a:noFill/>
            <a:miter lim="800000"/>
            <a:headEnd/>
            <a:tailEnd/>
          </a:ln>
        </p:spPr>
      </p:pic>
      <p:pic>
        <p:nvPicPr>
          <p:cNvPr id="65540" name="Picture 8" descr="mels_logo"/>
          <p:cNvPicPr>
            <a:picLocks noChangeAspect="1" noChangeArrowheads="1"/>
          </p:cNvPicPr>
          <p:nvPr/>
        </p:nvPicPr>
        <p:blipFill>
          <a:blip r:embed="rId4" cstate="print"/>
          <a:srcRect/>
          <a:stretch>
            <a:fillRect/>
          </a:stretch>
        </p:blipFill>
        <p:spPr bwMode="auto">
          <a:xfrm>
            <a:off x="7702550" y="6302375"/>
            <a:ext cx="1441450" cy="555625"/>
          </a:xfrm>
          <a:prstGeom prst="rect">
            <a:avLst/>
          </a:prstGeom>
          <a:noFill/>
          <a:ln w="9525">
            <a:noFill/>
            <a:miter lim="800000"/>
            <a:headEnd/>
            <a:tailEnd/>
          </a:ln>
        </p:spPr>
      </p:pic>
      <p:sp>
        <p:nvSpPr>
          <p:cNvPr id="65541" name="Text Box 9"/>
          <p:cNvSpPr txBox="1">
            <a:spLocks noChangeArrowheads="1"/>
          </p:cNvSpPr>
          <p:nvPr/>
        </p:nvSpPr>
        <p:spPr bwMode="auto">
          <a:xfrm>
            <a:off x="5580063" y="2636912"/>
            <a:ext cx="3563937" cy="3046988"/>
          </a:xfrm>
          <a:prstGeom prst="rect">
            <a:avLst/>
          </a:prstGeom>
          <a:noFill/>
          <a:ln w="9525">
            <a:noFill/>
            <a:miter lim="800000"/>
            <a:headEnd/>
            <a:tailEnd/>
          </a:ln>
        </p:spPr>
        <p:txBody>
          <a:bodyPr lIns="54000" rIns="54000">
            <a:spAutoFit/>
          </a:bodyPr>
          <a:lstStyle/>
          <a:p>
            <a:r>
              <a:rPr lang="fr-CA" sz="1600" dirty="0" smtClean="0">
                <a:solidFill>
                  <a:srgbClr val="02549E"/>
                </a:solidFill>
              </a:rPr>
              <a:t>Conférence dans le cadre de la 7</a:t>
            </a:r>
            <a:r>
              <a:rPr lang="fr-CA" sz="1600" baseline="30000" dirty="0" smtClean="0">
                <a:solidFill>
                  <a:srgbClr val="02549E"/>
                </a:solidFill>
              </a:rPr>
              <a:t>e</a:t>
            </a:r>
            <a:r>
              <a:rPr lang="fr-CA" sz="1600" dirty="0" smtClean="0">
                <a:solidFill>
                  <a:srgbClr val="02549E"/>
                </a:solidFill>
              </a:rPr>
              <a:t> journée d’enseignement, Polytechnique de Montréal</a:t>
            </a:r>
          </a:p>
          <a:p>
            <a:endParaRPr lang="fr-CA" sz="1600" dirty="0" smtClean="0">
              <a:solidFill>
                <a:srgbClr val="02549E"/>
              </a:solidFill>
            </a:endParaRPr>
          </a:p>
          <a:p>
            <a:endParaRPr lang="fr-CA" sz="1600" dirty="0" smtClean="0">
              <a:solidFill>
                <a:srgbClr val="02549E"/>
              </a:solidFill>
            </a:endParaRPr>
          </a:p>
          <a:p>
            <a:endParaRPr lang="fr-CA" sz="1600" dirty="0" smtClean="0">
              <a:solidFill>
                <a:srgbClr val="02549E"/>
              </a:solidFill>
            </a:endParaRPr>
          </a:p>
          <a:p>
            <a:r>
              <a:rPr lang="fr-CA" sz="1600" dirty="0" smtClean="0">
                <a:solidFill>
                  <a:srgbClr val="02549E"/>
                </a:solidFill>
              </a:rPr>
              <a:t>Simon </a:t>
            </a:r>
            <a:r>
              <a:rPr lang="fr-CA" sz="1600" dirty="0">
                <a:solidFill>
                  <a:srgbClr val="02549E"/>
                </a:solidFill>
              </a:rPr>
              <a:t>Larose</a:t>
            </a:r>
          </a:p>
          <a:p>
            <a:endParaRPr lang="fr-CA" sz="1600" dirty="0">
              <a:solidFill>
                <a:srgbClr val="02549E"/>
              </a:solidFill>
            </a:endParaRPr>
          </a:p>
          <a:p>
            <a:r>
              <a:rPr lang="fr-CA" sz="1600" dirty="0">
                <a:solidFill>
                  <a:srgbClr val="02549E"/>
                </a:solidFill>
              </a:rPr>
              <a:t>Professeur au département d’études sur l’enseignement et l’apprentissage, </a:t>
            </a:r>
          </a:p>
          <a:p>
            <a:r>
              <a:rPr lang="fr-CA" sz="1600" dirty="0">
                <a:solidFill>
                  <a:srgbClr val="02549E"/>
                </a:solidFill>
              </a:rPr>
              <a:t>Faculté des sciences de l’éducation, </a:t>
            </a:r>
          </a:p>
          <a:p>
            <a:r>
              <a:rPr lang="fr-CA" sz="1600" dirty="0">
                <a:solidFill>
                  <a:srgbClr val="02549E"/>
                </a:solidFill>
              </a:rPr>
              <a:t>Université Laval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107523" name="Rectangle 5"/>
          <p:cNvSpPr>
            <a:spLocks noChangeArrowheads="1"/>
          </p:cNvSpPr>
          <p:nvPr/>
        </p:nvSpPr>
        <p:spPr bwMode="auto">
          <a:xfrm>
            <a:off x="5724525" y="2133600"/>
            <a:ext cx="2087563" cy="366713"/>
          </a:xfrm>
          <a:prstGeom prst="rect">
            <a:avLst/>
          </a:prstGeom>
          <a:noFill/>
          <a:ln w="9525">
            <a:noFill/>
            <a:miter lim="800000"/>
            <a:headEnd/>
            <a:tailEnd/>
          </a:ln>
        </p:spPr>
        <p:txBody>
          <a:bodyPr>
            <a:spAutoFit/>
          </a:bodyPr>
          <a:lstStyle/>
          <a:p>
            <a:endParaRPr lang="fr-FR"/>
          </a:p>
        </p:txBody>
      </p:sp>
      <p:sp>
        <p:nvSpPr>
          <p:cNvPr id="107524" name="Rectangle 1"/>
          <p:cNvSpPr>
            <a:spLocks noChangeArrowheads="1"/>
          </p:cNvSpPr>
          <p:nvPr/>
        </p:nvSpPr>
        <p:spPr bwMode="auto">
          <a:xfrm>
            <a:off x="2411413" y="188913"/>
            <a:ext cx="4105275" cy="461962"/>
          </a:xfrm>
          <a:prstGeom prst="rect">
            <a:avLst/>
          </a:prstGeom>
          <a:noFill/>
          <a:ln w="9525">
            <a:noFill/>
            <a:miter lim="800000"/>
            <a:headEnd/>
            <a:tailEnd/>
          </a:ln>
        </p:spPr>
        <p:txBody>
          <a:bodyPr>
            <a:spAutoFit/>
          </a:bodyPr>
          <a:lstStyle/>
          <a:p>
            <a:pPr algn="ctr">
              <a:spcBef>
                <a:spcPct val="50000"/>
              </a:spcBef>
            </a:pPr>
            <a:r>
              <a:rPr lang="fr-CA" sz="2400" b="1" dirty="0">
                <a:solidFill>
                  <a:srgbClr val="FFD833"/>
                </a:solidFill>
              </a:rPr>
              <a:t>Modèle explicatif</a:t>
            </a:r>
          </a:p>
        </p:txBody>
      </p:sp>
      <p:grpSp>
        <p:nvGrpSpPr>
          <p:cNvPr id="2" name="Groupe 15"/>
          <p:cNvGrpSpPr>
            <a:grpSpLocks/>
          </p:cNvGrpSpPr>
          <p:nvPr/>
        </p:nvGrpSpPr>
        <p:grpSpPr bwMode="auto">
          <a:xfrm>
            <a:off x="287338" y="1160463"/>
            <a:ext cx="8748712" cy="4522067"/>
            <a:chOff x="179388" y="1161619"/>
            <a:chExt cx="8748711" cy="5646768"/>
          </a:xfrm>
        </p:grpSpPr>
        <p:sp>
          <p:nvSpPr>
            <p:cNvPr id="10" name="Text Box 3"/>
            <p:cNvSpPr txBox="1">
              <a:spLocks noChangeArrowheads="1"/>
            </p:cNvSpPr>
            <p:nvPr/>
          </p:nvSpPr>
          <p:spPr bwMode="auto">
            <a:xfrm>
              <a:off x="179388" y="2521500"/>
              <a:ext cx="2627312" cy="2767139"/>
            </a:xfrm>
            <a:prstGeom prst="rect">
              <a:avLst/>
            </a:prstGeom>
            <a:noFill/>
            <a:ln w="9525">
              <a:solidFill>
                <a:srgbClr val="000099"/>
              </a:solidFill>
              <a:miter lim="800000"/>
              <a:headEnd/>
              <a:tailEnd/>
            </a:ln>
            <a:effectLst/>
          </p:spPr>
          <p:txBody>
            <a:bodyPr>
              <a:spAutoFit/>
            </a:bodyPr>
            <a:lstStyle/>
            <a:p>
              <a:pPr algn="ctr">
                <a:spcBef>
                  <a:spcPct val="50000"/>
                </a:spcBef>
                <a:defRPr/>
              </a:pPr>
              <a:r>
                <a:rPr lang="fr-CA" u="sng" dirty="0">
                  <a:solidFill>
                    <a:srgbClr val="02549E"/>
                  </a:solidFill>
                  <a:effectLst>
                    <a:outerShdw blurRad="38100" dist="38100" dir="2700000" algn="tl">
                      <a:srgbClr val="C0C0C0"/>
                    </a:outerShdw>
                  </a:effectLst>
                </a:rPr>
                <a:t>L’exposition au RP au secondaire</a:t>
              </a:r>
            </a:p>
            <a:p>
              <a:pPr algn="ctr">
                <a:spcBef>
                  <a:spcPct val="50000"/>
                </a:spcBef>
                <a:defRPr/>
              </a:pPr>
              <a:endParaRPr lang="fr-CA" sz="1200" dirty="0">
                <a:solidFill>
                  <a:srgbClr val="02549E"/>
                </a:solidFill>
                <a:cs typeface="Arial" charset="0"/>
              </a:endParaRPr>
            </a:p>
            <a:p>
              <a:pPr>
                <a:defRPr/>
              </a:pPr>
              <a:r>
                <a:rPr lang="fr-CA" sz="1200" dirty="0" smtClean="0">
                  <a:solidFill>
                    <a:srgbClr val="02549E"/>
                  </a:solidFill>
                  <a:cs typeface="Arial" charset="0"/>
                </a:rPr>
                <a:t>- Un </a:t>
              </a:r>
              <a:r>
                <a:rPr lang="fr-CA" sz="1200" dirty="0">
                  <a:solidFill>
                    <a:srgbClr val="02549E"/>
                  </a:solidFill>
                  <a:cs typeface="Arial" charset="0"/>
                </a:rPr>
                <a:t>nouveau cadre </a:t>
              </a:r>
              <a:r>
                <a:rPr lang="fr-CA" sz="1200" dirty="0" smtClean="0">
                  <a:solidFill>
                    <a:srgbClr val="02549E"/>
                  </a:solidFill>
                  <a:cs typeface="Arial" charset="0"/>
                </a:rPr>
                <a:t>référentiel</a:t>
              </a:r>
            </a:p>
            <a:p>
              <a:pPr>
                <a:defRPr/>
              </a:pPr>
              <a:endParaRPr lang="fr-CA" sz="1200" dirty="0">
                <a:solidFill>
                  <a:srgbClr val="02549E"/>
                </a:solidFill>
                <a:cs typeface="Arial" charset="0"/>
              </a:endParaRPr>
            </a:p>
            <a:p>
              <a:pPr>
                <a:defRPr/>
              </a:pPr>
              <a:r>
                <a:rPr lang="fr-CA" sz="1200" dirty="0">
                  <a:solidFill>
                    <a:srgbClr val="02549E"/>
                  </a:solidFill>
                  <a:cs typeface="Arial" charset="0"/>
                </a:rPr>
                <a:t>- Des programmes disciplinaires</a:t>
              </a:r>
            </a:p>
            <a:p>
              <a:pPr marL="93663" indent="-93663">
                <a:defRPr/>
              </a:pPr>
              <a:r>
                <a:rPr lang="fr-CA" sz="1200" dirty="0">
                  <a:solidFill>
                    <a:srgbClr val="02549E"/>
                  </a:solidFill>
                  <a:cs typeface="Arial" charset="0"/>
                </a:rPr>
                <a:t> </a:t>
              </a:r>
              <a:r>
                <a:rPr lang="fr-CA" sz="1200" dirty="0" smtClean="0">
                  <a:solidFill>
                    <a:srgbClr val="02549E"/>
                  </a:solidFill>
                  <a:cs typeface="Arial" charset="0"/>
                </a:rPr>
                <a:t>	enrichis</a:t>
              </a:r>
            </a:p>
            <a:p>
              <a:pPr marL="93663" indent="-93663">
                <a:defRPr/>
              </a:pPr>
              <a:endParaRPr lang="fr-CA" sz="1200" dirty="0">
                <a:solidFill>
                  <a:srgbClr val="02549E"/>
                </a:solidFill>
                <a:cs typeface="Arial" charset="0"/>
              </a:endParaRPr>
            </a:p>
            <a:p>
              <a:pPr>
                <a:defRPr/>
              </a:pPr>
              <a:r>
                <a:rPr lang="fr-CA" sz="1200" dirty="0">
                  <a:solidFill>
                    <a:srgbClr val="02549E"/>
                  </a:solidFill>
                  <a:cs typeface="Arial" charset="0"/>
                </a:rPr>
                <a:t>- Des pratiques professionnelles </a:t>
              </a:r>
            </a:p>
            <a:p>
              <a:pPr marL="93663" indent="-93663">
                <a:defRPr/>
              </a:pPr>
              <a:r>
                <a:rPr lang="fr-CA" sz="1200" dirty="0">
                  <a:solidFill>
                    <a:srgbClr val="02549E"/>
                  </a:solidFill>
                  <a:cs typeface="Arial" charset="0"/>
                </a:rPr>
                <a:t> </a:t>
              </a:r>
              <a:r>
                <a:rPr lang="fr-CA" sz="1200" dirty="0" smtClean="0">
                  <a:solidFill>
                    <a:srgbClr val="02549E"/>
                  </a:solidFill>
                  <a:cs typeface="Arial" charset="0"/>
                </a:rPr>
                <a:t>	encouragées</a:t>
              </a:r>
              <a:endParaRPr lang="fr-CA" sz="1200" dirty="0">
                <a:solidFill>
                  <a:srgbClr val="02549E"/>
                </a:solidFill>
                <a:cs typeface="Arial" charset="0"/>
              </a:endParaRPr>
            </a:p>
          </p:txBody>
        </p:sp>
        <p:sp>
          <p:nvSpPr>
            <p:cNvPr id="11" name="Text Box 6"/>
            <p:cNvSpPr txBox="1">
              <a:spLocks noChangeArrowheads="1"/>
            </p:cNvSpPr>
            <p:nvPr/>
          </p:nvSpPr>
          <p:spPr bwMode="auto">
            <a:xfrm>
              <a:off x="6551612" y="2509606"/>
              <a:ext cx="2376487" cy="3229220"/>
            </a:xfrm>
            <a:prstGeom prst="rect">
              <a:avLst/>
            </a:prstGeom>
            <a:noFill/>
            <a:ln w="9525">
              <a:solidFill>
                <a:srgbClr val="000099"/>
              </a:solidFill>
              <a:miter lim="800000"/>
              <a:headEnd/>
              <a:tailEnd/>
            </a:ln>
            <a:effectLst/>
          </p:spPr>
          <p:txBody>
            <a:bodyPr>
              <a:spAutoFit/>
            </a:bodyPr>
            <a:lstStyle/>
            <a:p>
              <a:pPr algn="ctr">
                <a:defRPr/>
              </a:pPr>
              <a:r>
                <a:rPr lang="fr-CA" u="sng" dirty="0">
                  <a:solidFill>
                    <a:srgbClr val="02549E"/>
                  </a:solidFill>
                  <a:effectLst>
                    <a:outerShdw blurRad="38100" dist="38100" dir="2700000" algn="tl">
                      <a:srgbClr val="C0C0C0"/>
                    </a:outerShdw>
                  </a:effectLst>
                </a:rPr>
                <a:t>Les effets escomptés sur le fonctionnement </a:t>
              </a:r>
              <a:r>
                <a:rPr lang="fr-CA" u="sng" dirty="0" smtClean="0">
                  <a:solidFill>
                    <a:srgbClr val="02549E"/>
                  </a:solidFill>
                  <a:effectLst>
                    <a:outerShdw blurRad="38100" dist="38100" dir="2700000" algn="tl">
                      <a:srgbClr val="C0C0C0"/>
                    </a:outerShdw>
                  </a:effectLst>
                </a:rPr>
                <a:t>scolaire de </a:t>
              </a:r>
              <a:r>
                <a:rPr lang="fr-CA" u="sng" dirty="0">
                  <a:solidFill>
                    <a:srgbClr val="02549E"/>
                  </a:solidFill>
                  <a:effectLst>
                    <a:outerShdw blurRad="38100" dist="38100" dir="2700000" algn="tl">
                      <a:srgbClr val="C0C0C0"/>
                    </a:outerShdw>
                  </a:effectLst>
                </a:rPr>
                <a:t>l’élève</a:t>
              </a:r>
              <a:endParaRPr lang="fr-CA" sz="1500" b="1" dirty="0">
                <a:solidFill>
                  <a:srgbClr val="02549E"/>
                </a:solidFill>
              </a:endParaRPr>
            </a:p>
            <a:p>
              <a:pPr marL="171450" indent="-171450">
                <a:buFont typeface="Arial" pitchFamily="34" charset="0"/>
                <a:buChar char="−"/>
                <a:defRPr/>
              </a:pPr>
              <a:r>
                <a:rPr lang="fr-CA" sz="1200" dirty="0">
                  <a:solidFill>
                    <a:srgbClr val="02549E"/>
                  </a:solidFill>
                </a:rPr>
                <a:t>Amélioration des processus socio-motivationnels</a:t>
              </a:r>
            </a:p>
            <a:p>
              <a:pPr marL="171450" indent="-171450">
                <a:buFont typeface="Arial" pitchFamily="34" charset="0"/>
                <a:buChar char="−"/>
                <a:defRPr/>
              </a:pPr>
              <a:r>
                <a:rPr lang="fr-CA" sz="1200" dirty="0">
                  <a:solidFill>
                    <a:srgbClr val="02549E"/>
                  </a:solidFill>
                </a:rPr>
                <a:t>Amélioration de l’engagement cognitif et comportemental</a:t>
              </a:r>
            </a:p>
            <a:p>
              <a:pPr marL="171450" indent="-171450">
                <a:buFont typeface="Arial" pitchFamily="34" charset="0"/>
                <a:buChar char="−"/>
                <a:defRPr/>
              </a:pPr>
              <a:r>
                <a:rPr lang="fr-CA" sz="1200" dirty="0">
                  <a:solidFill>
                    <a:srgbClr val="02549E"/>
                  </a:solidFill>
                </a:rPr>
                <a:t>Amélioration des connaissances et compétences </a:t>
              </a:r>
            </a:p>
            <a:p>
              <a:pPr marL="171450" indent="-171450">
                <a:buFont typeface="Arial" pitchFamily="34" charset="0"/>
                <a:buChar char="−"/>
                <a:defRPr/>
              </a:pPr>
              <a:r>
                <a:rPr lang="fr-CA" sz="1200" dirty="0">
                  <a:solidFill>
                    <a:srgbClr val="02549E"/>
                  </a:solidFill>
                </a:rPr>
                <a:t>Amélioration de la réussite et persévérance</a:t>
              </a:r>
            </a:p>
          </p:txBody>
        </p:sp>
        <p:sp>
          <p:nvSpPr>
            <p:cNvPr id="12" name="Text Box 8"/>
            <p:cNvSpPr txBox="1">
              <a:spLocks noChangeArrowheads="1"/>
            </p:cNvSpPr>
            <p:nvPr/>
          </p:nvSpPr>
          <p:spPr bwMode="auto">
            <a:xfrm>
              <a:off x="2520156" y="5882638"/>
              <a:ext cx="6192837" cy="925749"/>
            </a:xfrm>
            <a:prstGeom prst="rect">
              <a:avLst/>
            </a:prstGeom>
            <a:noFill/>
            <a:ln w="9525">
              <a:solidFill>
                <a:srgbClr val="000099"/>
              </a:solidFill>
              <a:miter lim="800000"/>
              <a:headEnd/>
              <a:tailEnd/>
            </a:ln>
            <a:effectLst/>
          </p:spPr>
          <p:txBody>
            <a:bodyPr>
              <a:spAutoFit/>
            </a:bodyPr>
            <a:lstStyle/>
            <a:p>
              <a:pPr algn="ctr">
                <a:defRPr/>
              </a:pPr>
              <a:r>
                <a:rPr lang="fr-CA" u="sng" dirty="0">
                  <a:solidFill>
                    <a:srgbClr val="02549E"/>
                  </a:solidFill>
                  <a:effectLst>
                    <a:outerShdw blurRad="38100" dist="38100" dir="2700000" algn="tl">
                      <a:srgbClr val="C0C0C0"/>
                    </a:outerShdw>
                  </a:effectLst>
                </a:rPr>
                <a:t>Les facteurs atténuants</a:t>
              </a:r>
            </a:p>
            <a:p>
              <a:pPr>
                <a:defRPr/>
              </a:pPr>
              <a:r>
                <a:rPr lang="fr-CA" sz="1200" dirty="0">
                  <a:solidFill>
                    <a:srgbClr val="02549E"/>
                  </a:solidFill>
                </a:rPr>
                <a:t>-Caractéristiques de l’élève (ex.: </a:t>
              </a:r>
              <a:r>
                <a:rPr lang="fr-CA" sz="1200" dirty="0" smtClean="0">
                  <a:solidFill>
                    <a:srgbClr val="02549E"/>
                  </a:solidFill>
                </a:rPr>
                <a:t>genre, langue parlée, statut de risque)</a:t>
              </a:r>
              <a:endParaRPr lang="fr-CA" sz="1200" dirty="0">
                <a:solidFill>
                  <a:srgbClr val="02549E"/>
                </a:solidFill>
              </a:endParaRPr>
            </a:p>
            <a:p>
              <a:pPr>
                <a:buFontTx/>
                <a:buChar char="-"/>
                <a:defRPr/>
              </a:pPr>
              <a:r>
                <a:rPr lang="fr-CA" sz="1200" dirty="0">
                  <a:solidFill>
                    <a:srgbClr val="02549E"/>
                  </a:solidFill>
                </a:rPr>
                <a:t>Caractéristiques des </a:t>
              </a:r>
              <a:r>
                <a:rPr lang="fr-CA" sz="1200" dirty="0" smtClean="0">
                  <a:solidFill>
                    <a:srgbClr val="02549E"/>
                  </a:solidFill>
                </a:rPr>
                <a:t>milieux scolaires </a:t>
              </a:r>
              <a:r>
                <a:rPr lang="fr-CA" sz="1200" dirty="0">
                  <a:solidFill>
                    <a:srgbClr val="02549E"/>
                  </a:solidFill>
                </a:rPr>
                <a:t>(ex</a:t>
              </a:r>
              <a:r>
                <a:rPr lang="fr-CA" sz="1200" dirty="0" smtClean="0">
                  <a:solidFill>
                    <a:srgbClr val="02549E"/>
                  </a:solidFill>
                </a:rPr>
                <a:t>.: niveau d’implantation du RP dans l’école)</a:t>
              </a:r>
              <a:endParaRPr lang="fr-CA" sz="1200" dirty="0">
                <a:solidFill>
                  <a:srgbClr val="02549E"/>
                </a:solidFill>
              </a:endParaRPr>
            </a:p>
          </p:txBody>
        </p:sp>
        <p:sp>
          <p:nvSpPr>
            <p:cNvPr id="13" name="Text Box 9"/>
            <p:cNvSpPr txBox="1">
              <a:spLocks noChangeArrowheads="1"/>
            </p:cNvSpPr>
            <p:nvPr/>
          </p:nvSpPr>
          <p:spPr bwMode="auto">
            <a:xfrm>
              <a:off x="215900" y="1161619"/>
              <a:ext cx="5832325" cy="1152975"/>
            </a:xfrm>
            <a:prstGeom prst="rect">
              <a:avLst/>
            </a:prstGeom>
            <a:noFill/>
            <a:ln w="9525">
              <a:solidFill>
                <a:srgbClr val="000099"/>
              </a:solidFill>
              <a:miter lim="800000"/>
              <a:headEnd/>
              <a:tailEnd/>
            </a:ln>
            <a:effectLst/>
          </p:spPr>
          <p:txBody>
            <a:bodyPr wrap="square">
              <a:spAutoFit/>
            </a:bodyPr>
            <a:lstStyle/>
            <a:p>
              <a:pPr algn="ctr">
                <a:defRPr/>
              </a:pPr>
              <a:r>
                <a:rPr lang="fr-CA" u="sng" dirty="0">
                  <a:solidFill>
                    <a:srgbClr val="02549E"/>
                  </a:solidFill>
                  <a:effectLst>
                    <a:outerShdw blurRad="38100" dist="38100" dir="2700000" algn="tl">
                      <a:srgbClr val="C0C0C0"/>
                    </a:outerShdw>
                  </a:effectLst>
                </a:rPr>
                <a:t>Les facteurs à contrôler</a:t>
              </a:r>
            </a:p>
            <a:p>
              <a:pPr>
                <a:defRPr/>
              </a:pPr>
              <a:r>
                <a:rPr lang="fr-CA" sz="1200" dirty="0" smtClean="0">
                  <a:solidFill>
                    <a:srgbClr val="02549E"/>
                  </a:solidFill>
                </a:rPr>
                <a:t>- Ressources </a:t>
              </a:r>
              <a:r>
                <a:rPr lang="fr-CA" sz="1200" dirty="0">
                  <a:solidFill>
                    <a:srgbClr val="02549E"/>
                  </a:solidFill>
                </a:rPr>
                <a:t>éducatives </a:t>
              </a:r>
              <a:r>
                <a:rPr lang="fr-CA" sz="1200" dirty="0" smtClean="0">
                  <a:solidFill>
                    <a:srgbClr val="02549E"/>
                  </a:solidFill>
                </a:rPr>
                <a:t>et économiques des parents (ex.: scolarité, revenus)</a:t>
              </a:r>
              <a:endParaRPr lang="fr-CA" sz="1200" dirty="0">
                <a:solidFill>
                  <a:srgbClr val="02549E"/>
                </a:solidFill>
              </a:endParaRPr>
            </a:p>
            <a:p>
              <a:pPr>
                <a:defRPr/>
              </a:pPr>
              <a:r>
                <a:rPr lang="fr-CA" sz="1200" dirty="0" smtClean="0">
                  <a:solidFill>
                    <a:srgbClr val="02549E"/>
                  </a:solidFill>
                </a:rPr>
                <a:t>- Caractéristiques des jeunes (ex.: réussite antérieure, emploi rémunéré)</a:t>
              </a:r>
            </a:p>
            <a:p>
              <a:pPr>
                <a:defRPr/>
              </a:pPr>
              <a:r>
                <a:rPr lang="fr-CA" sz="1200" dirty="0" smtClean="0">
                  <a:solidFill>
                    <a:srgbClr val="02549E"/>
                  </a:solidFill>
                </a:rPr>
                <a:t>- Caractéristiques des écoles (ex.: langue d’enseignement, système public/privé)</a:t>
              </a:r>
              <a:endParaRPr lang="fr-CA" sz="1200" dirty="0">
                <a:solidFill>
                  <a:srgbClr val="02549E"/>
                </a:solidFill>
              </a:endParaRPr>
            </a:p>
          </p:txBody>
        </p:sp>
        <p:sp>
          <p:nvSpPr>
            <p:cNvPr id="107530" name="Line 10"/>
            <p:cNvSpPr>
              <a:spLocks noChangeShapeType="1"/>
            </p:cNvSpPr>
            <p:nvPr/>
          </p:nvSpPr>
          <p:spPr bwMode="auto">
            <a:xfrm>
              <a:off x="1583730" y="2330445"/>
              <a:ext cx="0" cy="360363"/>
            </a:xfrm>
            <a:prstGeom prst="line">
              <a:avLst/>
            </a:prstGeom>
            <a:noFill/>
            <a:ln w="57150">
              <a:solidFill>
                <a:srgbClr val="02549E"/>
              </a:solidFill>
              <a:round/>
              <a:headEnd/>
              <a:tailEnd type="triangle" w="med" len="med"/>
            </a:ln>
          </p:spPr>
          <p:txBody>
            <a:bodyPr/>
            <a:lstStyle/>
            <a:p>
              <a:endParaRPr lang="fr-FR"/>
            </a:p>
          </p:txBody>
        </p:sp>
        <p:sp>
          <p:nvSpPr>
            <p:cNvPr id="107531" name="Line 11"/>
            <p:cNvSpPr>
              <a:spLocks noChangeShapeType="1"/>
            </p:cNvSpPr>
            <p:nvPr/>
          </p:nvSpPr>
          <p:spPr bwMode="auto">
            <a:xfrm flipV="1">
              <a:off x="2916238" y="3933824"/>
              <a:ext cx="0" cy="1866359"/>
            </a:xfrm>
            <a:prstGeom prst="line">
              <a:avLst/>
            </a:prstGeom>
            <a:noFill/>
            <a:ln w="57150">
              <a:solidFill>
                <a:srgbClr val="02549E"/>
              </a:solidFill>
              <a:round/>
              <a:headEnd/>
              <a:tailEnd type="triangle" w="med" len="med"/>
            </a:ln>
          </p:spPr>
          <p:txBody>
            <a:bodyPr/>
            <a:lstStyle/>
            <a:p>
              <a:endParaRPr lang="fr-FR"/>
            </a:p>
          </p:txBody>
        </p:sp>
        <p:sp>
          <p:nvSpPr>
            <p:cNvPr id="16" name="Text Box 12"/>
            <p:cNvSpPr txBox="1">
              <a:spLocks noChangeArrowheads="1"/>
            </p:cNvSpPr>
            <p:nvPr/>
          </p:nvSpPr>
          <p:spPr bwMode="auto">
            <a:xfrm>
              <a:off x="3132138" y="2511587"/>
              <a:ext cx="3095625" cy="2805572"/>
            </a:xfrm>
            <a:prstGeom prst="rect">
              <a:avLst/>
            </a:prstGeom>
            <a:noFill/>
            <a:ln w="9525">
              <a:solidFill>
                <a:srgbClr val="000099"/>
              </a:solidFill>
              <a:miter lim="800000"/>
              <a:headEnd/>
              <a:tailEnd/>
            </a:ln>
            <a:effectLst/>
          </p:spPr>
          <p:txBody>
            <a:bodyPr>
              <a:spAutoFit/>
            </a:bodyPr>
            <a:lstStyle/>
            <a:p>
              <a:pPr algn="ctr">
                <a:defRPr/>
              </a:pPr>
              <a:r>
                <a:rPr lang="fr-CA" u="sng" dirty="0">
                  <a:solidFill>
                    <a:srgbClr val="02549E"/>
                  </a:solidFill>
                  <a:effectLst>
                    <a:outerShdw blurRad="38100" dist="38100" dir="2700000" algn="tl">
                      <a:srgbClr val="C0C0C0"/>
                    </a:outerShdw>
                  </a:effectLst>
                </a:rPr>
                <a:t>Les effets escomptés sur les perceptions de l’école et de l’enseignement</a:t>
              </a:r>
            </a:p>
            <a:p>
              <a:pPr algn="ctr">
                <a:defRPr/>
              </a:pPr>
              <a:endParaRPr lang="fr-CA" sz="1400" u="sng" dirty="0">
                <a:solidFill>
                  <a:srgbClr val="02549E"/>
                </a:solidFill>
                <a:effectLst>
                  <a:outerShdw blurRad="38100" dist="38100" dir="2700000" algn="tl">
                    <a:srgbClr val="C0C0C0"/>
                  </a:outerShdw>
                </a:effectLst>
              </a:endParaRPr>
            </a:p>
            <a:p>
              <a:pPr marL="171450" indent="-171450">
                <a:buFont typeface="Arial" pitchFamily="34" charset="0"/>
                <a:buChar char="−"/>
                <a:defRPr/>
              </a:pPr>
              <a:r>
                <a:rPr lang="fr-CA" sz="1200" dirty="0">
                  <a:solidFill>
                    <a:srgbClr val="02549E"/>
                  </a:solidFill>
                </a:rPr>
                <a:t>Pratiques pédagogiques</a:t>
              </a:r>
            </a:p>
            <a:p>
              <a:pPr marL="171450" indent="-171450">
                <a:buFont typeface="Arial" pitchFamily="34" charset="0"/>
                <a:buChar char="−"/>
                <a:defRPr/>
              </a:pPr>
              <a:r>
                <a:rPr lang="fr-CA" sz="1200" dirty="0">
                  <a:solidFill>
                    <a:srgbClr val="02549E"/>
                  </a:solidFill>
                </a:rPr>
                <a:t>Climat d’enseignement</a:t>
              </a:r>
            </a:p>
            <a:p>
              <a:pPr marL="171450" indent="-171450">
                <a:buFont typeface="Arial" pitchFamily="34" charset="0"/>
                <a:buChar char="−"/>
                <a:defRPr/>
              </a:pPr>
              <a:r>
                <a:rPr lang="fr-CA" sz="1200" dirty="0" smtClean="0">
                  <a:solidFill>
                    <a:srgbClr val="02549E"/>
                  </a:solidFill>
                </a:rPr>
                <a:t>Utilité des matières</a:t>
              </a:r>
            </a:p>
            <a:p>
              <a:pPr marL="171450" indent="-171450">
                <a:buFont typeface="Arial" pitchFamily="34" charset="0"/>
                <a:buChar char="−"/>
                <a:defRPr/>
              </a:pPr>
              <a:r>
                <a:rPr lang="fr-CA" sz="1200" dirty="0" smtClean="0">
                  <a:solidFill>
                    <a:srgbClr val="02549E"/>
                  </a:solidFill>
                </a:rPr>
                <a:t>Mobilisation des compétences transversales</a:t>
              </a:r>
            </a:p>
            <a:p>
              <a:pPr marL="171450" indent="-171450">
                <a:buFont typeface="Arial" pitchFamily="34" charset="0"/>
                <a:buChar char="−"/>
                <a:defRPr/>
              </a:pPr>
              <a:r>
                <a:rPr lang="fr-CA" sz="1200" dirty="0" smtClean="0">
                  <a:solidFill>
                    <a:srgbClr val="02549E"/>
                  </a:solidFill>
                </a:rPr>
                <a:t>Relations avec l’école</a:t>
              </a:r>
              <a:endParaRPr lang="fr-CA" sz="1200" dirty="0">
                <a:solidFill>
                  <a:srgbClr val="02549E"/>
                </a:solidFill>
              </a:endParaRPr>
            </a:p>
          </p:txBody>
        </p:sp>
        <p:sp>
          <p:nvSpPr>
            <p:cNvPr id="107533" name="Line 13"/>
            <p:cNvSpPr>
              <a:spLocks noChangeShapeType="1"/>
            </p:cNvSpPr>
            <p:nvPr/>
          </p:nvSpPr>
          <p:spPr bwMode="auto">
            <a:xfrm>
              <a:off x="2843213" y="3860800"/>
              <a:ext cx="361950" cy="0"/>
            </a:xfrm>
            <a:prstGeom prst="line">
              <a:avLst/>
            </a:prstGeom>
            <a:noFill/>
            <a:ln w="76200">
              <a:solidFill>
                <a:srgbClr val="02549E"/>
              </a:solidFill>
              <a:round/>
              <a:headEnd/>
              <a:tailEnd type="triangle" w="med" len="med"/>
            </a:ln>
          </p:spPr>
          <p:txBody>
            <a:bodyPr/>
            <a:lstStyle/>
            <a:p>
              <a:endParaRPr lang="fr-FR"/>
            </a:p>
          </p:txBody>
        </p:sp>
        <p:sp>
          <p:nvSpPr>
            <p:cNvPr id="107534" name="Line 14"/>
            <p:cNvSpPr>
              <a:spLocks noChangeShapeType="1"/>
            </p:cNvSpPr>
            <p:nvPr/>
          </p:nvSpPr>
          <p:spPr bwMode="auto">
            <a:xfrm flipV="1">
              <a:off x="6227763" y="3860798"/>
              <a:ext cx="323850" cy="1"/>
            </a:xfrm>
            <a:prstGeom prst="line">
              <a:avLst/>
            </a:prstGeom>
            <a:noFill/>
            <a:ln w="76200">
              <a:solidFill>
                <a:srgbClr val="02549E"/>
              </a:solidFill>
              <a:round/>
              <a:headEnd/>
              <a:tailEnd type="triangle" w="med" len="med"/>
            </a:ln>
          </p:spPr>
          <p:txBody>
            <a:bodyPr/>
            <a:lstStyle/>
            <a:p>
              <a:endParaRPr lang="fr-FR"/>
            </a:p>
          </p:txBody>
        </p:sp>
        <p:sp>
          <p:nvSpPr>
            <p:cNvPr id="107535" name="Line 15"/>
            <p:cNvSpPr>
              <a:spLocks noChangeShapeType="1"/>
            </p:cNvSpPr>
            <p:nvPr/>
          </p:nvSpPr>
          <p:spPr bwMode="auto">
            <a:xfrm flipV="1">
              <a:off x="6371431" y="4018263"/>
              <a:ext cx="794" cy="1793331"/>
            </a:xfrm>
            <a:prstGeom prst="line">
              <a:avLst/>
            </a:prstGeom>
            <a:noFill/>
            <a:ln w="57150">
              <a:solidFill>
                <a:srgbClr val="02549E"/>
              </a:solidFill>
              <a:round/>
              <a:headEnd/>
              <a:tailEnd type="triangle" w="med" len="med"/>
            </a:ln>
          </p:spPr>
          <p:txBody>
            <a:bodyPr/>
            <a:lstStyle/>
            <a:p>
              <a:endParaRPr lang="fr-FR"/>
            </a:p>
          </p:txBody>
        </p:sp>
      </p:grpSp>
    </p:spTree>
    <p:extLst>
      <p:ext uri="{BB962C8B-B14F-4D97-AF65-F5344CB8AC3E}">
        <p14:creationId xmlns="" xmlns:p14="http://schemas.microsoft.com/office/powerpoint/2010/main" val="3308449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108547" name="Text Box 5"/>
          <p:cNvSpPr txBox="1">
            <a:spLocks noChangeArrowheads="1"/>
          </p:cNvSpPr>
          <p:nvPr/>
        </p:nvSpPr>
        <p:spPr bwMode="auto">
          <a:xfrm>
            <a:off x="611188" y="115888"/>
            <a:ext cx="7848600" cy="461962"/>
          </a:xfrm>
          <a:prstGeom prst="rect">
            <a:avLst/>
          </a:prstGeom>
          <a:noFill/>
          <a:ln w="9525">
            <a:noFill/>
            <a:miter lim="800000"/>
            <a:headEnd/>
            <a:tailEnd/>
          </a:ln>
        </p:spPr>
        <p:txBody>
          <a:bodyPr>
            <a:spAutoFit/>
          </a:bodyPr>
          <a:lstStyle/>
          <a:p>
            <a:pPr algn="ctr">
              <a:spcBef>
                <a:spcPct val="50000"/>
              </a:spcBef>
            </a:pPr>
            <a:r>
              <a:rPr lang="fr-CA" sz="2400" b="1" dirty="0">
                <a:solidFill>
                  <a:srgbClr val="FFD833"/>
                </a:solidFill>
              </a:rPr>
              <a:t>Buts généraux du projet ERES</a:t>
            </a:r>
          </a:p>
        </p:txBody>
      </p:sp>
      <p:sp>
        <p:nvSpPr>
          <p:cNvPr id="108550" name="Rectangle 6"/>
          <p:cNvSpPr>
            <a:spLocks noChangeArrowheads="1"/>
          </p:cNvSpPr>
          <p:nvPr/>
        </p:nvSpPr>
        <p:spPr bwMode="auto">
          <a:xfrm>
            <a:off x="611188" y="1185863"/>
            <a:ext cx="8353425" cy="5386387"/>
          </a:xfrm>
          <a:prstGeom prst="rect">
            <a:avLst/>
          </a:prstGeom>
          <a:noFill/>
          <a:ln>
            <a:noFill/>
          </a:ln>
          <a:effectLst/>
          <a:extLst/>
        </p:spPr>
        <p:txBody>
          <a:bodyPr>
            <a:spAutoFit/>
          </a:bodyPr>
          <a:lstStyle/>
          <a:p>
            <a:pPr marL="457200" indent="-457200">
              <a:buFont typeface="+mj-lt"/>
              <a:buAutoNum type="arabicPeriod"/>
              <a:defRPr/>
            </a:pPr>
            <a:r>
              <a:rPr lang="fr-CA" sz="2000" dirty="0">
                <a:solidFill>
                  <a:srgbClr val="02549E"/>
                </a:solidFill>
              </a:rPr>
              <a:t>Décrire le fonctionnement scolaire des jeunes québécois ainsi que leurs perceptions de l’enseignement depuis la fin de la </a:t>
            </a:r>
            <a:r>
              <a:rPr lang="fr-CA" sz="2000" dirty="0" smtClean="0">
                <a:solidFill>
                  <a:srgbClr val="02549E"/>
                </a:solidFill>
              </a:rPr>
              <a:t>2</a:t>
            </a:r>
            <a:r>
              <a:rPr lang="fr-CA" sz="2000" baseline="30000" dirty="0" smtClean="0">
                <a:solidFill>
                  <a:srgbClr val="02549E"/>
                </a:solidFill>
              </a:rPr>
              <a:t>e</a:t>
            </a:r>
            <a:r>
              <a:rPr lang="fr-CA" sz="2000" dirty="0">
                <a:solidFill>
                  <a:srgbClr val="02549E"/>
                </a:solidFill>
              </a:rPr>
              <a:t> </a:t>
            </a:r>
            <a:r>
              <a:rPr lang="fr-CA" sz="2000" dirty="0" smtClean="0">
                <a:solidFill>
                  <a:srgbClr val="02549E"/>
                </a:solidFill>
              </a:rPr>
              <a:t>secondaire </a:t>
            </a:r>
            <a:r>
              <a:rPr lang="fr-CA" sz="2000" dirty="0">
                <a:solidFill>
                  <a:srgbClr val="02549E"/>
                </a:solidFill>
              </a:rPr>
              <a:t>jusqu’à l’entrée au collégial. </a:t>
            </a:r>
          </a:p>
          <a:p>
            <a:pPr marL="457200" indent="-457200">
              <a:buFont typeface="+mj-lt"/>
              <a:buAutoNum type="arabicPeriod"/>
              <a:defRPr/>
            </a:pPr>
            <a:endParaRPr lang="fr-CA" sz="2000" dirty="0">
              <a:solidFill>
                <a:srgbClr val="02549E"/>
              </a:solidFill>
            </a:endParaRPr>
          </a:p>
          <a:p>
            <a:pPr marL="457200" indent="-457200">
              <a:buFont typeface="+mj-lt"/>
              <a:buAutoNum type="arabicPeriod"/>
              <a:defRPr/>
            </a:pPr>
            <a:r>
              <a:rPr lang="fr-CA" sz="2000" dirty="0">
                <a:solidFill>
                  <a:srgbClr val="02549E"/>
                </a:solidFill>
              </a:rPr>
              <a:t>Décrire les perceptions qu’ont leurs parents de l’école.   </a:t>
            </a:r>
          </a:p>
          <a:p>
            <a:pPr marL="457200" indent="-457200">
              <a:buFont typeface="+mj-lt"/>
              <a:buAutoNum type="arabicPeriod"/>
              <a:defRPr/>
            </a:pPr>
            <a:endParaRPr lang="fr-CA" sz="2000" dirty="0">
              <a:solidFill>
                <a:srgbClr val="02549E"/>
              </a:solidFill>
            </a:endParaRPr>
          </a:p>
          <a:p>
            <a:pPr marL="457200" indent="-457200">
              <a:buFont typeface="+mj-lt"/>
              <a:buAutoNum type="arabicPeriod"/>
              <a:defRPr/>
            </a:pPr>
            <a:r>
              <a:rPr lang="fr-CA" sz="2000" dirty="0">
                <a:solidFill>
                  <a:srgbClr val="02549E"/>
                </a:solidFill>
              </a:rPr>
              <a:t>Mesurer, à la fin du </a:t>
            </a:r>
            <a:r>
              <a:rPr lang="fr-CA" sz="2000" dirty="0" smtClean="0">
                <a:solidFill>
                  <a:srgbClr val="02549E"/>
                </a:solidFill>
              </a:rPr>
              <a:t>1</a:t>
            </a:r>
            <a:r>
              <a:rPr lang="fr-CA" sz="2000" baseline="30000" dirty="0" smtClean="0">
                <a:solidFill>
                  <a:srgbClr val="02549E"/>
                </a:solidFill>
              </a:rPr>
              <a:t>er</a:t>
            </a:r>
            <a:r>
              <a:rPr lang="fr-CA" sz="2000" dirty="0" smtClean="0">
                <a:solidFill>
                  <a:srgbClr val="02549E"/>
                </a:solidFill>
              </a:rPr>
              <a:t> cycle</a:t>
            </a:r>
            <a:r>
              <a:rPr lang="fr-CA" sz="2000" dirty="0">
                <a:solidFill>
                  <a:srgbClr val="02549E"/>
                </a:solidFill>
              </a:rPr>
              <a:t>, la qualité de l’implantation du RP dans les écoles secondaires du Québec. </a:t>
            </a:r>
          </a:p>
          <a:p>
            <a:pPr marL="457200" indent="-457200">
              <a:buFont typeface="+mj-lt"/>
              <a:buAutoNum type="arabicPeriod"/>
              <a:defRPr/>
            </a:pPr>
            <a:endParaRPr lang="fr-CA" sz="2400" dirty="0">
              <a:solidFill>
                <a:srgbClr val="02549E"/>
              </a:solidFill>
            </a:endParaRPr>
          </a:p>
          <a:p>
            <a:pPr marL="457200" indent="-457200">
              <a:buFont typeface="+mj-lt"/>
              <a:buAutoNum type="arabicPeriod"/>
              <a:defRPr/>
            </a:pPr>
            <a:r>
              <a:rPr lang="fr-CA" sz="2400" dirty="0">
                <a:solidFill>
                  <a:srgbClr val="02549E"/>
                </a:solidFill>
              </a:rPr>
              <a:t>Comparer le fonctionnement scolaire et les perceptions de l’enseignement selon que les élèves aient été exposés ou non au RP.</a:t>
            </a:r>
          </a:p>
          <a:p>
            <a:pPr marL="457200" indent="-457200">
              <a:buFont typeface="+mj-lt"/>
              <a:buAutoNum type="arabicPeriod"/>
              <a:defRPr/>
            </a:pPr>
            <a:endParaRPr lang="fr-CA" sz="2000" dirty="0">
              <a:solidFill>
                <a:srgbClr val="02549E"/>
              </a:solidFill>
            </a:endParaRPr>
          </a:p>
          <a:p>
            <a:pPr marL="457200" indent="-457200">
              <a:buFont typeface="+mj-lt"/>
              <a:buAutoNum type="arabicPeriod"/>
              <a:defRPr/>
            </a:pPr>
            <a:r>
              <a:rPr lang="fr-CA" sz="2000" dirty="0">
                <a:solidFill>
                  <a:srgbClr val="02549E"/>
                </a:solidFill>
              </a:rPr>
              <a:t>Comparer le fonctionnement scolaire et les perceptions de l’enseignement en considérant la qualité de l'implantation du RP.</a:t>
            </a:r>
          </a:p>
          <a:p>
            <a:pPr>
              <a:lnSpc>
                <a:spcPct val="80000"/>
              </a:lnSpc>
              <a:spcBef>
                <a:spcPct val="20000"/>
              </a:spcBef>
              <a:defRPr/>
            </a:pPr>
            <a:endParaRPr lang="fr-CA" sz="2400" dirty="0"/>
          </a:p>
        </p:txBody>
      </p:sp>
      <p:sp>
        <p:nvSpPr>
          <p:cNvPr id="2" name="Ellipse 1"/>
          <p:cNvSpPr/>
          <p:nvPr/>
        </p:nvSpPr>
        <p:spPr>
          <a:xfrm>
            <a:off x="0" y="3716338"/>
            <a:ext cx="9144000" cy="1728787"/>
          </a:xfrm>
          <a:prstGeom prst="ellipse">
            <a:avLst/>
          </a:prstGeom>
          <a:noFill/>
          <a:ln w="38100">
            <a:solidFill>
              <a:srgbClr val="DA4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110595" name="Text Box 5"/>
          <p:cNvSpPr txBox="1">
            <a:spLocks noChangeArrowheads="1"/>
          </p:cNvSpPr>
          <p:nvPr/>
        </p:nvSpPr>
        <p:spPr bwMode="auto">
          <a:xfrm>
            <a:off x="611188" y="204788"/>
            <a:ext cx="7848600" cy="1569660"/>
          </a:xfrm>
          <a:prstGeom prst="rect">
            <a:avLst/>
          </a:prstGeom>
          <a:noFill/>
          <a:ln w="9525">
            <a:noFill/>
            <a:miter lim="800000"/>
            <a:headEnd/>
            <a:tailEnd/>
          </a:ln>
        </p:spPr>
        <p:txBody>
          <a:bodyPr>
            <a:spAutoFit/>
          </a:bodyPr>
          <a:lstStyle/>
          <a:p>
            <a:pPr algn="ctr">
              <a:spcBef>
                <a:spcPct val="50000"/>
              </a:spcBef>
            </a:pPr>
            <a:r>
              <a:rPr lang="fr-CA" sz="2400" b="1" dirty="0">
                <a:solidFill>
                  <a:srgbClr val="FFD833"/>
                </a:solidFill>
              </a:rPr>
              <a:t>4) La méthodologie et le devis de l’étude</a:t>
            </a:r>
          </a:p>
          <a:p>
            <a:pPr algn="ctr">
              <a:spcBef>
                <a:spcPct val="50000"/>
              </a:spcBef>
            </a:pPr>
            <a:endParaRPr lang="fr-CA" sz="2400" b="1" dirty="0">
              <a:solidFill>
                <a:srgbClr val="FFD833"/>
              </a:solidFill>
            </a:endParaRPr>
          </a:p>
          <a:p>
            <a:pPr algn="ctr">
              <a:spcBef>
                <a:spcPct val="50000"/>
              </a:spcBef>
            </a:pPr>
            <a:endParaRPr lang="fr-CA" sz="2400" b="1" dirty="0">
              <a:solidFill>
                <a:srgbClr val="FFD833"/>
              </a:solidFill>
            </a:endParaRPr>
          </a:p>
        </p:txBody>
      </p:sp>
      <p:sp>
        <p:nvSpPr>
          <p:cNvPr id="110596" name="Rectangle 6"/>
          <p:cNvSpPr>
            <a:spLocks noChangeArrowheads="1"/>
          </p:cNvSpPr>
          <p:nvPr/>
        </p:nvSpPr>
        <p:spPr bwMode="auto">
          <a:xfrm>
            <a:off x="2286000" y="1185863"/>
            <a:ext cx="4572000" cy="366712"/>
          </a:xfrm>
          <a:prstGeom prst="rect">
            <a:avLst/>
          </a:prstGeom>
          <a:noFill/>
          <a:ln w="9525">
            <a:noFill/>
            <a:miter lim="800000"/>
            <a:headEnd/>
            <a:tailEnd/>
          </a:ln>
        </p:spPr>
        <p:txBody>
          <a:bodyPr>
            <a:spAutoFit/>
          </a:bodyPr>
          <a:lstStyle/>
          <a:p>
            <a:pPr marL="342900" indent="-342900"/>
            <a:endParaRPr lang="fr-FR"/>
          </a:p>
        </p:txBody>
      </p:sp>
      <p:graphicFrame>
        <p:nvGraphicFramePr>
          <p:cNvPr id="110631" name="Group 39"/>
          <p:cNvGraphicFramePr>
            <a:graphicFrameLocks noGrp="1"/>
          </p:cNvGraphicFramePr>
          <p:nvPr>
            <p:extLst>
              <p:ext uri="{D42A27DB-BD31-4B8C-83A1-F6EECF244321}">
                <p14:modId xmlns="" xmlns:p14="http://schemas.microsoft.com/office/powerpoint/2010/main" val="1187766734"/>
              </p:ext>
            </p:extLst>
          </p:nvPr>
        </p:nvGraphicFramePr>
        <p:xfrm>
          <a:off x="754883" y="1196182"/>
          <a:ext cx="7488832" cy="5133996"/>
        </p:xfrm>
        <a:graphic>
          <a:graphicData uri="http://schemas.openxmlformats.org/drawingml/2006/table">
            <a:tbl>
              <a:tblPr/>
              <a:tblGrid>
                <a:gridCol w="1618541"/>
                <a:gridCol w="1647125"/>
                <a:gridCol w="987252"/>
                <a:gridCol w="1420367"/>
                <a:gridCol w="1815547"/>
              </a:tblGrid>
              <a:tr h="62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solidFill>
                              <a:srgbClr val="000099"/>
                            </a:solidFill>
                          </a:ln>
                          <a:solidFill>
                            <a:srgbClr val="02549E"/>
                          </a:solidFill>
                          <a:effectLst/>
                          <a:latin typeface="Arial" charset="0"/>
                          <a:cs typeface="Arial" charset="0"/>
                        </a:rPr>
                        <a:t>Sec.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solidFill>
                              <a:srgbClr val="000099"/>
                            </a:solidFill>
                          </a:ln>
                          <a:solidFill>
                            <a:srgbClr val="02549E"/>
                          </a:solidFill>
                          <a:effectLst/>
                          <a:latin typeface="Arial" charset="0"/>
                          <a:cs typeface="Arial" charset="0"/>
                        </a:rPr>
                        <a:t>Sec. 2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solidFill>
                              <a:srgbClr val="000099"/>
                            </a:solidFill>
                          </a:ln>
                          <a:solidFill>
                            <a:srgbClr val="02549E"/>
                          </a:solidFill>
                          <a:effectLst/>
                          <a:latin typeface="Arial" charset="0"/>
                          <a:cs typeface="Arial" charset="0"/>
                        </a:rPr>
                        <a:t>(avril-juin)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solidFill>
                              <a:srgbClr val="000099"/>
                            </a:solidFill>
                          </a:ln>
                          <a:solidFill>
                            <a:srgbClr val="02549E"/>
                          </a:solidFill>
                          <a:effectLst/>
                          <a:latin typeface="Arial" charset="0"/>
                          <a:cs typeface="Arial" charset="0"/>
                        </a:rPr>
                        <a:t>Sec.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solidFill>
                              <a:srgbClr val="000099"/>
                            </a:solidFill>
                          </a:ln>
                          <a:solidFill>
                            <a:srgbClr val="02549E"/>
                          </a:solidFill>
                          <a:effectLst/>
                          <a:latin typeface="Arial" charset="0"/>
                          <a:cs typeface="Arial" charset="0"/>
                        </a:rPr>
                        <a:t>Sec. 4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solidFill>
                              <a:srgbClr val="000099"/>
                            </a:solidFill>
                          </a:ln>
                          <a:solidFill>
                            <a:srgbClr val="02549E"/>
                          </a:solidFill>
                          <a:effectLst/>
                          <a:latin typeface="Arial" charset="0"/>
                          <a:cs typeface="Arial" charset="0"/>
                        </a:rPr>
                        <a:t> (avril-juin)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solidFill>
                              <a:srgbClr val="000099"/>
                            </a:solidFill>
                          </a:ln>
                          <a:solidFill>
                            <a:srgbClr val="02549E"/>
                          </a:solidFill>
                          <a:effectLst/>
                          <a:latin typeface="Arial" charset="0"/>
                          <a:cs typeface="Arial" charset="0"/>
                        </a:rPr>
                        <a:t>Sec. 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solidFill>
                              <a:srgbClr val="000099"/>
                            </a:solidFill>
                          </a:ln>
                          <a:solidFill>
                            <a:srgbClr val="02549E"/>
                          </a:solidFill>
                          <a:effectLst/>
                          <a:latin typeface="Arial" charset="0"/>
                          <a:cs typeface="Arial" charset="0"/>
                        </a:rPr>
                        <a:t>(avril-juin)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r>
              <a:tr h="12059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Times New Roman" pitchFamily="18" charset="0"/>
                        </a:rPr>
                        <a:t>2004-05 Cohorte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Times New Roman" pitchFamily="18" charset="0"/>
                        </a:rPr>
                        <a:t>Jeunes non exposés au 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2005-06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2006-07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1" i="0" u="none" strike="noStrike" cap="none" normalizeH="0" baseline="0" dirty="0" smtClean="0">
                          <a:ln>
                            <a:noFill/>
                          </a:ln>
                          <a:solidFill>
                            <a:srgbClr val="02549E"/>
                          </a:solidFill>
                          <a:effectLst/>
                          <a:latin typeface="Arial" charset="0"/>
                          <a:cs typeface="Arial" charset="0"/>
                        </a:rPr>
                        <a:t>2007-08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Élèves (n=1180)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Parents (n=1247)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1" i="0" u="none" strike="noStrike" cap="none" normalizeH="0" baseline="0" dirty="0" smtClean="0">
                          <a:ln>
                            <a:noFill/>
                          </a:ln>
                          <a:solidFill>
                            <a:srgbClr val="02549E"/>
                          </a:solidFill>
                          <a:effectLst/>
                          <a:latin typeface="Arial" charset="0"/>
                          <a:cs typeface="Arial" charset="0"/>
                        </a:rPr>
                        <a:t>2008-09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Élèves-Q (n=782)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Parents-Q (n=811)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Élèves-ÉM (n=3189)</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CA" sz="1200" b="1" i="0" u="none" strike="noStrike" cap="none" normalizeH="0" baseline="0" dirty="0" smtClean="0">
                          <a:ln>
                            <a:noFill/>
                          </a:ln>
                          <a:solidFill>
                            <a:srgbClr val="02549E"/>
                          </a:solidFill>
                          <a:effectLst/>
                          <a:latin typeface="Arial" charset="0"/>
                          <a:cs typeface="Arial" charset="0"/>
                        </a:rPr>
                        <a:t>Élèves-</a:t>
                      </a:r>
                      <a:r>
                        <a:rPr kumimoji="0" lang="fr-CA" sz="1200" b="1" i="0" u="none" strike="noStrike" cap="none" normalizeH="0" baseline="0" dirty="0" err="1" smtClean="0">
                          <a:ln>
                            <a:noFill/>
                          </a:ln>
                          <a:solidFill>
                            <a:srgbClr val="02549E"/>
                          </a:solidFill>
                          <a:effectLst/>
                          <a:latin typeface="Arial" charset="0"/>
                          <a:cs typeface="Arial" charset="0"/>
                        </a:rPr>
                        <a:t>Éfr</a:t>
                      </a:r>
                      <a:r>
                        <a:rPr kumimoji="0" lang="fr-CA" sz="1200" b="1" i="0" u="none" strike="noStrike" cap="none" normalizeH="0" baseline="0" dirty="0" smtClean="0">
                          <a:ln>
                            <a:noFill/>
                          </a:ln>
                          <a:solidFill>
                            <a:srgbClr val="02549E"/>
                          </a:solidFill>
                          <a:effectLst/>
                          <a:latin typeface="Arial" charset="0"/>
                          <a:cs typeface="Arial" charset="0"/>
                        </a:rPr>
                        <a:t> (n = 1180)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200" b="1" i="0" u="none" strike="noStrike" cap="none" normalizeH="0" baseline="0" dirty="0" smtClean="0">
                        <a:ln>
                          <a:noFill/>
                        </a:ln>
                        <a:solidFill>
                          <a:srgbClr val="02549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r>
              <a:tr h="18604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Times New Roman" pitchFamily="18" charset="0"/>
                        </a:rPr>
                        <a:t>2006-07 Cohorte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Times New Roman" pitchFamily="18" charset="0"/>
                        </a:rPr>
                        <a:t>Jeunes exposés au 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1" i="0" u="none" strike="noStrike" cap="none" normalizeH="0" baseline="0" dirty="0" smtClean="0">
                          <a:ln>
                            <a:noFill/>
                          </a:ln>
                          <a:solidFill>
                            <a:srgbClr val="02549E"/>
                          </a:solidFill>
                          <a:effectLst/>
                          <a:latin typeface="Arial" charset="0"/>
                          <a:cs typeface="Arial" charset="0"/>
                        </a:rPr>
                        <a:t>2007-08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Élèves (n=1315)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Parents (n=1396)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Direction Conseillers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2008-09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1" i="0" u="none" strike="noStrike" cap="none" normalizeH="0" baseline="0" dirty="0" smtClean="0">
                          <a:ln>
                            <a:noFill/>
                          </a:ln>
                          <a:solidFill>
                            <a:srgbClr val="02549E"/>
                          </a:solidFill>
                          <a:effectLst/>
                          <a:latin typeface="Arial" charset="0"/>
                          <a:cs typeface="Arial" charset="0"/>
                        </a:rPr>
                        <a:t>2009-10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Élèves (n = 882)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Parents (n = 898)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1" i="0" u="none" strike="noStrike" cap="none" normalizeH="0" baseline="0" dirty="0" smtClean="0">
                          <a:ln>
                            <a:noFill/>
                          </a:ln>
                          <a:solidFill>
                            <a:srgbClr val="02549E"/>
                          </a:solidFill>
                          <a:effectLst/>
                          <a:latin typeface="Arial" charset="0"/>
                          <a:cs typeface="Arial" charset="0"/>
                        </a:rPr>
                        <a:t>2010-11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Élèves-Q (n = 805)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Parents-Q (n = 814)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Élèves-ÉM (n = 1475)</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CA" sz="1200" b="1" i="0" u="none" strike="noStrike" cap="none" normalizeH="0" baseline="0" dirty="0" smtClean="0">
                          <a:ln>
                            <a:noFill/>
                          </a:ln>
                          <a:solidFill>
                            <a:srgbClr val="02549E"/>
                          </a:solidFill>
                          <a:effectLst/>
                          <a:latin typeface="Arial" charset="0"/>
                          <a:cs typeface="Arial" charset="0"/>
                        </a:rPr>
                        <a:t>Élèves-</a:t>
                      </a:r>
                      <a:r>
                        <a:rPr kumimoji="0" lang="fr-CA" sz="1200" b="1" i="0" u="none" strike="noStrike" cap="none" normalizeH="0" baseline="0" dirty="0" err="1" smtClean="0">
                          <a:ln>
                            <a:noFill/>
                          </a:ln>
                          <a:solidFill>
                            <a:srgbClr val="02549E"/>
                          </a:solidFill>
                          <a:effectLst/>
                          <a:latin typeface="Arial" charset="0"/>
                          <a:cs typeface="Arial" charset="0"/>
                        </a:rPr>
                        <a:t>ÉFr</a:t>
                      </a:r>
                      <a:r>
                        <a:rPr kumimoji="0" lang="fr-CA" sz="1200" b="1" i="0" u="none" strike="noStrike" cap="none" normalizeH="0" baseline="0" dirty="0" smtClean="0">
                          <a:ln>
                            <a:noFill/>
                          </a:ln>
                          <a:solidFill>
                            <a:srgbClr val="02549E"/>
                          </a:solidFill>
                          <a:effectLst/>
                          <a:latin typeface="Arial" charset="0"/>
                          <a:cs typeface="Arial" charset="0"/>
                        </a:rPr>
                        <a:t> (n = 1315)</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fr-CA" sz="1200" b="1"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r>
              <a:tr h="12059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smtClean="0">
                          <a:ln>
                            <a:noFill/>
                          </a:ln>
                          <a:solidFill>
                            <a:srgbClr val="02549E"/>
                          </a:solidFill>
                          <a:effectLst/>
                          <a:latin typeface="Arial" charset="0"/>
                          <a:cs typeface="Times New Roman" pitchFamily="18" charset="0"/>
                        </a:rPr>
                        <a:t>2007-08 Cohorte 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smtClean="0">
                          <a:ln>
                            <a:noFill/>
                          </a:ln>
                          <a:solidFill>
                            <a:srgbClr val="02549E"/>
                          </a:solidFill>
                          <a:effectLst/>
                          <a:latin typeface="Arial" charset="0"/>
                          <a:cs typeface="Times New Roman" pitchFamily="18" charset="0"/>
                        </a:rPr>
                        <a:t>Jeunes exposés au RP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1" i="0" u="none" strike="noStrike" cap="none" normalizeH="0" baseline="0" dirty="0" smtClean="0">
                          <a:ln>
                            <a:noFill/>
                          </a:ln>
                          <a:solidFill>
                            <a:srgbClr val="02549E"/>
                          </a:solidFill>
                          <a:effectLst/>
                          <a:latin typeface="Arial" charset="0"/>
                          <a:cs typeface="Arial" charset="0"/>
                        </a:rPr>
                        <a:t>2008-09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Élèves (n=1229)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Parents (n=1270)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Direction (n=360)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Conseillers (n=204)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2009-10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1" i="0" u="none" strike="noStrike" cap="none" normalizeH="0" baseline="0" dirty="0" smtClean="0">
                          <a:ln>
                            <a:noFill/>
                          </a:ln>
                          <a:solidFill>
                            <a:srgbClr val="02549E"/>
                          </a:solidFill>
                          <a:effectLst/>
                          <a:latin typeface="Arial" charset="0"/>
                          <a:cs typeface="Arial" charset="0"/>
                        </a:rPr>
                        <a:t>2010-11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Élèves (n = 741)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Parents (n = 733)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200" b="1" i="0" u="none" strike="noStrike" cap="none" normalizeH="0" baseline="0" dirty="0" smtClean="0">
                        <a:ln>
                          <a:noFill/>
                        </a:ln>
                        <a:solidFill>
                          <a:srgbClr val="02549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1" i="0" u="none" strike="noStrike" cap="none" normalizeH="0" baseline="0" dirty="0" smtClean="0">
                          <a:ln>
                            <a:noFill/>
                          </a:ln>
                          <a:solidFill>
                            <a:srgbClr val="02549E"/>
                          </a:solidFill>
                          <a:effectLst/>
                          <a:latin typeface="Arial" charset="0"/>
                          <a:cs typeface="Arial" charset="0"/>
                        </a:rPr>
                        <a:t>2011-12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Élèves-Q</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Parents-Q</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200" b="1" i="0" u="none" strike="noStrike" cap="none" normalizeH="0" baseline="0" dirty="0" smtClean="0">
                          <a:ln>
                            <a:noFill/>
                          </a:ln>
                          <a:solidFill>
                            <a:srgbClr val="02549E"/>
                          </a:solidFill>
                          <a:effectLst/>
                          <a:latin typeface="Arial" charset="0"/>
                          <a:cs typeface="Arial" charset="0"/>
                        </a:rPr>
                        <a:t>Élèves-ÉM</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CA" sz="1200" b="1" i="0" u="none" strike="noStrike" cap="none" normalizeH="0" baseline="0" dirty="0" smtClean="0">
                          <a:ln>
                            <a:noFill/>
                          </a:ln>
                          <a:solidFill>
                            <a:srgbClr val="02549E"/>
                          </a:solidFill>
                          <a:effectLst/>
                          <a:latin typeface="Arial" charset="0"/>
                          <a:cs typeface="Arial" charset="0"/>
                        </a:rPr>
                        <a:t>Élèves-</a:t>
                      </a:r>
                      <a:r>
                        <a:rPr kumimoji="0" lang="fr-CA" sz="1200" b="1" i="0" u="none" strike="noStrike" cap="none" normalizeH="0" baseline="0" dirty="0" err="1" smtClean="0">
                          <a:ln>
                            <a:noFill/>
                          </a:ln>
                          <a:solidFill>
                            <a:srgbClr val="02549E"/>
                          </a:solidFill>
                          <a:effectLst/>
                          <a:latin typeface="Arial" charset="0"/>
                          <a:cs typeface="Arial" charset="0"/>
                        </a:rPr>
                        <a:t>ÉUFr</a:t>
                      </a:r>
                      <a:endParaRPr kumimoji="0" lang="fr-CA" sz="1200" b="1" i="0" u="none" strike="noStrike" cap="none" normalizeH="0" baseline="0" dirty="0" smtClean="0">
                        <a:ln>
                          <a:noFill/>
                        </a:ln>
                        <a:solidFill>
                          <a:srgbClr val="02549E"/>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r>
            </a:tbl>
          </a:graphicData>
        </a:graphic>
      </p:graphicFrame>
      <p:sp>
        <p:nvSpPr>
          <p:cNvPr id="3" name="Ellipse 1"/>
          <p:cNvSpPr/>
          <p:nvPr/>
        </p:nvSpPr>
        <p:spPr>
          <a:xfrm>
            <a:off x="4932362" y="1700808"/>
            <a:ext cx="1584325" cy="2884488"/>
          </a:xfrm>
          <a:prstGeom prst="ellipse">
            <a:avLst/>
          </a:prstGeom>
          <a:noFill/>
          <a:ln w="38100">
            <a:solidFill>
              <a:srgbClr val="DA4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solidFill>
                <a:srgbClr val="C00000"/>
              </a:solidFill>
            </a:endParaRPr>
          </a:p>
        </p:txBody>
      </p:sp>
      <p:sp>
        <p:nvSpPr>
          <p:cNvPr id="7" name="Ellipse 6"/>
          <p:cNvSpPr/>
          <p:nvPr/>
        </p:nvSpPr>
        <p:spPr>
          <a:xfrm>
            <a:off x="6516216" y="2492896"/>
            <a:ext cx="1728192" cy="648072"/>
          </a:xfrm>
          <a:prstGeom prst="ellipse">
            <a:avLst/>
          </a:prstGeom>
          <a:noFill/>
          <a:ln>
            <a:solidFill>
              <a:srgbClr val="DA4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C00000"/>
              </a:solidFill>
            </a:endParaRPr>
          </a:p>
        </p:txBody>
      </p:sp>
      <p:sp>
        <p:nvSpPr>
          <p:cNvPr id="8" name="Ellipse 7"/>
          <p:cNvSpPr/>
          <p:nvPr/>
        </p:nvSpPr>
        <p:spPr>
          <a:xfrm>
            <a:off x="6444208" y="3933056"/>
            <a:ext cx="1800200" cy="576064"/>
          </a:xfrm>
          <a:prstGeom prst="ellipse">
            <a:avLst/>
          </a:prstGeom>
          <a:noFill/>
          <a:ln>
            <a:solidFill>
              <a:srgbClr val="DA4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111619" name="Text Box 5"/>
          <p:cNvSpPr txBox="1">
            <a:spLocks noChangeArrowheads="1"/>
          </p:cNvSpPr>
          <p:nvPr/>
        </p:nvSpPr>
        <p:spPr bwMode="auto">
          <a:xfrm>
            <a:off x="611188" y="116632"/>
            <a:ext cx="7848600" cy="461665"/>
          </a:xfrm>
          <a:prstGeom prst="rect">
            <a:avLst/>
          </a:prstGeom>
          <a:noFill/>
          <a:ln w="9525">
            <a:noFill/>
            <a:miter lim="800000"/>
            <a:headEnd/>
            <a:tailEnd/>
          </a:ln>
        </p:spPr>
        <p:txBody>
          <a:bodyPr>
            <a:spAutoFit/>
          </a:bodyPr>
          <a:lstStyle/>
          <a:p>
            <a:pPr algn="ctr">
              <a:spcBef>
                <a:spcPct val="50000"/>
              </a:spcBef>
            </a:pPr>
            <a:r>
              <a:rPr lang="fr-CA" sz="2400" b="1" dirty="0">
                <a:solidFill>
                  <a:srgbClr val="FFD833"/>
                </a:solidFill>
              </a:rPr>
              <a:t>Variables </a:t>
            </a:r>
            <a:r>
              <a:rPr lang="fr-CA" sz="2400" b="1" dirty="0" smtClean="0">
                <a:solidFill>
                  <a:srgbClr val="FFD833"/>
                </a:solidFill>
              </a:rPr>
              <a:t>dépendantes du </a:t>
            </a:r>
            <a:r>
              <a:rPr lang="fr-CA" sz="2400" b="1" dirty="0">
                <a:solidFill>
                  <a:srgbClr val="FFD833"/>
                </a:solidFill>
              </a:rPr>
              <a:t>projet </a:t>
            </a:r>
            <a:r>
              <a:rPr lang="fr-CA" sz="2400" b="1" dirty="0" smtClean="0">
                <a:solidFill>
                  <a:srgbClr val="FFD833"/>
                </a:solidFill>
              </a:rPr>
              <a:t>ERES</a:t>
            </a:r>
            <a:endParaRPr lang="fr-CA" sz="2400" b="1" dirty="0">
              <a:solidFill>
                <a:srgbClr val="FFD833"/>
              </a:solidFill>
            </a:endParaRPr>
          </a:p>
        </p:txBody>
      </p:sp>
      <p:graphicFrame>
        <p:nvGraphicFramePr>
          <p:cNvPr id="83998" name="Group 30"/>
          <p:cNvGraphicFramePr>
            <a:graphicFrameLocks noGrp="1"/>
          </p:cNvGraphicFramePr>
          <p:nvPr>
            <p:extLst>
              <p:ext uri="{D42A27DB-BD31-4B8C-83A1-F6EECF244321}">
                <p14:modId xmlns="" xmlns:p14="http://schemas.microsoft.com/office/powerpoint/2010/main" val="3498065275"/>
              </p:ext>
            </p:extLst>
          </p:nvPr>
        </p:nvGraphicFramePr>
        <p:xfrm>
          <a:off x="755577" y="1268760"/>
          <a:ext cx="7866762" cy="5393353"/>
        </p:xfrm>
        <a:graphic>
          <a:graphicData uri="http://schemas.openxmlformats.org/drawingml/2006/table">
            <a:tbl>
              <a:tblPr/>
              <a:tblGrid>
                <a:gridCol w="2232247"/>
                <a:gridCol w="1872208"/>
                <a:gridCol w="2160240"/>
                <a:gridCol w="1602067"/>
              </a:tblGrid>
              <a:tr h="8640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Fonctionnement scolaire</a:t>
                      </a:r>
                    </a:p>
                  </a:txBody>
                  <a:tcPr marL="91442" marR="9144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Perceptions de l'enseignement et de l’école </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Perceptions qu'ont les parents de l'école</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Connaissances et compétences</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r>
              <a:tr h="40413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Adaptation scolaire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Connaissances et compétences disciplinaires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Développement de carrière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Attitudes disciplinaires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Compétences sociales et transversales</a:t>
                      </a:r>
                    </a:p>
                  </a:txBody>
                  <a:tcPr marL="91442" marR="9144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Pratiques pédagogiques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Climat de classe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Utilité des matières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Mobilisation des 9 compétences transversales</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dirty="0" smtClean="0">
                          <a:ln>
                            <a:noFill/>
                          </a:ln>
                          <a:solidFill>
                            <a:srgbClr val="02549E"/>
                          </a:solidFill>
                          <a:effectLst/>
                          <a:latin typeface="Arial" charset="0"/>
                          <a:cs typeface="Arial" charset="0"/>
                        </a:rPr>
                        <a:t>Apprentissages de l’enfant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dirty="0" smtClean="0">
                          <a:ln>
                            <a:noFill/>
                          </a:ln>
                          <a:solidFill>
                            <a:srgbClr val="02549E"/>
                          </a:solidFill>
                          <a:effectLst/>
                          <a:latin typeface="Arial" charset="0"/>
                          <a:cs typeface="Arial" charset="0"/>
                        </a:rPr>
                        <a:t>Communications parents-école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1600" b="0" i="0" u="none" strike="noStrike" cap="none" normalizeH="0" baseline="0" dirty="0" smtClean="0">
                          <a:ln>
                            <a:noFill/>
                          </a:ln>
                          <a:solidFill>
                            <a:srgbClr val="02549E"/>
                          </a:solidFill>
                          <a:effectLst/>
                          <a:latin typeface="Arial" charset="0"/>
                          <a:cs typeface="Arial" charset="0"/>
                        </a:rPr>
                        <a:t>Satisfaction générale à l’égard de l’école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rgbClr val="02549E"/>
                        </a:solidFill>
                        <a:effectLst/>
                        <a:latin typeface="Arial" charset="0"/>
                        <a:cs typeface="Arial" charset="0"/>
                      </a:endParaRP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dirty="0" smtClean="0">
                          <a:ln>
                            <a:noFill/>
                          </a:ln>
                          <a:solidFill>
                            <a:srgbClr val="02549E"/>
                          </a:solidFill>
                          <a:effectLst/>
                          <a:latin typeface="Arial" charset="0"/>
                          <a:cs typeface="Arial" charset="0"/>
                        </a:rPr>
                        <a:t>Test standardisé en mathématiques (PISA)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rgbClr val="02549E"/>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0" i="0" u="none" strike="noStrike" cap="none" normalizeH="0" baseline="0" dirty="0" smtClean="0">
                          <a:ln>
                            <a:noFill/>
                          </a:ln>
                          <a:solidFill>
                            <a:srgbClr val="02549E"/>
                          </a:solidFill>
                          <a:effectLst/>
                          <a:latin typeface="Arial" charset="0"/>
                          <a:cs typeface="Arial" charset="0"/>
                        </a:rPr>
                        <a:t>Épreuve ministérielle d’écriture de 5</a:t>
                      </a:r>
                      <a:r>
                        <a:rPr kumimoji="0" lang="fr-FR" sz="1600" b="0" i="0" u="none" strike="noStrike" cap="none" normalizeH="0" baseline="30000" dirty="0" smtClean="0">
                          <a:ln>
                            <a:noFill/>
                          </a:ln>
                          <a:solidFill>
                            <a:srgbClr val="02549E"/>
                          </a:solidFill>
                          <a:effectLst/>
                          <a:latin typeface="Arial" charset="0"/>
                          <a:cs typeface="Arial" charset="0"/>
                        </a:rPr>
                        <a:t>e</a:t>
                      </a:r>
                      <a:r>
                        <a:rPr kumimoji="0" lang="fr-FR" sz="1600" b="0" i="0" u="none" strike="noStrike" cap="none" normalizeH="0" baseline="0" dirty="0" smtClean="0">
                          <a:ln>
                            <a:noFill/>
                          </a:ln>
                          <a:solidFill>
                            <a:srgbClr val="02549E"/>
                          </a:solidFill>
                          <a:effectLst/>
                          <a:latin typeface="Arial" charset="0"/>
                          <a:cs typeface="Arial" charset="0"/>
                        </a:rPr>
                        <a:t> secondaire </a:t>
                      </a:r>
                    </a:p>
                  </a:txBody>
                  <a:tcPr marL="91442" marR="91442"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graphicFrame>
        <p:nvGraphicFramePr>
          <p:cNvPr id="116764" name="Group 28"/>
          <p:cNvGraphicFramePr>
            <a:graphicFrameLocks noGrp="1"/>
          </p:cNvGraphicFramePr>
          <p:nvPr>
            <p:ph type="tbl" idx="1"/>
            <p:extLst>
              <p:ext uri="{D42A27DB-BD31-4B8C-83A1-F6EECF244321}">
                <p14:modId xmlns="" xmlns:p14="http://schemas.microsoft.com/office/powerpoint/2010/main" val="1123957069"/>
              </p:ext>
            </p:extLst>
          </p:nvPr>
        </p:nvGraphicFramePr>
        <p:xfrm>
          <a:off x="610393" y="2276872"/>
          <a:ext cx="7778751" cy="3243320"/>
        </p:xfrm>
        <a:graphic>
          <a:graphicData uri="http://schemas.openxmlformats.org/drawingml/2006/table">
            <a:tbl>
              <a:tblPr/>
              <a:tblGrid>
                <a:gridCol w="2592917"/>
                <a:gridCol w="2592917"/>
                <a:gridCol w="2592917"/>
              </a:tblGrid>
              <a:tr h="1310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dirty="0" smtClean="0">
                          <a:ln>
                            <a:noFill/>
                          </a:ln>
                          <a:solidFill>
                            <a:srgbClr val="02549E"/>
                          </a:solidFill>
                          <a:effectLst/>
                          <a:latin typeface="Arial" charset="0"/>
                          <a:cs typeface="Arial" charset="0"/>
                        </a:rPr>
                        <a:t>Nombre de variables examinées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dirty="0" smtClean="0">
                          <a:ln>
                            <a:noFill/>
                          </a:ln>
                          <a:solidFill>
                            <a:srgbClr val="02549E"/>
                          </a:solidFill>
                          <a:effectLst/>
                          <a:latin typeface="Arial" charset="0"/>
                          <a:cs typeface="Arial" charset="0"/>
                        </a:rPr>
                        <a:t>% de variables associées à l’exposition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dirty="0" smtClean="0">
                          <a:ln>
                            <a:noFill/>
                          </a:ln>
                          <a:solidFill>
                            <a:srgbClr val="02549E"/>
                          </a:solidFill>
                          <a:effectLst/>
                          <a:latin typeface="Arial" charset="0"/>
                          <a:cs typeface="Arial" charset="0"/>
                        </a:rPr>
                        <a:t>% de variables qui ne sont pas associées à l’exposition</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833"/>
                    </a:solidFill>
                  </a:tcPr>
                </a:tc>
              </a:tr>
              <a:tr h="19326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400" b="0" i="0" u="none" strike="noStrike" cap="none" normalizeH="0" baseline="0" dirty="0" smtClean="0">
                        <a:ln>
                          <a:noFill/>
                        </a:ln>
                        <a:solidFill>
                          <a:srgbClr val="02549E"/>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smtClean="0">
                          <a:ln>
                            <a:noFill/>
                          </a:ln>
                          <a:solidFill>
                            <a:srgbClr val="02549E"/>
                          </a:solidFill>
                          <a:effectLst/>
                          <a:latin typeface="+mn-lt"/>
                          <a:cs typeface="Arial" charset="0"/>
                        </a:rPr>
                        <a:t>54</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fr-CA" sz="1400" b="1" i="0" u="none" strike="noStrike" cap="none" normalizeH="0" baseline="0" dirty="0" smtClean="0">
                        <a:ln>
                          <a:noFill/>
                        </a:ln>
                        <a:solidFill>
                          <a:srgbClr val="02549E"/>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CA" sz="2800" b="1" i="0" u="none" strike="noStrike" cap="none" normalizeH="0" baseline="0" dirty="0" smtClean="0">
                          <a:ln>
                            <a:noFill/>
                          </a:ln>
                          <a:solidFill>
                            <a:srgbClr val="02549E"/>
                          </a:solidFill>
                          <a:effectLst/>
                          <a:latin typeface="+mn-lt"/>
                          <a:cs typeface="Arial" charset="0"/>
                        </a:rPr>
                        <a:t>36</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CA" sz="2800" b="1" i="0" u="none" strike="noStrike" cap="none" normalizeH="0" baseline="0" dirty="0" smtClean="0">
                          <a:ln>
                            <a:noFill/>
                          </a:ln>
                          <a:solidFill>
                            <a:srgbClr val="02549E"/>
                          </a:solidFill>
                          <a:effectLst/>
                          <a:latin typeface="+mn-lt"/>
                          <a:cs typeface="Arial" charset="0"/>
                        </a:rPr>
                        <a:t>(67 %)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000" b="0" i="0" u="none" strike="noStrike" cap="none" normalizeH="0" baseline="0" dirty="0" smtClean="0">
                        <a:ln>
                          <a:noFill/>
                        </a:ln>
                        <a:solidFill>
                          <a:srgbClr val="02549E"/>
                        </a:solidFill>
                        <a:effectLst/>
                        <a:latin typeface="+mn-lt"/>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fr-CA" sz="1400" b="1" i="0" u="none" strike="noStrike" cap="none" normalizeH="0" baseline="0" dirty="0" smtClean="0">
                        <a:ln>
                          <a:noFill/>
                        </a:ln>
                        <a:solidFill>
                          <a:srgbClr val="02549E"/>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CA" sz="2800" b="1" i="0" u="none" strike="noStrike" cap="none" normalizeH="0" baseline="0" dirty="0" smtClean="0">
                          <a:ln>
                            <a:noFill/>
                          </a:ln>
                          <a:solidFill>
                            <a:srgbClr val="02549E"/>
                          </a:solidFill>
                          <a:effectLst/>
                          <a:latin typeface="+mn-lt"/>
                          <a:cs typeface="Arial" charset="0"/>
                        </a:rPr>
                        <a:t>18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CA" sz="2800" b="1" i="0" u="none" strike="noStrike" cap="none" normalizeH="0" baseline="0" dirty="0" smtClean="0">
                          <a:ln>
                            <a:noFill/>
                          </a:ln>
                          <a:solidFill>
                            <a:srgbClr val="02549E"/>
                          </a:solidFill>
                          <a:effectLst/>
                          <a:latin typeface="+mn-lt"/>
                          <a:cs typeface="Arial" charset="0"/>
                        </a:rPr>
                        <a:t>(33 %)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CA" sz="1000" b="0" i="0" u="none" strike="noStrike" cap="none" normalizeH="0" baseline="0" dirty="0" smtClean="0">
                        <a:ln>
                          <a:noFill/>
                        </a:ln>
                        <a:solidFill>
                          <a:srgbClr val="02549E"/>
                        </a:solidFill>
                        <a:effectLst/>
                        <a:latin typeface="+mn-lt"/>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681" name="Rectangle 5"/>
          <p:cNvSpPr>
            <a:spLocks noChangeArrowheads="1"/>
          </p:cNvSpPr>
          <p:nvPr/>
        </p:nvSpPr>
        <p:spPr bwMode="auto">
          <a:xfrm>
            <a:off x="1331913" y="1196752"/>
            <a:ext cx="6335712" cy="954087"/>
          </a:xfrm>
          <a:prstGeom prst="rect">
            <a:avLst/>
          </a:prstGeom>
          <a:noFill/>
          <a:ln w="9525">
            <a:noFill/>
            <a:miter lim="800000"/>
            <a:headEnd/>
            <a:tailEnd/>
          </a:ln>
        </p:spPr>
        <p:txBody>
          <a:bodyPr>
            <a:spAutoFit/>
          </a:bodyPr>
          <a:lstStyle/>
          <a:p>
            <a:pPr algn="ctr">
              <a:spcBef>
                <a:spcPct val="50000"/>
              </a:spcBef>
            </a:pPr>
            <a:r>
              <a:rPr lang="fr-CA" sz="2800" b="1" dirty="0">
                <a:solidFill>
                  <a:srgbClr val="02549E"/>
                </a:solidFill>
              </a:rPr>
              <a:t>Tableau sommaire des effets cohorte (directs et indirects)</a:t>
            </a:r>
          </a:p>
        </p:txBody>
      </p:sp>
    </p:spTree>
    <p:extLst>
      <p:ext uri="{BB962C8B-B14F-4D97-AF65-F5344CB8AC3E}">
        <p14:creationId xmlns="" xmlns:p14="http://schemas.microsoft.com/office/powerpoint/2010/main" val="100212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EFF7DCD0-4A32-4B51-A89C-6CE0E5734050}" type="slidenum">
              <a:rPr lang="fr-FR"/>
              <a:pPr>
                <a:defRPr/>
              </a:pPr>
              <a:t>15</a:t>
            </a:fld>
            <a:endParaRPr lang="fr-FR"/>
          </a:p>
        </p:txBody>
      </p:sp>
      <p:sp>
        <p:nvSpPr>
          <p:cNvPr id="27651" name="Rectangle 2"/>
          <p:cNvSpPr>
            <a:spLocks noChangeArrowheads="1"/>
          </p:cNvSpPr>
          <p:nvPr/>
        </p:nvSpPr>
        <p:spPr bwMode="auto">
          <a:xfrm>
            <a:off x="107950" y="260350"/>
            <a:ext cx="9036050" cy="706438"/>
          </a:xfrm>
          <a:prstGeom prst="rect">
            <a:avLst/>
          </a:prstGeom>
          <a:noFill/>
          <a:ln w="9525">
            <a:noFill/>
            <a:miter lim="800000"/>
            <a:headEnd/>
            <a:tailEnd/>
          </a:ln>
        </p:spPr>
        <p:txBody>
          <a:bodyPr anchor="ctr"/>
          <a:lstStyle/>
          <a:p>
            <a:pPr algn="ctr" eaLnBrk="1" hangingPunct="1"/>
            <a:r>
              <a:rPr lang="fr-FR" b="1">
                <a:solidFill>
                  <a:srgbClr val="FF0000"/>
                </a:solidFill>
                <a:latin typeface="Verdana" pitchFamily="34" charset="0"/>
              </a:rPr>
              <a:t>Ce qui est apparent et ce qui ne l’est pas </a:t>
            </a:r>
          </a:p>
          <a:p>
            <a:pPr algn="ctr" eaLnBrk="1" hangingPunct="1"/>
            <a:r>
              <a:rPr lang="fr-FR" b="1">
                <a:solidFill>
                  <a:srgbClr val="FF0000"/>
                </a:solidFill>
                <a:latin typeface="Verdana" pitchFamily="34" charset="0"/>
              </a:rPr>
              <a:t>(Visible Learning; Hattie, 2009)</a:t>
            </a:r>
            <a:endParaRPr lang="fr-CA" b="1">
              <a:solidFill>
                <a:srgbClr val="FF0000"/>
              </a:solidFill>
              <a:latin typeface="Verdana" pitchFamily="34" charset="0"/>
            </a:endParaRPr>
          </a:p>
        </p:txBody>
      </p:sp>
      <p:pic>
        <p:nvPicPr>
          <p:cNvPr id="27652" name="Picture 4"/>
          <p:cNvPicPr>
            <a:picLocks noChangeAspect="1" noChangeArrowheads="1"/>
          </p:cNvPicPr>
          <p:nvPr/>
        </p:nvPicPr>
        <p:blipFill>
          <a:blip r:embed="rId3" cstate="print"/>
          <a:srcRect/>
          <a:stretch>
            <a:fillRect/>
          </a:stretch>
        </p:blipFill>
        <p:spPr bwMode="auto">
          <a:xfrm>
            <a:off x="684213" y="1268413"/>
            <a:ext cx="7272337" cy="2894012"/>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0" y="3833813"/>
            <a:ext cx="9144000"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1"/>
            <p:custDataLst>
              <p:tags r:id="rId1"/>
            </p:custDataLst>
            <p:extLst>
              <p:ext uri="{D42A27DB-BD31-4B8C-83A1-F6EECF244321}">
                <p14:modId xmlns="" xmlns:p14="http://schemas.microsoft.com/office/powerpoint/2010/main" val="4040263956"/>
              </p:ext>
            </p:extLst>
          </p:nvPr>
        </p:nvGraphicFramePr>
        <p:xfrm>
          <a:off x="0" y="1412776"/>
          <a:ext cx="8964487" cy="5256584"/>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3" descr="Orang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9144000"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custDataLst>
              <p:tags r:id="rId2"/>
            </p:custDataLst>
          </p:nvPr>
        </p:nvSpPr>
        <p:spPr>
          <a:xfrm>
            <a:off x="0" y="1"/>
            <a:ext cx="9144000" cy="764704"/>
          </a:xfrm>
        </p:spPr>
        <p:txBody>
          <a:bodyPr>
            <a:noAutofit/>
          </a:bodyPr>
          <a:lstStyle/>
          <a:p>
            <a:r>
              <a:rPr lang="fr-CA" sz="2400" b="1" dirty="0" smtClean="0">
                <a:solidFill>
                  <a:srgbClr val="FFD833"/>
                </a:solidFill>
                <a:latin typeface="Arial" pitchFamily="34" charset="0"/>
                <a:cs typeface="Arial" pitchFamily="34" charset="0"/>
              </a:rPr>
              <a:t>Comment lire les tailles d’effet (D de Cohen)</a:t>
            </a:r>
          </a:p>
        </p:txBody>
      </p:sp>
      <p:sp>
        <p:nvSpPr>
          <p:cNvPr id="11" name="ZoneTexte 10"/>
          <p:cNvSpPr txBox="1"/>
          <p:nvPr/>
        </p:nvSpPr>
        <p:spPr>
          <a:xfrm>
            <a:off x="2771800" y="1556792"/>
            <a:ext cx="3925113" cy="369332"/>
          </a:xfrm>
          <a:prstGeom prst="rect">
            <a:avLst/>
          </a:prstGeom>
          <a:noFill/>
        </p:spPr>
        <p:txBody>
          <a:bodyPr wrap="square" rtlCol="0">
            <a:spAutoFit/>
          </a:bodyPr>
          <a:lstStyle/>
          <a:p>
            <a:r>
              <a:rPr lang="fr-CA" dirty="0" smtClean="0"/>
              <a:t>Effet souhaité de la réforme scolaire</a:t>
            </a:r>
            <a:endParaRPr lang="fr-CA" dirty="0"/>
          </a:p>
        </p:txBody>
      </p:sp>
    </p:spTree>
    <p:extLst>
      <p:ext uri="{BB962C8B-B14F-4D97-AF65-F5344CB8AC3E}">
        <p14:creationId xmlns="" xmlns:p14="http://schemas.microsoft.com/office/powerpoint/2010/main" val="231635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114693" name="Rectangle 6"/>
          <p:cNvSpPr>
            <a:spLocks noChangeArrowheads="1"/>
          </p:cNvSpPr>
          <p:nvPr/>
        </p:nvSpPr>
        <p:spPr bwMode="auto">
          <a:xfrm>
            <a:off x="0" y="0"/>
            <a:ext cx="8964613" cy="707886"/>
          </a:xfrm>
          <a:prstGeom prst="rect">
            <a:avLst/>
          </a:prstGeom>
          <a:noFill/>
          <a:ln w="9525">
            <a:noFill/>
            <a:miter lim="800000"/>
            <a:headEnd/>
            <a:tailEnd/>
          </a:ln>
        </p:spPr>
        <p:txBody>
          <a:bodyPr>
            <a:spAutoFit/>
          </a:bodyPr>
          <a:lstStyle/>
          <a:p>
            <a:pPr algn="ctr"/>
            <a:r>
              <a:rPr lang="fr-CA" sz="2000" b="1" dirty="0">
                <a:solidFill>
                  <a:srgbClr val="FFD833"/>
                </a:solidFill>
              </a:rPr>
              <a:t>5</a:t>
            </a:r>
            <a:r>
              <a:rPr lang="fr-CA" sz="2000" b="1" dirty="0" smtClean="0">
                <a:solidFill>
                  <a:srgbClr val="FFD833"/>
                </a:solidFill>
              </a:rPr>
              <a:t>) </a:t>
            </a:r>
            <a:r>
              <a:rPr lang="fr-CA" sz="2000" b="1" dirty="0">
                <a:solidFill>
                  <a:srgbClr val="FFD833"/>
                </a:solidFill>
              </a:rPr>
              <a:t>Les effets du RP sur les perceptions de </a:t>
            </a:r>
            <a:r>
              <a:rPr lang="fr-CA" sz="2000" b="1" dirty="0" smtClean="0">
                <a:solidFill>
                  <a:srgbClr val="FFD833"/>
                </a:solidFill>
              </a:rPr>
              <a:t>l’enseignement, de l’école et du fonctionnement scolaire de l’élève </a:t>
            </a:r>
            <a:endParaRPr lang="fr-CA" sz="2000" b="1" dirty="0">
              <a:solidFill>
                <a:srgbClr val="FFD833"/>
              </a:solidFill>
            </a:endParaRPr>
          </a:p>
        </p:txBody>
      </p:sp>
      <p:pic>
        <p:nvPicPr>
          <p:cNvPr id="2334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052736"/>
            <a:ext cx="8064896" cy="504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1"/>
            <p:custDataLst>
              <p:tags r:id="rId1"/>
            </p:custDataLst>
            <p:extLst>
              <p:ext uri="{D42A27DB-BD31-4B8C-83A1-F6EECF244321}">
                <p14:modId xmlns="" xmlns:p14="http://schemas.microsoft.com/office/powerpoint/2010/main" val="1584220379"/>
              </p:ext>
            </p:extLst>
          </p:nvPr>
        </p:nvGraphicFramePr>
        <p:xfrm>
          <a:off x="107505" y="1052736"/>
          <a:ext cx="8928991" cy="5805264"/>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3" descr="Orang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9144000"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custDataLst>
              <p:tags r:id="rId2"/>
            </p:custDataLst>
          </p:nvPr>
        </p:nvSpPr>
        <p:spPr>
          <a:xfrm>
            <a:off x="0" y="1"/>
            <a:ext cx="9144000" cy="764704"/>
          </a:xfrm>
        </p:spPr>
        <p:txBody>
          <a:bodyPr>
            <a:noAutofit/>
          </a:bodyPr>
          <a:lstStyle/>
          <a:p>
            <a:r>
              <a:rPr lang="fr-CA" sz="2000" b="1" dirty="0" smtClean="0">
                <a:solidFill>
                  <a:srgbClr val="FFD833"/>
                </a:solidFill>
                <a:latin typeface="Arial" pitchFamily="34" charset="0"/>
                <a:cs typeface="Arial" pitchFamily="34" charset="0"/>
              </a:rPr>
              <a:t>Tailles des effets significatifs du RP sur les perceptions qu’ont les ÉLÈVES de l’ENSEIGNEMENT (D de Cohen)</a:t>
            </a:r>
          </a:p>
        </p:txBody>
      </p:sp>
    </p:spTree>
    <p:extLst>
      <p:ext uri="{BB962C8B-B14F-4D97-AF65-F5344CB8AC3E}">
        <p14:creationId xmlns="" xmlns:p14="http://schemas.microsoft.com/office/powerpoint/2010/main" val="231635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1"/>
            <p:custDataLst>
              <p:tags r:id="rId1"/>
            </p:custDataLst>
            <p:extLst>
              <p:ext uri="{D42A27DB-BD31-4B8C-83A1-F6EECF244321}">
                <p14:modId xmlns="" xmlns:p14="http://schemas.microsoft.com/office/powerpoint/2010/main" val="907252513"/>
              </p:ext>
            </p:extLst>
          </p:nvPr>
        </p:nvGraphicFramePr>
        <p:xfrm>
          <a:off x="0" y="980728"/>
          <a:ext cx="9144000" cy="5877272"/>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3" descr="Orang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9144000"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custDataLst>
              <p:tags r:id="rId2"/>
            </p:custDataLst>
          </p:nvPr>
        </p:nvSpPr>
        <p:spPr>
          <a:xfrm>
            <a:off x="0" y="1"/>
            <a:ext cx="9144000" cy="764704"/>
          </a:xfrm>
        </p:spPr>
        <p:txBody>
          <a:bodyPr>
            <a:noAutofit/>
          </a:bodyPr>
          <a:lstStyle/>
          <a:p>
            <a:r>
              <a:rPr lang="fr-CA" sz="2000" b="1" dirty="0" smtClean="0">
                <a:solidFill>
                  <a:srgbClr val="FFD833"/>
                </a:solidFill>
                <a:latin typeface="Arial" pitchFamily="34" charset="0"/>
                <a:cs typeface="Arial" pitchFamily="34" charset="0"/>
              </a:rPr>
              <a:t>Tailles des effets significatifs du RP sur les perceptions qu’ont les ÉLÈVES de leur FONCTIONNEMENT scolaire (D de Cohen)</a:t>
            </a:r>
          </a:p>
        </p:txBody>
      </p:sp>
    </p:spTree>
    <p:extLst>
      <p:ext uri="{BB962C8B-B14F-4D97-AF65-F5344CB8AC3E}">
        <p14:creationId xmlns="" xmlns:p14="http://schemas.microsoft.com/office/powerpoint/2010/main" val="231635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67587" name="Text Box 10"/>
          <p:cNvSpPr txBox="1">
            <a:spLocks noChangeArrowheads="1"/>
          </p:cNvSpPr>
          <p:nvPr/>
        </p:nvSpPr>
        <p:spPr bwMode="auto">
          <a:xfrm>
            <a:off x="1187450" y="0"/>
            <a:ext cx="6480175" cy="579438"/>
          </a:xfrm>
          <a:prstGeom prst="rect">
            <a:avLst/>
          </a:prstGeom>
          <a:noFill/>
          <a:ln w="9525">
            <a:noFill/>
            <a:miter lim="800000"/>
            <a:headEnd/>
            <a:tailEnd/>
          </a:ln>
        </p:spPr>
        <p:txBody>
          <a:bodyPr>
            <a:spAutoFit/>
          </a:bodyPr>
          <a:lstStyle/>
          <a:p>
            <a:pPr algn="ctr">
              <a:spcBef>
                <a:spcPct val="50000"/>
              </a:spcBef>
            </a:pPr>
            <a:r>
              <a:rPr lang="fr-CA" sz="3200" b="1" dirty="0">
                <a:solidFill>
                  <a:srgbClr val="FFD833"/>
                </a:solidFill>
              </a:rPr>
              <a:t>Plan de la présentation</a:t>
            </a:r>
          </a:p>
        </p:txBody>
      </p:sp>
      <p:sp>
        <p:nvSpPr>
          <p:cNvPr id="67588" name="Text Box 11"/>
          <p:cNvSpPr txBox="1">
            <a:spLocks noChangeArrowheads="1"/>
          </p:cNvSpPr>
          <p:nvPr/>
        </p:nvSpPr>
        <p:spPr bwMode="auto">
          <a:xfrm>
            <a:off x="179512" y="671691"/>
            <a:ext cx="9144000" cy="6186309"/>
          </a:xfrm>
          <a:prstGeom prst="rect">
            <a:avLst/>
          </a:prstGeom>
          <a:noFill/>
          <a:ln w="9525">
            <a:noFill/>
            <a:miter lim="800000"/>
            <a:headEnd/>
            <a:tailEnd/>
          </a:ln>
        </p:spPr>
        <p:txBody>
          <a:bodyPr wrap="square">
            <a:spAutoFit/>
          </a:bodyPr>
          <a:lstStyle/>
          <a:p>
            <a:pPr marL="811213" indent="-457200">
              <a:lnSpc>
                <a:spcPct val="150000"/>
              </a:lnSpc>
            </a:pPr>
            <a:endParaRPr lang="fr-CA" sz="2400" b="1" dirty="0" smtClean="0">
              <a:solidFill>
                <a:srgbClr val="02549E"/>
              </a:solidFill>
            </a:endParaRPr>
          </a:p>
          <a:p>
            <a:pPr marL="811213" indent="-457200">
              <a:lnSpc>
                <a:spcPct val="150000"/>
              </a:lnSpc>
              <a:buFont typeface="Arial" charset="0"/>
              <a:buAutoNum type="arabicPeriod"/>
            </a:pPr>
            <a:r>
              <a:rPr lang="fr-CA" sz="2000" b="1" dirty="0" smtClean="0">
                <a:solidFill>
                  <a:srgbClr val="02549E"/>
                </a:solidFill>
              </a:rPr>
              <a:t>Un </a:t>
            </a:r>
            <a:r>
              <a:rPr lang="fr-CA" sz="2000" b="1" dirty="0">
                <a:solidFill>
                  <a:srgbClr val="02549E"/>
                </a:solidFill>
              </a:rPr>
              <a:t>survol des principales composantes du </a:t>
            </a:r>
            <a:r>
              <a:rPr lang="fr-CA" sz="2000" b="1" dirty="0" smtClean="0">
                <a:solidFill>
                  <a:srgbClr val="02549E"/>
                </a:solidFill>
              </a:rPr>
              <a:t>Renouveau </a:t>
            </a:r>
            <a:r>
              <a:rPr lang="fr-CA" sz="2000" b="1" dirty="0">
                <a:solidFill>
                  <a:srgbClr val="02549E"/>
                </a:solidFill>
              </a:rPr>
              <a:t>Pédagogique (RP) au </a:t>
            </a:r>
            <a:r>
              <a:rPr lang="fr-CA" sz="2000" b="1" dirty="0" smtClean="0">
                <a:solidFill>
                  <a:srgbClr val="02549E"/>
                </a:solidFill>
              </a:rPr>
              <a:t>secondaire</a:t>
            </a:r>
            <a:endParaRPr lang="fr-CA" sz="2000" b="1" dirty="0">
              <a:solidFill>
                <a:srgbClr val="02549E"/>
              </a:solidFill>
            </a:endParaRPr>
          </a:p>
          <a:p>
            <a:pPr marL="811213" indent="-457200">
              <a:lnSpc>
                <a:spcPct val="150000"/>
              </a:lnSpc>
              <a:buFont typeface="Arial" charset="0"/>
              <a:buAutoNum type="arabicPeriod"/>
            </a:pPr>
            <a:r>
              <a:rPr lang="fr-CA" sz="2000" b="1" dirty="0" smtClean="0">
                <a:solidFill>
                  <a:srgbClr val="02549E"/>
                </a:solidFill>
              </a:rPr>
              <a:t>L’évaluation </a:t>
            </a:r>
            <a:r>
              <a:rPr lang="fr-CA" sz="2000" b="1" dirty="0">
                <a:solidFill>
                  <a:srgbClr val="02549E"/>
                </a:solidFill>
              </a:rPr>
              <a:t>dans un contexte mouvant</a:t>
            </a:r>
          </a:p>
          <a:p>
            <a:pPr marL="811213" indent="-457200">
              <a:lnSpc>
                <a:spcPct val="150000"/>
              </a:lnSpc>
              <a:buFont typeface="Arial" charset="0"/>
              <a:buAutoNum type="arabicPeriod"/>
            </a:pPr>
            <a:r>
              <a:rPr lang="fr-CA" sz="2000" b="1" dirty="0">
                <a:solidFill>
                  <a:srgbClr val="02549E"/>
                </a:solidFill>
              </a:rPr>
              <a:t>Le projet ERES et ses orientations théoriques</a:t>
            </a:r>
          </a:p>
          <a:p>
            <a:pPr marL="811213" indent="-457200">
              <a:lnSpc>
                <a:spcPct val="150000"/>
              </a:lnSpc>
              <a:buFont typeface="Arial" charset="0"/>
              <a:buAutoNum type="arabicPeriod"/>
            </a:pPr>
            <a:r>
              <a:rPr lang="fr-CA" sz="2000" b="1" dirty="0" smtClean="0">
                <a:solidFill>
                  <a:srgbClr val="02549E"/>
                </a:solidFill>
              </a:rPr>
              <a:t>La </a:t>
            </a:r>
            <a:r>
              <a:rPr lang="fr-CA" sz="2000" b="1" dirty="0">
                <a:solidFill>
                  <a:srgbClr val="02549E"/>
                </a:solidFill>
              </a:rPr>
              <a:t>méthodologie </a:t>
            </a:r>
            <a:r>
              <a:rPr lang="fr-CA" sz="2000" b="1" dirty="0" smtClean="0">
                <a:solidFill>
                  <a:srgbClr val="02549E"/>
                </a:solidFill>
              </a:rPr>
              <a:t>et le devis de </a:t>
            </a:r>
            <a:r>
              <a:rPr lang="fr-CA" sz="2000" b="1" dirty="0">
                <a:solidFill>
                  <a:srgbClr val="02549E"/>
                </a:solidFill>
              </a:rPr>
              <a:t>l’étude</a:t>
            </a:r>
          </a:p>
          <a:p>
            <a:pPr marL="811213" indent="-457200">
              <a:lnSpc>
                <a:spcPct val="150000"/>
              </a:lnSpc>
              <a:buFont typeface="Arial" charset="0"/>
              <a:buAutoNum type="arabicPeriod"/>
            </a:pPr>
            <a:r>
              <a:rPr lang="fr-CA" sz="2000" b="1" dirty="0">
                <a:solidFill>
                  <a:srgbClr val="02549E"/>
                </a:solidFill>
              </a:rPr>
              <a:t>Les effets du RP sur les perceptions de </a:t>
            </a:r>
            <a:r>
              <a:rPr lang="fr-CA" sz="2000" b="1" dirty="0" smtClean="0">
                <a:solidFill>
                  <a:srgbClr val="02549E"/>
                </a:solidFill>
              </a:rPr>
              <a:t>l’enseignement, de l’école et du fonctionnement scolaire de l’élève</a:t>
            </a:r>
          </a:p>
          <a:p>
            <a:pPr marL="811213" indent="-457200">
              <a:lnSpc>
                <a:spcPct val="150000"/>
              </a:lnSpc>
              <a:buFont typeface="Arial" charset="0"/>
              <a:buAutoNum type="arabicPeriod"/>
            </a:pPr>
            <a:r>
              <a:rPr lang="fr-CA" sz="2000" b="1" dirty="0" smtClean="0">
                <a:solidFill>
                  <a:srgbClr val="02549E"/>
                </a:solidFill>
              </a:rPr>
              <a:t>Les effets du RP sur les connaissances et compétences en mathématique</a:t>
            </a:r>
          </a:p>
          <a:p>
            <a:pPr marL="811213" indent="-457200">
              <a:lnSpc>
                <a:spcPct val="150000"/>
              </a:lnSpc>
              <a:buFont typeface="Arial" charset="0"/>
              <a:buAutoNum type="arabicPeriod"/>
            </a:pPr>
            <a:r>
              <a:rPr lang="fr-CA" sz="2000" b="1" dirty="0" smtClean="0">
                <a:solidFill>
                  <a:srgbClr val="02549E"/>
                </a:solidFill>
              </a:rPr>
              <a:t>Les effets du RP sur les connaissances et compétences en français</a:t>
            </a:r>
            <a:endParaRPr lang="fr-CA" sz="2000" b="1" dirty="0">
              <a:solidFill>
                <a:srgbClr val="02549E"/>
              </a:solidFill>
            </a:endParaRPr>
          </a:p>
          <a:p>
            <a:pPr marL="811213" indent="-457200">
              <a:lnSpc>
                <a:spcPct val="150000"/>
              </a:lnSpc>
              <a:buFont typeface="Arial" charset="0"/>
              <a:buAutoNum type="arabicPeriod"/>
            </a:pPr>
            <a:r>
              <a:rPr lang="fr-CA" sz="2000" b="1" dirty="0" smtClean="0">
                <a:solidFill>
                  <a:srgbClr val="02549E"/>
                </a:solidFill>
              </a:rPr>
              <a:t>Quelques hypothèses</a:t>
            </a:r>
            <a:endParaRPr lang="fr-CA" sz="2000" b="1" dirty="0">
              <a:solidFill>
                <a:srgbClr val="02549E"/>
              </a:solidFill>
            </a:endParaRPr>
          </a:p>
        </p:txBody>
      </p:sp>
    </p:spTree>
    <p:extLst>
      <p:ext uri="{BB962C8B-B14F-4D97-AF65-F5344CB8AC3E}">
        <p14:creationId xmlns:p14="http://schemas.microsoft.com/office/powerpoint/2010/main" xmlns="" val="1877923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1"/>
            <p:custDataLst>
              <p:tags r:id="rId1"/>
            </p:custDataLst>
            <p:extLst>
              <p:ext uri="{D42A27DB-BD31-4B8C-83A1-F6EECF244321}">
                <p14:modId xmlns="" xmlns:p14="http://schemas.microsoft.com/office/powerpoint/2010/main" val="649125191"/>
              </p:ext>
            </p:extLst>
          </p:nvPr>
        </p:nvGraphicFramePr>
        <p:xfrm>
          <a:off x="179512" y="980728"/>
          <a:ext cx="8784976" cy="576064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3" descr="Orang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9144000"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custDataLst>
              <p:tags r:id="rId2"/>
            </p:custDataLst>
          </p:nvPr>
        </p:nvSpPr>
        <p:spPr>
          <a:xfrm>
            <a:off x="0" y="1"/>
            <a:ext cx="9144000" cy="764704"/>
          </a:xfrm>
        </p:spPr>
        <p:txBody>
          <a:bodyPr>
            <a:noAutofit/>
          </a:bodyPr>
          <a:lstStyle/>
          <a:p>
            <a:r>
              <a:rPr lang="fr-CA" sz="2000" b="1" dirty="0" smtClean="0">
                <a:solidFill>
                  <a:srgbClr val="FFD833"/>
                </a:solidFill>
                <a:latin typeface="Arial" pitchFamily="34" charset="0"/>
                <a:cs typeface="Arial" pitchFamily="34" charset="0"/>
              </a:rPr>
              <a:t>Tailles des effets significatifs du RP sur les perceptions qu’ont les PARENTS de l’ÉCOLE et du CHEMINEMENT de leur enfant (D de Cohen)</a:t>
            </a:r>
          </a:p>
        </p:txBody>
      </p:sp>
    </p:spTree>
    <p:extLst>
      <p:ext uri="{BB962C8B-B14F-4D97-AF65-F5344CB8AC3E}">
        <p14:creationId xmlns="" xmlns:p14="http://schemas.microsoft.com/office/powerpoint/2010/main" val="231635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1" name="Picture 2" descr="Orange"/>
          <p:cNvPicPr>
            <a:picLocks noChangeAspect="1" noChangeArrowheads="1"/>
          </p:cNvPicPr>
          <p:nvPr/>
        </p:nvPicPr>
        <p:blipFill>
          <a:blip r:embed="rId3" cstate="print"/>
          <a:srcRect/>
          <a:stretch>
            <a:fillRect/>
          </a:stretch>
        </p:blipFill>
        <p:spPr bwMode="auto">
          <a:xfrm>
            <a:off x="0" y="0"/>
            <a:ext cx="9144000" cy="968375"/>
          </a:xfrm>
          <a:prstGeom prst="rect">
            <a:avLst/>
          </a:prstGeom>
          <a:noFill/>
          <a:ln w="9525">
            <a:noFill/>
            <a:miter lim="800000"/>
            <a:headEnd/>
            <a:tailEnd/>
          </a:ln>
        </p:spPr>
      </p:pic>
      <p:sp>
        <p:nvSpPr>
          <p:cNvPr id="225322" name="Rectangle 9"/>
          <p:cNvSpPr>
            <a:spLocks noChangeArrowheads="1"/>
          </p:cNvSpPr>
          <p:nvPr/>
        </p:nvSpPr>
        <p:spPr bwMode="auto">
          <a:xfrm>
            <a:off x="0" y="971550"/>
            <a:ext cx="7812360" cy="1323439"/>
          </a:xfrm>
          <a:prstGeom prst="rect">
            <a:avLst/>
          </a:prstGeom>
          <a:solidFill>
            <a:srgbClr val="02549E"/>
          </a:solidFill>
          <a:ln w="9525">
            <a:noFill/>
            <a:miter lim="800000"/>
            <a:headEnd/>
            <a:tailEnd/>
          </a:ln>
        </p:spPr>
        <p:txBody>
          <a:bodyPr wrap="square">
            <a:spAutoFit/>
          </a:bodyPr>
          <a:lstStyle/>
          <a:p>
            <a:r>
              <a:rPr lang="fr-CA" sz="2000" dirty="0">
                <a:solidFill>
                  <a:srgbClr val="FFD833"/>
                </a:solidFill>
              </a:rPr>
              <a:t>Pourcentage </a:t>
            </a:r>
            <a:r>
              <a:rPr lang="fr-CA" sz="2000" dirty="0" smtClean="0">
                <a:solidFill>
                  <a:srgbClr val="FFD833"/>
                </a:solidFill>
              </a:rPr>
              <a:t>de parents qui perçoivent des échecs, une participation </a:t>
            </a:r>
            <a:r>
              <a:rPr lang="fr-CA" sz="2000" dirty="0">
                <a:solidFill>
                  <a:srgbClr val="FFD833"/>
                </a:solidFill>
              </a:rPr>
              <a:t>à des cours </a:t>
            </a:r>
            <a:r>
              <a:rPr lang="fr-CA" sz="2000" dirty="0" smtClean="0">
                <a:solidFill>
                  <a:srgbClr val="FFD833"/>
                </a:solidFill>
              </a:rPr>
              <a:t>d’été, la consultation </a:t>
            </a:r>
            <a:r>
              <a:rPr lang="fr-CA" sz="2000" dirty="0">
                <a:solidFill>
                  <a:srgbClr val="FFD833"/>
                </a:solidFill>
              </a:rPr>
              <a:t>des services </a:t>
            </a:r>
            <a:r>
              <a:rPr lang="fr-CA" sz="2000" dirty="0" smtClean="0">
                <a:solidFill>
                  <a:srgbClr val="FFD833"/>
                </a:solidFill>
              </a:rPr>
              <a:t>d’aide professionnelle et la mise sur pied d’un plan d’intervention individualisé</a:t>
            </a:r>
            <a:endParaRPr lang="fr-CA" sz="2000" dirty="0">
              <a:solidFill>
                <a:srgbClr val="FFD833"/>
              </a:solidFill>
            </a:endParaRPr>
          </a:p>
        </p:txBody>
      </p:sp>
      <p:graphicFrame>
        <p:nvGraphicFramePr>
          <p:cNvPr id="225320" name="Object 40"/>
          <p:cNvGraphicFramePr>
            <a:graphicFrameLocks noChangeAspect="1"/>
          </p:cNvGraphicFramePr>
          <p:nvPr>
            <p:extLst>
              <p:ext uri="{D42A27DB-BD31-4B8C-83A1-F6EECF244321}">
                <p14:modId xmlns="" xmlns:p14="http://schemas.microsoft.com/office/powerpoint/2010/main" val="746356791"/>
              </p:ext>
            </p:extLst>
          </p:nvPr>
        </p:nvGraphicFramePr>
        <p:xfrm>
          <a:off x="0" y="2133600"/>
          <a:ext cx="8956675" cy="4722813"/>
        </p:xfrm>
        <a:graphic>
          <a:graphicData uri="http://schemas.openxmlformats.org/presentationml/2006/ole">
            <p:oleObj spid="_x0000_s249858" name="Feuille de calcul" r:id="rId4" imgW="7134392" imgH="3419427" progId="Excel.Shee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29" name="Picture 2" descr="Orange"/>
          <p:cNvPicPr>
            <a:picLocks noChangeAspect="1" noChangeArrowheads="1"/>
          </p:cNvPicPr>
          <p:nvPr/>
        </p:nvPicPr>
        <p:blipFill>
          <a:blip r:embed="rId2" cstate="print"/>
          <a:srcRect/>
          <a:stretch>
            <a:fillRect/>
          </a:stretch>
        </p:blipFill>
        <p:spPr bwMode="auto">
          <a:xfrm>
            <a:off x="0" y="-242888"/>
            <a:ext cx="9144000" cy="968376"/>
          </a:xfrm>
          <a:prstGeom prst="rect">
            <a:avLst/>
          </a:prstGeom>
          <a:noFill/>
          <a:ln w="9525">
            <a:noFill/>
            <a:miter lim="800000"/>
            <a:headEnd/>
            <a:tailEnd/>
          </a:ln>
        </p:spPr>
      </p:pic>
      <p:sp>
        <p:nvSpPr>
          <p:cNvPr id="227331" name="Rectangle 6"/>
          <p:cNvSpPr>
            <a:spLocks noChangeArrowheads="1"/>
          </p:cNvSpPr>
          <p:nvPr/>
        </p:nvSpPr>
        <p:spPr bwMode="auto">
          <a:xfrm>
            <a:off x="827088" y="90488"/>
            <a:ext cx="7345362" cy="461962"/>
          </a:xfrm>
          <a:prstGeom prst="rect">
            <a:avLst/>
          </a:prstGeom>
          <a:noFill/>
          <a:ln w="9525">
            <a:noFill/>
            <a:miter lim="800000"/>
            <a:headEnd/>
            <a:tailEnd/>
          </a:ln>
        </p:spPr>
        <p:txBody>
          <a:bodyPr>
            <a:spAutoFit/>
          </a:bodyPr>
          <a:lstStyle/>
          <a:p>
            <a:pPr algn="ctr"/>
            <a:endParaRPr lang="fr-FR" sz="2400" b="1">
              <a:solidFill>
                <a:srgbClr val="FFD833"/>
              </a:solidFill>
            </a:endParaRPr>
          </a:p>
        </p:txBody>
      </p:sp>
      <p:sp>
        <p:nvSpPr>
          <p:cNvPr id="227332" name="Rectangle 7"/>
          <p:cNvSpPr>
            <a:spLocks noChangeArrowheads="1"/>
          </p:cNvSpPr>
          <p:nvPr/>
        </p:nvSpPr>
        <p:spPr bwMode="auto">
          <a:xfrm>
            <a:off x="0" y="0"/>
            <a:ext cx="9324527" cy="400110"/>
          </a:xfrm>
          <a:prstGeom prst="rect">
            <a:avLst/>
          </a:prstGeom>
          <a:noFill/>
          <a:ln w="9525">
            <a:noFill/>
            <a:miter lim="800000"/>
            <a:headEnd/>
            <a:tailEnd/>
          </a:ln>
        </p:spPr>
        <p:txBody>
          <a:bodyPr wrap="square">
            <a:spAutoFit/>
          </a:bodyPr>
          <a:lstStyle/>
          <a:p>
            <a:pPr algn="ctr"/>
            <a:r>
              <a:rPr lang="fr-CA" sz="2000" b="1" dirty="0" smtClean="0">
                <a:solidFill>
                  <a:srgbClr val="FFD833"/>
                </a:solidFill>
              </a:rPr>
              <a:t>6) </a:t>
            </a:r>
            <a:r>
              <a:rPr lang="fr-CA" sz="2000" b="1" dirty="0">
                <a:solidFill>
                  <a:srgbClr val="FFD833"/>
                </a:solidFill>
              </a:rPr>
              <a:t>Les effets du RP sur </a:t>
            </a:r>
            <a:r>
              <a:rPr lang="fr-CA" sz="2000" b="1" dirty="0" smtClean="0">
                <a:solidFill>
                  <a:srgbClr val="FFD833"/>
                </a:solidFill>
              </a:rPr>
              <a:t>les connaissances et compétences mathématiques</a:t>
            </a:r>
            <a:endParaRPr lang="fr-CA" sz="2000" b="1" dirty="0">
              <a:solidFill>
                <a:srgbClr val="FFD833"/>
              </a:solidFill>
            </a:endParaRPr>
          </a:p>
        </p:txBody>
      </p:sp>
      <p:sp>
        <p:nvSpPr>
          <p:cNvPr id="227335" name="AutoShape 10" descr="data:image/jpeg;base64,/9j/4AAQSkZJRgABAQAAAQABAAD/2wCEAAkGBhQSERQUExQVFBUVGBoaGBgYGBgYGBwaHBgXFxwbGBgYHCYeHBojHRgVHy8gJCcpLCwsHB4xNTAqNSYrLCkBCQoKDgwOGg8PGiocHxwpKSwpKSksKSwpLCwpLCwsLCwpKSwpLCksLCksKSksKSwsKSwsKSksLCwsKSwsLCwsKf/AABEIALcBEwMBIgACEQEDEQH/xAAcAAABBQEBAQAAAAAAAAAAAAAEAAIDBQYBBwj/xABAEAABAgQEAwcBBwIEBQUAAAABAhEAAyExBAUSQVFhcQYTIjKBkaGxBxQjQsHR8FLhFWJyojNTgpLxFiQ0Q1T/xAAaAQADAQEBAQAAAAAAAAAAAAAAAQIEAwUG/8QAJhEAAgICAgICAgMBAQAAAAAAAAECEQMhEjETQSJRBGEUQnGhMv/aAAwDAQACEQMRAD8ArzN1lJL+GgHuajeAcZN0pVShe7EMWNxvWO4MgrpU78hbf1+YI7nwrSpwCbswsWqNyw+YyyexhOClpGqrkgUdrinI7x1agDctocXIcu2/HmdhAyZg7sKJ/oY79SSN45iwSBU+UbMWJLsPmE1uxDJyyUqe5Jdnawan6xGMs1ytSQXF63hTlAJpSo3uSB+3zFbN7RaSCnamnb1g9kyIsTKMsgkeBJcsfiLyZm8gyykEeUFjGRnY6YUkE+ElyIDxBFGh1ZNGjwxBC0J8QNjdoAxEgoZ2/QwJlmYplzATY0MXf+K4cpL+IHbhCoRUTcEnS6SyoDXK06SQ4PGgiynYclOoUS9Bu0F5fg+8S61Bkh0j9xDRcd6K3Dygs6lSylI3FuVYnXKCykhtIFXNYOzTFImSk+LevpyijAS4BdnrGhwSQUWeX4dczWpJOlNybQyZqW+kOeMQYBaklSQSEKLHnzaLzBy3OkF2D8C0ZX2SwXAy50lPeKlakg1VwifFZgFnWpIAGwiDNM8UAJcsqCT5nsYCnoBYPetLQ5JIR3NMWlR8DAG9IrVDYVg0YIKfSRSBZ0sIZlVNCIaZSBgztE8uSxrvCPdpQoE6luNJFo6me6C9Nhzg7A5LkhatILGI584uxLtSJk4JSQlZ8I2MRpnNM1M45xdaGQER2XJJtB2eytJS1lJBgSQi94FtWMbMlw8yi0NXOqG94k1OGd2gYibK0p70d4klI8zQZjsCJveTZIUEIsDAkiYpCnBY2iyy6RiJynR5NTHh6iOctOxAOAkpSnvFB3oBFn9zCpTpAS8X8/LdAbSBGt+y/s1Km95OmpC9KtKEmoFHJbjEJ8mKzzrC4EENRwHePfOzn/xZR4oH0EB9peymFWEzShKDLLukAOOBbaLPKikyk6PLt0jtBU6LiEkQoc0KOpZ4DhyVFm0gFaXtV3qTex4xPOzBJCykEAgULagUjiHG5946tlS9Sf8AmXFDVntx/eIMMGlK1GjqB+P7COOS0ApM4FCE2Dv6hLPX4iSat0aqAh2pvqsNm2gSRaUHdtnsKE0O9y3KCcS3duC4OqnoSIXsk5PlsCL1T9GFNjT4ikkdkZilKWJktiTd4vFAFJUQxCUsz1u78SCIJwqPCI6Y0pXYmUCuyixeZLr1MV+L7PFN5stvWkbyTlS5wISw01JJYCkUEjNEpSU6SqulTDeLcIxHGPIpcL2U1gkTpZps5jqOySv+Yn2idD4XEamOhaS4NGB39I1OIyxSZaJqSmYhdigvXgYajFhxrsz8rsjOKWMxDcyXi1TgkSWBsKU36xbLlFOjfUkGIcVlZmSSoGhVpoHPWG8Sa0KL4yTMTn2Glo1KT5lEFuAihVMrF/nuGlJeWlalzWdQOzHj+kZxaXMTFNaZ0k09o2fZrIlT0iYmYgCrhQNDzg9fYuaFlXfo9HtDOwX4au6WQETkkpUSGCxcFrOOMbQ4Eg6CR4wNJBcF4rxJdnLXoz2LyWWsJSoA6d7QKOxWoaUrQALO7xqV5CUv+LLLXAd4ZIlENSG4J9ja+jII7BccQl/9J/eJ1/ZOt64mWH/yn940uFy2YtbNpD3Noup8kqmNQWH6QcEiTAT/ALOEpOkzU0NTpNfmGK+zN9Lz06f9JeN1istWZqkgPVn2gr/ClOUuHQknq0FLoqked4r7PANI+8UFgQSPrD8N9nKy5TPl6SGqkxtk5UqbZvCknryifA5UruCqjhR8O8HCNCPPMb9mZSE6sUlWw8J/eJJX2bmYlk4hA03JSf3jfzspK5YLsAuu9CLxNIydEpBJnOFlh4dxBxRXo83mfZdoqrEoPMJP7wsN9m+onTiE+GtU0+sejzspSqWAuYEldQweggbLMnUiZNQpm0UULHeDgiTG4z7Pkqlv3iQoXUAWPUQflOVCXIEmXMSVXKmIeNPKywGUrUtgphTxF7xXzclMopWlWtBcEsxHURDxRqhpJlWrJ5iknXNQyesXHY7MPuilJKwtC6sLgxX5ljO6CXZ1+EVtzhYPBLB1D8QC7DaF44IPHyRqe0WeonyjLSopCrnlFz2TmJOFlhJcJDe1Iw6pJHraNj2LkFGGDhi5i+MYqkEY1svoUNKhxhRJZ8+yMSRqSDQFyzXYACsESVfhzQQPCSTSjhj6gke8QSZVFlgxanE8veCJcoFbsAySCR+YkcRHKXQjkptUslg5qCN2Iv1PsYkxoBS/hYlLUd6MHoxa1IW8rxEU4WqBb03ibFYIqTVqJChYVqf0fnELfQES1aUEWbQLhhYX6qglIgHEEMoOSlSDxuNHLgfjaLDA4hIJ1pd93aO2NaY4unZZ5ar8HED/AEfrGSXJnGYpKQb7ME8iTGmw2OMtSilKWIYpNiIZh1HXq8Oom1gBDySSVezpBNu10V0rLZmhRmMo/wBNFuN9v7RUS+3HcrMgI0yNQJH5klmLNtakemYJaFpbuyVOaq8IpwfjWM12sytC0kzdDFwlh4nNiDuRwjlDLTLnG0RZrNChJUkuDLDEGIM6z84TAjS5mLX4bsKVJgfs1iUYeR3c0S1L1KKdTsw/KOt4C7X5qmahCJJBALzEiyTQAD0j0Vhdr9mNzVGSwE894qYs6ixUX/MTRo5hpGtVwKuej7RvcfiMEVLWMOAiUgIAAA1LINS16l/SMzg8BKTKmr1L1BLJoGd3b2g8ElsXkXRvOyUjATAuVVKjLPj8VFDd7QTg5TKwihM7xCm07NViPQxTfZ92SnrUFpUgBUtwCTYkcosstw65BWhQB0LJSTsp3IHJw8Xn46a+hQst8di5KVTABN1OeGl4o5E9jFmrP1KNZUrxXLF4i+8V8qfaM12dWnHssMKpRCzyYesDY0FM2SuzqSDV6giKzF5muqHDAxYyJpSlNAygD68YdktUaDFYpAmkd2skqFdVL8IYok4qaOMpTD2ipxmbK1PS3CCkZktTLcAuagejQUFnOzk3wG/lXBOFxZTh0L4TC44giogfMM1mBICSkBTgskAw3A45YQQS4fcQil9ljipemQso8qlJUluB2gLHv9yHELMLGY5YkqZTDUKNEOTZipWoLIUkBwCN4daFy3YRgsQoSkCZK1gI8KgSCUvbrBkiRpmqAdjLJANbi0ArzSYhCyhTNUBgRAWX5tMXNJUsnwk7QB3sIyhZ7ggPRZ+kPl4GatJ0hStQIb9axDls2ZNmpQhRSVXIa25aL3tr2jVlcqWqUkLExRSdZNCA7+rGkUleiW62ed55kyu+lJmOhKV6Vng+/wAxe5RKTJ7xCZwYKYG4I5DjAeV9r5OOxJRjgmWiaAEqSSAFi2o7PZ4G7aYEYLFShImd4VutQegSNqcY5zwybo7wzRS2H4nCKRiACFMS4cEODG97Lk9yf9RjOdmO0as2K0KliV3KXCgXclwBUWo8XXYtS+4Ulb6kzFAvxFIeSLjo4xley4mYQEu5jsTPCjidDwlOH0JWSHBCdJoGIG45iFhj4yBQEBVTzYseNR7xPNkmidlJHsAfgP8AMDykhM1LVZyPoXfb+U35SehBfdpLndAPE0YbcKm/WJ10WkPQAJVuxaIwWRqqxUHep8xcO+9OlIlKwRRQJIALXBYkG19PSopERbQMqMVOIDENWrBw5At6iLNeC00ZRHHSYqMzoAEmrBze1a+/rGixvaaYRp8AKgY0Y2krFVuirRjVaVBFCLqpQAOAKbmGYTSlbTZynIBKpXlLmoqApgSA4vtHJeGmaUgqCUqPw9z+0E4TChU9kMtISRM1UBchjTcaXjM2mbIxrRoMNiZbNLmg9CH9jWJp+FSqpBJ4n9ztDMPhZcp2SK3LRmu0eLxEiTMmunQF6Ei763Yq4MHtW0JK3SKapWZTPMKqbPWqQmYuUk1UEkilCRS1InyDsXipywdC5comqikuR/lB+sHdl8xxEsSgKIQKB28RLuRv6x6DJ7R4ggOZeqpKbU6m0eolKkjylkjKTR50vs6j8SWmdXvNyAzEitbwTL7JzBg5q9YZOo0Irp5PFRns7TMUzElZWoioL9NomzHEEYJAYDWeFS5eka3GCi1exJu7LbsHnS0TCBMWAEAXpeLPBZ4lZUsuValBamcl1G3xFl2J7VS0omqVJBAAFGPlBNiIpMNjUTFKKE6ErJKWH5lGgbYvuIn8m1qQ8f6LYJRs8QLzCp8O/GEnDLllC1L1JWpmu+5UFbgWh07LyVHxpFYxa9He7/8AROcLLUXIUCa0MFTVpSydLgAbxDMmIF1sQBtB2HwPejWFJAbeE79FQq/kRTpCFJSpQUKbGI5uKCEpSlLitzBeKIQlKVKFNxA68GJgDLAZ6tDT+yJLeh0ueFp8aW0nY8RE5xCUoJSiji5hsjL0oQQqY4KhVviJ0SJcxKkJmWYkkUgaBMil40TUKSUAAMaQ1E1KEqKEC3GJ5OAEtKzr1BmtDJchK3SFEUu0CG19A8jF6yUlAAI4xIqQiWpRCGISd3h0vL0IdQmEsDtAa8wlqLDUSQRytDZKL/7O1omLmKOkLSwCRdjc9NoP7SplzcRKlTEpWEkrZVRZhT1jxg5ooTtUpaklJYKBYj2juPTmGLm96VqWW0gg6aDpDxy+VDyR+N/Z7kjA4dIbRKA6JhglYexEoj/pjx/C9gcwmByP+6Yf7xPO+y/G6XBQDyWX+kajLR6rlsjDYWbMUgS5QITqZgDdqcYLyvHImqmrlhgVD1LMT6x5BgcGtM5CJpKlhipy7aXj0bsRi3lTlcFH4EY5y5NmxQ4pGoeFEeGxB0B7tCh+IjmeIzZjNYAgN4nerFuAhiCAlBYpUCCVXBc0N+FPaH4uSEjUBUMKk/lUz34G0ES8MPICQTYgDqL/AMvGJlEeImgIDs+uhrvS27DUK3pC75gullD4Lgv6/Bh2KknQnqGcAF3Jr+8dxCX1bglLsN3PKzxKQypzNyAGBoLWcW9YOkyyQClOog+KnRgn5rAWCkd7OII0tXh9NhUluHONvl2TKUlIASlAq7eNXyyfmKnKlR3xQt2UipBcJ0upVAwr6E2/h4QQnCjCyxxd1Hmbxu5GTSEp72WFOfCdRcpU30MZPtXkypqSkEgKdyLjp7vHJxo7qVgWIzVkkl2Fzt6xnMbmC8QtUkKIleFWkkqBmBzqBNhWwaKwlaFd1N1BmNyxDkBQ9RaJ1qSmYhQooiu1rFvW8aMCSmrMv5cpPE+OixweFJSUsRt06HhFkqSZsogKKZgTpJFDDJeYhelTswAZuAjuKnmWUqT5VFieto9alR88pOMtGCXj5sietmKkuklQf4jmCmHEYiWJ6/A9WoABWgFoHzbEEzph3Ki8dylA1upaUPTUp2r0BjPB3NX1Z7H9T03MezuFkZYudLnHWoUS4L6iAwF7bxU5clLSu7mEEEBIZ6s+ovcHhyin7Z4wBeHlpmS50tKXeWrUK0q1iwiPBzSJqFSlFDh2di+wS9yYMsk5OgitGoVPmzikmXpEsqbQFBJKmcsSWtYUi5xOGUVOA4LQHLUpA0klxeGzsSoLV4i3B+Uc0imPxOEWVFkk0i1y+QrSkNtaK5c5TUJqBBEwlkFy+mEV3oLzPBqOhg9No7hsMpKGKWOrdobKWdCephmYK/CF/N+kL9j/AEETMMpcsgAE6hvCyvALTr1ABxuRAeXE6Vs+0FLQTLmO7sGhpktUGnC+BYcObAGIMLhFAklhQ7xX5QklRofKYOElQCnB8phtAn6JJ8sKSySgEp0sDc8Yq5OQrBd0UBseUPwGFUZiXBArtBSMMsE+EsxHxADR5ViZXdTlBwXJtFzl/bMIlpSqX5DQpp1eI+0mUkDWUKGk3b6xscm7YZZhpaJSwVkJDnutV7h2i8SqTZGR3FJkeB+1zDgFPdzSdrD9Ygn/AGwpekhXqoRZ4qZkuJTRGku4KJK0l+oTBKMLlul04Jamo4llzzq0aabM+jPYDNkT1HEeVUwtpuzc40HZzMU4eXPQtQBU6knaggPHYBMwy+4w0yShJrrYP0DxU5rJTrl6ilkrU4PQxlnH5Uaoy0bvLs+mLlIUdLkObwoy2VZgO5R4hb9TCjG/yMiff/D0Fgx0ZibNfWzsA7N0J+nzB8jEBCnLhTjT0/jwKJgV5aEpL0oN6fTdoUtTgGtg2z2u/rHN9mENT4gLkatRILNvX0Jv0iNUrSF0cFSmJJc+m1mifCFkAaQoAuzM5SCm5uGB43PGnJp1SkqBoXJB56bPXaEnfRRXZNIebMmcSlA56vGo9fCkNHpuTTCEtGDwOFbDKWm8vEEqa7aUh/R/mNfl+P8ACGhZbUka8O4FrgJn45QT4ZqW/wCoVSfqPWK7NsKULIVt8gx0hSpktSSxC0+z1jUY/LU4hLKBB2NAR+4jpCDnD/CZzUJ/6eYdoMmCpSpoSFd0HINygkA6TxSWPQqjF4+SXlzGIDlFfcA+se74fs0E+ZWpJSpBAcOFBj8R5B2iwS5KJ0hXmlE12ICnSfZj6xcYuLi2csrU1JIrMPOKVsDQxcysSkCoBFCXr6+kUuWYVWIWkS2c1KjZIHmJ6RBiM0QiY6V94gUsU6k+rtyjfzXR5McEpfLoFwHZ2djMYqRJSCoqJUo0QhL1Wo7JHuSwFYsO1PYCZhJfeImyp6EDx6HCk1bVpVdFqgm/CsSHt0qRLUjDyhKRMVqWsAKVMO2tavyiwSAB7kwNiM9n4lLLUyQQV6U0AtqUBUtXlwjlx32bop1RnUS3SOP8EenZRl8mVKlDukd4AAVs6n6xmMmwUs4hBWp2NDYEh9PPhflGq+9StQYqJfhvCcaY2DzczXqUPDc7Ro8LiECipaSWBeKwZLK1EmYpybAQVisTLlrKSlSmADu0IdX0dz/FmXNaWyRpBtBOX4/8JKiASSakRFOlSpoC1hQ8NKwgtCUJSlJIcmpq8DaoUYtukGYzGEJQUsHd2ESZbjTpWVAFiGcRHKShUslQICSwAPGGT8UiTLdKNTkO5iKbdnZtKPH2E5jjDpJSAm1hA+XY9XjJLlt4gw+ZCaFAoAAD0JgpC0JQspQxCdy8Uc+lTFMx6tKi7EBwwgfLc4mKmpCi4jmBxneK0qSkJILxPhihKxpQkMD1iiWqJl4tSlmvGkAYWee8S6jfjD5Wb6poToSHLPDRiPF5U77RMo7LhNJNGW7XYhXdTHUSCf1jRfZp2ekjDomKlpUtddSgCfR4yHabNFrlrSWau0bDsfNUJUtRJdhTYBrARq/HVtmfLqjbzZSQLAdABFQhQKlMXqfiLKeS73BjP5PiAoLI/wCYv4Ma4LRnZNnqz3OsfkIPpHlmY5mEd4tQPmU3rHrGMkFciYkXKS0eTZ9l5nI0AsynLj0jJn+Ls749qjMDMZuy9I4DaFB3/phY/OPaFGT4mi5GnkTKOxsxs4JpUb7V5wTKSQop/pSCPVrmBMKryq/rBBpwNr0asFlf4hIBoH2bS1B/eMtIQfg1MgO5JUWAtzNeUMx2kSgAKjVQPSqtqEhyPb1jmFd0jTbUKN1Bob0BhuLQPASwa5FKEkpejguX9Y5wY2LslmCvvOIlMQmYlK0g0NPAS3MFMW+VKKFGWp3SWblt8NGZymfpzJLDwrlkNQkgJKvC24If3EaXM/w5iJqS4V4VddufEe0aMkeWO/o64J8Z19ml7wJKFcFA/MaNGODO46OIxqMTrR6R2WmapIIWjoVsW9jD/Ga2i/yIvTNNje0CUP5mFyGYdXNI8wzEzcznzTKDSyyQtVE0015qLCg24RqpmVImJ0kLIPmJUoDmGBYg9BFbnvaKVgpYRKYK8qRsOQH84xU8y6js5ww+5aA87yyVlWWzQlQVOmjuwaaipdCQBYJTqPtHlBy8m6mUdun9ose0uPMxcuq1LYqUpRNSTTTwSAPkwDKlFNSfFzeOmONLe7Jm769DZeXzRVCvmD8FjMRJVqCUva7ODcKAoQeDQSmYNOolhzhn3z+lKjzA+kduKITDJpQUCdJBAJ0rSS5lLux30n8p9I0GXYJU5IWnSbaqtXf0N/WMlhJolPuhQIUliHTwIO+4PGNLkE3RKSQXRqKX5E6kE8Lke0c5NrTLrl0aQywFnxpHUxJi8mXNmaklLEBnMUGKlHvFljfhF6Ar8MgFgkCBo5p0dxUsS0oQtYBCesPw+EExCSlYYEhzxgPOMOtfdskmhf3ixyPCKEjxBlBZLHg0T3otOton7tMuWy1hiq4HKIlyETUFKJliCSRCzHDrVLYJJOqwrtEeVZfMGsFJDsz03h0qIcm3Y+TlqZIUozAoNUAVESSJ8pZKEqPiB2gidli9ExNNSgGD84AwOSzZa9S0gBjVxwhMrtWwmTlyEEkTCpkmjbRBhsbKMxIAVWjmCpeHb8yXIIZ+UV2CydYWkkpYGtYAW+wrD5fL7xLFTuT7QGrMpZUBoIJN3iylCWmY/eJvQQB/6dOsHvE+azc4uyNozXa7BSUy1FIW78ecWPZ3OFLQhMpHhsVH2IaAe2q5WhYCzqCrNS8V2Rdp50qR3UpEsaVE6lOTWto64cig3ZE4ufR6/j8TokKV/Sgn2EYrsXP14fUHJKiT6l4Ly3McVOklM4yglaSB4SCxBvWMr2WzqZh0Ll65SNJNVPXmGjrH8mFkvBM9NlUAfcR53i8tAmrSZqnBJPvBWRdvTNnTJE9SQon8NYDJNLcjEapoE1RMwFRFWrGf8jKp6R0xQcewSVlIIBMxYflCiwlT6DxfEdjJbO5RoWyiGbdnrs9uoPvE8khiXLgkAngBYNRnPzEM+SEkGwB9x5XHL+8Eyp5QAXDEFyel7Pt8RyktkE+CneFBFEENXiQCn9RDZ6yZJ8rk18NXG7E+v/mJMGlkhJuaWcBjctYUvzgaa/4iWo/OhIY8uFuB4xziDKPF4wpxMmYRVK07kU1bm9jHq2LyoTZRSbkUL77exaPIM8/4IUAHS9maz/WPbsvxSVyJaiQNSEl+oBjdh6aIf2ZDLMw0goWdKg4PUUi6wuZSZSaVYXMV+f5GqZM14eWVr/MClknoS3i9Ip5OTFT9/MCW/wDrQdRpsSPD7Gm7Rw/jTcqRu/kw42ybtJ28CEqKNuEeW4vNps2YVrUQTsNukekZp2akzpegEym/M2pXOmoJ+I8zVMAdqpBLPweh6x38Hj7Mrz+ToKwRK/GVFRs52A4mJlqboN941OSdgpc2SlU3XrUApkqZIcUDMQTzMTr+zeUDSYseqf0TGpY5UcHliZGRLWS76RxIBPo8EGaU0cnnR40yvs+lukCfNBUoJsFByRcOI0GTdhZMiYFTFmeRVIXLSgAv5ikLUFHg9uERkfjVs6Y2sjpGEV2RnqkmeJU1aWerAkXcJ8xHQdIs8P2cmy8HLmIUXmJ/FlqoGUXTtQil+MeqEvaKxUoF5Z3+kYJZW+zbHEl0UIxcxOlJVUJH0hZ5iFJmUUapSeET6/x1Su7GpIBD7pNAR8g84OxIBUy5KVFm1PGlTRjcXZUJxKu7QdRq+/OJ50090kknzHeCvuynAQlKRwvBeGkrAZQQrg+0JyQ1FoDyqYShbEu4gyZPV3UypcAfWC0pmEMBLT0BiWTImAuVIPIh4XNA42UuS4tSpyiomqC0WMgqWFgv5FXfhFkympoB5IEMWiZsv/aIfNC4symWSld9LdKr7g8ItZUlWsUo8WpTMN1/7REKMu3KzflC5lVfZSoy+ZrfQptV25xYz8Ior1BmfjBWZ4oSVoClrKFXYinB+UDqlSzMKQo++8T5UnQafZjO1GQTVd6oIJS5LxQdn5Y8bhyCI9UxmXug+Jdj+aPKsJlR+8KSVlNSCBcnaG3yBLiavtPmAlYeWUr0FaSARXa3KMBKmEuAxI3akb/tv2FSjLETkI/EQylnUTQ08pPOPPcIoS2q7gPUbxcY8dBOXJ2PnTFJSHKVK6MfWC+z2J0Tkuw1UrAc8y9YCT1LxBjsQnUGNrc4p7IRvU4w/wBSIUVEnCSykHTccDCjlwL5BKZzptTS1yCCok+bhQjnDhNeXU0ITatL29G9YgRO0gigJYM4SL6g5PqztcQhMCCxJIDuAatVnUKWjg9uxBmX43wILlw6TwIBJD9OV6xJJmgpILvMUS1OFgebH3iql4nSNSQl0qqzNRTs1gWevWH/AHjQlKTqJvxoCSaCzdOB3iOLsGBZrhGStrKLhJuHq3C5No3n2dZ2mZhcOCFKUhGksny6SUBySBZL0/tGOmKQStyWceGtwCQbWL778If2Xzz7shUgE61KUA4bSlypTH+p3HJ+UasL3REuj07Os+Qkd3KI4LP1SDx4nqOLZ04xIADP0NKda8aRUYjFsAEtb+9PmBxi6R6UUkZW2w/MswAw85Qoe7XTh4S3WPJE2HSN/mOJeXMTxSoe4Ijz4GOGd20dcS0z13sxmH/tJBJqJaR7Bv0g2ZjoxuUZsEYeWHqEiGYvtLQsDQVZz7ttHbyRSOTg2zUTs3CSFE+UhV+BBPw8R9pu1miYjTZTi/Aj9CIweJzJSn1amHARuOxGVSl4dM1YTMKiWchRSG0tWxYRkzyWRUacCeN2a3s7jdaATvB+Nw24uIyuQYgyVqlKNUEjqPyn1DGNZIxYVQx5v6PUf2ih7RYNa5aZ0n/jyXKP8yT5kHkR8gR3D5oicNQIcFlDgWctFxMl6VNsaiK6VhESnSlIAcmnMvHbG/6sz5Y/2Q6VNDu8ckYx5insAGpEojrx24mewqTi0iG4rFhSSA7wOlUd1wcUFk6MaaPsIlONpwgQKjmuGooLCRjD1iKfOUoEEt0vEeuFqgpBYJi8qE0utazQC7WiXDZahBdOp+ZiducL5hcI/QiVJYNUvxMCLyyQS5lB+O/vEneCEVhqxVDsiVlkoggo1A3CiSD6EtEX+AYX/wDNK/7RBPfpHKOnEDhAAGMhwwNMNJHPQIkl5bLTaTKH/SP2gnvqbRwT4AOhR/pT7QoaJ8cgA84mOshR8IJAPqGoeofkRSHqk+Ea+9UWqEJTVi1So3qCwNoupmE0jUNGkkNQuOD3LcufKjO/1DSAyXJL1c/NCwtGHyk8ikxGXlKdbulxUBzQBN7OzdYMwyQEmqlknSDSxADW5O77+kGCWJrgnjRmpW4/aBJ+WqcqAKxyUxAAAD7K2Zwf1iuaa2N7KtaVEuEqZSi7kAOG8vxf0gPF4GZMZSaaXbY3ckbCv7NF0mYoU0uTcAEngbeho0KalJUQJapZ/wAw0ksLts9KNvHRST6GZzEZjOBSFOdINQGNQ1R6Qec+SwJdL2JBA9Hg0ZQJnAHibBgCX/T2hoyajqQoy6alaXS9HrT+ptto7RzvqyOEWALzJJNCC/CKA4Yaj1jYHJJKgRLCgGJBY6kLBo1yx/bhGbnyliYoLB1A1N/Xm9DD8l9j48ei6yvIgpKTMX4WolPmIv4jtTYRs8ApCJakSQiWkghgGJeniJck13eMLlWN0pqSb0uG4Dgbxf8A35NClQNBSoIPIb9YyvJNMW0Xk+XLmSglQQphZq04HeKzsrlxw5mKDaZhAAB3S5MCLzIsdmq7hi1GYbwzBY0lSQosxKqWBOx5mgifPNdisuM6cqE1HmSGUBUlNSC3EV9OkHZLnepqxVox7EG/QjlWBpskoVrlCjOpI57p/brEOfJ2zVhzV8ZHpRUJqOe0Vk5LjmnaKvI88FK0MXuKS/jTbf8AeOkX7NLj6+yvlrJSa1A961/SIFTedesLHyzLIWCQggg3Ic/SK37yHIevAwnnkmefJOLoshN6H1jnfsWcQDTzOC+wPH+UhGTQ+JvXqPeD+RImwxeMA9f48JePSDf+bQEvBBR85Fm/uODwDOyo6ge98L1BTXUWYJ+YlZ5CtlyrGAtUhy20ORjhwPvziql4RYNClQo+1+obeIZgX4nRqZm2HuPT5g80vsLZfHGpbeEnGp3p6/zlGflz2LKFSwYHjTpfhE6ySHIrw404b/2heaf2O2XS8clIJfYtWBf8YYmgIuKGnJ4rpU0NUGp/sW4NDZmKS9BUMAFdWJd4XOT9itllPzzSAdD2HIvT2v7QwZ5Ryzi4FQONYCGIHlHr1EDrmAF6bj+e0LlJ+xbLQZz71pDP8XOk8nqTW8VkiaTRmLBud7G3KCVpYk2agFmrw+YXJ/Ythv8Ai45worFzXLs3JxCgthsH7svVQPB9xSlTyEdYsSLpc8mFesGLlg3Ra1dmJboC3zHZeln03DGtzXlyiFMYCicoEEvbcNs5/WvARKcSSng134Mfg3idMgM5/MDS5o4bpBKZSagJ8Q3Zy9CfVgIblYWCyZr+IhlBrUrsS1WLbesNxaSQCFkqYBTgf1O42F4PQpJOqrUtTl15wNMkkA1NdNRQgkn6lj0Jg5MLBpODVSoZLgk1N2dn5fMWsmYqWkBnC/CtL0a7EC7vbnASFPxc0IZyCCBTb/zFghFQ5BBD142t636wm9hyaZChBQUiWkBCUq8NrkkOSXBr0tEOOypJJSpIWpQKSskAkMS5apbUnevtBS5fViTyrw5i59ucSm4cFxRqWDC9xX6wcmHIys7soBqCSZQJcOCQLOaVap9hDMfkZHd9zLmVSNRUQU6nbw7joTv6RshN1bMHY0J2v7F4QSQxJpwBe5+bR08r9j5GKxGVFCQCpLjZi7BySAas5Be1OsBYrBzENqQoOnUDQCpNa7RvMehATUOGAAuSx4i9S4hqdBKRpsBWhIoQ3HjbrCUwsxkrDLADliSx+a3r6QaFKCQ1nO/SLqbk6fMlKWAZw7u9wKDjfeIRlqUKT+bS7ihFK0uGuK8DC5Jisp04goW4cE+Ycd3HONj2f7QJKRqNLGhfoQeX1EZbG4YmZWqjVyGeteloKyeSuUsslIBaqSS9b14hhWlItM2YcmqkzTpmIUqYZfeKAPkoL0oCDR68oqMdlhSb6ktWz14lJiwwzlepUxRI1EAaNQ6s+x+kWUwFKSCAAq4IFTu7WfjbpE/6aMkYzVGZlk3IvZrtRj9Ghk9SXU6agu5gzEyhKmJXoJNwKlIu46M3x6QTp4ZJUAamzACvT/UPUxB5kk4umNkX1XcUbhxfnyh80FQ0sCCHPKpq/pEAngMQSANXVwRT2Y/wwpWJJUOH93+jQiNhigAxHlYN9an4juvwhLXp6HbncQGMbcAADmWAew6RN9+CgPCwehpQClR6DpAIKXLAXZ6PsDxv0jpmAKDJ40PMD4cxCMRW+3Rid/p6w9SCQCouG258acfpBY9kMwOfKLM/INT1/aIp2WIKgQkeGxfZ2/dngqWgAGt+fOw9gPWJJOFBc3egD7CrFoLC2C/4anahNXFufW0dOWOyg+5baxLN6n2g5U0pUHAAqKW34dRCRNLX34+n7+oiuVD5sru4UnarUYbDpZ69axxUsqLGj/sRT49oMnzzQdHB/pgeYlSSl/FWp6s31gsOQGcKOI/7f7QoKE7iD/uhRVi5BPeN5gDVQI6dN2ME92gmnh0EHeuwHRhHIUZ2FnJ+FqUhripHIk29THcGgy2Aup3UDVt26frChRV6GdmYULK0igdIJuWq5rvUN6x0Ya7UtfmB60hQoTYhs3Dpr4ed+TfIpD+5FQQKuQzjjv1c+kKFEoRFJWzKubg82PGJZkygJG9S93H82jkKCwYirzMzhXo1OP8AKQpafEqvIctjThUQoUVYiTukkBnetd2PPq3pDF4JLppsCdwBUmm+4hQoY0LDydQSwuxbYOCfV6w9eBGvSU18r+oH8/ghQoBgRweovVhR6O371+eUEDABKSKklQPTrWtIUKFYDUYdaKJKW0kGjXD0pub9Im+9EmtSW9HS/wAiFChuT6L8kvsjWfxABUGg4OXFRxoeUQz5Tv4QxVpTbzEAvyBc+8KFDtsTk5dg6paZiTqlgjVpBFK0qQ/BrcBEScKklg4NLsbfrHYUP2Qd+4ppV3LinBj9DBKsvYCtuAbeOQoYyROGSxL3KTVyzMPWv1iOQCpS6EIsK1pUdKv8QoUT2IdLCQvSXDB3A2L250MSqXQsG0PQe/6woUQ3QhqkAJfcsoepZ+tBEJlHSQDY1O9SP7/EKFFJ7AiEpyN2S42bxln4sIkWqgCi7vtwIH6GsKFFgclkANf4hQoUKwP/2Q=="/>
          <p:cNvSpPr>
            <a:spLocks noChangeAspect="1" noChangeArrowheads="1"/>
          </p:cNvSpPr>
          <p:nvPr/>
        </p:nvSpPr>
        <p:spPr bwMode="auto">
          <a:xfrm>
            <a:off x="63500" y="-841375"/>
            <a:ext cx="2619375" cy="1743075"/>
          </a:xfrm>
          <a:prstGeom prst="rect">
            <a:avLst/>
          </a:prstGeom>
          <a:noFill/>
          <a:ln w="9525">
            <a:noFill/>
            <a:miter lim="800000"/>
            <a:headEnd/>
            <a:tailEnd/>
          </a:ln>
        </p:spPr>
        <p:txBody>
          <a:bodyPr/>
          <a:lstStyle/>
          <a:p>
            <a:endParaRPr lang="fr-FR"/>
          </a:p>
        </p:txBody>
      </p:sp>
      <p:pic>
        <p:nvPicPr>
          <p:cNvPr id="8" name="Image 7"/>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92697"/>
            <a:ext cx="9144000" cy="616530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240643" name="Rectangle 5"/>
          <p:cNvSpPr>
            <a:spLocks noChangeArrowheads="1"/>
          </p:cNvSpPr>
          <p:nvPr/>
        </p:nvSpPr>
        <p:spPr bwMode="auto">
          <a:xfrm>
            <a:off x="5724525" y="2133600"/>
            <a:ext cx="2087563" cy="366713"/>
          </a:xfrm>
          <a:prstGeom prst="rect">
            <a:avLst/>
          </a:prstGeom>
          <a:noFill/>
          <a:ln w="9525">
            <a:noFill/>
            <a:miter lim="800000"/>
            <a:headEnd/>
            <a:tailEnd/>
          </a:ln>
        </p:spPr>
        <p:txBody>
          <a:bodyPr>
            <a:spAutoFit/>
          </a:bodyPr>
          <a:lstStyle/>
          <a:p>
            <a:endParaRPr lang="fr-FR"/>
          </a:p>
        </p:txBody>
      </p:sp>
      <p:sp>
        <p:nvSpPr>
          <p:cNvPr id="240644" name="Rectangle 6"/>
          <p:cNvSpPr>
            <a:spLocks noChangeArrowheads="1"/>
          </p:cNvSpPr>
          <p:nvPr/>
        </p:nvSpPr>
        <p:spPr bwMode="auto">
          <a:xfrm>
            <a:off x="818067" y="188911"/>
            <a:ext cx="7454285" cy="461665"/>
          </a:xfrm>
          <a:prstGeom prst="rect">
            <a:avLst/>
          </a:prstGeom>
          <a:noFill/>
          <a:ln w="9525">
            <a:noFill/>
            <a:miter lim="800000"/>
            <a:headEnd/>
            <a:tailEnd/>
          </a:ln>
        </p:spPr>
        <p:txBody>
          <a:bodyPr wrap="none">
            <a:spAutoFit/>
          </a:bodyPr>
          <a:lstStyle/>
          <a:p>
            <a:pPr algn="ctr"/>
            <a:r>
              <a:rPr lang="fr-CA" sz="2400" b="1" dirty="0" smtClean="0">
                <a:solidFill>
                  <a:srgbClr val="FFD833"/>
                </a:solidFill>
              </a:rPr>
              <a:t>Caractéristiques du programme de mathématique</a:t>
            </a:r>
            <a:endParaRPr lang="fr-CA" sz="2400" b="1" dirty="0">
              <a:solidFill>
                <a:srgbClr val="FFD833"/>
              </a:solidFill>
            </a:endParaRPr>
          </a:p>
        </p:txBody>
      </p:sp>
      <p:sp>
        <p:nvSpPr>
          <p:cNvPr id="198661" name="Rectangle 7"/>
          <p:cNvSpPr>
            <a:spLocks noChangeArrowheads="1"/>
          </p:cNvSpPr>
          <p:nvPr/>
        </p:nvSpPr>
        <p:spPr bwMode="auto">
          <a:xfrm>
            <a:off x="611560" y="1196752"/>
            <a:ext cx="8208962" cy="5386090"/>
          </a:xfrm>
          <a:prstGeom prst="rect">
            <a:avLst/>
          </a:prstGeom>
          <a:noFill/>
          <a:ln w="9525">
            <a:noFill/>
            <a:miter lim="800000"/>
            <a:headEnd/>
            <a:tailEnd/>
          </a:ln>
        </p:spPr>
        <p:txBody>
          <a:bodyPr>
            <a:spAutoFit/>
          </a:bodyPr>
          <a:lstStyle/>
          <a:p>
            <a:pPr marL="342900" indent="-342900">
              <a:buFontTx/>
              <a:buChar char="-"/>
            </a:pPr>
            <a:r>
              <a:rPr lang="fr-CA" sz="2000" b="1" dirty="0" smtClean="0">
                <a:solidFill>
                  <a:srgbClr val="02549E"/>
                </a:solidFill>
              </a:rPr>
              <a:t>Une augmentation du nombre d’unités allouées à la mathématique pour les séquences SN et TS (CSE, 2010; Loi sur l’instruction publique, 2012).</a:t>
            </a:r>
          </a:p>
          <a:p>
            <a:pPr marL="342900" indent="-342900">
              <a:buFontTx/>
              <a:buChar char="-"/>
            </a:pPr>
            <a:endParaRPr lang="fr-CA" sz="2000" b="1" dirty="0" smtClean="0">
              <a:solidFill>
                <a:srgbClr val="02549E"/>
              </a:solidFill>
            </a:endParaRPr>
          </a:p>
          <a:p>
            <a:pPr marL="342900" indent="-342900">
              <a:buFontTx/>
              <a:buChar char="-"/>
            </a:pPr>
            <a:r>
              <a:rPr lang="fr-CA" sz="2000" b="1" dirty="0" smtClean="0">
                <a:solidFill>
                  <a:srgbClr val="02549E"/>
                </a:solidFill>
              </a:rPr>
              <a:t>Des situations d’apprentissage et d’évaluation comme outils de développement et d’évaluation des compétences.</a:t>
            </a:r>
          </a:p>
          <a:p>
            <a:pPr marL="342900" indent="-342900">
              <a:buFontTx/>
              <a:buChar char="-"/>
            </a:pPr>
            <a:endParaRPr lang="fr-CA" sz="2000" b="1" dirty="0" smtClean="0">
              <a:solidFill>
                <a:srgbClr val="02549E"/>
              </a:solidFill>
            </a:endParaRPr>
          </a:p>
          <a:p>
            <a:pPr marL="342900" indent="-342900">
              <a:buFontTx/>
              <a:buChar char="-"/>
            </a:pPr>
            <a:r>
              <a:rPr lang="fr-CA" sz="2000" b="1" dirty="0" smtClean="0">
                <a:solidFill>
                  <a:srgbClr val="02549E"/>
                </a:solidFill>
              </a:rPr>
              <a:t>Une plus grande accessibilité à des cours de mathématique adaptés aux besoins des élèves et du marché du travail (Sciences Naturelles et Technico-Sciences).</a:t>
            </a:r>
          </a:p>
          <a:p>
            <a:endParaRPr lang="fr-CA" sz="2000" b="1" dirty="0" smtClean="0">
              <a:solidFill>
                <a:srgbClr val="02549E"/>
              </a:solidFill>
            </a:endParaRPr>
          </a:p>
          <a:p>
            <a:pPr marL="342900" indent="-342900">
              <a:buFontTx/>
              <a:buChar char="-"/>
            </a:pPr>
            <a:r>
              <a:rPr lang="fr-CA" sz="2000" b="1" dirty="0" smtClean="0">
                <a:solidFill>
                  <a:srgbClr val="02549E"/>
                </a:solidFill>
              </a:rPr>
              <a:t>Des séquences mathématiques (SN et TS) jugées équivalentes quant aux apprentissages (83% de </a:t>
            </a:r>
            <a:r>
              <a:rPr lang="fr-CA" sz="2000" b="1" smtClean="0">
                <a:solidFill>
                  <a:srgbClr val="02549E"/>
                </a:solidFill>
              </a:rPr>
              <a:t>contenus communs). </a:t>
            </a:r>
            <a:endParaRPr lang="fr-CA" sz="2000" b="1" dirty="0" smtClean="0">
              <a:solidFill>
                <a:srgbClr val="02549E"/>
              </a:solidFill>
            </a:endParaRPr>
          </a:p>
          <a:p>
            <a:endParaRPr lang="fr-CA" sz="2000" b="1" dirty="0" smtClean="0">
              <a:solidFill>
                <a:srgbClr val="02549E"/>
              </a:solidFill>
            </a:endParaRPr>
          </a:p>
          <a:p>
            <a:pPr marL="342900" indent="-342900">
              <a:buFontTx/>
              <a:buChar char="-"/>
            </a:pPr>
            <a:r>
              <a:rPr lang="fr-CA" sz="2000" b="1" dirty="0" smtClean="0">
                <a:solidFill>
                  <a:srgbClr val="02549E"/>
                </a:solidFill>
              </a:rPr>
              <a:t>Une </a:t>
            </a:r>
            <a:r>
              <a:rPr lang="fr-CA" sz="2000" b="1" dirty="0">
                <a:solidFill>
                  <a:srgbClr val="02549E"/>
                </a:solidFill>
              </a:rPr>
              <a:t>p</a:t>
            </a:r>
            <a:r>
              <a:rPr lang="fr-CA" sz="2000" b="1" dirty="0" smtClean="0">
                <a:solidFill>
                  <a:srgbClr val="02549E"/>
                </a:solidFill>
              </a:rPr>
              <a:t>ratique d’accompagnement de l’élève dans le choix de la séquence remplace celle du classement.</a:t>
            </a:r>
          </a:p>
          <a:p>
            <a:pPr marL="92075" lvl="1"/>
            <a:endParaRPr lang="fr-CA" sz="2400" dirty="0" smtClean="0">
              <a:solidFill>
                <a:srgbClr val="02549E"/>
              </a:solidFill>
            </a:endParaRPr>
          </a:p>
        </p:txBody>
      </p:sp>
    </p:spTree>
    <p:extLst>
      <p:ext uri="{BB962C8B-B14F-4D97-AF65-F5344CB8AC3E}">
        <p14:creationId xmlns="" xmlns:p14="http://schemas.microsoft.com/office/powerpoint/2010/main" val="3017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8661">
                                            <p:txEl>
                                              <p:pRg st="2" end="2"/>
                                            </p:txEl>
                                          </p:spTgt>
                                        </p:tgtEl>
                                        <p:attrNameLst>
                                          <p:attrName>style.visibility</p:attrName>
                                        </p:attrNameLst>
                                      </p:cBhvr>
                                      <p:to>
                                        <p:strVal val="visible"/>
                                      </p:to>
                                    </p:set>
                                    <p:anim calcmode="lin" valueType="num">
                                      <p:cBhvr>
                                        <p:cTn id="7" dur="500" fill="hold"/>
                                        <p:tgtEl>
                                          <p:spTgt spid="19866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9866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98661">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8661">
                                            <p:txEl>
                                              <p:pRg st="4" end="4"/>
                                            </p:txEl>
                                          </p:spTgt>
                                        </p:tgtEl>
                                        <p:attrNameLst>
                                          <p:attrName>style.visibility</p:attrName>
                                        </p:attrNameLst>
                                      </p:cBhvr>
                                      <p:to>
                                        <p:strVal val="visible"/>
                                      </p:to>
                                    </p:set>
                                    <p:anim calcmode="lin" valueType="num">
                                      <p:cBhvr>
                                        <p:cTn id="14" dur="500" fill="hold"/>
                                        <p:tgtEl>
                                          <p:spTgt spid="198661">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98661">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9866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8661">
                                            <p:txEl>
                                              <p:pRg st="6" end="6"/>
                                            </p:txEl>
                                          </p:spTgt>
                                        </p:tgtEl>
                                        <p:attrNameLst>
                                          <p:attrName>style.visibility</p:attrName>
                                        </p:attrNameLst>
                                      </p:cBhvr>
                                      <p:to>
                                        <p:strVal val="visible"/>
                                      </p:to>
                                    </p:set>
                                    <p:anim calcmode="lin" valueType="num">
                                      <p:cBhvr>
                                        <p:cTn id="21" dur="500" fill="hold"/>
                                        <p:tgtEl>
                                          <p:spTgt spid="198661">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198661">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198661">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98661">
                                            <p:txEl>
                                              <p:pRg st="8" end="8"/>
                                            </p:txEl>
                                          </p:spTgt>
                                        </p:tgtEl>
                                        <p:attrNameLst>
                                          <p:attrName>style.visibility</p:attrName>
                                        </p:attrNameLst>
                                      </p:cBhvr>
                                      <p:to>
                                        <p:strVal val="visible"/>
                                      </p:to>
                                    </p:set>
                                    <p:anim calcmode="lin" valueType="num">
                                      <p:cBhvr>
                                        <p:cTn id="28" dur="500" fill="hold"/>
                                        <p:tgtEl>
                                          <p:spTgt spid="198661">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198661">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1986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a:xfrm>
            <a:off x="611560" y="0"/>
            <a:ext cx="8229600" cy="922114"/>
          </a:xfrm>
        </p:spPr>
        <p:txBody>
          <a:bodyPr/>
          <a:lstStyle/>
          <a:p>
            <a:pPr eaLnBrk="1" hangingPunct="1"/>
            <a:endParaRPr lang="fr-CA" sz="2800" dirty="0" smtClean="0"/>
          </a:p>
        </p:txBody>
      </p:sp>
      <p:sp>
        <p:nvSpPr>
          <p:cNvPr id="21507" name="Rectangle 3"/>
          <p:cNvSpPr>
            <a:spLocks noGrp="1" noChangeArrowheads="1"/>
          </p:cNvSpPr>
          <p:nvPr>
            <p:ph type="body" idx="1"/>
            <p:custDataLst>
              <p:tags r:id="rId2"/>
            </p:custDataLst>
          </p:nvPr>
        </p:nvSpPr>
        <p:spPr>
          <a:xfrm>
            <a:off x="395536" y="1196752"/>
            <a:ext cx="8229600" cy="5041106"/>
          </a:xfrm>
        </p:spPr>
        <p:txBody>
          <a:bodyPr/>
          <a:lstStyle/>
          <a:p>
            <a:pPr eaLnBrk="1" hangingPunct="1">
              <a:lnSpc>
                <a:spcPct val="90000"/>
              </a:lnSpc>
            </a:pPr>
            <a:r>
              <a:rPr lang="fr-CA" sz="2000" dirty="0" smtClean="0">
                <a:solidFill>
                  <a:srgbClr val="02549E"/>
                </a:solidFill>
              </a:rPr>
              <a:t>Les trois grands champs de la mathématique sont couverts dans cette épreuve de 25 questions :</a:t>
            </a:r>
          </a:p>
          <a:p>
            <a:pPr lvl="1" eaLnBrk="1" hangingPunct="1">
              <a:lnSpc>
                <a:spcPct val="90000"/>
              </a:lnSpc>
            </a:pPr>
            <a:endParaRPr lang="fr-CA" sz="2000" dirty="0" smtClean="0">
              <a:solidFill>
                <a:srgbClr val="02549E"/>
              </a:solidFill>
            </a:endParaRPr>
          </a:p>
          <a:p>
            <a:pPr marL="457200" lvl="1" indent="0" eaLnBrk="1" hangingPunct="1">
              <a:lnSpc>
                <a:spcPct val="90000"/>
              </a:lnSpc>
              <a:buNone/>
            </a:pPr>
            <a:endParaRPr lang="fr-CA" sz="2000" dirty="0" smtClean="0">
              <a:solidFill>
                <a:srgbClr val="02549E"/>
              </a:solidFill>
            </a:endParaRPr>
          </a:p>
          <a:p>
            <a:pPr eaLnBrk="1" hangingPunct="1">
              <a:lnSpc>
                <a:spcPct val="90000"/>
              </a:lnSpc>
            </a:pPr>
            <a:endParaRPr lang="fr-CA" sz="2000" dirty="0" smtClean="0">
              <a:solidFill>
                <a:srgbClr val="02549E"/>
              </a:solidFill>
            </a:endParaRPr>
          </a:p>
          <a:p>
            <a:pPr eaLnBrk="1" hangingPunct="1">
              <a:lnSpc>
                <a:spcPct val="90000"/>
              </a:lnSpc>
            </a:pPr>
            <a:endParaRPr lang="fr-CA" sz="2000" dirty="0" smtClean="0">
              <a:solidFill>
                <a:srgbClr val="02549E"/>
              </a:solidFill>
            </a:endParaRPr>
          </a:p>
          <a:p>
            <a:pPr eaLnBrk="1" hangingPunct="1">
              <a:lnSpc>
                <a:spcPct val="90000"/>
              </a:lnSpc>
            </a:pPr>
            <a:endParaRPr lang="fr-CA" sz="2000" dirty="0">
              <a:solidFill>
                <a:srgbClr val="02549E"/>
              </a:solidFill>
            </a:endParaRPr>
          </a:p>
          <a:p>
            <a:pPr eaLnBrk="1" hangingPunct="1">
              <a:lnSpc>
                <a:spcPct val="90000"/>
              </a:lnSpc>
            </a:pPr>
            <a:r>
              <a:rPr lang="fr-CA" sz="2000" dirty="0" smtClean="0">
                <a:solidFill>
                  <a:srgbClr val="02549E"/>
                </a:solidFill>
              </a:rPr>
              <a:t>Les questions sont aussi en lien avec les compétences mathématiques développées par le RP :</a:t>
            </a:r>
          </a:p>
        </p:txBody>
      </p:sp>
      <p:graphicFrame>
        <p:nvGraphicFramePr>
          <p:cNvPr id="3" name="Tableau 2"/>
          <p:cNvGraphicFramePr>
            <a:graphicFrameLocks noGrp="1"/>
          </p:cNvGraphicFramePr>
          <p:nvPr>
            <p:extLst>
              <p:ext uri="{D42A27DB-BD31-4B8C-83A1-F6EECF244321}">
                <p14:modId xmlns="" xmlns:p14="http://schemas.microsoft.com/office/powerpoint/2010/main" val="773407445"/>
              </p:ext>
            </p:extLst>
          </p:nvPr>
        </p:nvGraphicFramePr>
        <p:xfrm>
          <a:off x="1043608" y="1916832"/>
          <a:ext cx="6552728" cy="1112520"/>
        </p:xfrm>
        <a:graphic>
          <a:graphicData uri="http://schemas.openxmlformats.org/drawingml/2006/table">
            <a:tbl>
              <a:tblPr firstRow="1" bandRow="1">
                <a:tableStyleId>{BDBED569-4797-4DF1-A0F4-6AAB3CD982D8}</a:tableStyleId>
              </a:tblPr>
              <a:tblGrid>
                <a:gridCol w="4334569"/>
                <a:gridCol w="2218159"/>
              </a:tblGrid>
              <a:tr h="370840">
                <a:tc>
                  <a:txBody>
                    <a:bodyPr/>
                    <a:lstStyle/>
                    <a:p>
                      <a:r>
                        <a:rPr lang="fr-CA" sz="1800" dirty="0" smtClean="0">
                          <a:solidFill>
                            <a:srgbClr val="FFD833"/>
                          </a:solidFill>
                        </a:rPr>
                        <a:t>Géométrie</a:t>
                      </a:r>
                      <a:endParaRPr lang="fr-CA" dirty="0">
                        <a:solidFill>
                          <a:srgbClr val="FFD833"/>
                        </a:solidFill>
                      </a:endParaRPr>
                    </a:p>
                  </a:txBody>
                  <a:tcPr>
                    <a:lnR w="12700" cap="flat" cmpd="sng" algn="ctr">
                      <a:solidFill>
                        <a:srgbClr val="DA4815"/>
                      </a:solidFill>
                      <a:prstDash val="solid"/>
                      <a:round/>
                      <a:headEnd type="none" w="med" len="med"/>
                      <a:tailEnd type="none" w="med" len="med"/>
                    </a:lnR>
                    <a:lnB w="12700" cap="flat" cmpd="sng" algn="ctr">
                      <a:solidFill>
                        <a:srgbClr val="DA4815"/>
                      </a:solidFill>
                      <a:prstDash val="solid"/>
                      <a:round/>
                      <a:headEnd type="none" w="med" len="med"/>
                      <a:tailEnd type="none" w="med" len="med"/>
                    </a:lnB>
                    <a:solidFill>
                      <a:srgbClr val="02549E"/>
                    </a:solidFill>
                  </a:tcPr>
                </a:tc>
                <a:tc>
                  <a:txBody>
                    <a:bodyPr/>
                    <a:lstStyle/>
                    <a:p>
                      <a:r>
                        <a:rPr lang="fr-CA" sz="1800" dirty="0" smtClean="0">
                          <a:solidFill>
                            <a:srgbClr val="FFD833"/>
                          </a:solidFill>
                        </a:rPr>
                        <a:t>9 questions</a:t>
                      </a:r>
                      <a:endParaRPr lang="fr-CA" dirty="0">
                        <a:solidFill>
                          <a:srgbClr val="FFD833"/>
                        </a:solidFill>
                      </a:endParaRPr>
                    </a:p>
                  </a:txBody>
                  <a:tcPr>
                    <a:lnL w="12700" cap="flat" cmpd="sng" algn="ctr">
                      <a:solidFill>
                        <a:srgbClr val="DA4815"/>
                      </a:solidFill>
                      <a:prstDash val="solid"/>
                      <a:round/>
                      <a:headEnd type="none" w="med" len="med"/>
                      <a:tailEnd type="none" w="med" len="med"/>
                    </a:lnL>
                    <a:lnB w="12700" cap="flat" cmpd="sng" algn="ctr">
                      <a:solidFill>
                        <a:srgbClr val="DA4815"/>
                      </a:solidFill>
                      <a:prstDash val="solid"/>
                      <a:round/>
                      <a:headEnd type="none" w="med" len="med"/>
                      <a:tailEnd type="none" w="med" len="med"/>
                    </a:lnB>
                    <a:solidFill>
                      <a:srgbClr val="02549E"/>
                    </a:solidFill>
                  </a:tcPr>
                </a:tc>
              </a:tr>
              <a:tr h="370840">
                <a:tc>
                  <a:txBody>
                    <a:bodyPr/>
                    <a:lstStyle/>
                    <a:p>
                      <a:r>
                        <a:rPr lang="fr-CA" sz="1800" b="1" dirty="0" smtClean="0">
                          <a:solidFill>
                            <a:srgbClr val="FFD833"/>
                          </a:solidFill>
                        </a:rPr>
                        <a:t>Statistiques et probabilités</a:t>
                      </a:r>
                      <a:endParaRPr lang="fr-CA" b="1" dirty="0">
                        <a:solidFill>
                          <a:srgbClr val="FFD833"/>
                        </a:solidFill>
                      </a:endParaRPr>
                    </a:p>
                  </a:txBody>
                  <a:tcPr>
                    <a:lnR w="12700" cap="flat" cmpd="sng" algn="ctr">
                      <a:solidFill>
                        <a:srgbClr val="DA4815"/>
                      </a:solidFill>
                      <a:prstDash val="solid"/>
                      <a:round/>
                      <a:headEnd type="none" w="med" len="med"/>
                      <a:tailEnd type="none" w="med" len="med"/>
                    </a:lnR>
                    <a:lnT w="12700" cap="flat" cmpd="sng" algn="ctr">
                      <a:solidFill>
                        <a:srgbClr val="DA4815"/>
                      </a:solidFill>
                      <a:prstDash val="solid"/>
                      <a:round/>
                      <a:headEnd type="none" w="med" len="med"/>
                      <a:tailEnd type="none" w="med" len="med"/>
                    </a:lnT>
                    <a:lnB w="12700" cap="flat" cmpd="sng" algn="ctr">
                      <a:solidFill>
                        <a:srgbClr val="DA4815"/>
                      </a:solidFill>
                      <a:prstDash val="solid"/>
                      <a:round/>
                      <a:headEnd type="none" w="med" len="med"/>
                      <a:tailEnd type="none" w="med" len="med"/>
                    </a:lnB>
                    <a:solidFill>
                      <a:srgbClr val="02549E"/>
                    </a:solidFill>
                  </a:tcPr>
                </a:tc>
                <a:tc>
                  <a:txBody>
                    <a:bodyPr/>
                    <a:lstStyle/>
                    <a:p>
                      <a:r>
                        <a:rPr lang="fr-CA" sz="1800" b="1" dirty="0" smtClean="0">
                          <a:solidFill>
                            <a:srgbClr val="FFD833"/>
                          </a:solidFill>
                        </a:rPr>
                        <a:t>5 questions</a:t>
                      </a:r>
                      <a:endParaRPr lang="fr-CA" b="1" dirty="0">
                        <a:solidFill>
                          <a:srgbClr val="FFD833"/>
                        </a:solidFill>
                      </a:endParaRPr>
                    </a:p>
                  </a:txBody>
                  <a:tcPr>
                    <a:lnL w="12700" cap="flat" cmpd="sng" algn="ctr">
                      <a:solidFill>
                        <a:srgbClr val="DA4815"/>
                      </a:solidFill>
                      <a:prstDash val="solid"/>
                      <a:round/>
                      <a:headEnd type="none" w="med" len="med"/>
                      <a:tailEnd type="none" w="med" len="med"/>
                    </a:lnL>
                    <a:lnT w="12700" cap="flat" cmpd="sng" algn="ctr">
                      <a:solidFill>
                        <a:srgbClr val="DA4815"/>
                      </a:solidFill>
                      <a:prstDash val="solid"/>
                      <a:round/>
                      <a:headEnd type="none" w="med" len="med"/>
                      <a:tailEnd type="none" w="med" len="med"/>
                    </a:lnT>
                    <a:lnB w="12700" cap="flat" cmpd="sng" algn="ctr">
                      <a:solidFill>
                        <a:srgbClr val="DA4815"/>
                      </a:solidFill>
                      <a:prstDash val="solid"/>
                      <a:round/>
                      <a:headEnd type="none" w="med" len="med"/>
                      <a:tailEnd type="none" w="med" len="med"/>
                    </a:lnB>
                    <a:solidFill>
                      <a:srgbClr val="02549E"/>
                    </a:solidFill>
                  </a:tcPr>
                </a:tc>
              </a:tr>
              <a:tr h="370840">
                <a:tc>
                  <a:txBody>
                    <a:bodyPr/>
                    <a:lstStyle/>
                    <a:p>
                      <a:r>
                        <a:rPr lang="fr-CA" sz="1800" b="1" dirty="0" smtClean="0">
                          <a:solidFill>
                            <a:srgbClr val="FFD833"/>
                          </a:solidFill>
                        </a:rPr>
                        <a:t>Arithmétique et d’algèbre</a:t>
                      </a:r>
                      <a:endParaRPr lang="fr-CA" b="1" dirty="0">
                        <a:solidFill>
                          <a:srgbClr val="FFD833"/>
                        </a:solidFill>
                      </a:endParaRPr>
                    </a:p>
                  </a:txBody>
                  <a:tcPr>
                    <a:lnR w="12700" cap="flat" cmpd="sng" algn="ctr">
                      <a:solidFill>
                        <a:srgbClr val="DA4815"/>
                      </a:solidFill>
                      <a:prstDash val="solid"/>
                      <a:round/>
                      <a:headEnd type="none" w="med" len="med"/>
                      <a:tailEnd type="none" w="med" len="med"/>
                    </a:lnR>
                    <a:lnT w="12700" cap="flat" cmpd="sng" algn="ctr">
                      <a:solidFill>
                        <a:srgbClr val="DA4815"/>
                      </a:solidFill>
                      <a:prstDash val="solid"/>
                      <a:round/>
                      <a:headEnd type="none" w="med" len="med"/>
                      <a:tailEnd type="none" w="med" len="med"/>
                    </a:lnT>
                    <a:solidFill>
                      <a:srgbClr val="02549E"/>
                    </a:solidFill>
                  </a:tcPr>
                </a:tc>
                <a:tc>
                  <a:txBody>
                    <a:bodyPr/>
                    <a:lstStyle/>
                    <a:p>
                      <a:r>
                        <a:rPr lang="fr-CA" sz="1800" b="1" dirty="0" smtClean="0">
                          <a:solidFill>
                            <a:srgbClr val="FFD833"/>
                          </a:solidFill>
                        </a:rPr>
                        <a:t>11 questions</a:t>
                      </a:r>
                      <a:endParaRPr lang="fr-CA" b="1" dirty="0">
                        <a:solidFill>
                          <a:srgbClr val="FFD833"/>
                        </a:solidFill>
                      </a:endParaRPr>
                    </a:p>
                  </a:txBody>
                  <a:tcPr>
                    <a:lnL w="12700" cap="flat" cmpd="sng" algn="ctr">
                      <a:solidFill>
                        <a:srgbClr val="DA4815"/>
                      </a:solidFill>
                      <a:prstDash val="solid"/>
                      <a:round/>
                      <a:headEnd type="none" w="med" len="med"/>
                      <a:tailEnd type="none" w="med" len="med"/>
                    </a:lnL>
                    <a:lnT w="12700" cap="flat" cmpd="sng" algn="ctr">
                      <a:solidFill>
                        <a:srgbClr val="DA4815"/>
                      </a:solidFill>
                      <a:prstDash val="solid"/>
                      <a:round/>
                      <a:headEnd type="none" w="med" len="med"/>
                      <a:tailEnd type="none" w="med" len="med"/>
                    </a:lnT>
                    <a:solidFill>
                      <a:srgbClr val="02549E"/>
                    </a:solidFill>
                  </a:tcPr>
                </a:tc>
              </a:tr>
            </a:tbl>
          </a:graphicData>
        </a:graphic>
      </p:graphicFrame>
      <p:graphicFrame>
        <p:nvGraphicFramePr>
          <p:cNvPr id="4" name="Tableau 3"/>
          <p:cNvGraphicFramePr>
            <a:graphicFrameLocks noGrp="1"/>
          </p:cNvGraphicFramePr>
          <p:nvPr>
            <p:extLst>
              <p:ext uri="{D42A27DB-BD31-4B8C-83A1-F6EECF244321}">
                <p14:modId xmlns="" xmlns:p14="http://schemas.microsoft.com/office/powerpoint/2010/main" val="1607752615"/>
              </p:ext>
            </p:extLst>
          </p:nvPr>
        </p:nvGraphicFramePr>
        <p:xfrm>
          <a:off x="971600" y="4365104"/>
          <a:ext cx="6696744" cy="1658992"/>
        </p:xfrm>
        <a:graphic>
          <a:graphicData uri="http://schemas.openxmlformats.org/drawingml/2006/table">
            <a:tbl>
              <a:tblPr firstRow="1" bandRow="1">
                <a:tableStyleId>{BDBED569-4797-4DF1-A0F4-6AAB3CD982D8}</a:tableStyleId>
              </a:tblPr>
              <a:tblGrid>
                <a:gridCol w="4429835"/>
                <a:gridCol w="2266909"/>
              </a:tblGrid>
              <a:tr h="648072">
                <a:tc>
                  <a:txBody>
                    <a:bodyPr/>
                    <a:lstStyle/>
                    <a:p>
                      <a:r>
                        <a:rPr lang="fr-CA" sz="1800" dirty="0" smtClean="0">
                          <a:solidFill>
                            <a:srgbClr val="FFD833"/>
                          </a:solidFill>
                        </a:rPr>
                        <a:t>Déployer un raisonnement mathématique</a:t>
                      </a:r>
                      <a:endParaRPr lang="fr-CA" dirty="0">
                        <a:solidFill>
                          <a:srgbClr val="FFD833"/>
                        </a:solidFill>
                      </a:endParaRPr>
                    </a:p>
                  </a:txBody>
                  <a:tcPr>
                    <a:lnR w="12700" cap="flat" cmpd="sng" algn="ctr">
                      <a:solidFill>
                        <a:srgbClr val="DA4815"/>
                      </a:solidFill>
                      <a:prstDash val="solid"/>
                      <a:round/>
                      <a:headEnd type="none" w="med" len="med"/>
                      <a:tailEnd type="none" w="med" len="med"/>
                    </a:lnR>
                    <a:lnB w="12700" cap="flat" cmpd="sng" algn="ctr">
                      <a:solidFill>
                        <a:srgbClr val="DA4815"/>
                      </a:solidFill>
                      <a:prstDash val="solid"/>
                      <a:round/>
                      <a:headEnd type="none" w="med" len="med"/>
                      <a:tailEnd type="none" w="med" len="med"/>
                    </a:lnB>
                    <a:solidFill>
                      <a:srgbClr val="02549E"/>
                    </a:solidFill>
                  </a:tcPr>
                </a:tc>
                <a:tc>
                  <a:txBody>
                    <a:bodyPr/>
                    <a:lstStyle/>
                    <a:p>
                      <a:r>
                        <a:rPr lang="fr-CA" sz="1800" dirty="0" smtClean="0">
                          <a:solidFill>
                            <a:srgbClr val="FFD833"/>
                          </a:solidFill>
                        </a:rPr>
                        <a:t>20 questions</a:t>
                      </a:r>
                      <a:endParaRPr lang="fr-CA" dirty="0">
                        <a:solidFill>
                          <a:srgbClr val="FFD833"/>
                        </a:solidFill>
                      </a:endParaRPr>
                    </a:p>
                  </a:txBody>
                  <a:tcPr>
                    <a:lnL w="12700" cap="flat" cmpd="sng" algn="ctr">
                      <a:solidFill>
                        <a:srgbClr val="DA4815"/>
                      </a:solidFill>
                      <a:prstDash val="solid"/>
                      <a:round/>
                      <a:headEnd type="none" w="med" len="med"/>
                      <a:tailEnd type="none" w="med" len="med"/>
                    </a:lnL>
                    <a:lnB w="12700" cap="flat" cmpd="sng" algn="ctr">
                      <a:solidFill>
                        <a:srgbClr val="DA4815"/>
                      </a:solidFill>
                      <a:prstDash val="solid"/>
                      <a:round/>
                      <a:headEnd type="none" w="med" len="med"/>
                      <a:tailEnd type="none" w="med" len="med"/>
                    </a:lnB>
                    <a:solidFill>
                      <a:srgbClr val="02549E"/>
                    </a:solidFill>
                  </a:tcPr>
                </a:tc>
              </a:tr>
              <a:tr h="370840">
                <a:tc>
                  <a:txBody>
                    <a:bodyPr/>
                    <a:lstStyle/>
                    <a:p>
                      <a:r>
                        <a:rPr lang="fr-CA" sz="1800" b="1" dirty="0" smtClean="0">
                          <a:solidFill>
                            <a:srgbClr val="FFD833"/>
                          </a:solidFill>
                        </a:rPr>
                        <a:t>Communiquer à l’aide d’un langage mathématique</a:t>
                      </a:r>
                      <a:endParaRPr lang="fr-CA" b="1" dirty="0">
                        <a:solidFill>
                          <a:srgbClr val="FFD833"/>
                        </a:solidFill>
                      </a:endParaRPr>
                    </a:p>
                  </a:txBody>
                  <a:tcPr>
                    <a:lnR w="12700" cap="flat" cmpd="sng" algn="ctr">
                      <a:solidFill>
                        <a:srgbClr val="DA4815"/>
                      </a:solidFill>
                      <a:prstDash val="solid"/>
                      <a:round/>
                      <a:headEnd type="none" w="med" len="med"/>
                      <a:tailEnd type="none" w="med" len="med"/>
                    </a:lnR>
                    <a:lnT w="12700" cap="flat" cmpd="sng" algn="ctr">
                      <a:solidFill>
                        <a:srgbClr val="DA4815"/>
                      </a:solidFill>
                      <a:prstDash val="solid"/>
                      <a:round/>
                      <a:headEnd type="none" w="med" len="med"/>
                      <a:tailEnd type="none" w="med" len="med"/>
                    </a:lnT>
                    <a:lnB w="12700" cap="flat" cmpd="sng" algn="ctr">
                      <a:solidFill>
                        <a:srgbClr val="DA4815"/>
                      </a:solidFill>
                      <a:prstDash val="solid"/>
                      <a:round/>
                      <a:headEnd type="none" w="med" len="med"/>
                      <a:tailEnd type="none" w="med" len="med"/>
                    </a:lnB>
                    <a:solidFill>
                      <a:srgbClr val="02549E"/>
                    </a:solidFill>
                  </a:tcPr>
                </a:tc>
                <a:tc>
                  <a:txBody>
                    <a:bodyPr/>
                    <a:lstStyle/>
                    <a:p>
                      <a:r>
                        <a:rPr lang="fr-CA" sz="1800" b="1" dirty="0" smtClean="0">
                          <a:solidFill>
                            <a:srgbClr val="FFD833"/>
                          </a:solidFill>
                        </a:rPr>
                        <a:t>4 questions</a:t>
                      </a:r>
                      <a:endParaRPr lang="fr-CA" b="1" dirty="0">
                        <a:solidFill>
                          <a:srgbClr val="FFD833"/>
                        </a:solidFill>
                      </a:endParaRPr>
                    </a:p>
                  </a:txBody>
                  <a:tcPr>
                    <a:lnL w="12700" cap="flat" cmpd="sng" algn="ctr">
                      <a:solidFill>
                        <a:srgbClr val="DA4815"/>
                      </a:solidFill>
                      <a:prstDash val="solid"/>
                      <a:round/>
                      <a:headEnd type="none" w="med" len="med"/>
                      <a:tailEnd type="none" w="med" len="med"/>
                    </a:lnL>
                    <a:lnT w="12700" cap="flat" cmpd="sng" algn="ctr">
                      <a:solidFill>
                        <a:srgbClr val="DA4815"/>
                      </a:solidFill>
                      <a:prstDash val="solid"/>
                      <a:round/>
                      <a:headEnd type="none" w="med" len="med"/>
                      <a:tailEnd type="none" w="med" len="med"/>
                    </a:lnT>
                    <a:lnB w="12700" cap="flat" cmpd="sng" algn="ctr">
                      <a:solidFill>
                        <a:srgbClr val="DA4815"/>
                      </a:solidFill>
                      <a:prstDash val="solid"/>
                      <a:round/>
                      <a:headEnd type="none" w="med" len="med"/>
                      <a:tailEnd type="none" w="med" len="med"/>
                    </a:lnB>
                    <a:solidFill>
                      <a:srgbClr val="02549E"/>
                    </a:solidFill>
                  </a:tcPr>
                </a:tc>
              </a:tr>
              <a:tr h="370840">
                <a:tc>
                  <a:txBody>
                    <a:bodyPr/>
                    <a:lstStyle/>
                    <a:p>
                      <a:r>
                        <a:rPr lang="fr-CA" sz="1800" b="1" dirty="0" smtClean="0">
                          <a:solidFill>
                            <a:srgbClr val="FFD833"/>
                          </a:solidFill>
                        </a:rPr>
                        <a:t>Résoudre une situation problème</a:t>
                      </a:r>
                      <a:endParaRPr lang="fr-CA" b="1" dirty="0">
                        <a:solidFill>
                          <a:srgbClr val="FFD833"/>
                        </a:solidFill>
                      </a:endParaRPr>
                    </a:p>
                  </a:txBody>
                  <a:tcPr>
                    <a:lnR w="12700" cap="flat" cmpd="sng" algn="ctr">
                      <a:solidFill>
                        <a:srgbClr val="DA4815"/>
                      </a:solidFill>
                      <a:prstDash val="solid"/>
                      <a:round/>
                      <a:headEnd type="none" w="med" len="med"/>
                      <a:tailEnd type="none" w="med" len="med"/>
                    </a:lnR>
                    <a:lnT w="12700" cap="flat" cmpd="sng" algn="ctr">
                      <a:solidFill>
                        <a:srgbClr val="DA4815"/>
                      </a:solidFill>
                      <a:prstDash val="solid"/>
                      <a:round/>
                      <a:headEnd type="none" w="med" len="med"/>
                      <a:tailEnd type="none" w="med" len="med"/>
                    </a:lnT>
                    <a:solidFill>
                      <a:srgbClr val="02549E"/>
                    </a:solidFill>
                  </a:tcPr>
                </a:tc>
                <a:tc>
                  <a:txBody>
                    <a:bodyPr/>
                    <a:lstStyle/>
                    <a:p>
                      <a:r>
                        <a:rPr lang="fr-CA" sz="1800" b="1" dirty="0" smtClean="0">
                          <a:solidFill>
                            <a:srgbClr val="FFD833"/>
                          </a:solidFill>
                        </a:rPr>
                        <a:t>1 question</a:t>
                      </a:r>
                      <a:endParaRPr lang="fr-CA" b="1" dirty="0">
                        <a:solidFill>
                          <a:srgbClr val="FFD833"/>
                        </a:solidFill>
                      </a:endParaRPr>
                    </a:p>
                  </a:txBody>
                  <a:tcPr>
                    <a:lnL w="12700" cap="flat" cmpd="sng" algn="ctr">
                      <a:solidFill>
                        <a:srgbClr val="DA4815"/>
                      </a:solidFill>
                      <a:prstDash val="solid"/>
                      <a:round/>
                      <a:headEnd type="none" w="med" len="med"/>
                      <a:tailEnd type="none" w="med" len="med"/>
                    </a:lnL>
                    <a:lnT w="12700" cap="flat" cmpd="sng" algn="ctr">
                      <a:solidFill>
                        <a:srgbClr val="DA4815"/>
                      </a:solidFill>
                      <a:prstDash val="solid"/>
                      <a:round/>
                      <a:headEnd type="none" w="med" len="med"/>
                      <a:tailEnd type="none" w="med" len="med"/>
                    </a:lnT>
                    <a:solidFill>
                      <a:srgbClr val="02549E"/>
                    </a:solidFill>
                  </a:tcPr>
                </a:tc>
              </a:tr>
            </a:tbl>
          </a:graphicData>
        </a:graphic>
      </p:graphicFrame>
      <p:pic>
        <p:nvPicPr>
          <p:cNvPr id="7" name="Picture 2" descr="Orange"/>
          <p:cNvPicPr>
            <a:picLocks noChangeAspect="1" noChangeArrowheads="1"/>
          </p:cNvPicPr>
          <p:nvPr/>
        </p:nvPicPr>
        <p:blipFill>
          <a:blip r:embed="rId4" cstate="print"/>
          <a:srcRect/>
          <a:stretch>
            <a:fillRect/>
          </a:stretch>
        </p:blipFill>
        <p:spPr bwMode="auto">
          <a:xfrm>
            <a:off x="0" y="0"/>
            <a:ext cx="9144000" cy="968375"/>
          </a:xfrm>
          <a:prstGeom prst="rect">
            <a:avLst/>
          </a:prstGeom>
          <a:noFill/>
          <a:ln w="9525">
            <a:noFill/>
            <a:miter lim="800000"/>
            <a:headEnd/>
            <a:tailEnd/>
          </a:ln>
        </p:spPr>
      </p:pic>
      <p:sp>
        <p:nvSpPr>
          <p:cNvPr id="2" name="Rectangle 1"/>
          <p:cNvSpPr/>
          <p:nvPr/>
        </p:nvSpPr>
        <p:spPr>
          <a:xfrm>
            <a:off x="3657815" y="114855"/>
            <a:ext cx="1621598" cy="461665"/>
          </a:xfrm>
          <a:prstGeom prst="rect">
            <a:avLst/>
          </a:prstGeom>
        </p:spPr>
        <p:txBody>
          <a:bodyPr wrap="none">
            <a:spAutoFit/>
          </a:bodyPr>
          <a:lstStyle/>
          <a:p>
            <a:pPr algn="ctr">
              <a:spcBef>
                <a:spcPct val="50000"/>
              </a:spcBef>
            </a:pPr>
            <a:r>
              <a:rPr lang="fr-CA" sz="2400" b="1" dirty="0" smtClean="0">
                <a:solidFill>
                  <a:srgbClr val="FFD833"/>
                </a:solidFill>
              </a:rPr>
              <a:t>L’épreuve</a:t>
            </a:r>
            <a:endParaRPr lang="fr-CA" sz="2800" b="1" dirty="0">
              <a:solidFill>
                <a:srgbClr val="FFD833"/>
              </a:solidFill>
            </a:endParaRPr>
          </a:p>
        </p:txBody>
      </p:sp>
    </p:spTree>
    <p:extLst>
      <p:ext uri="{BB962C8B-B14F-4D97-AF65-F5344CB8AC3E}">
        <p14:creationId xmlns="" xmlns:p14="http://schemas.microsoft.com/office/powerpoint/2010/main" val="2331645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Oran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re 1"/>
          <p:cNvSpPr txBox="1">
            <a:spLocks/>
          </p:cNvSpPr>
          <p:nvPr/>
        </p:nvSpPr>
        <p:spPr bwMode="auto">
          <a:xfrm>
            <a:off x="0" y="0"/>
            <a:ext cx="9144000"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fr-CA" sz="2400" b="1" dirty="0" smtClean="0">
                <a:solidFill>
                  <a:srgbClr val="FFD833"/>
                </a:solidFill>
                <a:latin typeface="Arial" charset="0"/>
                <a:cs typeface="Arial" charset="0"/>
              </a:rPr>
              <a:t>Inscription aux différentes séquences mathématiques</a:t>
            </a:r>
          </a:p>
        </p:txBody>
      </p:sp>
      <p:graphicFrame>
        <p:nvGraphicFramePr>
          <p:cNvPr id="4" name="Espace réservé du contenu 2"/>
          <p:cNvGraphicFramePr>
            <a:graphicFrameLocks noGrp="1"/>
          </p:cNvGraphicFramePr>
          <p:nvPr>
            <p:ph idx="1"/>
            <p:extLst>
              <p:ext uri="{D42A27DB-BD31-4B8C-83A1-F6EECF244321}">
                <p14:modId xmlns="" xmlns:p14="http://schemas.microsoft.com/office/powerpoint/2010/main" val="4228723620"/>
              </p:ext>
            </p:extLst>
          </p:nvPr>
        </p:nvGraphicFramePr>
        <p:xfrm>
          <a:off x="1020971" y="1916832"/>
          <a:ext cx="6811963" cy="3525838"/>
        </p:xfrm>
        <a:graphic>
          <a:graphicData uri="http://schemas.openxmlformats.org/drawingml/2006/chart">
            <c:chart xmlns:c="http://schemas.openxmlformats.org/drawingml/2006/chart" xmlns:r="http://schemas.openxmlformats.org/officeDocument/2006/relationships" r:id="rId3"/>
          </a:graphicData>
        </a:graphic>
      </p:graphicFrame>
      <p:sp>
        <p:nvSpPr>
          <p:cNvPr id="9" name="Flèche courbée vers le bas 8"/>
          <p:cNvSpPr/>
          <p:nvPr/>
        </p:nvSpPr>
        <p:spPr>
          <a:xfrm>
            <a:off x="2915816" y="2564904"/>
            <a:ext cx="962838" cy="386729"/>
          </a:xfrm>
          <a:prstGeom prst="curvedDownArrow">
            <a:avLst/>
          </a:prstGeom>
          <a:solidFill>
            <a:srgbClr val="02549E"/>
          </a:solidFill>
          <a:ln>
            <a:solidFill>
              <a:srgbClr val="02549E"/>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7" name="Flèche courbée vers le bas 6"/>
          <p:cNvSpPr/>
          <p:nvPr/>
        </p:nvSpPr>
        <p:spPr>
          <a:xfrm>
            <a:off x="5364088" y="2566739"/>
            <a:ext cx="1106854" cy="396409"/>
          </a:xfrm>
          <a:prstGeom prst="curvedDownArrow">
            <a:avLst/>
          </a:prstGeom>
          <a:solidFill>
            <a:srgbClr val="02549E"/>
          </a:solidFill>
          <a:ln>
            <a:solidFill>
              <a:srgbClr val="02549E"/>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0" name="ZoneTexte 1"/>
          <p:cNvSpPr txBox="1">
            <a:spLocks noChangeArrowheads="1"/>
          </p:cNvSpPr>
          <p:nvPr/>
        </p:nvSpPr>
        <p:spPr bwMode="auto">
          <a:xfrm>
            <a:off x="3001963" y="2209875"/>
            <a:ext cx="792162"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400" dirty="0">
                <a:cs typeface="Arial" charset="0"/>
              </a:rPr>
              <a:t>+ 7,8 %</a:t>
            </a:r>
          </a:p>
        </p:txBody>
      </p:sp>
      <p:sp>
        <p:nvSpPr>
          <p:cNvPr id="11" name="ZoneTexte 1"/>
          <p:cNvSpPr txBox="1">
            <a:spLocks noChangeArrowheads="1"/>
          </p:cNvSpPr>
          <p:nvPr/>
        </p:nvSpPr>
        <p:spPr bwMode="auto">
          <a:xfrm>
            <a:off x="5508104" y="2231483"/>
            <a:ext cx="1068388"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sz="1400" dirty="0">
                <a:cs typeface="Arial" charset="0"/>
              </a:rPr>
              <a:t>+ 13%</a:t>
            </a:r>
          </a:p>
        </p:txBody>
      </p:sp>
    </p:spTree>
    <p:extLst>
      <p:ext uri="{BB962C8B-B14F-4D97-AF65-F5344CB8AC3E}">
        <p14:creationId xmlns="" xmlns:p14="http://schemas.microsoft.com/office/powerpoint/2010/main" val="374718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Oran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idx="4294967295"/>
          </p:nvPr>
        </p:nvSpPr>
        <p:spPr>
          <a:xfrm>
            <a:off x="0" y="0"/>
            <a:ext cx="9144000" cy="692150"/>
          </a:xfrm>
        </p:spPr>
        <p:txBody>
          <a:bodyPr anchor="ctr"/>
          <a:lstStyle/>
          <a:p>
            <a:pPr algn="ctr" eaLnBrk="1" hangingPunct="1"/>
            <a:r>
              <a:rPr lang="fr-CA" sz="2400" b="1" dirty="0" smtClean="0">
                <a:solidFill>
                  <a:srgbClr val="FFD833"/>
                </a:solidFill>
                <a:latin typeface="Arial" charset="0"/>
                <a:cs typeface="Arial" charset="0"/>
              </a:rPr>
              <a:t>Rendement total à l’épreuve de mathématique</a:t>
            </a:r>
          </a:p>
        </p:txBody>
      </p:sp>
      <p:graphicFrame>
        <p:nvGraphicFramePr>
          <p:cNvPr id="2" name="Object 3"/>
          <p:cNvGraphicFramePr>
            <a:graphicFrameLocks noChangeAspect="1"/>
          </p:cNvGraphicFramePr>
          <p:nvPr>
            <p:extLst>
              <p:ext uri="{D42A27DB-BD31-4B8C-83A1-F6EECF244321}">
                <p14:modId xmlns="" xmlns:p14="http://schemas.microsoft.com/office/powerpoint/2010/main" val="2662884634"/>
              </p:ext>
            </p:extLst>
          </p:nvPr>
        </p:nvGraphicFramePr>
        <p:xfrm>
          <a:off x="622756" y="1772816"/>
          <a:ext cx="8053700" cy="3910111"/>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3347864" y="2021508"/>
            <a:ext cx="3168352" cy="307777"/>
          </a:xfrm>
          <a:prstGeom prst="rect">
            <a:avLst/>
          </a:prstGeom>
          <a:solidFill>
            <a:schemeClr val="bg1"/>
          </a:solidFill>
        </p:spPr>
        <p:txBody>
          <a:bodyPr wrap="square" rtlCol="0">
            <a:spAutoFit/>
          </a:bodyPr>
          <a:lstStyle/>
          <a:p>
            <a:r>
              <a:rPr lang="fr-CA" sz="1400" dirty="0" smtClean="0"/>
              <a:t>F= 26,44, p &lt; 0,001</a:t>
            </a:r>
            <a:endParaRPr lang="fr-CA" sz="1400" dirty="0"/>
          </a:p>
        </p:txBody>
      </p:sp>
    </p:spTree>
    <p:extLst>
      <p:ext uri="{BB962C8B-B14F-4D97-AF65-F5344CB8AC3E}">
        <p14:creationId xmlns="" xmlns:p14="http://schemas.microsoft.com/office/powerpoint/2010/main" val="33460992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Oran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idx="4294967295"/>
          </p:nvPr>
        </p:nvSpPr>
        <p:spPr>
          <a:xfrm>
            <a:off x="0" y="0"/>
            <a:ext cx="9144000" cy="692150"/>
          </a:xfrm>
        </p:spPr>
        <p:txBody>
          <a:bodyPr anchor="ctr"/>
          <a:lstStyle/>
          <a:p>
            <a:pPr algn="ctr" eaLnBrk="1" hangingPunct="1"/>
            <a:r>
              <a:rPr lang="fr-CA" sz="2400" b="1" dirty="0" smtClean="0">
                <a:solidFill>
                  <a:srgbClr val="FFD833"/>
                </a:solidFill>
                <a:latin typeface="Arial" charset="0"/>
                <a:cs typeface="Arial" charset="0"/>
              </a:rPr>
              <a:t>Résultats aux compétences mathématiques</a:t>
            </a:r>
          </a:p>
        </p:txBody>
      </p:sp>
      <p:graphicFrame>
        <p:nvGraphicFramePr>
          <p:cNvPr id="2" name="Object 3"/>
          <p:cNvGraphicFramePr>
            <a:graphicFrameLocks noChangeAspect="1"/>
          </p:cNvGraphicFramePr>
          <p:nvPr>
            <p:extLst>
              <p:ext uri="{D42A27DB-BD31-4B8C-83A1-F6EECF244321}">
                <p14:modId xmlns="" xmlns:p14="http://schemas.microsoft.com/office/powerpoint/2010/main" val="102178148"/>
              </p:ext>
            </p:extLst>
          </p:nvPr>
        </p:nvGraphicFramePr>
        <p:xfrm>
          <a:off x="519112" y="1745872"/>
          <a:ext cx="8301360" cy="4037391"/>
        </p:xfrm>
        <a:graphic>
          <a:graphicData uri="http://schemas.openxmlformats.org/drawingml/2006/chart">
            <c:chart xmlns:c="http://schemas.openxmlformats.org/drawingml/2006/chart" xmlns:r="http://schemas.openxmlformats.org/officeDocument/2006/relationships" r:id="rId3"/>
          </a:graphicData>
        </a:graphic>
      </p:graphicFrame>
      <p:sp>
        <p:nvSpPr>
          <p:cNvPr id="26630" name="Text Box 4"/>
          <p:cNvSpPr txBox="1">
            <a:spLocks noChangeArrowheads="1"/>
          </p:cNvSpPr>
          <p:nvPr/>
        </p:nvSpPr>
        <p:spPr bwMode="auto">
          <a:xfrm>
            <a:off x="2051720" y="2924175"/>
            <a:ext cx="23034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fr-CA" sz="1400" dirty="0">
                <a:latin typeface="Arial" charset="0"/>
              </a:rPr>
              <a:t>F= </a:t>
            </a:r>
            <a:r>
              <a:rPr lang="fr-CA" sz="1400" dirty="0" smtClean="0">
                <a:latin typeface="Arial" charset="0"/>
              </a:rPr>
              <a:t>10,37, </a:t>
            </a:r>
            <a:r>
              <a:rPr lang="fr-CA" sz="1400" dirty="0">
                <a:latin typeface="Arial" charset="0"/>
              </a:rPr>
              <a:t>p </a:t>
            </a:r>
            <a:r>
              <a:rPr lang="fr-CA" sz="1400" dirty="0" smtClean="0">
                <a:latin typeface="Arial" charset="0"/>
              </a:rPr>
              <a:t>&lt; </a:t>
            </a:r>
            <a:r>
              <a:rPr lang="fr-CA" sz="1400" dirty="0">
                <a:latin typeface="Arial" charset="0"/>
              </a:rPr>
              <a:t>0,001</a:t>
            </a:r>
          </a:p>
        </p:txBody>
      </p:sp>
      <p:sp>
        <p:nvSpPr>
          <p:cNvPr id="26632" name="Text Box 6"/>
          <p:cNvSpPr txBox="1">
            <a:spLocks noChangeArrowheads="1"/>
          </p:cNvSpPr>
          <p:nvPr/>
        </p:nvSpPr>
        <p:spPr bwMode="auto">
          <a:xfrm>
            <a:off x="5490874" y="2924175"/>
            <a:ext cx="164500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fr-CA" sz="1400" dirty="0">
                <a:latin typeface="Arial" charset="0"/>
              </a:rPr>
              <a:t>F= </a:t>
            </a:r>
            <a:r>
              <a:rPr lang="fr-CA" sz="1400" dirty="0" smtClean="0">
                <a:latin typeface="Arial" charset="0"/>
              </a:rPr>
              <a:t>29,02, </a:t>
            </a:r>
            <a:r>
              <a:rPr lang="fr-CA" sz="1400" dirty="0">
                <a:latin typeface="Arial" charset="0"/>
              </a:rPr>
              <a:t>p &lt; 0,01</a:t>
            </a:r>
          </a:p>
        </p:txBody>
      </p:sp>
    </p:spTree>
    <p:extLst>
      <p:ext uri="{BB962C8B-B14F-4D97-AF65-F5344CB8AC3E}">
        <p14:creationId xmlns="" xmlns:p14="http://schemas.microsoft.com/office/powerpoint/2010/main" val="40250579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 xmlns:p14="http://schemas.microsoft.com/office/powerpoint/2010/main" val="53004043"/>
              </p:ext>
            </p:extLst>
          </p:nvPr>
        </p:nvGraphicFramePr>
        <p:xfrm>
          <a:off x="519112" y="1824038"/>
          <a:ext cx="8229351" cy="3962400"/>
        </p:xfrm>
        <a:graphic>
          <a:graphicData uri="http://schemas.openxmlformats.org/drawingml/2006/chart">
            <c:chart xmlns:c="http://schemas.openxmlformats.org/drawingml/2006/chart" xmlns:r="http://schemas.openxmlformats.org/officeDocument/2006/relationships" r:id="rId2"/>
          </a:graphicData>
        </a:graphic>
      </p:graphicFrame>
      <p:pic>
        <p:nvPicPr>
          <p:cNvPr id="27651" name="Picture 3" descr="Oran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title" idx="4294967295"/>
          </p:nvPr>
        </p:nvSpPr>
        <p:spPr>
          <a:xfrm>
            <a:off x="0" y="0"/>
            <a:ext cx="9396413" cy="692150"/>
          </a:xfrm>
        </p:spPr>
        <p:txBody>
          <a:bodyPr anchor="ctr"/>
          <a:lstStyle/>
          <a:p>
            <a:pPr algn="ctr" eaLnBrk="1" hangingPunct="1"/>
            <a:r>
              <a:rPr lang="fr-CA" sz="2400" b="1" dirty="0" smtClean="0">
                <a:solidFill>
                  <a:srgbClr val="FFD833"/>
                </a:solidFill>
                <a:latin typeface="Arial" charset="0"/>
                <a:cs typeface="Arial" charset="0"/>
              </a:rPr>
              <a:t>Résultats dans les trois domaines mathématiques</a:t>
            </a:r>
          </a:p>
        </p:txBody>
      </p:sp>
      <p:sp>
        <p:nvSpPr>
          <p:cNvPr id="27653" name="Text Box 4"/>
          <p:cNvSpPr txBox="1">
            <a:spLocks noChangeArrowheads="1"/>
          </p:cNvSpPr>
          <p:nvPr/>
        </p:nvSpPr>
        <p:spPr bwMode="auto">
          <a:xfrm>
            <a:off x="1475656" y="2924943"/>
            <a:ext cx="22336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fr-CA" sz="1400" dirty="0">
                <a:latin typeface="Arial" charset="0"/>
              </a:rPr>
              <a:t>F= </a:t>
            </a:r>
            <a:r>
              <a:rPr lang="fr-CA" sz="1400" dirty="0" smtClean="0">
                <a:latin typeface="Arial" charset="0"/>
              </a:rPr>
              <a:t>32,51, </a:t>
            </a:r>
            <a:r>
              <a:rPr lang="fr-CA" sz="1400" dirty="0">
                <a:latin typeface="Arial" charset="0"/>
              </a:rPr>
              <a:t>p &lt; 0,001</a:t>
            </a:r>
          </a:p>
        </p:txBody>
      </p:sp>
      <p:sp>
        <p:nvSpPr>
          <p:cNvPr id="27655" name="Text Box 6"/>
          <p:cNvSpPr txBox="1">
            <a:spLocks noChangeArrowheads="1"/>
          </p:cNvSpPr>
          <p:nvPr/>
        </p:nvSpPr>
        <p:spPr bwMode="auto">
          <a:xfrm>
            <a:off x="5796136" y="2924944"/>
            <a:ext cx="153227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fr-CA" sz="1400" dirty="0">
                <a:latin typeface="Arial" charset="0"/>
              </a:rPr>
              <a:t>F= </a:t>
            </a:r>
            <a:r>
              <a:rPr lang="fr-CA" sz="1400" dirty="0" smtClean="0">
                <a:latin typeface="Arial" charset="0"/>
              </a:rPr>
              <a:t>5,11, </a:t>
            </a:r>
            <a:r>
              <a:rPr lang="fr-CA" sz="1400" dirty="0">
                <a:latin typeface="Arial" charset="0"/>
              </a:rPr>
              <a:t>p &lt; 0,05</a:t>
            </a:r>
          </a:p>
        </p:txBody>
      </p:sp>
      <p:sp>
        <p:nvSpPr>
          <p:cNvPr id="10" name="Text Box 4"/>
          <p:cNvSpPr txBox="1">
            <a:spLocks noChangeArrowheads="1"/>
          </p:cNvSpPr>
          <p:nvPr/>
        </p:nvSpPr>
        <p:spPr bwMode="auto">
          <a:xfrm>
            <a:off x="3725050" y="2924942"/>
            <a:ext cx="22336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fr-CA" sz="1400" dirty="0">
                <a:latin typeface="Arial" charset="0"/>
              </a:rPr>
              <a:t>F= </a:t>
            </a:r>
            <a:r>
              <a:rPr lang="fr-CA" sz="1400" dirty="0" smtClean="0">
                <a:latin typeface="Arial" charset="0"/>
              </a:rPr>
              <a:t>20,94, p </a:t>
            </a:r>
            <a:r>
              <a:rPr lang="fr-CA" sz="1400" dirty="0">
                <a:latin typeface="Arial" charset="0"/>
              </a:rPr>
              <a:t>&lt; 0,001</a:t>
            </a:r>
          </a:p>
        </p:txBody>
      </p:sp>
    </p:spTree>
    <p:extLst>
      <p:ext uri="{BB962C8B-B14F-4D97-AF65-F5344CB8AC3E}">
        <p14:creationId xmlns="" xmlns:p14="http://schemas.microsoft.com/office/powerpoint/2010/main" val="42902167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3CB2DA3-FAA4-4272-A78B-F99710643CC8}" type="slidenum">
              <a:rPr lang="fr-CA"/>
              <a:pPr>
                <a:defRPr/>
              </a:pPr>
              <a:t>29</a:t>
            </a:fld>
            <a:endParaRPr lang="fr-CA"/>
          </a:p>
        </p:txBody>
      </p:sp>
      <p:pic>
        <p:nvPicPr>
          <p:cNvPr id="2051" name="Picture 3" descr="Orang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2" name="Titre 1"/>
          <p:cNvSpPr txBox="1">
            <a:spLocks/>
          </p:cNvSpPr>
          <p:nvPr/>
        </p:nvSpPr>
        <p:spPr bwMode="auto">
          <a:xfrm>
            <a:off x="0" y="0"/>
            <a:ext cx="9144000"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CA" sz="2400" b="1" dirty="0">
                <a:solidFill>
                  <a:srgbClr val="FFD833"/>
                </a:solidFill>
                <a:cs typeface="Arial" charset="0"/>
              </a:rPr>
              <a:t>Résultat à l’épreuve </a:t>
            </a:r>
          </a:p>
          <a:p>
            <a:pPr algn="ctr" eaLnBrk="1" hangingPunct="1"/>
            <a:r>
              <a:rPr lang="fr-CA" sz="2400" b="1" dirty="0">
                <a:solidFill>
                  <a:srgbClr val="FFD833"/>
                </a:solidFill>
                <a:cs typeface="Arial" charset="0"/>
              </a:rPr>
              <a:t>en fonction des cohortes et du cours de mathématique suivi</a:t>
            </a:r>
          </a:p>
        </p:txBody>
      </p:sp>
      <p:graphicFrame>
        <p:nvGraphicFramePr>
          <p:cNvPr id="2053" name="Object 7"/>
          <p:cNvGraphicFramePr>
            <a:graphicFrameLocks noChangeAspect="1"/>
          </p:cNvGraphicFramePr>
          <p:nvPr>
            <p:extLst>
              <p:ext uri="{D42A27DB-BD31-4B8C-83A1-F6EECF244321}">
                <p14:modId xmlns="" xmlns:p14="http://schemas.microsoft.com/office/powerpoint/2010/main" val="3119267464"/>
              </p:ext>
            </p:extLst>
          </p:nvPr>
        </p:nvGraphicFramePr>
        <p:xfrm>
          <a:off x="1116013" y="1700213"/>
          <a:ext cx="7265987" cy="4094162"/>
        </p:xfrm>
        <a:graphic>
          <a:graphicData uri="http://schemas.openxmlformats.org/presentationml/2006/ole">
            <p:oleObj spid="_x0000_s250882" name="Feuille de calcul" r:id="rId5" imgW="7267408" imgH="4095512" progId="Excel.Sheet.8">
              <p:embed/>
            </p:oleObj>
          </a:graphicData>
        </a:graphic>
      </p:graphicFrame>
      <p:sp>
        <p:nvSpPr>
          <p:cNvPr id="2055" name="Zone de texte 2"/>
          <p:cNvSpPr txBox="1">
            <a:spLocks noChangeArrowheads="1"/>
          </p:cNvSpPr>
          <p:nvPr/>
        </p:nvSpPr>
        <p:spPr bwMode="auto">
          <a:xfrm>
            <a:off x="2484438" y="2381250"/>
            <a:ext cx="835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spcAft>
                <a:spcPts val="1000"/>
              </a:spcAft>
            </a:pPr>
            <a:r>
              <a:rPr lang="fr-CA" sz="1400">
                <a:ea typeface="Calibri" pitchFamily="34" charset="0"/>
                <a:cs typeface="Arial" charset="0"/>
              </a:rPr>
              <a:t>p &lt; ,05</a:t>
            </a:r>
          </a:p>
        </p:txBody>
      </p:sp>
      <p:sp>
        <p:nvSpPr>
          <p:cNvPr id="2056" name="Zone de texte 2"/>
          <p:cNvSpPr txBox="1">
            <a:spLocks noChangeArrowheads="1"/>
          </p:cNvSpPr>
          <p:nvPr/>
        </p:nvSpPr>
        <p:spPr bwMode="auto">
          <a:xfrm>
            <a:off x="3419475" y="2627313"/>
            <a:ext cx="835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spcAft>
                <a:spcPts val="1000"/>
              </a:spcAft>
            </a:pPr>
            <a:r>
              <a:rPr lang="fr-CA" sz="1400">
                <a:ea typeface="Calibri" pitchFamily="34" charset="0"/>
                <a:cs typeface="Arial" charset="0"/>
              </a:rPr>
              <a:t>p &lt; ,05</a:t>
            </a:r>
          </a:p>
        </p:txBody>
      </p:sp>
      <p:sp>
        <p:nvSpPr>
          <p:cNvPr id="2057" name="Zone de texte 2"/>
          <p:cNvSpPr txBox="1">
            <a:spLocks noChangeArrowheads="1"/>
          </p:cNvSpPr>
          <p:nvPr/>
        </p:nvSpPr>
        <p:spPr bwMode="auto">
          <a:xfrm>
            <a:off x="5292725" y="2874963"/>
            <a:ext cx="835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spcAft>
                <a:spcPts val="1000"/>
              </a:spcAft>
            </a:pPr>
            <a:r>
              <a:rPr lang="fr-CA" sz="1400">
                <a:ea typeface="Calibri" pitchFamily="34" charset="0"/>
                <a:cs typeface="Arial" charset="0"/>
              </a:rPr>
              <a:t>p &lt; ,05</a:t>
            </a:r>
          </a:p>
        </p:txBody>
      </p:sp>
      <p:sp>
        <p:nvSpPr>
          <p:cNvPr id="2058" name="Zone de texte 2"/>
          <p:cNvSpPr txBox="1">
            <a:spLocks noChangeArrowheads="1"/>
          </p:cNvSpPr>
          <p:nvPr/>
        </p:nvSpPr>
        <p:spPr bwMode="auto">
          <a:xfrm>
            <a:off x="4427538" y="2874963"/>
            <a:ext cx="5778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spcAft>
                <a:spcPts val="1000"/>
              </a:spcAft>
            </a:pPr>
            <a:r>
              <a:rPr lang="fr-CA" sz="1400">
                <a:ea typeface="Calibri" pitchFamily="34" charset="0"/>
                <a:cs typeface="Arial" charset="0"/>
              </a:rPr>
              <a:t>NS</a:t>
            </a:r>
          </a:p>
        </p:txBody>
      </p:sp>
      <p:sp>
        <p:nvSpPr>
          <p:cNvPr id="2059" name="Zone de texte 2"/>
          <p:cNvSpPr txBox="1">
            <a:spLocks noChangeArrowheads="1"/>
          </p:cNvSpPr>
          <p:nvPr/>
        </p:nvSpPr>
        <p:spPr bwMode="auto">
          <a:xfrm>
            <a:off x="6135688" y="2986088"/>
            <a:ext cx="57785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spcAft>
                <a:spcPts val="1000"/>
              </a:spcAft>
            </a:pPr>
            <a:r>
              <a:rPr lang="fr-CA" sz="1400">
                <a:ea typeface="Calibri" pitchFamily="34" charset="0"/>
                <a:cs typeface="Arial" charset="0"/>
              </a:rPr>
              <a:t>NS</a:t>
            </a:r>
          </a:p>
        </p:txBody>
      </p:sp>
      <p:pic>
        <p:nvPicPr>
          <p:cNvPr id="247819"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80312" y="3233738"/>
            <a:ext cx="1219200" cy="552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8166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68611" name="Text Box 5"/>
          <p:cNvSpPr txBox="1">
            <a:spLocks noChangeArrowheads="1"/>
          </p:cNvSpPr>
          <p:nvPr/>
        </p:nvSpPr>
        <p:spPr bwMode="auto">
          <a:xfrm>
            <a:off x="0" y="0"/>
            <a:ext cx="9144000" cy="1384995"/>
          </a:xfrm>
          <a:prstGeom prst="rect">
            <a:avLst/>
          </a:prstGeom>
          <a:noFill/>
          <a:ln w="9525">
            <a:noFill/>
            <a:miter lim="800000"/>
            <a:headEnd/>
            <a:tailEnd/>
          </a:ln>
        </p:spPr>
        <p:txBody>
          <a:bodyPr wrap="square">
            <a:spAutoFit/>
          </a:bodyPr>
          <a:lstStyle/>
          <a:p>
            <a:pPr algn="ctr">
              <a:spcBef>
                <a:spcPct val="50000"/>
              </a:spcBef>
            </a:pPr>
            <a:r>
              <a:rPr lang="fr-CA" sz="2400" b="1" dirty="0">
                <a:solidFill>
                  <a:srgbClr val="FFD833"/>
                </a:solidFill>
              </a:rPr>
              <a:t>1) Un survol des principales composantes du </a:t>
            </a:r>
            <a:r>
              <a:rPr lang="fr-CA" sz="2400" b="1" dirty="0" smtClean="0">
                <a:solidFill>
                  <a:srgbClr val="FFD833"/>
                </a:solidFill>
              </a:rPr>
              <a:t>Renouveau Pédagogique </a:t>
            </a:r>
            <a:r>
              <a:rPr lang="fr-CA" sz="2400" b="1" dirty="0">
                <a:solidFill>
                  <a:srgbClr val="FFD833"/>
                </a:solidFill>
              </a:rPr>
              <a:t>au </a:t>
            </a:r>
            <a:r>
              <a:rPr lang="fr-CA" sz="2400" b="1" dirty="0" smtClean="0">
                <a:solidFill>
                  <a:srgbClr val="FFD833"/>
                </a:solidFill>
              </a:rPr>
              <a:t>secondaire</a:t>
            </a:r>
            <a:endParaRPr lang="fr-CA" sz="2400" b="1" dirty="0">
              <a:solidFill>
                <a:srgbClr val="FFD833"/>
              </a:solidFill>
            </a:endParaRPr>
          </a:p>
          <a:p>
            <a:pPr algn="ctr">
              <a:spcBef>
                <a:spcPct val="50000"/>
              </a:spcBef>
            </a:pPr>
            <a:endParaRPr lang="fr-CA" sz="2400" b="1" dirty="0">
              <a:solidFill>
                <a:srgbClr val="FFD833"/>
              </a:solidFill>
            </a:endParaRPr>
          </a:p>
        </p:txBody>
      </p:sp>
      <p:sp>
        <p:nvSpPr>
          <p:cNvPr id="68624" name="ZoneTexte 22"/>
          <p:cNvSpPr txBox="1">
            <a:spLocks noChangeArrowheads="1"/>
          </p:cNvSpPr>
          <p:nvPr/>
        </p:nvSpPr>
        <p:spPr bwMode="auto">
          <a:xfrm>
            <a:off x="3602013" y="1372871"/>
            <a:ext cx="850900" cy="366712"/>
          </a:xfrm>
          <a:prstGeom prst="rect">
            <a:avLst/>
          </a:prstGeom>
          <a:noFill/>
          <a:ln w="9525">
            <a:noFill/>
            <a:miter lim="800000"/>
            <a:headEnd/>
            <a:tailEnd/>
          </a:ln>
        </p:spPr>
        <p:txBody>
          <a:bodyPr wrap="none">
            <a:spAutoFit/>
          </a:bodyPr>
          <a:lstStyle/>
          <a:p>
            <a:r>
              <a:rPr lang="fr-CA" dirty="0"/>
              <a:t>+++++</a:t>
            </a:r>
          </a:p>
        </p:txBody>
      </p:sp>
      <p:sp>
        <p:nvSpPr>
          <p:cNvPr id="17" name="ZoneTexte 9"/>
          <p:cNvSpPr txBox="1">
            <a:spLocks noChangeArrowheads="1"/>
          </p:cNvSpPr>
          <p:nvPr/>
        </p:nvSpPr>
        <p:spPr bwMode="auto">
          <a:xfrm>
            <a:off x="2814047" y="2003755"/>
            <a:ext cx="2481770" cy="1384994"/>
          </a:xfrm>
          <a:prstGeom prst="rect">
            <a:avLst/>
          </a:prstGeom>
          <a:noFill/>
          <a:ln w="9525">
            <a:noFill/>
            <a:miter lim="800000"/>
            <a:headEnd/>
            <a:tailEnd/>
          </a:ln>
        </p:spPr>
        <p:txBody>
          <a:bodyPr wrap="none">
            <a:spAutoFit/>
          </a:bodyPr>
          <a:lstStyle/>
          <a:p>
            <a:pPr algn="ctr"/>
            <a:r>
              <a:rPr lang="fr-CA" sz="2800" b="1" dirty="0">
                <a:solidFill>
                  <a:srgbClr val="02549E"/>
                </a:solidFill>
              </a:rPr>
              <a:t>Programmes</a:t>
            </a:r>
          </a:p>
          <a:p>
            <a:pPr algn="ctr"/>
            <a:r>
              <a:rPr lang="fr-CA" sz="2800" b="1" dirty="0">
                <a:solidFill>
                  <a:srgbClr val="02549E"/>
                </a:solidFill>
              </a:rPr>
              <a:t>disciplinaires</a:t>
            </a:r>
          </a:p>
          <a:p>
            <a:pPr algn="ctr"/>
            <a:r>
              <a:rPr lang="fr-CA" sz="2800" b="1" dirty="0">
                <a:solidFill>
                  <a:srgbClr val="02549E"/>
                </a:solidFill>
              </a:rPr>
              <a:t>enrichis</a:t>
            </a:r>
          </a:p>
        </p:txBody>
      </p:sp>
      <p:sp>
        <p:nvSpPr>
          <p:cNvPr id="19" name="Ellipse 18"/>
          <p:cNvSpPr/>
          <p:nvPr/>
        </p:nvSpPr>
        <p:spPr bwMode="auto">
          <a:xfrm>
            <a:off x="2256485" y="1052736"/>
            <a:ext cx="3541957" cy="3095480"/>
          </a:xfrm>
          <a:prstGeom prst="ellipse">
            <a:avLst/>
          </a:prstGeom>
          <a:noFill/>
          <a:ln>
            <a:solidFill>
              <a:srgbClr val="DA4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0" name="Ellipse 19"/>
          <p:cNvSpPr/>
          <p:nvPr/>
        </p:nvSpPr>
        <p:spPr bwMode="auto">
          <a:xfrm>
            <a:off x="610270" y="3298089"/>
            <a:ext cx="3541957" cy="3095480"/>
          </a:xfrm>
          <a:prstGeom prst="ellipse">
            <a:avLst/>
          </a:prstGeom>
          <a:noFill/>
          <a:ln>
            <a:solidFill>
              <a:srgbClr val="DA4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1" name="Ellipse 20"/>
          <p:cNvSpPr/>
          <p:nvPr/>
        </p:nvSpPr>
        <p:spPr bwMode="auto">
          <a:xfrm>
            <a:off x="3923928" y="3298089"/>
            <a:ext cx="3541957" cy="3095480"/>
          </a:xfrm>
          <a:prstGeom prst="ellipse">
            <a:avLst/>
          </a:prstGeom>
          <a:noFill/>
          <a:ln>
            <a:solidFill>
              <a:srgbClr val="DA4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2" name="ZoneTexte 7"/>
          <p:cNvSpPr txBox="1">
            <a:spLocks noChangeArrowheads="1"/>
          </p:cNvSpPr>
          <p:nvPr/>
        </p:nvSpPr>
        <p:spPr bwMode="auto">
          <a:xfrm>
            <a:off x="1220936" y="4145720"/>
            <a:ext cx="2381078" cy="1384996"/>
          </a:xfrm>
          <a:prstGeom prst="rect">
            <a:avLst/>
          </a:prstGeom>
          <a:noFill/>
          <a:ln w="9525">
            <a:noFill/>
            <a:miter lim="800000"/>
            <a:headEnd/>
            <a:tailEnd/>
          </a:ln>
        </p:spPr>
        <p:txBody>
          <a:bodyPr wrap="square">
            <a:spAutoFit/>
          </a:bodyPr>
          <a:lstStyle/>
          <a:p>
            <a:pPr algn="ctr"/>
            <a:r>
              <a:rPr lang="fr-CA" sz="2800" b="1" dirty="0">
                <a:solidFill>
                  <a:srgbClr val="02549E"/>
                </a:solidFill>
              </a:rPr>
              <a:t>Nouveau </a:t>
            </a:r>
            <a:r>
              <a:rPr lang="fr-CA" sz="2800" b="1" dirty="0" smtClean="0">
                <a:solidFill>
                  <a:srgbClr val="02549E"/>
                </a:solidFill>
              </a:rPr>
              <a:t>cadre</a:t>
            </a:r>
          </a:p>
          <a:p>
            <a:pPr algn="ctr"/>
            <a:r>
              <a:rPr lang="fr-CA" sz="2800" b="1" dirty="0" smtClean="0">
                <a:solidFill>
                  <a:srgbClr val="02549E"/>
                </a:solidFill>
              </a:rPr>
              <a:t>référentiel</a:t>
            </a:r>
            <a:endParaRPr lang="fr-CA" sz="2800" b="1" dirty="0">
              <a:solidFill>
                <a:srgbClr val="02549E"/>
              </a:solidFill>
            </a:endParaRPr>
          </a:p>
        </p:txBody>
      </p:sp>
      <p:sp>
        <p:nvSpPr>
          <p:cNvPr id="23" name="ZoneTexte 11"/>
          <p:cNvSpPr txBox="1">
            <a:spLocks noChangeArrowheads="1"/>
          </p:cNvSpPr>
          <p:nvPr/>
        </p:nvSpPr>
        <p:spPr bwMode="auto">
          <a:xfrm>
            <a:off x="4259683" y="4146425"/>
            <a:ext cx="3042821" cy="1384996"/>
          </a:xfrm>
          <a:prstGeom prst="rect">
            <a:avLst/>
          </a:prstGeom>
          <a:noFill/>
          <a:ln w="9525">
            <a:noFill/>
            <a:miter lim="800000"/>
            <a:headEnd/>
            <a:tailEnd/>
          </a:ln>
        </p:spPr>
        <p:txBody>
          <a:bodyPr wrap="none">
            <a:spAutoFit/>
          </a:bodyPr>
          <a:lstStyle/>
          <a:p>
            <a:pPr algn="ctr"/>
            <a:r>
              <a:rPr lang="fr-CA" sz="2800" b="1" dirty="0">
                <a:solidFill>
                  <a:srgbClr val="02549E"/>
                </a:solidFill>
              </a:rPr>
              <a:t>Pratiques</a:t>
            </a:r>
          </a:p>
          <a:p>
            <a:pPr algn="ctr"/>
            <a:r>
              <a:rPr lang="fr-CA" sz="2800" b="1" dirty="0">
                <a:solidFill>
                  <a:srgbClr val="02549E"/>
                </a:solidFill>
              </a:rPr>
              <a:t>professionnelles</a:t>
            </a:r>
          </a:p>
          <a:p>
            <a:pPr algn="ctr"/>
            <a:r>
              <a:rPr lang="fr-CA" sz="2800" b="1" dirty="0">
                <a:solidFill>
                  <a:srgbClr val="02549E"/>
                </a:solidFill>
              </a:rPr>
              <a:t>encouragées</a:t>
            </a:r>
          </a:p>
        </p:txBody>
      </p:sp>
    </p:spTree>
    <p:extLst>
      <p:ext uri="{BB962C8B-B14F-4D97-AF65-F5344CB8AC3E}">
        <p14:creationId xmlns:p14="http://schemas.microsoft.com/office/powerpoint/2010/main" xmlns="" val="97581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8624"/>
                                        </p:tgtEl>
                                        <p:attrNameLst>
                                          <p:attrName>style.visibility</p:attrName>
                                        </p:attrNameLst>
                                      </p:cBhvr>
                                      <p:to>
                                        <p:strVal val="visible"/>
                                      </p:to>
                                    </p:set>
                                    <p:animEffect transition="in" filter="fade">
                                      <p:cBhvr>
                                        <p:cTn id="29" dur="500"/>
                                        <p:tgtEl>
                                          <p:spTgt spid="68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4" grpId="0"/>
      <p:bldP spid="17" grpId="0"/>
      <p:bldP spid="19" grpId="0" animBg="1"/>
      <p:bldP spid="20" grpId="0" animBg="1"/>
      <p:bldP spid="21" grpId="0" animBg="1"/>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Oran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96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title"/>
            <p:custDataLst>
              <p:tags r:id="rId1"/>
            </p:custDataLst>
          </p:nvPr>
        </p:nvSpPr>
        <p:spPr>
          <a:xfrm>
            <a:off x="0" y="0"/>
            <a:ext cx="9144000" cy="765175"/>
          </a:xfrm>
        </p:spPr>
        <p:txBody>
          <a:bodyPr>
            <a:normAutofit fontScale="90000"/>
          </a:bodyPr>
          <a:lstStyle/>
          <a:p>
            <a:pPr eaLnBrk="1" hangingPunct="1"/>
            <a:r>
              <a:rPr lang="fr-CA" sz="2400" b="1" dirty="0" smtClean="0">
                <a:solidFill>
                  <a:srgbClr val="FFD833"/>
                </a:solidFill>
                <a:latin typeface="Arial" charset="0"/>
                <a:cs typeface="Arial" charset="0"/>
              </a:rPr>
              <a:t>Synthèse des tailles de l’effet RP sur la mathématique </a:t>
            </a:r>
            <a:br>
              <a:rPr lang="fr-CA" sz="2400" b="1" dirty="0" smtClean="0">
                <a:solidFill>
                  <a:srgbClr val="FFD833"/>
                </a:solidFill>
                <a:latin typeface="Arial" charset="0"/>
                <a:cs typeface="Arial" charset="0"/>
              </a:rPr>
            </a:br>
            <a:r>
              <a:rPr lang="fr-CA" sz="2400" b="1" dirty="0" smtClean="0">
                <a:solidFill>
                  <a:srgbClr val="FFD833"/>
                </a:solidFill>
                <a:latin typeface="Arial" charset="0"/>
                <a:cs typeface="Arial" charset="0"/>
              </a:rPr>
              <a:t>(D de Cohen)</a:t>
            </a:r>
          </a:p>
        </p:txBody>
      </p:sp>
      <p:graphicFrame>
        <p:nvGraphicFramePr>
          <p:cNvPr id="6" name="Espace réservé du graphique 5"/>
          <p:cNvGraphicFramePr>
            <a:graphicFrameLocks noGrp="1"/>
          </p:cNvGraphicFramePr>
          <p:nvPr>
            <p:ph type="chart" idx="1"/>
            <p:extLst>
              <p:ext uri="{D42A27DB-BD31-4B8C-83A1-F6EECF244321}">
                <p14:modId xmlns="" xmlns:p14="http://schemas.microsoft.com/office/powerpoint/2010/main" val="3657120548"/>
              </p:ext>
            </p:extLst>
          </p:nvPr>
        </p:nvGraphicFramePr>
        <p:xfrm>
          <a:off x="539552" y="1268760"/>
          <a:ext cx="8229600" cy="4824536"/>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Connecteur droit avec flèche 8"/>
          <p:cNvCxnSpPr/>
          <p:nvPr/>
        </p:nvCxnSpPr>
        <p:spPr>
          <a:xfrm flipV="1">
            <a:off x="2267744" y="1196752"/>
            <a:ext cx="0" cy="6480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5" name="ZoneTexte 1"/>
          <p:cNvSpPr txBox="1"/>
          <p:nvPr/>
        </p:nvSpPr>
        <p:spPr>
          <a:xfrm>
            <a:off x="0" y="1196752"/>
            <a:ext cx="539552" cy="914400"/>
          </a:xfrm>
          <a:prstGeom prst="rect">
            <a:avLst/>
          </a:prstGeom>
        </p:spPr>
        <p:txBody>
          <a:bodyPr vert="vert"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800" b="1" dirty="0" smtClean="0"/>
              <a:t>D de Cohen</a:t>
            </a:r>
            <a:endParaRPr lang="fr-CA" sz="1800" b="1" dirty="0"/>
          </a:p>
        </p:txBody>
      </p:sp>
    </p:spTree>
    <p:extLst>
      <p:ext uri="{BB962C8B-B14F-4D97-AF65-F5344CB8AC3E}">
        <p14:creationId xmlns="" xmlns:p14="http://schemas.microsoft.com/office/powerpoint/2010/main" val="381444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29" name="Picture 2" descr="Orange"/>
          <p:cNvPicPr>
            <a:picLocks noChangeAspect="1" noChangeArrowheads="1"/>
          </p:cNvPicPr>
          <p:nvPr/>
        </p:nvPicPr>
        <p:blipFill>
          <a:blip r:embed="rId2" cstate="print"/>
          <a:srcRect/>
          <a:stretch>
            <a:fillRect/>
          </a:stretch>
        </p:blipFill>
        <p:spPr bwMode="auto">
          <a:xfrm>
            <a:off x="0" y="-242888"/>
            <a:ext cx="9144000" cy="968376"/>
          </a:xfrm>
          <a:prstGeom prst="rect">
            <a:avLst/>
          </a:prstGeom>
          <a:noFill/>
          <a:ln w="9525">
            <a:noFill/>
            <a:miter lim="800000"/>
            <a:headEnd/>
            <a:tailEnd/>
          </a:ln>
        </p:spPr>
      </p:pic>
      <p:pic>
        <p:nvPicPr>
          <p:cNvPr id="227330" name="Picture 4" descr="ordipomme2"/>
          <p:cNvPicPr>
            <a:picLocks noChangeAspect="1" noChangeArrowheads="1"/>
          </p:cNvPicPr>
          <p:nvPr/>
        </p:nvPicPr>
        <p:blipFill>
          <a:blip r:embed="rId3" cstate="print"/>
          <a:srcRect/>
          <a:stretch>
            <a:fillRect/>
          </a:stretch>
        </p:blipFill>
        <p:spPr bwMode="auto">
          <a:xfrm>
            <a:off x="7785100" y="5803900"/>
            <a:ext cx="1358900" cy="1054100"/>
          </a:xfrm>
          <a:prstGeom prst="rect">
            <a:avLst/>
          </a:prstGeom>
          <a:noFill/>
          <a:ln w="9525">
            <a:noFill/>
            <a:miter lim="800000"/>
            <a:headEnd/>
            <a:tailEnd/>
          </a:ln>
        </p:spPr>
      </p:pic>
      <p:sp>
        <p:nvSpPr>
          <p:cNvPr id="227331" name="Rectangle 6"/>
          <p:cNvSpPr>
            <a:spLocks noChangeArrowheads="1"/>
          </p:cNvSpPr>
          <p:nvPr/>
        </p:nvSpPr>
        <p:spPr bwMode="auto">
          <a:xfrm>
            <a:off x="827088" y="90488"/>
            <a:ext cx="7345362" cy="461962"/>
          </a:xfrm>
          <a:prstGeom prst="rect">
            <a:avLst/>
          </a:prstGeom>
          <a:noFill/>
          <a:ln w="9525">
            <a:noFill/>
            <a:miter lim="800000"/>
            <a:headEnd/>
            <a:tailEnd/>
          </a:ln>
        </p:spPr>
        <p:txBody>
          <a:bodyPr>
            <a:spAutoFit/>
          </a:bodyPr>
          <a:lstStyle/>
          <a:p>
            <a:pPr algn="ctr"/>
            <a:endParaRPr lang="fr-FR" sz="2400" b="1">
              <a:solidFill>
                <a:srgbClr val="FFD833"/>
              </a:solidFill>
            </a:endParaRPr>
          </a:p>
        </p:txBody>
      </p:sp>
      <p:sp>
        <p:nvSpPr>
          <p:cNvPr id="227332" name="Rectangle 7"/>
          <p:cNvSpPr>
            <a:spLocks noChangeArrowheads="1"/>
          </p:cNvSpPr>
          <p:nvPr/>
        </p:nvSpPr>
        <p:spPr bwMode="auto">
          <a:xfrm>
            <a:off x="0" y="0"/>
            <a:ext cx="9324527" cy="400110"/>
          </a:xfrm>
          <a:prstGeom prst="rect">
            <a:avLst/>
          </a:prstGeom>
          <a:noFill/>
          <a:ln w="9525">
            <a:noFill/>
            <a:miter lim="800000"/>
            <a:headEnd/>
            <a:tailEnd/>
          </a:ln>
        </p:spPr>
        <p:txBody>
          <a:bodyPr wrap="square">
            <a:spAutoFit/>
          </a:bodyPr>
          <a:lstStyle/>
          <a:p>
            <a:pPr algn="ctr"/>
            <a:r>
              <a:rPr lang="fr-CA" sz="2000" b="1" dirty="0" smtClean="0">
                <a:solidFill>
                  <a:srgbClr val="FFD833"/>
                </a:solidFill>
              </a:rPr>
              <a:t>7) </a:t>
            </a:r>
            <a:r>
              <a:rPr lang="fr-CA" sz="2000" b="1" dirty="0">
                <a:solidFill>
                  <a:srgbClr val="FFD833"/>
                </a:solidFill>
              </a:rPr>
              <a:t>Les effets du RP sur </a:t>
            </a:r>
            <a:r>
              <a:rPr lang="fr-CA" sz="2000" b="1" dirty="0" smtClean="0">
                <a:solidFill>
                  <a:srgbClr val="FFD833"/>
                </a:solidFill>
              </a:rPr>
              <a:t>les compétences en français écrit</a:t>
            </a:r>
            <a:endParaRPr lang="fr-CA" sz="2000" b="1" dirty="0">
              <a:solidFill>
                <a:srgbClr val="FFD833"/>
              </a:solidFill>
            </a:endParaRPr>
          </a:p>
        </p:txBody>
      </p:sp>
      <p:sp>
        <p:nvSpPr>
          <p:cNvPr id="227335" name="AutoShape 10" descr="data:image/jpeg;base64,/9j/4AAQSkZJRgABAQAAAQABAAD/2wCEAAkGBhQSERQUExQVFBUVGBoaGBgYGBgYGBwaHBgXFxwbGBgYHCYeHBojHRgVHy8gJCcpLCwsHB4xNTAqNSYrLCkBCQoKDgwOGg8PGiocHxwpKSwpKSksKSwpLCwpLCwsLCwpKSwpLCksLCksKSksKSwsKSwsKSksLCwsKSwsLCwsKf/AABEIALcBEwMBIgACEQEDEQH/xAAcAAABBQEBAQAAAAAAAAAAAAAEAAIDBQYBBwj/xABAEAABAgQEAwcBBwIEBQUAAAABAhEAAyExBAUSQVFhcQYTIjKBkaGxBxQjQsHR8FLhFWJyojNTgpLxFiQ0Q1T/xAAaAQADAQEBAQAAAAAAAAAAAAAAAQIEAwUG/8QAJhEAAgICAgICAgMBAQAAAAAAAAECEQMhEjETQSJRBGEUQnGhMv/aAAwDAQACEQMRAD8ArzN1lJL+GgHuajeAcZN0pVShe7EMWNxvWO4MgrpU78hbf1+YI7nwrSpwCbswsWqNyw+YyyexhOClpGqrkgUdrinI7x1agDctocXIcu2/HmdhAyZg7sKJ/oY79SSN45iwSBU+UbMWJLsPmE1uxDJyyUqe5Jdnawan6xGMs1ytSQXF63hTlAJpSo3uSB+3zFbN7RaSCnamnb1g9kyIsTKMsgkeBJcsfiLyZm8gyykEeUFjGRnY6YUkE+ElyIDxBFGh1ZNGjwxBC0J8QNjdoAxEgoZ2/QwJlmYplzATY0MXf+K4cpL+IHbhCoRUTcEnS6SyoDXK06SQ4PGgiynYclOoUS9Bu0F5fg+8S61Bkh0j9xDRcd6K3Dygs6lSylI3FuVYnXKCykhtIFXNYOzTFImSk+LevpyijAS4BdnrGhwSQUWeX4dczWpJOlNybQyZqW+kOeMQYBaklSQSEKLHnzaLzBy3OkF2D8C0ZX2SwXAy50lPeKlakg1VwifFZgFnWpIAGwiDNM8UAJcsqCT5nsYCnoBYPetLQ5JIR3NMWlR8DAG9IrVDYVg0YIKfSRSBZ0sIZlVNCIaZSBgztE8uSxrvCPdpQoE6luNJFo6me6C9Nhzg7A5LkhatILGI584uxLtSJk4JSQlZ8I2MRpnNM1M45xdaGQER2XJJtB2eytJS1lJBgSQi94FtWMbMlw8yi0NXOqG94k1OGd2gYibK0p70d4klI8zQZjsCJveTZIUEIsDAkiYpCnBY2iyy6RiJynR5NTHh6iOctOxAOAkpSnvFB3oBFn9zCpTpAS8X8/LdAbSBGt+y/s1Km95OmpC9KtKEmoFHJbjEJ8mKzzrC4EENRwHePfOzn/xZR4oH0EB9peymFWEzShKDLLukAOOBbaLPKikyk6PLt0jtBU6LiEkQoc0KOpZ4DhyVFm0gFaXtV3qTex4xPOzBJCykEAgULagUjiHG5946tlS9Sf8AmXFDVntx/eIMMGlK1GjqB+P7COOS0ApM4FCE2Dv6hLPX4iSat0aqAh2pvqsNm2gSRaUHdtnsKE0O9y3KCcS3duC4OqnoSIXsk5PlsCL1T9GFNjT4ikkdkZilKWJktiTd4vFAFJUQxCUsz1u78SCIJwqPCI6Y0pXYmUCuyixeZLr1MV+L7PFN5stvWkbyTlS5wISw01JJYCkUEjNEpSU6SqulTDeLcIxHGPIpcL2U1gkTpZps5jqOySv+Yn2idD4XEamOhaS4NGB39I1OIyxSZaJqSmYhdigvXgYajFhxrsz8rsjOKWMxDcyXi1TgkSWBsKU36xbLlFOjfUkGIcVlZmSSoGhVpoHPWG8Sa0KL4yTMTn2Glo1KT5lEFuAihVMrF/nuGlJeWlalzWdQOzHj+kZxaXMTFNaZ0k09o2fZrIlT0iYmYgCrhQNDzg9fYuaFlXfo9HtDOwX4au6WQETkkpUSGCxcFrOOMbQ4Eg6CR4wNJBcF4rxJdnLXoz2LyWWsJSoA6d7QKOxWoaUrQALO7xqV5CUv+LLLXAd4ZIlENSG4J9ja+jII7BccQl/9J/eJ1/ZOt64mWH/yn940uFy2YtbNpD3Noup8kqmNQWH6QcEiTAT/ALOEpOkzU0NTpNfmGK+zN9Lz06f9JeN1istWZqkgPVn2gr/ClOUuHQknq0FLoqked4r7PANI+8UFgQSPrD8N9nKy5TPl6SGqkxtk5UqbZvCknryifA5UruCqjhR8O8HCNCPPMb9mZSE6sUlWw8J/eJJX2bmYlk4hA03JSf3jfzspK5YLsAuu9CLxNIydEpBJnOFlh4dxBxRXo83mfZdoqrEoPMJP7wsN9m+onTiE+GtU0+sejzspSqWAuYEldQweggbLMnUiZNQpm0UULHeDgiTG4z7Pkqlv3iQoXUAWPUQflOVCXIEmXMSVXKmIeNPKywGUrUtgphTxF7xXzclMopWlWtBcEsxHURDxRqhpJlWrJ5iknXNQyesXHY7MPuilJKwtC6sLgxX5ljO6CXZ1+EVtzhYPBLB1D8QC7DaF44IPHyRqe0WeonyjLSopCrnlFz2TmJOFlhJcJDe1Iw6pJHraNj2LkFGGDhi5i+MYqkEY1svoUNKhxhRJZ8+yMSRqSDQFyzXYACsESVfhzQQPCSTSjhj6gke8QSZVFlgxanE8veCJcoFbsAySCR+YkcRHKXQjkptUslg5qCN2Iv1PsYkxoBS/hYlLUd6MHoxa1IW8rxEU4WqBb03ibFYIqTVqJChYVqf0fnELfQES1aUEWbQLhhYX6qglIgHEEMoOSlSDxuNHLgfjaLDA4hIJ1pd93aO2NaY4unZZ5ar8HED/AEfrGSXJnGYpKQb7ME8iTGmw2OMtSilKWIYpNiIZh1HXq8Oom1gBDySSVezpBNu10V0rLZmhRmMo/wBNFuN9v7RUS+3HcrMgI0yNQJH5klmLNtakemYJaFpbuyVOaq8IpwfjWM12sytC0kzdDFwlh4nNiDuRwjlDLTLnG0RZrNChJUkuDLDEGIM6z84TAjS5mLX4bsKVJgfs1iUYeR3c0S1L1KKdTsw/KOt4C7X5qmahCJJBALzEiyTQAD0j0Vhdr9mNzVGSwE894qYs6ixUX/MTRo5hpGtVwKuej7RvcfiMEVLWMOAiUgIAAA1LINS16l/SMzg8BKTKmr1L1BLJoGd3b2g8ElsXkXRvOyUjATAuVVKjLPj8VFDd7QTg5TKwihM7xCm07NViPQxTfZ92SnrUFpUgBUtwCTYkcosstw65BWhQB0LJSTsp3IHJw8Xn46a+hQst8di5KVTABN1OeGl4o5E9jFmrP1KNZUrxXLF4i+8V8qfaM12dWnHssMKpRCzyYesDY0FM2SuzqSDV6giKzF5muqHDAxYyJpSlNAygD68YdktUaDFYpAmkd2skqFdVL8IYok4qaOMpTD2ipxmbK1PS3CCkZktTLcAuagejQUFnOzk3wG/lXBOFxZTh0L4TC44giogfMM1mBICSkBTgskAw3A45YQQS4fcQil9ljipemQso8qlJUluB2gLHv9yHELMLGY5YkqZTDUKNEOTZipWoLIUkBwCN4daFy3YRgsQoSkCZK1gI8KgSCUvbrBkiRpmqAdjLJANbi0ArzSYhCyhTNUBgRAWX5tMXNJUsnwk7QB3sIyhZ7ggPRZ+kPl4GatJ0hStQIb9axDls2ZNmpQhRSVXIa25aL3tr2jVlcqWqUkLExRSdZNCA7+rGkUleiW62ed55kyu+lJmOhKV6Vng+/wAxe5RKTJ7xCZwYKYG4I5DjAeV9r5OOxJRjgmWiaAEqSSAFi2o7PZ4G7aYEYLFShImd4VutQegSNqcY5zwybo7wzRS2H4nCKRiACFMS4cEODG97Lk9yf9RjOdmO0as2K0KliV3KXCgXclwBUWo8XXYtS+4Ulb6kzFAvxFIeSLjo4xley4mYQEu5jsTPCjidDwlOH0JWSHBCdJoGIG45iFhj4yBQEBVTzYseNR7xPNkmidlJHsAfgP8AMDykhM1LVZyPoXfb+U35SehBfdpLndAPE0YbcKm/WJ10WkPQAJVuxaIwWRqqxUHep8xcO+9OlIlKwRRQJIALXBYkG19PSopERbQMqMVOIDENWrBw5At6iLNeC00ZRHHSYqMzoAEmrBze1a+/rGixvaaYRp8AKgY0Y2krFVuirRjVaVBFCLqpQAOAKbmGYTSlbTZynIBKpXlLmoqApgSA4vtHJeGmaUgqCUqPw9z+0E4TChU9kMtISRM1UBchjTcaXjM2mbIxrRoMNiZbNLmg9CH9jWJp+FSqpBJ4n9ztDMPhZcp2SK3LRmu0eLxEiTMmunQF6Ei763Yq4MHtW0JK3SKapWZTPMKqbPWqQmYuUk1UEkilCRS1InyDsXipywdC5comqikuR/lB+sHdl8xxEsSgKIQKB28RLuRv6x6DJ7R4ggOZeqpKbU6m0eolKkjylkjKTR50vs6j8SWmdXvNyAzEitbwTL7JzBg5q9YZOo0Irp5PFRns7TMUzElZWoioL9NomzHEEYJAYDWeFS5eka3GCi1exJu7LbsHnS0TCBMWAEAXpeLPBZ4lZUsuValBamcl1G3xFl2J7VS0omqVJBAAFGPlBNiIpMNjUTFKKE6ErJKWH5lGgbYvuIn8m1qQ8f6LYJRs8QLzCp8O/GEnDLllC1L1JWpmu+5UFbgWh07LyVHxpFYxa9He7/8AROcLLUXIUCa0MFTVpSydLgAbxDMmIF1sQBtB2HwPejWFJAbeE79FQq/kRTpCFJSpQUKbGI5uKCEpSlLitzBeKIQlKVKFNxA68GJgDLAZ6tDT+yJLeh0ueFp8aW0nY8RE5xCUoJSiji5hsjL0oQQqY4KhVviJ0SJcxKkJmWYkkUgaBMil40TUKSUAAMaQ1E1KEqKEC3GJ5OAEtKzr1BmtDJchK3SFEUu0CG19A8jF6yUlAAI4xIqQiWpRCGISd3h0vL0IdQmEsDtAa8wlqLDUSQRytDZKL/7O1omLmKOkLSwCRdjc9NoP7SplzcRKlTEpWEkrZVRZhT1jxg5ooTtUpaklJYKBYj2juPTmGLm96VqWW0gg6aDpDxy+VDyR+N/Z7kjA4dIbRKA6JhglYexEoj/pjx/C9gcwmByP+6Yf7xPO+y/G6XBQDyWX+kajLR6rlsjDYWbMUgS5QITqZgDdqcYLyvHImqmrlhgVD1LMT6x5BgcGtM5CJpKlhipy7aXj0bsRi3lTlcFH4EY5y5NmxQ4pGoeFEeGxB0B7tCh+IjmeIzZjNYAgN4nerFuAhiCAlBYpUCCVXBc0N+FPaH4uSEjUBUMKk/lUz34G0ES8MPICQTYgDqL/AMvGJlEeImgIDs+uhrvS27DUK3pC75gullD4Lgv6/Bh2KknQnqGcAF3Jr+8dxCX1bglLsN3PKzxKQypzNyAGBoLWcW9YOkyyQClOog+KnRgn5rAWCkd7OII0tXh9NhUluHONvl2TKUlIASlAq7eNXyyfmKnKlR3xQt2UipBcJ0upVAwr6E2/h4QQnCjCyxxd1Hmbxu5GTSEp72WFOfCdRcpU30MZPtXkypqSkEgKdyLjp7vHJxo7qVgWIzVkkl2Fzt6xnMbmC8QtUkKIleFWkkqBmBzqBNhWwaKwlaFd1N1BmNyxDkBQ9RaJ1qSmYhQooiu1rFvW8aMCSmrMv5cpPE+OixweFJSUsRt06HhFkqSZsogKKZgTpJFDDJeYhelTswAZuAjuKnmWUqT5VFieto9alR88pOMtGCXj5sietmKkuklQf4jmCmHEYiWJ6/A9WoABWgFoHzbEEzph3Ki8dylA1upaUPTUp2r0BjPB3NX1Z7H9T03MezuFkZYudLnHWoUS4L6iAwF7bxU5clLSu7mEEEBIZ6s+ovcHhyin7Z4wBeHlpmS50tKXeWrUK0q1iwiPBzSJqFSlFDh2di+wS9yYMsk5OgitGoVPmzikmXpEsqbQFBJKmcsSWtYUi5xOGUVOA4LQHLUpA0klxeGzsSoLV4i3B+Uc0imPxOEWVFkk0i1y+QrSkNtaK5c5TUJqBBEwlkFy+mEV3oLzPBqOhg9No7hsMpKGKWOrdobKWdCephmYK/CF/N+kL9j/AEETMMpcsgAE6hvCyvALTr1ABxuRAeXE6Vs+0FLQTLmO7sGhpktUGnC+BYcObAGIMLhFAklhQ7xX5QklRofKYOElQCnB8phtAn6JJ8sKSySgEp0sDc8Yq5OQrBd0UBseUPwGFUZiXBArtBSMMsE+EsxHxADR5ViZXdTlBwXJtFzl/bMIlpSqX5DQpp1eI+0mUkDWUKGk3b6xscm7YZZhpaJSwVkJDnutV7h2i8SqTZGR3FJkeB+1zDgFPdzSdrD9Ygn/AGwpekhXqoRZ4qZkuJTRGku4KJK0l+oTBKMLlul04Jamo4llzzq0aabM+jPYDNkT1HEeVUwtpuzc40HZzMU4eXPQtQBU6knaggPHYBMwy+4w0yShJrrYP0DxU5rJTrl6ilkrU4PQxlnH5Uaoy0bvLs+mLlIUdLkObwoy2VZgO5R4hb9TCjG/yMiff/D0Fgx0ZibNfWzsA7N0J+nzB8jEBCnLhTjT0/jwKJgV5aEpL0oN6fTdoUtTgGtg2z2u/rHN9mENT4gLkatRILNvX0Jv0iNUrSF0cFSmJJc+m1mifCFkAaQoAuzM5SCm5uGB43PGnJp1SkqBoXJB56bPXaEnfRRXZNIebMmcSlA56vGo9fCkNHpuTTCEtGDwOFbDKWm8vEEqa7aUh/R/mNfl+P8ACGhZbUka8O4FrgJn45QT4ZqW/wCoVSfqPWK7NsKULIVt8gx0hSpktSSxC0+z1jUY/LU4hLKBB2NAR+4jpCDnD/CZzUJ/6eYdoMmCpSpoSFd0HINygkA6TxSWPQqjF4+SXlzGIDlFfcA+se74fs0E+ZWpJSpBAcOFBj8R5B2iwS5KJ0hXmlE12ICnSfZj6xcYuLi2csrU1JIrMPOKVsDQxcysSkCoBFCXr6+kUuWYVWIWkS2c1KjZIHmJ6RBiM0QiY6V94gUsU6k+rtyjfzXR5McEpfLoFwHZ2djMYqRJSCoqJUo0QhL1Wo7JHuSwFYsO1PYCZhJfeImyp6EDx6HCk1bVpVdFqgm/CsSHt0qRLUjDyhKRMVqWsAKVMO2tavyiwSAB7kwNiM9n4lLLUyQQV6U0AtqUBUtXlwjlx32bop1RnUS3SOP8EenZRl8mVKlDukd4AAVs6n6xmMmwUs4hBWp2NDYEh9PPhflGq+9StQYqJfhvCcaY2DzczXqUPDc7Ro8LiECipaSWBeKwZLK1EmYpybAQVisTLlrKSlSmADu0IdX0dz/FmXNaWyRpBtBOX4/8JKiASSakRFOlSpoC1hQ8NKwgtCUJSlJIcmpq8DaoUYtukGYzGEJQUsHd2ESZbjTpWVAFiGcRHKShUslQICSwAPGGT8UiTLdKNTkO5iKbdnZtKPH2E5jjDpJSAm1hA+XY9XjJLlt4gw+ZCaFAoAAD0JgpC0JQspQxCdy8Uc+lTFMx6tKi7EBwwgfLc4mKmpCi4jmBxneK0qSkJILxPhihKxpQkMD1iiWqJl4tSlmvGkAYWee8S6jfjD5Wb6poToSHLPDRiPF5U77RMo7LhNJNGW7XYhXdTHUSCf1jRfZp2ekjDomKlpUtddSgCfR4yHabNFrlrSWau0bDsfNUJUtRJdhTYBrARq/HVtmfLqjbzZSQLAdABFQhQKlMXqfiLKeS73BjP5PiAoLI/wCYv4Ma4LRnZNnqz3OsfkIPpHlmY5mEd4tQPmU3rHrGMkFciYkXKS0eTZ9l5nI0AsynLj0jJn+Ls749qjMDMZuy9I4DaFB3/phY/OPaFGT4mi5GnkTKOxsxs4JpUb7V5wTKSQop/pSCPVrmBMKryq/rBBpwNr0asFlf4hIBoH2bS1B/eMtIQfg1MgO5JUWAtzNeUMx2kSgAKjVQPSqtqEhyPb1jmFd0jTbUKN1Bob0BhuLQPASwa5FKEkpejguX9Y5wY2LslmCvvOIlMQmYlK0g0NPAS3MFMW+VKKFGWp3SWblt8NGZymfpzJLDwrlkNQkgJKvC24If3EaXM/w5iJqS4V4VddufEe0aMkeWO/o64J8Z19ml7wJKFcFA/MaNGODO46OIxqMTrR6R2WmapIIWjoVsW9jD/Ga2i/yIvTNNje0CUP5mFyGYdXNI8wzEzcznzTKDSyyQtVE0015qLCg24RqpmVImJ0kLIPmJUoDmGBYg9BFbnvaKVgpYRKYK8qRsOQH84xU8y6js5ww+5aA87yyVlWWzQlQVOmjuwaaipdCQBYJTqPtHlBy8m6mUdun9ose0uPMxcuq1LYqUpRNSTTTwSAPkwDKlFNSfFzeOmONLe7Jm769DZeXzRVCvmD8FjMRJVqCUva7ODcKAoQeDQSmYNOolhzhn3z+lKjzA+kduKITDJpQUCdJBAJ0rSS5lLux30n8p9I0GXYJU5IWnSbaqtXf0N/WMlhJolPuhQIUliHTwIO+4PGNLkE3RKSQXRqKX5E6kE8Lke0c5NrTLrl0aQywFnxpHUxJi8mXNmaklLEBnMUGKlHvFljfhF6Ar8MgFgkCBo5p0dxUsS0oQtYBCesPw+EExCSlYYEhzxgPOMOtfdskmhf3ixyPCKEjxBlBZLHg0T3otOton7tMuWy1hiq4HKIlyETUFKJliCSRCzHDrVLYJJOqwrtEeVZfMGsFJDsz03h0qIcm3Y+TlqZIUozAoNUAVESSJ8pZKEqPiB2gidli9ExNNSgGD84AwOSzZa9S0gBjVxwhMrtWwmTlyEEkTCpkmjbRBhsbKMxIAVWjmCpeHb8yXIIZ+UV2CydYWkkpYGtYAW+wrD5fL7xLFTuT7QGrMpZUBoIJN3iylCWmY/eJvQQB/6dOsHvE+azc4uyNozXa7BSUy1FIW78ecWPZ3OFLQhMpHhsVH2IaAe2q5WhYCzqCrNS8V2Rdp50qR3UpEsaVE6lOTWto64cig3ZE4ufR6/j8TokKV/Sgn2EYrsXP14fUHJKiT6l4Ly3McVOklM4yglaSB4SCxBvWMr2WzqZh0Ll65SNJNVPXmGjrH8mFkvBM9NlUAfcR53i8tAmrSZqnBJPvBWRdvTNnTJE9SQon8NYDJNLcjEapoE1RMwFRFWrGf8jKp6R0xQcewSVlIIBMxYflCiwlT6DxfEdjJbO5RoWyiGbdnrs9uoPvE8khiXLgkAngBYNRnPzEM+SEkGwB9x5XHL+8Eyp5QAXDEFyel7Pt8RyktkE+CneFBFEENXiQCn9RDZ6yZJ8rk18NXG7E+v/mJMGlkhJuaWcBjctYUvzgaa/4iWo/OhIY8uFuB4xziDKPF4wpxMmYRVK07kU1bm9jHq2LyoTZRSbkUL77exaPIM8/4IUAHS9maz/WPbsvxSVyJaiQNSEl+oBjdh6aIf2ZDLMw0goWdKg4PUUi6wuZSZSaVYXMV+f5GqZM14eWVr/MClknoS3i9Ip5OTFT9/MCW/wDrQdRpsSPD7Gm7Rw/jTcqRu/kw42ybtJ28CEqKNuEeW4vNps2YVrUQTsNukekZp2akzpegEym/M2pXOmoJ+I8zVMAdqpBLPweh6x38Hj7Mrz+ToKwRK/GVFRs52A4mJlqboN941OSdgpc2SlU3XrUApkqZIcUDMQTzMTr+zeUDSYseqf0TGpY5UcHliZGRLWS76RxIBPo8EGaU0cnnR40yvs+lukCfNBUoJsFByRcOI0GTdhZMiYFTFmeRVIXLSgAv5ikLUFHg9uERkfjVs6Y2sjpGEV2RnqkmeJU1aWerAkXcJ8xHQdIs8P2cmy8HLmIUXmJ/FlqoGUXTtQil+MeqEvaKxUoF5Z3+kYJZW+zbHEl0UIxcxOlJVUJH0hZ5iFJmUUapSeET6/x1Su7GpIBD7pNAR8g84OxIBUy5KVFm1PGlTRjcXZUJxKu7QdRq+/OJ50090kknzHeCvuynAQlKRwvBeGkrAZQQrg+0JyQ1FoDyqYShbEu4gyZPV3UypcAfWC0pmEMBLT0BiWTImAuVIPIh4XNA42UuS4tSpyiomqC0WMgqWFgv5FXfhFkympoB5IEMWiZsv/aIfNC4symWSld9LdKr7g8ItZUlWsUo8WpTMN1/7REKMu3KzflC5lVfZSoy+ZrfQptV25xYz8Ior1BmfjBWZ4oSVoClrKFXYinB+UDqlSzMKQo++8T5UnQafZjO1GQTVd6oIJS5LxQdn5Y8bhyCI9UxmXug+Jdj+aPKsJlR+8KSVlNSCBcnaG3yBLiavtPmAlYeWUr0FaSARXa3KMBKmEuAxI3akb/tv2FSjLETkI/EQylnUTQ08pPOPPcIoS2q7gPUbxcY8dBOXJ2PnTFJSHKVK6MfWC+z2J0Tkuw1UrAc8y9YCT1LxBjsQnUGNrc4p7IRvU4w/wBSIUVEnCSykHTccDCjlwL5BKZzptTS1yCCok+bhQjnDhNeXU0ITatL29G9YgRO0gigJYM4SL6g5PqztcQhMCCxJIDuAatVnUKWjg9uxBmX43wILlw6TwIBJD9OV6xJJmgpILvMUS1OFgebH3iql4nSNSQl0qqzNRTs1gWevWH/AHjQlKTqJvxoCSaCzdOB3iOLsGBZrhGStrKLhJuHq3C5No3n2dZ2mZhcOCFKUhGksny6SUBySBZL0/tGOmKQStyWceGtwCQbWL778If2Xzz7shUgE61KUA4bSlypTH+p3HJ+UasL3REuj07Os+Qkd3KI4LP1SDx4nqOLZ04xIADP0NKda8aRUYjFsAEtb+9PmBxi6R6UUkZW2w/MswAw85Qoe7XTh4S3WPJE2HSN/mOJeXMTxSoe4Ijz4GOGd20dcS0z13sxmH/tJBJqJaR7Bv0g2ZjoxuUZsEYeWHqEiGYvtLQsDQVZz7ttHbyRSOTg2zUTs3CSFE+UhV+BBPw8R9pu1miYjTZTi/Aj9CIweJzJSn1amHARuOxGVSl4dM1YTMKiWchRSG0tWxYRkzyWRUacCeN2a3s7jdaATvB+Nw24uIyuQYgyVqlKNUEjqPyn1DGNZIxYVQx5v6PUf2ih7RYNa5aZ0n/jyXKP8yT5kHkR8gR3D5oicNQIcFlDgWctFxMl6VNsaiK6VhESnSlIAcmnMvHbG/6sz5Y/2Q6VNDu8ckYx5insAGpEojrx24mewqTi0iG4rFhSSA7wOlUd1wcUFk6MaaPsIlONpwgQKjmuGooLCRjD1iKfOUoEEt0vEeuFqgpBYJi8qE0utazQC7WiXDZahBdOp+ZiducL5hcI/QiVJYNUvxMCLyyQS5lB+O/vEneCEVhqxVDsiVlkoggo1A3CiSD6EtEX+AYX/wDNK/7RBPfpHKOnEDhAAGMhwwNMNJHPQIkl5bLTaTKH/SP2gnvqbRwT4AOhR/pT7QoaJ8cgA84mOshR8IJAPqGoeofkRSHqk+Ea+9UWqEJTVi1So3qCwNoupmE0jUNGkkNQuOD3LcufKjO/1DSAyXJL1c/NCwtGHyk8ikxGXlKdbulxUBzQBN7OzdYMwyQEmqlknSDSxADW5O77+kGCWJrgnjRmpW4/aBJ+WqcqAKxyUxAAAD7K2Zwf1iuaa2N7KtaVEuEqZSi7kAOG8vxf0gPF4GZMZSaaXbY3ckbCv7NF0mYoU0uTcAEngbeho0KalJUQJapZ/wAw0ksLts9KNvHRST6GZzEZjOBSFOdINQGNQ1R6Qec+SwJdL2JBA9Hg0ZQJnAHibBgCX/T2hoyajqQoy6alaXS9HrT+ptto7RzvqyOEWALzJJNCC/CKA4Yaj1jYHJJKgRLCgGJBY6kLBo1yx/bhGbnyliYoLB1A1N/Xm9DD8l9j48ei6yvIgpKTMX4WolPmIv4jtTYRs8ApCJakSQiWkghgGJeniJck13eMLlWN0pqSb0uG4Dgbxf8A35NClQNBSoIPIb9YyvJNMW0Xk+XLmSglQQphZq04HeKzsrlxw5mKDaZhAAB3S5MCLzIsdmq7hi1GYbwzBY0lSQosxKqWBOx5mgifPNdisuM6cqE1HmSGUBUlNSC3EV9OkHZLnepqxVox7EG/QjlWBpskoVrlCjOpI57p/brEOfJ2zVhzV8ZHpRUJqOe0Vk5LjmnaKvI88FK0MXuKS/jTbf8AeOkX7NLj6+yvlrJSa1A961/SIFTedesLHyzLIWCQggg3Ic/SK37yHIevAwnnkmefJOLoshN6H1jnfsWcQDTzOC+wPH+UhGTQ+JvXqPeD+RImwxeMA9f48JePSDf+bQEvBBR85Fm/uODwDOyo6ge98L1BTXUWYJ+YlZ5CtlyrGAtUhy20ORjhwPvziql4RYNClQo+1+obeIZgX4nRqZm2HuPT5g80vsLZfHGpbeEnGp3p6/zlGflz2LKFSwYHjTpfhE6ySHIrw404b/2heaf2O2XS8clIJfYtWBf8YYmgIuKGnJ4rpU0NUGp/sW4NDZmKS9BUMAFdWJd4XOT9itllPzzSAdD2HIvT2v7QwZ5Ryzi4FQONYCGIHlHr1EDrmAF6bj+e0LlJ+xbLQZz71pDP8XOk8nqTW8VkiaTRmLBud7G3KCVpYk2agFmrw+YXJ/Ythv8Ai45worFzXLs3JxCgthsH7svVQPB9xSlTyEdYsSLpc8mFesGLlg3Ra1dmJboC3zHZeln03DGtzXlyiFMYCicoEEvbcNs5/WvARKcSSng134Mfg3idMgM5/MDS5o4bpBKZSagJ8Q3Zy9CfVgIblYWCyZr+IhlBrUrsS1WLbesNxaSQCFkqYBTgf1O42F4PQpJOqrUtTl15wNMkkA1NdNRQgkn6lj0Jg5MLBpODVSoZLgk1N2dn5fMWsmYqWkBnC/CtL0a7EC7vbnASFPxc0IZyCCBTb/zFghFQ5BBD142t636wm9hyaZChBQUiWkBCUq8NrkkOSXBr0tEOOypJJSpIWpQKSskAkMS5apbUnevtBS5fViTyrw5i59ucSm4cFxRqWDC9xX6wcmHIys7soBqCSZQJcOCQLOaVap9hDMfkZHd9zLmVSNRUQU6nbw7joTv6RshN1bMHY0J2v7F4QSQxJpwBe5+bR08r9j5GKxGVFCQCpLjZi7BySAas5Be1OsBYrBzENqQoOnUDQCpNa7RvMehATUOGAAuSx4i9S4hqdBKRpsBWhIoQ3HjbrCUwsxkrDLADliSx+a3r6QaFKCQ1nO/SLqbk6fMlKWAZw7u9wKDjfeIRlqUKT+bS7ihFK0uGuK8DC5Jisp04goW4cE+Ycd3HONj2f7QJKRqNLGhfoQeX1EZbG4YmZWqjVyGeteloKyeSuUsslIBaqSS9b14hhWlItM2YcmqkzTpmIUqYZfeKAPkoL0oCDR68oqMdlhSb6ktWz14lJiwwzlepUxRI1EAaNQ6s+x+kWUwFKSCAAq4IFTu7WfjbpE/6aMkYzVGZlk3IvZrtRj9Ghk9SXU6agu5gzEyhKmJXoJNwKlIu46M3x6QTp4ZJUAamzACvT/UPUxB5kk4umNkX1XcUbhxfnyh80FQ0sCCHPKpq/pEAngMQSANXVwRT2Y/wwpWJJUOH93+jQiNhigAxHlYN9an4juvwhLXp6HbncQGMbcAADmWAew6RN9+CgPCwehpQClR6DpAIKXLAXZ6PsDxv0jpmAKDJ40PMD4cxCMRW+3Rid/p6w9SCQCouG258acfpBY9kMwOfKLM/INT1/aIp2WIKgQkeGxfZ2/dngqWgAGt+fOw9gPWJJOFBc3egD7CrFoLC2C/4anahNXFufW0dOWOyg+5baxLN6n2g5U0pUHAAqKW34dRCRNLX34+n7+oiuVD5sru4UnarUYbDpZ69axxUsqLGj/sRT49oMnzzQdHB/pgeYlSSl/FWp6s31gsOQGcKOI/7f7QoKE7iD/uhRVi5BPeN5gDVQI6dN2ME92gmnh0EHeuwHRhHIUZ2FnJ+FqUhripHIk29THcGgy2Aup3UDVt26frChRV6GdmYULK0igdIJuWq5rvUN6x0Ya7UtfmB60hQoTYhs3Dpr4ed+TfIpD+5FQQKuQzjjv1c+kKFEoRFJWzKubg82PGJZkygJG9S93H82jkKCwYirzMzhXo1OP8AKQpafEqvIctjThUQoUVYiTukkBnetd2PPq3pDF4JLppsCdwBUmm+4hQoY0LDydQSwuxbYOCfV6w9eBGvSU18r+oH8/ghQoBgRweovVhR6O371+eUEDABKSKklQPTrWtIUKFYDUYdaKJKW0kGjXD0pub9Im+9EmtSW9HS/wAiFChuT6L8kvsjWfxABUGg4OXFRxoeUQz5Tv4QxVpTbzEAvyBc+8KFDtsTk5dg6paZiTqlgjVpBFK0qQ/BrcBEScKklg4NLsbfrHYUP2Qd+4ppV3LinBj9DBKsvYCtuAbeOQoYyROGSxL3KTVyzMPWv1iOQCpS6EIsK1pUdKv8QoUT2IdLCQvSXDB3A2L250MSqXQsG0PQe/6woUQ3QhqkAJfcsoepZ+tBEJlHSQDY1O9SP7/EKFFJ7AiEpyN2S42bxln4sIkWqgCi7vtwIH6GsKFFgclkANf4hQoUKwP/2Q=="/>
          <p:cNvSpPr>
            <a:spLocks noChangeAspect="1" noChangeArrowheads="1"/>
          </p:cNvSpPr>
          <p:nvPr/>
        </p:nvSpPr>
        <p:spPr bwMode="auto">
          <a:xfrm>
            <a:off x="63500" y="-841375"/>
            <a:ext cx="2619375" cy="1743075"/>
          </a:xfrm>
          <a:prstGeom prst="rect">
            <a:avLst/>
          </a:prstGeom>
          <a:noFill/>
          <a:ln w="9525">
            <a:noFill/>
            <a:miter lim="800000"/>
            <a:headEnd/>
            <a:tailEnd/>
          </a:ln>
        </p:spPr>
        <p:txBody>
          <a:bodyPr/>
          <a:lstStyle/>
          <a:p>
            <a:endParaRPr lang="fr-FR"/>
          </a:p>
        </p:txBody>
      </p:sp>
      <p:pic>
        <p:nvPicPr>
          <p:cNvPr id="8" name="Image 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92696"/>
            <a:ext cx="9144000" cy="6165304"/>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240643" name="Rectangle 5"/>
          <p:cNvSpPr>
            <a:spLocks noChangeArrowheads="1"/>
          </p:cNvSpPr>
          <p:nvPr/>
        </p:nvSpPr>
        <p:spPr bwMode="auto">
          <a:xfrm>
            <a:off x="5724525" y="2133600"/>
            <a:ext cx="2087563" cy="366713"/>
          </a:xfrm>
          <a:prstGeom prst="rect">
            <a:avLst/>
          </a:prstGeom>
          <a:noFill/>
          <a:ln w="9525">
            <a:noFill/>
            <a:miter lim="800000"/>
            <a:headEnd/>
            <a:tailEnd/>
          </a:ln>
        </p:spPr>
        <p:txBody>
          <a:bodyPr>
            <a:spAutoFit/>
          </a:bodyPr>
          <a:lstStyle/>
          <a:p>
            <a:endParaRPr lang="fr-FR"/>
          </a:p>
        </p:txBody>
      </p:sp>
      <p:sp>
        <p:nvSpPr>
          <p:cNvPr id="240644" name="Rectangle 6"/>
          <p:cNvSpPr>
            <a:spLocks noChangeArrowheads="1"/>
          </p:cNvSpPr>
          <p:nvPr/>
        </p:nvSpPr>
        <p:spPr bwMode="auto">
          <a:xfrm>
            <a:off x="1270918" y="188911"/>
            <a:ext cx="6548588" cy="461665"/>
          </a:xfrm>
          <a:prstGeom prst="rect">
            <a:avLst/>
          </a:prstGeom>
          <a:noFill/>
          <a:ln w="9525">
            <a:noFill/>
            <a:miter lim="800000"/>
            <a:headEnd/>
            <a:tailEnd/>
          </a:ln>
        </p:spPr>
        <p:txBody>
          <a:bodyPr wrap="none">
            <a:spAutoFit/>
          </a:bodyPr>
          <a:lstStyle/>
          <a:p>
            <a:pPr algn="ctr"/>
            <a:r>
              <a:rPr lang="fr-CA" sz="2400" b="1" dirty="0" smtClean="0">
                <a:solidFill>
                  <a:srgbClr val="FFD833"/>
                </a:solidFill>
              </a:rPr>
              <a:t>Caractéristiques du programme de français</a:t>
            </a:r>
            <a:endParaRPr lang="fr-CA" sz="2400" b="1" dirty="0">
              <a:solidFill>
                <a:srgbClr val="FFD833"/>
              </a:solidFill>
            </a:endParaRPr>
          </a:p>
        </p:txBody>
      </p:sp>
      <p:sp>
        <p:nvSpPr>
          <p:cNvPr id="198661" name="Rectangle 7"/>
          <p:cNvSpPr>
            <a:spLocks noChangeArrowheads="1"/>
          </p:cNvSpPr>
          <p:nvPr/>
        </p:nvSpPr>
        <p:spPr bwMode="auto">
          <a:xfrm>
            <a:off x="611560" y="1124744"/>
            <a:ext cx="8208962" cy="5278368"/>
          </a:xfrm>
          <a:prstGeom prst="rect">
            <a:avLst/>
          </a:prstGeom>
          <a:noFill/>
          <a:ln w="9525">
            <a:noFill/>
            <a:miter lim="800000"/>
            <a:headEnd/>
            <a:tailEnd/>
          </a:ln>
        </p:spPr>
        <p:txBody>
          <a:bodyPr>
            <a:spAutoFit/>
          </a:bodyPr>
          <a:lstStyle/>
          <a:p>
            <a:pPr marL="342900" indent="-342900">
              <a:buFontTx/>
              <a:buChar char="-"/>
            </a:pPr>
            <a:r>
              <a:rPr lang="fr-CA" sz="2000" b="1" dirty="0" smtClean="0">
                <a:solidFill>
                  <a:srgbClr val="02549E"/>
                </a:solidFill>
              </a:rPr>
              <a:t>Une augmentation de 150 heures d’exposition (100 h de plus au 1</a:t>
            </a:r>
            <a:r>
              <a:rPr lang="fr-CA" sz="2000" b="1" baseline="30000" dirty="0" smtClean="0">
                <a:solidFill>
                  <a:srgbClr val="02549E"/>
                </a:solidFill>
              </a:rPr>
              <a:t>er</a:t>
            </a:r>
            <a:r>
              <a:rPr lang="fr-CA" sz="2000" b="1" dirty="0" smtClean="0">
                <a:solidFill>
                  <a:srgbClr val="02549E"/>
                </a:solidFill>
              </a:rPr>
              <a:t> cycle et 50 h de plus en 3</a:t>
            </a:r>
            <a:r>
              <a:rPr lang="fr-CA" sz="2000" b="1" baseline="30000" dirty="0" smtClean="0">
                <a:solidFill>
                  <a:srgbClr val="02549E"/>
                </a:solidFill>
              </a:rPr>
              <a:t>e</a:t>
            </a:r>
            <a:r>
              <a:rPr lang="fr-CA" sz="2000" b="1" dirty="0" smtClean="0">
                <a:solidFill>
                  <a:srgbClr val="02549E"/>
                </a:solidFill>
              </a:rPr>
              <a:t> secondaire).</a:t>
            </a:r>
          </a:p>
          <a:p>
            <a:pPr marL="342900" indent="-342900">
              <a:buFontTx/>
              <a:buChar char="-"/>
            </a:pPr>
            <a:endParaRPr lang="fr-CA" sz="2000" b="1" dirty="0" smtClean="0">
              <a:solidFill>
                <a:srgbClr val="02549E"/>
              </a:solidFill>
            </a:endParaRPr>
          </a:p>
          <a:p>
            <a:pPr marL="342900" indent="-342900">
              <a:buFontTx/>
              <a:buChar char="-"/>
            </a:pPr>
            <a:r>
              <a:rPr lang="fr-CA" sz="2000" b="1" dirty="0" smtClean="0">
                <a:solidFill>
                  <a:srgbClr val="02549E"/>
                </a:solidFill>
              </a:rPr>
              <a:t>Des situations d’apprentissage et d’évaluation comme outils de développement et d’évaluation des compétences.</a:t>
            </a:r>
          </a:p>
          <a:p>
            <a:pPr marL="342900" indent="-342900">
              <a:buFontTx/>
              <a:buChar char="-"/>
            </a:pPr>
            <a:endParaRPr lang="fr-CA" sz="2000" b="1" dirty="0" smtClean="0">
              <a:solidFill>
                <a:srgbClr val="02549E"/>
              </a:solidFill>
            </a:endParaRPr>
          </a:p>
          <a:p>
            <a:pPr marL="342900" indent="-342900">
              <a:buFontTx/>
              <a:buChar char="-"/>
            </a:pPr>
            <a:r>
              <a:rPr lang="fr-CA" sz="2000" b="1" dirty="0" smtClean="0">
                <a:solidFill>
                  <a:srgbClr val="02549E"/>
                </a:solidFill>
              </a:rPr>
              <a:t>Une planification de l’enseignement selon des familles de situations liées à l’information, à la pensée critique et à la création plutôt que selon le genre (poèmes, roman, textes dramatiques).</a:t>
            </a:r>
          </a:p>
          <a:p>
            <a:pPr marL="342900" indent="-342900">
              <a:buFontTx/>
              <a:buChar char="-"/>
            </a:pPr>
            <a:endParaRPr lang="fr-CA" sz="2000" b="1" dirty="0" smtClean="0">
              <a:solidFill>
                <a:srgbClr val="02549E"/>
              </a:solidFill>
            </a:endParaRPr>
          </a:p>
          <a:p>
            <a:pPr marL="342900" indent="-342900">
              <a:buFontTx/>
              <a:buChar char="-"/>
            </a:pPr>
            <a:r>
              <a:rPr lang="fr-CA" sz="2000" b="1" dirty="0" smtClean="0">
                <a:solidFill>
                  <a:srgbClr val="02549E"/>
                </a:solidFill>
              </a:rPr>
              <a:t>Une plus grande place accordée à la littérature (augmentation du nombre d’œuvres obligatoires à lire par année; par contre les notions théoriques à enseigner et à évaluer ne sont pas bien balisées). </a:t>
            </a:r>
          </a:p>
          <a:p>
            <a:pPr marL="342900" indent="-342900">
              <a:buFontTx/>
              <a:buChar char="-"/>
            </a:pPr>
            <a:endParaRPr lang="fr-CA" b="1" dirty="0" smtClean="0">
              <a:solidFill>
                <a:srgbClr val="02549E"/>
              </a:solidFill>
            </a:endParaRPr>
          </a:p>
          <a:p>
            <a:pPr marL="92075" lvl="1"/>
            <a:endParaRPr lang="fr-CA" sz="1900" dirty="0" smtClean="0">
              <a:solidFill>
                <a:srgbClr val="02549E"/>
              </a:solidFill>
            </a:endParaRPr>
          </a:p>
        </p:txBody>
      </p:sp>
    </p:spTree>
    <p:extLst>
      <p:ext uri="{BB962C8B-B14F-4D97-AF65-F5344CB8AC3E}">
        <p14:creationId xmlns:p14="http://schemas.microsoft.com/office/powerpoint/2010/main" xmlns="" val="3017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8661">
                                            <p:txEl>
                                              <p:pRg st="2" end="2"/>
                                            </p:txEl>
                                          </p:spTgt>
                                        </p:tgtEl>
                                        <p:attrNameLst>
                                          <p:attrName>style.visibility</p:attrName>
                                        </p:attrNameLst>
                                      </p:cBhvr>
                                      <p:to>
                                        <p:strVal val="visible"/>
                                      </p:to>
                                    </p:set>
                                    <p:anim calcmode="lin" valueType="num">
                                      <p:cBhvr>
                                        <p:cTn id="7" dur="500" fill="hold"/>
                                        <p:tgtEl>
                                          <p:spTgt spid="19866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9866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98661">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8661">
                                            <p:txEl>
                                              <p:pRg st="4" end="4"/>
                                            </p:txEl>
                                          </p:spTgt>
                                        </p:tgtEl>
                                        <p:attrNameLst>
                                          <p:attrName>style.visibility</p:attrName>
                                        </p:attrNameLst>
                                      </p:cBhvr>
                                      <p:to>
                                        <p:strVal val="visible"/>
                                      </p:to>
                                    </p:set>
                                    <p:anim calcmode="lin" valueType="num">
                                      <p:cBhvr>
                                        <p:cTn id="14" dur="500" fill="hold"/>
                                        <p:tgtEl>
                                          <p:spTgt spid="198661">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98661">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9866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8661">
                                            <p:txEl>
                                              <p:pRg st="6" end="6"/>
                                            </p:txEl>
                                          </p:spTgt>
                                        </p:tgtEl>
                                        <p:attrNameLst>
                                          <p:attrName>style.visibility</p:attrName>
                                        </p:attrNameLst>
                                      </p:cBhvr>
                                      <p:to>
                                        <p:strVal val="visible"/>
                                      </p:to>
                                    </p:set>
                                    <p:anim calcmode="lin" valueType="num">
                                      <p:cBhvr>
                                        <p:cTn id="21" dur="500" fill="hold"/>
                                        <p:tgtEl>
                                          <p:spTgt spid="198661">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198661">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1986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descr="Orange"/>
          <p:cNvPicPr>
            <a:picLocks noChangeAspect="1" noChangeArrowheads="1"/>
          </p:cNvPicPr>
          <p:nvPr/>
        </p:nvPicPr>
        <p:blipFill>
          <a:blip r:embed="rId3" cstate="print"/>
          <a:srcRect/>
          <a:stretch>
            <a:fillRect/>
          </a:stretch>
        </p:blipFill>
        <p:spPr bwMode="auto">
          <a:xfrm>
            <a:off x="0" y="0"/>
            <a:ext cx="9144000" cy="968375"/>
          </a:xfrm>
          <a:prstGeom prst="rect">
            <a:avLst/>
          </a:prstGeom>
          <a:noFill/>
          <a:ln w="9525">
            <a:noFill/>
            <a:miter lim="800000"/>
            <a:headEnd/>
            <a:tailEnd/>
          </a:ln>
        </p:spPr>
      </p:pic>
      <p:sp>
        <p:nvSpPr>
          <p:cNvPr id="240643" name="Rectangle 5"/>
          <p:cNvSpPr>
            <a:spLocks noChangeArrowheads="1"/>
          </p:cNvSpPr>
          <p:nvPr/>
        </p:nvSpPr>
        <p:spPr bwMode="auto">
          <a:xfrm>
            <a:off x="5724525" y="2133600"/>
            <a:ext cx="2087563" cy="366713"/>
          </a:xfrm>
          <a:prstGeom prst="rect">
            <a:avLst/>
          </a:prstGeom>
          <a:noFill/>
          <a:ln w="9525">
            <a:noFill/>
            <a:miter lim="800000"/>
            <a:headEnd/>
            <a:tailEnd/>
          </a:ln>
        </p:spPr>
        <p:txBody>
          <a:bodyPr>
            <a:spAutoFit/>
          </a:bodyPr>
          <a:lstStyle/>
          <a:p>
            <a:endParaRPr lang="fr-FR"/>
          </a:p>
        </p:txBody>
      </p:sp>
      <p:sp>
        <p:nvSpPr>
          <p:cNvPr id="240644" name="Rectangle 6"/>
          <p:cNvSpPr>
            <a:spLocks noChangeArrowheads="1"/>
          </p:cNvSpPr>
          <p:nvPr/>
        </p:nvSpPr>
        <p:spPr bwMode="auto">
          <a:xfrm>
            <a:off x="1207611" y="188911"/>
            <a:ext cx="6675225" cy="461665"/>
          </a:xfrm>
          <a:prstGeom prst="rect">
            <a:avLst/>
          </a:prstGeom>
          <a:noFill/>
          <a:ln w="9525">
            <a:noFill/>
            <a:miter lim="800000"/>
            <a:headEnd/>
            <a:tailEnd/>
          </a:ln>
        </p:spPr>
        <p:txBody>
          <a:bodyPr wrap="none">
            <a:spAutoFit/>
          </a:bodyPr>
          <a:lstStyle/>
          <a:p>
            <a:pPr algn="ctr"/>
            <a:r>
              <a:rPr lang="fr-CA" sz="2400" b="1" dirty="0" smtClean="0">
                <a:solidFill>
                  <a:srgbClr val="FFD833"/>
                </a:solidFill>
              </a:rPr>
              <a:t>Plan d’action pour l’amélioration du français</a:t>
            </a:r>
            <a:endParaRPr lang="fr-CA" sz="2400" b="1" dirty="0">
              <a:solidFill>
                <a:srgbClr val="FFD833"/>
              </a:solidFill>
            </a:endParaRPr>
          </a:p>
        </p:txBody>
      </p:sp>
      <p:sp>
        <p:nvSpPr>
          <p:cNvPr id="198661" name="Rectangle 7"/>
          <p:cNvSpPr>
            <a:spLocks noChangeArrowheads="1"/>
          </p:cNvSpPr>
          <p:nvPr/>
        </p:nvSpPr>
        <p:spPr bwMode="auto">
          <a:xfrm>
            <a:off x="654640" y="968375"/>
            <a:ext cx="8208962" cy="4154984"/>
          </a:xfrm>
          <a:prstGeom prst="rect">
            <a:avLst/>
          </a:prstGeom>
          <a:noFill/>
          <a:ln w="9525">
            <a:noFill/>
            <a:miter lim="800000"/>
            <a:headEnd/>
            <a:tailEnd/>
          </a:ln>
        </p:spPr>
        <p:txBody>
          <a:bodyPr>
            <a:spAutoFit/>
          </a:bodyPr>
          <a:lstStyle/>
          <a:p>
            <a:endParaRPr lang="fr-CA" sz="2400" dirty="0" smtClean="0">
              <a:solidFill>
                <a:srgbClr val="02549E"/>
              </a:solidFill>
              <a:latin typeface="Arial" pitchFamily="34" charset="0"/>
              <a:cs typeface="Arial" pitchFamily="34" charset="0"/>
            </a:endParaRPr>
          </a:p>
          <a:p>
            <a:pPr marL="342900" indent="-342900">
              <a:buFontTx/>
              <a:buChar char="-"/>
            </a:pPr>
            <a:r>
              <a:rPr lang="fr-CA" sz="2000" b="1" dirty="0" smtClean="0">
                <a:solidFill>
                  <a:srgbClr val="02549E"/>
                </a:solidFill>
                <a:latin typeface="Arial" pitchFamily="34" charset="0"/>
                <a:cs typeface="Arial" pitchFamily="34" charset="0"/>
              </a:rPr>
              <a:t>Un plan d’action pour l’amélioration du français mis de l’avant par la ministre en février 2008 s’est juxtaposé au programme de français (CSE</a:t>
            </a:r>
            <a:r>
              <a:rPr lang="fr-CA" sz="2000" b="1" dirty="0">
                <a:solidFill>
                  <a:srgbClr val="02549E"/>
                </a:solidFill>
                <a:latin typeface="Arial" pitchFamily="34" charset="0"/>
                <a:cs typeface="Arial" pitchFamily="34" charset="0"/>
              </a:rPr>
              <a:t>, </a:t>
            </a:r>
            <a:r>
              <a:rPr lang="fr-CA" sz="2000" b="1" dirty="0" smtClean="0">
                <a:solidFill>
                  <a:srgbClr val="02549E"/>
                </a:solidFill>
                <a:latin typeface="Arial" pitchFamily="34" charset="0"/>
                <a:cs typeface="Arial" pitchFamily="34" charset="0"/>
              </a:rPr>
              <a:t>2010; MELS, 2008).</a:t>
            </a:r>
          </a:p>
          <a:p>
            <a:endParaRPr lang="fr-CA" sz="2000" b="1" dirty="0" smtClean="0">
              <a:solidFill>
                <a:srgbClr val="02549E"/>
              </a:solidFill>
              <a:latin typeface="Arial" pitchFamily="34" charset="0"/>
              <a:cs typeface="Arial" pitchFamily="34" charset="0"/>
            </a:endParaRPr>
          </a:p>
          <a:p>
            <a:pPr marL="342900" indent="-342900">
              <a:buFontTx/>
              <a:buChar char="-"/>
            </a:pPr>
            <a:r>
              <a:rPr lang="fr-CA" sz="2000" b="1" dirty="0" smtClean="0">
                <a:solidFill>
                  <a:srgbClr val="02549E"/>
                </a:solidFill>
                <a:latin typeface="Arial" pitchFamily="34" charset="0"/>
                <a:cs typeface="Arial" pitchFamily="34" charset="0"/>
              </a:rPr>
              <a:t>22 mesures articulées autour de cinq axes d’intervention ont été proposées dans ce plan et introduisent par exemple des périodes de lecture quotidienne obligatoire et la rédaction de textes une fois par semaine.</a:t>
            </a:r>
          </a:p>
          <a:p>
            <a:endParaRPr lang="fr-CA" sz="2000" b="1" dirty="0" smtClean="0">
              <a:solidFill>
                <a:srgbClr val="02549E"/>
              </a:solidFill>
              <a:latin typeface="Arial" pitchFamily="34" charset="0"/>
              <a:cs typeface="Arial" pitchFamily="34" charset="0"/>
            </a:endParaRPr>
          </a:p>
          <a:p>
            <a:pPr marL="342900" indent="-342900">
              <a:buFontTx/>
              <a:buChar char="-"/>
            </a:pPr>
            <a:r>
              <a:rPr lang="fr-CA" sz="2000" b="1" dirty="0" smtClean="0">
                <a:solidFill>
                  <a:srgbClr val="02549E"/>
                </a:solidFill>
                <a:latin typeface="Arial" pitchFamily="34" charset="0"/>
                <a:cs typeface="Arial" pitchFamily="34" charset="0"/>
              </a:rPr>
              <a:t>L’ensemble des mesures convergent vers un même but soit l’amélioration du français écrit, notamment sur le plan de l’orthographe.</a:t>
            </a:r>
            <a:endParaRPr lang="fr-CA" sz="2000" b="1" dirty="0" smtClean="0">
              <a:solidFill>
                <a:srgbClr val="02549E"/>
              </a:solidFill>
            </a:endParaRPr>
          </a:p>
        </p:txBody>
      </p:sp>
    </p:spTree>
    <p:extLst>
      <p:ext uri="{BB962C8B-B14F-4D97-AF65-F5344CB8AC3E}">
        <p14:creationId xmlns:p14="http://schemas.microsoft.com/office/powerpoint/2010/main" xmlns="" val="263850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8661">
                                            <p:txEl>
                                              <p:pRg st="3" end="3"/>
                                            </p:txEl>
                                          </p:spTgt>
                                        </p:tgtEl>
                                        <p:attrNameLst>
                                          <p:attrName>style.visibility</p:attrName>
                                        </p:attrNameLst>
                                      </p:cBhvr>
                                      <p:to>
                                        <p:strVal val="visible"/>
                                      </p:to>
                                    </p:set>
                                    <p:anim calcmode="lin" valueType="num">
                                      <p:cBhvr>
                                        <p:cTn id="7" dur="500" fill="hold"/>
                                        <p:tgtEl>
                                          <p:spTgt spid="198661">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98661">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98661">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8661">
                                            <p:txEl>
                                              <p:pRg st="5" end="5"/>
                                            </p:txEl>
                                          </p:spTgt>
                                        </p:tgtEl>
                                        <p:attrNameLst>
                                          <p:attrName>style.visibility</p:attrName>
                                        </p:attrNameLst>
                                      </p:cBhvr>
                                      <p:to>
                                        <p:strVal val="visible"/>
                                      </p:to>
                                    </p:set>
                                    <p:anim calcmode="lin" valueType="num">
                                      <p:cBhvr>
                                        <p:cTn id="14" dur="500" fill="hold"/>
                                        <p:tgtEl>
                                          <p:spTgt spid="198661">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198661">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1986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an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ZoneTexte 4"/>
          <p:cNvSpPr txBox="1"/>
          <p:nvPr/>
        </p:nvSpPr>
        <p:spPr>
          <a:xfrm>
            <a:off x="0" y="116632"/>
            <a:ext cx="9144000" cy="400110"/>
          </a:xfrm>
          <a:prstGeom prst="rect">
            <a:avLst/>
          </a:prstGeom>
          <a:noFill/>
        </p:spPr>
        <p:txBody>
          <a:bodyPr wrap="square" rtlCol="0">
            <a:spAutoFit/>
          </a:bodyPr>
          <a:lstStyle/>
          <a:p>
            <a:pPr algn="ctr"/>
            <a:r>
              <a:rPr lang="fr-CA" sz="2000" b="1" dirty="0" smtClean="0">
                <a:solidFill>
                  <a:srgbClr val="FFD833"/>
                </a:solidFill>
                <a:latin typeface="Arial" pitchFamily="34" charset="0"/>
                <a:cs typeface="Arial" pitchFamily="34" charset="0"/>
              </a:rPr>
              <a:t>Variables de l’épreuve ministérielle d’écriture de 5</a:t>
            </a:r>
            <a:r>
              <a:rPr lang="fr-CA" sz="2000" b="1" baseline="30000" dirty="0" smtClean="0">
                <a:solidFill>
                  <a:srgbClr val="FFD833"/>
                </a:solidFill>
                <a:latin typeface="Arial" pitchFamily="34" charset="0"/>
                <a:cs typeface="Arial" pitchFamily="34" charset="0"/>
              </a:rPr>
              <a:t>e</a:t>
            </a:r>
            <a:r>
              <a:rPr lang="fr-CA" sz="2000" b="1" dirty="0" smtClean="0">
                <a:solidFill>
                  <a:srgbClr val="FFD833"/>
                </a:solidFill>
                <a:latin typeface="Arial" pitchFamily="34" charset="0"/>
                <a:cs typeface="Arial" pitchFamily="34" charset="0"/>
              </a:rPr>
              <a:t> secondaire</a:t>
            </a:r>
            <a:endParaRPr lang="fr-CA" sz="2000" b="1" dirty="0">
              <a:solidFill>
                <a:srgbClr val="FFD833"/>
              </a:solidFill>
              <a:latin typeface="Arial" pitchFamily="34" charset="0"/>
              <a:cs typeface="Arial" pitchFamily="34" charset="0"/>
            </a:endParaRPr>
          </a:p>
        </p:txBody>
      </p:sp>
      <p:graphicFrame>
        <p:nvGraphicFramePr>
          <p:cNvPr id="8" name="Espace réservé du graphique 7"/>
          <p:cNvGraphicFramePr>
            <a:graphicFrameLocks noGrp="1"/>
          </p:cNvGraphicFramePr>
          <p:nvPr>
            <p:ph type="chart" idx="1"/>
            <p:extLst>
              <p:ext uri="{D42A27DB-BD31-4B8C-83A1-F6EECF244321}">
                <p14:modId xmlns:p14="http://schemas.microsoft.com/office/powerpoint/2010/main" xmlns="" val="2248046771"/>
              </p:ext>
            </p:extLst>
          </p:nvPr>
        </p:nvGraphicFramePr>
        <p:xfrm>
          <a:off x="0" y="980729"/>
          <a:ext cx="9108504" cy="5877271"/>
        </p:xfrm>
        <a:graphic>
          <a:graphicData uri="http://schemas.openxmlformats.org/drawingml/2006/table">
            <a:tbl>
              <a:tblPr firstRow="1" firstCol="1" bandRow="1"/>
              <a:tblGrid>
                <a:gridCol w="1588705"/>
                <a:gridCol w="3492433"/>
                <a:gridCol w="1253225"/>
                <a:gridCol w="2774141"/>
              </a:tblGrid>
              <a:tr h="528979">
                <a:tc>
                  <a:txBody>
                    <a:bodyPr/>
                    <a:lstStyle/>
                    <a:p>
                      <a:pPr algn="ctr">
                        <a:lnSpc>
                          <a:spcPct val="115000"/>
                        </a:lnSpc>
                        <a:spcAft>
                          <a:spcPts val="0"/>
                        </a:spcAft>
                      </a:pPr>
                      <a:r>
                        <a:rPr lang="fr-CA" sz="1200" b="1" dirty="0">
                          <a:effectLst/>
                          <a:latin typeface="Calibri"/>
                          <a:ea typeface="Calibri"/>
                          <a:cs typeface="Times New Roman"/>
                        </a:rPr>
                        <a:t>Nom</a:t>
                      </a:r>
                      <a:endParaRPr lang="fr-CA" sz="1200" dirty="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fr-CA" sz="1200" b="1">
                          <a:effectLst/>
                          <a:latin typeface="Calibri"/>
                          <a:ea typeface="Calibri"/>
                          <a:cs typeface="Times New Roman"/>
                        </a:rPr>
                        <a:t>Explication</a:t>
                      </a:r>
                      <a:endParaRPr lang="fr-CA" sz="12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fr-CA" sz="1200" b="1" dirty="0">
                          <a:effectLst/>
                          <a:latin typeface="Calibri"/>
                          <a:ea typeface="Calibri"/>
                          <a:cs typeface="Times New Roman"/>
                        </a:rPr>
                        <a:t>Étendue théorique</a:t>
                      </a:r>
                      <a:endParaRPr lang="fr-CA" sz="1200" dirty="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fr-CA" sz="1200" b="1" dirty="0">
                          <a:effectLst/>
                          <a:latin typeface="Calibri"/>
                          <a:ea typeface="Calibri"/>
                          <a:cs typeface="Times New Roman"/>
                        </a:rPr>
                        <a:t>Regroupement</a:t>
                      </a:r>
                      <a:endParaRPr lang="fr-CA" sz="1200" dirty="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346390">
                <a:tc>
                  <a:txBody>
                    <a:bodyPr/>
                    <a:lstStyle/>
                    <a:p>
                      <a:pPr>
                        <a:lnSpc>
                          <a:spcPct val="115000"/>
                        </a:lnSpc>
                        <a:spcAft>
                          <a:spcPts val="0"/>
                        </a:spcAft>
                      </a:pPr>
                      <a:r>
                        <a:rPr lang="fr-CA" sz="1200" dirty="0">
                          <a:effectLst/>
                          <a:latin typeface="Calibri"/>
                          <a:ea typeface="Calibri"/>
                          <a:cs typeface="Times New Roman"/>
                        </a:rPr>
                        <a:t>phrase</a:t>
                      </a: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A" sz="1200" dirty="0">
                          <a:effectLst/>
                          <a:latin typeface="Calibri"/>
                          <a:ea typeface="Calibri"/>
                          <a:cs typeface="Times New Roman"/>
                        </a:rPr>
                        <a:t>Syntaxe. Construction de phrase et ponctuation appropriées (nombre d’erreurs en syntaxe).</a:t>
                      </a: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200" dirty="0">
                          <a:effectLst/>
                          <a:latin typeface="Calibri"/>
                          <a:ea typeface="Calibri"/>
                          <a:cs typeface="Times New Roman"/>
                        </a:rPr>
                        <a:t>0 à 25</a:t>
                      </a:r>
                    </a:p>
                  </a:txBody>
                  <a:tcPr marL="53668" marR="53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A" sz="1200" dirty="0">
                          <a:effectLst/>
                          <a:latin typeface="Calibri"/>
                          <a:ea typeface="Calibri"/>
                          <a:cs typeface="Times New Roman"/>
                        </a:rPr>
                        <a:t>A (0à 4 erreurs)</a:t>
                      </a:r>
                    </a:p>
                    <a:p>
                      <a:pPr>
                        <a:lnSpc>
                          <a:spcPct val="115000"/>
                        </a:lnSpc>
                        <a:spcAft>
                          <a:spcPts val="0"/>
                        </a:spcAft>
                      </a:pPr>
                      <a:r>
                        <a:rPr lang="fr-CA" sz="1200" dirty="0">
                          <a:effectLst/>
                          <a:latin typeface="Calibri"/>
                          <a:ea typeface="Calibri"/>
                          <a:cs typeface="Times New Roman"/>
                        </a:rPr>
                        <a:t>B (5 à 9 erreurs)</a:t>
                      </a:r>
                    </a:p>
                    <a:p>
                      <a:pPr>
                        <a:lnSpc>
                          <a:spcPct val="115000"/>
                        </a:lnSpc>
                        <a:spcAft>
                          <a:spcPts val="0"/>
                        </a:spcAft>
                      </a:pPr>
                      <a:r>
                        <a:rPr lang="fr-CA" sz="1200" dirty="0">
                          <a:effectLst/>
                          <a:latin typeface="Calibri"/>
                          <a:ea typeface="Calibri"/>
                          <a:cs typeface="Times New Roman"/>
                        </a:rPr>
                        <a:t>C (10 à 14 erreurs)</a:t>
                      </a:r>
                    </a:p>
                    <a:p>
                      <a:pPr>
                        <a:lnSpc>
                          <a:spcPct val="115000"/>
                        </a:lnSpc>
                        <a:spcAft>
                          <a:spcPts val="0"/>
                        </a:spcAft>
                      </a:pPr>
                      <a:r>
                        <a:rPr lang="fr-CA" sz="1200" dirty="0">
                          <a:effectLst/>
                          <a:latin typeface="Calibri"/>
                          <a:ea typeface="Calibri"/>
                          <a:cs typeface="Times New Roman"/>
                        </a:rPr>
                        <a:t>D (15 à 17 erreurs)</a:t>
                      </a:r>
                    </a:p>
                    <a:p>
                      <a:pPr>
                        <a:lnSpc>
                          <a:spcPct val="115000"/>
                        </a:lnSpc>
                        <a:spcAft>
                          <a:spcPts val="0"/>
                        </a:spcAft>
                      </a:pPr>
                      <a:r>
                        <a:rPr lang="fr-CA" sz="1200" dirty="0">
                          <a:effectLst/>
                          <a:latin typeface="Calibri"/>
                          <a:ea typeface="Calibri"/>
                          <a:cs typeface="Times New Roman"/>
                        </a:rPr>
                        <a:t>E (18 erreurs et plus)</a:t>
                      </a: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6390">
                <a:tc>
                  <a:txBody>
                    <a:bodyPr/>
                    <a:lstStyle/>
                    <a:p>
                      <a:pPr>
                        <a:lnSpc>
                          <a:spcPct val="115000"/>
                        </a:lnSpc>
                        <a:spcAft>
                          <a:spcPts val="0"/>
                        </a:spcAft>
                      </a:pPr>
                      <a:r>
                        <a:rPr lang="fr-CA" sz="1200" dirty="0">
                          <a:effectLst/>
                          <a:latin typeface="Calibri"/>
                          <a:ea typeface="Calibri"/>
                          <a:cs typeface="Times New Roman"/>
                        </a:rPr>
                        <a:t>vocabulaire</a:t>
                      </a: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A" sz="1200" dirty="0">
                          <a:effectLst/>
                          <a:latin typeface="Calibri"/>
                          <a:ea typeface="Calibri"/>
                          <a:cs typeface="Times New Roman"/>
                        </a:rPr>
                        <a:t>Utilisation des mots, utilisation d’un vocabulaire approprié.</a:t>
                      </a: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200">
                          <a:effectLst/>
                          <a:latin typeface="Calibri"/>
                          <a:ea typeface="Calibri"/>
                          <a:cs typeface="Times New Roman"/>
                        </a:rPr>
                        <a:t>A à E</a:t>
                      </a:r>
                    </a:p>
                  </a:txBody>
                  <a:tcPr marL="53668" marR="53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A" sz="1200" dirty="0" smtClean="0">
                          <a:effectLst/>
                          <a:latin typeface="Calibri"/>
                          <a:ea typeface="Calibri"/>
                          <a:cs typeface="Times New Roman"/>
                        </a:rPr>
                        <a:t>A (conformes aux normes; rares erreurs)</a:t>
                      </a:r>
                      <a:endParaRPr lang="fr-CA" sz="1200" dirty="0">
                        <a:effectLst/>
                        <a:latin typeface="Calibri"/>
                        <a:ea typeface="Calibri"/>
                        <a:cs typeface="Times New Roman"/>
                      </a:endParaRPr>
                    </a:p>
                    <a:p>
                      <a:pPr>
                        <a:lnSpc>
                          <a:spcPct val="115000"/>
                        </a:lnSpc>
                        <a:spcAft>
                          <a:spcPts val="0"/>
                        </a:spcAft>
                      </a:pPr>
                      <a:r>
                        <a:rPr lang="fr-CA" sz="1200" dirty="0" smtClean="0">
                          <a:effectLst/>
                          <a:latin typeface="Calibri"/>
                          <a:ea typeface="Calibri"/>
                          <a:cs typeface="Times New Roman"/>
                        </a:rPr>
                        <a:t>B (conformes aux normes; </a:t>
                      </a:r>
                      <a:r>
                        <a:rPr lang="fr-CA" sz="1200" dirty="0" err="1" smtClean="0">
                          <a:effectLst/>
                          <a:latin typeface="Calibri"/>
                          <a:ea typeface="Calibri"/>
                          <a:cs typeface="Times New Roman"/>
                        </a:rPr>
                        <a:t>qqes</a:t>
                      </a:r>
                      <a:r>
                        <a:rPr lang="fr-CA" sz="1200" dirty="0" smtClean="0">
                          <a:effectLst/>
                          <a:latin typeface="Calibri"/>
                          <a:ea typeface="Calibri"/>
                          <a:cs typeface="Times New Roman"/>
                        </a:rPr>
                        <a:t> erreurs)</a:t>
                      </a:r>
                      <a:endParaRPr lang="fr-CA" sz="1200" dirty="0">
                        <a:effectLst/>
                        <a:latin typeface="Calibri"/>
                        <a:ea typeface="Calibri"/>
                        <a:cs typeface="Times New Roman"/>
                      </a:endParaRPr>
                    </a:p>
                    <a:p>
                      <a:pPr>
                        <a:lnSpc>
                          <a:spcPct val="115000"/>
                        </a:lnSpc>
                        <a:spcAft>
                          <a:spcPts val="0"/>
                        </a:spcAft>
                      </a:pPr>
                      <a:r>
                        <a:rPr lang="fr-CA" sz="1200" dirty="0" smtClean="0">
                          <a:effectLst/>
                          <a:latin typeface="Calibri"/>
                          <a:ea typeface="Calibri"/>
                          <a:cs typeface="Times New Roman"/>
                        </a:rPr>
                        <a:t>C  (généralement conformes aux normes)</a:t>
                      </a:r>
                      <a:endParaRPr lang="fr-CA" sz="1200" dirty="0">
                        <a:effectLst/>
                        <a:latin typeface="Calibri"/>
                        <a:ea typeface="Calibri"/>
                        <a:cs typeface="Times New Roman"/>
                      </a:endParaRPr>
                    </a:p>
                    <a:p>
                      <a:pPr>
                        <a:lnSpc>
                          <a:spcPct val="115000"/>
                        </a:lnSpc>
                        <a:spcAft>
                          <a:spcPts val="0"/>
                        </a:spcAft>
                      </a:pPr>
                      <a:r>
                        <a:rPr lang="fr-CA" sz="1200" dirty="0" smtClean="0">
                          <a:effectLst/>
                          <a:latin typeface="Calibri"/>
                          <a:ea typeface="Calibri"/>
                          <a:cs typeface="Times New Roman"/>
                        </a:rPr>
                        <a:t>D (plusieurs</a:t>
                      </a:r>
                      <a:r>
                        <a:rPr lang="fr-CA" sz="1200" baseline="0" dirty="0" smtClean="0">
                          <a:effectLst/>
                          <a:latin typeface="Calibri"/>
                          <a:ea typeface="Calibri"/>
                          <a:cs typeface="Times New Roman"/>
                        </a:rPr>
                        <a:t> </a:t>
                      </a:r>
                      <a:r>
                        <a:rPr lang="fr-CA" sz="1200" baseline="0" dirty="0" err="1" smtClean="0">
                          <a:effectLst/>
                          <a:latin typeface="Calibri"/>
                          <a:ea typeface="Calibri"/>
                          <a:cs typeface="Times New Roman"/>
                        </a:rPr>
                        <a:t>expr</a:t>
                      </a:r>
                      <a:r>
                        <a:rPr lang="fr-CA" sz="1200" baseline="0" dirty="0" smtClean="0">
                          <a:effectLst/>
                          <a:latin typeface="Calibri"/>
                          <a:ea typeface="Calibri"/>
                          <a:cs typeface="Times New Roman"/>
                        </a:rPr>
                        <a:t>. ou mots incorrects)</a:t>
                      </a:r>
                      <a:endParaRPr lang="fr-CA" sz="1200" dirty="0">
                        <a:effectLst/>
                        <a:latin typeface="Calibri"/>
                        <a:ea typeface="Calibri"/>
                        <a:cs typeface="Times New Roman"/>
                      </a:endParaRPr>
                    </a:p>
                    <a:p>
                      <a:pPr>
                        <a:lnSpc>
                          <a:spcPct val="115000"/>
                        </a:lnSpc>
                        <a:spcAft>
                          <a:spcPts val="0"/>
                        </a:spcAft>
                      </a:pPr>
                      <a:r>
                        <a:rPr lang="fr-CA" sz="1200" dirty="0">
                          <a:effectLst/>
                          <a:latin typeface="Calibri"/>
                          <a:ea typeface="Calibri"/>
                          <a:cs typeface="Times New Roman"/>
                        </a:rPr>
                        <a:t>E ou </a:t>
                      </a:r>
                      <a:r>
                        <a:rPr lang="fr-CA" sz="1200" dirty="0" smtClean="0">
                          <a:effectLst/>
                          <a:latin typeface="Calibri"/>
                          <a:ea typeface="Calibri"/>
                          <a:cs typeface="Times New Roman"/>
                        </a:rPr>
                        <a:t>F (non conformes aux normes)</a:t>
                      </a:r>
                      <a:endParaRPr lang="fr-CA" sz="1200" dirty="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6390">
                <a:tc>
                  <a:txBody>
                    <a:bodyPr/>
                    <a:lstStyle/>
                    <a:p>
                      <a:pPr>
                        <a:lnSpc>
                          <a:spcPct val="115000"/>
                        </a:lnSpc>
                        <a:spcAft>
                          <a:spcPts val="0"/>
                        </a:spcAft>
                      </a:pPr>
                      <a:r>
                        <a:rPr lang="fr-CA" sz="1200">
                          <a:effectLst/>
                          <a:latin typeface="Calibri"/>
                          <a:ea typeface="Calibri"/>
                          <a:cs typeface="Times New Roman"/>
                        </a:rPr>
                        <a:t>orthographe</a:t>
                      </a: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A" sz="1200" dirty="0">
                          <a:effectLst/>
                          <a:latin typeface="Calibri"/>
                          <a:ea typeface="Calibri"/>
                          <a:cs typeface="Times New Roman"/>
                        </a:rPr>
                        <a:t>Orthographe. Respect des normes relatives à l’orthographe d’usage et grammaticale (nombre d’erreurs en orthographe).</a:t>
                      </a:r>
                    </a:p>
                    <a:p>
                      <a:pPr>
                        <a:lnSpc>
                          <a:spcPct val="115000"/>
                        </a:lnSpc>
                        <a:spcAft>
                          <a:spcPts val="0"/>
                        </a:spcAft>
                      </a:pPr>
                      <a:r>
                        <a:rPr lang="fr-CA" sz="1200" dirty="0">
                          <a:effectLst/>
                          <a:latin typeface="Calibri"/>
                          <a:ea typeface="Calibri"/>
                          <a:cs typeface="Times New Roman"/>
                        </a:rPr>
                        <a:t> </a:t>
                      </a: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200" dirty="0">
                          <a:effectLst/>
                          <a:latin typeface="Calibri"/>
                          <a:ea typeface="Calibri"/>
                          <a:cs typeface="Times New Roman"/>
                        </a:rPr>
                        <a:t>0 à 35</a:t>
                      </a:r>
                    </a:p>
                  </a:txBody>
                  <a:tcPr marL="53668" marR="53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A" sz="1200" dirty="0">
                          <a:effectLst/>
                          <a:latin typeface="Calibri"/>
                          <a:ea typeface="Calibri"/>
                          <a:cs typeface="Times New Roman"/>
                        </a:rPr>
                        <a:t>A (0à 4 erreurs)</a:t>
                      </a:r>
                    </a:p>
                    <a:p>
                      <a:pPr>
                        <a:lnSpc>
                          <a:spcPct val="115000"/>
                        </a:lnSpc>
                        <a:spcAft>
                          <a:spcPts val="0"/>
                        </a:spcAft>
                      </a:pPr>
                      <a:r>
                        <a:rPr lang="fr-CA" sz="1200" dirty="0">
                          <a:effectLst/>
                          <a:latin typeface="Calibri"/>
                          <a:ea typeface="Calibri"/>
                          <a:cs typeface="Times New Roman"/>
                        </a:rPr>
                        <a:t>B (5 à 9 erreurs)</a:t>
                      </a:r>
                    </a:p>
                    <a:p>
                      <a:pPr>
                        <a:lnSpc>
                          <a:spcPct val="115000"/>
                        </a:lnSpc>
                        <a:spcAft>
                          <a:spcPts val="0"/>
                        </a:spcAft>
                      </a:pPr>
                      <a:r>
                        <a:rPr lang="fr-CA" sz="1200" dirty="0">
                          <a:effectLst/>
                          <a:latin typeface="Calibri"/>
                          <a:ea typeface="Calibri"/>
                          <a:cs typeface="Times New Roman"/>
                        </a:rPr>
                        <a:t>C (10 à 14 erreurs)</a:t>
                      </a:r>
                    </a:p>
                    <a:p>
                      <a:pPr>
                        <a:lnSpc>
                          <a:spcPct val="115000"/>
                        </a:lnSpc>
                        <a:spcAft>
                          <a:spcPts val="0"/>
                        </a:spcAft>
                      </a:pPr>
                      <a:r>
                        <a:rPr lang="fr-CA" sz="1200" dirty="0">
                          <a:effectLst/>
                          <a:latin typeface="Calibri"/>
                          <a:ea typeface="Calibri"/>
                          <a:cs typeface="Times New Roman"/>
                        </a:rPr>
                        <a:t>D (15 à 18 erreurs)</a:t>
                      </a:r>
                    </a:p>
                    <a:p>
                      <a:pPr>
                        <a:lnSpc>
                          <a:spcPct val="115000"/>
                        </a:lnSpc>
                        <a:spcAft>
                          <a:spcPts val="0"/>
                        </a:spcAft>
                      </a:pPr>
                      <a:r>
                        <a:rPr lang="fr-CA" sz="1200" dirty="0">
                          <a:effectLst/>
                          <a:latin typeface="Calibri"/>
                          <a:ea typeface="Calibri"/>
                          <a:cs typeface="Times New Roman"/>
                        </a:rPr>
                        <a:t>E (19 erreurs et plus)</a:t>
                      </a: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122">
                <a:tc>
                  <a:txBody>
                    <a:bodyPr/>
                    <a:lstStyle/>
                    <a:p>
                      <a:pPr>
                        <a:lnSpc>
                          <a:spcPct val="115000"/>
                        </a:lnSpc>
                        <a:spcAft>
                          <a:spcPts val="0"/>
                        </a:spcAft>
                      </a:pPr>
                      <a:r>
                        <a:rPr lang="fr-CA" sz="1200" dirty="0" smtClean="0">
                          <a:effectLst/>
                          <a:latin typeface="Calibri"/>
                          <a:ea typeface="Calibri"/>
                          <a:cs typeface="Times New Roman"/>
                        </a:rPr>
                        <a:t>qualité</a:t>
                      </a:r>
                      <a:r>
                        <a:rPr lang="fr-CA" sz="1200" baseline="0" dirty="0" smtClean="0">
                          <a:effectLst/>
                          <a:latin typeface="Calibri"/>
                          <a:ea typeface="Calibri"/>
                          <a:cs typeface="Times New Roman"/>
                        </a:rPr>
                        <a:t> de l’argumentation</a:t>
                      </a:r>
                      <a:endParaRPr lang="fr-CA" sz="1200" dirty="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A" sz="1200" dirty="0" smtClean="0">
                          <a:effectLst/>
                          <a:latin typeface="Calibri"/>
                          <a:ea typeface="Calibri"/>
                          <a:cs typeface="Times New Roman"/>
                        </a:rPr>
                        <a:t>Qualité de l’argumentation </a:t>
                      </a:r>
                      <a:r>
                        <a:rPr lang="fr-CA" sz="1200" dirty="0">
                          <a:effectLst/>
                          <a:latin typeface="Calibri"/>
                          <a:ea typeface="Calibri"/>
                          <a:cs typeface="Times New Roman"/>
                        </a:rPr>
                        <a:t>sur 50</a:t>
                      </a:r>
                      <a:r>
                        <a:rPr lang="fr-CA" sz="1200" dirty="0" smtClean="0">
                          <a:effectLst/>
                          <a:latin typeface="Calibri"/>
                          <a:ea typeface="Calibri"/>
                          <a:cs typeface="Times New Roman"/>
                        </a:rPr>
                        <a:t>%.</a:t>
                      </a:r>
                      <a:endParaRPr lang="fr-CA" sz="1200" dirty="0">
                        <a:effectLst/>
                        <a:latin typeface="Calibri"/>
                        <a:ea typeface="Calibri"/>
                        <a:cs typeface="Times New Roman"/>
                      </a:endParaRPr>
                    </a:p>
                    <a:p>
                      <a:pPr>
                        <a:lnSpc>
                          <a:spcPct val="115000"/>
                        </a:lnSpc>
                        <a:spcAft>
                          <a:spcPts val="0"/>
                        </a:spcAft>
                      </a:pPr>
                      <a:r>
                        <a:rPr lang="fr-CA" sz="1200" dirty="0">
                          <a:effectLst/>
                          <a:latin typeface="Calibri"/>
                          <a:ea typeface="Calibri"/>
                          <a:cs typeface="Times New Roman"/>
                        </a:rPr>
                        <a:t> </a:t>
                      </a: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200" dirty="0">
                          <a:effectLst/>
                          <a:latin typeface="Calibri"/>
                          <a:ea typeface="Calibri"/>
                          <a:cs typeface="Times New Roman"/>
                        </a:rPr>
                        <a:t>1 à 5</a:t>
                      </a:r>
                    </a:p>
                    <a:p>
                      <a:pPr algn="ctr">
                        <a:lnSpc>
                          <a:spcPct val="115000"/>
                        </a:lnSpc>
                        <a:spcAft>
                          <a:spcPts val="0"/>
                        </a:spcAft>
                      </a:pPr>
                      <a:r>
                        <a:rPr lang="fr-CA" sz="1200" dirty="0">
                          <a:effectLst/>
                          <a:latin typeface="Calibri"/>
                          <a:ea typeface="Calibri"/>
                          <a:cs typeface="Times New Roman"/>
                        </a:rPr>
                        <a:t> </a:t>
                      </a:r>
                    </a:p>
                  </a:txBody>
                  <a:tcPr marL="53668" marR="53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A" sz="1200" dirty="0">
                          <a:effectLst/>
                          <a:latin typeface="Calibri"/>
                          <a:ea typeface="Calibri"/>
                          <a:cs typeface="Times New Roman"/>
                        </a:rPr>
                        <a:t>Score de 3 et </a:t>
                      </a:r>
                      <a:r>
                        <a:rPr lang="fr-CA" sz="1200" dirty="0" smtClean="0">
                          <a:effectLst/>
                          <a:latin typeface="Calibri"/>
                          <a:ea typeface="Calibri"/>
                          <a:cs typeface="Times New Roman"/>
                        </a:rPr>
                        <a:t>moins (compétence faible)</a:t>
                      </a:r>
                      <a:endParaRPr lang="fr-CA" sz="1200" dirty="0">
                        <a:effectLst/>
                        <a:latin typeface="Calibri"/>
                        <a:ea typeface="Calibri"/>
                        <a:cs typeface="Times New Roman"/>
                      </a:endParaRPr>
                    </a:p>
                    <a:p>
                      <a:pPr>
                        <a:lnSpc>
                          <a:spcPct val="115000"/>
                        </a:lnSpc>
                        <a:spcAft>
                          <a:spcPts val="0"/>
                        </a:spcAft>
                      </a:pPr>
                      <a:r>
                        <a:rPr lang="fr-CA" sz="1200" dirty="0">
                          <a:effectLst/>
                          <a:latin typeface="Calibri"/>
                          <a:ea typeface="Calibri"/>
                          <a:cs typeface="Times New Roman"/>
                        </a:rPr>
                        <a:t>Score de </a:t>
                      </a:r>
                      <a:r>
                        <a:rPr lang="fr-CA" sz="1200" dirty="0" smtClean="0">
                          <a:effectLst/>
                          <a:latin typeface="Calibri"/>
                          <a:ea typeface="Calibri"/>
                          <a:cs typeface="Times New Roman"/>
                        </a:rPr>
                        <a:t>3 à 4 (compétence moyenne)</a:t>
                      </a:r>
                      <a:endParaRPr lang="fr-CA" sz="1200" dirty="0">
                        <a:effectLst/>
                        <a:latin typeface="Calibri"/>
                        <a:ea typeface="Calibri"/>
                        <a:cs typeface="Times New Roman"/>
                      </a:endParaRPr>
                    </a:p>
                    <a:p>
                      <a:pPr>
                        <a:lnSpc>
                          <a:spcPct val="115000"/>
                        </a:lnSpc>
                        <a:spcAft>
                          <a:spcPts val="0"/>
                        </a:spcAft>
                      </a:pPr>
                      <a:r>
                        <a:rPr lang="fr-CA" sz="1200" dirty="0">
                          <a:effectLst/>
                          <a:latin typeface="Calibri"/>
                          <a:ea typeface="Calibri"/>
                          <a:cs typeface="Times New Roman"/>
                        </a:rPr>
                        <a:t>Score de 4 à </a:t>
                      </a:r>
                      <a:r>
                        <a:rPr lang="fr-CA" sz="1200" dirty="0" smtClean="0">
                          <a:effectLst/>
                          <a:latin typeface="Calibri"/>
                          <a:ea typeface="Calibri"/>
                          <a:cs typeface="Times New Roman"/>
                        </a:rPr>
                        <a:t>5 (compétence élevée)</a:t>
                      </a:r>
                      <a:endParaRPr lang="fr-CA" sz="1200" dirty="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27978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1"/>
            <p:custDataLst>
              <p:tags r:id="rId1"/>
            </p:custDataLst>
            <p:extLst>
              <p:ext uri="{D42A27DB-BD31-4B8C-83A1-F6EECF244321}">
                <p14:modId xmlns:p14="http://schemas.microsoft.com/office/powerpoint/2010/main" xmlns="" val="4078852335"/>
              </p:ext>
            </p:extLst>
          </p:nvPr>
        </p:nvGraphicFramePr>
        <p:xfrm>
          <a:off x="611188" y="1414463"/>
          <a:ext cx="7499350" cy="4330700"/>
        </p:xfrm>
        <a:graphic>
          <a:graphicData uri="http://schemas.openxmlformats.org/drawingml/2006/chart">
            <c:chart xmlns:c="http://schemas.openxmlformats.org/drawingml/2006/chart" xmlns:r="http://schemas.openxmlformats.org/officeDocument/2006/relationships" r:id="rId4"/>
          </a:graphicData>
        </a:graphic>
      </p:graphicFrame>
      <p:pic>
        <p:nvPicPr>
          <p:cNvPr id="19459" name="Picture 3" descr="Oran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Rectangle 2"/>
          <p:cNvSpPr>
            <a:spLocks noGrp="1" noChangeArrowheads="1"/>
          </p:cNvSpPr>
          <p:nvPr>
            <p:ph type="title"/>
            <p:custDataLst>
              <p:tags r:id="rId2"/>
            </p:custDataLst>
          </p:nvPr>
        </p:nvSpPr>
        <p:spPr>
          <a:xfrm>
            <a:off x="0" y="0"/>
            <a:ext cx="9144000" cy="765175"/>
          </a:xfrm>
        </p:spPr>
        <p:txBody>
          <a:bodyPr/>
          <a:lstStyle/>
          <a:p>
            <a:pPr eaLnBrk="1" hangingPunct="1"/>
            <a:r>
              <a:rPr lang="fr-CA" sz="2400" b="1" smtClean="0">
                <a:solidFill>
                  <a:srgbClr val="FFD833"/>
                </a:solidFill>
                <a:latin typeface="Arial" charset="0"/>
                <a:cs typeface="Arial" charset="0"/>
              </a:rPr>
              <a:t>Utilisation des mots (vocabulaire) selon la cohorte</a:t>
            </a:r>
          </a:p>
        </p:txBody>
      </p:sp>
      <p:sp>
        <p:nvSpPr>
          <p:cNvPr id="7" name="ZoneTexte 1"/>
          <p:cNvSpPr txBox="1"/>
          <p:nvPr/>
        </p:nvSpPr>
        <p:spPr>
          <a:xfrm>
            <a:off x="1979712" y="2060848"/>
            <a:ext cx="316835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400" dirty="0" smtClean="0">
                <a:latin typeface="Arial" pitchFamily="34" charset="0"/>
                <a:cs typeface="Arial" pitchFamily="34" charset="0"/>
              </a:rPr>
              <a:t>Khi carré = 10,22, p &lt; 0,05, D = 0,15</a:t>
            </a:r>
            <a:endParaRPr lang="fr-CA" sz="1400" dirty="0">
              <a:latin typeface="Arial" pitchFamily="34" charset="0"/>
              <a:cs typeface="Arial" pitchFamily="34" charset="0"/>
            </a:endParaRPr>
          </a:p>
        </p:txBody>
      </p:sp>
    </p:spTree>
    <p:extLst>
      <p:ext uri="{BB962C8B-B14F-4D97-AF65-F5344CB8AC3E}">
        <p14:creationId xmlns:p14="http://schemas.microsoft.com/office/powerpoint/2010/main" xmlns="" val="3686829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1"/>
            <p:custDataLst>
              <p:tags r:id="rId1"/>
            </p:custDataLst>
            <p:extLst>
              <p:ext uri="{D42A27DB-BD31-4B8C-83A1-F6EECF244321}">
                <p14:modId xmlns:p14="http://schemas.microsoft.com/office/powerpoint/2010/main" xmlns="" val="101423281"/>
              </p:ext>
            </p:extLst>
          </p:nvPr>
        </p:nvGraphicFramePr>
        <p:xfrm>
          <a:off x="611188" y="1414463"/>
          <a:ext cx="7499350" cy="4330700"/>
        </p:xfrm>
        <a:graphic>
          <a:graphicData uri="http://schemas.openxmlformats.org/drawingml/2006/chart">
            <c:chart xmlns:c="http://schemas.openxmlformats.org/drawingml/2006/chart" xmlns:r="http://schemas.openxmlformats.org/officeDocument/2006/relationships" r:id="rId4"/>
          </a:graphicData>
        </a:graphic>
      </p:graphicFrame>
      <p:pic>
        <p:nvPicPr>
          <p:cNvPr id="17411" name="Picture 3" descr="Oran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Rectangle 2"/>
          <p:cNvSpPr>
            <a:spLocks noGrp="1" noChangeArrowheads="1"/>
          </p:cNvSpPr>
          <p:nvPr>
            <p:ph type="title"/>
            <p:custDataLst>
              <p:tags r:id="rId2"/>
            </p:custDataLst>
          </p:nvPr>
        </p:nvSpPr>
        <p:spPr>
          <a:xfrm>
            <a:off x="0" y="0"/>
            <a:ext cx="9144000" cy="765175"/>
          </a:xfrm>
        </p:spPr>
        <p:txBody>
          <a:bodyPr/>
          <a:lstStyle/>
          <a:p>
            <a:pPr eaLnBrk="1" hangingPunct="1"/>
            <a:r>
              <a:rPr lang="fr-CA" sz="2400" b="1" dirty="0" smtClean="0">
                <a:solidFill>
                  <a:srgbClr val="FFD833"/>
                </a:solidFill>
                <a:latin typeface="Arial" charset="0"/>
                <a:cs typeface="Arial" charset="0"/>
              </a:rPr>
              <a:t>Qualité de l’argumentation selon la cohorte</a:t>
            </a:r>
          </a:p>
        </p:txBody>
      </p:sp>
      <p:sp>
        <p:nvSpPr>
          <p:cNvPr id="7" name="ZoneTexte 1"/>
          <p:cNvSpPr txBox="1"/>
          <p:nvPr/>
        </p:nvSpPr>
        <p:spPr>
          <a:xfrm>
            <a:off x="2267744" y="1916832"/>
            <a:ext cx="360040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400" dirty="0" smtClean="0">
                <a:latin typeface="Arial" pitchFamily="34" charset="0"/>
                <a:cs typeface="Arial" pitchFamily="34" charset="0"/>
              </a:rPr>
              <a:t>Khi carré = 52,16, p &lt; 0,001, D= 0,33</a:t>
            </a:r>
            <a:endParaRPr lang="fr-CA" sz="1400" dirty="0">
              <a:latin typeface="Arial" pitchFamily="34" charset="0"/>
              <a:cs typeface="Arial" pitchFamily="34" charset="0"/>
            </a:endParaRPr>
          </a:p>
        </p:txBody>
      </p:sp>
    </p:spTree>
    <p:extLst>
      <p:ext uri="{BB962C8B-B14F-4D97-AF65-F5344CB8AC3E}">
        <p14:creationId xmlns:p14="http://schemas.microsoft.com/office/powerpoint/2010/main" xmlns="" val="2549580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extLst>
              <p:ext uri="{D42A27DB-BD31-4B8C-83A1-F6EECF244321}">
                <p14:modId xmlns:p14="http://schemas.microsoft.com/office/powerpoint/2010/main" xmlns="" val="1757683423"/>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p:cNvSpPr txBox="1"/>
          <p:nvPr/>
        </p:nvSpPr>
        <p:spPr>
          <a:xfrm>
            <a:off x="2938696" y="2204864"/>
            <a:ext cx="1645002" cy="307777"/>
          </a:xfrm>
          <a:prstGeom prst="rect">
            <a:avLst/>
          </a:prstGeom>
          <a:noFill/>
        </p:spPr>
        <p:txBody>
          <a:bodyPr wrap="none" rtlCol="0">
            <a:spAutoFit/>
          </a:bodyPr>
          <a:lstStyle/>
          <a:p>
            <a:r>
              <a:rPr lang="fr-CA" sz="1400" dirty="0" smtClean="0"/>
              <a:t>F = 6,53, p &lt; 0,01</a:t>
            </a:r>
            <a:endParaRPr lang="fr-CA" sz="1400" dirty="0"/>
          </a:p>
        </p:txBody>
      </p:sp>
      <p:pic>
        <p:nvPicPr>
          <p:cNvPr id="5" name="Picture 2" descr="Orange"/>
          <p:cNvPicPr>
            <a:picLocks noChangeAspect="1" noChangeArrowheads="1"/>
          </p:cNvPicPr>
          <p:nvPr/>
        </p:nvPicPr>
        <p:blipFill>
          <a:blip r:embed="rId3" cstate="print"/>
          <a:srcRect/>
          <a:stretch>
            <a:fillRect/>
          </a:stretch>
        </p:blipFill>
        <p:spPr bwMode="auto">
          <a:xfrm>
            <a:off x="0" y="0"/>
            <a:ext cx="9144000" cy="968375"/>
          </a:xfrm>
          <a:prstGeom prst="rect">
            <a:avLst/>
          </a:prstGeom>
          <a:noFill/>
          <a:ln w="9525">
            <a:noFill/>
            <a:miter lim="800000"/>
            <a:headEnd/>
            <a:tailEnd/>
          </a:ln>
        </p:spPr>
      </p:pic>
      <p:sp>
        <p:nvSpPr>
          <p:cNvPr id="3" name="ZoneTexte 2"/>
          <p:cNvSpPr txBox="1"/>
          <p:nvPr/>
        </p:nvSpPr>
        <p:spPr>
          <a:xfrm>
            <a:off x="0" y="-5670"/>
            <a:ext cx="9144000" cy="707886"/>
          </a:xfrm>
          <a:prstGeom prst="rect">
            <a:avLst/>
          </a:prstGeom>
          <a:noFill/>
        </p:spPr>
        <p:txBody>
          <a:bodyPr wrap="square" rtlCol="0">
            <a:spAutoFit/>
          </a:bodyPr>
          <a:lstStyle/>
          <a:p>
            <a:pPr algn="ctr"/>
            <a:r>
              <a:rPr lang="fr-CA" sz="2000" b="1" dirty="0">
                <a:solidFill>
                  <a:srgbClr val="FFD833"/>
                </a:solidFill>
              </a:rPr>
              <a:t>Nombre d’erreurs de syntaxe </a:t>
            </a:r>
            <a:r>
              <a:rPr lang="fr-CA" sz="2000" b="1" dirty="0" smtClean="0">
                <a:solidFill>
                  <a:srgbClr val="FFD833"/>
                </a:solidFill>
              </a:rPr>
              <a:t>(phrase) en </a:t>
            </a:r>
            <a:r>
              <a:rPr lang="fr-CA" sz="2000" b="1" dirty="0">
                <a:solidFill>
                  <a:srgbClr val="FFD833"/>
                </a:solidFill>
              </a:rPr>
              <a:t>fonction de l’exposition au RP et du rendement de l’élève en français 4</a:t>
            </a:r>
            <a:r>
              <a:rPr lang="fr-CA" sz="2000" b="1" baseline="30000" dirty="0">
                <a:solidFill>
                  <a:srgbClr val="FFD833"/>
                </a:solidFill>
              </a:rPr>
              <a:t>e</a:t>
            </a:r>
            <a:r>
              <a:rPr lang="fr-CA" sz="2000" b="1" dirty="0">
                <a:solidFill>
                  <a:srgbClr val="FFD833"/>
                </a:solidFill>
              </a:rPr>
              <a:t> secondaire</a:t>
            </a:r>
          </a:p>
        </p:txBody>
      </p:sp>
    </p:spTree>
    <p:extLst>
      <p:ext uri="{BB962C8B-B14F-4D97-AF65-F5344CB8AC3E}">
        <p14:creationId xmlns:p14="http://schemas.microsoft.com/office/powerpoint/2010/main" xmlns="" val="326788547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extLst>
              <p:ext uri="{D42A27DB-BD31-4B8C-83A1-F6EECF244321}">
                <p14:modId xmlns:p14="http://schemas.microsoft.com/office/powerpoint/2010/main" xmlns="" val="175621477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2915816" y="2060848"/>
            <a:ext cx="1645002" cy="307777"/>
          </a:xfrm>
          <a:prstGeom prst="rect">
            <a:avLst/>
          </a:prstGeom>
          <a:noFill/>
        </p:spPr>
        <p:txBody>
          <a:bodyPr wrap="none" rtlCol="0">
            <a:spAutoFit/>
          </a:bodyPr>
          <a:lstStyle/>
          <a:p>
            <a:r>
              <a:rPr lang="fr-CA" sz="1400" dirty="0" smtClean="0"/>
              <a:t>F = 6,75, p &lt; 0,01</a:t>
            </a:r>
            <a:endParaRPr lang="fr-CA" sz="1400" dirty="0"/>
          </a:p>
        </p:txBody>
      </p:sp>
      <p:pic>
        <p:nvPicPr>
          <p:cNvPr id="5" name="Picture 2" descr="Orange"/>
          <p:cNvPicPr>
            <a:picLocks noChangeAspect="1" noChangeArrowheads="1"/>
          </p:cNvPicPr>
          <p:nvPr/>
        </p:nvPicPr>
        <p:blipFill>
          <a:blip r:embed="rId4" cstate="print"/>
          <a:srcRect/>
          <a:stretch>
            <a:fillRect/>
          </a:stretch>
        </p:blipFill>
        <p:spPr bwMode="auto">
          <a:xfrm>
            <a:off x="0" y="0"/>
            <a:ext cx="9144000" cy="968375"/>
          </a:xfrm>
          <a:prstGeom prst="rect">
            <a:avLst/>
          </a:prstGeom>
          <a:noFill/>
          <a:ln w="9525">
            <a:noFill/>
            <a:miter lim="800000"/>
            <a:headEnd/>
            <a:tailEnd/>
          </a:ln>
        </p:spPr>
      </p:pic>
      <p:sp>
        <p:nvSpPr>
          <p:cNvPr id="3" name="ZoneTexte 2"/>
          <p:cNvSpPr txBox="1"/>
          <p:nvPr/>
        </p:nvSpPr>
        <p:spPr>
          <a:xfrm>
            <a:off x="-3438" y="0"/>
            <a:ext cx="9144000" cy="707886"/>
          </a:xfrm>
          <a:prstGeom prst="rect">
            <a:avLst/>
          </a:prstGeom>
          <a:noFill/>
        </p:spPr>
        <p:txBody>
          <a:bodyPr wrap="square" rtlCol="0">
            <a:spAutoFit/>
          </a:bodyPr>
          <a:lstStyle/>
          <a:p>
            <a:pPr algn="ctr"/>
            <a:r>
              <a:rPr lang="fr-CA" sz="2000" b="1" dirty="0">
                <a:solidFill>
                  <a:srgbClr val="FFD833"/>
                </a:solidFill>
              </a:rPr>
              <a:t>Nombre d’erreurs d’orthographe en fonction de l’exposition au RP et du sentiment de compétence de l’élève en français</a:t>
            </a:r>
          </a:p>
        </p:txBody>
      </p:sp>
    </p:spTree>
    <p:extLst>
      <p:ext uri="{BB962C8B-B14F-4D97-AF65-F5344CB8AC3E}">
        <p14:creationId xmlns:p14="http://schemas.microsoft.com/office/powerpoint/2010/main" xmlns="" val="326788547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Oran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Rectangle 2"/>
          <p:cNvSpPr>
            <a:spLocks noGrp="1" noChangeArrowheads="1"/>
          </p:cNvSpPr>
          <p:nvPr>
            <p:ph type="title"/>
            <p:custDataLst>
              <p:tags r:id="rId1"/>
            </p:custDataLst>
          </p:nvPr>
        </p:nvSpPr>
        <p:spPr>
          <a:xfrm>
            <a:off x="0" y="0"/>
            <a:ext cx="9144000" cy="765175"/>
          </a:xfrm>
        </p:spPr>
        <p:txBody>
          <a:bodyPr>
            <a:normAutofit fontScale="90000"/>
          </a:bodyPr>
          <a:lstStyle/>
          <a:p>
            <a:pPr eaLnBrk="1" hangingPunct="1"/>
            <a:r>
              <a:rPr lang="fr-CA" sz="2400" b="1" dirty="0" smtClean="0">
                <a:solidFill>
                  <a:srgbClr val="FFD833"/>
                </a:solidFill>
                <a:latin typeface="Arial" charset="0"/>
                <a:cs typeface="Arial" charset="0"/>
              </a:rPr>
              <a:t>Synthèse des tailles de l’effet Renouveau sur le français écrit </a:t>
            </a:r>
            <a:br>
              <a:rPr lang="fr-CA" sz="2400" b="1" dirty="0" smtClean="0">
                <a:solidFill>
                  <a:srgbClr val="FFD833"/>
                </a:solidFill>
                <a:latin typeface="Arial" charset="0"/>
                <a:cs typeface="Arial" charset="0"/>
              </a:rPr>
            </a:br>
            <a:r>
              <a:rPr lang="fr-CA" sz="2400" b="1" dirty="0" smtClean="0">
                <a:solidFill>
                  <a:srgbClr val="FFD833"/>
                </a:solidFill>
                <a:latin typeface="Arial" charset="0"/>
                <a:cs typeface="Arial" charset="0"/>
              </a:rPr>
              <a:t>(D de Cohen)</a:t>
            </a:r>
          </a:p>
        </p:txBody>
      </p:sp>
      <p:graphicFrame>
        <p:nvGraphicFramePr>
          <p:cNvPr id="6" name="Espace réservé du graphique 5"/>
          <p:cNvGraphicFramePr>
            <a:graphicFrameLocks noGrp="1"/>
          </p:cNvGraphicFramePr>
          <p:nvPr>
            <p:ph type="chart" idx="1"/>
            <p:extLst>
              <p:ext uri="{D42A27DB-BD31-4B8C-83A1-F6EECF244321}">
                <p14:modId xmlns:p14="http://schemas.microsoft.com/office/powerpoint/2010/main" xmlns="" val="3657120548"/>
              </p:ext>
            </p:extLst>
          </p:nvPr>
        </p:nvGraphicFramePr>
        <p:xfrm>
          <a:off x="539552" y="1268760"/>
          <a:ext cx="8229600" cy="4824536"/>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Connecteur droit avec flèche 8"/>
          <p:cNvCxnSpPr/>
          <p:nvPr/>
        </p:nvCxnSpPr>
        <p:spPr>
          <a:xfrm flipV="1">
            <a:off x="2483768" y="1340768"/>
            <a:ext cx="0" cy="6480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5" name="ZoneTexte 1"/>
          <p:cNvSpPr txBox="1"/>
          <p:nvPr/>
        </p:nvSpPr>
        <p:spPr>
          <a:xfrm>
            <a:off x="0" y="1196752"/>
            <a:ext cx="539552" cy="914400"/>
          </a:xfrm>
          <a:prstGeom prst="rect">
            <a:avLst/>
          </a:prstGeom>
        </p:spPr>
        <p:txBody>
          <a:bodyPr vert="vert"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800" b="1" dirty="0" smtClean="0"/>
              <a:t>D de Cohen</a:t>
            </a:r>
            <a:endParaRPr lang="fr-CA" sz="1800" b="1" dirty="0"/>
          </a:p>
        </p:txBody>
      </p:sp>
    </p:spTree>
    <p:extLst>
      <p:ext uri="{BB962C8B-B14F-4D97-AF65-F5344CB8AC3E}">
        <p14:creationId xmlns:p14="http://schemas.microsoft.com/office/powerpoint/2010/main" xmlns="" val="381444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70658" name="Text Box 5"/>
          <p:cNvSpPr txBox="1">
            <a:spLocks noChangeArrowheads="1"/>
          </p:cNvSpPr>
          <p:nvPr/>
        </p:nvSpPr>
        <p:spPr bwMode="auto">
          <a:xfrm>
            <a:off x="615950" y="0"/>
            <a:ext cx="8132763" cy="461963"/>
          </a:xfrm>
          <a:prstGeom prst="rect">
            <a:avLst/>
          </a:prstGeom>
          <a:noFill/>
          <a:ln w="9525">
            <a:noFill/>
            <a:miter lim="800000"/>
            <a:headEnd/>
            <a:tailEnd/>
          </a:ln>
        </p:spPr>
        <p:txBody>
          <a:bodyPr>
            <a:spAutoFit/>
          </a:bodyPr>
          <a:lstStyle/>
          <a:p>
            <a:pPr algn="ctr">
              <a:spcBef>
                <a:spcPct val="50000"/>
              </a:spcBef>
            </a:pPr>
            <a:r>
              <a:rPr lang="fr-CA" sz="2400" b="1" dirty="0">
                <a:solidFill>
                  <a:srgbClr val="FFD833"/>
                </a:solidFill>
              </a:rPr>
              <a:t>2</a:t>
            </a:r>
            <a:r>
              <a:rPr lang="fr-CA" sz="2400" b="1" dirty="0" smtClean="0">
                <a:solidFill>
                  <a:srgbClr val="FFD833"/>
                </a:solidFill>
              </a:rPr>
              <a:t>) </a:t>
            </a:r>
            <a:r>
              <a:rPr lang="fr-CA" sz="2400" b="1" dirty="0">
                <a:solidFill>
                  <a:srgbClr val="FFD833"/>
                </a:solidFill>
              </a:rPr>
              <a:t>L’évaluation dans un contexte mouvant</a:t>
            </a:r>
          </a:p>
        </p:txBody>
      </p:sp>
      <p:pic>
        <p:nvPicPr>
          <p:cNvPr id="70659" name="Picture 2" descr="mer agitée"/>
          <p:cNvPicPr>
            <a:picLocks noChangeAspect="1" noChangeArrowheads="1"/>
          </p:cNvPicPr>
          <p:nvPr/>
        </p:nvPicPr>
        <p:blipFill>
          <a:blip r:embed="rId3" cstate="print"/>
          <a:srcRect/>
          <a:stretch>
            <a:fillRect/>
          </a:stretch>
        </p:blipFill>
        <p:spPr bwMode="auto">
          <a:xfrm>
            <a:off x="719138" y="1196975"/>
            <a:ext cx="7705725"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240643" name="Rectangle 5"/>
          <p:cNvSpPr>
            <a:spLocks noChangeArrowheads="1"/>
          </p:cNvSpPr>
          <p:nvPr/>
        </p:nvSpPr>
        <p:spPr bwMode="auto">
          <a:xfrm>
            <a:off x="5724525" y="2133600"/>
            <a:ext cx="2087563" cy="366713"/>
          </a:xfrm>
          <a:prstGeom prst="rect">
            <a:avLst/>
          </a:prstGeom>
          <a:noFill/>
          <a:ln w="9525">
            <a:noFill/>
            <a:miter lim="800000"/>
            <a:headEnd/>
            <a:tailEnd/>
          </a:ln>
        </p:spPr>
        <p:txBody>
          <a:bodyPr>
            <a:spAutoFit/>
          </a:bodyPr>
          <a:lstStyle/>
          <a:p>
            <a:endParaRPr lang="fr-FR"/>
          </a:p>
        </p:txBody>
      </p:sp>
      <p:sp>
        <p:nvSpPr>
          <p:cNvPr id="240644" name="Rectangle 6"/>
          <p:cNvSpPr>
            <a:spLocks noChangeArrowheads="1"/>
          </p:cNvSpPr>
          <p:nvPr/>
        </p:nvSpPr>
        <p:spPr bwMode="auto">
          <a:xfrm>
            <a:off x="2675142" y="188911"/>
            <a:ext cx="3740126" cy="461665"/>
          </a:xfrm>
          <a:prstGeom prst="rect">
            <a:avLst/>
          </a:prstGeom>
          <a:noFill/>
          <a:ln w="9525">
            <a:noFill/>
            <a:miter lim="800000"/>
            <a:headEnd/>
            <a:tailEnd/>
          </a:ln>
        </p:spPr>
        <p:txBody>
          <a:bodyPr wrap="none">
            <a:spAutoFit/>
          </a:bodyPr>
          <a:lstStyle/>
          <a:p>
            <a:pPr algn="ctr"/>
            <a:r>
              <a:rPr lang="fr-CA" sz="2400" b="1" dirty="0" smtClean="0">
                <a:solidFill>
                  <a:srgbClr val="FFD833"/>
                </a:solidFill>
              </a:rPr>
              <a:t>8)</a:t>
            </a:r>
            <a:r>
              <a:rPr lang="fr-CA" sz="2400" b="1" dirty="0" smtClean="0">
                <a:solidFill>
                  <a:srgbClr val="02549E"/>
                </a:solidFill>
              </a:rPr>
              <a:t> </a:t>
            </a:r>
            <a:r>
              <a:rPr lang="fr-CA" sz="2400" b="1" dirty="0" smtClean="0">
                <a:solidFill>
                  <a:srgbClr val="FFD833"/>
                </a:solidFill>
              </a:rPr>
              <a:t>Quelques hypothèses</a:t>
            </a:r>
            <a:endParaRPr lang="fr-CA" sz="2400" b="1" dirty="0">
              <a:solidFill>
                <a:srgbClr val="FFD833"/>
              </a:solidFill>
            </a:endParaRPr>
          </a:p>
        </p:txBody>
      </p:sp>
      <p:sp>
        <p:nvSpPr>
          <p:cNvPr id="198661" name="Rectangle 7"/>
          <p:cNvSpPr>
            <a:spLocks noChangeArrowheads="1"/>
          </p:cNvSpPr>
          <p:nvPr/>
        </p:nvSpPr>
        <p:spPr bwMode="auto">
          <a:xfrm>
            <a:off x="395536" y="908720"/>
            <a:ext cx="8374334" cy="5909310"/>
          </a:xfrm>
          <a:prstGeom prst="rect">
            <a:avLst/>
          </a:prstGeom>
          <a:noFill/>
          <a:ln w="9525">
            <a:noFill/>
            <a:miter lim="800000"/>
            <a:headEnd/>
            <a:tailEnd/>
          </a:ln>
        </p:spPr>
        <p:txBody>
          <a:bodyPr wrap="square">
            <a:spAutoFit/>
          </a:bodyPr>
          <a:lstStyle/>
          <a:p>
            <a:endParaRPr lang="fr-CA" sz="2400" b="1" dirty="0">
              <a:solidFill>
                <a:srgbClr val="02549E"/>
              </a:solidFill>
            </a:endParaRPr>
          </a:p>
          <a:p>
            <a:pPr marL="549275" lvl="1" indent="-457200">
              <a:buFontTx/>
              <a:buAutoNum type="arabicPeriod"/>
            </a:pPr>
            <a:endParaRPr lang="fr-CA" sz="2200" b="1" dirty="0" smtClean="0">
              <a:solidFill>
                <a:srgbClr val="02549E"/>
              </a:solidFill>
            </a:endParaRPr>
          </a:p>
          <a:p>
            <a:pPr marL="549275" lvl="1" indent="-457200">
              <a:buFontTx/>
              <a:buAutoNum type="arabicPeriod"/>
            </a:pPr>
            <a:r>
              <a:rPr lang="fr-CA" sz="2200" b="1" dirty="0" smtClean="0">
                <a:solidFill>
                  <a:srgbClr val="02549E"/>
                </a:solidFill>
              </a:rPr>
              <a:t>Une implantation du RP à géométrie variable</a:t>
            </a:r>
          </a:p>
          <a:p>
            <a:pPr marL="549275" lvl="1" indent="-457200">
              <a:buFontTx/>
              <a:buAutoNum type="arabicPeriod"/>
            </a:pPr>
            <a:endParaRPr lang="fr-CA" sz="2200" b="1" dirty="0" smtClean="0">
              <a:solidFill>
                <a:srgbClr val="02549E"/>
              </a:solidFill>
            </a:endParaRPr>
          </a:p>
          <a:p>
            <a:pPr marL="549275" lvl="1" indent="-457200">
              <a:buFontTx/>
              <a:buAutoNum type="arabicPeriod"/>
            </a:pPr>
            <a:r>
              <a:rPr lang="fr-CA" sz="2200" b="1" dirty="0" smtClean="0">
                <a:solidFill>
                  <a:srgbClr val="02549E"/>
                </a:solidFill>
              </a:rPr>
              <a:t>Augmentation des heures enseignées: du temps dédié à une augmentation de la charge de travail de l’élève plutôt qu’à une augmentation du soutien</a:t>
            </a:r>
          </a:p>
          <a:p>
            <a:pPr marL="549275" lvl="1" indent="-457200">
              <a:buFontTx/>
              <a:buAutoNum type="arabicPeriod"/>
            </a:pPr>
            <a:endParaRPr lang="fr-CA" sz="2200" b="1" dirty="0" smtClean="0">
              <a:solidFill>
                <a:srgbClr val="02549E"/>
              </a:solidFill>
            </a:endParaRPr>
          </a:p>
          <a:p>
            <a:pPr marL="549275" lvl="1" indent="-457200">
              <a:buFontTx/>
              <a:buAutoNum type="arabicPeriod"/>
            </a:pPr>
            <a:r>
              <a:rPr lang="fr-CA" sz="2200" b="1" dirty="0" smtClean="0">
                <a:solidFill>
                  <a:srgbClr val="02549E"/>
                </a:solidFill>
              </a:rPr>
              <a:t>L’approche par compétences: efficacité relative des pédagogies inductives et de l’enseignement explicite</a:t>
            </a:r>
          </a:p>
          <a:p>
            <a:pPr marL="549275" lvl="1" indent="-457200">
              <a:buFontTx/>
              <a:buAutoNum type="arabicPeriod"/>
            </a:pPr>
            <a:endParaRPr lang="fr-CA" sz="2200" b="1" dirty="0" smtClean="0">
              <a:solidFill>
                <a:srgbClr val="02549E"/>
              </a:solidFill>
            </a:endParaRPr>
          </a:p>
          <a:p>
            <a:pPr marL="549275" lvl="1" indent="-457200">
              <a:buFontTx/>
              <a:buAutoNum type="arabicPeriod"/>
            </a:pPr>
            <a:r>
              <a:rPr lang="fr-CA" sz="2200" b="1" dirty="0" smtClean="0">
                <a:solidFill>
                  <a:srgbClr val="02549E"/>
                </a:solidFill>
              </a:rPr>
              <a:t>Le plan d’action </a:t>
            </a:r>
            <a:r>
              <a:rPr lang="fr-FR" sz="2200" b="1" dirty="0" smtClean="0">
                <a:solidFill>
                  <a:srgbClr val="02549E"/>
                </a:solidFill>
              </a:rPr>
              <a:t>pour l’amélioration du français à l’enseignement primaire et secondaire: la bonne voie à suivre.</a:t>
            </a:r>
            <a:endParaRPr lang="fr-CA" sz="2200" b="1" dirty="0">
              <a:solidFill>
                <a:srgbClr val="02549E"/>
              </a:solidFill>
            </a:endParaRPr>
          </a:p>
          <a:p>
            <a:pPr marL="549275" lvl="1" indent="-457200">
              <a:buFontTx/>
              <a:buAutoNum type="arabicPeriod"/>
            </a:pPr>
            <a:endParaRPr lang="fr-CA" sz="2200" b="1" dirty="0" smtClean="0">
              <a:solidFill>
                <a:srgbClr val="02549E"/>
              </a:solidFill>
            </a:endParaRPr>
          </a:p>
          <a:p>
            <a:pPr marL="549275" lvl="1" indent="-457200">
              <a:buFontTx/>
              <a:buAutoNum type="arabicPeriod"/>
            </a:pPr>
            <a:r>
              <a:rPr lang="fr-CA" sz="2200" b="1" dirty="0" smtClean="0">
                <a:solidFill>
                  <a:srgbClr val="02549E"/>
                </a:solidFill>
              </a:rPr>
              <a:t>Et le rôle des médias dans tout ça ?</a:t>
            </a:r>
          </a:p>
          <a:p>
            <a:pPr marL="549275" lvl="1" indent="-457200">
              <a:buAutoNum type="arabicPeriod" startAt="2"/>
            </a:pPr>
            <a:endParaRPr lang="fr-CA" sz="2400" dirty="0" smtClean="0">
              <a:solidFill>
                <a:srgbClr val="02549E"/>
              </a:solidFill>
            </a:endParaRPr>
          </a:p>
        </p:txBody>
      </p:sp>
    </p:spTree>
    <p:extLst>
      <p:ext uri="{BB962C8B-B14F-4D97-AF65-F5344CB8AC3E}">
        <p14:creationId xmlns:p14="http://schemas.microsoft.com/office/powerpoint/2010/main" xmlns="" val="21215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8661">
                                            <p:txEl>
                                              <p:pRg st="2" end="2"/>
                                            </p:txEl>
                                          </p:spTgt>
                                        </p:tgtEl>
                                        <p:attrNameLst>
                                          <p:attrName>style.visibility</p:attrName>
                                        </p:attrNameLst>
                                      </p:cBhvr>
                                      <p:to>
                                        <p:strVal val="visible"/>
                                      </p:to>
                                    </p:set>
                                    <p:anim calcmode="lin" valueType="num">
                                      <p:cBhvr>
                                        <p:cTn id="7" dur="500" fill="hold"/>
                                        <p:tgtEl>
                                          <p:spTgt spid="19866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9866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98661">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8661">
                                            <p:txEl>
                                              <p:pRg st="4" end="4"/>
                                            </p:txEl>
                                          </p:spTgt>
                                        </p:tgtEl>
                                        <p:attrNameLst>
                                          <p:attrName>style.visibility</p:attrName>
                                        </p:attrNameLst>
                                      </p:cBhvr>
                                      <p:to>
                                        <p:strVal val="visible"/>
                                      </p:to>
                                    </p:set>
                                    <p:anim calcmode="lin" valueType="num">
                                      <p:cBhvr>
                                        <p:cTn id="14" dur="500" fill="hold"/>
                                        <p:tgtEl>
                                          <p:spTgt spid="198661">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98661">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9866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8661">
                                            <p:txEl>
                                              <p:pRg st="6" end="6"/>
                                            </p:txEl>
                                          </p:spTgt>
                                        </p:tgtEl>
                                        <p:attrNameLst>
                                          <p:attrName>style.visibility</p:attrName>
                                        </p:attrNameLst>
                                      </p:cBhvr>
                                      <p:to>
                                        <p:strVal val="visible"/>
                                      </p:to>
                                    </p:set>
                                    <p:anim calcmode="lin" valueType="num">
                                      <p:cBhvr>
                                        <p:cTn id="21" dur="500" fill="hold"/>
                                        <p:tgtEl>
                                          <p:spTgt spid="198661">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198661">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198661">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98661">
                                            <p:txEl>
                                              <p:pRg st="8" end="8"/>
                                            </p:txEl>
                                          </p:spTgt>
                                        </p:tgtEl>
                                        <p:attrNameLst>
                                          <p:attrName>style.visibility</p:attrName>
                                        </p:attrNameLst>
                                      </p:cBhvr>
                                      <p:to>
                                        <p:strVal val="visible"/>
                                      </p:to>
                                    </p:set>
                                    <p:anim calcmode="lin" valueType="num">
                                      <p:cBhvr>
                                        <p:cTn id="28" dur="500" fill="hold"/>
                                        <p:tgtEl>
                                          <p:spTgt spid="198661">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198661">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198661">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98661">
                                            <p:txEl>
                                              <p:pRg st="10" end="10"/>
                                            </p:txEl>
                                          </p:spTgt>
                                        </p:tgtEl>
                                        <p:attrNameLst>
                                          <p:attrName>style.visibility</p:attrName>
                                        </p:attrNameLst>
                                      </p:cBhvr>
                                      <p:to>
                                        <p:strVal val="visible"/>
                                      </p:to>
                                    </p:set>
                                    <p:anim calcmode="lin" valueType="num">
                                      <p:cBhvr>
                                        <p:cTn id="35" dur="500" fill="hold"/>
                                        <p:tgtEl>
                                          <p:spTgt spid="198661">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198661">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19866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66563" name="Text Box 10"/>
          <p:cNvSpPr txBox="1">
            <a:spLocks noChangeArrowheads="1"/>
          </p:cNvSpPr>
          <p:nvPr/>
        </p:nvSpPr>
        <p:spPr bwMode="auto">
          <a:xfrm>
            <a:off x="1187450" y="0"/>
            <a:ext cx="6480175" cy="579438"/>
          </a:xfrm>
          <a:prstGeom prst="rect">
            <a:avLst/>
          </a:prstGeom>
          <a:noFill/>
          <a:ln w="9525">
            <a:noFill/>
            <a:miter lim="800000"/>
            <a:headEnd/>
            <a:tailEnd/>
          </a:ln>
        </p:spPr>
        <p:txBody>
          <a:bodyPr>
            <a:spAutoFit/>
          </a:bodyPr>
          <a:lstStyle/>
          <a:p>
            <a:pPr algn="ctr">
              <a:spcBef>
                <a:spcPct val="50000"/>
              </a:spcBef>
            </a:pPr>
            <a:r>
              <a:rPr lang="fr-CA" sz="3200" b="1">
                <a:solidFill>
                  <a:srgbClr val="FFD833"/>
                </a:solidFill>
              </a:rPr>
              <a:t>Équipe du projet ÉRES</a:t>
            </a:r>
          </a:p>
        </p:txBody>
      </p:sp>
      <p:sp>
        <p:nvSpPr>
          <p:cNvPr id="66564" name="Text Box 11"/>
          <p:cNvSpPr txBox="1">
            <a:spLocks noChangeArrowheads="1"/>
          </p:cNvSpPr>
          <p:nvPr/>
        </p:nvSpPr>
        <p:spPr bwMode="auto">
          <a:xfrm>
            <a:off x="0" y="4221163"/>
            <a:ext cx="7164288" cy="2631490"/>
          </a:xfrm>
          <a:prstGeom prst="rect">
            <a:avLst/>
          </a:prstGeom>
          <a:noFill/>
          <a:ln w="9525">
            <a:noFill/>
            <a:miter lim="800000"/>
            <a:headEnd/>
            <a:tailEnd/>
          </a:ln>
        </p:spPr>
        <p:txBody>
          <a:bodyPr wrap="square">
            <a:spAutoFit/>
          </a:bodyPr>
          <a:lstStyle/>
          <a:p>
            <a:pPr marL="811213" indent="-457200">
              <a:lnSpc>
                <a:spcPct val="150000"/>
              </a:lnSpc>
            </a:pPr>
            <a:endParaRPr lang="fr-CA" sz="1200" dirty="0">
              <a:solidFill>
                <a:srgbClr val="02549E"/>
              </a:solidFill>
            </a:endParaRPr>
          </a:p>
          <a:p>
            <a:pPr marL="811213" indent="-457200">
              <a:lnSpc>
                <a:spcPct val="150000"/>
              </a:lnSpc>
            </a:pPr>
            <a:r>
              <a:rPr lang="fr-CA" sz="1400" dirty="0">
                <a:solidFill>
                  <a:srgbClr val="02549E"/>
                </a:solidFill>
              </a:rPr>
              <a:t>Stéphane Duchesne, professeur, sciences de l’éducation, </a:t>
            </a:r>
            <a:r>
              <a:rPr lang="fr-CA" sz="1400" dirty="0" smtClean="0">
                <a:solidFill>
                  <a:srgbClr val="02549E"/>
                </a:solidFill>
              </a:rPr>
              <a:t>université </a:t>
            </a:r>
            <a:r>
              <a:rPr lang="fr-CA" sz="1400" dirty="0">
                <a:solidFill>
                  <a:srgbClr val="02549E"/>
                </a:solidFill>
              </a:rPr>
              <a:t>Laval</a:t>
            </a:r>
          </a:p>
          <a:p>
            <a:pPr marL="811213" indent="-457200">
              <a:lnSpc>
                <a:spcPct val="150000"/>
              </a:lnSpc>
            </a:pPr>
            <a:r>
              <a:rPr lang="fr-CA" sz="1400" dirty="0">
                <a:solidFill>
                  <a:srgbClr val="02549E"/>
                </a:solidFill>
              </a:rPr>
              <a:t>Diane Cyrenne, chercheure de collège, collège </a:t>
            </a:r>
            <a:r>
              <a:rPr lang="fr-CA" sz="1400" dirty="0" err="1">
                <a:solidFill>
                  <a:srgbClr val="02549E"/>
                </a:solidFill>
              </a:rPr>
              <a:t>Mérici</a:t>
            </a:r>
            <a:endParaRPr lang="fr-CA" sz="1400" dirty="0">
              <a:solidFill>
                <a:srgbClr val="02549E"/>
              </a:solidFill>
            </a:endParaRPr>
          </a:p>
          <a:p>
            <a:pPr marL="811213" indent="-457200">
              <a:lnSpc>
                <a:spcPct val="150000"/>
              </a:lnSpc>
            </a:pPr>
            <a:r>
              <a:rPr lang="fr-CA" sz="1400" dirty="0">
                <a:solidFill>
                  <a:srgbClr val="02549E"/>
                </a:solidFill>
              </a:rPr>
              <a:t>Sharon Smith, professionnelle de recherche</a:t>
            </a:r>
          </a:p>
          <a:p>
            <a:pPr marL="811213" indent="-457200">
              <a:lnSpc>
                <a:spcPct val="150000"/>
              </a:lnSpc>
            </a:pPr>
            <a:r>
              <a:rPr lang="fr-CA" sz="1400" dirty="0">
                <a:solidFill>
                  <a:srgbClr val="02549E"/>
                </a:solidFill>
              </a:rPr>
              <a:t>Marylou Harvey, professionnelle de recherche</a:t>
            </a:r>
          </a:p>
          <a:p>
            <a:pPr marL="811213" indent="-457200">
              <a:lnSpc>
                <a:spcPct val="150000"/>
              </a:lnSpc>
            </a:pPr>
            <a:r>
              <a:rPr lang="fr-CA" sz="1400" dirty="0">
                <a:solidFill>
                  <a:srgbClr val="02549E"/>
                </a:solidFill>
              </a:rPr>
              <a:t>Vicky Lebel, auxiliaire de </a:t>
            </a:r>
            <a:r>
              <a:rPr lang="fr-CA" sz="1400" dirty="0" smtClean="0">
                <a:solidFill>
                  <a:srgbClr val="02549E"/>
                </a:solidFill>
              </a:rPr>
              <a:t>recherche</a:t>
            </a:r>
          </a:p>
          <a:p>
            <a:pPr marL="811213" indent="-457200">
              <a:lnSpc>
                <a:spcPct val="150000"/>
              </a:lnSpc>
            </a:pPr>
            <a:r>
              <a:rPr lang="fr-CA" sz="1400" dirty="0" smtClean="0">
                <a:solidFill>
                  <a:srgbClr val="02549E"/>
                </a:solidFill>
              </a:rPr>
              <a:t>Alexandra </a:t>
            </a:r>
            <a:r>
              <a:rPr lang="fr-CA" sz="1400" dirty="0" err="1">
                <a:solidFill>
                  <a:srgbClr val="02549E"/>
                </a:solidFill>
              </a:rPr>
              <a:t>Loignon</a:t>
            </a:r>
            <a:r>
              <a:rPr lang="fr-CA" sz="1400" dirty="0">
                <a:solidFill>
                  <a:srgbClr val="02549E"/>
                </a:solidFill>
              </a:rPr>
              <a:t>, auxiliaire de </a:t>
            </a:r>
            <a:r>
              <a:rPr lang="fr-CA" sz="1400" dirty="0" smtClean="0">
                <a:solidFill>
                  <a:srgbClr val="02549E"/>
                </a:solidFill>
              </a:rPr>
              <a:t>recherche</a:t>
            </a:r>
          </a:p>
          <a:p>
            <a:pPr marL="811213" indent="-457200">
              <a:lnSpc>
                <a:spcPct val="150000"/>
              </a:lnSpc>
            </a:pPr>
            <a:r>
              <a:rPr lang="fr-CA" sz="1400" dirty="0" smtClean="0">
                <a:solidFill>
                  <a:srgbClr val="02549E"/>
                </a:solidFill>
              </a:rPr>
              <a:t>Samuel </a:t>
            </a:r>
            <a:r>
              <a:rPr lang="fr-CA" sz="1400" dirty="0">
                <a:solidFill>
                  <a:srgbClr val="02549E"/>
                </a:solidFill>
              </a:rPr>
              <a:t>Venière, auxiliaire de </a:t>
            </a:r>
            <a:r>
              <a:rPr lang="fr-CA" sz="1400" dirty="0" smtClean="0">
                <a:solidFill>
                  <a:srgbClr val="02549E"/>
                </a:solidFill>
              </a:rPr>
              <a:t>recherche</a:t>
            </a:r>
            <a:endParaRPr lang="fr-CA" sz="1400" dirty="0">
              <a:solidFill>
                <a:srgbClr val="02549E"/>
              </a:solidFill>
            </a:endParaRPr>
          </a:p>
        </p:txBody>
      </p:sp>
      <p:pic>
        <p:nvPicPr>
          <p:cNvPr id="66565" name="Picture 7" descr="637_photo__StephaneDuchesne"/>
          <p:cNvPicPr>
            <a:picLocks noChangeAspect="1" noChangeArrowheads="1"/>
          </p:cNvPicPr>
          <p:nvPr/>
        </p:nvPicPr>
        <p:blipFill>
          <a:blip r:embed="rId3" cstate="print"/>
          <a:srcRect/>
          <a:stretch>
            <a:fillRect/>
          </a:stretch>
        </p:blipFill>
        <p:spPr bwMode="auto">
          <a:xfrm>
            <a:off x="684213" y="1052513"/>
            <a:ext cx="1527175" cy="1527175"/>
          </a:xfrm>
          <a:prstGeom prst="rect">
            <a:avLst/>
          </a:prstGeom>
          <a:noFill/>
          <a:ln w="9525">
            <a:noFill/>
            <a:miter lim="800000"/>
            <a:headEnd/>
            <a:tailEnd/>
          </a:ln>
        </p:spPr>
      </p:pic>
      <p:pic>
        <p:nvPicPr>
          <p:cNvPr id="66566" name="Picture 8" descr="marylou"/>
          <p:cNvPicPr>
            <a:picLocks noChangeAspect="1" noChangeArrowheads="1"/>
          </p:cNvPicPr>
          <p:nvPr/>
        </p:nvPicPr>
        <p:blipFill>
          <a:blip r:embed="rId4" cstate="print"/>
          <a:srcRect/>
          <a:stretch>
            <a:fillRect/>
          </a:stretch>
        </p:blipFill>
        <p:spPr bwMode="auto">
          <a:xfrm>
            <a:off x="6804025" y="981075"/>
            <a:ext cx="1314450" cy="1714500"/>
          </a:xfrm>
          <a:prstGeom prst="rect">
            <a:avLst/>
          </a:prstGeom>
          <a:noFill/>
          <a:ln w="9525">
            <a:noFill/>
            <a:miter lim="800000"/>
            <a:headEnd/>
            <a:tailEnd/>
          </a:ln>
        </p:spPr>
      </p:pic>
      <p:pic>
        <p:nvPicPr>
          <p:cNvPr id="66567" name="Picture 9" descr="vicky rognée"/>
          <p:cNvPicPr>
            <a:picLocks noChangeAspect="1" noChangeArrowheads="1"/>
          </p:cNvPicPr>
          <p:nvPr/>
        </p:nvPicPr>
        <p:blipFill>
          <a:blip r:embed="rId5" cstate="print"/>
          <a:srcRect/>
          <a:stretch>
            <a:fillRect/>
          </a:stretch>
        </p:blipFill>
        <p:spPr bwMode="auto">
          <a:xfrm>
            <a:off x="1908175" y="2781300"/>
            <a:ext cx="1166813" cy="1584325"/>
          </a:xfrm>
          <a:prstGeom prst="rect">
            <a:avLst/>
          </a:prstGeom>
          <a:noFill/>
          <a:ln w="9525">
            <a:noFill/>
            <a:miter lim="800000"/>
            <a:headEnd/>
            <a:tailEnd/>
          </a:ln>
        </p:spPr>
      </p:pic>
      <p:pic>
        <p:nvPicPr>
          <p:cNvPr id="66568" name="Picture 10" descr="Alex rognée"/>
          <p:cNvPicPr>
            <a:picLocks noChangeAspect="1" noChangeArrowheads="1"/>
          </p:cNvPicPr>
          <p:nvPr/>
        </p:nvPicPr>
        <p:blipFill>
          <a:blip r:embed="rId6" cstate="print"/>
          <a:srcRect/>
          <a:stretch>
            <a:fillRect/>
          </a:stretch>
        </p:blipFill>
        <p:spPr bwMode="auto">
          <a:xfrm>
            <a:off x="3851275" y="2781300"/>
            <a:ext cx="1128713" cy="1512888"/>
          </a:xfrm>
          <a:prstGeom prst="rect">
            <a:avLst/>
          </a:prstGeom>
          <a:noFill/>
          <a:ln w="9525">
            <a:noFill/>
            <a:miter lim="800000"/>
            <a:headEnd/>
            <a:tailEnd/>
          </a:ln>
        </p:spPr>
      </p:pic>
      <p:pic>
        <p:nvPicPr>
          <p:cNvPr id="66569" name="Picture 11" descr="Copie de DSC01154"/>
          <p:cNvPicPr>
            <a:picLocks noChangeAspect="1" noChangeArrowheads="1"/>
          </p:cNvPicPr>
          <p:nvPr/>
        </p:nvPicPr>
        <p:blipFill>
          <a:blip r:embed="rId7" cstate="print"/>
          <a:srcRect/>
          <a:stretch>
            <a:fillRect/>
          </a:stretch>
        </p:blipFill>
        <p:spPr bwMode="auto">
          <a:xfrm>
            <a:off x="5724525" y="2708275"/>
            <a:ext cx="1174750" cy="1584325"/>
          </a:xfrm>
          <a:prstGeom prst="rect">
            <a:avLst/>
          </a:prstGeom>
          <a:noFill/>
          <a:ln w="9525">
            <a:noFill/>
            <a:miter lim="800000"/>
            <a:headEnd/>
            <a:tailEnd/>
          </a:ln>
        </p:spPr>
      </p:pic>
      <p:pic>
        <p:nvPicPr>
          <p:cNvPr id="66570" name="Picture 12" descr="Diane rognée"/>
          <p:cNvPicPr>
            <a:picLocks noChangeAspect="1" noChangeArrowheads="1"/>
          </p:cNvPicPr>
          <p:nvPr/>
        </p:nvPicPr>
        <p:blipFill>
          <a:blip r:embed="rId8" cstate="print"/>
          <a:srcRect/>
          <a:stretch>
            <a:fillRect/>
          </a:stretch>
        </p:blipFill>
        <p:spPr bwMode="auto">
          <a:xfrm>
            <a:off x="15274925" y="-819150"/>
            <a:ext cx="5092700" cy="6192838"/>
          </a:xfrm>
          <a:prstGeom prst="rect">
            <a:avLst/>
          </a:prstGeom>
          <a:noFill/>
          <a:ln w="9525">
            <a:noFill/>
            <a:miter lim="800000"/>
            <a:headEnd/>
            <a:tailEnd/>
          </a:ln>
        </p:spPr>
      </p:pic>
      <p:pic>
        <p:nvPicPr>
          <p:cNvPr id="66571" name="Picture 13" descr="GetAttachment"/>
          <p:cNvPicPr>
            <a:picLocks noChangeAspect="1" noChangeArrowheads="1"/>
          </p:cNvPicPr>
          <p:nvPr/>
        </p:nvPicPr>
        <p:blipFill>
          <a:blip r:embed="rId9" cstate="print"/>
          <a:srcRect/>
          <a:stretch>
            <a:fillRect/>
          </a:stretch>
        </p:blipFill>
        <p:spPr bwMode="auto">
          <a:xfrm>
            <a:off x="4787900" y="981075"/>
            <a:ext cx="1223963" cy="1625600"/>
          </a:xfrm>
          <a:prstGeom prst="rect">
            <a:avLst/>
          </a:prstGeom>
          <a:noFill/>
          <a:ln w="9525">
            <a:noFill/>
            <a:miter lim="800000"/>
            <a:headEnd/>
            <a:tailEnd/>
          </a:ln>
        </p:spPr>
      </p:pic>
      <p:pic>
        <p:nvPicPr>
          <p:cNvPr id="66572" name="Picture 15" descr="Diane rognée"/>
          <p:cNvPicPr>
            <a:picLocks noChangeAspect="1" noChangeArrowheads="1"/>
          </p:cNvPicPr>
          <p:nvPr/>
        </p:nvPicPr>
        <p:blipFill>
          <a:blip r:embed="rId10" cstate="print"/>
          <a:srcRect/>
          <a:stretch>
            <a:fillRect/>
          </a:stretch>
        </p:blipFill>
        <p:spPr bwMode="auto">
          <a:xfrm>
            <a:off x="2686050" y="981075"/>
            <a:ext cx="13017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Image 3"/>
          <p:cNvPicPr>
            <a:picLocks noChangeAspect="1"/>
          </p:cNvPicPr>
          <p:nvPr/>
        </p:nvPicPr>
        <p:blipFill>
          <a:blip r:embed="rId2" cstate="print"/>
          <a:srcRect/>
          <a:stretch>
            <a:fillRect/>
          </a:stretch>
        </p:blipFill>
        <p:spPr bwMode="auto">
          <a:xfrm>
            <a:off x="-650875" y="0"/>
            <a:ext cx="10479088" cy="6880225"/>
          </a:xfrm>
          <a:prstGeom prst="rect">
            <a:avLst/>
          </a:prstGeom>
          <a:noFill/>
          <a:ln w="9525">
            <a:noFill/>
            <a:miter lim="800000"/>
            <a:headEnd/>
            <a:tailEnd/>
          </a:ln>
        </p:spPr>
      </p:pic>
      <p:sp>
        <p:nvSpPr>
          <p:cNvPr id="112642" name="Rectangle 8"/>
          <p:cNvSpPr>
            <a:spLocks noChangeArrowheads="1"/>
          </p:cNvSpPr>
          <p:nvPr/>
        </p:nvSpPr>
        <p:spPr bwMode="auto">
          <a:xfrm>
            <a:off x="3851275" y="476250"/>
            <a:ext cx="2520950" cy="366713"/>
          </a:xfrm>
          <a:prstGeom prst="rect">
            <a:avLst/>
          </a:prstGeom>
          <a:noFill/>
          <a:ln w="9525">
            <a:noFill/>
            <a:miter lim="800000"/>
            <a:headEnd/>
            <a:tailEnd/>
          </a:ln>
        </p:spPr>
        <p:txBody>
          <a:bodyPr wrap="none">
            <a:spAutoFit/>
          </a:bodyPr>
          <a:lstStyle/>
          <a:p>
            <a:r>
              <a:rPr lang="fr-CA">
                <a:hlinkClick r:id="rId3"/>
              </a:rPr>
              <a:t>www.eres.fse.ulaval.ca</a:t>
            </a:r>
            <a:endParaRPr lang="fr-C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p:cNvPicPr>
            <a:picLocks noChangeAspect="1" noChangeArrowheads="1"/>
          </p:cNvPicPr>
          <p:nvPr/>
        </p:nvPicPr>
        <p:blipFill>
          <a:blip r:embed="rId2" cstate="print"/>
          <a:srcRect/>
          <a:stretch>
            <a:fillRect/>
          </a:stretch>
        </p:blipFill>
        <p:spPr bwMode="auto">
          <a:xfrm>
            <a:off x="155575" y="-1588"/>
            <a:ext cx="9013825" cy="14357351"/>
          </a:xfrm>
          <a:prstGeom prst="rect">
            <a:avLst/>
          </a:prstGeom>
          <a:noFill/>
          <a:ln w="9525">
            <a:noFill/>
            <a:miter lim="800000"/>
            <a:headEnd/>
            <a:tailEnd/>
          </a:ln>
        </p:spPr>
      </p:pic>
      <p:pic>
        <p:nvPicPr>
          <p:cNvPr id="71682" name="Picture 4"/>
          <p:cNvPicPr>
            <a:picLocks noChangeAspect="1" noChangeArrowheads="1"/>
          </p:cNvPicPr>
          <p:nvPr/>
        </p:nvPicPr>
        <p:blipFill>
          <a:blip r:embed="rId3" cstate="print"/>
          <a:srcRect/>
          <a:stretch>
            <a:fillRect/>
          </a:stretch>
        </p:blipFill>
        <p:spPr bwMode="auto">
          <a:xfrm>
            <a:off x="-26988" y="0"/>
            <a:ext cx="6615113" cy="9020175"/>
          </a:xfrm>
          <a:prstGeom prst="rect">
            <a:avLst/>
          </a:prstGeom>
          <a:noFill/>
          <a:ln w="9525">
            <a:noFill/>
            <a:miter lim="800000"/>
            <a:headEnd/>
            <a:tailEnd/>
          </a:ln>
        </p:spPr>
      </p:pic>
      <p:sp>
        <p:nvSpPr>
          <p:cNvPr id="4" name="Ellipse 3"/>
          <p:cNvSpPr/>
          <p:nvPr/>
        </p:nvSpPr>
        <p:spPr>
          <a:xfrm>
            <a:off x="-26988" y="115888"/>
            <a:ext cx="4959351" cy="2089150"/>
          </a:xfrm>
          <a:prstGeom prst="ellipse">
            <a:avLst/>
          </a:prstGeom>
          <a:noFill/>
          <a:ln w="57150">
            <a:solidFill>
              <a:srgbClr val="DA4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 name="Ellipse 4"/>
          <p:cNvSpPr/>
          <p:nvPr/>
        </p:nvSpPr>
        <p:spPr>
          <a:xfrm>
            <a:off x="6227763" y="1700213"/>
            <a:ext cx="2916237" cy="4321175"/>
          </a:xfrm>
          <a:prstGeom prst="ellipse">
            <a:avLst/>
          </a:prstGeom>
          <a:noFill/>
          <a:ln w="57150">
            <a:solidFill>
              <a:srgbClr val="DA4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2" cstate="print"/>
          <a:srcRect/>
          <a:stretch>
            <a:fillRect/>
          </a:stretch>
        </p:blipFill>
        <p:spPr bwMode="auto">
          <a:xfrm>
            <a:off x="969963" y="-7300913"/>
            <a:ext cx="7543800" cy="15087601"/>
          </a:xfrm>
          <a:prstGeom prst="rect">
            <a:avLst/>
          </a:prstGeom>
          <a:noFill/>
          <a:ln w="9525">
            <a:noFill/>
            <a:miter lim="800000"/>
            <a:headEnd/>
            <a:tailEnd/>
          </a:ln>
        </p:spPr>
      </p:pic>
      <p:sp>
        <p:nvSpPr>
          <p:cNvPr id="2" name="Ellipse 1"/>
          <p:cNvSpPr/>
          <p:nvPr/>
        </p:nvSpPr>
        <p:spPr>
          <a:xfrm>
            <a:off x="755650" y="0"/>
            <a:ext cx="7758113" cy="2420938"/>
          </a:xfrm>
          <a:prstGeom prst="ellipse">
            <a:avLst/>
          </a:prstGeom>
          <a:noFill/>
          <a:ln w="57150">
            <a:solidFill>
              <a:srgbClr val="DA4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3" cstate="print"/>
          <a:srcRect/>
          <a:stretch>
            <a:fillRect/>
          </a:stretch>
        </p:blipFill>
        <p:spPr bwMode="auto">
          <a:xfrm>
            <a:off x="900113" y="0"/>
            <a:ext cx="7543800" cy="15087600"/>
          </a:xfrm>
          <a:prstGeom prst="rect">
            <a:avLst/>
          </a:prstGeom>
          <a:noFill/>
          <a:ln w="9525">
            <a:solidFill>
              <a:schemeClr val="tx1"/>
            </a:solidFill>
            <a:miter lim="800000"/>
            <a:headEnd/>
            <a:tailEnd/>
          </a:ln>
        </p:spPr>
      </p:pic>
      <p:sp>
        <p:nvSpPr>
          <p:cNvPr id="4" name="Ellipse 3"/>
          <p:cNvSpPr/>
          <p:nvPr/>
        </p:nvSpPr>
        <p:spPr>
          <a:xfrm>
            <a:off x="1025525" y="423863"/>
            <a:ext cx="7291388" cy="2232025"/>
          </a:xfrm>
          <a:prstGeom prst="ellipse">
            <a:avLst/>
          </a:prstGeom>
          <a:noFill/>
          <a:ln w="57150">
            <a:solidFill>
              <a:srgbClr val="DA4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dirty="0">
              <a:solidFill>
                <a:prstClr val="white"/>
              </a:solidFill>
            </a:endParaRPr>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07" name="Picture 2" descr="Orange"/>
          <p:cNvPicPr>
            <a:picLocks noChangeAspect="1" noChangeArrowheads="1"/>
          </p:cNvPicPr>
          <p:nvPr/>
        </p:nvPicPr>
        <p:blipFill>
          <a:blip r:embed="rId3" cstate="print"/>
          <a:srcRect/>
          <a:stretch>
            <a:fillRect/>
          </a:stretch>
        </p:blipFill>
        <p:spPr bwMode="auto">
          <a:xfrm>
            <a:off x="0" y="0"/>
            <a:ext cx="9144000" cy="968375"/>
          </a:xfrm>
          <a:prstGeom prst="rect">
            <a:avLst/>
          </a:prstGeom>
          <a:noFill/>
          <a:ln w="9525">
            <a:noFill/>
            <a:miter lim="800000"/>
            <a:headEnd/>
            <a:tailEnd/>
          </a:ln>
        </p:spPr>
      </p:pic>
      <p:sp>
        <p:nvSpPr>
          <p:cNvPr id="104508" name="Text Box 5"/>
          <p:cNvSpPr txBox="1">
            <a:spLocks noChangeArrowheads="1"/>
          </p:cNvSpPr>
          <p:nvPr/>
        </p:nvSpPr>
        <p:spPr bwMode="auto">
          <a:xfrm>
            <a:off x="611188" y="115888"/>
            <a:ext cx="7848600" cy="730250"/>
          </a:xfrm>
          <a:prstGeom prst="rect">
            <a:avLst/>
          </a:prstGeom>
          <a:noFill/>
          <a:ln w="9525">
            <a:noFill/>
            <a:miter lim="800000"/>
            <a:headEnd/>
            <a:tailEnd/>
          </a:ln>
        </p:spPr>
        <p:txBody>
          <a:bodyPr>
            <a:spAutoFit/>
          </a:bodyPr>
          <a:lstStyle/>
          <a:p>
            <a:pPr algn="ctr">
              <a:lnSpc>
                <a:spcPct val="90000"/>
              </a:lnSpc>
              <a:spcBef>
                <a:spcPct val="20000"/>
              </a:spcBef>
              <a:buFont typeface="Times" pitchFamily="18" charset="0"/>
              <a:buNone/>
            </a:pPr>
            <a:r>
              <a:rPr lang="fr-CA" sz="2400" b="1" dirty="0">
                <a:solidFill>
                  <a:srgbClr val="FFD833"/>
                </a:solidFill>
              </a:rPr>
              <a:t>3</a:t>
            </a:r>
            <a:r>
              <a:rPr lang="fr-CA" sz="2400" b="1" dirty="0" smtClean="0">
                <a:solidFill>
                  <a:srgbClr val="FFD833"/>
                </a:solidFill>
              </a:rPr>
              <a:t>) </a:t>
            </a:r>
            <a:r>
              <a:rPr lang="fr-CA" sz="2400" b="1" dirty="0">
                <a:solidFill>
                  <a:srgbClr val="FFD833"/>
                </a:solidFill>
              </a:rPr>
              <a:t>Le projet ERES et ses orientations théoriques</a:t>
            </a:r>
          </a:p>
          <a:p>
            <a:pPr algn="ctr">
              <a:lnSpc>
                <a:spcPct val="90000"/>
              </a:lnSpc>
              <a:spcBef>
                <a:spcPct val="20000"/>
              </a:spcBef>
              <a:buFont typeface="Times" pitchFamily="18" charset="0"/>
              <a:buNone/>
            </a:pPr>
            <a:endParaRPr lang="fr-CA" dirty="0">
              <a:solidFill>
                <a:srgbClr val="FFD833"/>
              </a:solidFill>
            </a:endParaRPr>
          </a:p>
        </p:txBody>
      </p:sp>
      <p:sp>
        <p:nvSpPr>
          <p:cNvPr id="104509" name="Rectangle 6"/>
          <p:cNvSpPr>
            <a:spLocks noChangeArrowheads="1"/>
          </p:cNvSpPr>
          <p:nvPr/>
        </p:nvSpPr>
        <p:spPr bwMode="auto">
          <a:xfrm>
            <a:off x="176213" y="1860550"/>
            <a:ext cx="4679950" cy="1885950"/>
          </a:xfrm>
          <a:prstGeom prst="rect">
            <a:avLst/>
          </a:prstGeom>
          <a:noFill/>
          <a:ln w="9525">
            <a:noFill/>
            <a:miter lim="800000"/>
            <a:headEnd/>
            <a:tailEnd/>
          </a:ln>
        </p:spPr>
        <p:txBody>
          <a:bodyPr>
            <a:spAutoFit/>
          </a:bodyPr>
          <a:lstStyle/>
          <a:p>
            <a:pPr marL="342900" indent="-342900">
              <a:lnSpc>
                <a:spcPct val="90000"/>
              </a:lnSpc>
              <a:spcBef>
                <a:spcPct val="20000"/>
              </a:spcBef>
            </a:pPr>
            <a:r>
              <a:rPr lang="fr-CA" sz="2800" dirty="0">
                <a:solidFill>
                  <a:srgbClr val="02549E"/>
                </a:solidFill>
              </a:rPr>
              <a:t>Évaluation du </a:t>
            </a:r>
          </a:p>
          <a:p>
            <a:pPr marL="342900" indent="-342900">
              <a:lnSpc>
                <a:spcPct val="90000"/>
              </a:lnSpc>
              <a:spcBef>
                <a:spcPct val="20000"/>
              </a:spcBef>
            </a:pPr>
            <a:r>
              <a:rPr lang="fr-CA" sz="2800" dirty="0">
                <a:solidFill>
                  <a:srgbClr val="02549E"/>
                </a:solidFill>
              </a:rPr>
              <a:t>Renouveau pédagogique à</a:t>
            </a:r>
          </a:p>
          <a:p>
            <a:pPr marL="342900" indent="-342900">
              <a:lnSpc>
                <a:spcPct val="90000"/>
              </a:lnSpc>
              <a:spcBef>
                <a:spcPct val="20000"/>
              </a:spcBef>
            </a:pPr>
            <a:r>
              <a:rPr lang="fr-CA" sz="2800" dirty="0">
                <a:solidFill>
                  <a:srgbClr val="02549E"/>
                </a:solidFill>
              </a:rPr>
              <a:t>l’Enseignement Secondaire</a:t>
            </a:r>
          </a:p>
          <a:p>
            <a:pPr marL="342900" indent="-342900">
              <a:lnSpc>
                <a:spcPct val="90000"/>
              </a:lnSpc>
              <a:spcBef>
                <a:spcPct val="20000"/>
              </a:spcBef>
            </a:pPr>
            <a:r>
              <a:rPr lang="fr-CA" sz="2800" dirty="0">
                <a:solidFill>
                  <a:srgbClr val="02549E"/>
                </a:solidFill>
              </a:rPr>
              <a:t>(ERES)</a:t>
            </a:r>
          </a:p>
        </p:txBody>
      </p:sp>
      <p:graphicFrame>
        <p:nvGraphicFramePr>
          <p:cNvPr id="104506" name="Object 58"/>
          <p:cNvGraphicFramePr>
            <a:graphicFrameLocks noChangeAspect="1"/>
          </p:cNvGraphicFramePr>
          <p:nvPr/>
        </p:nvGraphicFramePr>
        <p:xfrm>
          <a:off x="4932363" y="981075"/>
          <a:ext cx="3824287" cy="5256213"/>
        </p:xfrm>
        <a:graphic>
          <a:graphicData uri="http://schemas.openxmlformats.org/presentationml/2006/ole">
            <p:oleObj spid="_x0000_s321538" name="Acrobat Document" r:id="rId4" imgW="6885000" imgH="8910000" progId="AcroExch.Document.7">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Orange"/>
          <p:cNvPicPr>
            <a:picLocks noChangeAspect="1" noChangeArrowheads="1"/>
          </p:cNvPicPr>
          <p:nvPr/>
        </p:nvPicPr>
        <p:blipFill>
          <a:blip r:embed="rId2" cstate="print"/>
          <a:srcRect/>
          <a:stretch>
            <a:fillRect/>
          </a:stretch>
        </p:blipFill>
        <p:spPr bwMode="auto">
          <a:xfrm>
            <a:off x="0" y="0"/>
            <a:ext cx="9144000" cy="968375"/>
          </a:xfrm>
          <a:prstGeom prst="rect">
            <a:avLst/>
          </a:prstGeom>
          <a:noFill/>
          <a:ln w="9525">
            <a:noFill/>
            <a:miter lim="800000"/>
            <a:headEnd/>
            <a:tailEnd/>
          </a:ln>
        </p:spPr>
      </p:pic>
      <p:sp>
        <p:nvSpPr>
          <p:cNvPr id="106499" name="Text Box 5"/>
          <p:cNvSpPr txBox="1">
            <a:spLocks noChangeArrowheads="1"/>
          </p:cNvSpPr>
          <p:nvPr/>
        </p:nvSpPr>
        <p:spPr bwMode="auto">
          <a:xfrm>
            <a:off x="592138" y="115888"/>
            <a:ext cx="7848600" cy="877887"/>
          </a:xfrm>
          <a:prstGeom prst="rect">
            <a:avLst/>
          </a:prstGeom>
          <a:noFill/>
          <a:ln w="9525">
            <a:noFill/>
            <a:miter lim="800000"/>
            <a:headEnd/>
            <a:tailEnd/>
          </a:ln>
        </p:spPr>
        <p:txBody>
          <a:bodyPr>
            <a:spAutoFit/>
          </a:bodyPr>
          <a:lstStyle/>
          <a:p>
            <a:pPr algn="ctr">
              <a:spcBef>
                <a:spcPct val="50000"/>
              </a:spcBef>
            </a:pPr>
            <a:r>
              <a:rPr lang="fr-CA" sz="2400" b="1" dirty="0">
                <a:solidFill>
                  <a:srgbClr val="FFD833"/>
                </a:solidFill>
              </a:rPr>
              <a:t>Fondements du projet ERES</a:t>
            </a:r>
          </a:p>
          <a:p>
            <a:pPr algn="ctr">
              <a:spcBef>
                <a:spcPct val="50000"/>
              </a:spcBef>
            </a:pPr>
            <a:endParaRPr lang="fr-CA" b="1" dirty="0">
              <a:solidFill>
                <a:srgbClr val="FFD833"/>
              </a:solidFill>
            </a:endParaRPr>
          </a:p>
        </p:txBody>
      </p:sp>
      <p:sp>
        <p:nvSpPr>
          <p:cNvPr id="106500" name="Rectangle 6"/>
          <p:cNvSpPr>
            <a:spLocks noChangeArrowheads="1"/>
          </p:cNvSpPr>
          <p:nvPr/>
        </p:nvSpPr>
        <p:spPr bwMode="auto">
          <a:xfrm>
            <a:off x="611188" y="1185863"/>
            <a:ext cx="8064500" cy="3970337"/>
          </a:xfrm>
          <a:prstGeom prst="rect">
            <a:avLst/>
          </a:prstGeom>
          <a:noFill/>
          <a:ln w="9525">
            <a:noFill/>
            <a:miter lim="800000"/>
            <a:headEnd/>
            <a:tailEnd/>
          </a:ln>
        </p:spPr>
        <p:txBody>
          <a:bodyPr>
            <a:spAutoFit/>
          </a:bodyPr>
          <a:lstStyle/>
          <a:p>
            <a:pPr marL="342900" indent="-342900"/>
            <a:r>
              <a:rPr lang="fr-CA" sz="2800" dirty="0">
                <a:solidFill>
                  <a:srgbClr val="02549E"/>
                </a:solidFill>
              </a:rPr>
              <a:t>Processus socio-motivationnels et scolaires de</a:t>
            </a:r>
          </a:p>
          <a:p>
            <a:pPr marL="342900" indent="-342900"/>
            <a:r>
              <a:rPr lang="fr-CA" sz="2800" dirty="0">
                <a:solidFill>
                  <a:srgbClr val="02549E"/>
                </a:solidFill>
              </a:rPr>
              <a:t>l’engagement, la réussite et la persévérance</a:t>
            </a:r>
          </a:p>
          <a:p>
            <a:pPr marL="342900" indent="-342900"/>
            <a:r>
              <a:rPr lang="fr-CA" sz="2800" dirty="0">
                <a:solidFill>
                  <a:srgbClr val="02549E"/>
                </a:solidFill>
              </a:rPr>
              <a:t>scolaires</a:t>
            </a:r>
          </a:p>
          <a:p>
            <a:pPr marL="342900" indent="-342900"/>
            <a:endParaRPr lang="fr-CA" sz="2800" dirty="0">
              <a:solidFill>
                <a:srgbClr val="02549E"/>
              </a:solidFill>
            </a:endParaRPr>
          </a:p>
          <a:p>
            <a:pPr marL="914400" lvl="1" indent="-457200">
              <a:buFont typeface="Arial" charset="0"/>
              <a:buChar char="•"/>
            </a:pPr>
            <a:r>
              <a:rPr lang="fr-CA" sz="2800" dirty="0">
                <a:solidFill>
                  <a:srgbClr val="02549E"/>
                </a:solidFill>
              </a:rPr>
              <a:t>Théorie de l’autodétermination</a:t>
            </a:r>
          </a:p>
          <a:p>
            <a:pPr marL="914400" lvl="1" indent="-457200">
              <a:buFont typeface="Arial" charset="0"/>
              <a:buChar char="•"/>
            </a:pPr>
            <a:r>
              <a:rPr lang="fr-CA" sz="2800" dirty="0">
                <a:solidFill>
                  <a:srgbClr val="02549E"/>
                </a:solidFill>
              </a:rPr>
              <a:t>Théorie des buts d’apprentissage</a:t>
            </a:r>
          </a:p>
          <a:p>
            <a:pPr marL="914400" lvl="1" indent="-457200">
              <a:buFont typeface="Arial" charset="0"/>
              <a:buChar char="•"/>
            </a:pPr>
            <a:r>
              <a:rPr lang="fr-CA" sz="2800" dirty="0">
                <a:solidFill>
                  <a:srgbClr val="02549E"/>
                </a:solidFill>
              </a:rPr>
              <a:t>Théorie des besoins motivationnels</a:t>
            </a:r>
          </a:p>
          <a:p>
            <a:pPr marL="914400" lvl="1" indent="-457200">
              <a:buFont typeface="Arial" charset="0"/>
              <a:buChar char="•"/>
            </a:pPr>
            <a:endParaRPr lang="fr-CA" sz="2800" dirty="0">
              <a:solidFill>
                <a:srgbClr val="02549E"/>
              </a:solidFill>
            </a:endParaRPr>
          </a:p>
          <a:p>
            <a:pPr marL="914400" lvl="1" indent="-457200">
              <a:buFont typeface="Arial" charset="0"/>
              <a:buChar char="•"/>
            </a:pPr>
            <a:r>
              <a:rPr lang="fr-CA" sz="2800" dirty="0">
                <a:solidFill>
                  <a:srgbClr val="02549E"/>
                </a:solidFill>
              </a:rPr>
              <a:t>Liens avec l’environnement pédagogique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4089</TotalTime>
  <Words>1817</Words>
  <Application>Microsoft Office PowerPoint</Application>
  <PresentationFormat>Affichage à l'écran (4:3)</PresentationFormat>
  <Paragraphs>346</Paragraphs>
  <Slides>42</Slides>
  <Notes>5</Notes>
  <HiddenSlides>0</HiddenSlides>
  <MMClips>0</MMClips>
  <ScaleCrop>false</ScaleCrop>
  <HeadingPairs>
    <vt:vector size="6" baseType="variant">
      <vt:variant>
        <vt:lpstr>Thème</vt:lpstr>
      </vt:variant>
      <vt:variant>
        <vt:i4>3</vt:i4>
      </vt:variant>
      <vt:variant>
        <vt:lpstr>Serveurs OLE incorporés</vt:lpstr>
      </vt:variant>
      <vt:variant>
        <vt:i4>2</vt:i4>
      </vt:variant>
      <vt:variant>
        <vt:lpstr>Titres des diapositives</vt:lpstr>
      </vt:variant>
      <vt:variant>
        <vt:i4>42</vt:i4>
      </vt:variant>
    </vt:vector>
  </HeadingPairs>
  <TitlesOfParts>
    <vt:vector size="47" baseType="lpstr">
      <vt:lpstr>Modèle par défaut</vt:lpstr>
      <vt:lpstr>1_Modèle par défaut</vt:lpstr>
      <vt:lpstr>Thème Office</vt:lpstr>
      <vt:lpstr>Acrobat Document</vt:lpstr>
      <vt:lpstr>Feuille de calcul</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Comment lire les tailles d’effet (D de Cohen)</vt:lpstr>
      <vt:lpstr>Diapositive 17</vt:lpstr>
      <vt:lpstr>Tailles des effets significatifs du RP sur les perceptions qu’ont les ÉLÈVES de l’ENSEIGNEMENT (D de Cohen)</vt:lpstr>
      <vt:lpstr>Tailles des effets significatifs du RP sur les perceptions qu’ont les ÉLÈVES de leur FONCTIONNEMENT scolaire (D de Cohen)</vt:lpstr>
      <vt:lpstr>Tailles des effets significatifs du RP sur les perceptions qu’ont les PARENTS de l’ÉCOLE et du CHEMINEMENT de leur enfant (D de Cohen)</vt:lpstr>
      <vt:lpstr>Diapositive 21</vt:lpstr>
      <vt:lpstr>Diapositive 22</vt:lpstr>
      <vt:lpstr>Diapositive 23</vt:lpstr>
      <vt:lpstr>Diapositive 24</vt:lpstr>
      <vt:lpstr>Diapositive 25</vt:lpstr>
      <vt:lpstr>Rendement total à l’épreuve de mathématique</vt:lpstr>
      <vt:lpstr>Résultats aux compétences mathématiques</vt:lpstr>
      <vt:lpstr>Résultats dans les trois domaines mathématiques</vt:lpstr>
      <vt:lpstr>Diapositive 29</vt:lpstr>
      <vt:lpstr>Synthèse des tailles de l’effet RP sur la mathématique  (D de Cohen)</vt:lpstr>
      <vt:lpstr>Diapositive 31</vt:lpstr>
      <vt:lpstr>Diapositive 32</vt:lpstr>
      <vt:lpstr>Diapositive 33</vt:lpstr>
      <vt:lpstr>Diapositive 34</vt:lpstr>
      <vt:lpstr>Utilisation des mots (vocabulaire) selon la cohorte</vt:lpstr>
      <vt:lpstr>Qualité de l’argumentation selon la cohorte</vt:lpstr>
      <vt:lpstr>Diapositive 37</vt:lpstr>
      <vt:lpstr>Diapositive 38</vt:lpstr>
      <vt:lpstr>Synthèse des tailles de l’effet Renouveau sur le français écrit  (D de Cohen)</vt:lpstr>
      <vt:lpstr>Diapositive 40</vt:lpstr>
      <vt:lpstr>Diapositive 41</vt:lpstr>
      <vt:lpstr>Diapositive 42</vt:lpstr>
    </vt:vector>
  </TitlesOfParts>
  <Company>Université Laval - FSE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Geneviève Boisclair Chateauvert</dc:creator>
  <cp:lastModifiedBy>Simon Larose</cp:lastModifiedBy>
  <cp:revision>354</cp:revision>
  <cp:lastPrinted>2012-03-14T15:32:20Z</cp:lastPrinted>
  <dcterms:created xsi:type="dcterms:W3CDTF">2011-03-01T15:42:51Z</dcterms:created>
  <dcterms:modified xsi:type="dcterms:W3CDTF">2012-05-31T15:31:36Z</dcterms:modified>
</cp:coreProperties>
</file>