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5" r:id="rId3"/>
    <p:sldId id="291" r:id="rId4"/>
    <p:sldId id="298" r:id="rId5"/>
    <p:sldId id="293" r:id="rId6"/>
    <p:sldId id="295" r:id="rId7"/>
    <p:sldId id="296" r:id="rId8"/>
    <p:sldId id="300" r:id="rId9"/>
    <p:sldId id="297" r:id="rId10"/>
    <p:sldId id="301" r:id="rId11"/>
    <p:sldId id="307" r:id="rId12"/>
    <p:sldId id="303" r:id="rId13"/>
    <p:sldId id="322" r:id="rId14"/>
    <p:sldId id="319" r:id="rId15"/>
    <p:sldId id="312" r:id="rId16"/>
    <p:sldId id="313" r:id="rId17"/>
    <p:sldId id="314" r:id="rId18"/>
    <p:sldId id="315" r:id="rId19"/>
    <p:sldId id="302" r:id="rId20"/>
    <p:sldId id="316" r:id="rId21"/>
    <p:sldId id="284" r:id="rId22"/>
    <p:sldId id="323" r:id="rId23"/>
    <p:sldId id="318" r:id="rId24"/>
    <p:sldId id="309" r:id="rId25"/>
    <p:sldId id="308" r:id="rId26"/>
    <p:sldId id="317" r:id="rId27"/>
    <p:sldId id="299" r:id="rId28"/>
    <p:sldId id="286" r:id="rId29"/>
    <p:sldId id="289" r:id="rId30"/>
    <p:sldId id="290" r:id="rId31"/>
    <p:sldId id="287" r:id="rId32"/>
    <p:sldId id="324" r:id="rId33"/>
    <p:sldId id="326" r:id="rId34"/>
    <p:sldId id="328" r:id="rId35"/>
    <p:sldId id="325" r:id="rId36"/>
    <p:sldId id="32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C38"/>
    <a:srgbClr val="8DC63F"/>
    <a:srgbClr val="25AAE0"/>
    <a:srgbClr val="FA9435"/>
    <a:srgbClr val="8AC3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6" autoAdjust="0"/>
  </p:normalViewPr>
  <p:slideViewPr>
    <p:cSldViewPr snapToGrid="0">
      <p:cViewPr varScale="1">
        <p:scale>
          <a:sx n="109" d="100"/>
          <a:sy n="109" d="100"/>
        </p:scale>
        <p:origin x="-1086" y="-84"/>
      </p:cViewPr>
      <p:guideLst>
        <p:guide orient="horz" pos="2496"/>
        <p:guide pos="56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DFFBC-F23D-8642-9C0E-1216863F890C}" type="datetimeFigureOut">
              <a:rPr lang="en-US" smtClean="0"/>
              <a:pPr/>
              <a:t>5/30/2012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5EC1B-A697-B24C-A912-3DCBBDFE074C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426948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6D71A-9EC5-4949-9399-0B66E46B1B6F}" type="datetimeFigureOut">
              <a:rPr lang="en-US" smtClean="0"/>
              <a:pPr/>
              <a:t>5/30/2012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F231F-2C4E-BA45-BAC4-3FA1ED6D02FA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1957188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481D-21A6-884E-9ABD-A15746D7EE3F}" type="datetime1">
              <a:rPr lang="fr-FR" smtClean="0"/>
              <a:pPr/>
              <a:t>30/05/2012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>
            <a:lvl1pPr>
              <a:buNone/>
              <a:defRPr sz="2000">
                <a:latin typeface="+mn-lt"/>
                <a:cs typeface="Bell Gothic Std Bold"/>
              </a:defRPr>
            </a:lvl1pPr>
            <a:lvl2pPr>
              <a:defRPr sz="1800">
                <a:latin typeface="+mn-lt"/>
                <a:cs typeface="Bell Gothic Std Bold"/>
              </a:defRPr>
            </a:lvl2pPr>
            <a:lvl3pPr>
              <a:defRPr sz="1600">
                <a:latin typeface="+mn-lt"/>
                <a:cs typeface="Bell Gothic Std Bold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>
                <a:latin typeface="Bell Gothic Std Bold"/>
                <a:cs typeface="Bell Gothic Std Bold"/>
              </a:defRPr>
            </a:lvl1pPr>
          </a:lstStyle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latin typeface="Bell Gothic Std Bold"/>
                <a:cs typeface="Bell Gothic Std Bold"/>
              </a:defRPr>
            </a:lvl1pPr>
          </a:lstStyle>
          <a:p>
            <a:fld id="{DBAAFE73-B4CD-4A9A-A1F8-B2B1D914CB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01168"/>
            <a:ext cx="8970264" cy="922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019800" y="6627168"/>
            <a:ext cx="2819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dirty="0" smtClean="0">
                <a:latin typeface="+mn-lt"/>
                <a:cs typeface="Bell Gothic Std Bold"/>
              </a:rPr>
              <a:t>Le génie en première classe</a:t>
            </a:r>
            <a:r>
              <a:rPr lang="fr-CA" sz="900" b="1" dirty="0" smtClean="0">
                <a:latin typeface="+mn-lt"/>
                <a:cs typeface="Bell Gothic Std Bold"/>
              </a:rPr>
              <a:t> </a:t>
            </a:r>
            <a:endParaRPr lang="en-US" sz="900" b="1" dirty="0">
              <a:latin typeface="+mn-lt"/>
              <a:cs typeface="Bell Gothic Std Bold"/>
            </a:endParaRPr>
          </a:p>
        </p:txBody>
      </p:sp>
      <p:pic>
        <p:nvPicPr>
          <p:cNvPr id="10" name="Picture 9" descr="polytechnique_embleme-dro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19762" y="5715000"/>
            <a:ext cx="824238" cy="758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>
            <a:lvl1pPr algn="l">
              <a:defRPr sz="2000" b="1" cap="all">
                <a:solidFill>
                  <a:schemeClr val="bg1"/>
                </a:solidFill>
                <a:latin typeface="+mj-lt"/>
                <a:cs typeface="Bell Gothic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ell Gothic Roman"/>
                <a:cs typeface="Bell Gothic Roman"/>
              </a:defRPr>
            </a:lvl1pPr>
          </a:lstStyle>
          <a:p>
            <a:fld id="{4C65D64C-DF7E-7B4E-B491-0E89FE3A01EB}" type="datetime1">
              <a:rPr lang="fr-FR" smtClean="0"/>
              <a:pPr/>
              <a:t>30/05/2012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ell Gothic Roman"/>
                <a:cs typeface="Bell Gothic Roman"/>
              </a:defRPr>
            </a:lvl1pPr>
          </a:lstStyle>
          <a:p>
            <a:fld id="{DBAAFE73-B4CD-4A9A-A1F8-B2B1D914C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Bell Gothic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ell Gothic Roman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Bell Gothic Roman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Bell Gothic Roman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Bell Gothic Roman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Bell Gothic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emf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804613"/>
            <a:ext cx="8970264" cy="922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2133600"/>
            <a:ext cx="647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chemeClr val="bg1"/>
                </a:solidFill>
                <a:cs typeface="Bell Gothic Roman"/>
              </a:rPr>
              <a:t>PRÉSENTATION DE : 	Daniel THERRIAULT</a:t>
            </a:r>
          </a:p>
          <a:p>
            <a:r>
              <a:rPr lang="fr-CA" sz="1400" dirty="0" smtClean="0">
                <a:solidFill>
                  <a:schemeClr val="bg1"/>
                </a:solidFill>
                <a:cs typeface="Bell Gothic Roman"/>
              </a:rPr>
              <a:t>			Professeur agrégé</a:t>
            </a:r>
          </a:p>
          <a:p>
            <a:r>
              <a:rPr lang="fr-CA" sz="1400" dirty="0" smtClean="0">
                <a:solidFill>
                  <a:schemeClr val="bg1"/>
                </a:solidFill>
                <a:cs typeface="Bell Gothic Roman"/>
              </a:rPr>
              <a:t>			Département de génie mécanique </a:t>
            </a:r>
            <a:endParaRPr lang="en-US" sz="1400" dirty="0">
              <a:solidFill>
                <a:schemeClr val="bg1"/>
              </a:solidFill>
              <a:cs typeface="Bell Gothic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071646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>
                <a:solidFill>
                  <a:schemeClr val="bg1"/>
                </a:solidFill>
                <a:latin typeface="Verdana"/>
                <a:cs typeface="Verdana"/>
              </a:rPr>
              <a:t>31 mai 2012</a:t>
            </a:r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99" y="1143000"/>
            <a:ext cx="77648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cap="all" dirty="0" smtClean="0">
                <a:solidFill>
                  <a:schemeClr val="bg1"/>
                </a:solidFill>
                <a:cs typeface="Bell Gothic Roman"/>
              </a:rPr>
              <a:t>Allocution du lauréat du prix d’excellence en enseignement 2012</a:t>
            </a:r>
            <a:endParaRPr lang="en-US" sz="2500" b="1" cap="all" dirty="0">
              <a:solidFill>
                <a:schemeClr val="bg1"/>
              </a:solidFill>
              <a:cs typeface="Bell Gothic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522-5914-6544-8988-02D25013454B}" type="datetime1">
              <a:rPr lang="fr-FR" smtClean="0"/>
              <a:pPr/>
              <a:t>30/05/2012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2" name="Image 11" descr="polytechnique_genie_impact_droite_bl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3200" y="4800600"/>
            <a:ext cx="2199999" cy="900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10400" y="2590800"/>
            <a:ext cx="1752600" cy="1461545"/>
            <a:chOff x="7010400" y="2590800"/>
            <a:chExt cx="1752600" cy="1461545"/>
          </a:xfrm>
        </p:grpSpPr>
        <p:sp>
          <p:nvSpPr>
            <p:cNvPr id="9" name="Down Arrow 8"/>
            <p:cNvSpPr/>
            <p:nvPr/>
          </p:nvSpPr>
          <p:spPr>
            <a:xfrm rot="19490424">
              <a:off x="8235682" y="2876055"/>
              <a:ext cx="304800" cy="117629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0" y="25908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smtClean="0">
                  <a:solidFill>
                    <a:srgbClr val="FF0000"/>
                  </a:solidFill>
                </a:rPr>
                <a:t>Mon bureau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u="sng" dirty="0" smtClean="0"/>
              <a:t>Pendant le cours</a:t>
            </a:r>
          </a:p>
          <a:p>
            <a:r>
              <a:rPr lang="fr-CA" dirty="0" smtClean="0"/>
              <a:t>Pour chaque thème du cours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J’introduis la matière et je justifie son importance pour l’ingénieur mécanique à l’aide de quelques exemples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J’explique avec des diapositives simples et je complète l’information au tableau</a:t>
            </a:r>
          </a:p>
          <a:p>
            <a:pPr lvl="2"/>
            <a:r>
              <a:rPr lang="fr-CA" dirty="0" smtClean="0"/>
              <a:t>Liens entre la matière et les séances de laboratoire</a:t>
            </a:r>
          </a:p>
          <a:p>
            <a:pPr lvl="2"/>
            <a:r>
              <a:rPr lang="fr-CA" dirty="0" smtClean="0"/>
              <a:t>Utilisation de </a:t>
            </a:r>
            <a:r>
              <a:rPr lang="fr-CA" dirty="0" smtClean="0">
                <a:solidFill>
                  <a:srgbClr val="C42C38"/>
                </a:solidFill>
              </a:rPr>
              <a:t>schémas synthèses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Je fais une solution </a:t>
            </a:r>
            <a:r>
              <a:rPr lang="fr-CA" b="1" dirty="0" smtClean="0"/>
              <a:t>interactive</a:t>
            </a:r>
            <a:r>
              <a:rPr lang="fr-CA" dirty="0" smtClean="0"/>
              <a:t> d’exercices synthèses au tableau avec la participation des étudiants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J’enrichis la matière du cours avec</a:t>
            </a:r>
          </a:p>
          <a:p>
            <a:pPr lvl="2"/>
            <a:r>
              <a:rPr lang="fr-CA" dirty="0" smtClean="0"/>
              <a:t>Notions plus avancées (ex. viscoélasticité, matériaux composites)</a:t>
            </a:r>
          </a:p>
          <a:p>
            <a:pPr lvl="2"/>
            <a:r>
              <a:rPr lang="fr-CA" dirty="0" smtClean="0">
                <a:solidFill>
                  <a:srgbClr val="C42C38"/>
                </a:solidFill>
              </a:rPr>
              <a:t>Capsules technologiques </a:t>
            </a:r>
            <a:r>
              <a:rPr lang="fr-CA" dirty="0" smtClean="0"/>
              <a:t>(ex. travaux de recherche, actualité)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r>
              <a:rPr lang="fr-CA" dirty="0" smtClean="0"/>
              <a:t>Exemples de schémas synthèses en RDM II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/>
          <a:srcRect l="23431" t="14924" r="21605" b="12124"/>
          <a:stretch>
            <a:fillRect/>
          </a:stretch>
        </p:blipFill>
        <p:spPr bwMode="auto">
          <a:xfrm>
            <a:off x="537754" y="1750423"/>
            <a:ext cx="4467497" cy="3335383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3357" t="14689" r="21571" b="11787"/>
          <a:stretch>
            <a:fillRect/>
          </a:stretch>
        </p:blipFill>
        <p:spPr bwMode="auto">
          <a:xfrm>
            <a:off x="1388171" y="2091509"/>
            <a:ext cx="4476205" cy="3361509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/>
          <a:srcRect l="23311" t="14598" r="21724" b="12068"/>
          <a:stretch>
            <a:fillRect/>
          </a:stretch>
        </p:blipFill>
        <p:spPr bwMode="auto">
          <a:xfrm>
            <a:off x="2247296" y="2458721"/>
            <a:ext cx="4467497" cy="33528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 l="22071" t="14857" r="20607" b="7619"/>
          <a:stretch>
            <a:fillRect/>
          </a:stretch>
        </p:blipFill>
        <p:spPr bwMode="auto">
          <a:xfrm>
            <a:off x="3097712" y="2817224"/>
            <a:ext cx="4659085" cy="3544388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r>
              <a:rPr lang="fr-CA" dirty="0" smtClean="0"/>
              <a:t>Exemple: thèmes et capsules technologiques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637" y="2038036"/>
            <a:ext cx="31836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 algn="ctr"/>
            <a:r>
              <a:rPr lang="fr-FR" sz="1400" b="1" u="sng" dirty="0" smtClean="0"/>
              <a:t>Programme du cours</a:t>
            </a:r>
          </a:p>
          <a:p>
            <a:pPr marL="381000" indent="-381000">
              <a:buFontTx/>
              <a:buAutoNum type="arabicPeriod"/>
            </a:pPr>
            <a:r>
              <a:rPr lang="fr-FR" sz="1400" dirty="0" smtClean="0"/>
              <a:t>Révision des notions du cours MEC1420</a:t>
            </a:r>
          </a:p>
          <a:p>
            <a:pPr marL="381000" indent="-381000">
              <a:buFontTx/>
              <a:buAutoNum type="arabicPeriod"/>
            </a:pPr>
            <a:r>
              <a:rPr lang="fr-FR" sz="1400" dirty="0" smtClean="0"/>
              <a:t>Flexion gauche</a:t>
            </a:r>
          </a:p>
          <a:p>
            <a:pPr marL="381000" indent="-381000">
              <a:buFontTx/>
              <a:buAutoNum type="arabicPeriod"/>
            </a:pPr>
            <a:r>
              <a:rPr lang="fr-FR" sz="1400" dirty="0" smtClean="0"/>
              <a:t>Méthodes d’analyse basées sur l’énergie de déformation </a:t>
            </a:r>
          </a:p>
          <a:p>
            <a:pPr marL="381000" indent="-381000">
              <a:buFontTx/>
              <a:buAutoNum type="arabicPeriod"/>
            </a:pPr>
            <a:r>
              <a:rPr lang="fr-FR" sz="1400" dirty="0" smtClean="0"/>
              <a:t>Instabilité, flambement des colonnes, déversement des poutres, voilement  </a:t>
            </a:r>
          </a:p>
          <a:p>
            <a:pPr marL="381000" indent="-381000">
              <a:buFontTx/>
              <a:buAutoNum type="arabicPeriod"/>
            </a:pPr>
            <a:r>
              <a:rPr lang="fr-FR" sz="1400" dirty="0" smtClean="0"/>
              <a:t>Concepts d’analyse limite et contraintes résiduelles</a:t>
            </a:r>
          </a:p>
          <a:p>
            <a:pPr marL="381000" indent="-381000">
              <a:buFontTx/>
              <a:buAutoNum type="arabicPeriod"/>
            </a:pPr>
            <a:r>
              <a:rPr lang="fr-FR" sz="1400" dirty="0" smtClean="0"/>
              <a:t>Concentration de contrainte </a:t>
            </a:r>
          </a:p>
          <a:p>
            <a:pPr marL="381000" indent="-381000">
              <a:buFontTx/>
              <a:buAutoNum type="arabicPeriod"/>
            </a:pPr>
            <a:r>
              <a:rPr lang="fr-FR" sz="1400" dirty="0" smtClean="0"/>
              <a:t>Fatigue : diagrammes </a:t>
            </a:r>
            <a:r>
              <a:rPr lang="fr-FR" sz="1400" i="1" dirty="0" smtClean="0"/>
              <a:t>S-N</a:t>
            </a:r>
            <a:r>
              <a:rPr lang="fr-FR" sz="1400" dirty="0" smtClean="0"/>
              <a:t> et </a:t>
            </a:r>
            <a:r>
              <a:rPr lang="fr-FR" sz="1400" i="1" dirty="0" smtClean="0"/>
              <a:t>Goodman</a:t>
            </a:r>
            <a:r>
              <a:rPr lang="fr-FR" sz="1400" dirty="0" smtClean="0"/>
              <a:t> modifié, dommage cumulatif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2962" y="2038036"/>
            <a:ext cx="42584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Capsules technologiques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C42C38"/>
                </a:solidFill>
              </a:rPr>
              <a:t>Matériaux auto-réparateurs </a:t>
            </a:r>
            <a:r>
              <a:rPr lang="fr-FR" sz="1400" dirty="0" smtClean="0"/>
              <a:t>(1)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/>
              <a:t>Longeron de l’avion-cargo (2)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/>
              <a:t>Microfabrication à l’aide d’une encre viscoélastique (3)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/>
              <a:t>Emmagasinage d’énergie à l’aide de super micro ressorts (3)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/>
              <a:t>Microfibre à haute ténacité (3)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C42C38"/>
                </a:solidFill>
              </a:rPr>
              <a:t>Superstructure d’un pont fait en matériaux composites </a:t>
            </a:r>
            <a:r>
              <a:rPr lang="fr-FR" sz="1400" dirty="0" smtClean="0"/>
              <a:t>(4)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/>
              <a:t>Configuration du bambou pour résister au flambement (4)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/>
              <a:t>Grenaillage en aéronautique (5)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/>
              <a:t>Effondrement du World Trade Center (5)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400" dirty="0" smtClean="0"/>
              <a:t>Essais en fatigue </a:t>
            </a:r>
            <a:r>
              <a:rPr lang="fr-FR" sz="1400" dirty="0" err="1" smtClean="0"/>
              <a:t>biaxiale</a:t>
            </a:r>
            <a:r>
              <a:rPr lang="fr-FR" sz="1400" dirty="0" smtClean="0"/>
              <a:t> pour l’industrie aéronautique (7)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24920" y="6195443"/>
            <a:ext cx="582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>
                <a:solidFill>
                  <a:srgbClr val="C42C38"/>
                </a:solidFill>
              </a:rPr>
              <a:t>Thèmes abordés: recherche multidisciplinaire, rigidité, résistance, essais expérimentaux, courbe force-déplacement</a:t>
            </a:r>
            <a:endParaRPr lang="en-US" sz="1400" dirty="0">
              <a:solidFill>
                <a:srgbClr val="C42C38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715" t="13645" r="11179" b="11415"/>
          <a:stretch>
            <a:fillRect/>
          </a:stretch>
        </p:blipFill>
        <p:spPr bwMode="auto">
          <a:xfrm>
            <a:off x="226709" y="1428278"/>
            <a:ext cx="5820506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5907" t="13709" r="11249" b="11141"/>
          <a:stretch>
            <a:fillRect/>
          </a:stretch>
        </p:blipFill>
        <p:spPr bwMode="auto">
          <a:xfrm>
            <a:off x="979937" y="1651210"/>
            <a:ext cx="5780112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5914" t="13908" r="11242" b="10731"/>
          <a:stretch>
            <a:fillRect/>
          </a:stretch>
        </p:blipFill>
        <p:spPr bwMode="auto">
          <a:xfrm>
            <a:off x="1692771" y="1874142"/>
            <a:ext cx="5764012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5909592" y="1295400"/>
            <a:ext cx="3102159" cy="5181600"/>
          </a:xfrm>
        </p:spPr>
        <p:txBody>
          <a:bodyPr>
            <a:normAutofit/>
          </a:bodyPr>
          <a:lstStyle/>
          <a:p>
            <a:pPr algn="r"/>
            <a:r>
              <a:rPr lang="fr-CA" sz="1600" dirty="0" smtClean="0"/>
              <a:t>Exemple de capsules technologiques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24981" t="31539" r="11248" b="16863"/>
          <a:stretch>
            <a:fillRect/>
          </a:stretch>
        </p:blipFill>
        <p:spPr bwMode="auto">
          <a:xfrm>
            <a:off x="4554583" y="4720051"/>
            <a:ext cx="3280775" cy="1659099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pic>
        <p:nvPicPr>
          <p:cNvPr id="3074" name="Picture 2" descr="H:\zzz-USB-1Gig-19aout2009\Cours MEC2405\Applications technologiques\Illinois\DSCN9121-v2.jpg"/>
          <p:cNvPicPr>
            <a:picLocks noChangeAspect="1" noChangeArrowheads="1"/>
          </p:cNvPicPr>
          <p:nvPr/>
        </p:nvPicPr>
        <p:blipFill>
          <a:blip r:embed="rId3" cstate="print"/>
          <a:srcRect r="6858"/>
          <a:stretch>
            <a:fillRect/>
          </a:stretch>
        </p:blipFill>
        <p:spPr bwMode="auto">
          <a:xfrm>
            <a:off x="6667540" y="1196488"/>
            <a:ext cx="2189077" cy="313368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25846" t="14484" r="12097" b="10365"/>
          <a:stretch>
            <a:fillRect/>
          </a:stretch>
        </p:blipFill>
        <p:spPr bwMode="auto">
          <a:xfrm>
            <a:off x="408079" y="1458506"/>
            <a:ext cx="3574473" cy="270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4180115" y="1212190"/>
            <a:ext cx="2371112" cy="3045007"/>
            <a:chOff x="4315061" y="1740708"/>
            <a:chExt cx="2671594" cy="343088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0832" t="8607" r="31777" b="14564"/>
            <a:stretch>
              <a:fillRect/>
            </a:stretch>
          </p:blipFill>
          <p:spPr bwMode="auto">
            <a:xfrm>
              <a:off x="4315061" y="1740708"/>
              <a:ext cx="2671594" cy="3430889"/>
            </a:xfrm>
            <a:prstGeom prst="rect">
              <a:avLst/>
            </a:prstGeom>
            <a:ln w="38100" cap="sq">
              <a:solidFill>
                <a:srgbClr val="C42C38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43653" t="11021" r="33256" b="45946"/>
            <a:stretch>
              <a:fillRect/>
            </a:stretch>
          </p:blipFill>
          <p:spPr bwMode="auto">
            <a:xfrm>
              <a:off x="5531742" y="3491347"/>
              <a:ext cx="1330037" cy="15491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1" name="TextBox 11"/>
          <p:cNvSpPr txBox="1"/>
          <p:nvPr/>
        </p:nvSpPr>
        <p:spPr>
          <a:xfrm>
            <a:off x="400451" y="4163144"/>
            <a:ext cx="368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Emmagasinage d’énergie à l’aide de super micro ressorts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127861" y="4247821"/>
            <a:ext cx="2412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Effondrement WTC</a:t>
            </a:r>
            <a:endParaRPr lang="en-US" sz="1400" dirty="0"/>
          </a:p>
        </p:txBody>
      </p:sp>
      <p:sp>
        <p:nvSpPr>
          <p:cNvPr id="13" name="TextBox 11"/>
          <p:cNvSpPr txBox="1"/>
          <p:nvPr/>
        </p:nvSpPr>
        <p:spPr>
          <a:xfrm>
            <a:off x="6914966" y="3851795"/>
            <a:ext cx="176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>
                <a:solidFill>
                  <a:schemeClr val="bg1"/>
                </a:solidFill>
              </a:rPr>
              <a:t>Machine de traction (3M </a:t>
            </a:r>
            <a:r>
              <a:rPr lang="fr-CA" sz="1400" dirty="0" err="1" smtClean="0">
                <a:solidFill>
                  <a:schemeClr val="bg1"/>
                </a:solidFill>
              </a:rPr>
              <a:t>lbs</a:t>
            </a:r>
            <a:r>
              <a:rPr lang="fr-CA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16832" y="4769664"/>
            <a:ext cx="3498792" cy="1463040"/>
            <a:chOff x="416832" y="4769664"/>
            <a:chExt cx="3498792" cy="1463040"/>
          </a:xfrm>
        </p:grpSpPr>
        <p:pic>
          <p:nvPicPr>
            <p:cNvPr id="19458" name="Picture 2" descr="http://www.ezwebrus.com/wallpapers/nature/bambo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6832" y="4769664"/>
              <a:ext cx="1829538" cy="1463040"/>
            </a:xfrm>
            <a:prstGeom prst="rect">
              <a:avLst/>
            </a:prstGeom>
            <a:ln w="38100" cap="sq">
              <a:solidFill>
                <a:srgbClr val="C42C38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460" name="Picture 4" descr="http://www.myislandbamboo.com/images/Japanese%20Timber%20Bamboo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1759" y="4769664"/>
              <a:ext cx="1643865" cy="1463040"/>
            </a:xfrm>
            <a:prstGeom prst="rect">
              <a:avLst/>
            </a:prstGeom>
            <a:ln w="38100" cap="sq">
              <a:solidFill>
                <a:srgbClr val="C42C38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TextBox 11"/>
          <p:cNvSpPr txBox="1"/>
          <p:nvPr/>
        </p:nvSpPr>
        <p:spPr>
          <a:xfrm>
            <a:off x="343842" y="6231432"/>
            <a:ext cx="368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Configuration du bambou pour résister au flambement et flexion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54730" y="6403196"/>
            <a:ext cx="3104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Pont d’autoroute en composite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564880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A" dirty="0" smtClean="0"/>
              <a:t>Qui est Daniel Therriault?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Philosophie d’enseignement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Mon approche pour faciliter l’apprentissage des étudiants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b="1" dirty="0" smtClean="0"/>
              <a:t>Quelques innovations pédagogiques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b="1" dirty="0" smtClean="0"/>
              <a:t>Modernisation des séances de laboratoire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b="1" dirty="0" smtClean="0"/>
              <a:t>Nouvelle méthode d'évaluation des séances de laboratoire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b="1" dirty="0" smtClean="0"/>
              <a:t>Création d'outils pédagogiques originaux</a:t>
            </a:r>
          </a:p>
          <a:p>
            <a:pPr marL="857250" lvl="1" indent="-457200"/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Réalisations futures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 de la présentation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367246"/>
            <a:ext cx="8434251" cy="5109754"/>
          </a:xfrm>
        </p:spPr>
        <p:txBody>
          <a:bodyPr>
            <a:normAutofit/>
          </a:bodyPr>
          <a:lstStyle/>
          <a:p>
            <a:pPr>
              <a:buAutoNum type="arabicParenBoth"/>
            </a:pPr>
            <a:r>
              <a:rPr lang="fr-FR" dirty="0" smtClean="0"/>
              <a:t> Modernisation des 5 séances de laboratoire</a:t>
            </a:r>
          </a:p>
          <a:p>
            <a:pPr marL="800100" lvl="1">
              <a:buFont typeface="Arial" pitchFamily="34" charset="0"/>
              <a:buChar char="•"/>
            </a:pPr>
            <a:r>
              <a:rPr lang="fr-FR" dirty="0" smtClean="0"/>
              <a:t>Aménagement d’un nouveau local</a:t>
            </a:r>
          </a:p>
          <a:p>
            <a:pPr marL="800100" lvl="1">
              <a:buFont typeface="Arial" pitchFamily="34" charset="0"/>
              <a:buChar char="•"/>
            </a:pPr>
            <a:r>
              <a:rPr lang="fr-FR" dirty="0" smtClean="0"/>
              <a:t>Utilisation de systèmes modernes similaires à ceux présentement utilisés par les ingénieurs dans l'industrie</a:t>
            </a:r>
          </a:p>
          <a:p>
            <a:pPr lvl="2"/>
            <a:r>
              <a:rPr lang="fr-FR" dirty="0" smtClean="0"/>
              <a:t>Capteurs de force au mercure </a:t>
            </a:r>
            <a:r>
              <a:rPr lang="fr-FR" dirty="0" smtClean="0">
                <a:sym typeface="Wingdings" pitchFamily="2" charset="2"/>
              </a:rPr>
              <a:t> instrumentation à l’aide de jauges et système d’acquisition de données</a:t>
            </a:r>
            <a:r>
              <a:rPr lang="fr-FR" dirty="0" smtClean="0"/>
              <a:t> </a:t>
            </a:r>
          </a:p>
          <a:p>
            <a:pPr lvl="2"/>
            <a:r>
              <a:rPr lang="fr-FR" dirty="0" smtClean="0"/>
              <a:t>Traçage sur papier millimétrique </a:t>
            </a:r>
            <a:r>
              <a:rPr lang="fr-FR" dirty="0" smtClean="0">
                <a:sym typeface="Wingdings" pitchFamily="2" charset="2"/>
              </a:rPr>
              <a:t> traitement de données sur Excel</a:t>
            </a:r>
          </a:p>
          <a:p>
            <a:pPr lvl="2"/>
            <a:r>
              <a:rPr lang="fr-FR" dirty="0" smtClean="0">
                <a:sym typeface="Wingdings" pitchFamily="2" charset="2"/>
              </a:rPr>
              <a:t>Interface d’utilisateur avec le logiciel </a:t>
            </a:r>
            <a:r>
              <a:rPr lang="fr-FR" dirty="0" err="1" smtClean="0">
                <a:sym typeface="Wingdings" pitchFamily="2" charset="2"/>
              </a:rPr>
              <a:t>LabView</a:t>
            </a:r>
            <a:endParaRPr lang="fr-FR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4. Quelques innovations pédagogiques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3393" t="34286" r="13107" b="15809"/>
          <a:stretch>
            <a:fillRect/>
          </a:stretch>
        </p:blipFill>
        <p:spPr bwMode="auto">
          <a:xfrm>
            <a:off x="104504" y="4108249"/>
            <a:ext cx="6344662" cy="242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70468" y="4528457"/>
            <a:ext cx="2551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C42C38"/>
                </a:solidFill>
              </a:rPr>
              <a:t>Projet en collaboration</a:t>
            </a:r>
          </a:p>
          <a:p>
            <a:pPr>
              <a:buFont typeface="Arial" pitchFamily="34" charset="0"/>
              <a:buChar char="•"/>
            </a:pPr>
            <a:r>
              <a:rPr lang="fr-CA" sz="1400" dirty="0" smtClean="0">
                <a:solidFill>
                  <a:srgbClr val="C42C38"/>
                </a:solidFill>
              </a:rPr>
              <a:t> </a:t>
            </a:r>
            <a:r>
              <a:rPr lang="fr-CA" sz="1400" b="1" dirty="0" smtClean="0">
                <a:solidFill>
                  <a:srgbClr val="C42C38"/>
                </a:solidFill>
              </a:rPr>
              <a:t>Luc Marchand</a:t>
            </a:r>
          </a:p>
          <a:p>
            <a:pPr>
              <a:buFont typeface="Arial" pitchFamily="34" charset="0"/>
              <a:buChar char="•"/>
            </a:pPr>
            <a:r>
              <a:rPr lang="fr-CA" sz="1400" dirty="0" smtClean="0">
                <a:solidFill>
                  <a:srgbClr val="C42C38"/>
                </a:solidFill>
              </a:rPr>
              <a:t> Denis Julien</a:t>
            </a:r>
          </a:p>
          <a:p>
            <a:pPr>
              <a:buFont typeface="Arial" pitchFamily="34" charset="0"/>
              <a:buChar char="•"/>
            </a:pPr>
            <a:r>
              <a:rPr lang="fr-CA" sz="1400" dirty="0" smtClean="0">
                <a:solidFill>
                  <a:srgbClr val="C42C38"/>
                </a:solidFill>
              </a:rPr>
              <a:t> Isabelle Villemure</a:t>
            </a:r>
          </a:p>
          <a:p>
            <a:pPr>
              <a:buFont typeface="Arial" pitchFamily="34" charset="0"/>
              <a:buChar char="•"/>
            </a:pPr>
            <a:r>
              <a:rPr lang="fr-CA" sz="1400" dirty="0" smtClean="0">
                <a:solidFill>
                  <a:srgbClr val="C42C38"/>
                </a:solidFill>
              </a:rPr>
              <a:t> Luc Pelletier (technicien)</a:t>
            </a:r>
          </a:p>
          <a:p>
            <a:pPr>
              <a:buFont typeface="Arial" pitchFamily="34" charset="0"/>
              <a:buChar char="•"/>
            </a:pPr>
            <a:r>
              <a:rPr lang="fr-CA" sz="1400" dirty="0" smtClean="0">
                <a:solidFill>
                  <a:srgbClr val="C42C38"/>
                </a:solidFill>
              </a:rPr>
              <a:t> Étudiants Pi3</a:t>
            </a:r>
            <a:endParaRPr lang="en-US" sz="1400" dirty="0">
              <a:solidFill>
                <a:srgbClr val="C42C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367246"/>
            <a:ext cx="8434251" cy="5109754"/>
          </a:xfrm>
        </p:spPr>
        <p:txBody>
          <a:bodyPr>
            <a:normAutofit/>
          </a:bodyPr>
          <a:lstStyle/>
          <a:p>
            <a:r>
              <a:rPr lang="fr-FR" dirty="0" smtClean="0"/>
              <a:t>(2) Nouvelle méthode d’évaluation des séances de laboratoire</a:t>
            </a:r>
          </a:p>
          <a:p>
            <a:pPr lvl="1"/>
            <a:r>
              <a:rPr lang="fr-FR" dirty="0" smtClean="0"/>
              <a:t>Anciennement</a:t>
            </a:r>
          </a:p>
          <a:p>
            <a:pPr lvl="2"/>
            <a:r>
              <a:rPr lang="fr-FR" dirty="0" smtClean="0"/>
              <a:t>Remise d’un rapport papier par équipe à la fin de chaque séance</a:t>
            </a:r>
          </a:p>
          <a:p>
            <a:pPr lvl="2"/>
            <a:r>
              <a:rPr lang="fr-FR" dirty="0" smtClean="0"/>
              <a:t>1 examen écrit individuel de 60 min à la fin du trimestre </a:t>
            </a:r>
            <a:r>
              <a:rPr lang="fr-FR" b="1" dirty="0" smtClean="0"/>
              <a:t>en classe</a:t>
            </a:r>
          </a:p>
          <a:p>
            <a:pPr lvl="3"/>
            <a:r>
              <a:rPr lang="fr-FR" dirty="0" smtClean="0"/>
              <a:t>Commentaires des étudiants:</a:t>
            </a:r>
          </a:p>
          <a:p>
            <a:pPr lvl="4"/>
            <a:r>
              <a:rPr lang="fr-FR" dirty="0" smtClean="0">
                <a:solidFill>
                  <a:srgbClr val="C42C38"/>
                </a:solidFill>
              </a:rPr>
              <a:t>« contrôle périodique caché »</a:t>
            </a:r>
          </a:p>
          <a:p>
            <a:pPr lvl="4"/>
            <a:r>
              <a:rPr lang="fr-FR" dirty="0" smtClean="0">
                <a:solidFill>
                  <a:srgbClr val="C42C38"/>
                </a:solidFill>
              </a:rPr>
              <a:t>« une course contre la montre »</a:t>
            </a:r>
          </a:p>
          <a:p>
            <a:pPr lvl="4"/>
            <a:r>
              <a:rPr lang="fr-FR" dirty="0" smtClean="0">
                <a:solidFill>
                  <a:srgbClr val="C42C38"/>
                </a:solidFill>
              </a:rPr>
              <a:t>« ne reflète pas la compréhension des laboratoires »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Nouvelle approche</a:t>
            </a:r>
          </a:p>
          <a:p>
            <a:pPr lvl="2"/>
            <a:r>
              <a:rPr lang="fr-FR" dirty="0" smtClean="0"/>
              <a:t>Conserve le rapport par équipe à remettre (maintenant sur Excel)</a:t>
            </a:r>
          </a:p>
          <a:p>
            <a:pPr lvl="2"/>
            <a:r>
              <a:rPr lang="fr-FR" dirty="0" smtClean="0"/>
              <a:t>1 examen individuel à la fin du trimestre en </a:t>
            </a:r>
            <a:r>
              <a:rPr lang="fr-FR" b="1" dirty="0" smtClean="0"/>
              <a:t>situation authentique dans le laboratoire</a:t>
            </a:r>
          </a:p>
          <a:p>
            <a:pPr lvl="3"/>
            <a:r>
              <a:rPr lang="fr-FR" b="1" dirty="0" smtClean="0"/>
              <a:t>Évaluer la capacité à faire les manipulations</a:t>
            </a:r>
          </a:p>
          <a:p>
            <a:pPr lvl="3"/>
            <a:r>
              <a:rPr lang="fr-FR" b="1" dirty="0" smtClean="0"/>
              <a:t>Évaluer le "sens pratique" de la résistance des matériaux</a:t>
            </a:r>
          </a:p>
          <a:p>
            <a:pPr lvl="3"/>
            <a:r>
              <a:rPr lang="fr-FR" dirty="0" smtClean="0"/>
              <a:t>10 points (7 pour manipulations et résultats, 3 compréhension)</a:t>
            </a:r>
            <a:endParaRPr lang="fr-FR" b="1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4. Quelques innovations pédagogiques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4275909" y="3779521"/>
            <a:ext cx="391886" cy="55734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375955"/>
            <a:ext cx="8530047" cy="5312228"/>
          </a:xfrm>
        </p:spPr>
        <p:txBody>
          <a:bodyPr>
            <a:normAutofit/>
          </a:bodyPr>
          <a:lstStyle/>
          <a:p>
            <a:r>
              <a:rPr lang="fr-FR" dirty="0" smtClean="0"/>
              <a:t>(2) Nouvelle méthode d’évaluation des séances de laboratoire</a:t>
            </a:r>
          </a:p>
          <a:p>
            <a:pPr lvl="1"/>
            <a:r>
              <a:rPr lang="fr-FR" dirty="0" smtClean="0"/>
              <a:t>Nouvelle approche: examen de laboratoire (50 min)</a:t>
            </a:r>
          </a:p>
          <a:p>
            <a:pPr lvl="2"/>
            <a:r>
              <a:rPr lang="fr-FR" dirty="0" smtClean="0"/>
              <a:t>Lors d'une séance additionnelle de laboratoire, l'étudiant tire au hasard un numéro pour déterminer sa séance.</a:t>
            </a:r>
          </a:p>
          <a:p>
            <a:pPr lvl="2"/>
            <a:r>
              <a:rPr lang="fr-FR" dirty="0" smtClean="0"/>
              <a:t>L’examen de laboratoire est une version simplifiée et courte du labo.</a:t>
            </a:r>
          </a:p>
          <a:p>
            <a:pPr lvl="2"/>
            <a:r>
              <a:rPr lang="fr-FR" dirty="0" smtClean="0"/>
              <a:t>L'étudiant doit faire seul les manipulations, l'acquisition des données, les calculs et les figures.</a:t>
            </a:r>
          </a:p>
          <a:p>
            <a:pPr lvl="2"/>
            <a:r>
              <a:rPr lang="fr-FR" dirty="0" smtClean="0"/>
              <a:t>Il remet une copie papier de son fichier Excel (1 ou 2 pages) </a:t>
            </a:r>
          </a:p>
          <a:p>
            <a:pPr lvl="2"/>
            <a:endParaRPr lang="fr-FR" dirty="0" smtClean="0"/>
          </a:p>
          <a:p>
            <a:pPr lvl="1"/>
            <a:r>
              <a:rPr lang="fr-FR" dirty="0" smtClean="0"/>
              <a:t>Correction rapide et reflète l'habileté de l'étudiant au laboratoire </a:t>
            </a:r>
          </a:p>
          <a:p>
            <a:pPr lvl="2"/>
            <a:endParaRPr lang="fr-FR" dirty="0" smtClean="0"/>
          </a:p>
          <a:p>
            <a:pPr lvl="1"/>
            <a:r>
              <a:rPr lang="fr-FR" dirty="0" smtClean="0"/>
              <a:t>Commentaires des étudiants </a:t>
            </a:r>
          </a:p>
          <a:p>
            <a:pPr lvl="3"/>
            <a:r>
              <a:rPr lang="fr-FR" dirty="0" smtClean="0">
                <a:solidFill>
                  <a:srgbClr val="FF0000"/>
                </a:solidFill>
              </a:rPr>
              <a:t>« c’est beaucoup mieux qu’un examen théorique en classe »</a:t>
            </a:r>
          </a:p>
          <a:p>
            <a:pPr lvl="3"/>
            <a:r>
              <a:rPr lang="fr-FR" dirty="0" smtClean="0">
                <a:solidFill>
                  <a:srgbClr val="FF0000"/>
                </a:solidFill>
              </a:rPr>
              <a:t>« c’est différent et très stressant au début »</a:t>
            </a:r>
          </a:p>
          <a:p>
            <a:pPr lvl="3"/>
            <a:r>
              <a:rPr lang="fr-FR" dirty="0" smtClean="0">
                <a:solidFill>
                  <a:srgbClr val="FF0000"/>
                </a:solidFill>
              </a:rPr>
              <a:t>« est-ce que les examens des différentes séances ont la même difficulté? »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4. Quelques innovations pédagogiques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4. Quelques innovations pédagogiques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57200" y="1356363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ell Gothic Std Bold"/>
              </a:rPr>
              <a:t>(3) Développement de nouveaux outils pédagogiques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CA" noProof="0" dirty="0" smtClean="0">
                <a:cs typeface="Bell Gothic Std Bold"/>
              </a:rPr>
              <a:t>Utilisation de structures flexibles pour </a:t>
            </a:r>
            <a:br>
              <a:rPr lang="fr-CA" noProof="0" dirty="0" smtClean="0">
                <a:cs typeface="Bell Gothic Std Bold"/>
              </a:rPr>
            </a:br>
            <a:r>
              <a:rPr lang="fr-CA" noProof="0" dirty="0" smtClean="0">
                <a:cs typeface="Bell Gothic Std Bold"/>
              </a:rPr>
              <a:t>illustrer les concepts de base de la RDM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FR" dirty="0" smtClean="0">
                <a:cs typeface="Bell Gothic Std Bold"/>
              </a:rPr>
              <a:t>Opaques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FR" dirty="0" smtClean="0">
                <a:cs typeface="Bell Gothic Std Bold"/>
              </a:rPr>
              <a:t>Absence de plans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FR" dirty="0" smtClean="0">
                <a:cs typeface="Bell Gothic Std Bold"/>
              </a:rPr>
              <a:t>Limitation du nombre de formes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fr-CA" noProof="0" dirty="0" smtClean="0">
              <a:cs typeface="Bell Gothic Std Bold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CA" noProof="0" dirty="0" smtClean="0">
                <a:cs typeface="Bell Gothic Std Bold"/>
              </a:rPr>
              <a:t>Objectif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CA" noProof="0" dirty="0" smtClean="0">
                <a:cs typeface="Bell Gothic Std Bold"/>
              </a:rPr>
              <a:t>Fabrication de </a:t>
            </a:r>
            <a:r>
              <a:rPr lang="fr-FR" dirty="0" smtClean="0">
                <a:cs typeface="Bell Gothic Std Bold"/>
              </a:rPr>
              <a:t>poutres transparentes en élastomère munies de plans colorés</a:t>
            </a:r>
          </a:p>
        </p:txBody>
      </p:sp>
      <p:pic>
        <p:nvPicPr>
          <p:cNvPr id="8" name="Image 6" descr="DSC01224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t="24596" b="10309"/>
          <a:stretch>
            <a:fillRect/>
          </a:stretch>
        </p:blipFill>
        <p:spPr>
          <a:xfrm>
            <a:off x="6484730" y="1828799"/>
            <a:ext cx="2468880" cy="1069547"/>
          </a:xfrm>
          <a:prstGeom prst="rect">
            <a:avLst/>
          </a:prstGeom>
        </p:spPr>
      </p:pic>
      <p:pic>
        <p:nvPicPr>
          <p:cNvPr id="9" name="Image 7" descr="DSC01225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t="32639" b="25516"/>
          <a:stretch>
            <a:fillRect/>
          </a:stretch>
        </p:blipFill>
        <p:spPr>
          <a:xfrm>
            <a:off x="6484730" y="2934782"/>
            <a:ext cx="2468880" cy="6875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76277" y="3576313"/>
            <a:ext cx="2481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>
                <a:solidFill>
                  <a:srgbClr val="C42C38"/>
                </a:solidFill>
              </a:rPr>
              <a:t>Ancienne poutre en mousse </a:t>
            </a:r>
            <a:br>
              <a:rPr lang="fr-CA" sz="1100" dirty="0" smtClean="0">
                <a:solidFill>
                  <a:srgbClr val="C42C38"/>
                </a:solidFill>
              </a:rPr>
            </a:br>
            <a:r>
              <a:rPr lang="fr-CA" sz="1100" dirty="0" smtClean="0">
                <a:solidFill>
                  <a:srgbClr val="C42C38"/>
                </a:solidFill>
              </a:rPr>
              <a:t>(photo Nicolas Guérin)</a:t>
            </a:r>
            <a:endParaRPr lang="en-US" sz="1100" dirty="0">
              <a:solidFill>
                <a:srgbClr val="C42C38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/>
          <a:srcRect l="26652" t="34048" r="23125" b="37381"/>
          <a:stretch>
            <a:fillRect/>
          </a:stretch>
        </p:blipFill>
        <p:spPr bwMode="auto">
          <a:xfrm>
            <a:off x="1645920" y="4589417"/>
            <a:ext cx="5851071" cy="187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50721" y="6404797"/>
            <a:ext cx="5155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>
                <a:solidFill>
                  <a:srgbClr val="C42C38"/>
                </a:solidFill>
              </a:rPr>
              <a:t>Illustrations des structures souhaitées (Nicolas Guérin, 2012)</a:t>
            </a:r>
            <a:endParaRPr lang="en-US" sz="1100" dirty="0">
              <a:solidFill>
                <a:srgbClr val="C42C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CA" dirty="0" smtClean="0"/>
              <a:t>Qui est Daniel Therriault?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Philosophie d’enseignement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Mon approche pour faciliter l’apprentissage des étudiants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Quelques innovations pédagogiques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Réalisations futures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 de la présentation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4. Quelques innovations pédagogiques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963" t="617" r="12963"/>
          <a:stretch>
            <a:fillRect/>
          </a:stretch>
        </p:blipFill>
        <p:spPr bwMode="auto">
          <a:xfrm>
            <a:off x="2267495" y="3352799"/>
            <a:ext cx="4211848" cy="3178629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ell Gothic Std Bold"/>
              </a:rPr>
              <a:t>(3) Développement de nouveaux outils pédagogiques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FR" dirty="0" smtClean="0">
                <a:cs typeface="Bell Gothic Std Bold"/>
              </a:rPr>
              <a:t>Prototypes fabriqués dans mon laboratoire de recherche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FR" dirty="0" smtClean="0">
                <a:cs typeface="Bell Gothic Std Bold"/>
              </a:rPr>
              <a:t>Participations d</a:t>
            </a:r>
            <a:r>
              <a:rPr lang="fr-CA" dirty="0" smtClean="0">
                <a:cs typeface="Bell Gothic Std Bold"/>
              </a:rPr>
              <a:t>’</a:t>
            </a:r>
            <a:r>
              <a:rPr lang="fr-FR" dirty="0" smtClean="0">
                <a:cs typeface="Bell Gothic Std Bold"/>
              </a:rPr>
              <a:t>étudiants du baccalauréat PI3 </a:t>
            </a:r>
            <a:br>
              <a:rPr lang="fr-FR" dirty="0" smtClean="0">
                <a:cs typeface="Bell Gothic Std Bold"/>
              </a:rPr>
            </a:br>
            <a:r>
              <a:rPr lang="fr-FR" dirty="0" smtClean="0">
                <a:cs typeface="Bell Gothic Std Bold"/>
              </a:rPr>
              <a:t>(avec l'aide des mes étudiants aux cycles supérieurs)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CA" dirty="0" smtClean="0">
                <a:cs typeface="Bell Gothic Std Bold"/>
              </a:rPr>
              <a:t>Après 2 échecs, le projet est complété par Nicolas Guérin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CA" sz="1600" dirty="0" smtClean="0">
                <a:cs typeface="Bell Gothic Std Bold"/>
              </a:rPr>
              <a:t>2</a:t>
            </a:r>
            <a:r>
              <a:rPr lang="fr-CA" sz="1600" baseline="30000" dirty="0" smtClean="0">
                <a:cs typeface="Bell Gothic Std Bold"/>
              </a:rPr>
              <a:t>e</a:t>
            </a:r>
            <a:r>
              <a:rPr lang="fr-CA" sz="1600" dirty="0" smtClean="0">
                <a:cs typeface="Bell Gothic Std Bold"/>
              </a:rPr>
              <a:t> meilleur projet PI3 en génie mécanique 2011-2012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ell Gothic Std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306" y="6535427"/>
            <a:ext cx="445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>
                <a:solidFill>
                  <a:srgbClr val="C42C38"/>
                </a:solidFill>
              </a:rPr>
              <a:t>Extrait de la présentation PI3 finale (Nicolas Guérin, 2012)</a:t>
            </a:r>
            <a:endParaRPr lang="en-US" sz="1100" dirty="0">
              <a:solidFill>
                <a:srgbClr val="C42C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4. Quelques innovations pédagogiques</a:t>
            </a:r>
            <a:endParaRPr lang="fr-CA" dirty="0"/>
          </a:p>
        </p:txBody>
      </p:sp>
      <p:pic>
        <p:nvPicPr>
          <p:cNvPr id="1228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963" t="617" r="12963"/>
          <a:stretch>
            <a:fillRect/>
          </a:stretch>
        </p:blipFill>
        <p:spPr bwMode="auto">
          <a:xfrm>
            <a:off x="1219200" y="1447800"/>
            <a:ext cx="6553200" cy="4945618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86146" y="6413509"/>
            <a:ext cx="445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>
                <a:solidFill>
                  <a:srgbClr val="C42C38"/>
                </a:solidFill>
              </a:rPr>
              <a:t>Extrait de la présentation finale (Nicolas Guérin, 2012)</a:t>
            </a:r>
            <a:endParaRPr lang="en-US" sz="1100" dirty="0">
              <a:solidFill>
                <a:srgbClr val="C42C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CA" dirty="0" smtClean="0"/>
              <a:t>Qui est Daniel Therriault?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Philosophie d’enseignement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Mon approche pour faciliter l’apprentissage des étudiants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Quelques innovations pédagogiques</a:t>
            </a:r>
          </a:p>
          <a:p>
            <a:pPr marL="457200" indent="-457200">
              <a:buFont typeface="+mj-lt"/>
              <a:buAutoNum type="arabicPeriod"/>
            </a:pPr>
            <a:endParaRPr lang="fr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b="1" dirty="0" smtClean="0"/>
              <a:t>Réalisations futures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 de la présentation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fr-CA" sz="1800" dirty="0" smtClean="0"/>
              <a:t>Poursuivre la mise à jour </a:t>
            </a:r>
            <a:br>
              <a:rPr lang="fr-CA" sz="1800" dirty="0" smtClean="0"/>
            </a:br>
            <a:r>
              <a:rPr lang="fr-CA" sz="1800" dirty="0" smtClean="0"/>
              <a:t>des capsules technologiques</a:t>
            </a:r>
          </a:p>
          <a:p>
            <a:pPr lvl="1">
              <a:buFont typeface="Arial" pitchFamily="34" charset="0"/>
              <a:buChar char="•"/>
            </a:pPr>
            <a:endParaRPr lang="fr-CA" sz="1600" dirty="0" smtClean="0"/>
          </a:p>
          <a:p>
            <a:pPr lvl="1">
              <a:buFont typeface="Arial" pitchFamily="34" charset="0"/>
              <a:buChar char="•"/>
            </a:pPr>
            <a:endParaRPr lang="fr-CA" sz="1600" dirty="0" smtClean="0"/>
          </a:p>
          <a:p>
            <a:pPr>
              <a:buFont typeface="Arial" pitchFamily="34" charset="0"/>
              <a:buChar char="•"/>
            </a:pPr>
            <a:r>
              <a:rPr lang="fr-CA" sz="1800" dirty="0" smtClean="0"/>
              <a:t>Diversifier les séances de laboratoire</a:t>
            </a:r>
          </a:p>
          <a:p>
            <a:pPr lvl="1">
              <a:buFont typeface="Arial" pitchFamily="34" charset="0"/>
              <a:buChar char="•"/>
            </a:pPr>
            <a:r>
              <a:rPr lang="fr-CA" sz="1600" dirty="0" smtClean="0"/>
              <a:t>poutres courbées</a:t>
            </a:r>
          </a:p>
          <a:p>
            <a:pPr lvl="1">
              <a:buFont typeface="Arial" pitchFamily="34" charset="0"/>
              <a:buChar char="•"/>
            </a:pPr>
            <a:r>
              <a:rPr lang="fr-CA" sz="1600" dirty="0" smtClean="0"/>
              <a:t>matériaux composites</a:t>
            </a:r>
          </a:p>
          <a:p>
            <a:pPr lvl="1">
              <a:buFont typeface="Arial" pitchFamily="34" charset="0"/>
              <a:buChar char="•"/>
            </a:pPr>
            <a:r>
              <a:rPr lang="fr-CA" sz="1600" dirty="0" smtClean="0"/>
              <a:t>analyse en fatigue</a:t>
            </a:r>
          </a:p>
          <a:p>
            <a:pPr lvl="1">
              <a:buFont typeface="Arial" pitchFamily="34" charset="0"/>
              <a:buChar char="•"/>
            </a:pPr>
            <a:endParaRPr lang="fr-CA" sz="1600" dirty="0" smtClean="0"/>
          </a:p>
          <a:p>
            <a:pPr>
              <a:buFont typeface="Arial" pitchFamily="34" charset="0"/>
              <a:buChar char="•"/>
            </a:pPr>
            <a:r>
              <a:rPr lang="fr-CA" sz="1800" dirty="0" smtClean="0"/>
              <a:t>Améliorer l’intégration du cours dans </a:t>
            </a:r>
            <a:br>
              <a:rPr lang="fr-CA" sz="1800" dirty="0" smtClean="0"/>
            </a:br>
            <a:r>
              <a:rPr lang="fr-CA" sz="1800" dirty="0" smtClean="0"/>
              <a:t>le programme</a:t>
            </a:r>
          </a:p>
          <a:p>
            <a:pPr lvl="1">
              <a:buFont typeface="Arial" pitchFamily="34" charset="0"/>
              <a:buChar char="•"/>
            </a:pPr>
            <a:endParaRPr lang="fr-CA" sz="1600" dirty="0" smtClean="0"/>
          </a:p>
          <a:p>
            <a:pPr>
              <a:buFont typeface="Arial" pitchFamily="34" charset="0"/>
              <a:buChar char="•"/>
            </a:pPr>
            <a:r>
              <a:rPr lang="fr-CA" sz="1800" dirty="0" smtClean="0"/>
              <a:t>Créer et distribuer de nouveaux outils </a:t>
            </a:r>
            <a:br>
              <a:rPr lang="fr-CA" sz="1800" dirty="0" smtClean="0"/>
            </a:br>
            <a:r>
              <a:rPr lang="fr-CA" sz="1800" dirty="0" smtClean="0"/>
              <a:t>pédagogiques pour l’enseignement de la RDM</a:t>
            </a:r>
          </a:p>
          <a:p>
            <a:pPr lvl="1">
              <a:buFont typeface="Arial" pitchFamily="34" charset="0"/>
              <a:buChar char="•"/>
            </a:pPr>
            <a:r>
              <a:rPr lang="fr-CA" sz="1600" dirty="0" smtClean="0"/>
              <a:t>nouvelles géométries (I, concentration de contrainte)</a:t>
            </a:r>
          </a:p>
          <a:p>
            <a:pPr lvl="1">
              <a:buFont typeface="Arial" pitchFamily="34" charset="0"/>
              <a:buChar char="•"/>
            </a:pPr>
            <a:r>
              <a:rPr lang="fr-CA" sz="1600" dirty="0" smtClean="0"/>
              <a:t>montage instrumenté pour l’enseignement</a:t>
            </a:r>
          </a:p>
          <a:p>
            <a:pPr lvl="1">
              <a:buFont typeface="Arial" pitchFamily="34" charset="0"/>
              <a:buChar char="•"/>
            </a:pPr>
            <a:r>
              <a:rPr lang="fr-CA" sz="1600" dirty="0" smtClean="0"/>
              <a:t>utilisation « </a:t>
            </a:r>
            <a:r>
              <a:rPr lang="fr-CA" sz="1600" dirty="0" err="1" smtClean="0"/>
              <a:t>Mechanochemically</a:t>
            </a:r>
            <a:r>
              <a:rPr lang="fr-CA" sz="1600" dirty="0" smtClean="0"/>
              <a:t> Active </a:t>
            </a:r>
            <a:r>
              <a:rPr lang="fr-CA" sz="1600" dirty="0" err="1" smtClean="0"/>
              <a:t>Polymers</a:t>
            </a:r>
            <a:r>
              <a:rPr lang="fr-CA" sz="1600" dirty="0" smtClean="0"/>
              <a:t> »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5. Réalisations futures</a:t>
            </a:r>
            <a:endParaRPr lang="en-US" dirty="0"/>
          </a:p>
        </p:txBody>
      </p:sp>
      <p:pic>
        <p:nvPicPr>
          <p:cNvPr id="2050" name="Picture 2" descr="C:\Users\dather\Desktop\nature_releasef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0935" y="3030583"/>
            <a:ext cx="2181792" cy="23948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740435" y="5425441"/>
            <a:ext cx="2151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 smtClean="0">
                <a:solidFill>
                  <a:srgbClr val="C42C38"/>
                </a:solidFill>
              </a:rPr>
              <a:t>(</a:t>
            </a:r>
            <a:r>
              <a:rPr lang="fr-CA" sz="1200" dirty="0" err="1" smtClean="0">
                <a:solidFill>
                  <a:srgbClr val="C42C38"/>
                </a:solidFill>
              </a:rPr>
              <a:t>Sottos</a:t>
            </a:r>
            <a:r>
              <a:rPr lang="fr-CA" sz="1200" dirty="0" smtClean="0">
                <a:solidFill>
                  <a:srgbClr val="C42C38"/>
                </a:solidFill>
              </a:rPr>
              <a:t>, </a:t>
            </a:r>
            <a:r>
              <a:rPr lang="fr-CA" sz="1200" i="1" dirty="0" smtClean="0">
                <a:solidFill>
                  <a:srgbClr val="C42C38"/>
                </a:solidFill>
              </a:rPr>
              <a:t>Nature</a:t>
            </a:r>
            <a:r>
              <a:rPr lang="fr-CA" sz="1200" dirty="0" smtClean="0">
                <a:solidFill>
                  <a:srgbClr val="C42C38"/>
                </a:solidFill>
              </a:rPr>
              <a:t>, 2009)</a:t>
            </a:r>
            <a:endParaRPr lang="en-US" sz="1200" dirty="0">
              <a:solidFill>
                <a:srgbClr val="C42C38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3490" t="29489" r="54415" b="48152"/>
          <a:stretch>
            <a:fillRect/>
          </a:stretch>
        </p:blipFill>
        <p:spPr bwMode="auto">
          <a:xfrm>
            <a:off x="4859382" y="1349827"/>
            <a:ext cx="1879464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4434" t="64689" r="55454" b="24132"/>
          <a:stretch>
            <a:fillRect/>
          </a:stretch>
        </p:blipFill>
        <p:spPr bwMode="auto">
          <a:xfrm>
            <a:off x="5373188" y="2072639"/>
            <a:ext cx="1349829" cy="46895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21418" t="45480" r="47888" b="26801"/>
          <a:stretch>
            <a:fillRect/>
          </a:stretch>
        </p:blipFill>
        <p:spPr bwMode="auto">
          <a:xfrm>
            <a:off x="6783979" y="1349827"/>
            <a:ext cx="2106102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837611" y="2512424"/>
            <a:ext cx="4036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 smtClean="0">
                <a:solidFill>
                  <a:srgbClr val="C42C38"/>
                </a:solidFill>
              </a:rPr>
              <a:t>Fabrication de microfibres à haute ténacité</a:t>
            </a:r>
            <a:endParaRPr lang="en-US" sz="1200" dirty="0">
              <a:solidFill>
                <a:srgbClr val="C42C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fr-CA" sz="1800" dirty="0" smtClean="0"/>
              <a:t>L’enrichissement de l’enseignement à l’aide de capsules technologiques est très apprécié chez les étudiants</a:t>
            </a:r>
          </a:p>
          <a:p>
            <a:pPr>
              <a:buFont typeface="Arial" pitchFamily="34" charset="0"/>
              <a:buChar char="•"/>
            </a:pPr>
            <a:endParaRPr lang="fr-CA" sz="1800" dirty="0" smtClean="0"/>
          </a:p>
          <a:p>
            <a:pPr>
              <a:buFont typeface="Arial" pitchFamily="34" charset="0"/>
              <a:buChar char="•"/>
            </a:pPr>
            <a:r>
              <a:rPr lang="fr-CA" sz="1800" dirty="0" smtClean="0"/>
              <a:t>Les séances de laboratoire facilitent l’assimilation des concepts lorsqu’ils sont bien intégrés à la matière du cours.</a:t>
            </a:r>
          </a:p>
          <a:p>
            <a:pPr>
              <a:buFont typeface="Arial" pitchFamily="34" charset="0"/>
              <a:buChar char="•"/>
            </a:pPr>
            <a:endParaRPr lang="fr-CA" sz="1800" dirty="0" smtClean="0"/>
          </a:p>
          <a:p>
            <a:pPr>
              <a:buFont typeface="Arial" pitchFamily="34" charset="0"/>
              <a:buChar char="•"/>
            </a:pPr>
            <a:r>
              <a:rPr lang="fr-CA" sz="1800" dirty="0" smtClean="0"/>
              <a:t>Les périodes de travaux dirigés permettent aux professeurs d’enseigner la démarche d’une bonne résolution de problème.</a:t>
            </a:r>
          </a:p>
          <a:p>
            <a:endParaRPr lang="fr-CA" sz="1800" dirty="0" smtClean="0"/>
          </a:p>
          <a:p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conclusion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Prof. Marie Bernard, Professeure émérite, Prix de l’enseignement 2006 de l’ÉPM (retraitée depuis 2007)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Prof. Luc Marchand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Collègues de la section mécanique appliquée 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Martin Lévesque, Denis Julien, Isabelle Villemure, Annie Ross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Équipe du Bureau d’Appui Pédagogique (Lina Forest)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Technicien Luc Pelletier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Tous les étudiants impliqués dans mes petits projets pédagogiques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Remerciements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590" y="1333275"/>
            <a:ext cx="3478167" cy="1827936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27077" t="26221" r="45255" b="23946"/>
          <a:stretch>
            <a:fillRect/>
          </a:stretch>
        </p:blipFill>
        <p:spPr bwMode="auto">
          <a:xfrm>
            <a:off x="1105990" y="4336867"/>
            <a:ext cx="2055224" cy="2313531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Questions?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23357" t="14689" r="21571" b="11787"/>
          <a:stretch>
            <a:fillRect/>
          </a:stretch>
        </p:blipFill>
        <p:spPr bwMode="auto">
          <a:xfrm>
            <a:off x="2272936" y="1831031"/>
            <a:ext cx="3283132" cy="2465543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 l="30469" t="22917" r="30859" b="8333"/>
          <a:stretch>
            <a:fillRect/>
          </a:stretch>
        </p:blipFill>
        <p:spPr bwMode="auto">
          <a:xfrm>
            <a:off x="5830389" y="1258389"/>
            <a:ext cx="3124200" cy="3124200"/>
          </a:xfrm>
          <a:prstGeom prst="rect">
            <a:avLst/>
          </a:prstGeom>
          <a:ln w="38100" cap="sq">
            <a:solidFill>
              <a:srgbClr val="8DC6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X:\ESPACE COMMUN\Nicolas Guerin\PI3\Photos\PI3 092.JPG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rcRect l="5902" t="12113" r="7670" b="18873"/>
          <a:stretch>
            <a:fillRect/>
          </a:stretch>
        </p:blipFill>
        <p:spPr bwMode="auto">
          <a:xfrm>
            <a:off x="2981783" y="3385457"/>
            <a:ext cx="3610406" cy="2161903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 cstate="print"/>
          <a:srcRect l="55974" t="62936" r="17648" b="12558"/>
          <a:stretch>
            <a:fillRect/>
          </a:stretch>
        </p:blipFill>
        <p:spPr bwMode="auto">
          <a:xfrm>
            <a:off x="5364480" y="4909948"/>
            <a:ext cx="2867539" cy="1665023"/>
          </a:xfrm>
          <a:prstGeom prst="rect">
            <a:avLst/>
          </a:prstGeom>
          <a:ln w="38100" cap="sq">
            <a:solidFill>
              <a:srgbClr val="8DC6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EXTRA SLIDES</a:t>
            </a:r>
            <a:endParaRPr lang="en-US" dirty="0"/>
          </a:p>
        </p:txBody>
      </p:sp>
      <p:grpSp>
        <p:nvGrpSpPr>
          <p:cNvPr id="6" name="Group 10"/>
          <p:cNvGrpSpPr>
            <a:grpSpLocks noGrp="1"/>
          </p:cNvGrpSpPr>
          <p:nvPr>
            <p:ph idx="1"/>
          </p:nvPr>
        </p:nvGrpSpPr>
        <p:grpSpPr>
          <a:xfrm>
            <a:off x="457200" y="1600200"/>
            <a:ext cx="8229600" cy="4196038"/>
            <a:chOff x="219528" y="2017485"/>
            <a:chExt cx="8393345" cy="3941152"/>
          </a:xfrm>
        </p:grpSpPr>
        <p:pic>
          <p:nvPicPr>
            <p:cNvPr id="7" name="Picture 4" descr="Fig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528" y="2043673"/>
              <a:ext cx="2950827" cy="3546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34735" y="5620083"/>
              <a:ext cx="2872921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i="0" dirty="0">
                  <a:latin typeface="Arial" charset="0"/>
                </a:rPr>
                <a:t>White et al., Nature (2001)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987" t="16292" r="20647" b="8929"/>
            <a:stretch>
              <a:fillRect/>
            </a:stretch>
          </p:blipFill>
          <p:spPr bwMode="auto">
            <a:xfrm>
              <a:off x="3367318" y="2017485"/>
              <a:ext cx="5245555" cy="3846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1. Qui est Daniel Therriault?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218" t="15153" r="14013" b="7401"/>
          <a:stretch>
            <a:fillRect/>
          </a:stretch>
        </p:blipFill>
        <p:spPr bwMode="auto">
          <a:xfrm>
            <a:off x="1600200" y="1447800"/>
            <a:ext cx="606287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1. Qui est Daniel Therriault?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165" t="15153" r="14013" b="9084"/>
          <a:stretch>
            <a:fillRect/>
          </a:stretch>
        </p:blipFill>
        <p:spPr bwMode="auto">
          <a:xfrm>
            <a:off x="1600200" y="14478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010400" cy="48768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fr-CA" dirty="0" smtClean="0"/>
              <a:t>Professeur en génie mécanique depuis janvier 2004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Coordonnateur du cours </a:t>
            </a:r>
            <a:r>
              <a:rPr lang="fr-CA" b="1" i="1" dirty="0" smtClean="0"/>
              <a:t>MEC2405 Résistance des matériaux II</a:t>
            </a:r>
            <a:r>
              <a:rPr lang="fr-CA" i="1" dirty="0" smtClean="0"/>
              <a:t> </a:t>
            </a:r>
            <a:r>
              <a:rPr lang="fr-CA" dirty="0" smtClean="0"/>
              <a:t>depuis AUT-06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Coordonnateur du cours </a:t>
            </a:r>
            <a:r>
              <a:rPr lang="fr-CA" i="1" dirty="0" smtClean="0"/>
              <a:t>AER2400 Résistance de structures aéronautiques</a:t>
            </a:r>
            <a:r>
              <a:rPr lang="fr-CA" dirty="0" smtClean="0"/>
              <a:t> AUT-09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Co-enseignant du cours </a:t>
            </a:r>
            <a:r>
              <a:rPr lang="fr-CA" i="1" dirty="0" smtClean="0"/>
              <a:t>MEC6510 Fabrication en aéronautique et microsystèmes</a:t>
            </a:r>
          </a:p>
          <a:p>
            <a:pPr>
              <a:buFont typeface="Arial" pitchFamily="34" charset="0"/>
              <a:buChar char="•"/>
            </a:pPr>
            <a:endParaRPr lang="fr-CA" dirty="0" smtClean="0"/>
          </a:p>
          <a:p>
            <a:pPr>
              <a:buFont typeface="Arial" pitchFamily="34" charset="0"/>
              <a:buChar char="•"/>
            </a:pPr>
            <a:r>
              <a:rPr lang="fr-CA" dirty="0" smtClean="0"/>
              <a:t>Lauréat de plusieurs prix méritas en génie mécanique</a:t>
            </a:r>
          </a:p>
          <a:p>
            <a:pPr>
              <a:buFont typeface="Arial" pitchFamily="34" charset="0"/>
              <a:buChar char="•"/>
            </a:pPr>
            <a:endParaRPr lang="fr-CA" dirty="0" smtClean="0"/>
          </a:p>
          <a:p>
            <a:pPr>
              <a:buFont typeface="Arial" pitchFamily="34" charset="0"/>
              <a:buChar char="•"/>
            </a:pPr>
            <a:r>
              <a:rPr lang="fr-CA" dirty="0" smtClean="0"/>
              <a:t>Lauréat de la bourse du MELS Chantier 2 </a:t>
            </a:r>
            <a:br>
              <a:rPr lang="fr-CA" dirty="0" smtClean="0"/>
            </a:br>
            <a:r>
              <a:rPr lang="fr-CA" dirty="0" smtClean="0"/>
              <a:t>(pendant quelques mois seulement)</a:t>
            </a:r>
          </a:p>
          <a:p>
            <a:pPr>
              <a:buFont typeface="Arial" pitchFamily="34" charset="0"/>
              <a:buChar char="•"/>
            </a:pPr>
            <a:endParaRPr lang="fr-CA" dirty="0" smtClean="0"/>
          </a:p>
          <a:p>
            <a:pPr>
              <a:buFont typeface="Arial" pitchFamily="34" charset="0"/>
              <a:buChar char="•"/>
            </a:pPr>
            <a:r>
              <a:rPr lang="fr-CA" dirty="0" smtClean="0"/>
              <a:t>Chaire de recherche du Canada niveau II en </a:t>
            </a:r>
            <a:br>
              <a:rPr lang="fr-CA" dirty="0" smtClean="0"/>
            </a:br>
            <a:r>
              <a:rPr lang="fr-CA" dirty="0" smtClean="0"/>
              <a:t>Fabrication de microsystèmes et matériaux avancés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1. Qui est Daniel Therriault?</a:t>
            </a:r>
            <a:endParaRPr lang="en-US" dirty="0"/>
          </a:p>
        </p:txBody>
      </p:sp>
      <p:pic>
        <p:nvPicPr>
          <p:cNvPr id="9217" name="Picture 1" descr="D:\Users\Daniel\Documents\POLY\2006-04-11Gala_Meritas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438400"/>
            <a:ext cx="1633537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91400" y="48768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>
                <a:solidFill>
                  <a:srgbClr val="C42C38"/>
                </a:solidFill>
              </a:rPr>
              <a:t>Gala méritas 2006</a:t>
            </a:r>
          </a:p>
          <a:p>
            <a:pPr algn="ctr"/>
            <a:r>
              <a:rPr lang="fr-CA" sz="1100" dirty="0" smtClean="0">
                <a:solidFill>
                  <a:srgbClr val="C42C38"/>
                </a:solidFill>
              </a:rPr>
              <a:t>(</a:t>
            </a:r>
            <a:r>
              <a:rPr lang="fr-CA" sz="1100" dirty="0" err="1" smtClean="0">
                <a:solidFill>
                  <a:srgbClr val="C42C38"/>
                </a:solidFill>
              </a:rPr>
              <a:t>Polyphoto</a:t>
            </a:r>
            <a:r>
              <a:rPr lang="fr-CA" sz="1100" dirty="0" smtClean="0">
                <a:solidFill>
                  <a:srgbClr val="C42C38"/>
                </a:solidFill>
              </a:rPr>
              <a:t>)</a:t>
            </a:r>
            <a:endParaRPr lang="en-US" sz="1100" dirty="0">
              <a:solidFill>
                <a:srgbClr val="C42C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1. Qui est </a:t>
            </a:r>
            <a:r>
              <a:rPr lang="fr-CA" dirty="0" err="1" smtClean="0"/>
              <a:t>daniel</a:t>
            </a:r>
            <a:r>
              <a:rPr lang="fr-CA" dirty="0" smtClean="0"/>
              <a:t> </a:t>
            </a:r>
            <a:r>
              <a:rPr lang="fr-CA" dirty="0" err="1" smtClean="0"/>
              <a:t>therriault</a:t>
            </a:r>
            <a:r>
              <a:rPr lang="fr-CA" dirty="0" smtClean="0"/>
              <a:t>?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165" t="15153" r="14013" b="9084"/>
          <a:stretch>
            <a:fillRect/>
          </a:stretch>
        </p:blipFill>
        <p:spPr bwMode="auto">
          <a:xfrm>
            <a:off x="1600200" y="14478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218" t="15153" r="14960" b="9085"/>
          <a:stretch>
            <a:fillRect/>
          </a:stretch>
        </p:blipFill>
        <p:spPr bwMode="auto">
          <a:xfrm>
            <a:off x="1295400" y="152400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r>
              <a:rPr lang="fr-CA" dirty="0" smtClean="0"/>
              <a:t>Exemples: Liens entre la matière et les séances de laboratoire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 l="23438" t="14583" r="22656" b="12500"/>
          <a:stretch>
            <a:fillRect/>
          </a:stretch>
        </p:blipFill>
        <p:spPr bwMode="auto">
          <a:xfrm>
            <a:off x="609600" y="2057400"/>
            <a:ext cx="3505200" cy="2667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30469" t="22917" r="30859" b="8333"/>
          <a:stretch>
            <a:fillRect/>
          </a:stretch>
        </p:blipFill>
        <p:spPr bwMode="auto">
          <a:xfrm>
            <a:off x="5334000" y="1981200"/>
            <a:ext cx="3124200" cy="3124200"/>
          </a:xfrm>
          <a:prstGeom prst="rect">
            <a:avLst/>
          </a:prstGeom>
          <a:ln w="38100" cap="sq">
            <a:solidFill>
              <a:srgbClr val="8DC6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9600" y="4800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Notes de cours sur le panneau de cisaillement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5181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Extrait du syllabus de laboratoire (séance no. 2)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4267200" y="2971800"/>
            <a:ext cx="956094" cy="38100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r>
              <a:rPr lang="fr-CA" dirty="0" smtClean="0"/>
              <a:t>Exemples: Liens entre la matière et les séances de laboratoire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3807" y="6256439"/>
            <a:ext cx="368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Notes de cours flexion gauche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5181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Extrait du syllabus de laboratoire (séance no. 5)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4223657" y="2989217"/>
            <a:ext cx="956094" cy="38100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9297" t="18750" r="30859" b="16667"/>
          <a:stretch>
            <a:fillRect/>
          </a:stretch>
        </p:blipFill>
        <p:spPr bwMode="auto">
          <a:xfrm>
            <a:off x="5257800" y="1828800"/>
            <a:ext cx="3593690" cy="3276600"/>
          </a:xfrm>
          <a:prstGeom prst="rect">
            <a:avLst/>
          </a:prstGeom>
          <a:ln w="38100" cap="sq">
            <a:solidFill>
              <a:srgbClr val="8DC6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Freeform 15"/>
          <p:cNvSpPr/>
          <p:nvPr/>
        </p:nvSpPr>
        <p:spPr>
          <a:xfrm>
            <a:off x="6767513" y="3424238"/>
            <a:ext cx="242887" cy="483393"/>
          </a:xfrm>
          <a:custGeom>
            <a:avLst/>
            <a:gdLst>
              <a:gd name="connsiteX0" fmla="*/ 0 w 242887"/>
              <a:gd name="connsiteY0" fmla="*/ 0 h 483393"/>
              <a:gd name="connsiteX1" fmla="*/ 242887 w 242887"/>
              <a:gd name="connsiteY1" fmla="*/ 0 h 483393"/>
              <a:gd name="connsiteX2" fmla="*/ 240506 w 242887"/>
              <a:gd name="connsiteY2" fmla="*/ 478631 h 483393"/>
              <a:gd name="connsiteX3" fmla="*/ 4762 w 242887"/>
              <a:gd name="connsiteY3" fmla="*/ 483393 h 483393"/>
              <a:gd name="connsiteX4" fmla="*/ 9525 w 242887"/>
              <a:gd name="connsiteY4" fmla="*/ 445293 h 483393"/>
              <a:gd name="connsiteX5" fmla="*/ 188118 w 242887"/>
              <a:gd name="connsiteY5" fmla="*/ 447675 h 483393"/>
              <a:gd name="connsiteX6" fmla="*/ 209550 w 242887"/>
              <a:gd name="connsiteY6" fmla="*/ 431006 h 483393"/>
              <a:gd name="connsiteX7" fmla="*/ 219075 w 242887"/>
              <a:gd name="connsiteY7" fmla="*/ 407193 h 483393"/>
              <a:gd name="connsiteX8" fmla="*/ 219075 w 242887"/>
              <a:gd name="connsiteY8" fmla="*/ 92868 h 483393"/>
              <a:gd name="connsiteX9" fmla="*/ 207168 w 242887"/>
              <a:gd name="connsiteY9" fmla="*/ 59531 h 483393"/>
              <a:gd name="connsiteX10" fmla="*/ 195262 w 242887"/>
              <a:gd name="connsiteY10" fmla="*/ 45243 h 483393"/>
              <a:gd name="connsiteX11" fmla="*/ 173831 w 242887"/>
              <a:gd name="connsiteY11" fmla="*/ 38100 h 483393"/>
              <a:gd name="connsiteX12" fmla="*/ 0 w 242887"/>
              <a:gd name="connsiteY12" fmla="*/ 0 h 483393"/>
              <a:gd name="connsiteX0" fmla="*/ 0 w 242887"/>
              <a:gd name="connsiteY0" fmla="*/ 0 h 483393"/>
              <a:gd name="connsiteX1" fmla="*/ 242887 w 242887"/>
              <a:gd name="connsiteY1" fmla="*/ 0 h 483393"/>
              <a:gd name="connsiteX2" fmla="*/ 240506 w 242887"/>
              <a:gd name="connsiteY2" fmla="*/ 478631 h 483393"/>
              <a:gd name="connsiteX3" fmla="*/ 4762 w 242887"/>
              <a:gd name="connsiteY3" fmla="*/ 483393 h 483393"/>
              <a:gd name="connsiteX4" fmla="*/ 9525 w 242887"/>
              <a:gd name="connsiteY4" fmla="*/ 445293 h 483393"/>
              <a:gd name="connsiteX5" fmla="*/ 188118 w 242887"/>
              <a:gd name="connsiteY5" fmla="*/ 447675 h 483393"/>
              <a:gd name="connsiteX6" fmla="*/ 209550 w 242887"/>
              <a:gd name="connsiteY6" fmla="*/ 431006 h 483393"/>
              <a:gd name="connsiteX7" fmla="*/ 219075 w 242887"/>
              <a:gd name="connsiteY7" fmla="*/ 407193 h 483393"/>
              <a:gd name="connsiteX8" fmla="*/ 219075 w 242887"/>
              <a:gd name="connsiteY8" fmla="*/ 92868 h 483393"/>
              <a:gd name="connsiteX9" fmla="*/ 207168 w 242887"/>
              <a:gd name="connsiteY9" fmla="*/ 59531 h 483393"/>
              <a:gd name="connsiteX10" fmla="*/ 195262 w 242887"/>
              <a:gd name="connsiteY10" fmla="*/ 45243 h 483393"/>
              <a:gd name="connsiteX11" fmla="*/ 173831 w 242887"/>
              <a:gd name="connsiteY11" fmla="*/ 38100 h 483393"/>
              <a:gd name="connsiteX12" fmla="*/ 14287 w 242887"/>
              <a:gd name="connsiteY12" fmla="*/ 80962 h 483393"/>
              <a:gd name="connsiteX13" fmla="*/ 0 w 242887"/>
              <a:gd name="connsiteY13" fmla="*/ 0 h 483393"/>
              <a:gd name="connsiteX0" fmla="*/ 0 w 242887"/>
              <a:gd name="connsiteY0" fmla="*/ 0 h 483393"/>
              <a:gd name="connsiteX1" fmla="*/ 242887 w 242887"/>
              <a:gd name="connsiteY1" fmla="*/ 0 h 483393"/>
              <a:gd name="connsiteX2" fmla="*/ 240506 w 242887"/>
              <a:gd name="connsiteY2" fmla="*/ 478631 h 483393"/>
              <a:gd name="connsiteX3" fmla="*/ 4762 w 242887"/>
              <a:gd name="connsiteY3" fmla="*/ 483393 h 483393"/>
              <a:gd name="connsiteX4" fmla="*/ 9525 w 242887"/>
              <a:gd name="connsiteY4" fmla="*/ 445293 h 483393"/>
              <a:gd name="connsiteX5" fmla="*/ 188118 w 242887"/>
              <a:gd name="connsiteY5" fmla="*/ 447675 h 483393"/>
              <a:gd name="connsiteX6" fmla="*/ 209550 w 242887"/>
              <a:gd name="connsiteY6" fmla="*/ 431006 h 483393"/>
              <a:gd name="connsiteX7" fmla="*/ 219075 w 242887"/>
              <a:gd name="connsiteY7" fmla="*/ 407193 h 483393"/>
              <a:gd name="connsiteX8" fmla="*/ 219075 w 242887"/>
              <a:gd name="connsiteY8" fmla="*/ 92868 h 483393"/>
              <a:gd name="connsiteX9" fmla="*/ 207168 w 242887"/>
              <a:gd name="connsiteY9" fmla="*/ 59531 h 483393"/>
              <a:gd name="connsiteX10" fmla="*/ 195262 w 242887"/>
              <a:gd name="connsiteY10" fmla="*/ 45243 h 483393"/>
              <a:gd name="connsiteX11" fmla="*/ 173831 w 242887"/>
              <a:gd name="connsiteY11" fmla="*/ 38100 h 483393"/>
              <a:gd name="connsiteX12" fmla="*/ 14287 w 242887"/>
              <a:gd name="connsiteY12" fmla="*/ 80962 h 483393"/>
              <a:gd name="connsiteX13" fmla="*/ 0 w 242887"/>
              <a:gd name="connsiteY13" fmla="*/ 0 h 483393"/>
              <a:gd name="connsiteX0" fmla="*/ 0 w 242887"/>
              <a:gd name="connsiteY0" fmla="*/ 0 h 483393"/>
              <a:gd name="connsiteX1" fmla="*/ 242887 w 242887"/>
              <a:gd name="connsiteY1" fmla="*/ 0 h 483393"/>
              <a:gd name="connsiteX2" fmla="*/ 240506 w 242887"/>
              <a:gd name="connsiteY2" fmla="*/ 478631 h 483393"/>
              <a:gd name="connsiteX3" fmla="*/ 4762 w 242887"/>
              <a:gd name="connsiteY3" fmla="*/ 483393 h 483393"/>
              <a:gd name="connsiteX4" fmla="*/ 9525 w 242887"/>
              <a:gd name="connsiteY4" fmla="*/ 445293 h 483393"/>
              <a:gd name="connsiteX5" fmla="*/ 188118 w 242887"/>
              <a:gd name="connsiteY5" fmla="*/ 447675 h 483393"/>
              <a:gd name="connsiteX6" fmla="*/ 209550 w 242887"/>
              <a:gd name="connsiteY6" fmla="*/ 431006 h 483393"/>
              <a:gd name="connsiteX7" fmla="*/ 219075 w 242887"/>
              <a:gd name="connsiteY7" fmla="*/ 407193 h 483393"/>
              <a:gd name="connsiteX8" fmla="*/ 219075 w 242887"/>
              <a:gd name="connsiteY8" fmla="*/ 92868 h 483393"/>
              <a:gd name="connsiteX9" fmla="*/ 207168 w 242887"/>
              <a:gd name="connsiteY9" fmla="*/ 59531 h 483393"/>
              <a:gd name="connsiteX10" fmla="*/ 195262 w 242887"/>
              <a:gd name="connsiteY10" fmla="*/ 45243 h 483393"/>
              <a:gd name="connsiteX11" fmla="*/ 173831 w 242887"/>
              <a:gd name="connsiteY11" fmla="*/ 38100 h 483393"/>
              <a:gd name="connsiteX12" fmla="*/ 2381 w 242887"/>
              <a:gd name="connsiteY12" fmla="*/ 35718 h 483393"/>
              <a:gd name="connsiteX13" fmla="*/ 0 w 242887"/>
              <a:gd name="connsiteY13" fmla="*/ 0 h 4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887" h="483393">
                <a:moveTo>
                  <a:pt x="0" y="0"/>
                </a:moveTo>
                <a:lnTo>
                  <a:pt x="242887" y="0"/>
                </a:lnTo>
                <a:cubicBezTo>
                  <a:pt x="242093" y="159544"/>
                  <a:pt x="241300" y="319087"/>
                  <a:pt x="240506" y="478631"/>
                </a:cubicBezTo>
                <a:lnTo>
                  <a:pt x="4762" y="483393"/>
                </a:lnTo>
                <a:lnTo>
                  <a:pt x="9525" y="445293"/>
                </a:lnTo>
                <a:lnTo>
                  <a:pt x="188118" y="447675"/>
                </a:lnTo>
                <a:lnTo>
                  <a:pt x="209550" y="431006"/>
                </a:lnTo>
                <a:lnTo>
                  <a:pt x="219075" y="407193"/>
                </a:lnTo>
                <a:lnTo>
                  <a:pt x="219075" y="92868"/>
                </a:lnTo>
                <a:lnTo>
                  <a:pt x="207168" y="59531"/>
                </a:lnTo>
                <a:lnTo>
                  <a:pt x="195262" y="45243"/>
                </a:lnTo>
                <a:lnTo>
                  <a:pt x="173831" y="38100"/>
                </a:lnTo>
                <a:lnTo>
                  <a:pt x="2381" y="35718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781675" y="1981200"/>
            <a:ext cx="2035969" cy="128588"/>
          </a:xfrm>
          <a:custGeom>
            <a:avLst/>
            <a:gdLst>
              <a:gd name="connsiteX0" fmla="*/ 0 w 2035969"/>
              <a:gd name="connsiteY0" fmla="*/ 16669 h 128588"/>
              <a:gd name="connsiteX1" fmla="*/ 257175 w 2035969"/>
              <a:gd name="connsiteY1" fmla="*/ 16669 h 128588"/>
              <a:gd name="connsiteX2" fmla="*/ 309563 w 2035969"/>
              <a:gd name="connsiteY2" fmla="*/ 0 h 128588"/>
              <a:gd name="connsiteX3" fmla="*/ 2012156 w 2035969"/>
              <a:gd name="connsiteY3" fmla="*/ 23813 h 128588"/>
              <a:gd name="connsiteX4" fmla="*/ 2035969 w 2035969"/>
              <a:gd name="connsiteY4" fmla="*/ 33338 h 128588"/>
              <a:gd name="connsiteX5" fmla="*/ 2035969 w 2035969"/>
              <a:gd name="connsiteY5" fmla="*/ 35719 h 128588"/>
              <a:gd name="connsiteX6" fmla="*/ 2014538 w 2035969"/>
              <a:gd name="connsiteY6" fmla="*/ 42863 h 128588"/>
              <a:gd name="connsiteX7" fmla="*/ 2007394 w 2035969"/>
              <a:gd name="connsiteY7" fmla="*/ 114300 h 128588"/>
              <a:gd name="connsiteX8" fmla="*/ 2026444 w 2035969"/>
              <a:gd name="connsiteY8" fmla="*/ 128588 h 128588"/>
              <a:gd name="connsiteX9" fmla="*/ 0 w 2035969"/>
              <a:gd name="connsiteY9" fmla="*/ 102394 h 128588"/>
              <a:gd name="connsiteX10" fmla="*/ 0 w 2035969"/>
              <a:gd name="connsiteY10" fmla="*/ 16669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5969" h="128588">
                <a:moveTo>
                  <a:pt x="0" y="16669"/>
                </a:moveTo>
                <a:lnTo>
                  <a:pt x="257175" y="16669"/>
                </a:lnTo>
                <a:lnTo>
                  <a:pt x="309563" y="0"/>
                </a:lnTo>
                <a:lnTo>
                  <a:pt x="2012156" y="23813"/>
                </a:lnTo>
                <a:lnTo>
                  <a:pt x="2035969" y="33338"/>
                </a:lnTo>
                <a:lnTo>
                  <a:pt x="2035969" y="35719"/>
                </a:lnTo>
                <a:lnTo>
                  <a:pt x="2014538" y="42863"/>
                </a:lnTo>
                <a:lnTo>
                  <a:pt x="2007394" y="114300"/>
                </a:lnTo>
                <a:lnTo>
                  <a:pt x="2026444" y="128588"/>
                </a:lnTo>
                <a:lnTo>
                  <a:pt x="0" y="102394"/>
                </a:lnTo>
                <a:lnTo>
                  <a:pt x="0" y="16669"/>
                </a:lnTo>
                <a:close/>
              </a:path>
            </a:pathLst>
          </a:custGeom>
          <a:solidFill>
            <a:srgbClr val="8DC63F">
              <a:alpha val="27843"/>
            </a:srgbClr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 l="23512" t="15301" r="21712" b="11842"/>
          <a:stretch>
            <a:fillRect/>
          </a:stretch>
        </p:blipFill>
        <p:spPr bwMode="auto">
          <a:xfrm>
            <a:off x="609600" y="1750422"/>
            <a:ext cx="3474720" cy="2599668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 l="23783" t="32076" r="21708" b="19026"/>
          <a:stretch>
            <a:fillRect/>
          </a:stretch>
        </p:blipFill>
        <p:spPr bwMode="auto">
          <a:xfrm>
            <a:off x="609600" y="4464547"/>
            <a:ext cx="3474720" cy="1753325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38277" y="6427113"/>
            <a:ext cx="5820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>
                <a:solidFill>
                  <a:srgbClr val="C42C38"/>
                </a:solidFill>
              </a:rPr>
              <a:t>Thèmes abordés: rigidité, résistance, essais expérimentaux, </a:t>
            </a:r>
            <a:br>
              <a:rPr lang="fr-CA" sz="1100" dirty="0" smtClean="0">
                <a:solidFill>
                  <a:srgbClr val="C42C38"/>
                </a:solidFill>
              </a:rPr>
            </a:br>
            <a:r>
              <a:rPr lang="fr-CA" sz="1100" dirty="0" smtClean="0">
                <a:solidFill>
                  <a:srgbClr val="C42C38"/>
                </a:solidFill>
              </a:rPr>
              <a:t>analyse numérique, courbe force-déplacement, instrumentation, fatigue</a:t>
            </a:r>
            <a:endParaRPr lang="en-US" sz="1100" dirty="0">
              <a:solidFill>
                <a:srgbClr val="C42C38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697" t="13435" r="10260" b="6377"/>
          <a:stretch>
            <a:fillRect/>
          </a:stretch>
        </p:blipFill>
        <p:spPr bwMode="auto">
          <a:xfrm>
            <a:off x="219153" y="1390493"/>
            <a:ext cx="481570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2740" t="13257" r="10086" b="6344"/>
          <a:stretch>
            <a:fillRect/>
          </a:stretch>
        </p:blipFill>
        <p:spPr bwMode="auto">
          <a:xfrm>
            <a:off x="681802" y="1631058"/>
            <a:ext cx="481253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608" t="13219" r="10350" b="6593"/>
          <a:stretch>
            <a:fillRect/>
          </a:stretch>
        </p:blipFill>
        <p:spPr bwMode="auto">
          <a:xfrm>
            <a:off x="1141277" y="1871623"/>
            <a:ext cx="481570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22577" t="13494" r="10380" b="6528"/>
          <a:stretch>
            <a:fillRect/>
          </a:stretch>
        </p:blipFill>
        <p:spPr bwMode="auto">
          <a:xfrm>
            <a:off x="1603925" y="2112188"/>
            <a:ext cx="48283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22506" t="13451" r="10189" b="6570"/>
          <a:stretch>
            <a:fillRect/>
          </a:stretch>
        </p:blipFill>
        <p:spPr bwMode="auto">
          <a:xfrm>
            <a:off x="2079214" y="2352753"/>
            <a:ext cx="484724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22622" t="13203" r="10204" b="6609"/>
          <a:stretch>
            <a:fillRect/>
          </a:stretch>
        </p:blipFill>
        <p:spPr bwMode="auto">
          <a:xfrm>
            <a:off x="2573402" y="2593318"/>
            <a:ext cx="482513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l="22633" t="13033" r="10193" b="6568"/>
          <a:stretch>
            <a:fillRect/>
          </a:stretch>
        </p:blipFill>
        <p:spPr bwMode="auto">
          <a:xfrm>
            <a:off x="3045479" y="2833883"/>
            <a:ext cx="481253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5909592" y="1295400"/>
            <a:ext cx="3102159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ell Gothic Std Bold"/>
              </a:rPr>
              <a:t>Exemple de capsules technologiques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ell Gothic St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09592" y="1295400"/>
            <a:ext cx="3102159" cy="5181600"/>
          </a:xfrm>
        </p:spPr>
        <p:txBody>
          <a:bodyPr>
            <a:normAutofit/>
          </a:bodyPr>
          <a:lstStyle/>
          <a:p>
            <a:pPr algn="r"/>
            <a:r>
              <a:rPr lang="fr-CA" sz="1600" dirty="0" smtClean="0"/>
              <a:t>Exemple de capsules technologiques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68505" y="6238986"/>
            <a:ext cx="5938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>
                <a:solidFill>
                  <a:srgbClr val="C42C38"/>
                </a:solidFill>
              </a:rPr>
              <a:t>Thèmes abordés: énergie, contrainte, instabilité, ténacité</a:t>
            </a:r>
            <a:endParaRPr lang="en-US" sz="1400" dirty="0">
              <a:solidFill>
                <a:srgbClr val="C42C3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417" t="14694" r="18657" b="10365"/>
          <a:stretch>
            <a:fillRect/>
          </a:stretch>
        </p:blipFill>
        <p:spPr bwMode="auto">
          <a:xfrm>
            <a:off x="408079" y="1367822"/>
            <a:ext cx="5711595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9178" t="14854" r="18503" b="10416"/>
          <a:stretch>
            <a:fillRect/>
          </a:stretch>
        </p:blipFill>
        <p:spPr bwMode="auto">
          <a:xfrm>
            <a:off x="1046873" y="1617204"/>
            <a:ext cx="5764045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9239" t="15044" r="18573" b="10015"/>
          <a:stretch>
            <a:fillRect/>
          </a:stretch>
        </p:blipFill>
        <p:spPr bwMode="auto">
          <a:xfrm>
            <a:off x="1738116" y="1866585"/>
            <a:ext cx="5735797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7700609" y="5063206"/>
            <a:ext cx="1352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/>
              <a:t>Collaboration </a:t>
            </a:r>
            <a:br>
              <a:rPr lang="fr-CA" sz="1100" dirty="0" smtClean="0"/>
            </a:br>
            <a:r>
              <a:rPr lang="fr-CA" sz="1100" dirty="0" smtClean="0"/>
              <a:t>F. Gosselin, </a:t>
            </a:r>
            <a:br>
              <a:rPr lang="fr-CA" sz="1100" dirty="0" smtClean="0"/>
            </a:br>
            <a:r>
              <a:rPr lang="fr-CA" sz="1100" dirty="0" smtClean="0"/>
              <a:t>M. Lévesque</a:t>
            </a:r>
            <a:endParaRPr lang="en-CA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367246"/>
            <a:ext cx="8434251" cy="5109754"/>
          </a:xfrm>
        </p:spPr>
        <p:txBody>
          <a:bodyPr>
            <a:normAutofit/>
          </a:bodyPr>
          <a:lstStyle/>
          <a:p>
            <a:r>
              <a:rPr lang="fr-FR" dirty="0" smtClean="0"/>
              <a:t>(1) Modernisation des 5 séances de laboratoire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Projet en collaboration </a:t>
            </a:r>
          </a:p>
          <a:p>
            <a:pPr lvl="2"/>
            <a:r>
              <a:rPr lang="fr-FR" dirty="0" smtClean="0"/>
              <a:t>Prof. </a:t>
            </a:r>
            <a:r>
              <a:rPr lang="fr-FR" b="1" dirty="0" smtClean="0"/>
              <a:t>Luc Marchand</a:t>
            </a:r>
            <a:r>
              <a:rPr lang="fr-FR" dirty="0" smtClean="0"/>
              <a:t>, Chargé d’</a:t>
            </a:r>
            <a:r>
              <a:rPr lang="fr-FR" dirty="0" err="1" smtClean="0"/>
              <a:t>ens</a:t>
            </a:r>
            <a:r>
              <a:rPr lang="fr-FR" dirty="0" smtClean="0"/>
              <a:t>. Denis Julien,</a:t>
            </a:r>
            <a:r>
              <a:rPr lang="fr-FR" b="1" dirty="0" smtClean="0"/>
              <a:t> </a:t>
            </a:r>
            <a:br>
              <a:rPr lang="fr-FR" b="1" dirty="0" smtClean="0"/>
            </a:br>
            <a:r>
              <a:rPr lang="fr-FR" dirty="0" smtClean="0"/>
              <a:t>Prof. Isabelle Villemure</a:t>
            </a:r>
            <a:r>
              <a:rPr lang="fr-FR" b="1" dirty="0" smtClean="0"/>
              <a:t> </a:t>
            </a:r>
            <a:r>
              <a:rPr lang="fr-FR" dirty="0" smtClean="0"/>
              <a:t>et le technicien Luc Pelletier</a:t>
            </a:r>
          </a:p>
          <a:p>
            <a:pPr lvl="2"/>
            <a:r>
              <a:rPr lang="fr-FR" b="1" dirty="0" smtClean="0"/>
              <a:t>Implication des étudiants au baccalauréat</a:t>
            </a:r>
          </a:p>
          <a:p>
            <a:pPr lvl="3"/>
            <a:r>
              <a:rPr lang="fr-FR" b="1" dirty="0" smtClean="0"/>
              <a:t>plusieurs projets intégrateurs 3 (2009 – 2012)</a:t>
            </a:r>
            <a:endParaRPr lang="en-US" b="1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Clientèle de 270 étudiants/année </a:t>
            </a:r>
          </a:p>
          <a:p>
            <a:pPr lvl="2"/>
            <a:r>
              <a:rPr lang="fr-FR" dirty="0" smtClean="0"/>
              <a:t>3 étudiants par équipe, 10 montages en parallèle</a:t>
            </a:r>
          </a:p>
          <a:p>
            <a:pPr lvl="1">
              <a:buFont typeface="Arial" pitchFamily="34" charset="0"/>
              <a:buChar char="•"/>
            </a:pPr>
            <a:endParaRPr lang="fr-FR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4. Quelques innovations pédagogiques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0791" t="34286" r="13107" b="22690"/>
          <a:stretch>
            <a:fillRect/>
          </a:stretch>
        </p:blipFill>
        <p:spPr bwMode="auto">
          <a:xfrm>
            <a:off x="2569029" y="3823061"/>
            <a:ext cx="3640182" cy="244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11978" y="6244037"/>
            <a:ext cx="434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fr-FR" sz="1400" dirty="0" smtClean="0">
                <a:solidFill>
                  <a:srgbClr val="C00000"/>
                </a:solidFill>
              </a:rPr>
              <a:t>Aménagement du nouveau local C-407.10 </a:t>
            </a:r>
            <a:br>
              <a:rPr lang="fr-FR" sz="1400" dirty="0" smtClean="0">
                <a:solidFill>
                  <a:srgbClr val="C00000"/>
                </a:solidFill>
              </a:rPr>
            </a:br>
            <a:r>
              <a:rPr lang="fr-FR" sz="1400" dirty="0" smtClean="0">
                <a:solidFill>
                  <a:srgbClr val="C00000"/>
                </a:solidFill>
              </a:rPr>
              <a:t>(ancienne bibliothèque du pavillon principal)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1. Qui est Daniel Therriault?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218" t="15153" r="14013" b="7401"/>
          <a:stretch>
            <a:fillRect/>
          </a:stretch>
        </p:blipFill>
        <p:spPr bwMode="auto">
          <a:xfrm>
            <a:off x="663129" y="1600200"/>
            <a:ext cx="5728696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9165" t="15153" r="14013" b="9084"/>
          <a:stretch>
            <a:fillRect/>
          </a:stretch>
        </p:blipFill>
        <p:spPr bwMode="auto">
          <a:xfrm>
            <a:off x="1425129" y="1855249"/>
            <a:ext cx="5760000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29165" t="15153" r="14013" b="9084"/>
          <a:stretch>
            <a:fillRect/>
          </a:stretch>
        </p:blipFill>
        <p:spPr bwMode="auto">
          <a:xfrm>
            <a:off x="2415729" y="2095185"/>
            <a:ext cx="5760000" cy="4320000"/>
          </a:xfrm>
          <a:prstGeom prst="rect">
            <a:avLst/>
          </a:prstGeom>
          <a:ln w="38100" cap="sq">
            <a:solidFill>
              <a:srgbClr val="C42C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3400" y="1219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Extraits de mes notes de cours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Lors de mon enseignement à l’ÉPM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je respecte les étudiants, j’apprends leurs prénoms et, par mon écoute, j’apprends à les connaître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je les traite comme de jeunes « professionnels »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j'invite constamment les étudiants à demeurer attentifs et à interagir en classe  (ex. questions, discussions de groupe, mises en situation concrètes)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2. Ma philosophie d’enseignement (1/2)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Lors de mon enseignement à l’ÉPM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je donne des explications claires et structurées </a:t>
            </a:r>
            <a:br>
              <a:rPr lang="fr-FR" dirty="0" smtClean="0"/>
            </a:br>
            <a:r>
              <a:rPr lang="fr-FR" dirty="0" smtClean="0"/>
              <a:t>(vulgarise les notions complexes)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je justifie toujours l’importance d’apprendre les diverses notions d’un cours 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exemples tirés de mes expériences antérieures 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pratique de l’ingénieur d’aujourd’hui 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je demeure disponible pour aider les étudiants en classe ainsi qu’à mon bureau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j’attire leur attention en étant dynamique et avec un brin d’humour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2. Ma philosophie d’enseignement (2/2)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838" y="1371600"/>
            <a:ext cx="8500333" cy="2943461"/>
          </a:xfrm>
        </p:spPr>
        <p:txBody>
          <a:bodyPr>
            <a:normAutofit/>
          </a:bodyPr>
          <a:lstStyle/>
          <a:p>
            <a:r>
              <a:rPr lang="fr-CA" dirty="0" smtClean="0"/>
              <a:t>    Exemples tirés de mon expérience à enseigner principalement </a:t>
            </a:r>
            <a:r>
              <a:rPr lang="fr-CA" i="1" dirty="0" smtClean="0"/>
              <a:t>MEC2405 Résistance des matériaux II </a:t>
            </a:r>
            <a:r>
              <a:rPr lang="fr-CA" dirty="0" smtClean="0"/>
              <a:t>(3-2-4)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Cours obligatoire de 2</a:t>
            </a:r>
            <a:r>
              <a:rPr lang="fr-CA" baseline="30000" dirty="0" smtClean="0"/>
              <a:t>e</a:t>
            </a:r>
            <a:r>
              <a:rPr lang="fr-CA" dirty="0" smtClean="0"/>
              <a:t> année au cœur de la </a:t>
            </a:r>
            <a:br>
              <a:rPr lang="fr-CA" dirty="0" smtClean="0"/>
            </a:br>
            <a:r>
              <a:rPr lang="fr-CA" dirty="0" smtClean="0"/>
              <a:t>formation des étudiants en mécanique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5 séances de laboratoire de 3 h</a:t>
            </a:r>
          </a:p>
          <a:p>
            <a:pPr lvl="1">
              <a:buFont typeface="Arial" pitchFamily="34" charset="0"/>
              <a:buChar char="•"/>
            </a:pPr>
            <a:r>
              <a:rPr lang="fr-CA" dirty="0" smtClean="0"/>
              <a:t>Clientèle par année de </a:t>
            </a:r>
          </a:p>
          <a:p>
            <a:pPr lvl="2"/>
            <a:r>
              <a:rPr lang="fr-CA" dirty="0" smtClean="0"/>
              <a:t>~ 210 étudiants de mécanique </a:t>
            </a:r>
          </a:p>
          <a:p>
            <a:pPr lvl="2"/>
            <a:r>
              <a:rPr lang="fr-CA" dirty="0" smtClean="0"/>
              <a:t>~ 60 étudiants de aérospatial </a:t>
            </a:r>
            <a:br>
              <a:rPr lang="fr-CA" dirty="0" smtClean="0"/>
            </a:br>
            <a:r>
              <a:rPr lang="fr-CA" dirty="0" smtClean="0"/>
              <a:t>   (laboratoire  seulement)</a:t>
            </a:r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CA" smtClean="0"/>
              <a:pPr/>
              <a:t>2012-05-30</a:t>
            </a:fld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fr-CA" smtClean="0"/>
              <a:pPr/>
              <a:t>7</a:t>
            </a:fld>
            <a:endParaRPr lang="fr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fr-CA" dirty="0"/>
          </a:p>
        </p:txBody>
      </p:sp>
      <p:sp>
        <p:nvSpPr>
          <p:cNvPr id="6146" name="AutoShape 2" descr="banniere"/>
          <p:cNvSpPr>
            <a:spLocks noChangeAspect="1" noChangeArrowheads="1"/>
          </p:cNvSpPr>
          <p:nvPr/>
        </p:nvSpPr>
        <p:spPr bwMode="auto">
          <a:xfrm>
            <a:off x="82550" y="-403225"/>
            <a:ext cx="6753225" cy="84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29415" y="4519748"/>
            <a:ext cx="3762104" cy="1645920"/>
            <a:chOff x="627017" y="4484914"/>
            <a:chExt cx="3762104" cy="164592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199" t="10534" r="22107" b="13965"/>
            <a:stretch>
              <a:fillRect/>
            </a:stretch>
          </p:blipFill>
          <p:spPr bwMode="auto">
            <a:xfrm>
              <a:off x="627017" y="4484914"/>
              <a:ext cx="274320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1137" t="34303" r="2304" b="32940"/>
            <a:stretch>
              <a:fillRect/>
            </a:stretch>
          </p:blipFill>
          <p:spPr bwMode="auto">
            <a:xfrm>
              <a:off x="3387635" y="4693920"/>
              <a:ext cx="1001486" cy="119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451334" y="6165669"/>
            <a:ext cx="302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100" dirty="0" smtClean="0">
                <a:solidFill>
                  <a:srgbClr val="C42C38"/>
                </a:solidFill>
              </a:rPr>
              <a:t>Répartition du contenu de cours</a:t>
            </a:r>
            <a:endParaRPr lang="en-US" sz="1100" dirty="0">
              <a:solidFill>
                <a:srgbClr val="C42C38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98971" y="4783597"/>
            <a:ext cx="3760857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fr-FR" sz="1400" b="1" dirty="0" smtClean="0"/>
              <a:t>Séances de laboratoire</a:t>
            </a:r>
          </a:p>
          <a:p>
            <a:r>
              <a:rPr lang="fr-FR" sz="1400" dirty="0" smtClean="0"/>
              <a:t>1-Propriétés mécaniques des matériaux</a:t>
            </a:r>
          </a:p>
          <a:p>
            <a:r>
              <a:rPr lang="fr-FR" sz="1400" dirty="0" smtClean="0"/>
              <a:t>2-Mesure de la déformation</a:t>
            </a:r>
          </a:p>
          <a:p>
            <a:r>
              <a:rPr lang="fr-FR" sz="1400" dirty="0" smtClean="0"/>
              <a:t>3-Étude de la torsion et de la flexion</a:t>
            </a:r>
          </a:p>
          <a:p>
            <a:r>
              <a:rPr lang="fr-FR" sz="1400" dirty="0" smtClean="0"/>
              <a:t>4-Étude des poutres-colonnes</a:t>
            </a:r>
          </a:p>
          <a:p>
            <a:r>
              <a:rPr lang="fr-FR" sz="1400" dirty="0" smtClean="0"/>
              <a:t>5-Étude d’un profilé en flexion-gauche</a:t>
            </a:r>
            <a:endParaRPr lang="en-CA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3042" y="2508933"/>
            <a:ext cx="3597144" cy="189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7303863" cy="3840163"/>
          </a:xfrm>
        </p:spPr>
        <p:txBody>
          <a:bodyPr/>
          <a:lstStyle/>
          <a:p>
            <a:r>
              <a:rPr lang="fr-CA" u="sng" dirty="0" smtClean="0"/>
              <a:t>Avant le cours</a:t>
            </a:r>
          </a:p>
          <a:p>
            <a:pPr>
              <a:buFont typeface="Arial" pitchFamily="34" charset="0"/>
              <a:buChar char="•"/>
            </a:pPr>
            <a:r>
              <a:rPr lang="fr-CA" dirty="0" smtClean="0"/>
              <a:t>J’arrive entre 10 à 15 min avant le début du cours</a:t>
            </a:r>
          </a:p>
          <a:p>
            <a:pPr>
              <a:buFont typeface="Arial" pitchFamily="34" charset="0"/>
              <a:buChar char="•"/>
            </a:pPr>
            <a:r>
              <a:rPr lang="fr-CA" dirty="0" smtClean="0"/>
              <a:t>J’écris mon ordre du jour du côté gauche du tableau</a:t>
            </a:r>
          </a:p>
          <a:p>
            <a:pPr>
              <a:buFont typeface="Arial" pitchFamily="34" charset="0"/>
              <a:buChar char="•"/>
            </a:pPr>
            <a:r>
              <a:rPr lang="fr-CA" dirty="0" smtClean="0"/>
              <a:t>Je prépare mes diapositives à l’écran</a:t>
            </a:r>
          </a:p>
          <a:p>
            <a:pPr>
              <a:buFont typeface="Arial" pitchFamily="34" charset="0"/>
              <a:buChar char="•"/>
            </a:pPr>
            <a:endParaRPr lang="fr-CA" dirty="0" smtClean="0"/>
          </a:p>
          <a:p>
            <a:pPr>
              <a:buFont typeface="Arial" pitchFamily="34" charset="0"/>
              <a:buChar char="•"/>
            </a:pPr>
            <a:r>
              <a:rPr lang="fr-CA" dirty="0" smtClean="0"/>
              <a:t>Ensuite, je circule dans les rangées et je discute avec les étudiants</a:t>
            </a:r>
          </a:p>
          <a:p>
            <a:pPr>
              <a:buFont typeface="Arial" pitchFamily="34" charset="0"/>
              <a:buChar char="•"/>
            </a:pPr>
            <a:r>
              <a:rPr lang="fr-CA" dirty="0" smtClean="0"/>
              <a:t>Certains étudiants viennent me voir pour me poser des questions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29E64-5FDF-9B47-8908-7FF8C9F44712}" type="datetime1">
              <a:rPr lang="fr-CA" smtClean="0"/>
              <a:pPr/>
              <a:t>2012-05-30</a:t>
            </a:fld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fr-CA" smtClean="0"/>
              <a:pPr/>
              <a:t>8</a:t>
            </a:fld>
            <a:endParaRPr lang="fr-CA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3. Mon approche pour faciliter l’apprentissage des étudiants</a:t>
            </a:r>
            <a:endParaRPr lang="fr-CA"/>
          </a:p>
        </p:txBody>
      </p:sp>
      <p:sp>
        <p:nvSpPr>
          <p:cNvPr id="6146" name="AutoShape 2" descr="banniere"/>
          <p:cNvSpPr>
            <a:spLocks noChangeAspect="1" noChangeArrowheads="1"/>
          </p:cNvSpPr>
          <p:nvPr/>
        </p:nvSpPr>
        <p:spPr bwMode="auto">
          <a:xfrm>
            <a:off x="82550" y="-403225"/>
            <a:ext cx="6753225" cy="84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8120" y="6492875"/>
            <a:ext cx="2133600" cy="365125"/>
          </a:xfrm>
        </p:spPr>
        <p:txBody>
          <a:bodyPr/>
          <a:lstStyle/>
          <a:p>
            <a:fld id="{30729E64-5FDF-9B47-8908-7FF8C9F44712}" type="datetime1">
              <a:rPr lang="fr-FR" smtClean="0"/>
              <a:pPr/>
              <a:t>30/05/2012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FE73-B4CD-4A9A-A1F8-B2B1D914CB4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3. Mon approche pour faciliter l’apprentissage des étudiants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50520" y="1764268"/>
            <a:ext cx="4732941" cy="4114800"/>
            <a:chOff x="152400" y="1764268"/>
            <a:chExt cx="4732941" cy="4114800"/>
          </a:xfrm>
        </p:grpSpPr>
        <p:pic>
          <p:nvPicPr>
            <p:cNvPr id="19459" name="Picture 3" descr="L:\MEC2405 AUT2011\DT-1er-cours-v26a-calendri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764268"/>
              <a:ext cx="4732941" cy="3657600"/>
            </a:xfrm>
            <a:prstGeom prst="rect">
              <a:avLst/>
            </a:prstGeom>
            <a:ln w="38100" cap="sq">
              <a:solidFill>
                <a:srgbClr val="C42C38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52400" y="5498068"/>
              <a:ext cx="40386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A" dirty="0" smtClean="0"/>
                <a:t>Illustrer clairement le calendrier 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41120" y="2057400"/>
            <a:ext cx="4926496" cy="4026932"/>
            <a:chOff x="4114800" y="2754868"/>
            <a:chExt cx="4926496" cy="4026932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8125" t="15000" r="14688" b="8333"/>
            <a:stretch>
              <a:fillRect/>
            </a:stretch>
          </p:blipFill>
          <p:spPr bwMode="auto">
            <a:xfrm>
              <a:off x="4191000" y="2754868"/>
              <a:ext cx="4850296" cy="3657600"/>
            </a:xfrm>
            <a:prstGeom prst="rect">
              <a:avLst/>
            </a:prstGeom>
            <a:ln w="38100" cap="sq">
              <a:solidFill>
                <a:srgbClr val="C42C38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114800" y="6412468"/>
              <a:ext cx="4876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A" dirty="0" smtClean="0"/>
                <a:t>Expliquer mes attentes dès le début</a:t>
              </a:r>
              <a:endParaRPr lang="en-US" dirty="0"/>
            </a:p>
          </p:txBody>
        </p:sp>
      </p:grp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840163"/>
          </a:xfrm>
        </p:spPr>
        <p:txBody>
          <a:bodyPr/>
          <a:lstStyle/>
          <a:p>
            <a:r>
              <a:rPr lang="fr-CA" dirty="0" smtClean="0"/>
              <a:t>L’importance du 1</a:t>
            </a:r>
            <a:r>
              <a:rPr lang="fr-CA" baseline="30000" dirty="0" smtClean="0"/>
              <a:t>er</a:t>
            </a:r>
            <a:r>
              <a:rPr lang="fr-CA" dirty="0" smtClean="0"/>
              <a:t> cours du trimestre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438400" y="2438400"/>
            <a:ext cx="5029200" cy="4026932"/>
            <a:chOff x="2240280" y="2438400"/>
            <a:chExt cx="5029200" cy="402693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8218" t="15153" r="14960" b="9085"/>
            <a:stretch>
              <a:fillRect/>
            </a:stretch>
          </p:blipFill>
          <p:spPr bwMode="auto">
            <a:xfrm>
              <a:off x="2362200" y="2438400"/>
              <a:ext cx="4876800" cy="3657600"/>
            </a:xfrm>
            <a:prstGeom prst="rect">
              <a:avLst/>
            </a:prstGeom>
            <a:ln w="38100" cap="sq">
              <a:solidFill>
                <a:srgbClr val="C42C38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240280" y="6096000"/>
              <a:ext cx="5029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A" dirty="0" smtClean="0"/>
                <a:t>Éviter les distractions inutiles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AAE1"/>
      </a:accent1>
      <a:accent2>
        <a:srgbClr val="8DC63F"/>
      </a:accent2>
      <a:accent3>
        <a:srgbClr val="F7941E"/>
      </a:accent3>
      <a:accent4>
        <a:srgbClr val="C1273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olytechniqu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4271</TotalTime>
  <Words>1465</Words>
  <Application>Microsoft Office PowerPoint</Application>
  <PresentationFormat>On-screen Show (4:3)</PresentationFormat>
  <Paragraphs>344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Plan de la présentation</vt:lpstr>
      <vt:lpstr>1. Qui est Daniel Therriault?</vt:lpstr>
      <vt:lpstr>1. Qui est Daniel Therriault?</vt:lpstr>
      <vt:lpstr>2. Ma philosophie d’enseignement (1/2)</vt:lpstr>
      <vt:lpstr>2. Ma philosophie d’enseignement (2/2)</vt:lpstr>
      <vt:lpstr>3. Mon approche pour faciliter l’apprentissage des étudiants</vt:lpstr>
      <vt:lpstr>3. Mon approche pour faciliter l’apprentissage des étudiants</vt:lpstr>
      <vt:lpstr>3. Mon approche pour faciliter l’apprentissage des étudiants</vt:lpstr>
      <vt:lpstr>3. Mon approche pour faciliter l’apprentissage des étudiants</vt:lpstr>
      <vt:lpstr>3. Mon approche pour faciliter l’apprentissage des étudiants</vt:lpstr>
      <vt:lpstr>3. Mon approche pour faciliter l’apprentissage des étudiants</vt:lpstr>
      <vt:lpstr>3. Mon approche pour faciliter l’apprentissage des étudiants</vt:lpstr>
      <vt:lpstr>3. Mon approche pour faciliter l’apprentissage des étudiants</vt:lpstr>
      <vt:lpstr>Plan de la présentation</vt:lpstr>
      <vt:lpstr>4. Quelques innovations pédagogiques</vt:lpstr>
      <vt:lpstr>4. Quelques innovations pédagogiques</vt:lpstr>
      <vt:lpstr>4. Quelques innovations pédagogiques</vt:lpstr>
      <vt:lpstr>4. Quelques innovations pédagogiques</vt:lpstr>
      <vt:lpstr>4. Quelques innovations pédagogiques</vt:lpstr>
      <vt:lpstr>4. Quelques innovations pédagogiques</vt:lpstr>
      <vt:lpstr>Plan de la présentation</vt:lpstr>
      <vt:lpstr>5. Réalisations futures</vt:lpstr>
      <vt:lpstr>conclusion</vt:lpstr>
      <vt:lpstr>Remerciements</vt:lpstr>
      <vt:lpstr>Questions?</vt:lpstr>
      <vt:lpstr>EXTRA SLIDES</vt:lpstr>
      <vt:lpstr>1. Qui est Daniel Therriault?</vt:lpstr>
      <vt:lpstr>1. Qui est Daniel Therriault?</vt:lpstr>
      <vt:lpstr>1. Qui est daniel therriault?</vt:lpstr>
      <vt:lpstr>Slide 31</vt:lpstr>
      <vt:lpstr>3. Mon approche pour faciliter l’apprentissage des étudiants</vt:lpstr>
      <vt:lpstr>3. Mon approche pour faciliter l’apprentissage des étudiants</vt:lpstr>
      <vt:lpstr>3. Mon approche pour faciliter l’apprentissage des étudiants</vt:lpstr>
      <vt:lpstr>3. Mon approche pour faciliter l’apprentissage des étudiants</vt:lpstr>
      <vt:lpstr>4. Quelques innovations pédagogiques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Marie-Josee</dc:creator>
  <cp:lastModifiedBy>Daniel</cp:lastModifiedBy>
  <cp:revision>279</cp:revision>
  <dcterms:created xsi:type="dcterms:W3CDTF">2011-12-21T21:57:27Z</dcterms:created>
  <dcterms:modified xsi:type="dcterms:W3CDTF">2012-05-31T02:46:12Z</dcterms:modified>
</cp:coreProperties>
</file>