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5"/>
  </p:notesMasterIdLst>
  <p:sldIdLst>
    <p:sldId id="257" r:id="rId2"/>
    <p:sldId id="260" r:id="rId3"/>
    <p:sldId id="269" r:id="rId4"/>
    <p:sldId id="270" r:id="rId5"/>
    <p:sldId id="271" r:id="rId6"/>
    <p:sldId id="272" r:id="rId7"/>
    <p:sldId id="273" r:id="rId8"/>
    <p:sldId id="275" r:id="rId9"/>
    <p:sldId id="276" r:id="rId10"/>
    <p:sldId id="277" r:id="rId11"/>
    <p:sldId id="281" r:id="rId12"/>
    <p:sldId id="349" r:id="rId13"/>
    <p:sldId id="282" r:id="rId14"/>
    <p:sldId id="285" r:id="rId15"/>
    <p:sldId id="286" r:id="rId16"/>
    <p:sldId id="288" r:id="rId17"/>
    <p:sldId id="299" r:id="rId18"/>
    <p:sldId id="300" r:id="rId19"/>
    <p:sldId id="302" r:id="rId20"/>
    <p:sldId id="304" r:id="rId21"/>
    <p:sldId id="351" r:id="rId22"/>
    <p:sldId id="352" r:id="rId23"/>
    <p:sldId id="353" r:id="rId24"/>
    <p:sldId id="354" r:id="rId25"/>
    <p:sldId id="355" r:id="rId26"/>
    <p:sldId id="356" r:id="rId27"/>
    <p:sldId id="357" r:id="rId28"/>
    <p:sldId id="358" r:id="rId29"/>
    <p:sldId id="310" r:id="rId30"/>
    <p:sldId id="317" r:id="rId31"/>
    <p:sldId id="318" r:id="rId32"/>
    <p:sldId id="320" r:id="rId33"/>
    <p:sldId id="321"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47" r:id="rId59"/>
    <p:sldId id="383" r:id="rId60"/>
    <p:sldId id="385" r:id="rId61"/>
    <p:sldId id="384" r:id="rId62"/>
    <p:sldId id="386" r:id="rId63"/>
    <p:sldId id="387" r:id="rId64"/>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912"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236" tIns="46118" rIns="92236" bIns="46118" rtlCol="0"/>
          <a:lstStyle>
            <a:lvl1pPr algn="l">
              <a:defRPr sz="1200"/>
            </a:lvl1pPr>
          </a:lstStyle>
          <a:p>
            <a:endParaRPr lang="en-US"/>
          </a:p>
        </p:txBody>
      </p:sp>
      <p:sp>
        <p:nvSpPr>
          <p:cNvPr id="3" name="Date Placeholder 2"/>
          <p:cNvSpPr>
            <a:spLocks noGrp="1"/>
          </p:cNvSpPr>
          <p:nvPr>
            <p:ph type="dt" idx="1"/>
          </p:nvPr>
        </p:nvSpPr>
        <p:spPr>
          <a:xfrm>
            <a:off x="3918783" y="0"/>
            <a:ext cx="2997941" cy="461169"/>
          </a:xfrm>
          <a:prstGeom prst="rect">
            <a:avLst/>
          </a:prstGeom>
        </p:spPr>
        <p:txBody>
          <a:bodyPr vert="horz" lIns="92236" tIns="46118" rIns="92236" bIns="46118" rtlCol="0"/>
          <a:lstStyle>
            <a:lvl1pPr algn="r">
              <a:defRPr sz="1200"/>
            </a:lvl1pPr>
          </a:lstStyle>
          <a:p>
            <a:fld id="{A138FD9A-51AE-4EC7-AD38-E34225F588EA}" type="datetimeFigureOut">
              <a:rPr lang="en-US" smtClean="0"/>
              <a:t>5/30/2012</a:t>
            </a:fld>
            <a:endParaRPr lang="en-US"/>
          </a:p>
        </p:txBody>
      </p:sp>
      <p:sp>
        <p:nvSpPr>
          <p:cNvPr id="4" name="Slide Image Placeholder 3"/>
          <p:cNvSpPr>
            <a:spLocks noGrp="1" noRot="1" noChangeAspect="1"/>
          </p:cNvSpPr>
          <p:nvPr>
            <p:ph type="sldImg" idx="2"/>
          </p:nvPr>
        </p:nvSpPr>
        <p:spPr>
          <a:xfrm>
            <a:off x="1152525" y="692150"/>
            <a:ext cx="4613275" cy="3459163"/>
          </a:xfrm>
          <a:prstGeom prst="rect">
            <a:avLst/>
          </a:prstGeom>
          <a:noFill/>
          <a:ln w="12700">
            <a:solidFill>
              <a:prstClr val="black"/>
            </a:solidFill>
          </a:ln>
        </p:spPr>
        <p:txBody>
          <a:bodyPr vert="horz" lIns="92236" tIns="46118" rIns="92236" bIns="46118" rtlCol="0" anchor="ctr"/>
          <a:lstStyle/>
          <a:p>
            <a:endParaRPr lang="en-US"/>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236" tIns="46118" rIns="92236" bIns="461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2997941" cy="461169"/>
          </a:xfrm>
          <a:prstGeom prst="rect">
            <a:avLst/>
          </a:prstGeom>
        </p:spPr>
        <p:txBody>
          <a:bodyPr vert="horz" lIns="92236" tIns="46118" rIns="92236" bIns="46118" rtlCol="0" anchor="b"/>
          <a:lstStyle>
            <a:lvl1pPr algn="l">
              <a:defRPr sz="1200"/>
            </a:lvl1pPr>
          </a:lstStyle>
          <a:p>
            <a:endParaRPr lang="en-US"/>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236" tIns="46118" rIns="92236" bIns="46118" rtlCol="0" anchor="b"/>
          <a:lstStyle>
            <a:lvl1pPr algn="r">
              <a:defRPr sz="1200"/>
            </a:lvl1pPr>
          </a:lstStyle>
          <a:p>
            <a:fld id="{342F7930-76E6-40CC-BADD-BE1752394FB9}" type="slidenum">
              <a:rPr lang="en-US" smtClean="0"/>
              <a:t>‹N°›</a:t>
            </a:fld>
            <a:endParaRPr lang="en-US"/>
          </a:p>
        </p:txBody>
      </p:sp>
    </p:spTree>
    <p:extLst>
      <p:ext uri="{BB962C8B-B14F-4D97-AF65-F5344CB8AC3E}">
        <p14:creationId xmlns:p14="http://schemas.microsoft.com/office/powerpoint/2010/main" val="83355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D105D7BC-3660-4E29-A045-9E3AFCE81AA7}" type="slidenum">
              <a:rPr lang="en-US">
                <a:latin typeface="Calibri" pitchFamily="34" charset="0"/>
              </a:rPr>
              <a:pPr fontAlgn="base"/>
              <a:t>2</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SLIDE 32</a:t>
            </a:r>
          </a:p>
          <a:p>
            <a:endParaRPr lang="en-US" smtClean="0"/>
          </a:p>
          <a:p>
            <a:r>
              <a:rPr lang="en-US" smtClean="0"/>
              <a:t>Just as Darwin played a founding role in the science of “Natural Evolution” Genrich Altshuller was the founder of the science of “Technological Evolution” .</a:t>
            </a:r>
          </a:p>
          <a:p>
            <a:endParaRPr lang="en-US" smtClean="0"/>
          </a:p>
          <a:p>
            <a:r>
              <a:rPr lang="en-US" smtClean="0"/>
              <a:t>At the time Genrich starting developing TRIZ in 1946, he was a mechanical engineer employed by the Soviet navy’s patent department helping inventors file for patents.</a:t>
            </a:r>
          </a:p>
          <a:p>
            <a:endParaRPr lang="en-US" smtClean="0"/>
          </a:p>
          <a:p>
            <a:r>
              <a:rPr lang="en-US" smtClean="0"/>
              <a:t>He soon became intrigued by the question of how an invention happens. It is luck or is there possibly a hidden process behind those light bulbs turning on above people’s heads?</a:t>
            </a:r>
          </a:p>
          <a:p>
            <a:endParaRPr lang="en-US" smtClean="0"/>
          </a:p>
          <a:p>
            <a:r>
              <a:rPr lang="en-US" smtClean="0"/>
              <a:t>Altshuller adopted an empirical approach to answering this question. He studied thousands of patents looking for patterns of inventive thought and documented and codified them as he went. His results were eventually published and attracted many enthusiasts who carried on expanding the work over decades to include the entire worldwide patent fund.</a:t>
            </a:r>
          </a:p>
          <a:p>
            <a:endParaRPr lang="en-US" smtClean="0"/>
          </a:p>
          <a:p>
            <a:r>
              <a:rPr lang="en-US" smtClean="0"/>
              <a:t>Today, there are professional TRIZ societies and hundreds of books and publications applying TRIZ in all areas of human endeavor. A large part of Altshuller’s heritage lives on as a team of the world’s leading TRIZ scientists and masters working together with </a:t>
            </a:r>
            <a:r>
              <a:rPr lang="en-US" b="1" smtClean="0"/>
              <a:t>Ideation International </a:t>
            </a:r>
            <a:r>
              <a:rPr lang="en-US" smtClean="0"/>
              <a:t>training and certifying I-TRIZ practitioners world wide and enhancing Ideation’s Innovation Engine…</a:t>
            </a:r>
          </a:p>
        </p:txBody>
      </p:sp>
      <p:sp>
        <p:nvSpPr>
          <p:cNvPr id="4" name="Slide Number Placeholder 3"/>
          <p:cNvSpPr>
            <a:spLocks noGrp="1"/>
          </p:cNvSpPr>
          <p:nvPr>
            <p:ph type="sldNum" sz="quarter" idx="5"/>
          </p:nvPr>
        </p:nvSpPr>
        <p:spPr/>
        <p:txBody>
          <a:bodyPr/>
          <a:lstStyle/>
          <a:p>
            <a:pPr>
              <a:defRPr/>
            </a:pPr>
            <a:fld id="{575D05BC-B3EB-48FE-9552-DE56AD2EA617}"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6</a:t>
            </a:r>
          </a:p>
          <a:p>
            <a:pPr>
              <a:spcBef>
                <a:spcPct val="0"/>
              </a:spcBef>
            </a:pPr>
            <a:endParaRPr lang="en-US" smtClean="0">
              <a:latin typeface="Arial" pitchFamily="34" charset="0"/>
            </a:endParaRPr>
          </a:p>
          <a:p>
            <a:pPr>
              <a:spcBef>
                <a:spcPct val="0"/>
              </a:spcBef>
            </a:pPr>
            <a:r>
              <a:rPr lang="en-US" smtClean="0">
                <a:latin typeface="Arial" pitchFamily="34" charset="0"/>
              </a:rPr>
              <a:t>Innovation Anytime, Anywhere, by Anyone!</a:t>
            </a:r>
          </a:p>
          <a:p>
            <a:pPr>
              <a:spcBef>
                <a:spcPct val="0"/>
              </a:spcBef>
            </a:pPr>
            <a:endParaRPr lang="en-US" smtClean="0">
              <a:latin typeface="Arial" pitchFamily="34" charset="0"/>
            </a:endParaRPr>
          </a:p>
          <a:p>
            <a:pPr>
              <a:spcBef>
                <a:spcPct val="0"/>
              </a:spcBef>
            </a:pPr>
            <a:r>
              <a:rPr lang="en-US" smtClean="0">
                <a:latin typeface="Arial" pitchFamily="34" charset="0"/>
              </a:rPr>
              <a:t>Steve Jobs, CEO of Apple, Inc. states that…</a:t>
            </a:r>
          </a:p>
          <a:p>
            <a:pPr>
              <a:spcBef>
                <a:spcPct val="0"/>
              </a:spcBef>
            </a:pPr>
            <a:endParaRPr lang="en-US" smtClean="0">
              <a:latin typeface="Arial" pitchFamily="34" charset="0"/>
            </a:endParaRPr>
          </a:p>
        </p:txBody>
      </p:sp>
      <p:sp>
        <p:nvSpPr>
          <p:cNvPr id="94211"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9B2E6BBE-8546-458E-8758-B2425C0A25B3}" type="slidenum">
              <a:rPr lang="en-US" sz="1200">
                <a:latin typeface="Calibri" pitchFamily="34" charset="0"/>
              </a:rPr>
              <a:pPr algn="r">
                <a:buClrTx/>
                <a:buSzTx/>
                <a:buFontTx/>
                <a:buNone/>
              </a:pPr>
              <a:t>17</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7</a:t>
            </a:r>
          </a:p>
          <a:p>
            <a:pPr>
              <a:spcBef>
                <a:spcPct val="0"/>
              </a:spcBef>
            </a:pPr>
            <a:endParaRPr lang="en-US" smtClean="0">
              <a:latin typeface="Arial" pitchFamily="34" charset="0"/>
            </a:endParaRPr>
          </a:p>
          <a:p>
            <a:pPr>
              <a:spcBef>
                <a:spcPct val="0"/>
              </a:spcBef>
            </a:pPr>
            <a:r>
              <a:rPr lang="en-US" smtClean="0">
                <a:latin typeface="Arial" pitchFamily="34" charset="0"/>
              </a:rPr>
              <a:t>I-TRIZ is the acceleration factor for innovation process capability!</a:t>
            </a:r>
          </a:p>
          <a:p>
            <a:pPr>
              <a:spcBef>
                <a:spcPct val="0"/>
              </a:spcBef>
            </a:pPr>
            <a:endParaRPr lang="en-US" smtClean="0">
              <a:latin typeface="Arial" pitchFamily="34" charset="0"/>
            </a:endParaRPr>
          </a:p>
          <a:p>
            <a:pPr>
              <a:spcBef>
                <a:spcPct val="0"/>
              </a:spcBef>
            </a:pPr>
            <a:r>
              <a:rPr lang="en-US" smtClean="0">
                <a:latin typeface="Arial" pitchFamily="34" charset="0"/>
              </a:rPr>
              <a:t>Let’s consider these key questions…</a:t>
            </a:r>
          </a:p>
        </p:txBody>
      </p:sp>
      <p:sp>
        <p:nvSpPr>
          <p:cNvPr id="96259"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E0C1284D-2494-41F3-8AFC-964BB29594B6}" type="slidenum">
              <a:rPr lang="en-US" sz="1200">
                <a:latin typeface="Calibri" pitchFamily="34" charset="0"/>
              </a:rPr>
              <a:pPr algn="r">
                <a:buClrTx/>
                <a:buSzTx/>
                <a:buFontTx/>
                <a:buNone/>
              </a:pPr>
              <a:t>18</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10</a:t>
            </a:r>
          </a:p>
          <a:p>
            <a:pPr>
              <a:spcBef>
                <a:spcPct val="0"/>
              </a:spcBef>
            </a:pPr>
            <a:endParaRPr lang="en-US" smtClean="0">
              <a:latin typeface="Arial" pitchFamily="34" charset="0"/>
            </a:endParaRPr>
          </a:p>
          <a:p>
            <a:pPr>
              <a:spcBef>
                <a:spcPct val="0"/>
              </a:spcBef>
            </a:pPr>
            <a:r>
              <a:rPr lang="en-US" smtClean="0">
                <a:latin typeface="Arial" pitchFamily="34" charset="0"/>
              </a:rPr>
              <a:t>What are the characteristics of an “innovation worker” and how did this all evolve?</a:t>
            </a:r>
          </a:p>
          <a:p>
            <a:pPr>
              <a:spcBef>
                <a:spcPct val="0"/>
              </a:spcBef>
            </a:pPr>
            <a:r>
              <a:rPr lang="en-US" smtClean="0">
                <a:latin typeface="Arial" pitchFamily="34" charset="0"/>
              </a:rPr>
              <a:t>Well, worker evolution is simply in stride with the waves of the business-ages…</a:t>
            </a:r>
          </a:p>
        </p:txBody>
      </p:sp>
      <p:sp>
        <p:nvSpPr>
          <p:cNvPr id="100355"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5CF4550E-2A05-47D1-8FFC-7CC935DC7EB6}" type="slidenum">
              <a:rPr lang="en-US" sz="1200">
                <a:latin typeface="Calibri" pitchFamily="34" charset="0"/>
              </a:rPr>
              <a:pPr algn="r">
                <a:buClrTx/>
                <a:buSzTx/>
                <a:buFontTx/>
                <a:buNone/>
              </a:pPr>
              <a:t>19</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16</a:t>
            </a:r>
          </a:p>
          <a:p>
            <a:pPr>
              <a:spcBef>
                <a:spcPct val="0"/>
              </a:spcBef>
            </a:pPr>
            <a:endParaRPr lang="en-US" smtClean="0">
              <a:latin typeface="Arial" pitchFamily="34" charset="0"/>
            </a:endParaRPr>
          </a:p>
          <a:p>
            <a:pPr>
              <a:spcBef>
                <a:spcPct val="0"/>
              </a:spcBef>
            </a:pPr>
            <a:r>
              <a:rPr lang="en-US" smtClean="0">
                <a:latin typeface="Arial" pitchFamily="34" charset="0"/>
              </a:rPr>
              <a:t>The I-TRIZ innovation engine is comprised of 4 core application areas:</a:t>
            </a:r>
          </a:p>
          <a:p>
            <a:pPr>
              <a:spcBef>
                <a:spcPct val="0"/>
              </a:spcBef>
            </a:pPr>
            <a:r>
              <a:rPr lang="en-US" smtClean="0">
                <a:latin typeface="Arial" pitchFamily="34" charset="0"/>
              </a:rPr>
              <a:t>Inventive Problem-Solving (IPS)…</a:t>
            </a:r>
          </a:p>
          <a:p>
            <a:pPr>
              <a:spcBef>
                <a:spcPct val="0"/>
              </a:spcBef>
            </a:pPr>
            <a:r>
              <a:rPr lang="en-US" smtClean="0">
                <a:latin typeface="Arial" pitchFamily="34" charset="0"/>
              </a:rPr>
              <a:t>Anticipatory Failure Determination (AFD)…</a:t>
            </a:r>
          </a:p>
          <a:p>
            <a:pPr>
              <a:spcBef>
                <a:spcPct val="0"/>
              </a:spcBef>
            </a:pPr>
            <a:r>
              <a:rPr lang="en-US" smtClean="0">
                <a:latin typeface="Arial" pitchFamily="34" charset="0"/>
              </a:rPr>
              <a:t>Directed Evolution (DE)…</a:t>
            </a:r>
          </a:p>
          <a:p>
            <a:pPr>
              <a:spcBef>
                <a:spcPct val="0"/>
              </a:spcBef>
            </a:pPr>
            <a:r>
              <a:rPr lang="en-US" smtClean="0">
                <a:latin typeface="Arial" pitchFamily="34" charset="0"/>
              </a:rPr>
              <a:t>and Control of Intellectual Property (CIP)…</a:t>
            </a:r>
          </a:p>
          <a:p>
            <a:pPr>
              <a:spcBef>
                <a:spcPct val="0"/>
              </a:spcBef>
            </a:pPr>
            <a:endParaRPr lang="en-US" smtClean="0">
              <a:latin typeface="Arial" pitchFamily="34" charset="0"/>
            </a:endParaRPr>
          </a:p>
          <a:p>
            <a:pPr>
              <a:spcBef>
                <a:spcPct val="0"/>
              </a:spcBef>
            </a:pPr>
            <a:r>
              <a:rPr lang="en-US" smtClean="0">
                <a:latin typeface="Arial" pitchFamily="34" charset="0"/>
              </a:rPr>
              <a:t>Together, these are the engine compartments or heart chambers and valves driving the business forward and beyond your completion.</a:t>
            </a:r>
          </a:p>
          <a:p>
            <a:pPr>
              <a:spcBef>
                <a:spcPct val="0"/>
              </a:spcBef>
            </a:pPr>
            <a:r>
              <a:rPr lang="en-US" smtClean="0">
                <a:latin typeface="Arial" pitchFamily="34" charset="0"/>
              </a:rPr>
              <a:t>Let me explain this in terms of Kano’s Quality model…</a:t>
            </a:r>
          </a:p>
        </p:txBody>
      </p:sp>
      <p:sp>
        <p:nvSpPr>
          <p:cNvPr id="104451"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09465F1D-9678-4A16-B1F3-6598F635737D}" type="slidenum">
              <a:rPr lang="en-US" sz="1200">
                <a:latin typeface="Calibri" pitchFamily="34" charset="0"/>
              </a:rPr>
              <a:pPr algn="r">
                <a:buClrTx/>
                <a:buSzTx/>
                <a:buFontTx/>
                <a:buNone/>
              </a:pPr>
              <a:t>20</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SLIDE 45</a:t>
            </a:r>
          </a:p>
        </p:txBody>
      </p:sp>
      <p:sp>
        <p:nvSpPr>
          <p:cNvPr id="4" name="Slide Number Placeholder 3"/>
          <p:cNvSpPr>
            <a:spLocks noGrp="1"/>
          </p:cNvSpPr>
          <p:nvPr>
            <p:ph type="sldNum" sz="quarter" idx="5"/>
          </p:nvPr>
        </p:nvSpPr>
        <p:spPr/>
        <p:txBody>
          <a:bodyPr/>
          <a:lstStyle/>
          <a:p>
            <a:pPr>
              <a:defRPr/>
            </a:pPr>
            <a:fld id="{4CDBEA3B-E23E-4D61-895D-12B8A5BB9D44}"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13</a:t>
            </a:r>
          </a:p>
          <a:p>
            <a:pPr>
              <a:spcBef>
                <a:spcPct val="0"/>
              </a:spcBef>
            </a:pPr>
            <a:endParaRPr lang="en-US" smtClean="0">
              <a:latin typeface="Arial" pitchFamily="34" charset="0"/>
            </a:endParaRPr>
          </a:p>
          <a:p>
            <a:pPr>
              <a:spcBef>
                <a:spcPct val="0"/>
              </a:spcBef>
            </a:pPr>
            <a:r>
              <a:rPr lang="en-US" smtClean="0">
                <a:latin typeface="Arial" pitchFamily="34" charset="0"/>
              </a:rPr>
              <a:t>Dynamic specialization enables rapid knowledge accumulation and produces the right solutions at the right time.</a:t>
            </a:r>
          </a:p>
          <a:p>
            <a:pPr>
              <a:spcBef>
                <a:spcPct val="0"/>
              </a:spcBef>
            </a:pPr>
            <a:r>
              <a:rPr lang="en-US" smtClean="0">
                <a:latin typeface="Arial" pitchFamily="34" charset="0"/>
              </a:rPr>
              <a:t>I-TRIZ accelerates knowledge and idea acquisition for Students, Engineering Grads or PhD Scientists.</a:t>
            </a:r>
          </a:p>
          <a:p>
            <a:pPr>
              <a:spcBef>
                <a:spcPct val="0"/>
              </a:spcBef>
            </a:pPr>
            <a:r>
              <a:rPr lang="en-US" smtClean="0">
                <a:latin typeface="Arial" pitchFamily="34" charset="0"/>
              </a:rPr>
              <a:t>I-TRIZ is the “</a:t>
            </a:r>
            <a:r>
              <a:rPr lang="en-US" b="1" smtClean="0">
                <a:latin typeface="Arial" pitchFamily="34" charset="0"/>
              </a:rPr>
              <a:t>Innovation Engine</a:t>
            </a:r>
            <a:r>
              <a:rPr lang="en-US" smtClean="0">
                <a:latin typeface="Arial" pitchFamily="34" charset="0"/>
              </a:rPr>
              <a:t>”…</a:t>
            </a:r>
          </a:p>
        </p:txBody>
      </p:sp>
      <p:sp>
        <p:nvSpPr>
          <p:cNvPr id="116739"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442B7C75-16F0-45A4-AE36-36E5293054F0}" type="slidenum">
              <a:rPr lang="en-US" sz="1200">
                <a:latin typeface="Calibri" pitchFamily="34" charset="0"/>
              </a:rPr>
              <a:pPr algn="r">
                <a:buClrTx/>
                <a:buSzTx/>
                <a:buFontTx/>
                <a:buNone/>
              </a:pPr>
              <a:t>29</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47</a:t>
            </a:r>
          </a:p>
          <a:p>
            <a:pPr>
              <a:spcBef>
                <a:spcPct val="0"/>
              </a:spcBef>
            </a:pPr>
            <a:endParaRPr lang="en-US" smtClean="0">
              <a:latin typeface="Arial" pitchFamily="34" charset="0"/>
            </a:endParaRPr>
          </a:p>
        </p:txBody>
      </p:sp>
      <p:sp>
        <p:nvSpPr>
          <p:cNvPr id="131075"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9B6AF6B2-AD6B-472A-9B17-E441BA0AADC8}" type="slidenum">
              <a:rPr lang="en-US" sz="1200">
                <a:latin typeface="Calibri" pitchFamily="34" charset="0"/>
              </a:rPr>
              <a:pPr algn="r">
                <a:buClrTx/>
                <a:buSzTx/>
                <a:buFontTx/>
                <a:buNone/>
              </a:pPr>
              <a:t>30</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48</a:t>
            </a:r>
          </a:p>
          <a:p>
            <a:pPr>
              <a:spcBef>
                <a:spcPct val="0"/>
              </a:spcBef>
            </a:pPr>
            <a:endParaRPr lang="en-US" smtClean="0">
              <a:latin typeface="Arial" pitchFamily="34" charset="0"/>
            </a:endParaRPr>
          </a:p>
          <a:p>
            <a:pPr>
              <a:spcBef>
                <a:spcPct val="0"/>
              </a:spcBef>
            </a:pPr>
            <a:r>
              <a:rPr lang="en-US" smtClean="0">
                <a:latin typeface="Arial" pitchFamily="34" charset="0"/>
              </a:rPr>
              <a:t>“I believe Ideation's simplified but powerful approach to TRIZ will now appeal to a much more diversified audience than in the history of classical TRIZ.  With the software's use of functional mapping to clarify a problem and its ability to direct the user to the most applicable principles, patterns, and trends, the ease of use, and the ability to help the user generate a new level of novel solutions demonstrates a very promising set of tools for an increasingly complex society.</a:t>
            </a:r>
          </a:p>
          <a:p>
            <a:pPr>
              <a:spcBef>
                <a:spcPct val="0"/>
              </a:spcBef>
            </a:pPr>
            <a:endParaRPr lang="en-US" smtClean="0">
              <a:latin typeface="Arial" pitchFamily="34" charset="0"/>
            </a:endParaRPr>
          </a:p>
          <a:p>
            <a:pPr>
              <a:spcBef>
                <a:spcPct val="0"/>
              </a:spcBef>
            </a:pPr>
            <a:r>
              <a:rPr lang="en-US" smtClean="0">
                <a:latin typeface="Arial" pitchFamily="34" charset="0"/>
              </a:rPr>
              <a:t>As a Master Black Belt and continuous improvement leader, I have incorporated many TRIZ concepts into Lean Six Sigma projects with excellent results in the quantity and quality of innovative ideas generated.  TRIZ helps Six Sigma in solution creation, supports dealing with multiple Critical to Quality (CTQ) metrics and managing their inherent contradictions, and focuses on a wider view of a problem system.  I strongly believe that the next generation TRIZ and Lean Six Sigma will be the hybridization or merger of these two proven methodologies.”</a:t>
            </a:r>
          </a:p>
          <a:p>
            <a:pPr>
              <a:spcBef>
                <a:spcPct val="0"/>
              </a:spcBef>
            </a:pPr>
            <a:endParaRPr lang="en-US" smtClean="0">
              <a:latin typeface="Arial" pitchFamily="34" charset="0"/>
            </a:endParaRPr>
          </a:p>
        </p:txBody>
      </p:sp>
      <p:sp>
        <p:nvSpPr>
          <p:cNvPr id="133123"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9AFA6BA2-0F51-4F32-B0F5-FB0D3AD8B596}" type="slidenum">
              <a:rPr lang="en-US" sz="1200">
                <a:latin typeface="Calibri" pitchFamily="34" charset="0"/>
              </a:rPr>
              <a:pPr algn="r">
                <a:buClrTx/>
                <a:buSzTx/>
                <a:buFontTx/>
                <a:buNone/>
              </a:pPr>
              <a:t>31</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50</a:t>
            </a:r>
          </a:p>
          <a:p>
            <a:pPr>
              <a:spcBef>
                <a:spcPct val="0"/>
              </a:spcBef>
            </a:pPr>
            <a:endParaRPr lang="en-US" smtClean="0">
              <a:latin typeface="Arial" pitchFamily="34" charset="0"/>
            </a:endParaRPr>
          </a:p>
        </p:txBody>
      </p:sp>
      <p:sp>
        <p:nvSpPr>
          <p:cNvPr id="137219"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6598652A-C112-45D2-AF86-3681B4F8FFBB}" type="slidenum">
              <a:rPr lang="en-US" sz="1200">
                <a:latin typeface="Calibri" pitchFamily="34" charset="0"/>
              </a:rPr>
              <a:pPr algn="r">
                <a:buClrTx/>
                <a:buSzTx/>
                <a:buFontTx/>
                <a:buNone/>
              </a:pPr>
              <a:t>32</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622C429E-616B-4E95-94BF-EFB5249CFC6C}" type="slidenum">
              <a:rPr lang="en-US">
                <a:latin typeface="Calibri" pitchFamily="34" charset="0"/>
              </a:rPr>
              <a:pPr fontAlgn="base"/>
              <a:t>3</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SLIDE 45</a:t>
            </a:r>
          </a:p>
          <a:p>
            <a:pPr>
              <a:spcBef>
                <a:spcPct val="0"/>
              </a:spcBef>
            </a:pPr>
            <a:endParaRPr lang="en-US" smtClean="0">
              <a:latin typeface="Arial" pitchFamily="34" charset="0"/>
            </a:endParaRPr>
          </a:p>
        </p:txBody>
      </p:sp>
      <p:sp>
        <p:nvSpPr>
          <p:cNvPr id="139267" name="Slide Number Placeholder 3"/>
          <p:cNvSpPr txBox="1">
            <a:spLocks noGrp="1"/>
          </p:cNvSpPr>
          <p:nvPr/>
        </p:nvSpPr>
        <p:spPr bwMode="auto">
          <a:xfrm>
            <a:off x="3918522" y="8760653"/>
            <a:ext cx="2998252"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buClrTx/>
              <a:buSzTx/>
              <a:buFontTx/>
              <a:buNone/>
            </a:pPr>
            <a:fld id="{EE9F8A84-198D-4752-A512-C9AE35FD62A7}" type="slidenum">
              <a:rPr lang="en-US" sz="1200">
                <a:latin typeface="Calibri" pitchFamily="34" charset="0"/>
              </a:rPr>
              <a:pPr algn="r">
                <a:buClrTx/>
                <a:buSzTx/>
                <a:buFontTx/>
                <a:buNone/>
              </a:pPr>
              <a:t>33</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64DD60E4-7D17-467F-9CC5-1B88CC230E84}" type="slidenum">
              <a:rPr lang="en-US">
                <a:latin typeface="Calibri" pitchFamily="34" charset="0"/>
              </a:rPr>
              <a:pPr fontAlgn="base"/>
              <a:t>4</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DEE40511-26DD-4C12-9286-70CDD4077E71}" type="slidenum">
              <a:rPr lang="en-US">
                <a:latin typeface="Calibri" pitchFamily="34" charset="0"/>
              </a:rPr>
              <a:pPr fontAlgn="base"/>
              <a:t>5</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F2780045-8BA3-4542-BF8A-7C6906665E6D}" type="slidenum">
              <a:rPr lang="en-US">
                <a:latin typeface="Calibri" pitchFamily="34" charset="0"/>
              </a:rPr>
              <a:pPr fontAlgn="base"/>
              <a:t>6</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38E36E80-FB63-4473-A9BE-B30E367A21EF}" type="slidenum">
              <a:rPr lang="en-US">
                <a:latin typeface="Calibri" pitchFamily="34" charset="0"/>
              </a:rPr>
              <a:pPr fontAlgn="base"/>
              <a:t>7</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358C4468-66E0-4813-96D4-2E3B01A44C45}" type="slidenum">
              <a:rPr lang="en-US">
                <a:latin typeface="Calibri" pitchFamily="34" charset="0"/>
              </a:rPr>
              <a:pPr fontAlgn="base"/>
              <a:t>8</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E7135DA6-DC83-495B-970D-64DB37AD443B}" type="slidenum">
              <a:rPr lang="en-US">
                <a:latin typeface="Calibri" pitchFamily="34" charset="0"/>
              </a:rPr>
              <a:pPr fontAlgn="base"/>
              <a:t>9</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0"/>
              </a:spcBef>
              <a:spcAft>
                <a:spcPct val="0"/>
              </a:spcAft>
              <a:defRPr>
                <a:solidFill>
                  <a:schemeClr val="tx1"/>
                </a:solidFill>
                <a:latin typeface="Franklin Gothic Book" pitchFamily="34" charset="0"/>
              </a:defRPr>
            </a:lvl1pPr>
            <a:lvl2pPr marL="749414" indent="-288236">
              <a:spcBef>
                <a:spcPct val="0"/>
              </a:spcBef>
              <a:spcAft>
                <a:spcPct val="0"/>
              </a:spcAft>
              <a:defRPr>
                <a:solidFill>
                  <a:schemeClr val="tx1"/>
                </a:solidFill>
                <a:latin typeface="Franklin Gothic Book" pitchFamily="34" charset="0"/>
              </a:defRPr>
            </a:lvl2pPr>
            <a:lvl3pPr marL="1152944" indent="-230589">
              <a:spcBef>
                <a:spcPct val="0"/>
              </a:spcBef>
              <a:spcAft>
                <a:spcPct val="0"/>
              </a:spcAft>
              <a:defRPr>
                <a:solidFill>
                  <a:schemeClr val="tx1"/>
                </a:solidFill>
                <a:latin typeface="Franklin Gothic Book" pitchFamily="34" charset="0"/>
              </a:defRPr>
            </a:lvl3pPr>
            <a:lvl4pPr marL="1614122" indent="-230589">
              <a:spcBef>
                <a:spcPct val="0"/>
              </a:spcBef>
              <a:spcAft>
                <a:spcPct val="0"/>
              </a:spcAft>
              <a:defRPr>
                <a:solidFill>
                  <a:schemeClr val="tx1"/>
                </a:solidFill>
                <a:latin typeface="Franklin Gothic Book" pitchFamily="34" charset="0"/>
              </a:defRPr>
            </a:lvl4pPr>
            <a:lvl5pPr marL="2075299" indent="-230589">
              <a:spcBef>
                <a:spcPct val="0"/>
              </a:spcBef>
              <a:spcAft>
                <a:spcPct val="0"/>
              </a:spcAft>
              <a:defRPr>
                <a:solidFill>
                  <a:schemeClr val="tx1"/>
                </a:solidFill>
                <a:latin typeface="Franklin Gothic Book" pitchFamily="34" charset="0"/>
              </a:defRPr>
            </a:lvl5pPr>
            <a:lvl6pPr marL="2536477" indent="-230589" fontAlgn="base">
              <a:spcBef>
                <a:spcPct val="0"/>
              </a:spcBef>
              <a:spcAft>
                <a:spcPct val="0"/>
              </a:spcAft>
              <a:defRPr>
                <a:solidFill>
                  <a:schemeClr val="tx1"/>
                </a:solidFill>
                <a:latin typeface="Franklin Gothic Book" pitchFamily="34" charset="0"/>
              </a:defRPr>
            </a:lvl6pPr>
            <a:lvl7pPr marL="2997655" indent="-230589" fontAlgn="base">
              <a:spcBef>
                <a:spcPct val="0"/>
              </a:spcBef>
              <a:spcAft>
                <a:spcPct val="0"/>
              </a:spcAft>
              <a:defRPr>
                <a:solidFill>
                  <a:schemeClr val="tx1"/>
                </a:solidFill>
                <a:latin typeface="Franklin Gothic Book" pitchFamily="34" charset="0"/>
              </a:defRPr>
            </a:lvl7pPr>
            <a:lvl8pPr marL="3458832" indent="-230589" fontAlgn="base">
              <a:spcBef>
                <a:spcPct val="0"/>
              </a:spcBef>
              <a:spcAft>
                <a:spcPct val="0"/>
              </a:spcAft>
              <a:defRPr>
                <a:solidFill>
                  <a:schemeClr val="tx1"/>
                </a:solidFill>
                <a:latin typeface="Franklin Gothic Book" pitchFamily="34" charset="0"/>
              </a:defRPr>
            </a:lvl8pPr>
            <a:lvl9pPr marL="3920010" indent="-230589" fontAlgn="base">
              <a:spcBef>
                <a:spcPct val="0"/>
              </a:spcBef>
              <a:spcAft>
                <a:spcPct val="0"/>
              </a:spcAft>
              <a:defRPr>
                <a:solidFill>
                  <a:schemeClr val="tx1"/>
                </a:solidFill>
                <a:latin typeface="Franklin Gothic Book" pitchFamily="34" charset="0"/>
              </a:defRPr>
            </a:lvl9pPr>
          </a:lstStyle>
          <a:p>
            <a:pPr fontAlgn="base"/>
            <a:fld id="{F58432DF-55B8-4A3B-BDC4-D761257A6F45}" type="slidenum">
              <a:rPr lang="en-US">
                <a:latin typeface="Calibri" pitchFamily="34" charset="0"/>
              </a:rPr>
              <a:pPr fontAlgn="base"/>
              <a:t>10</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5D639BF-415C-45FB-8FFB-8522C0B3C33F}" type="datetime1">
              <a:rPr lang="en-US" smtClean="0"/>
              <a:t>5/30/2012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4A00DB-07A9-4767-9697-96F4C2BD5B69}" type="slidenum">
              <a:rPr lang="en-US" smtClean="0"/>
              <a:t>‹N°›</a:t>
            </a:fld>
            <a:endParaRPr lang="en-US"/>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pic>
        <p:nvPicPr>
          <p:cNvPr id="10" name="Picture 2" descr="C:\Users\Anthony\Pictures\Ideation logo.pn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76DDA7-B951-4781-810C-6AD088A4D798}" type="datetime1">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00DB-07A9-4767-9697-96F4C2BD5B69}" type="slidenum">
              <a:rPr lang="en-US" smtClean="0"/>
              <a:t>‹N°›</a:t>
            </a:fld>
            <a:endParaRPr lang="en-US"/>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E97310-BB38-4FB9-9DCD-7775B0361094}" type="datetime1">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00DB-07A9-4767-9697-96F4C2BD5B69}" type="slidenum">
              <a:rPr lang="en-US" smtClean="0"/>
              <a:t>‹N°›</a:t>
            </a:fld>
            <a:endParaRPr lang="en-US"/>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D825EE3-F833-471E-8A1D-7B7D23AD8226}" type="datetime1">
              <a:rPr lang="en-US" smtClean="0"/>
              <a:t>5/30/2012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4A00DB-07A9-4767-9697-96F4C2BD5B69}" type="slidenum">
              <a:rPr lang="en-US" smtClean="0"/>
              <a:t>‹N°›</a:t>
            </a:fld>
            <a:endParaRPr lang="en-US"/>
          </a:p>
        </p:txBody>
      </p:sp>
      <p:pic>
        <p:nvPicPr>
          <p:cNvPr id="7" name="Picture 2" descr="C:\Users\Anthony\Pictures\Ideation logo.png"/>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200C8B8-E958-4784-826F-F49698356CE8}" type="datetime1">
              <a:rPr lang="en-US" smtClean="0"/>
              <a:t>5/30/2012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4A00DB-07A9-4767-9697-96F4C2BD5B69}" type="slidenum">
              <a:rPr lang="en-US" smtClean="0"/>
              <a:t>‹N°›</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38A4330-E1A3-495D-820D-0E6A513241A6}" type="datetime1">
              <a:rPr lang="en-US" smtClean="0"/>
              <a:t>5/30/2012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4A00DB-07A9-4767-9697-96F4C2BD5B69}" type="slidenum">
              <a:rPr lang="en-US" smtClean="0"/>
              <a:t>‹N°›</a:t>
            </a:fld>
            <a:endParaRPr lang="en-US"/>
          </a:p>
        </p:txBody>
      </p:sp>
      <p:pic>
        <p:nvPicPr>
          <p:cNvPr id="8" name="Picture 2" descr="C:\Users\Anthony\Pictures\Ideation logo.png"/>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CE5704C-328A-4560-A52E-B4AFC616AE2F}" type="datetime1">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4A00DB-07A9-4767-9697-96F4C2BD5B69}" type="slidenum">
              <a:rPr lang="en-US" smtClean="0"/>
              <a:t>‹N°›</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2" name="Picture 2" descr="C:\Users\Anthony\Pictures\Ideation logo.png"/>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99D9F-EC1B-441C-827A-AA575DCF65CA}" type="datetime1">
              <a:rPr lang="en-US" smtClean="0"/>
              <a:t>5/30/2012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00DB-07A9-4767-9697-96F4C2BD5B6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8380C0-8780-423A-96DC-351C7604324F}" type="datetime1">
              <a:rPr lang="en-US" smtClean="0"/>
              <a:t>5/30/2012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00DB-07A9-4767-9697-96F4C2BD5B69}" type="slidenum">
              <a:rPr lang="en-US" smtClean="0"/>
              <a:t>‹N°›</a:t>
            </a:fld>
            <a:endParaRPr lang="en-US"/>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pic>
        <p:nvPicPr>
          <p:cNvPr id="8" name="Picture 2" descr="C:\Users\Anthony\Pictures\Ideation logo.pn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C79FFAB-6F21-4A5D-82C2-64507657E22D}" type="datetime1">
              <a:rPr lang="en-US" smtClean="0"/>
              <a:t>5/30/2012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00DB-07A9-4767-9697-96F4C2BD5B69}" type="slidenum">
              <a:rPr lang="en-US" smtClean="0"/>
              <a:t>‹N°›</a:t>
            </a:fld>
            <a:endParaRPr lang="en-US"/>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pic>
        <p:nvPicPr>
          <p:cNvPr id="10" name="Picture 2" descr="C:\Users\Anthony\Pictures\Ideation logo.pn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71E2D93-FA5C-49DA-844C-73585A0C1593}" type="datetime1">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4A00DB-07A9-4767-9697-96F4C2BD5B69}" type="slidenum">
              <a:rPr lang="en-US" smtClean="0"/>
              <a:t>‹N°›</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9302EB0-D697-4517-AEB9-AD3C09583D09}" type="datetime1">
              <a:rPr lang="en-US" smtClean="0"/>
              <a:t>5/30/2012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4A00DB-07A9-4767-9697-96F4C2BD5B69}" type="slidenum">
              <a:rPr lang="en-US" smtClean="0"/>
              <a:t>‹N°›</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Image 12"/>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457200" y="6217364"/>
            <a:ext cx="1752600" cy="354386"/>
          </a:xfrm>
          <a:prstGeom prst="rect">
            <a:avLst/>
          </a:prstGeom>
        </p:spPr>
      </p:pic>
      <p:pic>
        <p:nvPicPr>
          <p:cNvPr id="14" name="Picture 2" descr="C:\Users\Anthony\Pictures\Ideation logo.png"/>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580" y="125413"/>
            <a:ext cx="56377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64A00DB-07A9-4767-9697-96F4C2BD5B69}" type="slidenum">
              <a:rPr lang="en-US" smtClean="0"/>
              <a:pPr/>
              <a:t>1</a:t>
            </a:fld>
            <a:endParaRPr lang="en-US"/>
          </a:p>
        </p:txBody>
      </p:sp>
      <p:sp>
        <p:nvSpPr>
          <p:cNvPr id="3" name="Subtitle 2"/>
          <p:cNvSpPr>
            <a:spLocks noGrp="1"/>
          </p:cNvSpPr>
          <p:nvPr>
            <p:ph type="subTitle" idx="4294967295"/>
          </p:nvPr>
        </p:nvSpPr>
        <p:spPr>
          <a:xfrm>
            <a:off x="700615" y="4953000"/>
            <a:ext cx="8458200" cy="914400"/>
          </a:xfrm>
        </p:spPr>
        <p:txBody>
          <a:bodyPr/>
          <a:lstStyle/>
          <a:p>
            <a:pPr marL="0" indent="0" algn="ctr">
              <a:buNone/>
            </a:pPr>
            <a:r>
              <a:rPr lang="en-US" dirty="0" err="1" smtClean="0"/>
              <a:t>Juin</a:t>
            </a:r>
            <a:r>
              <a:rPr lang="en-US" dirty="0" smtClean="0"/>
              <a:t>, 2012</a:t>
            </a:r>
          </a:p>
        </p:txBody>
      </p:sp>
      <p:sp>
        <p:nvSpPr>
          <p:cNvPr id="27654" name="Text Box 6"/>
          <p:cNvSpPr txBox="1">
            <a:spLocks noChangeArrowheads="1"/>
          </p:cNvSpPr>
          <p:nvPr/>
        </p:nvSpPr>
        <p:spPr bwMode="auto">
          <a:xfrm>
            <a:off x="729370" y="1371600"/>
            <a:ext cx="753764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ClrTx/>
              <a:buSzTx/>
              <a:buFontTx/>
              <a:buNone/>
            </a:pPr>
            <a:r>
              <a:rPr lang="en-US" sz="4800" dirty="0" smtClean="0">
                <a:solidFill>
                  <a:schemeClr val="tx1"/>
                </a:solidFill>
                <a:latin typeface="Arial" pitchFamily="34" charset="0"/>
              </a:rPr>
              <a:t>L’INNOVATION</a:t>
            </a:r>
            <a:endParaRPr lang="en-US" sz="4800" dirty="0">
              <a:solidFill>
                <a:schemeClr val="tx1"/>
              </a:solidFill>
              <a:latin typeface="Arial" pitchFamily="34" charset="0"/>
            </a:endParaRPr>
          </a:p>
          <a:p>
            <a:pPr algn="ctr">
              <a:spcBef>
                <a:spcPct val="0"/>
              </a:spcBef>
              <a:spcAft>
                <a:spcPct val="0"/>
              </a:spcAft>
              <a:buClrTx/>
              <a:buSzTx/>
              <a:buFontTx/>
              <a:buNone/>
            </a:pPr>
            <a:r>
              <a:rPr lang="en-US" sz="4800" dirty="0" smtClean="0">
                <a:latin typeface="Arial" pitchFamily="34" charset="0"/>
              </a:rPr>
              <a:t>UNE COMPÉTENCE CLÉ </a:t>
            </a:r>
          </a:p>
          <a:p>
            <a:pPr algn="ctr">
              <a:spcBef>
                <a:spcPct val="0"/>
              </a:spcBef>
              <a:spcAft>
                <a:spcPct val="0"/>
              </a:spcAft>
              <a:buClrTx/>
              <a:buSzTx/>
              <a:buFontTx/>
              <a:buNone/>
            </a:pPr>
            <a:r>
              <a:rPr lang="en-US" sz="4800" dirty="0" smtClean="0">
                <a:latin typeface="Arial" pitchFamily="34" charset="0"/>
              </a:rPr>
              <a:t>POUR LE FUTUR </a:t>
            </a:r>
            <a:br>
              <a:rPr lang="en-US" sz="4800" dirty="0" smtClean="0">
                <a:latin typeface="Arial" pitchFamily="34" charset="0"/>
              </a:rPr>
            </a:br>
            <a:r>
              <a:rPr lang="en-US" sz="4800" dirty="0" smtClean="0">
                <a:latin typeface="Arial" pitchFamily="34" charset="0"/>
              </a:rPr>
              <a:t>DES INGÉNIEURS</a:t>
            </a:r>
            <a:endParaRPr lang="en-US" sz="4800" dirty="0">
              <a:solidFill>
                <a:schemeClr val="tx1"/>
              </a:solidFill>
              <a:latin typeface="Arial" pitchFamily="34" charset="0"/>
            </a:endParaRPr>
          </a:p>
        </p:txBody>
      </p:sp>
      <p:pic>
        <p:nvPicPr>
          <p:cNvPr id="1026" name="Picture 2" descr="C:\Users\celine.buron\Pictures\logo_haut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590" y="41692"/>
            <a:ext cx="19812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47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457200"/>
            <a:ext cx="8686800" cy="838200"/>
          </a:xfrm>
          <a:noFill/>
        </p:spPr>
        <p:txBody>
          <a:bodyPr anchor="ctr">
            <a:normAutofit fontScale="90000"/>
          </a:bodyPr>
          <a:lstStyle/>
          <a:p>
            <a:pPr fontAlgn="auto">
              <a:spcAft>
                <a:spcPts val="0"/>
              </a:spcAft>
              <a:defRPr/>
            </a:pPr>
            <a:r>
              <a:rPr lang="en-US" dirty="0" smtClean="0"/>
              <a:t>Les VAGUES </a:t>
            </a:r>
            <a:r>
              <a:rPr lang="en-US" dirty="0" err="1" smtClean="0"/>
              <a:t>dans</a:t>
            </a:r>
            <a:r>
              <a:rPr lang="en-US" dirty="0" smtClean="0"/>
              <a:t> </a:t>
            </a:r>
            <a:r>
              <a:rPr lang="en-US" dirty="0" err="1" smtClean="0"/>
              <a:t>l’évolution</a:t>
            </a:r>
            <a:r>
              <a:rPr lang="en-US" dirty="0" smtClean="0"/>
              <a:t> </a:t>
            </a:r>
            <a:br>
              <a:rPr lang="en-US" dirty="0" smtClean="0"/>
            </a:br>
            <a:r>
              <a:rPr lang="en-US" dirty="0" smtClean="0"/>
              <a:t>du monde des affaires</a:t>
            </a:r>
          </a:p>
        </p:txBody>
      </p:sp>
      <p:cxnSp>
        <p:nvCxnSpPr>
          <p:cNvPr id="5" name="Straight Arrow Connector 4"/>
          <p:cNvCxnSpPr/>
          <p:nvPr/>
        </p:nvCxnSpPr>
        <p:spPr>
          <a:xfrm rot="5400000" flipH="1" flipV="1">
            <a:off x="-342899" y="3706812"/>
            <a:ext cx="3276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5345113"/>
            <a:ext cx="6629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492" name="TextBox 7"/>
          <p:cNvSpPr txBox="1">
            <a:spLocks noChangeArrowheads="1"/>
          </p:cNvSpPr>
          <p:nvPr/>
        </p:nvSpPr>
        <p:spPr bwMode="auto">
          <a:xfrm>
            <a:off x="3733800" y="5410200"/>
            <a:ext cx="2172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400" b="1" dirty="0" smtClean="0">
                <a:latin typeface="Calibri" pitchFamily="34" charset="0"/>
              </a:rPr>
              <a:t>Temps (</a:t>
            </a:r>
            <a:r>
              <a:rPr lang="en-US" sz="2400" b="1" dirty="0" err="1" smtClean="0">
                <a:latin typeface="Calibri" pitchFamily="34" charset="0"/>
              </a:rPr>
              <a:t>Vagues</a:t>
            </a:r>
            <a:r>
              <a:rPr lang="en-US" sz="2400" b="1" dirty="0" smtClean="0">
                <a:latin typeface="Calibri" pitchFamily="34" charset="0"/>
              </a:rPr>
              <a:t>)</a:t>
            </a:r>
            <a:endParaRPr lang="en-US" sz="2400" b="1" dirty="0">
              <a:latin typeface="Calibri" pitchFamily="34" charset="0"/>
            </a:endParaRPr>
          </a:p>
        </p:txBody>
      </p:sp>
      <p:sp>
        <p:nvSpPr>
          <p:cNvPr id="63493" name="TextBox 8"/>
          <p:cNvSpPr txBox="1">
            <a:spLocks noChangeArrowheads="1"/>
          </p:cNvSpPr>
          <p:nvPr/>
        </p:nvSpPr>
        <p:spPr bwMode="auto">
          <a:xfrm rot="-5400000">
            <a:off x="-214216" y="3479949"/>
            <a:ext cx="2566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400" b="1" dirty="0" err="1" smtClean="0">
                <a:latin typeface="Calibri" pitchFamily="34" charset="0"/>
              </a:rPr>
              <a:t>Étapes</a:t>
            </a:r>
            <a:r>
              <a:rPr lang="en-US" sz="2400" b="1" dirty="0" smtClean="0">
                <a:latin typeface="Calibri" pitchFamily="34" charset="0"/>
              </a:rPr>
              <a:t> des affaires</a:t>
            </a:r>
            <a:endParaRPr lang="en-US" sz="2400" b="1" dirty="0">
              <a:latin typeface="Calibri" pitchFamily="34" charset="0"/>
            </a:endParaRPr>
          </a:p>
        </p:txBody>
      </p:sp>
      <p:sp>
        <p:nvSpPr>
          <p:cNvPr id="63498" name="TextBox 13"/>
          <p:cNvSpPr txBox="1">
            <a:spLocks noChangeArrowheads="1"/>
          </p:cNvSpPr>
          <p:nvPr/>
        </p:nvSpPr>
        <p:spPr bwMode="auto">
          <a:xfrm>
            <a:off x="3278444" y="2068513"/>
            <a:ext cx="3047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800" dirty="0" err="1" smtClean="0">
                <a:latin typeface="Calibri" pitchFamily="34" charset="0"/>
              </a:rPr>
              <a:t>Travailleurs</a:t>
            </a:r>
            <a:r>
              <a:rPr lang="en-US" sz="1800" dirty="0" smtClean="0">
                <a:latin typeface="Calibri" pitchFamily="34" charset="0"/>
              </a:rPr>
              <a:t> de la </a:t>
            </a:r>
            <a:r>
              <a:rPr lang="en-US" sz="1800" dirty="0" err="1" smtClean="0">
                <a:latin typeface="Calibri" pitchFamily="34" charset="0"/>
              </a:rPr>
              <a:t>connaissance</a:t>
            </a:r>
            <a:endParaRPr lang="en-US" sz="1800" dirty="0">
              <a:latin typeface="Calibri" pitchFamily="34" charset="0"/>
            </a:endParaRPr>
          </a:p>
        </p:txBody>
      </p:sp>
      <p:sp>
        <p:nvSpPr>
          <p:cNvPr id="63499" name="TextBox 14"/>
          <p:cNvSpPr txBox="1">
            <a:spLocks noChangeArrowheads="1"/>
          </p:cNvSpPr>
          <p:nvPr/>
        </p:nvSpPr>
        <p:spPr bwMode="auto">
          <a:xfrm>
            <a:off x="4582163" y="1687513"/>
            <a:ext cx="2692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800" dirty="0" err="1" smtClean="0">
                <a:latin typeface="Calibri" pitchFamily="34" charset="0"/>
              </a:rPr>
              <a:t>Travailleurs</a:t>
            </a:r>
            <a:r>
              <a:rPr lang="en-US" sz="1800" dirty="0" smtClean="0">
                <a:latin typeface="Calibri" pitchFamily="34" charset="0"/>
              </a:rPr>
              <a:t> de </a:t>
            </a:r>
            <a:r>
              <a:rPr lang="en-US" sz="1800" dirty="0" err="1" smtClean="0">
                <a:latin typeface="Calibri" pitchFamily="34" charset="0"/>
              </a:rPr>
              <a:t>l’innovation</a:t>
            </a:r>
            <a:endParaRPr lang="en-US" sz="1800" dirty="0">
              <a:latin typeface="Calibri" pitchFamily="34" charset="0"/>
            </a:endParaRPr>
          </a:p>
        </p:txBody>
      </p:sp>
      <p:sp>
        <p:nvSpPr>
          <p:cNvPr id="16" name="Freeform 15"/>
          <p:cNvSpPr/>
          <p:nvPr/>
        </p:nvSpPr>
        <p:spPr>
          <a:xfrm>
            <a:off x="2590800" y="2362200"/>
            <a:ext cx="3889375" cy="2627313"/>
          </a:xfrm>
          <a:custGeom>
            <a:avLst/>
            <a:gdLst>
              <a:gd name="connsiteX0" fmla="*/ 0 w 3889420"/>
              <a:gd name="connsiteY0" fmla="*/ 2627290 h 2627290"/>
              <a:gd name="connsiteX1" fmla="*/ 643944 w 3889420"/>
              <a:gd name="connsiteY1" fmla="*/ 2047741 h 2627290"/>
              <a:gd name="connsiteX2" fmla="*/ 1403798 w 3889420"/>
              <a:gd name="connsiteY2" fmla="*/ 1403797 h 2627290"/>
              <a:gd name="connsiteX3" fmla="*/ 2331076 w 3889420"/>
              <a:gd name="connsiteY3" fmla="*/ 566670 h 2627290"/>
              <a:gd name="connsiteX4" fmla="*/ 3052293 w 3889420"/>
              <a:gd name="connsiteY4" fmla="*/ 206062 h 2627290"/>
              <a:gd name="connsiteX5" fmla="*/ 3889420 w 3889420"/>
              <a:gd name="connsiteY5" fmla="*/ 0 h 262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9420" h="2627290">
                <a:moveTo>
                  <a:pt x="0" y="2627290"/>
                </a:moveTo>
                <a:cubicBezTo>
                  <a:pt x="204989" y="2439473"/>
                  <a:pt x="409978" y="2251656"/>
                  <a:pt x="643944" y="2047741"/>
                </a:cubicBezTo>
                <a:cubicBezTo>
                  <a:pt x="877910" y="1843826"/>
                  <a:pt x="1122609" y="1650642"/>
                  <a:pt x="1403798" y="1403797"/>
                </a:cubicBezTo>
                <a:cubicBezTo>
                  <a:pt x="1684987" y="1156952"/>
                  <a:pt x="2056327" y="766292"/>
                  <a:pt x="2331076" y="566670"/>
                </a:cubicBezTo>
                <a:cubicBezTo>
                  <a:pt x="2605825" y="367048"/>
                  <a:pt x="2792569" y="300507"/>
                  <a:pt x="3052293" y="206062"/>
                </a:cubicBezTo>
                <a:cubicBezTo>
                  <a:pt x="3312017" y="111617"/>
                  <a:pt x="3600718" y="55808"/>
                  <a:pt x="3889420" y="0"/>
                </a:cubicBezTo>
              </a:path>
            </a:pathLst>
          </a:custGeom>
          <a:ln w="47625" cmpd="sng">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SzTx/>
              <a:buFontTx/>
              <a:buNone/>
              <a:defRPr/>
            </a:pPr>
            <a:endParaRPr lang="en-US" sz="1800" dirty="0"/>
          </a:p>
        </p:txBody>
      </p:sp>
      <p:pic>
        <p:nvPicPr>
          <p:cNvPr id="63501" name="Picture 4" descr="http://images.businessweek.com/ss/07/07/0719_distractions/image/3_web_surf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200400"/>
            <a:ext cx="3009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Box 11"/>
          <p:cNvSpPr txBox="1">
            <a:spLocks noChangeArrowheads="1"/>
          </p:cNvSpPr>
          <p:nvPr/>
        </p:nvSpPr>
        <p:spPr bwMode="auto">
          <a:xfrm>
            <a:off x="2003987" y="3363913"/>
            <a:ext cx="2438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800" dirty="0" err="1" smtClean="0">
                <a:latin typeface="Calibri" pitchFamily="34" charset="0"/>
              </a:rPr>
              <a:t>Travailleurs</a:t>
            </a:r>
            <a:r>
              <a:rPr lang="en-US" sz="1800" dirty="0" smtClean="0">
                <a:latin typeface="Calibri" pitchFamily="34" charset="0"/>
              </a:rPr>
              <a:t> des </a:t>
            </a:r>
            <a:r>
              <a:rPr lang="en-US" sz="1800" dirty="0" err="1" smtClean="0">
                <a:latin typeface="Calibri" pitchFamily="34" charset="0"/>
              </a:rPr>
              <a:t>bureaux</a:t>
            </a:r>
            <a:endParaRPr lang="en-US" sz="1800" dirty="0">
              <a:latin typeface="Calibri" pitchFamily="34" charset="0"/>
            </a:endParaRPr>
          </a:p>
        </p:txBody>
      </p:sp>
      <p:sp>
        <p:nvSpPr>
          <p:cNvPr id="63495" name="TextBox 10"/>
          <p:cNvSpPr txBox="1">
            <a:spLocks noChangeArrowheads="1"/>
          </p:cNvSpPr>
          <p:nvPr/>
        </p:nvSpPr>
        <p:spPr bwMode="auto">
          <a:xfrm>
            <a:off x="1406448" y="4038600"/>
            <a:ext cx="2262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800" dirty="0" err="1" smtClean="0">
                <a:latin typeface="Calibri" pitchFamily="34" charset="0"/>
              </a:rPr>
              <a:t>Travailleurs</a:t>
            </a:r>
            <a:r>
              <a:rPr lang="en-US" sz="1800" dirty="0" smtClean="0">
                <a:latin typeface="Calibri" pitchFamily="34" charset="0"/>
              </a:rPr>
              <a:t> des </a:t>
            </a:r>
            <a:r>
              <a:rPr lang="en-US" sz="1800" dirty="0" err="1" smtClean="0">
                <a:latin typeface="Calibri" pitchFamily="34" charset="0"/>
              </a:rPr>
              <a:t>usines</a:t>
            </a:r>
            <a:endParaRPr lang="en-US" sz="1800" dirty="0">
              <a:latin typeface="Calibri" pitchFamily="34" charset="0"/>
            </a:endParaRPr>
          </a:p>
        </p:txBody>
      </p:sp>
      <p:sp>
        <p:nvSpPr>
          <p:cNvPr id="63497" name="TextBox 12"/>
          <p:cNvSpPr txBox="1">
            <a:spLocks noChangeArrowheads="1"/>
          </p:cNvSpPr>
          <p:nvPr/>
        </p:nvSpPr>
        <p:spPr bwMode="auto">
          <a:xfrm>
            <a:off x="2525133" y="2678113"/>
            <a:ext cx="2799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800" dirty="0" err="1" smtClean="0">
                <a:latin typeface="Calibri" pitchFamily="34" charset="0"/>
              </a:rPr>
              <a:t>Travailleurs</a:t>
            </a:r>
            <a:r>
              <a:rPr lang="en-US" sz="1800" dirty="0" smtClean="0">
                <a:latin typeface="Calibri" pitchFamily="34" charset="0"/>
              </a:rPr>
              <a:t> de </a:t>
            </a:r>
            <a:r>
              <a:rPr lang="en-US" sz="1800" dirty="0" err="1" smtClean="0">
                <a:latin typeface="Calibri" pitchFamily="34" charset="0"/>
              </a:rPr>
              <a:t>l’information</a:t>
            </a:r>
            <a:endParaRPr lang="en-US" sz="1800" dirty="0">
              <a:latin typeface="Calibri" pitchFamily="34" charset="0"/>
            </a:endParaRPr>
          </a:p>
        </p:txBody>
      </p:sp>
      <p:sp>
        <p:nvSpPr>
          <p:cNvPr id="63494" name="TextBox 9"/>
          <p:cNvSpPr txBox="1">
            <a:spLocks noChangeArrowheads="1"/>
          </p:cNvSpPr>
          <p:nvPr/>
        </p:nvSpPr>
        <p:spPr bwMode="auto">
          <a:xfrm>
            <a:off x="1168958" y="4735513"/>
            <a:ext cx="2260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800" dirty="0" err="1" smtClean="0">
                <a:latin typeface="Calibri" pitchFamily="34" charset="0"/>
              </a:rPr>
              <a:t>Travailleurs</a:t>
            </a:r>
            <a:r>
              <a:rPr lang="en-US" sz="1800" dirty="0" smtClean="0">
                <a:latin typeface="Calibri" pitchFamily="34" charset="0"/>
              </a:rPr>
              <a:t> de la </a:t>
            </a:r>
            <a:r>
              <a:rPr lang="en-US" sz="1800" dirty="0" err="1" smtClean="0">
                <a:latin typeface="Calibri" pitchFamily="34" charset="0"/>
              </a:rPr>
              <a:t>terre</a:t>
            </a:r>
            <a:endParaRPr lang="en-US" sz="1800" dirty="0">
              <a:latin typeface="Calibri" pitchFamily="34" charset="0"/>
            </a:endParaRPr>
          </a:p>
          <a:p>
            <a:pPr algn="ctr">
              <a:buClrTx/>
              <a:buSzTx/>
              <a:buFontTx/>
              <a:buNone/>
            </a:pPr>
            <a:r>
              <a:rPr lang="en-US" sz="1800" dirty="0" smtClean="0">
                <a:latin typeface="Calibri" pitchFamily="34" charset="0"/>
              </a:rPr>
              <a:t>(</a:t>
            </a:r>
            <a:r>
              <a:rPr lang="en-US" sz="1800" dirty="0" err="1" smtClean="0">
                <a:latin typeface="Calibri" pitchFamily="34" charset="0"/>
              </a:rPr>
              <a:t>Fermier</a:t>
            </a:r>
            <a:r>
              <a:rPr lang="en-US" sz="1800" dirty="0" smtClean="0">
                <a:latin typeface="Calibri" pitchFamily="34" charset="0"/>
              </a:rPr>
              <a:t>)</a:t>
            </a:r>
            <a:endParaRPr lang="en-US" sz="1800" dirty="0">
              <a:latin typeface="Calibri" pitchFamily="34" charset="0"/>
            </a:endParaRP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10</a:t>
            </a:fld>
            <a:endParaRPr lang="en-US"/>
          </a:p>
        </p:txBody>
      </p:sp>
    </p:spTree>
    <p:extLst>
      <p:ext uri="{BB962C8B-B14F-4D97-AF65-F5344CB8AC3E}">
        <p14:creationId xmlns:p14="http://schemas.microsoft.com/office/powerpoint/2010/main" val="409326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p:cNvSpPr>
          <p:nvPr>
            <p:ph type="ctrTitle"/>
          </p:nvPr>
        </p:nvSpPr>
        <p:spPr/>
        <p:txBody>
          <a:bodyPr/>
          <a:lstStyle/>
          <a:p>
            <a:r>
              <a:rPr lang="en-US" cap="none" dirty="0" smtClean="0">
                <a:effectLst/>
              </a:rPr>
              <a:t>Introduction à TRIZ</a:t>
            </a:r>
          </a:p>
        </p:txBody>
      </p:sp>
      <p:sp>
        <p:nvSpPr>
          <p:cNvPr id="242691" name="Rectangle 3"/>
          <p:cNvSpPr>
            <a:spLocks noGrp="1"/>
          </p:cNvSpPr>
          <p:nvPr>
            <p:ph type="subTitle" idx="1"/>
          </p:nvPr>
        </p:nvSpPr>
        <p:spPr/>
        <p:txBody>
          <a:bodyPr/>
          <a:lstStyle/>
          <a:p>
            <a:r>
              <a:rPr lang="en-US" dirty="0" err="1" smtClean="0"/>
              <a:t>Théorie</a:t>
            </a:r>
            <a:r>
              <a:rPr lang="en-US" dirty="0" smtClean="0"/>
              <a:t> de la </a:t>
            </a:r>
            <a:r>
              <a:rPr lang="en-US" dirty="0" err="1" smtClean="0"/>
              <a:t>résolution</a:t>
            </a:r>
            <a:r>
              <a:rPr lang="en-US" dirty="0" smtClean="0"/>
              <a:t> inventive de </a:t>
            </a:r>
            <a:r>
              <a:rPr lang="en-US" dirty="0" err="1" smtClean="0"/>
              <a:t>problèmes</a:t>
            </a:r>
            <a:endParaRPr lang="en-US" dirty="0" smtClean="0"/>
          </a:p>
        </p:txBody>
      </p:sp>
      <p:sp>
        <p:nvSpPr>
          <p:cNvPr id="2" name="ZoneTexte 1"/>
          <p:cNvSpPr txBox="1"/>
          <p:nvPr/>
        </p:nvSpPr>
        <p:spPr>
          <a:xfrm>
            <a:off x="533400" y="1295400"/>
            <a:ext cx="3124200" cy="1015663"/>
          </a:xfrm>
          <a:prstGeom prst="rect">
            <a:avLst/>
          </a:prstGeom>
          <a:noFill/>
        </p:spPr>
        <p:txBody>
          <a:bodyPr wrap="square" rtlCol="0">
            <a:spAutoFit/>
          </a:bodyPr>
          <a:lstStyle/>
          <a:p>
            <a:r>
              <a:rPr lang="en-CA" sz="6000" b="1" dirty="0" smtClean="0"/>
              <a:t>TRIZ</a:t>
            </a:r>
            <a:endParaRPr lang="fr-CA" sz="6000" b="1" dirty="0"/>
          </a:p>
        </p:txBody>
      </p:sp>
    </p:spTree>
    <p:extLst>
      <p:ext uri="{BB962C8B-B14F-4D97-AF65-F5344CB8AC3E}">
        <p14:creationId xmlns:p14="http://schemas.microsoft.com/office/powerpoint/2010/main" val="371491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a:grpSpLocks/>
          </p:cNvGrpSpPr>
          <p:nvPr/>
        </p:nvGrpSpPr>
        <p:grpSpPr bwMode="auto">
          <a:xfrm>
            <a:off x="1644650" y="1295400"/>
            <a:ext cx="2514600" cy="4872038"/>
            <a:chOff x="1644126" y="1447800"/>
            <a:chExt cx="2514600" cy="4872684"/>
          </a:xfrm>
        </p:grpSpPr>
        <p:pic>
          <p:nvPicPr>
            <p:cNvPr id="11572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012" y="2151981"/>
              <a:ext cx="2554224" cy="3060598"/>
            </a:xfrm>
            <a:prstGeom prst="rect">
              <a:avLst/>
            </a:prstGeom>
            <a:noFill/>
            <a:extLst>
              <a:ext uri="{909E8E84-426E-40DD-AFC4-6F175D3DCCD1}">
                <a14:hiddenFill xmlns:a14="http://schemas.microsoft.com/office/drawing/2010/main">
                  <a:solidFill>
                    <a:srgbClr val="FFFFFF"/>
                  </a:solidFill>
                </a14:hiddenFill>
              </a:ext>
            </a:extLst>
          </p:spPr>
        </p:pic>
        <p:sp>
          <p:nvSpPr>
            <p:cNvPr id="34827" name="TextBox 13"/>
            <p:cNvSpPr txBox="1">
              <a:spLocks noChangeArrowheads="1"/>
            </p:cNvSpPr>
            <p:nvPr/>
          </p:nvSpPr>
          <p:spPr bwMode="auto">
            <a:xfrm>
              <a:off x="1836931" y="1447800"/>
              <a:ext cx="205056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CA" sz="2000" b="1"/>
                <a:t>Charles Darwin</a:t>
              </a:r>
            </a:p>
            <a:p>
              <a:pPr algn="ctr" eaLnBrk="1" hangingPunct="1"/>
              <a:r>
                <a:rPr lang="fr-CA"/>
                <a:t>1809-1882</a:t>
              </a:r>
            </a:p>
          </p:txBody>
        </p:sp>
        <p:sp>
          <p:nvSpPr>
            <p:cNvPr id="34828" name="TextBox 15"/>
            <p:cNvSpPr txBox="1">
              <a:spLocks noChangeArrowheads="1"/>
            </p:cNvSpPr>
            <p:nvPr/>
          </p:nvSpPr>
          <p:spPr bwMode="auto">
            <a:xfrm>
              <a:off x="1644126" y="5181600"/>
              <a:ext cx="2514600" cy="113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sz="2000" b="1"/>
                <a:t>Évolution Naturelle</a:t>
              </a:r>
            </a:p>
            <a:p>
              <a:pPr algn="ctr" eaLnBrk="1" hangingPunct="1"/>
              <a:r>
                <a:rPr lang="fr-CA" sz="1600"/>
                <a:t>La résolution de problème innovatrice de la nature</a:t>
              </a:r>
            </a:p>
          </p:txBody>
        </p:sp>
      </p:grpSp>
      <p:grpSp>
        <p:nvGrpSpPr>
          <p:cNvPr id="4" name="Group 18"/>
          <p:cNvGrpSpPr>
            <a:grpSpLocks/>
          </p:cNvGrpSpPr>
          <p:nvPr/>
        </p:nvGrpSpPr>
        <p:grpSpPr bwMode="auto">
          <a:xfrm>
            <a:off x="4648200" y="1295400"/>
            <a:ext cx="3276600" cy="4648200"/>
            <a:chOff x="4648200" y="1447800"/>
            <a:chExt cx="3276600" cy="4648200"/>
          </a:xfrm>
        </p:grpSpPr>
        <p:pic>
          <p:nvPicPr>
            <p:cNvPr id="1157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36" y="2157984"/>
              <a:ext cx="2621280" cy="3084576"/>
            </a:xfrm>
            <a:prstGeom prst="rect">
              <a:avLst/>
            </a:prstGeom>
            <a:noFill/>
            <a:extLst>
              <a:ext uri="{909E8E84-426E-40DD-AFC4-6F175D3DCCD1}">
                <a14:hiddenFill xmlns:a14="http://schemas.microsoft.com/office/drawing/2010/main">
                  <a:solidFill>
                    <a:srgbClr val="FFFFFF"/>
                  </a:solidFill>
                </a14:hiddenFill>
              </a:ext>
            </a:extLst>
          </p:spPr>
        </p:pic>
        <p:sp>
          <p:nvSpPr>
            <p:cNvPr id="34824" name="TextBox 14"/>
            <p:cNvSpPr txBox="1">
              <a:spLocks noChangeArrowheads="1"/>
            </p:cNvSpPr>
            <p:nvPr/>
          </p:nvSpPr>
          <p:spPr bwMode="auto">
            <a:xfrm>
              <a:off x="5001732" y="1447800"/>
              <a:ext cx="246586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CA" sz="2000" b="1"/>
                <a:t>Genrich  Altshuller</a:t>
              </a:r>
            </a:p>
            <a:p>
              <a:pPr algn="ctr" eaLnBrk="1" hangingPunct="1"/>
              <a:r>
                <a:rPr lang="fr-CA"/>
                <a:t>1926-1998</a:t>
              </a:r>
            </a:p>
          </p:txBody>
        </p:sp>
        <p:sp>
          <p:nvSpPr>
            <p:cNvPr id="34825" name="TextBox 16"/>
            <p:cNvSpPr txBox="1">
              <a:spLocks noChangeArrowheads="1"/>
            </p:cNvSpPr>
            <p:nvPr/>
          </p:nvSpPr>
          <p:spPr bwMode="auto">
            <a:xfrm>
              <a:off x="4648200" y="5203448"/>
              <a:ext cx="3276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CA" sz="2000" b="1"/>
                <a:t>Évolution Technologique</a:t>
              </a:r>
            </a:p>
            <a:p>
              <a:pPr algn="ctr" eaLnBrk="1" hangingPunct="1"/>
              <a:r>
                <a:rPr lang="fr-CA" sz="1600"/>
                <a:t>La résolution de problème innovatrice humaine</a:t>
              </a:r>
            </a:p>
          </p:txBody>
        </p:sp>
      </p:grpSp>
      <p:sp>
        <p:nvSpPr>
          <p:cNvPr id="18" name="Rectangle 2"/>
          <p:cNvSpPr txBox="1">
            <a:spLocks/>
          </p:cNvSpPr>
          <p:nvPr/>
        </p:nvSpPr>
        <p:spPr>
          <a:xfrm>
            <a:off x="339725" y="249238"/>
            <a:ext cx="7734300" cy="838200"/>
          </a:xfrm>
          <a:prstGeom prst="rect">
            <a:avLst/>
          </a:prstGeom>
        </p:spPr>
        <p:txBody>
          <a:bodyPr vert="horz" anchor="ctr">
            <a:normAutofit fontScale="90000"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900" cap="none" dirty="0" smtClean="0">
                <a:effectLst/>
              </a:rPr>
              <a:t>Histoire TRIZ</a:t>
            </a:r>
            <a:br>
              <a:rPr lang="en-US" sz="2900" cap="none" dirty="0" smtClean="0">
                <a:effectLst/>
              </a:rPr>
            </a:br>
            <a:r>
              <a:rPr lang="en-US" sz="2900" cap="none" dirty="0" smtClean="0">
                <a:effectLst/>
              </a:rPr>
              <a:t>“</a:t>
            </a:r>
            <a:r>
              <a:rPr lang="en-US" sz="2900" cap="none" dirty="0" err="1" smtClean="0">
                <a:effectLst/>
              </a:rPr>
              <a:t>Évolutionnaires</a:t>
            </a:r>
            <a:r>
              <a:rPr lang="en-US" sz="2900" cap="none" dirty="0" smtClean="0">
                <a:effectLst/>
              </a:rPr>
              <a:t>”</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12</a:t>
            </a:fld>
            <a:endParaRPr lang="en-US"/>
          </a:p>
        </p:txBody>
      </p:sp>
    </p:spTree>
    <p:extLst>
      <p:ext uri="{BB962C8B-B14F-4D97-AF65-F5344CB8AC3E}">
        <p14:creationId xmlns:p14="http://schemas.microsoft.com/office/powerpoint/2010/main" val="134534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9" name="Rectangle 7"/>
          <p:cNvSpPr>
            <a:spLocks noGrp="1"/>
          </p:cNvSpPr>
          <p:nvPr>
            <p:ph type="title"/>
          </p:nvPr>
        </p:nvSpPr>
        <p:spPr>
          <a:xfrm>
            <a:off x="214313" y="244475"/>
            <a:ext cx="8686800" cy="838200"/>
          </a:xfrm>
        </p:spPr>
        <p:txBody>
          <a:bodyPr>
            <a:normAutofit fontScale="90000"/>
          </a:bodyPr>
          <a:lstStyle/>
          <a:p>
            <a:r>
              <a:rPr lang="en-US" sz="3200" cap="none" dirty="0" err="1" smtClean="0">
                <a:effectLst/>
              </a:rPr>
              <a:t>Origines</a:t>
            </a:r>
            <a:r>
              <a:rPr lang="en-US" sz="3200" cap="none" dirty="0" smtClean="0">
                <a:effectLst/>
              </a:rPr>
              <a:t>: </a:t>
            </a:r>
            <a:br>
              <a:rPr lang="en-US" sz="3200" cap="none" dirty="0" smtClean="0">
                <a:effectLst/>
              </a:rPr>
            </a:br>
            <a:r>
              <a:rPr lang="en-US" sz="3200" cap="none" dirty="0" smtClean="0">
                <a:effectLst/>
              </a:rPr>
              <a:t>TRIZ, la </a:t>
            </a:r>
            <a:r>
              <a:rPr lang="en-US" sz="3200" cap="none" dirty="0" err="1" smtClean="0">
                <a:effectLst/>
              </a:rPr>
              <a:t>résolution</a:t>
            </a:r>
            <a:r>
              <a:rPr lang="en-US" sz="3200" cap="none" dirty="0" smtClean="0">
                <a:effectLst/>
              </a:rPr>
              <a:t> inventive de </a:t>
            </a:r>
            <a:r>
              <a:rPr lang="en-US" sz="3200" cap="none" dirty="0" err="1" smtClean="0">
                <a:effectLst/>
              </a:rPr>
              <a:t>problèmes</a:t>
            </a:r>
            <a:endParaRPr lang="en-US" sz="3200" cap="none" dirty="0" smtClean="0">
              <a:effectLst/>
            </a:endParaRPr>
          </a:p>
        </p:txBody>
      </p:sp>
      <p:sp>
        <p:nvSpPr>
          <p:cNvPr id="243715" name="Rectangle 3"/>
          <p:cNvSpPr>
            <a:spLocks noChangeArrowheads="1"/>
          </p:cNvSpPr>
          <p:nvPr/>
        </p:nvSpPr>
        <p:spPr bwMode="auto">
          <a:xfrm>
            <a:off x="800100" y="1439863"/>
            <a:ext cx="7286625"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spcAft>
                <a:spcPct val="0"/>
              </a:spcAft>
              <a:buClr>
                <a:schemeClr val="folHlink"/>
              </a:buClr>
              <a:buSzTx/>
              <a:buFont typeface="Wingdings" pitchFamily="2" charset="2"/>
              <a:buChar char="Ø"/>
            </a:pPr>
            <a:r>
              <a:rPr lang="en-US" sz="2400" dirty="0" err="1" smtClean="0">
                <a:solidFill>
                  <a:schemeClr val="tx1"/>
                </a:solidFill>
                <a:latin typeface="Comic Sans MS" pitchFamily="66" charset="0"/>
              </a:rPr>
              <a:t>Acronyme</a:t>
            </a:r>
            <a:r>
              <a:rPr lang="en-US" sz="2400" dirty="0" smtClean="0">
                <a:solidFill>
                  <a:schemeClr val="tx1"/>
                </a:solidFill>
                <a:latin typeface="Comic Sans MS" pitchFamily="66" charset="0"/>
              </a:rPr>
              <a:t> </a:t>
            </a:r>
            <a:r>
              <a:rPr lang="en-US" sz="2400" dirty="0" err="1" smtClean="0">
                <a:solidFill>
                  <a:schemeClr val="tx1"/>
                </a:solidFill>
                <a:latin typeface="Comic Sans MS" pitchFamily="66" charset="0"/>
              </a:rPr>
              <a:t>russe</a:t>
            </a:r>
            <a:r>
              <a:rPr lang="en-US" sz="2400" dirty="0" smtClean="0">
                <a:solidFill>
                  <a:schemeClr val="tx1"/>
                </a:solidFill>
                <a:latin typeface="Comic Sans MS" pitchFamily="66" charset="0"/>
              </a:rPr>
              <a:t> pour “</a:t>
            </a:r>
            <a:r>
              <a:rPr lang="en-US" sz="2400" b="1" dirty="0" smtClean="0">
                <a:solidFill>
                  <a:schemeClr val="tx1"/>
                </a:solidFill>
                <a:latin typeface="Comic Sans MS" pitchFamily="66" charset="0"/>
              </a:rPr>
              <a:t>Theory </a:t>
            </a:r>
            <a:r>
              <a:rPr lang="en-US" sz="2400" b="1" dirty="0">
                <a:solidFill>
                  <a:schemeClr val="tx1"/>
                </a:solidFill>
                <a:latin typeface="Comic Sans MS" pitchFamily="66" charset="0"/>
              </a:rPr>
              <a:t>of Inventive Problem </a:t>
            </a:r>
            <a:r>
              <a:rPr lang="en-US" sz="2400" b="1" dirty="0" smtClean="0">
                <a:solidFill>
                  <a:schemeClr val="tx1"/>
                </a:solidFill>
                <a:latin typeface="Comic Sans MS" pitchFamily="66" charset="0"/>
              </a:rPr>
              <a:t>Solving</a:t>
            </a:r>
            <a:r>
              <a:rPr lang="en-US" sz="2400" dirty="0" smtClean="0">
                <a:solidFill>
                  <a:schemeClr val="tx1"/>
                </a:solidFill>
                <a:latin typeface="Comic Sans MS" pitchFamily="66" charset="0"/>
              </a:rPr>
              <a:t>”</a:t>
            </a:r>
            <a:endParaRPr lang="en-US" sz="2400" dirty="0">
              <a:solidFill>
                <a:schemeClr val="tx1"/>
              </a:solidFill>
              <a:latin typeface="Comic Sans MS" pitchFamily="66" charset="0"/>
            </a:endParaRPr>
          </a:p>
          <a:p>
            <a:pPr marL="342900" indent="-342900">
              <a:spcBef>
                <a:spcPct val="50000"/>
              </a:spcBef>
              <a:spcAft>
                <a:spcPct val="0"/>
              </a:spcAft>
              <a:buClr>
                <a:schemeClr val="folHlink"/>
              </a:buClr>
              <a:buSzTx/>
              <a:buFont typeface="Wingdings" pitchFamily="2" charset="2"/>
              <a:buChar char="Ø"/>
            </a:pPr>
            <a:r>
              <a:rPr lang="en-US" sz="2400" dirty="0" err="1">
                <a:solidFill>
                  <a:schemeClr val="tx1"/>
                </a:solidFill>
                <a:latin typeface="Comic Sans MS" pitchFamily="66" charset="0"/>
              </a:rPr>
              <a:t>Genrich</a:t>
            </a:r>
            <a:r>
              <a:rPr lang="en-US" sz="2400" dirty="0">
                <a:solidFill>
                  <a:schemeClr val="tx1"/>
                </a:solidFill>
                <a:latin typeface="Comic Sans MS" pitchFamily="66" charset="0"/>
              </a:rPr>
              <a:t> </a:t>
            </a:r>
            <a:r>
              <a:rPr lang="en-US" sz="2400" dirty="0" err="1">
                <a:solidFill>
                  <a:schemeClr val="tx1"/>
                </a:solidFill>
                <a:latin typeface="Comic Sans MS" pitchFamily="66" charset="0"/>
              </a:rPr>
              <a:t>Altshuller</a:t>
            </a:r>
            <a:endParaRPr lang="en-US" sz="2400" dirty="0">
              <a:solidFill>
                <a:schemeClr val="tx1"/>
              </a:solidFill>
              <a:latin typeface="Comic Sans MS" pitchFamily="66" charset="0"/>
            </a:endParaRPr>
          </a:p>
          <a:p>
            <a:pPr marL="342900" indent="-342900">
              <a:spcBef>
                <a:spcPct val="50000"/>
              </a:spcBef>
              <a:spcAft>
                <a:spcPct val="0"/>
              </a:spcAft>
              <a:buClr>
                <a:schemeClr val="folHlink"/>
              </a:buClr>
              <a:buSzTx/>
              <a:buFont typeface="Wingdings" pitchFamily="2" charset="2"/>
              <a:buChar char="Ø"/>
            </a:pPr>
            <a:r>
              <a:rPr lang="en-US" sz="2400" dirty="0" err="1" smtClean="0">
                <a:solidFill>
                  <a:schemeClr val="tx1"/>
                </a:solidFill>
                <a:latin typeface="Comic Sans MS" pitchFamily="66" charset="0"/>
              </a:rPr>
              <a:t>Une</a:t>
            </a:r>
            <a:r>
              <a:rPr lang="en-US" sz="2400" dirty="0" smtClean="0">
                <a:solidFill>
                  <a:schemeClr val="tx1"/>
                </a:solidFill>
                <a:latin typeface="Comic Sans MS" pitchFamily="66" charset="0"/>
              </a:rPr>
              <a:t> </a:t>
            </a:r>
            <a:r>
              <a:rPr lang="en-US" sz="2400" dirty="0" err="1" smtClean="0">
                <a:solidFill>
                  <a:schemeClr val="tx1"/>
                </a:solidFill>
                <a:latin typeface="Comic Sans MS" pitchFamily="66" charset="0"/>
              </a:rPr>
              <a:t>façon</a:t>
            </a:r>
            <a:r>
              <a:rPr lang="en-US" sz="2400" dirty="0" smtClean="0">
                <a:solidFill>
                  <a:schemeClr val="tx1"/>
                </a:solidFill>
                <a:latin typeface="Comic Sans MS" pitchFamily="66" charset="0"/>
              </a:rPr>
              <a:t> </a:t>
            </a:r>
            <a:r>
              <a:rPr lang="en-US" sz="2400" dirty="0" err="1" smtClean="0">
                <a:solidFill>
                  <a:schemeClr val="tx1"/>
                </a:solidFill>
                <a:latin typeface="Comic Sans MS" pitchFamily="66" charset="0"/>
              </a:rPr>
              <a:t>systématique</a:t>
            </a:r>
            <a:r>
              <a:rPr lang="en-US" sz="2400" dirty="0" smtClean="0">
                <a:solidFill>
                  <a:schemeClr val="tx1"/>
                </a:solidFill>
                <a:latin typeface="Comic Sans MS" pitchFamily="66" charset="0"/>
              </a:rPr>
              <a:t> et </a:t>
            </a:r>
            <a:r>
              <a:rPr lang="en-US" sz="2400" dirty="0" err="1" smtClean="0">
                <a:solidFill>
                  <a:schemeClr val="tx1"/>
                </a:solidFill>
                <a:latin typeface="Comic Sans MS" pitchFamily="66" charset="0"/>
              </a:rPr>
              <a:t>structurée</a:t>
            </a:r>
            <a:r>
              <a:rPr lang="en-US" sz="2400" dirty="0" smtClean="0">
                <a:solidFill>
                  <a:schemeClr val="tx1"/>
                </a:solidFill>
                <a:latin typeface="Comic Sans MS" pitchFamily="66" charset="0"/>
              </a:rPr>
              <a:t>, de </a:t>
            </a:r>
            <a:r>
              <a:rPr lang="en-US" sz="2400" dirty="0" err="1" smtClean="0">
                <a:solidFill>
                  <a:schemeClr val="tx1"/>
                </a:solidFill>
                <a:latin typeface="Comic Sans MS" pitchFamily="66" charset="0"/>
              </a:rPr>
              <a:t>penser</a:t>
            </a:r>
            <a:endParaRPr lang="en-US" sz="2400" dirty="0">
              <a:solidFill>
                <a:schemeClr val="tx1"/>
              </a:solidFill>
              <a:latin typeface="Comic Sans MS" pitchFamily="66" charset="0"/>
            </a:endParaRPr>
          </a:p>
          <a:p>
            <a:pPr marL="342900" indent="-342900">
              <a:spcBef>
                <a:spcPct val="50000"/>
              </a:spcBef>
              <a:spcAft>
                <a:spcPct val="0"/>
              </a:spcAft>
              <a:buClr>
                <a:schemeClr val="folHlink"/>
              </a:buClr>
              <a:buSzTx/>
              <a:buFont typeface="Wingdings" pitchFamily="2" charset="2"/>
              <a:buChar char="Ø"/>
            </a:pPr>
            <a:r>
              <a:rPr lang="en-US" sz="2400" dirty="0">
                <a:solidFill>
                  <a:schemeClr val="tx1"/>
                </a:solidFill>
                <a:latin typeface="Comic Sans MS" pitchFamily="66" charset="0"/>
              </a:rPr>
              <a:t>Science </a:t>
            </a:r>
            <a:r>
              <a:rPr lang="en-US" sz="2400" dirty="0" smtClean="0">
                <a:solidFill>
                  <a:schemeClr val="tx1"/>
                </a:solidFill>
                <a:latin typeface="Comic Sans MS" pitchFamily="66" charset="0"/>
              </a:rPr>
              <a:t>de </a:t>
            </a:r>
            <a:r>
              <a:rPr lang="en-US" sz="2400" dirty="0" err="1" smtClean="0">
                <a:solidFill>
                  <a:schemeClr val="tx1"/>
                </a:solidFill>
                <a:latin typeface="Comic Sans MS" pitchFamily="66" charset="0"/>
              </a:rPr>
              <a:t>l’évolution</a:t>
            </a:r>
            <a:r>
              <a:rPr lang="en-US" sz="2400" dirty="0" smtClean="0">
                <a:solidFill>
                  <a:schemeClr val="tx1"/>
                </a:solidFill>
                <a:latin typeface="Comic Sans MS" pitchFamily="66" charset="0"/>
              </a:rPr>
              <a:t> </a:t>
            </a:r>
            <a:r>
              <a:rPr lang="en-US" sz="2400" dirty="0" err="1" smtClean="0">
                <a:solidFill>
                  <a:schemeClr val="tx1"/>
                </a:solidFill>
                <a:latin typeface="Comic Sans MS" pitchFamily="66" charset="0"/>
              </a:rPr>
              <a:t>technologique</a:t>
            </a:r>
            <a:endParaRPr lang="en-US" sz="2400" dirty="0">
              <a:solidFill>
                <a:schemeClr val="tx1"/>
              </a:solidFill>
              <a:latin typeface="Comic Sans MS" pitchFamily="66" charset="0"/>
            </a:endParaRPr>
          </a:p>
          <a:p>
            <a:pPr marL="342900" indent="-342900">
              <a:spcBef>
                <a:spcPct val="50000"/>
              </a:spcBef>
              <a:spcAft>
                <a:spcPct val="0"/>
              </a:spcAft>
              <a:buClr>
                <a:schemeClr val="folHlink"/>
              </a:buClr>
              <a:buSzTx/>
              <a:buFont typeface="Wingdings" pitchFamily="2" charset="2"/>
              <a:buChar char="Ø"/>
            </a:pPr>
            <a:r>
              <a:rPr lang="en-US" sz="2400" dirty="0" err="1" smtClean="0">
                <a:solidFill>
                  <a:schemeClr val="tx1"/>
                </a:solidFill>
                <a:latin typeface="Comic Sans MS" pitchFamily="66" charset="0"/>
              </a:rPr>
              <a:t>Résultat</a:t>
            </a:r>
            <a:r>
              <a:rPr lang="en-US" sz="2400" dirty="0" smtClean="0">
                <a:solidFill>
                  <a:schemeClr val="tx1"/>
                </a:solidFill>
                <a:latin typeface="Comic Sans MS" pitchFamily="66" charset="0"/>
              </a:rPr>
              <a:t> de plus de 55 </a:t>
            </a:r>
            <a:r>
              <a:rPr lang="en-US" sz="2400" dirty="0" err="1" smtClean="0">
                <a:solidFill>
                  <a:schemeClr val="tx1"/>
                </a:solidFill>
                <a:latin typeface="Comic Sans MS" pitchFamily="66" charset="0"/>
              </a:rPr>
              <a:t>années</a:t>
            </a:r>
            <a:r>
              <a:rPr lang="en-US" sz="2400" dirty="0" smtClean="0">
                <a:solidFill>
                  <a:schemeClr val="tx1"/>
                </a:solidFill>
                <a:latin typeface="Comic Sans MS" pitchFamily="66" charset="0"/>
              </a:rPr>
              <a:t> de </a:t>
            </a:r>
            <a:r>
              <a:rPr lang="en-US" sz="2400" dirty="0" err="1" smtClean="0">
                <a:solidFill>
                  <a:schemeClr val="tx1"/>
                </a:solidFill>
                <a:latin typeface="Comic Sans MS" pitchFamily="66" charset="0"/>
              </a:rPr>
              <a:t>recherches</a:t>
            </a:r>
            <a:r>
              <a:rPr lang="en-US" sz="2400" dirty="0" smtClean="0">
                <a:solidFill>
                  <a:schemeClr val="tx1"/>
                </a:solidFill>
                <a:latin typeface="Comic Sans MS" pitchFamily="66" charset="0"/>
              </a:rPr>
              <a:t> et </a:t>
            </a:r>
            <a:r>
              <a:rPr lang="en-US" sz="2400" dirty="0" err="1" smtClean="0">
                <a:solidFill>
                  <a:schemeClr val="tx1"/>
                </a:solidFill>
                <a:latin typeface="Comic Sans MS" pitchFamily="66" charset="0"/>
              </a:rPr>
              <a:t>d’analyses</a:t>
            </a:r>
            <a:r>
              <a:rPr lang="en-US" sz="2400" dirty="0" smtClean="0">
                <a:solidFill>
                  <a:schemeClr val="tx1"/>
                </a:solidFill>
                <a:latin typeface="Comic Sans MS" pitchFamily="66" charset="0"/>
              </a:rPr>
              <a:t> de plus de 3 millions de brevet à travers le monde et </a:t>
            </a:r>
            <a:r>
              <a:rPr lang="en-US" sz="2400" dirty="0" err="1" smtClean="0">
                <a:solidFill>
                  <a:schemeClr val="tx1"/>
                </a:solidFill>
                <a:latin typeface="Comic Sans MS" pitchFamily="66" charset="0"/>
              </a:rPr>
              <a:t>ce</a:t>
            </a:r>
            <a:r>
              <a:rPr lang="en-US" sz="2400" dirty="0" smtClean="0">
                <a:solidFill>
                  <a:schemeClr val="tx1"/>
                </a:solidFill>
                <a:latin typeface="Comic Sans MS" pitchFamily="66" charset="0"/>
              </a:rPr>
              <a:t>, </a:t>
            </a:r>
            <a:r>
              <a:rPr lang="en-US" sz="2400" dirty="0" err="1" smtClean="0">
                <a:solidFill>
                  <a:schemeClr val="tx1"/>
                </a:solidFill>
                <a:latin typeface="Comic Sans MS" pitchFamily="66" charset="0"/>
              </a:rPr>
              <a:t>dans</a:t>
            </a:r>
            <a:r>
              <a:rPr lang="en-US" sz="2400" dirty="0" smtClean="0">
                <a:solidFill>
                  <a:schemeClr val="tx1"/>
                </a:solidFill>
                <a:latin typeface="Comic Sans MS" pitchFamily="66" charset="0"/>
              </a:rPr>
              <a:t> </a:t>
            </a:r>
            <a:r>
              <a:rPr lang="en-US" sz="2400" dirty="0" err="1" smtClean="0">
                <a:solidFill>
                  <a:schemeClr val="tx1"/>
                </a:solidFill>
                <a:latin typeface="Comic Sans MS" pitchFamily="66" charset="0"/>
              </a:rPr>
              <a:t>toutes</a:t>
            </a:r>
            <a:r>
              <a:rPr lang="en-US" sz="2400" dirty="0" smtClean="0">
                <a:solidFill>
                  <a:schemeClr val="tx1"/>
                </a:solidFill>
                <a:latin typeface="Comic Sans MS" pitchFamily="66" charset="0"/>
              </a:rPr>
              <a:t> les disciplines </a:t>
            </a:r>
            <a:r>
              <a:rPr lang="en-US" sz="2400" dirty="0" err="1" smtClean="0">
                <a:solidFill>
                  <a:schemeClr val="tx1"/>
                </a:solidFill>
                <a:latin typeface="Comic Sans MS" pitchFamily="66" charset="0"/>
              </a:rPr>
              <a:t>d’ingénierie</a:t>
            </a:r>
            <a:r>
              <a:rPr lang="en-US" sz="2400" dirty="0" smtClean="0">
                <a:solidFill>
                  <a:schemeClr val="tx1"/>
                </a:solidFill>
                <a:latin typeface="Comic Sans MS" pitchFamily="66" charset="0"/>
              </a:rPr>
              <a:t>.</a:t>
            </a:r>
            <a:endParaRPr lang="en-US" sz="2400" dirty="0">
              <a:solidFill>
                <a:schemeClr val="tx1"/>
              </a:solidFill>
              <a:latin typeface="Comic Sans MS" pitchFamily="66" charset="0"/>
            </a:endParaRP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13</a:t>
            </a:fld>
            <a:endParaRPr lang="en-US"/>
          </a:p>
        </p:txBody>
      </p:sp>
    </p:spTree>
    <p:extLst>
      <p:ext uri="{BB962C8B-B14F-4D97-AF65-F5344CB8AC3E}">
        <p14:creationId xmlns:p14="http://schemas.microsoft.com/office/powerpoint/2010/main" val="209163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p:cNvSpPr>
          <p:nvPr>
            <p:ph type="title"/>
          </p:nvPr>
        </p:nvSpPr>
        <p:spPr>
          <a:xfrm>
            <a:off x="339725" y="249238"/>
            <a:ext cx="7734300" cy="838200"/>
          </a:xfrm>
        </p:spPr>
        <p:txBody>
          <a:bodyPr>
            <a:normAutofit fontScale="90000"/>
          </a:bodyPr>
          <a:lstStyle/>
          <a:p>
            <a:r>
              <a:rPr lang="en-US" sz="2900" cap="none" dirty="0" err="1" smtClean="0">
                <a:effectLst/>
              </a:rPr>
              <a:t>Modèle</a:t>
            </a:r>
            <a:r>
              <a:rPr lang="en-US" sz="2900" cap="none" dirty="0" smtClean="0">
                <a:effectLst/>
              </a:rPr>
              <a:t> </a:t>
            </a:r>
            <a:r>
              <a:rPr lang="en-US" sz="2900" cap="none" dirty="0" err="1" smtClean="0">
                <a:effectLst/>
              </a:rPr>
              <a:t>d’évolution</a:t>
            </a:r>
            <a:r>
              <a:rPr lang="en-US" sz="2900" cap="none" dirty="0" smtClean="0">
                <a:effectLst/>
              </a:rPr>
              <a:t>: </a:t>
            </a:r>
            <a:br>
              <a:rPr lang="en-US" sz="2900" cap="none" dirty="0" smtClean="0">
                <a:effectLst/>
              </a:rPr>
            </a:br>
            <a:r>
              <a:rPr lang="en-US" sz="2900" cap="none" dirty="0">
                <a:effectLst/>
              </a:rPr>
              <a:t>Les </a:t>
            </a:r>
            <a:r>
              <a:rPr lang="en-US" sz="2900" cap="none" dirty="0" err="1" smtClean="0">
                <a:effectLst/>
              </a:rPr>
              <a:t>Postulats</a:t>
            </a:r>
            <a:r>
              <a:rPr lang="en-US" sz="2900" cap="none" dirty="0" smtClean="0">
                <a:effectLst/>
              </a:rPr>
              <a:t> de </a:t>
            </a:r>
            <a:r>
              <a:rPr lang="en-US" sz="2900" cap="none" dirty="0">
                <a:effectLst/>
              </a:rPr>
              <a:t>TRIZ </a:t>
            </a:r>
            <a:endParaRPr lang="en-US" sz="2900" cap="none" dirty="0" smtClean="0">
              <a:effectLst/>
            </a:endParaRPr>
          </a:p>
        </p:txBody>
      </p:sp>
      <p:sp>
        <p:nvSpPr>
          <p:cNvPr id="246787" name="Rectangle 3"/>
          <p:cNvSpPr>
            <a:spLocks noGrp="1"/>
          </p:cNvSpPr>
          <p:nvPr>
            <p:ph idx="1"/>
          </p:nvPr>
        </p:nvSpPr>
        <p:spPr>
          <a:xfrm>
            <a:off x="915988" y="1873250"/>
            <a:ext cx="7678737" cy="3702050"/>
          </a:xfrm>
        </p:spPr>
        <p:txBody>
          <a:bodyPr>
            <a:normAutofit fontScale="92500" lnSpcReduction="10000"/>
          </a:bodyPr>
          <a:lstStyle/>
          <a:p>
            <a:pPr>
              <a:spcBef>
                <a:spcPct val="60000"/>
              </a:spcBef>
            </a:pPr>
            <a:r>
              <a:rPr lang="en-US" sz="3100" dirty="0" smtClean="0"/>
              <a:t>Les </a:t>
            </a:r>
            <a:r>
              <a:rPr lang="en-US" sz="3100" dirty="0" err="1" smtClean="0"/>
              <a:t>systèmes</a:t>
            </a:r>
            <a:r>
              <a:rPr lang="en-US" sz="3100" dirty="0" smtClean="0"/>
              <a:t> </a:t>
            </a:r>
            <a:r>
              <a:rPr lang="en-US" sz="3100" dirty="0" err="1" smtClean="0"/>
              <a:t>n’évoluent</a:t>
            </a:r>
            <a:r>
              <a:rPr lang="en-US" sz="3100" dirty="0" smtClean="0"/>
              <a:t> pas </a:t>
            </a:r>
            <a:r>
              <a:rPr lang="en-US" sz="3100" dirty="0" err="1" smtClean="0"/>
              <a:t>aléatoirement</a:t>
            </a:r>
            <a:r>
              <a:rPr lang="en-US" sz="3100" dirty="0" smtClean="0"/>
              <a:t> </a:t>
            </a:r>
            <a:r>
              <a:rPr lang="en-US" sz="3100" dirty="0" err="1" smtClean="0"/>
              <a:t>mais</a:t>
            </a:r>
            <a:r>
              <a:rPr lang="en-US" sz="3100" dirty="0" smtClean="0"/>
              <a:t> </a:t>
            </a:r>
            <a:r>
              <a:rPr lang="en-US" sz="3100" dirty="0" err="1" smtClean="0"/>
              <a:t>selon</a:t>
            </a:r>
            <a:r>
              <a:rPr lang="en-US" sz="3100" dirty="0" smtClean="0"/>
              <a:t> des “patterns” </a:t>
            </a:r>
            <a:r>
              <a:rPr lang="en-US" sz="3100" dirty="0" err="1" smtClean="0"/>
              <a:t>objectifs</a:t>
            </a:r>
            <a:endParaRPr lang="en-US" sz="3100" dirty="0" smtClean="0"/>
          </a:p>
          <a:p>
            <a:pPr>
              <a:spcBef>
                <a:spcPct val="60000"/>
              </a:spcBef>
            </a:pPr>
            <a:r>
              <a:rPr lang="en-US" sz="3100" dirty="0" err="1" smtClean="0"/>
              <a:t>Ces</a:t>
            </a:r>
            <a:r>
              <a:rPr lang="en-US" sz="3100" dirty="0" smtClean="0"/>
              <a:t> “patterns” </a:t>
            </a:r>
            <a:r>
              <a:rPr lang="en-US" sz="3100" dirty="0" err="1" smtClean="0"/>
              <a:t>sont</a:t>
            </a:r>
            <a:r>
              <a:rPr lang="en-US" sz="3100" dirty="0" smtClean="0"/>
              <a:t> </a:t>
            </a:r>
            <a:r>
              <a:rPr lang="en-US" sz="3100" dirty="0" err="1" smtClean="0"/>
              <a:t>retraçables</a:t>
            </a:r>
            <a:r>
              <a:rPr lang="en-US" sz="3100" dirty="0" smtClean="0"/>
              <a:t> </a:t>
            </a:r>
            <a:r>
              <a:rPr lang="en-US" sz="3100" dirty="0" err="1" smtClean="0"/>
              <a:t>dans</a:t>
            </a:r>
            <a:r>
              <a:rPr lang="en-US" sz="3100" dirty="0" smtClean="0"/>
              <a:t> </a:t>
            </a:r>
            <a:r>
              <a:rPr lang="en-US" sz="3100" dirty="0"/>
              <a:t>l</a:t>
            </a:r>
            <a:r>
              <a:rPr lang="en-US" sz="3100" dirty="0" smtClean="0"/>
              <a:t>es </a:t>
            </a:r>
            <a:r>
              <a:rPr lang="en-US" sz="3100" dirty="0" err="1" smtClean="0"/>
              <a:t>recherches</a:t>
            </a:r>
            <a:r>
              <a:rPr lang="en-US" sz="3100" dirty="0" smtClean="0"/>
              <a:t> de </a:t>
            </a:r>
            <a:r>
              <a:rPr lang="en-US" sz="3100" dirty="0" err="1" smtClean="0"/>
              <a:t>l’histoire</a:t>
            </a:r>
            <a:r>
              <a:rPr lang="en-US" sz="3100" dirty="0" smtClean="0"/>
              <a:t> de la </a:t>
            </a:r>
            <a:r>
              <a:rPr lang="en-US" sz="3100" dirty="0" err="1" smtClean="0"/>
              <a:t>technologie</a:t>
            </a:r>
            <a:r>
              <a:rPr lang="en-US" sz="3100" dirty="0" smtClean="0"/>
              <a:t>, des </a:t>
            </a:r>
            <a:r>
              <a:rPr lang="en-US" sz="3100" dirty="0" err="1" smtClean="0"/>
              <a:t>marchés</a:t>
            </a:r>
            <a:r>
              <a:rPr lang="en-US" sz="3100" dirty="0" smtClean="0"/>
              <a:t> et de la </a:t>
            </a:r>
            <a:r>
              <a:rPr lang="en-US" sz="3100" dirty="0" err="1" smtClean="0"/>
              <a:t>société</a:t>
            </a:r>
            <a:r>
              <a:rPr lang="en-US" sz="3100" dirty="0" smtClean="0"/>
              <a:t> et </a:t>
            </a:r>
            <a:r>
              <a:rPr lang="en-US" sz="3100" dirty="0" err="1" smtClean="0"/>
              <a:t>peuvent</a:t>
            </a:r>
            <a:r>
              <a:rPr lang="en-US" sz="3100" dirty="0" smtClean="0"/>
              <a:t> </a:t>
            </a:r>
            <a:r>
              <a:rPr lang="en-US" sz="3100" dirty="0" err="1" smtClean="0"/>
              <a:t>être</a:t>
            </a:r>
            <a:r>
              <a:rPr lang="en-US" sz="3100" dirty="0" smtClean="0"/>
              <a:t> </a:t>
            </a:r>
            <a:r>
              <a:rPr lang="en-US" sz="3100" dirty="0" err="1" smtClean="0"/>
              <a:t>utilisés</a:t>
            </a:r>
            <a:r>
              <a:rPr lang="en-US" sz="3100" dirty="0" smtClean="0"/>
              <a:t> pour nous aider </a:t>
            </a:r>
            <a:r>
              <a:rPr lang="en-US" sz="3100" dirty="0" err="1" smtClean="0"/>
              <a:t>dans</a:t>
            </a:r>
            <a:r>
              <a:rPr lang="en-US" sz="3100" dirty="0" smtClean="0"/>
              <a:t> le </a:t>
            </a:r>
            <a:r>
              <a:rPr lang="en-US" sz="3100" dirty="0" err="1" smtClean="0"/>
              <a:t>développement</a:t>
            </a:r>
            <a:r>
              <a:rPr lang="en-US" sz="3100" dirty="0" smtClean="0"/>
              <a:t> des </a:t>
            </a:r>
            <a:r>
              <a:rPr lang="en-US" sz="3100" dirty="0" err="1" smtClean="0"/>
              <a:t>systèmes</a:t>
            </a:r>
            <a:r>
              <a:rPr lang="en-US" sz="3100" dirty="0" smtClean="0"/>
              <a:t> </a:t>
            </a:r>
            <a:r>
              <a:rPr lang="en-US" sz="3100" dirty="0" err="1" smtClean="0"/>
              <a:t>afin</a:t>
            </a:r>
            <a:r>
              <a:rPr lang="en-US" sz="3100" dirty="0" smtClean="0"/>
              <a:t> </a:t>
            </a:r>
            <a:r>
              <a:rPr lang="en-US" sz="3100" dirty="0" err="1" smtClean="0"/>
              <a:t>d’éviter</a:t>
            </a:r>
            <a:r>
              <a:rPr lang="en-US" sz="3100" dirty="0" smtClean="0"/>
              <a:t> la </a:t>
            </a:r>
            <a:r>
              <a:rPr lang="en-US" sz="3100" dirty="0" err="1" smtClean="0"/>
              <a:t>recherche</a:t>
            </a:r>
            <a:r>
              <a:rPr lang="en-US" sz="3100" dirty="0" smtClean="0"/>
              <a:t> </a:t>
            </a:r>
            <a:r>
              <a:rPr lang="en-US" sz="3100" dirty="0" err="1" smtClean="0"/>
              <a:t>aléatoire</a:t>
            </a:r>
            <a:r>
              <a:rPr lang="en-US" sz="3100" dirty="0" smtClean="0"/>
              <a:t>. </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14</a:t>
            </a:fld>
            <a:endParaRPr lang="en-US"/>
          </a:p>
        </p:txBody>
      </p:sp>
    </p:spTree>
    <p:extLst>
      <p:ext uri="{BB962C8B-B14F-4D97-AF65-F5344CB8AC3E}">
        <p14:creationId xmlns:p14="http://schemas.microsoft.com/office/powerpoint/2010/main" val="181988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AutoShape 2"/>
          <p:cNvSpPr>
            <a:spLocks noChangeArrowheads="1"/>
          </p:cNvSpPr>
          <p:nvPr/>
        </p:nvSpPr>
        <p:spPr bwMode="auto">
          <a:xfrm flipV="1">
            <a:off x="7543800" y="2387600"/>
            <a:ext cx="990600" cy="2800350"/>
          </a:xfrm>
          <a:custGeom>
            <a:avLst/>
            <a:gdLst>
              <a:gd name="G0" fmla="+- 5078 0 0"/>
              <a:gd name="G1" fmla="+- 18588 0 0"/>
              <a:gd name="G2" fmla="+- 5078 0 0"/>
              <a:gd name="G3" fmla="*/ 5078 1 2"/>
              <a:gd name="G4" fmla="+- G3 10800 0"/>
              <a:gd name="G5" fmla="+- 21600 5078 18588"/>
              <a:gd name="G6" fmla="+- 18588 5078 0"/>
              <a:gd name="G7" fmla="*/ G6 1 2"/>
              <a:gd name="G8" fmla="*/ 18588 2 1"/>
              <a:gd name="G9" fmla="+- G8 0 21600"/>
              <a:gd name="G10" fmla="*/ 21600 G0 G1"/>
              <a:gd name="G11" fmla="*/ 21600 G4 G1"/>
              <a:gd name="G12" fmla="*/ 21600 G5 G1"/>
              <a:gd name="G13" fmla="*/ 21600 G7 G1"/>
              <a:gd name="G14" fmla="*/ 18588 1 2"/>
              <a:gd name="G15" fmla="+- G5 0 G4"/>
              <a:gd name="G16" fmla="+- G0 0 G4"/>
              <a:gd name="G17" fmla="*/ G2 G15 G16"/>
              <a:gd name="T0" fmla="*/ 13339 w 21600"/>
              <a:gd name="T1" fmla="*/ 0 h 21600"/>
              <a:gd name="T2" fmla="*/ 5078 w 21600"/>
              <a:gd name="T3" fmla="*/ 5078 h 21600"/>
              <a:gd name="T4" fmla="*/ 0 w 21600"/>
              <a:gd name="T5" fmla="*/ 15500 h 21600"/>
              <a:gd name="T6" fmla="*/ 9294 w 21600"/>
              <a:gd name="T7" fmla="*/ 21600 h 21600"/>
              <a:gd name="T8" fmla="*/ 18588 w 21600"/>
              <a:gd name="T9" fmla="*/ 13750 h 21600"/>
              <a:gd name="T10" fmla="*/ 21600 w 21600"/>
              <a:gd name="T11" fmla="*/ 507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339" y="0"/>
                </a:moveTo>
                <a:lnTo>
                  <a:pt x="5078" y="5078"/>
                </a:lnTo>
                <a:lnTo>
                  <a:pt x="8090" y="5078"/>
                </a:lnTo>
                <a:lnTo>
                  <a:pt x="8090" y="9401"/>
                </a:lnTo>
                <a:lnTo>
                  <a:pt x="0" y="9401"/>
                </a:lnTo>
                <a:lnTo>
                  <a:pt x="0" y="21600"/>
                </a:lnTo>
                <a:lnTo>
                  <a:pt x="18588" y="21600"/>
                </a:lnTo>
                <a:lnTo>
                  <a:pt x="18588" y="5078"/>
                </a:lnTo>
                <a:lnTo>
                  <a:pt x="21600" y="5078"/>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ct val="0"/>
              </a:spcBef>
              <a:spcAft>
                <a:spcPct val="0"/>
              </a:spcAft>
              <a:buClrTx/>
              <a:buSzTx/>
              <a:buFontTx/>
              <a:buNone/>
            </a:pPr>
            <a:endParaRPr lang="en-US" sz="1200">
              <a:solidFill>
                <a:schemeClr val="tx1"/>
              </a:solidFill>
              <a:latin typeface="Comic Sans MS" pitchFamily="66" charset="0"/>
            </a:endParaRPr>
          </a:p>
        </p:txBody>
      </p:sp>
      <p:sp>
        <p:nvSpPr>
          <p:cNvPr id="256003" name="AutoShape 3"/>
          <p:cNvSpPr>
            <a:spLocks noChangeArrowheads="1"/>
          </p:cNvSpPr>
          <p:nvPr/>
        </p:nvSpPr>
        <p:spPr bwMode="auto">
          <a:xfrm>
            <a:off x="4343400" y="2347913"/>
            <a:ext cx="3657600" cy="1619250"/>
          </a:xfrm>
          <a:prstGeom prst="flowChartManualInpu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4" name="AutoShape 4"/>
          <p:cNvSpPr>
            <a:spLocks noChangeArrowheads="1"/>
          </p:cNvSpPr>
          <p:nvPr/>
        </p:nvSpPr>
        <p:spPr bwMode="auto">
          <a:xfrm rot="968928" flipH="1" flipV="1">
            <a:off x="457200" y="46577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5" name="AutoShape 5"/>
          <p:cNvSpPr>
            <a:spLocks noChangeArrowheads="1"/>
          </p:cNvSpPr>
          <p:nvPr/>
        </p:nvSpPr>
        <p:spPr bwMode="auto">
          <a:xfrm rot="968928" flipH="1" flipV="1">
            <a:off x="457200" y="45053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6" name="AutoShape 6"/>
          <p:cNvSpPr>
            <a:spLocks noChangeArrowheads="1"/>
          </p:cNvSpPr>
          <p:nvPr/>
        </p:nvSpPr>
        <p:spPr bwMode="auto">
          <a:xfrm rot="968928" flipH="1" flipV="1">
            <a:off x="457200" y="43529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7" name="AutoShape 7"/>
          <p:cNvSpPr>
            <a:spLocks noChangeArrowheads="1"/>
          </p:cNvSpPr>
          <p:nvPr/>
        </p:nvSpPr>
        <p:spPr bwMode="auto">
          <a:xfrm rot="968928" flipH="1" flipV="1">
            <a:off x="457200" y="42005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8" name="AutoShape 8"/>
          <p:cNvSpPr>
            <a:spLocks noChangeArrowheads="1"/>
          </p:cNvSpPr>
          <p:nvPr/>
        </p:nvSpPr>
        <p:spPr bwMode="auto">
          <a:xfrm rot="968928" flipH="1" flipV="1">
            <a:off x="457200" y="40481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9" name="AutoShape 9"/>
          <p:cNvSpPr>
            <a:spLocks noChangeArrowheads="1"/>
          </p:cNvSpPr>
          <p:nvPr/>
        </p:nvSpPr>
        <p:spPr bwMode="auto">
          <a:xfrm rot="968928" flipH="1" flipV="1">
            <a:off x="457200" y="38957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0" name="AutoShape 10"/>
          <p:cNvSpPr>
            <a:spLocks noChangeArrowheads="1"/>
          </p:cNvSpPr>
          <p:nvPr/>
        </p:nvSpPr>
        <p:spPr bwMode="auto">
          <a:xfrm rot="968928" flipH="1" flipV="1">
            <a:off x="457200" y="37433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1" name="AutoShape 11"/>
          <p:cNvSpPr>
            <a:spLocks noChangeArrowheads="1"/>
          </p:cNvSpPr>
          <p:nvPr/>
        </p:nvSpPr>
        <p:spPr bwMode="auto">
          <a:xfrm rot="968928" flipH="1" flipV="1">
            <a:off x="457200" y="35909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2" name="AutoShape 12"/>
          <p:cNvSpPr>
            <a:spLocks noChangeArrowheads="1"/>
          </p:cNvSpPr>
          <p:nvPr/>
        </p:nvSpPr>
        <p:spPr bwMode="auto">
          <a:xfrm rot="968928" flipH="1" flipV="1">
            <a:off x="457200" y="34385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3" name="AutoShape 13"/>
          <p:cNvSpPr>
            <a:spLocks noChangeArrowheads="1"/>
          </p:cNvSpPr>
          <p:nvPr/>
        </p:nvSpPr>
        <p:spPr bwMode="auto">
          <a:xfrm rot="968928" flipH="1" flipV="1">
            <a:off x="457200" y="32861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4" name="AutoShape 14"/>
          <p:cNvSpPr>
            <a:spLocks noChangeArrowheads="1"/>
          </p:cNvSpPr>
          <p:nvPr/>
        </p:nvSpPr>
        <p:spPr bwMode="auto">
          <a:xfrm rot="968928" flipH="1" flipV="1">
            <a:off x="457200" y="31337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5" name="AutoShape 15"/>
          <p:cNvSpPr>
            <a:spLocks noChangeArrowheads="1"/>
          </p:cNvSpPr>
          <p:nvPr/>
        </p:nvSpPr>
        <p:spPr bwMode="auto">
          <a:xfrm rot="968928" flipH="1" flipV="1">
            <a:off x="457200" y="29813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6" name="AutoShape 16"/>
          <p:cNvSpPr>
            <a:spLocks noChangeArrowheads="1"/>
          </p:cNvSpPr>
          <p:nvPr/>
        </p:nvSpPr>
        <p:spPr bwMode="auto">
          <a:xfrm rot="968928" flipH="1" flipV="1">
            <a:off x="457200" y="2828925"/>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7" name="AutoShape 17"/>
          <p:cNvSpPr>
            <a:spLocks noChangeArrowheads="1"/>
          </p:cNvSpPr>
          <p:nvPr/>
        </p:nvSpPr>
        <p:spPr bwMode="auto">
          <a:xfrm rot="968928" flipH="1" flipV="1">
            <a:off x="2743200" y="4710113"/>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8" name="AutoShape 18"/>
          <p:cNvSpPr>
            <a:spLocks noChangeArrowheads="1"/>
          </p:cNvSpPr>
          <p:nvPr/>
        </p:nvSpPr>
        <p:spPr bwMode="auto">
          <a:xfrm rot="968928" flipH="1" flipV="1">
            <a:off x="2743200" y="4557713"/>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9" name="AutoShape 19"/>
          <p:cNvSpPr>
            <a:spLocks noChangeArrowheads="1"/>
          </p:cNvSpPr>
          <p:nvPr/>
        </p:nvSpPr>
        <p:spPr bwMode="auto">
          <a:xfrm rot="968928" flipH="1" flipV="1">
            <a:off x="2743200" y="4405313"/>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0" name="AutoShape 20"/>
          <p:cNvSpPr>
            <a:spLocks noChangeArrowheads="1"/>
          </p:cNvSpPr>
          <p:nvPr/>
        </p:nvSpPr>
        <p:spPr bwMode="auto">
          <a:xfrm rot="968928" flipH="1" flipV="1">
            <a:off x="2743200" y="4252913"/>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1" name="AutoShape 21"/>
          <p:cNvSpPr>
            <a:spLocks noChangeArrowheads="1"/>
          </p:cNvSpPr>
          <p:nvPr/>
        </p:nvSpPr>
        <p:spPr bwMode="auto">
          <a:xfrm rot="968928" flipH="1" flipV="1">
            <a:off x="2743200" y="4100513"/>
            <a:ext cx="1752600" cy="304800"/>
          </a:xfrm>
          <a:prstGeom prst="parallelogram">
            <a:avLst>
              <a:gd name="adj" fmla="val 14375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2" name="AutoShape 22"/>
          <p:cNvSpPr>
            <a:spLocks noChangeArrowheads="1"/>
          </p:cNvSpPr>
          <p:nvPr/>
        </p:nvSpPr>
        <p:spPr bwMode="auto">
          <a:xfrm>
            <a:off x="1143000" y="5167313"/>
            <a:ext cx="2743200" cy="533400"/>
          </a:xfrm>
          <a:prstGeom prst="curvedUpArrow">
            <a:avLst>
              <a:gd name="adj1" fmla="val 102857"/>
              <a:gd name="adj2" fmla="val 20571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3" name="Text Box 23"/>
          <p:cNvSpPr txBox="1">
            <a:spLocks noChangeArrowheads="1"/>
          </p:cNvSpPr>
          <p:nvPr/>
        </p:nvSpPr>
        <p:spPr bwMode="auto">
          <a:xfrm>
            <a:off x="4365625" y="1989138"/>
            <a:ext cx="3110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spcAft>
                <a:spcPct val="0"/>
              </a:spcAft>
              <a:buClrTx/>
              <a:buSzTx/>
              <a:buFontTx/>
              <a:buNone/>
            </a:pPr>
            <a:r>
              <a:rPr lang="en-US" sz="2800" b="1" dirty="0" err="1" smtClean="0">
                <a:solidFill>
                  <a:srgbClr val="000099"/>
                </a:solidFill>
                <a:latin typeface="Comic Sans MS" pitchFamily="66" charset="0"/>
              </a:rPr>
              <a:t>Découvertes</a:t>
            </a:r>
            <a:r>
              <a:rPr lang="en-US" sz="2800" b="1" dirty="0" smtClean="0">
                <a:solidFill>
                  <a:srgbClr val="000099"/>
                </a:solidFill>
                <a:latin typeface="Comic Sans MS" pitchFamily="66" charset="0"/>
              </a:rPr>
              <a:t> </a:t>
            </a:r>
            <a:r>
              <a:rPr lang="en-US" sz="2800" b="1" dirty="0" err="1" smtClean="0">
                <a:solidFill>
                  <a:srgbClr val="000099"/>
                </a:solidFill>
                <a:latin typeface="Comic Sans MS" pitchFamily="66" charset="0"/>
              </a:rPr>
              <a:t>clés</a:t>
            </a:r>
            <a:endParaRPr lang="en-US" sz="2800" dirty="0">
              <a:solidFill>
                <a:schemeClr val="tx1"/>
              </a:solidFill>
              <a:latin typeface="Comic Sans MS" pitchFamily="66" charset="0"/>
            </a:endParaRPr>
          </a:p>
        </p:txBody>
      </p:sp>
      <p:sp>
        <p:nvSpPr>
          <p:cNvPr id="256024" name="Text Box 24"/>
          <p:cNvSpPr txBox="1">
            <a:spLocks noChangeArrowheads="1"/>
          </p:cNvSpPr>
          <p:nvPr/>
        </p:nvSpPr>
        <p:spPr bwMode="auto">
          <a:xfrm>
            <a:off x="4354513" y="2668588"/>
            <a:ext cx="37689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spcAft>
                <a:spcPct val="0"/>
              </a:spcAft>
              <a:buClrTx/>
              <a:buSzTx/>
              <a:buFontTx/>
              <a:buChar char="•"/>
            </a:pPr>
            <a:r>
              <a:rPr lang="en-US" sz="1800" dirty="0">
                <a:solidFill>
                  <a:schemeClr val="tx1"/>
                </a:solidFill>
                <a:latin typeface="Comic Sans MS" pitchFamily="66" charset="0"/>
              </a:rPr>
              <a:t> </a:t>
            </a:r>
            <a:r>
              <a:rPr lang="en-US" sz="1800" dirty="0" err="1" smtClean="0">
                <a:solidFill>
                  <a:schemeClr val="tx1"/>
                </a:solidFill>
                <a:latin typeface="Comic Sans MS" pitchFamily="66" charset="0"/>
              </a:rPr>
              <a:t>Définition</a:t>
            </a:r>
            <a:r>
              <a:rPr lang="en-US" sz="1800" dirty="0" smtClean="0">
                <a:solidFill>
                  <a:schemeClr val="tx1"/>
                </a:solidFill>
                <a:latin typeface="Comic Sans MS" pitchFamily="66" charset="0"/>
              </a:rPr>
              <a:t> </a:t>
            </a:r>
            <a:r>
              <a:rPr lang="en-US" sz="1800" dirty="0" err="1" smtClean="0">
                <a:solidFill>
                  <a:schemeClr val="tx1"/>
                </a:solidFill>
                <a:latin typeface="Comic Sans MS" pitchFamily="66" charset="0"/>
              </a:rPr>
              <a:t>d’”inventive</a:t>
            </a:r>
            <a:r>
              <a:rPr lang="en-US" sz="1800" dirty="0" smtClean="0">
                <a:solidFill>
                  <a:schemeClr val="tx1"/>
                </a:solidFill>
                <a:latin typeface="Comic Sans MS" pitchFamily="66" charset="0"/>
              </a:rPr>
              <a:t> problem”</a:t>
            </a:r>
            <a:endParaRPr lang="en-US" sz="1800" dirty="0">
              <a:solidFill>
                <a:schemeClr val="tx1"/>
              </a:solidFill>
              <a:latin typeface="Comic Sans MS" pitchFamily="66" charset="0"/>
            </a:endParaRPr>
          </a:p>
          <a:p>
            <a:pPr eaLnBrk="0" hangingPunct="0">
              <a:spcBef>
                <a:spcPct val="0"/>
              </a:spcBef>
              <a:spcAft>
                <a:spcPct val="0"/>
              </a:spcAft>
              <a:buClrTx/>
              <a:buSzTx/>
              <a:buFontTx/>
              <a:buChar char="•"/>
            </a:pPr>
            <a:r>
              <a:rPr lang="en-US" sz="1800" dirty="0">
                <a:solidFill>
                  <a:schemeClr val="tx1"/>
                </a:solidFill>
                <a:latin typeface="Comic Sans MS" pitchFamily="66" charset="0"/>
              </a:rPr>
              <a:t> </a:t>
            </a:r>
            <a:r>
              <a:rPr lang="en-US" sz="1800" dirty="0" err="1" smtClean="0">
                <a:solidFill>
                  <a:schemeClr val="tx1"/>
                </a:solidFill>
                <a:latin typeface="Comic Sans MS" pitchFamily="66" charset="0"/>
              </a:rPr>
              <a:t>Niveau</a:t>
            </a:r>
            <a:r>
              <a:rPr lang="en-US" sz="1800" dirty="0" smtClean="0">
                <a:solidFill>
                  <a:schemeClr val="tx1"/>
                </a:solidFill>
                <a:latin typeface="Comic Sans MS" pitchFamily="66" charset="0"/>
              </a:rPr>
              <a:t> </a:t>
            </a:r>
            <a:r>
              <a:rPr lang="en-US" sz="1800" dirty="0" err="1" smtClean="0">
                <a:solidFill>
                  <a:schemeClr val="tx1"/>
                </a:solidFill>
                <a:latin typeface="Comic Sans MS" pitchFamily="66" charset="0"/>
              </a:rPr>
              <a:t>d’invention</a:t>
            </a:r>
            <a:endParaRPr lang="en-US" sz="1800" dirty="0">
              <a:solidFill>
                <a:schemeClr val="tx1"/>
              </a:solidFill>
              <a:latin typeface="Comic Sans MS" pitchFamily="66" charset="0"/>
            </a:endParaRPr>
          </a:p>
          <a:p>
            <a:pPr eaLnBrk="0" hangingPunct="0">
              <a:spcBef>
                <a:spcPct val="0"/>
              </a:spcBef>
              <a:spcAft>
                <a:spcPct val="0"/>
              </a:spcAft>
              <a:buClrTx/>
              <a:buSzTx/>
              <a:buFontTx/>
              <a:buChar char="•"/>
            </a:pPr>
            <a:r>
              <a:rPr lang="en-US" sz="1800" dirty="0">
                <a:solidFill>
                  <a:schemeClr val="tx1"/>
                </a:solidFill>
                <a:latin typeface="Comic Sans MS" pitchFamily="66" charset="0"/>
              </a:rPr>
              <a:t> Patterns </a:t>
            </a:r>
            <a:r>
              <a:rPr lang="en-US" sz="1800" dirty="0" err="1" smtClean="0">
                <a:solidFill>
                  <a:schemeClr val="tx1"/>
                </a:solidFill>
                <a:latin typeface="Comic Sans MS" pitchFamily="66" charset="0"/>
              </a:rPr>
              <a:t>d’évolution</a:t>
            </a:r>
            <a:endParaRPr lang="en-US" sz="1800" dirty="0">
              <a:solidFill>
                <a:schemeClr val="tx1"/>
              </a:solidFill>
              <a:latin typeface="Comic Sans MS" pitchFamily="66" charset="0"/>
            </a:endParaRPr>
          </a:p>
          <a:p>
            <a:pPr eaLnBrk="0" hangingPunct="0">
              <a:spcBef>
                <a:spcPct val="0"/>
              </a:spcBef>
              <a:spcAft>
                <a:spcPct val="0"/>
              </a:spcAft>
              <a:buClrTx/>
              <a:buSzTx/>
              <a:buFontTx/>
              <a:buChar char="•"/>
            </a:pPr>
            <a:r>
              <a:rPr lang="en-US" sz="1800" dirty="0">
                <a:solidFill>
                  <a:schemeClr val="tx1"/>
                </a:solidFill>
                <a:latin typeface="Comic Sans MS" pitchFamily="66" charset="0"/>
              </a:rPr>
              <a:t> Patterns </a:t>
            </a:r>
            <a:r>
              <a:rPr lang="en-US" sz="1800" dirty="0" err="1" smtClean="0">
                <a:solidFill>
                  <a:schemeClr val="tx1"/>
                </a:solidFill>
                <a:latin typeface="Comic Sans MS" pitchFamily="66" charset="0"/>
              </a:rPr>
              <a:t>d’invention</a:t>
            </a:r>
            <a:endParaRPr lang="en-US" sz="1800" dirty="0">
              <a:solidFill>
                <a:schemeClr val="tx1"/>
              </a:solidFill>
              <a:latin typeface="Comic Sans MS" pitchFamily="66" charset="0"/>
            </a:endParaRPr>
          </a:p>
        </p:txBody>
      </p:sp>
      <p:sp>
        <p:nvSpPr>
          <p:cNvPr id="256025" name="AutoShape 25"/>
          <p:cNvSpPr>
            <a:spLocks noChangeArrowheads="1"/>
          </p:cNvSpPr>
          <p:nvPr/>
        </p:nvSpPr>
        <p:spPr bwMode="auto">
          <a:xfrm rot="-2208152">
            <a:off x="2308225" y="2574925"/>
            <a:ext cx="2433638" cy="579438"/>
          </a:xfrm>
          <a:prstGeom prst="curvedDownArrow">
            <a:avLst>
              <a:gd name="adj1" fmla="val 84000"/>
              <a:gd name="adj2" fmla="val 168000"/>
              <a:gd name="adj3" fmla="val 74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6" name="Text Box 26"/>
          <p:cNvSpPr txBox="1">
            <a:spLocks noChangeArrowheads="1"/>
          </p:cNvSpPr>
          <p:nvPr/>
        </p:nvSpPr>
        <p:spPr bwMode="auto">
          <a:xfrm>
            <a:off x="0" y="1695450"/>
            <a:ext cx="28193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0"/>
              </a:spcBef>
              <a:spcAft>
                <a:spcPct val="0"/>
              </a:spcAft>
              <a:buClrTx/>
              <a:buSzTx/>
              <a:buFontTx/>
              <a:buNone/>
            </a:pPr>
            <a:r>
              <a:rPr lang="en-US" sz="2400" dirty="0" smtClean="0">
                <a:solidFill>
                  <a:schemeClr val="tx1"/>
                </a:solidFill>
                <a:latin typeface="Comic Sans MS" pitchFamily="66" charset="0"/>
              </a:rPr>
              <a:t>Brevets</a:t>
            </a:r>
            <a:endParaRPr lang="en-US" sz="2400" dirty="0">
              <a:solidFill>
                <a:schemeClr val="tx1"/>
              </a:solidFill>
              <a:latin typeface="Comic Sans MS" pitchFamily="66" charset="0"/>
            </a:endParaRPr>
          </a:p>
          <a:p>
            <a:pPr algn="ctr" eaLnBrk="0" hangingPunct="0">
              <a:spcBef>
                <a:spcPct val="0"/>
              </a:spcBef>
              <a:spcAft>
                <a:spcPct val="0"/>
              </a:spcAft>
              <a:buClrTx/>
              <a:buSzTx/>
              <a:buFontTx/>
              <a:buNone/>
            </a:pPr>
            <a:r>
              <a:rPr lang="en-US" sz="2400" dirty="0" smtClean="0">
                <a:solidFill>
                  <a:schemeClr val="tx1"/>
                </a:solidFill>
                <a:latin typeface="Comic Sans MS" pitchFamily="66" charset="0"/>
              </a:rPr>
              <a:t>(À travers le monde)</a:t>
            </a:r>
            <a:endParaRPr lang="en-US" sz="3200" dirty="0">
              <a:solidFill>
                <a:schemeClr val="tx1"/>
              </a:solidFill>
              <a:latin typeface="Comic Sans MS" pitchFamily="66" charset="0"/>
            </a:endParaRPr>
          </a:p>
        </p:txBody>
      </p:sp>
      <p:sp>
        <p:nvSpPr>
          <p:cNvPr id="256027" name="WordArt 27"/>
          <p:cNvSpPr>
            <a:spLocks noChangeArrowheads="1" noChangeShapeType="1" noTextEdit="1"/>
          </p:cNvSpPr>
          <p:nvPr/>
        </p:nvSpPr>
        <p:spPr bwMode="auto">
          <a:xfrm>
            <a:off x="3937000" y="4481513"/>
            <a:ext cx="1524000" cy="16764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buFont typeface="Wingdings 2" pitchFamily="18" charset="2"/>
              <a:buNone/>
            </a:pPr>
            <a:r>
              <a:rPr lang="en-US" sz="2400" kern="10" dirty="0" smtClean="0">
                <a:ln w="9525">
                  <a:solidFill>
                    <a:srgbClr val="000000"/>
                  </a:solidFill>
                  <a:round/>
                  <a:headEnd/>
                  <a:tailEnd/>
                </a:ln>
                <a:solidFill>
                  <a:srgbClr val="000000"/>
                </a:solidFill>
                <a:latin typeface="Arial"/>
                <a:cs typeface="Arial"/>
              </a:rPr>
              <a:t>Solutions</a:t>
            </a:r>
            <a:endParaRPr lang="en-US" sz="2400" kern="10" dirty="0">
              <a:ln w="9525">
                <a:solidFill>
                  <a:srgbClr val="000000"/>
                </a:solidFill>
                <a:round/>
                <a:headEnd/>
                <a:tailEnd/>
              </a:ln>
              <a:solidFill>
                <a:srgbClr val="000000"/>
              </a:solidFill>
              <a:latin typeface="Arial"/>
              <a:cs typeface="Arial"/>
            </a:endParaRPr>
          </a:p>
          <a:p>
            <a:pPr algn="ctr">
              <a:buFont typeface="Wingdings 2" pitchFamily="18" charset="2"/>
              <a:buNone/>
            </a:pPr>
            <a:r>
              <a:rPr lang="en-US" sz="2400" kern="10" dirty="0" err="1" smtClean="0">
                <a:ln w="9525">
                  <a:solidFill>
                    <a:srgbClr val="000000"/>
                  </a:solidFill>
                  <a:round/>
                  <a:headEnd/>
                  <a:tailEnd/>
                </a:ln>
                <a:solidFill>
                  <a:srgbClr val="000000"/>
                </a:solidFill>
                <a:latin typeface="Arial"/>
                <a:cs typeface="Arial"/>
              </a:rPr>
              <a:t>Inventives</a:t>
            </a:r>
            <a:endParaRPr lang="en-US" sz="2400" kern="10" dirty="0">
              <a:ln w="9525">
                <a:solidFill>
                  <a:srgbClr val="000000"/>
                </a:solidFill>
                <a:round/>
                <a:headEnd/>
                <a:tailEnd/>
              </a:ln>
              <a:solidFill>
                <a:srgbClr val="000000"/>
              </a:solidFill>
              <a:latin typeface="Arial"/>
              <a:cs typeface="Arial"/>
            </a:endParaRPr>
          </a:p>
        </p:txBody>
      </p:sp>
      <p:sp>
        <p:nvSpPr>
          <p:cNvPr id="256028" name="Rectangle 28"/>
          <p:cNvSpPr>
            <a:spLocks noGrp="1"/>
          </p:cNvSpPr>
          <p:nvPr>
            <p:ph type="title"/>
          </p:nvPr>
        </p:nvSpPr>
        <p:spPr>
          <a:xfrm>
            <a:off x="214313" y="244475"/>
            <a:ext cx="8686800" cy="838200"/>
          </a:xfrm>
        </p:spPr>
        <p:txBody>
          <a:bodyPr>
            <a:normAutofit fontScale="90000"/>
          </a:bodyPr>
          <a:lstStyle/>
          <a:p>
            <a:r>
              <a:rPr lang="en-US" sz="2900" cap="none" dirty="0" smtClean="0">
                <a:effectLst/>
              </a:rPr>
              <a:t>TRIZ: </a:t>
            </a:r>
            <a:r>
              <a:rPr lang="en-US" sz="2900" cap="none" dirty="0" err="1" smtClean="0">
                <a:effectLst/>
              </a:rPr>
              <a:t>Théorie</a:t>
            </a:r>
            <a:r>
              <a:rPr lang="en-US" sz="2900" cap="none" dirty="0" smtClean="0">
                <a:effectLst/>
              </a:rPr>
              <a:t> de </a:t>
            </a:r>
            <a:r>
              <a:rPr lang="en-US" sz="2800" cap="none" dirty="0" smtClean="0">
                <a:effectLst/>
              </a:rPr>
              <a:t>la </a:t>
            </a:r>
            <a:r>
              <a:rPr lang="en-US" sz="2800" cap="none" dirty="0" err="1">
                <a:effectLst/>
              </a:rPr>
              <a:t>résolution</a:t>
            </a:r>
            <a:r>
              <a:rPr lang="en-US" sz="2800" cap="none" dirty="0">
                <a:effectLst/>
              </a:rPr>
              <a:t> inventive de </a:t>
            </a:r>
            <a:r>
              <a:rPr lang="en-US" sz="2800" cap="none" dirty="0" err="1">
                <a:effectLst/>
              </a:rPr>
              <a:t>problèmes</a:t>
            </a:r>
            <a:r>
              <a:rPr lang="en-US" sz="2900" cap="none" dirty="0" smtClean="0">
                <a:effectLst/>
              </a:rPr>
              <a:t/>
            </a:r>
            <a:br>
              <a:rPr lang="en-US" sz="2900" cap="none" dirty="0" smtClean="0">
                <a:effectLst/>
              </a:rPr>
            </a:br>
            <a:r>
              <a:rPr lang="en-US" sz="2900" cap="none" dirty="0" err="1" smtClean="0">
                <a:effectLst/>
              </a:rPr>
              <a:t>Basée</a:t>
            </a:r>
            <a:r>
              <a:rPr lang="en-US" sz="2900" cap="none" dirty="0" smtClean="0">
                <a:effectLst/>
              </a:rPr>
              <a:t> </a:t>
            </a:r>
            <a:r>
              <a:rPr lang="en-US" sz="2900" cap="none" dirty="0" err="1" smtClean="0">
                <a:effectLst/>
              </a:rPr>
              <a:t>sur</a:t>
            </a:r>
            <a:r>
              <a:rPr lang="en-US" sz="2900" cap="none" dirty="0" smtClean="0">
                <a:effectLst/>
              </a:rPr>
              <a:t> </a:t>
            </a:r>
            <a:r>
              <a:rPr lang="en-US" sz="2900" cap="none" dirty="0" err="1" smtClean="0">
                <a:effectLst/>
              </a:rPr>
              <a:t>l’abstraction</a:t>
            </a:r>
            <a:r>
              <a:rPr lang="en-US" sz="2900" cap="none" dirty="0" smtClean="0">
                <a:effectLst/>
              </a:rPr>
              <a:t> de la </a:t>
            </a:r>
            <a:r>
              <a:rPr lang="en-US" sz="2900" cap="none" dirty="0" err="1" smtClean="0">
                <a:effectLst/>
              </a:rPr>
              <a:t>connaissance</a:t>
            </a:r>
            <a:endParaRPr lang="en-US" sz="2900" cap="none" dirty="0" smtClean="0">
              <a:effectLst/>
            </a:endParaRPr>
          </a:p>
        </p:txBody>
      </p:sp>
      <p:sp>
        <p:nvSpPr>
          <p:cNvPr id="256029" name="Text Box 29"/>
          <p:cNvSpPr txBox="1">
            <a:spLocks noChangeArrowheads="1"/>
          </p:cNvSpPr>
          <p:nvPr/>
        </p:nvSpPr>
        <p:spPr bwMode="auto">
          <a:xfrm>
            <a:off x="7872413" y="2352675"/>
            <a:ext cx="58578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spcAft>
                <a:spcPct val="0"/>
              </a:spcAft>
              <a:buClrTx/>
              <a:buSzTx/>
              <a:buFontTx/>
              <a:buNone/>
            </a:pPr>
            <a:r>
              <a:rPr lang="en-US" b="1" dirty="0">
                <a:solidFill>
                  <a:srgbClr val="FF0000"/>
                </a:solidFill>
                <a:latin typeface="Comic Sans MS" pitchFamily="66" charset="0"/>
              </a:rPr>
              <a:t>T</a:t>
            </a:r>
          </a:p>
          <a:p>
            <a:pPr algn="ctr">
              <a:spcBef>
                <a:spcPct val="0"/>
              </a:spcBef>
              <a:spcAft>
                <a:spcPct val="0"/>
              </a:spcAft>
              <a:buClrTx/>
              <a:buSzTx/>
              <a:buFontTx/>
              <a:buNone/>
            </a:pPr>
            <a:r>
              <a:rPr lang="en-US" b="1" dirty="0">
                <a:solidFill>
                  <a:srgbClr val="FF0000"/>
                </a:solidFill>
                <a:latin typeface="Comic Sans MS" pitchFamily="66" charset="0"/>
              </a:rPr>
              <a:t>R</a:t>
            </a:r>
          </a:p>
          <a:p>
            <a:pPr algn="ctr">
              <a:spcBef>
                <a:spcPct val="0"/>
              </a:spcBef>
              <a:spcAft>
                <a:spcPct val="0"/>
              </a:spcAft>
              <a:buClrTx/>
              <a:buSzTx/>
              <a:buFontTx/>
              <a:buNone/>
            </a:pPr>
            <a:r>
              <a:rPr lang="en-US" b="1" dirty="0">
                <a:solidFill>
                  <a:srgbClr val="FF0000"/>
                </a:solidFill>
                <a:latin typeface="Comic Sans MS" pitchFamily="66" charset="0"/>
              </a:rPr>
              <a:t>A</a:t>
            </a:r>
          </a:p>
          <a:p>
            <a:pPr algn="ctr">
              <a:spcBef>
                <a:spcPct val="0"/>
              </a:spcBef>
              <a:spcAft>
                <a:spcPct val="0"/>
              </a:spcAft>
              <a:buClrTx/>
              <a:buSzTx/>
              <a:buFontTx/>
              <a:buNone/>
            </a:pPr>
            <a:r>
              <a:rPr lang="en-US" b="1" dirty="0">
                <a:solidFill>
                  <a:srgbClr val="FF0000"/>
                </a:solidFill>
                <a:latin typeface="Comic Sans MS" pitchFamily="66" charset="0"/>
              </a:rPr>
              <a:t>N</a:t>
            </a:r>
          </a:p>
          <a:p>
            <a:pPr algn="ctr">
              <a:spcBef>
                <a:spcPct val="0"/>
              </a:spcBef>
              <a:spcAft>
                <a:spcPct val="0"/>
              </a:spcAft>
              <a:buClrTx/>
              <a:buSzTx/>
              <a:buFontTx/>
              <a:buNone/>
            </a:pPr>
            <a:r>
              <a:rPr lang="en-US" b="1" dirty="0">
                <a:solidFill>
                  <a:srgbClr val="FF0000"/>
                </a:solidFill>
                <a:latin typeface="Comic Sans MS" pitchFamily="66" charset="0"/>
              </a:rPr>
              <a:t>S</a:t>
            </a:r>
          </a:p>
          <a:p>
            <a:pPr algn="ctr">
              <a:spcBef>
                <a:spcPct val="0"/>
              </a:spcBef>
              <a:spcAft>
                <a:spcPct val="0"/>
              </a:spcAft>
              <a:buClrTx/>
              <a:buSzTx/>
              <a:buFontTx/>
              <a:buNone/>
            </a:pPr>
            <a:r>
              <a:rPr lang="en-US" b="1" dirty="0">
                <a:solidFill>
                  <a:srgbClr val="FF0000"/>
                </a:solidFill>
                <a:latin typeface="Comic Sans MS" pitchFamily="66" charset="0"/>
              </a:rPr>
              <a:t>F</a:t>
            </a:r>
          </a:p>
          <a:p>
            <a:pPr algn="ctr">
              <a:spcBef>
                <a:spcPct val="0"/>
              </a:spcBef>
              <a:spcAft>
                <a:spcPct val="0"/>
              </a:spcAft>
              <a:buClrTx/>
              <a:buSzTx/>
              <a:buFontTx/>
              <a:buNone/>
            </a:pPr>
            <a:r>
              <a:rPr lang="en-US" b="1" dirty="0">
                <a:solidFill>
                  <a:srgbClr val="FF0000"/>
                </a:solidFill>
                <a:latin typeface="Comic Sans MS" pitchFamily="66" charset="0"/>
              </a:rPr>
              <a:t>E</a:t>
            </a:r>
          </a:p>
          <a:p>
            <a:pPr algn="ctr">
              <a:spcBef>
                <a:spcPct val="0"/>
              </a:spcBef>
              <a:spcAft>
                <a:spcPct val="0"/>
              </a:spcAft>
              <a:buClrTx/>
              <a:buSzTx/>
              <a:buFontTx/>
              <a:buNone/>
            </a:pPr>
            <a:r>
              <a:rPr lang="en-US" b="1" dirty="0">
                <a:solidFill>
                  <a:srgbClr val="FF0000"/>
                </a:solidFill>
                <a:latin typeface="Comic Sans MS" pitchFamily="66" charset="0"/>
              </a:rPr>
              <a:t>R</a:t>
            </a:r>
          </a:p>
          <a:p>
            <a:pPr algn="ctr">
              <a:spcBef>
                <a:spcPct val="0"/>
              </a:spcBef>
              <a:spcAft>
                <a:spcPct val="0"/>
              </a:spcAft>
              <a:buClrTx/>
              <a:buSzTx/>
              <a:buFontTx/>
              <a:buNone/>
            </a:pPr>
            <a:r>
              <a:rPr lang="en-US" b="1" dirty="0">
                <a:solidFill>
                  <a:srgbClr val="FF0000"/>
                </a:solidFill>
                <a:latin typeface="Comic Sans MS" pitchFamily="66" charset="0"/>
              </a:rPr>
              <a:t>A</a:t>
            </a:r>
          </a:p>
          <a:p>
            <a:pPr algn="ctr">
              <a:spcBef>
                <a:spcPct val="0"/>
              </a:spcBef>
              <a:spcAft>
                <a:spcPct val="0"/>
              </a:spcAft>
              <a:buClrTx/>
              <a:buSzTx/>
              <a:buFontTx/>
              <a:buNone/>
            </a:pPr>
            <a:r>
              <a:rPr lang="en-US" b="1" dirty="0">
                <a:solidFill>
                  <a:srgbClr val="FF0000"/>
                </a:solidFill>
                <a:latin typeface="Comic Sans MS" pitchFamily="66" charset="0"/>
              </a:rPr>
              <a:t>B</a:t>
            </a:r>
          </a:p>
          <a:p>
            <a:pPr algn="ctr">
              <a:spcBef>
                <a:spcPct val="0"/>
              </a:spcBef>
              <a:spcAft>
                <a:spcPct val="0"/>
              </a:spcAft>
              <a:buClrTx/>
              <a:buSzTx/>
              <a:buFontTx/>
              <a:buNone/>
            </a:pPr>
            <a:r>
              <a:rPr lang="en-US" b="1" dirty="0">
                <a:solidFill>
                  <a:srgbClr val="FF0000"/>
                </a:solidFill>
                <a:latin typeface="Comic Sans MS" pitchFamily="66" charset="0"/>
              </a:rPr>
              <a:t>L</a:t>
            </a:r>
          </a:p>
          <a:p>
            <a:pPr algn="ctr">
              <a:spcBef>
                <a:spcPct val="0"/>
              </a:spcBef>
              <a:spcAft>
                <a:spcPct val="0"/>
              </a:spcAft>
              <a:buClrTx/>
              <a:buSzTx/>
              <a:buFontTx/>
              <a:buNone/>
            </a:pPr>
            <a:r>
              <a:rPr lang="en-US" b="1" dirty="0">
                <a:solidFill>
                  <a:srgbClr val="FF0000"/>
                </a:solidFill>
                <a:latin typeface="Comic Sans MS" pitchFamily="66" charset="0"/>
              </a:rPr>
              <a:t>E</a:t>
            </a:r>
          </a:p>
          <a:p>
            <a:pPr algn="ctr">
              <a:spcBef>
                <a:spcPct val="50000"/>
              </a:spcBef>
              <a:spcAft>
                <a:spcPct val="0"/>
              </a:spcAft>
              <a:buClrTx/>
              <a:buSzTx/>
              <a:buFontTx/>
              <a:buNone/>
            </a:pPr>
            <a:endParaRPr lang="en-US" sz="2800" b="1" dirty="0">
              <a:solidFill>
                <a:srgbClr val="FF0000"/>
              </a:solidFill>
              <a:latin typeface="Comic Sans MS" pitchFamily="66" charset="0"/>
            </a:endParaRPr>
          </a:p>
        </p:txBody>
      </p:sp>
      <p:sp>
        <p:nvSpPr>
          <p:cNvPr id="256030" name="Line 30"/>
          <p:cNvSpPr>
            <a:spLocks noChangeShapeType="1"/>
          </p:cNvSpPr>
          <p:nvPr/>
        </p:nvSpPr>
        <p:spPr bwMode="auto">
          <a:xfrm>
            <a:off x="8001000" y="2371725"/>
            <a:ext cx="395288" cy="36513"/>
          </a:xfrm>
          <a:prstGeom prst="line">
            <a:avLst/>
          </a:prstGeom>
          <a:noFill/>
          <a:ln w="5715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6031" name="Text Box 31"/>
          <p:cNvSpPr txBox="1">
            <a:spLocks noChangeArrowheads="1"/>
          </p:cNvSpPr>
          <p:nvPr/>
        </p:nvSpPr>
        <p:spPr bwMode="auto">
          <a:xfrm>
            <a:off x="6380163" y="5246688"/>
            <a:ext cx="2535237" cy="400110"/>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spcAft>
                <a:spcPct val="0"/>
              </a:spcAft>
              <a:buClrTx/>
              <a:buSzTx/>
              <a:buFontTx/>
              <a:buNone/>
            </a:pPr>
            <a:r>
              <a:rPr lang="en-US" sz="2000" dirty="0" err="1" smtClean="0">
                <a:solidFill>
                  <a:schemeClr val="tx1"/>
                </a:solidFill>
                <a:latin typeface="Comic Sans MS" pitchFamily="66" charset="0"/>
              </a:rPr>
              <a:t>Principes</a:t>
            </a:r>
            <a:r>
              <a:rPr lang="en-US" sz="2000" dirty="0" smtClean="0">
                <a:solidFill>
                  <a:schemeClr val="tx1"/>
                </a:solidFill>
                <a:latin typeface="Comic Sans MS" pitchFamily="66" charset="0"/>
              </a:rPr>
              <a:t> </a:t>
            </a:r>
            <a:r>
              <a:rPr lang="en-US" sz="2000" dirty="0" err="1" smtClean="0">
                <a:solidFill>
                  <a:schemeClr val="tx1"/>
                </a:solidFill>
                <a:latin typeface="Comic Sans MS" pitchFamily="66" charset="0"/>
              </a:rPr>
              <a:t>inventifs</a:t>
            </a:r>
            <a:endParaRPr lang="en-US" sz="2000" dirty="0">
              <a:solidFill>
                <a:schemeClr val="tx1"/>
              </a:solidFill>
              <a:latin typeface="Comic Sans MS" pitchFamily="66" charset="0"/>
            </a:endParaRPr>
          </a:p>
        </p:txBody>
      </p:sp>
      <p:sp>
        <p:nvSpPr>
          <p:cNvPr id="256032" name="Text Box 32"/>
          <p:cNvSpPr txBox="1">
            <a:spLocks noChangeArrowheads="1"/>
          </p:cNvSpPr>
          <p:nvPr/>
        </p:nvSpPr>
        <p:spPr bwMode="auto">
          <a:xfrm>
            <a:off x="522288" y="58674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spcAft>
                <a:spcPct val="0"/>
              </a:spcAft>
              <a:buClr>
                <a:schemeClr val="accent2"/>
              </a:buClr>
              <a:buSzTx/>
              <a:buFont typeface="Comic Sans MS" pitchFamily="66" charset="0"/>
              <a:buNone/>
            </a:pPr>
            <a:r>
              <a:rPr lang="en-US" sz="1600" dirty="0" err="1">
                <a:solidFill>
                  <a:schemeClr val="tx1"/>
                </a:solidFill>
                <a:latin typeface="Comic Sans MS" pitchFamily="66" charset="0"/>
              </a:rPr>
              <a:t>Genrich</a:t>
            </a:r>
            <a:r>
              <a:rPr lang="en-US" sz="1600" dirty="0">
                <a:solidFill>
                  <a:schemeClr val="tx1"/>
                </a:solidFill>
                <a:latin typeface="Comic Sans MS" pitchFamily="66" charset="0"/>
              </a:rPr>
              <a:t> </a:t>
            </a:r>
            <a:r>
              <a:rPr lang="en-US" sz="1600" dirty="0" err="1">
                <a:solidFill>
                  <a:schemeClr val="tx1"/>
                </a:solidFill>
                <a:latin typeface="Comic Sans MS" pitchFamily="66" charset="0"/>
              </a:rPr>
              <a:t>Altshuller</a:t>
            </a:r>
            <a:r>
              <a:rPr lang="en-US" sz="1600" dirty="0">
                <a:solidFill>
                  <a:schemeClr val="tx1"/>
                </a:solidFill>
                <a:latin typeface="Comic Sans MS" pitchFamily="66" charset="0"/>
              </a:rPr>
              <a:t>, 1926-1998</a:t>
            </a:r>
          </a:p>
        </p:txBody>
      </p:sp>
      <p:sp>
        <p:nvSpPr>
          <p:cNvPr id="256033" name="Oval 33"/>
          <p:cNvSpPr>
            <a:spLocks noChangeArrowheads="1"/>
          </p:cNvSpPr>
          <p:nvPr/>
        </p:nvSpPr>
        <p:spPr bwMode="auto">
          <a:xfrm>
            <a:off x="4233863" y="3255963"/>
            <a:ext cx="2768600" cy="614362"/>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15</a:t>
            </a:fld>
            <a:endParaRPr lang="en-US"/>
          </a:p>
        </p:txBody>
      </p:sp>
    </p:spTree>
    <p:extLst>
      <p:ext uri="{BB962C8B-B14F-4D97-AF65-F5344CB8AC3E}">
        <p14:creationId xmlns:p14="http://schemas.microsoft.com/office/powerpoint/2010/main" val="426963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p:cNvSpPr>
          <p:nvPr>
            <p:ph type="title"/>
          </p:nvPr>
        </p:nvSpPr>
        <p:spPr/>
        <p:txBody>
          <a:bodyPr/>
          <a:lstStyle/>
          <a:p>
            <a:r>
              <a:rPr lang="en-US" cap="none" dirty="0" err="1" smtClean="0">
                <a:effectLst/>
              </a:rPr>
              <a:t>Modèles</a:t>
            </a:r>
            <a:r>
              <a:rPr lang="en-US" cap="none" dirty="0" smtClean="0">
                <a:effectLst/>
              </a:rPr>
              <a:t> </a:t>
            </a:r>
            <a:r>
              <a:rPr lang="en-US" cap="none" dirty="0" err="1" smtClean="0">
                <a:effectLst/>
              </a:rPr>
              <a:t>d’évolution</a:t>
            </a:r>
            <a:endParaRPr lang="en-US" cap="none" dirty="0" smtClean="0">
              <a:effectLst/>
            </a:endParaRPr>
          </a:p>
        </p:txBody>
      </p:sp>
      <p:sp>
        <p:nvSpPr>
          <p:cNvPr id="259075" name="Rectangle 3"/>
          <p:cNvSpPr>
            <a:spLocks noGrp="1"/>
          </p:cNvSpPr>
          <p:nvPr>
            <p:ph idx="1"/>
          </p:nvPr>
        </p:nvSpPr>
        <p:spPr/>
        <p:txBody>
          <a:bodyPr>
            <a:normAutofit lnSpcReduction="10000"/>
          </a:bodyPr>
          <a:lstStyle/>
          <a:p>
            <a:pPr marL="609600" indent="-609600">
              <a:buClr>
                <a:schemeClr val="hlink"/>
              </a:buClr>
              <a:buSzTx/>
              <a:buFont typeface="Comic Sans MS" pitchFamily="66" charset="0"/>
              <a:buAutoNum type="arabicPeriod"/>
            </a:pPr>
            <a:r>
              <a:rPr lang="en-US" sz="2800" dirty="0" err="1" smtClean="0"/>
              <a:t>Évolution</a:t>
            </a:r>
            <a:r>
              <a:rPr lang="en-US" sz="2800" dirty="0" smtClean="0"/>
              <a:t> </a:t>
            </a:r>
            <a:r>
              <a:rPr lang="en-US" sz="2800" dirty="0" err="1" smtClean="0"/>
              <a:t>vers</a:t>
            </a:r>
            <a:r>
              <a:rPr lang="en-US" sz="2800" dirty="0" smtClean="0"/>
              <a:t> </a:t>
            </a:r>
            <a:r>
              <a:rPr lang="en-US" sz="2800" dirty="0" err="1" smtClean="0"/>
              <a:t>une</a:t>
            </a:r>
            <a:r>
              <a:rPr lang="en-US" sz="2800" dirty="0" smtClean="0"/>
              <a:t> augmentation de </a:t>
            </a:r>
            <a:r>
              <a:rPr lang="en-US" sz="2800" dirty="0" err="1" smtClean="0"/>
              <a:t>l’idéal</a:t>
            </a:r>
            <a:endParaRPr lang="en-US" sz="2800" dirty="0" smtClean="0"/>
          </a:p>
          <a:p>
            <a:pPr marL="609600" indent="-609600">
              <a:buClr>
                <a:schemeClr val="hlink"/>
              </a:buClr>
              <a:buSzTx/>
              <a:buFont typeface="Comic Sans MS" pitchFamily="66" charset="0"/>
              <a:buAutoNum type="arabicPeriod"/>
            </a:pPr>
            <a:r>
              <a:rPr lang="en-US" sz="2800" dirty="0" err="1" smtClean="0"/>
              <a:t>Évolution</a:t>
            </a:r>
            <a:r>
              <a:rPr lang="en-US" sz="2800" dirty="0" smtClean="0"/>
              <a:t> </a:t>
            </a:r>
            <a:r>
              <a:rPr lang="en-US" sz="2800" dirty="0" err="1" smtClean="0"/>
              <a:t>vers</a:t>
            </a:r>
            <a:r>
              <a:rPr lang="en-US" sz="2800" dirty="0" smtClean="0"/>
              <a:t> </a:t>
            </a:r>
            <a:r>
              <a:rPr lang="en-US" sz="2800" dirty="0" err="1" smtClean="0"/>
              <a:t>une</a:t>
            </a:r>
            <a:r>
              <a:rPr lang="en-US" sz="2800" dirty="0" smtClean="0"/>
              <a:t> augmentation du </a:t>
            </a:r>
            <a:r>
              <a:rPr lang="en-US" sz="2800" dirty="0" err="1" smtClean="0"/>
              <a:t>dynamisme</a:t>
            </a:r>
            <a:r>
              <a:rPr lang="en-US" sz="2800" dirty="0" smtClean="0"/>
              <a:t> et de la </a:t>
            </a:r>
            <a:r>
              <a:rPr lang="en-US" sz="2800" dirty="0" err="1" smtClean="0"/>
              <a:t>contrôlabilité</a:t>
            </a:r>
            <a:r>
              <a:rPr lang="en-US" sz="2800" dirty="0" smtClean="0"/>
              <a:t> </a:t>
            </a:r>
          </a:p>
          <a:p>
            <a:pPr marL="609600" indent="-609600">
              <a:buClr>
                <a:schemeClr val="hlink"/>
              </a:buClr>
              <a:buSzTx/>
              <a:buFont typeface="Comic Sans MS" pitchFamily="66" charset="0"/>
              <a:buAutoNum type="arabicPeriod"/>
            </a:pPr>
            <a:r>
              <a:rPr lang="en-US" sz="2800" dirty="0" smtClean="0"/>
              <a:t>Augmentation de la </a:t>
            </a:r>
            <a:r>
              <a:rPr lang="en-US" sz="2800" dirty="0" err="1" smtClean="0"/>
              <a:t>complexité</a:t>
            </a:r>
            <a:r>
              <a:rPr lang="en-US" sz="2800" dirty="0" smtClean="0"/>
              <a:t> </a:t>
            </a:r>
            <a:r>
              <a:rPr lang="en-US" sz="2800" dirty="0" err="1" smtClean="0"/>
              <a:t>puis</a:t>
            </a:r>
            <a:r>
              <a:rPr lang="en-US" sz="2800" dirty="0" smtClean="0"/>
              <a:t> de la simplification</a:t>
            </a:r>
          </a:p>
          <a:p>
            <a:pPr marL="609600" indent="-609600">
              <a:buClr>
                <a:schemeClr val="hlink"/>
              </a:buClr>
              <a:buSzTx/>
              <a:buFont typeface="Comic Sans MS" pitchFamily="66" charset="0"/>
              <a:buAutoNum type="arabicPeriod"/>
            </a:pPr>
            <a:r>
              <a:rPr lang="en-US" sz="2800" dirty="0" err="1" smtClean="0"/>
              <a:t>Évolution</a:t>
            </a:r>
            <a:r>
              <a:rPr lang="en-US" sz="2800" dirty="0" smtClean="0"/>
              <a:t> avec des </a:t>
            </a:r>
            <a:r>
              <a:rPr lang="en-US" sz="2800" dirty="0" err="1" smtClean="0"/>
              <a:t>éléments</a:t>
            </a:r>
            <a:r>
              <a:rPr lang="en-US" sz="2800" dirty="0" smtClean="0"/>
              <a:t> </a:t>
            </a:r>
            <a:r>
              <a:rPr lang="en-US" sz="2800" dirty="0" err="1" smtClean="0"/>
              <a:t>assortis</a:t>
            </a:r>
            <a:r>
              <a:rPr lang="en-US" sz="2800" dirty="0" smtClean="0"/>
              <a:t> et mal </a:t>
            </a:r>
            <a:r>
              <a:rPr lang="en-US" sz="2800" dirty="0" err="1" smtClean="0"/>
              <a:t>assortis</a:t>
            </a:r>
            <a:endParaRPr lang="en-US" sz="2800" dirty="0" smtClean="0"/>
          </a:p>
          <a:p>
            <a:pPr marL="609600" indent="-609600">
              <a:buClr>
                <a:schemeClr val="hlink"/>
              </a:buClr>
              <a:buSzTx/>
              <a:buFont typeface="Comic Sans MS" pitchFamily="66" charset="0"/>
              <a:buAutoNum type="arabicPeriod"/>
            </a:pPr>
            <a:r>
              <a:rPr lang="en-US" sz="2800" dirty="0" err="1" smtClean="0"/>
              <a:t>Évolution</a:t>
            </a:r>
            <a:r>
              <a:rPr lang="en-US" sz="2800" dirty="0" smtClean="0"/>
              <a:t> </a:t>
            </a:r>
            <a:r>
              <a:rPr lang="en-US" sz="2800" dirty="0" err="1" smtClean="0"/>
              <a:t>vers</a:t>
            </a:r>
            <a:r>
              <a:rPr lang="en-US" sz="2800" dirty="0" smtClean="0"/>
              <a:t> </a:t>
            </a:r>
            <a:r>
              <a:rPr lang="en-US" sz="2800" dirty="0" err="1" smtClean="0"/>
              <a:t>une</a:t>
            </a:r>
            <a:r>
              <a:rPr lang="en-US" sz="2800" dirty="0" smtClean="0"/>
              <a:t> </a:t>
            </a:r>
            <a:r>
              <a:rPr lang="en-US" sz="2800" dirty="0" err="1" smtClean="0"/>
              <a:t>niveau</a:t>
            </a:r>
            <a:r>
              <a:rPr lang="en-US" sz="2800" dirty="0" smtClean="0"/>
              <a:t> micro et </a:t>
            </a:r>
            <a:r>
              <a:rPr lang="en-US" sz="2800" dirty="0" err="1" smtClean="0"/>
              <a:t>une</a:t>
            </a:r>
            <a:r>
              <a:rPr lang="en-US" sz="2800" dirty="0" smtClean="0"/>
              <a:t> augmentation de </a:t>
            </a:r>
            <a:r>
              <a:rPr lang="en-US" sz="2800" dirty="0" err="1" smtClean="0"/>
              <a:t>l’utilisation</a:t>
            </a:r>
            <a:r>
              <a:rPr lang="en-US" sz="2800" dirty="0" smtClean="0"/>
              <a:t> de champs</a:t>
            </a:r>
          </a:p>
          <a:p>
            <a:pPr marL="609600" indent="-609600">
              <a:buClr>
                <a:schemeClr val="hlink"/>
              </a:buClr>
              <a:buSzTx/>
              <a:buFont typeface="Comic Sans MS" pitchFamily="66" charset="0"/>
              <a:buAutoNum type="arabicPeriod"/>
            </a:pPr>
            <a:r>
              <a:rPr lang="en-US" sz="2800" dirty="0" err="1" smtClean="0"/>
              <a:t>Évolution</a:t>
            </a:r>
            <a:r>
              <a:rPr lang="en-US" sz="2800" dirty="0" smtClean="0"/>
              <a:t> </a:t>
            </a:r>
            <a:r>
              <a:rPr lang="en-US" sz="2800" dirty="0" err="1" smtClean="0"/>
              <a:t>vers</a:t>
            </a:r>
            <a:r>
              <a:rPr lang="en-US" sz="2800" dirty="0" smtClean="0"/>
              <a:t> </a:t>
            </a:r>
            <a:r>
              <a:rPr lang="en-US" sz="2800" dirty="0" err="1" smtClean="0"/>
              <a:t>une</a:t>
            </a:r>
            <a:r>
              <a:rPr lang="en-US" sz="2800" dirty="0" smtClean="0"/>
              <a:t> diminution de la participation de </a:t>
            </a:r>
            <a:r>
              <a:rPr lang="en-US" sz="2800" dirty="0" err="1" smtClean="0"/>
              <a:t>l’humain</a:t>
            </a:r>
            <a:endParaRPr lang="en-US" sz="2800" dirty="0" smtClean="0"/>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16</a:t>
            </a:fld>
            <a:endParaRPr lang="en-US"/>
          </a:p>
        </p:txBody>
      </p:sp>
    </p:spTree>
    <p:extLst>
      <p:ext uri="{BB962C8B-B14F-4D97-AF65-F5344CB8AC3E}">
        <p14:creationId xmlns:p14="http://schemas.microsoft.com/office/powerpoint/2010/main" val="3027586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6" name="Rectangle 12"/>
          <p:cNvSpPr>
            <a:spLocks noGrp="1"/>
          </p:cNvSpPr>
          <p:nvPr>
            <p:ph type="title"/>
          </p:nvPr>
        </p:nvSpPr>
        <p:spPr>
          <a:xfrm>
            <a:off x="214313" y="244475"/>
            <a:ext cx="8686800" cy="838200"/>
          </a:xfrm>
        </p:spPr>
        <p:txBody>
          <a:bodyPr/>
          <a:lstStyle/>
          <a:p>
            <a:r>
              <a:rPr lang="en-US" cap="none" dirty="0" smtClean="0">
                <a:effectLst/>
              </a:rPr>
              <a:t>Le management de </a:t>
            </a:r>
            <a:r>
              <a:rPr lang="en-US" cap="none" dirty="0" err="1" smtClean="0">
                <a:effectLst/>
              </a:rPr>
              <a:t>l’innovation</a:t>
            </a:r>
            <a:endParaRPr lang="en-US" cap="none" dirty="0" smtClean="0">
              <a:effectLst/>
            </a:endParaRPr>
          </a:p>
        </p:txBody>
      </p:sp>
      <p:sp>
        <p:nvSpPr>
          <p:cNvPr id="18434" name="Content Placeholder 2"/>
          <p:cNvSpPr>
            <a:spLocks noGrp="1"/>
          </p:cNvSpPr>
          <p:nvPr>
            <p:ph idx="4294967295"/>
          </p:nvPr>
        </p:nvSpPr>
        <p:spPr>
          <a:xfrm>
            <a:off x="304800" y="1143000"/>
            <a:ext cx="8610600" cy="3124200"/>
          </a:xfrm>
        </p:spPr>
        <p:txBody>
          <a:bodyPr>
            <a:normAutofit fontScale="92500" lnSpcReduction="20000"/>
          </a:bodyPr>
          <a:lstStyle/>
          <a:p>
            <a:pPr marL="136525" indent="0">
              <a:buFont typeface="Wingdings 2" pitchFamily="18" charset="2"/>
              <a:buNone/>
            </a:pPr>
            <a:r>
              <a:rPr lang="en-US" sz="2200" i="1" dirty="0" smtClean="0"/>
              <a:t>Le management de </a:t>
            </a:r>
            <a:r>
              <a:rPr lang="en-US" sz="2200" i="1" dirty="0" err="1" smtClean="0"/>
              <a:t>l’innovation</a:t>
            </a:r>
            <a:r>
              <a:rPr lang="en-US" sz="2200" i="1" dirty="0" smtClean="0"/>
              <a:t> </a:t>
            </a:r>
            <a:r>
              <a:rPr lang="en-US" sz="2200" i="1" dirty="0" err="1" smtClean="0"/>
              <a:t>est</a:t>
            </a:r>
            <a:r>
              <a:rPr lang="en-US" sz="2200" i="1" dirty="0" smtClean="0"/>
              <a:t> </a:t>
            </a:r>
            <a:r>
              <a:rPr lang="en-US" sz="2200" i="1" dirty="0" err="1" smtClean="0"/>
              <a:t>là</a:t>
            </a:r>
            <a:r>
              <a:rPr lang="en-US" sz="2200" i="1" dirty="0" smtClean="0"/>
              <a:t> </a:t>
            </a:r>
            <a:r>
              <a:rPr lang="en-US" sz="2200" i="1" dirty="0" err="1" smtClean="0"/>
              <a:t>où</a:t>
            </a:r>
            <a:r>
              <a:rPr lang="en-US" sz="2200" i="1" dirty="0" smtClean="0"/>
              <a:t> </a:t>
            </a:r>
            <a:r>
              <a:rPr lang="en-US" sz="2200" i="1" dirty="0" err="1" smtClean="0"/>
              <a:t>était</a:t>
            </a:r>
            <a:r>
              <a:rPr lang="en-US" sz="2200" i="1" dirty="0" smtClean="0"/>
              <a:t> le management de la </a:t>
            </a:r>
            <a:r>
              <a:rPr lang="en-US" sz="2200" i="1" dirty="0" err="1" smtClean="0"/>
              <a:t>qualité</a:t>
            </a:r>
            <a:r>
              <a:rPr lang="en-US" sz="2200" i="1" dirty="0" smtClean="0"/>
              <a:t> et </a:t>
            </a:r>
            <a:r>
              <a:rPr lang="en-US" sz="2200" i="1" dirty="0" err="1" smtClean="0"/>
              <a:t>l’amélioration</a:t>
            </a:r>
            <a:r>
              <a:rPr lang="en-US" sz="2200" i="1" dirty="0" smtClean="0"/>
              <a:t> continue au début des </a:t>
            </a:r>
            <a:r>
              <a:rPr lang="en-US" sz="2200" i="1" dirty="0" err="1" smtClean="0"/>
              <a:t>années</a:t>
            </a:r>
            <a:r>
              <a:rPr lang="en-US" sz="2200" i="1" dirty="0" smtClean="0"/>
              <a:t> ‘80</a:t>
            </a:r>
          </a:p>
          <a:p>
            <a:pPr marL="868363" lvl="1" indent="-282575"/>
            <a:r>
              <a:rPr lang="en-US" sz="2000" i="1" dirty="0" smtClean="0"/>
              <a:t>Milliards </a:t>
            </a:r>
            <a:r>
              <a:rPr lang="en-US" sz="2000" i="1" dirty="0" err="1" smtClean="0"/>
              <a:t>dépensés</a:t>
            </a:r>
            <a:r>
              <a:rPr lang="en-US" sz="2000" i="1" dirty="0" smtClean="0"/>
              <a:t> </a:t>
            </a:r>
            <a:r>
              <a:rPr lang="en-US" sz="2000" i="1" dirty="0" err="1" smtClean="0"/>
              <a:t>sur</a:t>
            </a:r>
            <a:r>
              <a:rPr lang="en-US" sz="2000" i="1" dirty="0" smtClean="0"/>
              <a:t> la R&amp;D </a:t>
            </a:r>
            <a:r>
              <a:rPr lang="en-US" sz="2000" i="1" dirty="0" err="1" smtClean="0"/>
              <a:t>chaque</a:t>
            </a:r>
            <a:r>
              <a:rPr lang="en-US" sz="2000" i="1" dirty="0" smtClean="0"/>
              <a:t> </a:t>
            </a:r>
            <a:r>
              <a:rPr lang="en-US" sz="2000" i="1" dirty="0" err="1" smtClean="0"/>
              <a:t>année</a:t>
            </a:r>
            <a:r>
              <a:rPr lang="en-US" sz="2000" i="1" dirty="0" smtClean="0"/>
              <a:t> avec un retour </a:t>
            </a:r>
            <a:r>
              <a:rPr lang="en-US" sz="2000" i="1" dirty="0" err="1" smtClean="0"/>
              <a:t>sur</a:t>
            </a:r>
            <a:r>
              <a:rPr lang="en-US" sz="2000" i="1" dirty="0" smtClean="0"/>
              <a:t> </a:t>
            </a:r>
            <a:r>
              <a:rPr lang="en-US" sz="2000" i="1" dirty="0" err="1" smtClean="0"/>
              <a:t>investissement</a:t>
            </a:r>
            <a:r>
              <a:rPr lang="en-US" sz="2000" i="1" dirty="0" smtClean="0"/>
              <a:t> </a:t>
            </a:r>
            <a:r>
              <a:rPr lang="en-US" sz="2000" i="1" dirty="0" err="1" smtClean="0"/>
              <a:t>incertain</a:t>
            </a:r>
            <a:endParaRPr lang="en-US" sz="2000" i="1" dirty="0" smtClean="0"/>
          </a:p>
          <a:p>
            <a:pPr marL="868363" lvl="1" indent="-282575"/>
            <a:r>
              <a:rPr lang="en-US" sz="2000" i="1" dirty="0" smtClean="0"/>
              <a:t>Temps de </a:t>
            </a:r>
            <a:r>
              <a:rPr lang="en-US" sz="2000" i="1" dirty="0" err="1" smtClean="0"/>
              <a:t>mise</a:t>
            </a:r>
            <a:r>
              <a:rPr lang="en-US" sz="2000" i="1" dirty="0" smtClean="0"/>
              <a:t> en </a:t>
            </a:r>
            <a:r>
              <a:rPr lang="en-US" sz="2000" i="1" dirty="0" err="1" smtClean="0"/>
              <a:t>marché</a:t>
            </a:r>
            <a:r>
              <a:rPr lang="en-US" sz="2000" i="1" dirty="0" smtClean="0"/>
              <a:t> </a:t>
            </a:r>
            <a:r>
              <a:rPr lang="en-US" sz="2000" i="1" dirty="0" err="1" smtClean="0"/>
              <a:t>mesuré</a:t>
            </a:r>
            <a:r>
              <a:rPr lang="en-US" sz="2000" i="1" dirty="0" smtClean="0"/>
              <a:t> en </a:t>
            </a:r>
            <a:r>
              <a:rPr lang="en-US" sz="2000" i="1" dirty="0" err="1" smtClean="0"/>
              <a:t>années</a:t>
            </a:r>
            <a:r>
              <a:rPr lang="en-US" sz="2000" i="1" dirty="0" smtClean="0"/>
              <a:t> </a:t>
            </a:r>
            <a:r>
              <a:rPr lang="en-US" sz="2000" i="1" dirty="0" err="1" smtClean="0"/>
              <a:t>dans</a:t>
            </a:r>
            <a:r>
              <a:rPr lang="en-US" sz="2000" i="1" dirty="0" smtClean="0"/>
              <a:t> </a:t>
            </a:r>
            <a:r>
              <a:rPr lang="en-US" sz="2000" i="1" dirty="0" err="1" smtClean="0"/>
              <a:t>une</a:t>
            </a:r>
            <a:r>
              <a:rPr lang="en-US" sz="2000" i="1" dirty="0" smtClean="0"/>
              <a:t> </a:t>
            </a:r>
            <a:r>
              <a:rPr lang="en-US" sz="2000" i="1" dirty="0" err="1" smtClean="0"/>
              <a:t>compagnie</a:t>
            </a:r>
            <a:r>
              <a:rPr lang="en-US" sz="2000" i="1" dirty="0" smtClean="0"/>
              <a:t> </a:t>
            </a:r>
            <a:r>
              <a:rPr lang="en-US" sz="2000" i="1" dirty="0" err="1" smtClean="0"/>
              <a:t>typique</a:t>
            </a:r>
            <a:endParaRPr lang="en-US" sz="2000" i="1" dirty="0" smtClean="0"/>
          </a:p>
          <a:p>
            <a:pPr marL="868363" lvl="1" indent="-282575">
              <a:buFont typeface="Arial" pitchFamily="34" charset="0"/>
              <a:buNone/>
            </a:pPr>
            <a:endParaRPr lang="en-US" sz="2000" i="1" dirty="0" smtClean="0"/>
          </a:p>
          <a:p>
            <a:pPr marL="136525" indent="0">
              <a:buFont typeface="Wingdings 2" pitchFamily="18" charset="2"/>
              <a:buNone/>
            </a:pPr>
            <a:r>
              <a:rPr lang="en-US" sz="2200" i="1" dirty="0" smtClean="0"/>
              <a:t>Ideation et </a:t>
            </a:r>
            <a:r>
              <a:rPr lang="en-US" sz="2200" i="1" dirty="0" err="1" smtClean="0"/>
              <a:t>ses</a:t>
            </a:r>
            <a:r>
              <a:rPr lang="en-US" sz="2200" i="1" dirty="0" smtClean="0"/>
              <a:t> </a:t>
            </a:r>
            <a:r>
              <a:rPr lang="en-US" sz="2200" i="1" dirty="0" err="1" smtClean="0"/>
              <a:t>partenaires</a:t>
            </a:r>
            <a:r>
              <a:rPr lang="en-US" sz="2200" i="1" dirty="0" smtClean="0"/>
              <a:t>, </a:t>
            </a:r>
            <a:r>
              <a:rPr lang="en-US" sz="2200" i="1" dirty="0" err="1" smtClean="0"/>
              <a:t>dont</a:t>
            </a:r>
            <a:r>
              <a:rPr lang="en-US" sz="2200" i="1" dirty="0" smtClean="0"/>
              <a:t> J.C. Savard Consultants, </a:t>
            </a:r>
            <a:r>
              <a:rPr lang="en-US" sz="2200" i="1" dirty="0" err="1" smtClean="0"/>
              <a:t>ont</a:t>
            </a:r>
            <a:r>
              <a:rPr lang="en-US" sz="2200" i="1" dirty="0" smtClean="0"/>
              <a:t> </a:t>
            </a:r>
            <a:r>
              <a:rPr lang="en-US" sz="2200" i="1" dirty="0" err="1" smtClean="0"/>
              <a:t>codifié</a:t>
            </a:r>
            <a:r>
              <a:rPr lang="en-US" sz="2200" i="1" dirty="0" smtClean="0"/>
              <a:t> </a:t>
            </a:r>
            <a:r>
              <a:rPr lang="en-US" sz="2200" i="1" dirty="0" err="1" smtClean="0"/>
              <a:t>l’innovation</a:t>
            </a:r>
            <a:r>
              <a:rPr lang="en-US" sz="2200" i="1" dirty="0" smtClean="0"/>
              <a:t> en </a:t>
            </a:r>
            <a:r>
              <a:rPr lang="en-US" sz="2200" i="1" dirty="0" err="1" smtClean="0"/>
              <a:t>développant</a:t>
            </a:r>
            <a:r>
              <a:rPr lang="en-US" sz="2200" i="1" dirty="0" smtClean="0"/>
              <a:t> </a:t>
            </a:r>
            <a:r>
              <a:rPr lang="en-US" sz="2200" i="1" dirty="0" err="1" smtClean="0"/>
              <a:t>une</a:t>
            </a:r>
            <a:r>
              <a:rPr lang="en-US" sz="2200" i="1" dirty="0" smtClean="0"/>
              <a:t> </a:t>
            </a:r>
            <a:r>
              <a:rPr lang="en-US" sz="2200" i="1" dirty="0" err="1" smtClean="0"/>
              <a:t>procédure</a:t>
            </a:r>
            <a:r>
              <a:rPr lang="en-US" sz="2200" i="1" dirty="0" smtClean="0"/>
              <a:t> </a:t>
            </a:r>
            <a:r>
              <a:rPr lang="en-US" sz="2200" i="1" dirty="0" err="1" smtClean="0"/>
              <a:t>étape</a:t>
            </a:r>
            <a:r>
              <a:rPr lang="en-US" sz="2200" i="1" dirty="0" smtClean="0"/>
              <a:t> par </a:t>
            </a:r>
            <a:r>
              <a:rPr lang="en-US" sz="2200" i="1" dirty="0" err="1" smtClean="0"/>
              <a:t>étape</a:t>
            </a:r>
            <a:r>
              <a:rPr lang="en-US" sz="2200" i="1" dirty="0" smtClean="0"/>
              <a:t> </a:t>
            </a:r>
            <a:r>
              <a:rPr lang="en-US" sz="2200" i="1" dirty="0" err="1" smtClean="0"/>
              <a:t>que</a:t>
            </a:r>
            <a:r>
              <a:rPr lang="en-US" sz="2200" i="1" dirty="0" smtClean="0"/>
              <a:t> </a:t>
            </a:r>
            <a:r>
              <a:rPr lang="en-US" sz="2200" i="1" dirty="0" err="1" smtClean="0"/>
              <a:t>tous</a:t>
            </a:r>
            <a:r>
              <a:rPr lang="en-US" sz="2200" i="1" dirty="0" smtClean="0"/>
              <a:t> </a:t>
            </a:r>
            <a:r>
              <a:rPr lang="en-US" sz="2200" i="1" dirty="0" err="1" smtClean="0"/>
              <a:t>peuvent</a:t>
            </a:r>
            <a:r>
              <a:rPr lang="en-US" sz="2200" i="1" dirty="0" smtClean="0"/>
              <a:t> </a:t>
            </a:r>
            <a:r>
              <a:rPr lang="en-US" sz="2200" i="1" dirty="0" err="1" smtClean="0"/>
              <a:t>utiliser</a:t>
            </a:r>
            <a:endParaRPr lang="en-US" sz="2200" i="1" dirty="0" smtClean="0"/>
          </a:p>
          <a:p>
            <a:pPr marL="868363" lvl="1" indent="-282575"/>
            <a:r>
              <a:rPr lang="en-US" sz="2000" i="1" dirty="0" err="1" smtClean="0"/>
              <a:t>Ce</a:t>
            </a:r>
            <a:r>
              <a:rPr lang="en-US" sz="2000" i="1" dirty="0" smtClean="0"/>
              <a:t> qui </a:t>
            </a:r>
            <a:r>
              <a:rPr lang="en-US" sz="2000" i="1" dirty="0" err="1" smtClean="0"/>
              <a:t>implique</a:t>
            </a:r>
            <a:r>
              <a:rPr lang="en-US" sz="2000" i="1" dirty="0" smtClean="0"/>
              <a:t> des </a:t>
            </a:r>
            <a:r>
              <a:rPr lang="en-US" sz="2000" i="1" dirty="0" err="1" smtClean="0"/>
              <a:t>résultats</a:t>
            </a:r>
            <a:r>
              <a:rPr lang="en-US" sz="2000" i="1" dirty="0" smtClean="0"/>
              <a:t> </a:t>
            </a:r>
            <a:r>
              <a:rPr lang="en-US" sz="2000" i="1" dirty="0" err="1" smtClean="0"/>
              <a:t>fiables</a:t>
            </a:r>
            <a:r>
              <a:rPr lang="en-US" sz="2000" i="1" dirty="0" smtClean="0"/>
              <a:t> et </a:t>
            </a:r>
            <a:r>
              <a:rPr lang="en-US" sz="2000" i="1" dirty="0" err="1" smtClean="0"/>
              <a:t>répétables</a:t>
            </a:r>
            <a:endParaRPr lang="en-US" sz="2000" i="1" dirty="0" smtClean="0"/>
          </a:p>
        </p:txBody>
      </p:sp>
      <p:grpSp>
        <p:nvGrpSpPr>
          <p:cNvPr id="2" name="TextBox 20"/>
          <p:cNvGrpSpPr>
            <a:grpSpLocks/>
          </p:cNvGrpSpPr>
          <p:nvPr/>
        </p:nvGrpSpPr>
        <p:grpSpPr bwMode="auto">
          <a:xfrm>
            <a:off x="719138" y="4343400"/>
            <a:ext cx="7559675" cy="1527753"/>
            <a:chOff x="453" y="1797"/>
            <a:chExt cx="4762" cy="638"/>
          </a:xfrm>
        </p:grpSpPr>
        <p:pic>
          <p:nvPicPr>
            <p:cNvPr id="93193" name="TextBox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 y="1797"/>
              <a:ext cx="4762"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 Box 6"/>
            <p:cNvSpPr txBox="1">
              <a:spLocks noChangeArrowheads="1"/>
            </p:cNvSpPr>
            <p:nvPr/>
          </p:nvSpPr>
          <p:spPr bwMode="auto">
            <a:xfrm>
              <a:off x="528" y="1872"/>
              <a:ext cx="4608"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2200" i="1" dirty="0" smtClean="0">
                  <a:latin typeface="Constantia" pitchFamily="18" charset="0"/>
                  <a:cs typeface="Arial" pitchFamily="34" charset="0"/>
                </a:rPr>
                <a:t>“Le </a:t>
              </a:r>
              <a:r>
                <a:rPr lang="en-US" sz="2200" i="1" dirty="0" err="1" smtClean="0">
                  <a:latin typeface="Constantia" pitchFamily="18" charset="0"/>
                  <a:cs typeface="Arial" pitchFamily="34" charset="0"/>
                </a:rPr>
                <a:t>futur</a:t>
              </a:r>
              <a:r>
                <a:rPr lang="en-US" sz="2200" i="1" dirty="0" smtClean="0">
                  <a:latin typeface="Constantia" pitchFamily="18" charset="0"/>
                  <a:cs typeface="Arial" pitchFamily="34" charset="0"/>
                </a:rPr>
                <a:t> des affaires </a:t>
              </a:r>
              <a:r>
                <a:rPr lang="en-US" sz="2200" i="1" dirty="0" err="1" smtClean="0">
                  <a:latin typeface="Constantia" pitchFamily="18" charset="0"/>
                  <a:cs typeface="Arial" pitchFamily="34" charset="0"/>
                </a:rPr>
                <a:t>va</a:t>
              </a:r>
              <a:r>
                <a:rPr lang="en-US" sz="2200" i="1" dirty="0" smtClean="0">
                  <a:latin typeface="Constantia" pitchFamily="18" charset="0"/>
                  <a:cs typeface="Arial" pitchFamily="34" charset="0"/>
                </a:rPr>
                <a:t> </a:t>
              </a:r>
              <a:r>
                <a:rPr lang="en-US" sz="2200" i="1" dirty="0" err="1" smtClean="0">
                  <a:latin typeface="Constantia" pitchFamily="18" charset="0"/>
                  <a:cs typeface="Arial" pitchFamily="34" charset="0"/>
                </a:rPr>
                <a:t>exiger</a:t>
              </a:r>
              <a:r>
                <a:rPr lang="en-US" sz="2200" i="1" dirty="0" smtClean="0">
                  <a:latin typeface="Constantia" pitchFamily="18" charset="0"/>
                  <a:cs typeface="Arial" pitchFamily="34" charset="0"/>
                </a:rPr>
                <a:t> beaucoup plus </a:t>
              </a:r>
              <a:r>
                <a:rPr lang="en-US" sz="2200" i="1" dirty="0" err="1" smtClean="0">
                  <a:latin typeface="Constantia" pitchFamily="18" charset="0"/>
                  <a:cs typeface="Arial" pitchFamily="34" charset="0"/>
                </a:rPr>
                <a:t>d’innovation</a:t>
              </a:r>
              <a:r>
                <a:rPr lang="en-US" sz="2200" i="1" dirty="0" smtClean="0">
                  <a:latin typeface="Constantia" pitchFamily="18" charset="0"/>
                  <a:cs typeface="Arial" pitchFamily="34" charset="0"/>
                </a:rPr>
                <a:t> qui </a:t>
              </a:r>
              <a:r>
                <a:rPr lang="en-US" sz="2200" i="1" dirty="0" err="1" smtClean="0">
                  <a:latin typeface="Constantia" pitchFamily="18" charset="0"/>
                  <a:cs typeface="Arial" pitchFamily="34" charset="0"/>
                </a:rPr>
                <a:t>devra</a:t>
              </a:r>
              <a:r>
                <a:rPr lang="en-US" sz="2200" i="1" dirty="0" smtClean="0">
                  <a:latin typeface="Constantia" pitchFamily="18" charset="0"/>
                  <a:cs typeface="Arial" pitchFamily="34" charset="0"/>
                </a:rPr>
                <a:t> </a:t>
              </a:r>
              <a:r>
                <a:rPr lang="en-US" sz="2200" i="1" dirty="0" err="1" smtClean="0">
                  <a:latin typeface="Constantia" pitchFamily="18" charset="0"/>
                  <a:cs typeface="Arial" pitchFamily="34" charset="0"/>
                </a:rPr>
                <a:t>devenir</a:t>
              </a:r>
              <a:r>
                <a:rPr lang="en-US" sz="2200" i="1" dirty="0" smtClean="0">
                  <a:latin typeface="Constantia" pitchFamily="18" charset="0"/>
                  <a:cs typeface="Arial" pitchFamily="34" charset="0"/>
                </a:rPr>
                <a:t> </a:t>
              </a:r>
              <a:r>
                <a:rPr lang="en-US" sz="2200" i="1" dirty="0" err="1" smtClean="0">
                  <a:latin typeface="Constantia" pitchFamily="18" charset="0"/>
                  <a:cs typeface="Arial" pitchFamily="34" charset="0"/>
                </a:rPr>
                <a:t>une</a:t>
              </a:r>
              <a:r>
                <a:rPr lang="en-US" sz="2200" i="1" dirty="0" smtClean="0">
                  <a:latin typeface="Constantia" pitchFamily="18" charset="0"/>
                  <a:cs typeface="Arial" pitchFamily="34" charset="0"/>
                </a:rPr>
                <a:t> des </a:t>
              </a:r>
              <a:r>
                <a:rPr lang="en-US" sz="2200" i="1" dirty="0" err="1" smtClean="0">
                  <a:latin typeface="Constantia" pitchFamily="18" charset="0"/>
                  <a:cs typeface="Arial" pitchFamily="34" charset="0"/>
                </a:rPr>
                <a:t>pratiques</a:t>
              </a:r>
              <a:r>
                <a:rPr lang="en-US" sz="2200" i="1" dirty="0" smtClean="0">
                  <a:latin typeface="Constantia" pitchFamily="18" charset="0"/>
                  <a:cs typeface="Arial" pitchFamily="34" charset="0"/>
                </a:rPr>
                <a:t> </a:t>
              </a:r>
              <a:r>
                <a:rPr lang="en-US" sz="2200" i="1" dirty="0" err="1" smtClean="0">
                  <a:latin typeface="Constantia" pitchFamily="18" charset="0"/>
                  <a:cs typeface="Arial" pitchFamily="34" charset="0"/>
                </a:rPr>
                <a:t>d’affaires</a:t>
              </a:r>
              <a:r>
                <a:rPr lang="en-US" sz="2200" i="1" dirty="0" smtClean="0">
                  <a:latin typeface="Constantia" pitchFamily="18" charset="0"/>
                  <a:cs typeface="Arial" pitchFamily="34" charset="0"/>
                </a:rPr>
                <a:t> </a:t>
              </a:r>
              <a:r>
                <a:rPr lang="en-US" sz="2200" i="1" dirty="0" err="1" smtClean="0">
                  <a:latin typeface="Constantia" pitchFamily="18" charset="0"/>
                  <a:cs typeface="Arial" pitchFamily="34" charset="0"/>
                </a:rPr>
                <a:t>routinières</a:t>
              </a:r>
              <a:r>
                <a:rPr lang="en-US" sz="2200" i="1" dirty="0" smtClean="0">
                  <a:latin typeface="Constantia" pitchFamily="18" charset="0"/>
                  <a:cs typeface="Arial" pitchFamily="34" charset="0"/>
                </a:rPr>
                <a:t> de </a:t>
              </a:r>
              <a:r>
                <a:rPr lang="en-US" sz="2200" i="1" dirty="0" err="1" smtClean="0">
                  <a:latin typeface="Constantia" pitchFamily="18" charset="0"/>
                  <a:cs typeface="Arial" pitchFamily="34" charset="0"/>
                </a:rPr>
                <a:t>nos</a:t>
              </a:r>
              <a:r>
                <a:rPr lang="en-US" sz="2200" i="1" dirty="0" smtClean="0">
                  <a:latin typeface="Constantia" pitchFamily="18" charset="0"/>
                  <a:cs typeface="Arial" pitchFamily="34" charset="0"/>
                </a:rPr>
                <a:t> </a:t>
              </a:r>
              <a:r>
                <a:rPr lang="en-US" sz="2200" i="1" dirty="0" err="1" smtClean="0">
                  <a:latin typeface="Constantia" pitchFamily="18" charset="0"/>
                  <a:cs typeface="Arial" pitchFamily="34" charset="0"/>
                </a:rPr>
                <a:t>employés</a:t>
              </a:r>
              <a:r>
                <a:rPr lang="en-US" sz="2200" i="1" dirty="0" smtClean="0">
                  <a:latin typeface="Constantia" pitchFamily="18" charset="0"/>
                  <a:cs typeface="Arial" pitchFamily="34" charset="0"/>
                </a:rPr>
                <a:t> ” </a:t>
              </a:r>
              <a:endParaRPr lang="en-US" sz="2200" i="1" dirty="0">
                <a:latin typeface="Constantia" pitchFamily="18" charset="0"/>
                <a:cs typeface="Arial" pitchFamily="34" charset="0"/>
              </a:endParaRPr>
            </a:p>
          </p:txBody>
        </p:sp>
      </p:grpSp>
      <p:sp>
        <p:nvSpPr>
          <p:cNvPr id="3" name="Espace réservé du numéro de diapositive 2"/>
          <p:cNvSpPr>
            <a:spLocks noGrp="1"/>
          </p:cNvSpPr>
          <p:nvPr>
            <p:ph type="sldNum" sz="quarter" idx="12"/>
          </p:nvPr>
        </p:nvSpPr>
        <p:spPr/>
        <p:txBody>
          <a:bodyPr/>
          <a:lstStyle/>
          <a:p>
            <a:fld id="{B64A00DB-07A9-4767-9697-96F4C2BD5B69}" type="slidenum">
              <a:rPr lang="en-US" smtClean="0"/>
              <a:t>17</a:t>
            </a:fld>
            <a:endParaRPr lang="en-US"/>
          </a:p>
        </p:txBody>
      </p:sp>
    </p:spTree>
    <p:extLst>
      <p:ext uri="{BB962C8B-B14F-4D97-AF65-F5344CB8AC3E}">
        <p14:creationId xmlns:p14="http://schemas.microsoft.com/office/powerpoint/2010/main" val="11757870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70" name="Rectangle 38"/>
          <p:cNvSpPr>
            <a:spLocks noGrp="1"/>
          </p:cNvSpPr>
          <p:nvPr>
            <p:ph type="title"/>
          </p:nvPr>
        </p:nvSpPr>
        <p:spPr>
          <a:xfrm>
            <a:off x="214313" y="244475"/>
            <a:ext cx="8686800" cy="838200"/>
          </a:xfrm>
        </p:spPr>
        <p:txBody>
          <a:bodyPr/>
          <a:lstStyle/>
          <a:p>
            <a:r>
              <a:rPr lang="en-US" cap="none" dirty="0" smtClean="0">
                <a:effectLst/>
              </a:rPr>
              <a:t>Le management de </a:t>
            </a:r>
            <a:r>
              <a:rPr lang="en-US" cap="none" dirty="0" err="1" smtClean="0">
                <a:effectLst/>
              </a:rPr>
              <a:t>l’innovation</a:t>
            </a:r>
            <a:endParaRPr lang="en-US" cap="none" dirty="0" smtClean="0">
              <a:effectLst/>
            </a:endParaRPr>
          </a:p>
        </p:txBody>
      </p:sp>
      <p:grpSp>
        <p:nvGrpSpPr>
          <p:cNvPr id="95234" name="TextBox 20"/>
          <p:cNvGrpSpPr>
            <a:grpSpLocks/>
          </p:cNvGrpSpPr>
          <p:nvPr/>
        </p:nvGrpSpPr>
        <p:grpSpPr bwMode="auto">
          <a:xfrm>
            <a:off x="1249363" y="1219200"/>
            <a:ext cx="6492875" cy="4953000"/>
            <a:chOff x="787" y="933"/>
            <a:chExt cx="4090" cy="1262"/>
          </a:xfrm>
        </p:grpSpPr>
        <p:pic>
          <p:nvPicPr>
            <p:cNvPr id="95267" name="TextBox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 y="933"/>
              <a:ext cx="4090"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8" name="Text Box 6"/>
            <p:cNvSpPr txBox="1">
              <a:spLocks noChangeArrowheads="1"/>
            </p:cNvSpPr>
            <p:nvPr/>
          </p:nvSpPr>
          <p:spPr bwMode="auto">
            <a:xfrm>
              <a:off x="864" y="1008"/>
              <a:ext cx="3936"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endParaRPr lang="en-US" sz="2200" i="1" dirty="0" smtClean="0">
                <a:latin typeface="Constantia" pitchFamily="18" charset="0"/>
                <a:cs typeface="Arial" pitchFamily="34" charset="0"/>
              </a:endParaRPr>
            </a:p>
            <a:p>
              <a:pPr algn="ctr">
                <a:buClrTx/>
                <a:buSzTx/>
                <a:buFontTx/>
                <a:buNone/>
              </a:pPr>
              <a:r>
                <a:rPr lang="en-US" sz="2800" i="1" dirty="0" smtClean="0">
                  <a:latin typeface="Constantia" pitchFamily="18" charset="0"/>
                  <a:cs typeface="Arial" pitchFamily="34" charset="0"/>
                </a:rPr>
                <a:t>“</a:t>
              </a:r>
              <a:r>
                <a:rPr lang="en-US" sz="2800" i="1" dirty="0" err="1" smtClean="0">
                  <a:latin typeface="Constantia" pitchFamily="18" charset="0"/>
                  <a:cs typeface="Arial" pitchFamily="34" charset="0"/>
                </a:rPr>
                <a:t>L’Innovation</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n’a</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rien</a:t>
              </a:r>
              <a:r>
                <a:rPr lang="en-US" sz="2800" i="1" dirty="0" smtClean="0">
                  <a:latin typeface="Constantia" pitchFamily="18" charset="0"/>
                  <a:cs typeface="Arial" pitchFamily="34" charset="0"/>
                </a:rPr>
                <a:t> à </a:t>
              </a:r>
              <a:r>
                <a:rPr lang="en-US" sz="2800" i="1" dirty="0" err="1" smtClean="0">
                  <a:latin typeface="Constantia" pitchFamily="18" charset="0"/>
                  <a:cs typeface="Arial" pitchFamily="34" charset="0"/>
                </a:rPr>
                <a:t>voir</a:t>
              </a:r>
              <a:r>
                <a:rPr lang="en-US" sz="2800" i="1" dirty="0" smtClean="0">
                  <a:latin typeface="Constantia" pitchFamily="18" charset="0"/>
                  <a:cs typeface="Arial" pitchFamily="34" charset="0"/>
                </a:rPr>
                <a:t> avec </a:t>
              </a:r>
              <a:r>
                <a:rPr lang="en-US" sz="2800" i="1" dirty="0" err="1" smtClean="0">
                  <a:latin typeface="Constantia" pitchFamily="18" charset="0"/>
                  <a:cs typeface="Arial" pitchFamily="34" charset="0"/>
                </a:rPr>
                <a:t>combien</a:t>
              </a:r>
              <a:r>
                <a:rPr lang="en-US" sz="2800" i="1" dirty="0" smtClean="0">
                  <a:latin typeface="Constantia" pitchFamily="18" charset="0"/>
                  <a:cs typeface="Arial" pitchFamily="34" charset="0"/>
                </a:rPr>
                <a:t> de dollars </a:t>
              </a:r>
              <a:r>
                <a:rPr lang="en-US" sz="2800" i="1" dirty="0" err="1" smtClean="0">
                  <a:latin typeface="Constantia" pitchFamily="18" charset="0"/>
                  <a:cs typeface="Arial" pitchFamily="34" charset="0"/>
                </a:rPr>
                <a:t>vous</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dépensez</a:t>
              </a:r>
              <a:r>
                <a:rPr lang="en-US" sz="2800" i="1" dirty="0" smtClean="0">
                  <a:latin typeface="Constantia" pitchFamily="18" charset="0"/>
                  <a:cs typeface="Arial" pitchFamily="34" charset="0"/>
                </a:rPr>
                <a:t> en R&amp;D …</a:t>
              </a:r>
              <a:r>
                <a:rPr lang="en-US" sz="2800" i="1" dirty="0" err="1" smtClean="0">
                  <a:latin typeface="Constantia" pitchFamily="18" charset="0"/>
                  <a:cs typeface="Arial" pitchFamily="34" charset="0"/>
                </a:rPr>
                <a:t>ce</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n’est</a:t>
              </a:r>
              <a:r>
                <a:rPr lang="en-US" sz="2800" i="1" dirty="0" smtClean="0">
                  <a:latin typeface="Constantia" pitchFamily="18" charset="0"/>
                  <a:cs typeface="Arial" pitchFamily="34" charset="0"/>
                </a:rPr>
                <a:t> pas </a:t>
              </a:r>
              <a:r>
                <a:rPr lang="en-US" sz="2800" i="1" dirty="0" err="1" smtClean="0">
                  <a:latin typeface="Constantia" pitchFamily="18" charset="0"/>
                  <a:cs typeface="Arial" pitchFamily="34" charset="0"/>
                </a:rPr>
                <a:t>une</a:t>
              </a:r>
              <a:r>
                <a:rPr lang="en-US" sz="2800" i="1" dirty="0" smtClean="0">
                  <a:latin typeface="Constantia" pitchFamily="18" charset="0"/>
                  <a:cs typeface="Arial" pitchFamily="34" charset="0"/>
                </a:rPr>
                <a:t> question </a:t>
              </a:r>
              <a:r>
                <a:rPr lang="en-US" sz="2800" i="1" dirty="0" err="1" smtClean="0">
                  <a:latin typeface="Constantia" pitchFamily="18" charset="0"/>
                  <a:cs typeface="Arial" pitchFamily="34" charset="0"/>
                </a:rPr>
                <a:t>d’argent</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Ça</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concerne</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vos</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collaborateurs</a:t>
              </a:r>
              <a:r>
                <a:rPr lang="en-US" sz="2800" i="1" dirty="0" smtClean="0">
                  <a:latin typeface="Constantia" pitchFamily="18" charset="0"/>
                  <a:cs typeface="Arial" pitchFamily="34" charset="0"/>
                </a:rPr>
                <a:t>, comment </a:t>
              </a:r>
              <a:r>
                <a:rPr lang="en-US" sz="2800" i="1" dirty="0" err="1" smtClean="0">
                  <a:latin typeface="Constantia" pitchFamily="18" charset="0"/>
                  <a:cs typeface="Arial" pitchFamily="34" charset="0"/>
                </a:rPr>
                <a:t>vous</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êtes</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dirigés</a:t>
              </a:r>
              <a:r>
                <a:rPr lang="en-US" sz="2800" i="1" dirty="0" smtClean="0">
                  <a:latin typeface="Constantia" pitchFamily="18" charset="0"/>
                  <a:cs typeface="Arial" pitchFamily="34" charset="0"/>
                </a:rPr>
                <a:t>, et à </a:t>
              </a:r>
              <a:r>
                <a:rPr lang="en-US" sz="2800" i="1" dirty="0" err="1" smtClean="0">
                  <a:latin typeface="Constantia" pitchFamily="18" charset="0"/>
                  <a:cs typeface="Arial" pitchFamily="34" charset="0"/>
                </a:rPr>
                <a:t>quel</a:t>
              </a:r>
              <a:r>
                <a:rPr lang="en-US" sz="2800" i="1" dirty="0" smtClean="0">
                  <a:latin typeface="Constantia" pitchFamily="18" charset="0"/>
                  <a:cs typeface="Arial" pitchFamily="34" charset="0"/>
                </a:rPr>
                <a:t> point </a:t>
              </a:r>
              <a:r>
                <a:rPr lang="en-US" sz="2800" i="1" dirty="0" err="1" smtClean="0">
                  <a:latin typeface="Constantia" pitchFamily="18" charset="0"/>
                  <a:cs typeface="Arial" pitchFamily="34" charset="0"/>
                </a:rPr>
                <a:t>vous</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attrapez</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leurs</a:t>
              </a:r>
              <a:r>
                <a:rPr lang="en-US" sz="2800" i="1" dirty="0" smtClean="0">
                  <a:latin typeface="Constantia" pitchFamily="18" charset="0"/>
                  <a:cs typeface="Arial" pitchFamily="34" charset="0"/>
                </a:rPr>
                <a:t> </a:t>
              </a:r>
              <a:r>
                <a:rPr lang="en-US" sz="2800" i="1" dirty="0" err="1" smtClean="0">
                  <a:latin typeface="Constantia" pitchFamily="18" charset="0"/>
                  <a:cs typeface="Arial" pitchFamily="34" charset="0"/>
                </a:rPr>
                <a:t>idées</a:t>
              </a:r>
              <a:r>
                <a:rPr lang="en-US" sz="2800" i="1" dirty="0" smtClean="0">
                  <a:latin typeface="Constantia" pitchFamily="18" charset="0"/>
                  <a:cs typeface="Arial" pitchFamily="34" charset="0"/>
                </a:rPr>
                <a:t>” </a:t>
              </a:r>
              <a:r>
                <a:rPr lang="en-US" sz="2800" i="1" dirty="0">
                  <a:latin typeface="Constantia" pitchFamily="18" charset="0"/>
                  <a:cs typeface="Arial" pitchFamily="34" charset="0"/>
                </a:rPr>
                <a:t>– Steve Jobs, Apple, Inc.</a:t>
              </a:r>
            </a:p>
          </p:txBody>
        </p:sp>
      </p:grpSp>
      <p:sp>
        <p:nvSpPr>
          <p:cNvPr id="2" name="Espace réservé du numéro de diapositive 1"/>
          <p:cNvSpPr>
            <a:spLocks noGrp="1"/>
          </p:cNvSpPr>
          <p:nvPr>
            <p:ph type="sldNum" sz="quarter" idx="12"/>
          </p:nvPr>
        </p:nvSpPr>
        <p:spPr/>
        <p:txBody>
          <a:bodyPr/>
          <a:lstStyle/>
          <a:p>
            <a:fld id="{B64A00DB-07A9-4767-9697-96F4C2BD5B69}" type="slidenum">
              <a:rPr lang="en-US" smtClean="0"/>
              <a:t>18</a:t>
            </a:fld>
            <a:endParaRPr lang="en-US"/>
          </a:p>
        </p:txBody>
      </p:sp>
    </p:spTree>
    <p:extLst>
      <p:ext uri="{BB962C8B-B14F-4D97-AF65-F5344CB8AC3E}">
        <p14:creationId xmlns:p14="http://schemas.microsoft.com/office/powerpoint/2010/main" val="33528128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7" name="Rectangle 9"/>
          <p:cNvSpPr>
            <a:spLocks noGrp="1"/>
          </p:cNvSpPr>
          <p:nvPr>
            <p:ph type="title"/>
          </p:nvPr>
        </p:nvSpPr>
        <p:spPr>
          <a:xfrm>
            <a:off x="214313" y="244475"/>
            <a:ext cx="8686800" cy="838200"/>
          </a:xfrm>
        </p:spPr>
        <p:txBody>
          <a:bodyPr/>
          <a:lstStyle/>
          <a:p>
            <a:r>
              <a:rPr lang="en-US" cap="none" dirty="0" smtClean="0">
                <a:effectLst/>
              </a:rPr>
              <a:t>La culture de </a:t>
            </a:r>
            <a:r>
              <a:rPr lang="en-US" cap="none" dirty="0" err="1" smtClean="0">
                <a:effectLst/>
              </a:rPr>
              <a:t>l’innovation</a:t>
            </a:r>
            <a:endParaRPr lang="en-US" cap="none" dirty="0" smtClean="0">
              <a:effectLst/>
            </a:endParaRPr>
          </a:p>
        </p:txBody>
      </p:sp>
      <p:sp>
        <p:nvSpPr>
          <p:cNvPr id="21507" name="Content Placeholder 2"/>
          <p:cNvSpPr>
            <a:spLocks noGrp="1"/>
          </p:cNvSpPr>
          <p:nvPr>
            <p:ph idx="4294967295"/>
          </p:nvPr>
        </p:nvSpPr>
        <p:spPr>
          <a:xfrm>
            <a:off x="914400" y="1290638"/>
            <a:ext cx="8229600" cy="3733800"/>
          </a:xfrm>
        </p:spPr>
        <p:txBody>
          <a:bodyPr>
            <a:normAutofit fontScale="85000" lnSpcReduction="20000"/>
          </a:bodyPr>
          <a:lstStyle/>
          <a:p>
            <a:pPr marL="547688" indent="-411163"/>
            <a:r>
              <a:rPr lang="en-US" sz="3000" i="1" dirty="0" err="1" smtClean="0"/>
              <a:t>Une</a:t>
            </a:r>
            <a:r>
              <a:rPr lang="en-US" sz="3000" i="1" dirty="0" smtClean="0"/>
              <a:t> </a:t>
            </a:r>
            <a:r>
              <a:rPr lang="en-US" sz="3000" i="1" dirty="0" err="1" smtClean="0"/>
              <a:t>compagnie</a:t>
            </a:r>
            <a:r>
              <a:rPr lang="en-US" sz="3000" i="1" dirty="0" smtClean="0"/>
              <a:t> avec </a:t>
            </a:r>
            <a:r>
              <a:rPr lang="en-US" sz="3000" i="1" dirty="0" err="1" smtClean="0"/>
              <a:t>une</a:t>
            </a:r>
            <a:r>
              <a:rPr lang="en-US" sz="3000" i="1" dirty="0" smtClean="0"/>
              <a:t> culture </a:t>
            </a:r>
            <a:r>
              <a:rPr lang="en-US" sz="3000" i="1" dirty="0" err="1" smtClean="0"/>
              <a:t>d’innovation</a:t>
            </a:r>
            <a:r>
              <a:rPr lang="en-US" sz="3000" i="1" dirty="0" smtClean="0"/>
              <a:t> a </a:t>
            </a:r>
            <a:r>
              <a:rPr lang="en-US" sz="3000" i="1" dirty="0" err="1" smtClean="0"/>
              <a:t>instutionnalisé</a:t>
            </a:r>
            <a:r>
              <a:rPr lang="en-US" sz="3000" i="1" dirty="0" smtClean="0"/>
              <a:t> un </a:t>
            </a:r>
            <a:r>
              <a:rPr lang="en-US" sz="3000" i="1" dirty="0" err="1" smtClean="0"/>
              <a:t>système</a:t>
            </a:r>
            <a:r>
              <a:rPr lang="en-US" sz="3000" i="1" dirty="0" smtClean="0"/>
              <a:t> </a:t>
            </a:r>
            <a:r>
              <a:rPr lang="en-US" sz="3000" i="1" dirty="0" err="1" smtClean="0"/>
              <a:t>reproductible</a:t>
            </a:r>
            <a:r>
              <a:rPr lang="en-US" sz="3000" i="1" dirty="0" smtClean="0"/>
              <a:t>, </a:t>
            </a:r>
            <a:r>
              <a:rPr lang="en-US" sz="3000" i="1" dirty="0" err="1" smtClean="0"/>
              <a:t>fiable</a:t>
            </a:r>
            <a:r>
              <a:rPr lang="en-US" sz="3000" i="1" dirty="0" smtClean="0"/>
              <a:t>, et lean pour </a:t>
            </a:r>
            <a:r>
              <a:rPr lang="en-US" sz="3000" i="1" dirty="0" err="1" smtClean="0"/>
              <a:t>générer</a:t>
            </a:r>
            <a:r>
              <a:rPr lang="en-US" sz="3000" i="1" dirty="0" smtClean="0"/>
              <a:t> des solutions aux </a:t>
            </a:r>
            <a:r>
              <a:rPr lang="en-US" sz="3000" i="1" dirty="0" err="1" smtClean="0"/>
              <a:t>problèmes</a:t>
            </a:r>
            <a:r>
              <a:rPr lang="en-US" sz="3000" i="1" dirty="0" smtClean="0"/>
              <a:t> et pour </a:t>
            </a:r>
            <a:r>
              <a:rPr lang="en-US" sz="3000" i="1" dirty="0" err="1" smtClean="0"/>
              <a:t>créer</a:t>
            </a:r>
            <a:r>
              <a:rPr lang="en-US" sz="3000" i="1" dirty="0" smtClean="0"/>
              <a:t> des </a:t>
            </a:r>
            <a:r>
              <a:rPr lang="en-US" sz="3000" i="1" dirty="0" err="1" smtClean="0"/>
              <a:t>processus</a:t>
            </a:r>
            <a:r>
              <a:rPr lang="en-US" sz="3000" i="1" dirty="0" smtClean="0"/>
              <a:t> et des </a:t>
            </a:r>
            <a:r>
              <a:rPr lang="en-US" sz="3000" i="1" dirty="0" err="1" smtClean="0"/>
              <a:t>produits</a:t>
            </a:r>
            <a:r>
              <a:rPr lang="en-US" sz="3000" i="1" dirty="0" smtClean="0"/>
              <a:t> </a:t>
            </a:r>
            <a:r>
              <a:rPr lang="en-US" sz="3000" i="1" dirty="0" err="1" smtClean="0"/>
              <a:t>innovateurs</a:t>
            </a:r>
            <a:r>
              <a:rPr lang="en-US" sz="3000" i="1" dirty="0" smtClean="0"/>
              <a:t> </a:t>
            </a:r>
            <a:r>
              <a:rPr lang="en-US" sz="3000" i="1" dirty="0" err="1" smtClean="0"/>
              <a:t>afin</a:t>
            </a:r>
            <a:r>
              <a:rPr lang="en-US" sz="3000" i="1" dirty="0" smtClean="0"/>
              <a:t> </a:t>
            </a:r>
            <a:r>
              <a:rPr lang="en-US" sz="3000" i="1" dirty="0" err="1" smtClean="0"/>
              <a:t>d’acquérir</a:t>
            </a:r>
            <a:r>
              <a:rPr lang="en-US" sz="3000" i="1" dirty="0" smtClean="0"/>
              <a:t> et supporter un haut </a:t>
            </a:r>
            <a:r>
              <a:rPr lang="en-US" sz="3000" i="1" dirty="0" err="1" smtClean="0"/>
              <a:t>niveau</a:t>
            </a:r>
            <a:r>
              <a:rPr lang="en-US" sz="3000" i="1" dirty="0" smtClean="0"/>
              <a:t> de </a:t>
            </a:r>
            <a:r>
              <a:rPr lang="en-US" sz="3000" i="1" dirty="0" err="1" smtClean="0"/>
              <a:t>compétitivité</a:t>
            </a:r>
            <a:r>
              <a:rPr lang="en-US" sz="3000" i="1" dirty="0" smtClean="0"/>
              <a:t> </a:t>
            </a:r>
            <a:r>
              <a:rPr lang="en-US" sz="3000" i="1" dirty="0" err="1" smtClean="0"/>
              <a:t>ainsi</a:t>
            </a:r>
            <a:r>
              <a:rPr lang="en-US" sz="3000" i="1" dirty="0" smtClean="0"/>
              <a:t> </a:t>
            </a:r>
            <a:r>
              <a:rPr lang="en-US" sz="3000" i="1" dirty="0" err="1" smtClean="0"/>
              <a:t>que</a:t>
            </a:r>
            <a:r>
              <a:rPr lang="en-US" sz="3000" i="1" dirty="0" smtClean="0"/>
              <a:t> de </a:t>
            </a:r>
            <a:r>
              <a:rPr lang="en-US" sz="3000" i="1" dirty="0" err="1" smtClean="0"/>
              <a:t>nouvelles</a:t>
            </a:r>
            <a:r>
              <a:rPr lang="en-US" sz="3000" i="1" dirty="0" smtClean="0"/>
              <a:t> </a:t>
            </a:r>
            <a:r>
              <a:rPr lang="en-US" sz="3000" i="1" dirty="0" err="1" smtClean="0"/>
              <a:t>manières</a:t>
            </a:r>
            <a:r>
              <a:rPr lang="en-US" sz="3000" i="1" dirty="0" smtClean="0"/>
              <a:t> de </a:t>
            </a:r>
            <a:r>
              <a:rPr lang="en-US" sz="3000" i="1" dirty="0" err="1" smtClean="0"/>
              <a:t>créer</a:t>
            </a:r>
            <a:r>
              <a:rPr lang="en-US" sz="3000" i="1" dirty="0" smtClean="0"/>
              <a:t> de la </a:t>
            </a:r>
            <a:r>
              <a:rPr lang="en-US" sz="3000" i="1" dirty="0" err="1" smtClean="0"/>
              <a:t>valeur</a:t>
            </a:r>
            <a:r>
              <a:rPr lang="en-US" sz="3000" i="1" dirty="0" smtClean="0"/>
              <a:t> et de la </a:t>
            </a:r>
            <a:r>
              <a:rPr lang="en-US" sz="3000" i="1" dirty="0" err="1" smtClean="0"/>
              <a:t>richesse</a:t>
            </a:r>
            <a:r>
              <a:rPr lang="en-US" sz="3000" i="1" dirty="0" smtClean="0"/>
              <a:t>.</a:t>
            </a:r>
          </a:p>
          <a:p>
            <a:pPr marL="547688" indent="-411163"/>
            <a:r>
              <a:rPr lang="en-US" sz="3000" b="1" i="1" dirty="0" err="1" smtClean="0"/>
              <a:t>Toutes</a:t>
            </a:r>
            <a:r>
              <a:rPr lang="en-US" sz="3000" b="1" i="1" dirty="0" smtClean="0"/>
              <a:t> les </a:t>
            </a:r>
            <a:r>
              <a:rPr lang="en-US" sz="3000" b="1" i="1" dirty="0" err="1" smtClean="0"/>
              <a:t>organisation</a:t>
            </a:r>
            <a:r>
              <a:rPr lang="en-US" sz="3000" b="1" i="1" dirty="0" smtClean="0"/>
              <a:t> </a:t>
            </a:r>
            <a:r>
              <a:rPr lang="en-US" sz="3000" b="1" i="1" dirty="0" err="1" smtClean="0"/>
              <a:t>devront</a:t>
            </a:r>
            <a:r>
              <a:rPr lang="en-US" sz="3000" b="1" i="1" dirty="0" smtClean="0"/>
              <a:t> </a:t>
            </a:r>
            <a:r>
              <a:rPr lang="en-US" sz="3000" b="1" i="1" dirty="0" err="1" smtClean="0"/>
              <a:t>avoir</a:t>
            </a:r>
            <a:r>
              <a:rPr lang="en-US" sz="3000" b="1" i="1" dirty="0" smtClean="0"/>
              <a:t> des </a:t>
            </a:r>
            <a:r>
              <a:rPr lang="en-US" sz="3000" b="1" i="1" dirty="0" smtClean="0">
                <a:solidFill>
                  <a:schemeClr val="accent6"/>
                </a:solidFill>
              </a:rPr>
              <a:t>“</a:t>
            </a:r>
            <a:r>
              <a:rPr lang="en-US" sz="3000" b="1" i="1" dirty="0" err="1" smtClean="0">
                <a:solidFill>
                  <a:schemeClr val="accent6"/>
                </a:solidFill>
              </a:rPr>
              <a:t>travailleurs</a:t>
            </a:r>
            <a:r>
              <a:rPr lang="en-US" sz="3000" b="1" i="1" dirty="0" smtClean="0">
                <a:solidFill>
                  <a:schemeClr val="accent6"/>
                </a:solidFill>
              </a:rPr>
              <a:t> de </a:t>
            </a:r>
            <a:r>
              <a:rPr lang="en-US" sz="3000" b="1" i="1" dirty="0" err="1" smtClean="0">
                <a:solidFill>
                  <a:schemeClr val="accent6"/>
                </a:solidFill>
              </a:rPr>
              <a:t>l’innovation</a:t>
            </a:r>
            <a:r>
              <a:rPr lang="en-US" sz="3000" b="1" i="1" dirty="0" smtClean="0">
                <a:solidFill>
                  <a:schemeClr val="accent6"/>
                </a:solidFill>
              </a:rPr>
              <a:t>” ,</a:t>
            </a:r>
            <a:r>
              <a:rPr lang="en-US" sz="3000" b="1" i="1" dirty="0" smtClean="0">
                <a:solidFill>
                  <a:srgbClr val="FFC000"/>
                </a:solidFill>
              </a:rPr>
              <a:t> </a:t>
            </a:r>
            <a:r>
              <a:rPr lang="en-US" sz="3000" b="1" i="1" dirty="0" err="1" smtClean="0"/>
              <a:t>une</a:t>
            </a:r>
            <a:r>
              <a:rPr lang="en-US" sz="3000" b="1" i="1" dirty="0" smtClean="0"/>
              <a:t> culture </a:t>
            </a:r>
            <a:r>
              <a:rPr lang="en-US" sz="3000" b="1" i="1" dirty="0" err="1" smtClean="0"/>
              <a:t>d’innovation</a:t>
            </a:r>
            <a:r>
              <a:rPr lang="en-US" sz="3000" b="1" i="1" dirty="0" smtClean="0"/>
              <a:t> </a:t>
            </a:r>
            <a:r>
              <a:rPr lang="en-US" sz="3000" b="1" i="1" dirty="0" err="1" smtClean="0"/>
              <a:t>utilisant</a:t>
            </a:r>
            <a:r>
              <a:rPr lang="en-US" sz="3000" b="1" i="1" dirty="0" smtClean="0"/>
              <a:t> un </a:t>
            </a:r>
            <a:r>
              <a:rPr lang="en-US" sz="3000" b="1" i="1" dirty="0" err="1" smtClean="0"/>
              <a:t>système</a:t>
            </a:r>
            <a:r>
              <a:rPr lang="en-US" sz="3000" b="1" i="1" dirty="0" smtClean="0"/>
              <a:t> </a:t>
            </a:r>
            <a:r>
              <a:rPr lang="en-US" sz="3000" b="1" i="1" dirty="0" err="1" smtClean="0"/>
              <a:t>d’opération</a:t>
            </a:r>
            <a:r>
              <a:rPr lang="en-US" sz="3000" b="1" i="1" dirty="0" smtClean="0"/>
              <a:t> pour </a:t>
            </a:r>
            <a:r>
              <a:rPr lang="en-US" sz="3000" b="1" i="1" dirty="0" err="1" smtClean="0"/>
              <a:t>diriger</a:t>
            </a:r>
            <a:r>
              <a:rPr lang="en-US" sz="3000" b="1" i="1" dirty="0" smtClean="0"/>
              <a:t> </a:t>
            </a:r>
            <a:r>
              <a:rPr lang="en-US" sz="3000" b="1" i="1" dirty="0" err="1" smtClean="0"/>
              <a:t>l’innovaiton</a:t>
            </a:r>
            <a:r>
              <a:rPr lang="en-US" sz="3000" b="1" i="1" dirty="0" smtClean="0"/>
              <a:t> en continue.</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19</a:t>
            </a:fld>
            <a:endParaRPr lang="en-US"/>
          </a:p>
        </p:txBody>
      </p:sp>
    </p:spTree>
    <p:extLst>
      <p:ext uri="{BB962C8B-B14F-4D97-AF65-F5344CB8AC3E}">
        <p14:creationId xmlns:p14="http://schemas.microsoft.com/office/powerpoint/2010/main" val="2095635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left)">
                                      <p:cBhvr>
                                        <p:cTn id="10"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xfrm>
            <a:off x="8229600" y="6473825"/>
            <a:ext cx="758825" cy="247650"/>
          </a:xfrm>
        </p:spPr>
        <p:txBody>
          <a:bodyPr/>
          <a:lstStyle/>
          <a:p>
            <a:pPr>
              <a:defRPr/>
            </a:pPr>
            <a:fld id="{5298C4C9-9F6F-4B6F-A8B8-ABB0486678AB}" type="slidenum">
              <a:rPr lang="en-US"/>
              <a:pPr>
                <a:defRPr/>
              </a:pPr>
              <a:t>2</a:t>
            </a:fld>
            <a:endParaRPr lang="en-US" dirty="0"/>
          </a:p>
        </p:txBody>
      </p:sp>
      <p:sp>
        <p:nvSpPr>
          <p:cNvPr id="24579" name="Rectangle 2"/>
          <p:cNvSpPr>
            <a:spLocks noGrp="1" noChangeArrowheads="1"/>
          </p:cNvSpPr>
          <p:nvPr>
            <p:ph type="title" idx="4294967295"/>
          </p:nvPr>
        </p:nvSpPr>
        <p:spPr>
          <a:xfrm>
            <a:off x="0" y="152400"/>
            <a:ext cx="6392863" cy="1143000"/>
          </a:xfrm>
          <a:noFill/>
        </p:spPr>
        <p:txBody>
          <a:bodyPr anchor="ctr">
            <a:normAutofit/>
          </a:bodyPr>
          <a:lstStyle/>
          <a:p>
            <a:pPr algn="ctr" fontAlgn="auto">
              <a:spcAft>
                <a:spcPts val="0"/>
              </a:spcAft>
              <a:defRPr/>
            </a:pPr>
            <a:r>
              <a:rPr lang="en-US" dirty="0" smtClean="0"/>
              <a:t>QU’EST CE QUE L’INNOVATION?</a:t>
            </a:r>
          </a:p>
        </p:txBody>
      </p:sp>
      <p:sp>
        <p:nvSpPr>
          <p:cNvPr id="28675" name="Rectangle 3"/>
          <p:cNvSpPr>
            <a:spLocks noGrp="1" noChangeArrowheads="1"/>
          </p:cNvSpPr>
          <p:nvPr>
            <p:ph idx="4294967295"/>
          </p:nvPr>
        </p:nvSpPr>
        <p:spPr>
          <a:xfrm>
            <a:off x="2667000" y="2590800"/>
            <a:ext cx="6477000" cy="2554545"/>
          </a:xfrm>
        </p:spPr>
        <p:txBody>
          <a:bodyPr>
            <a:spAutoFit/>
          </a:bodyPr>
          <a:lstStyle/>
          <a:p>
            <a:pPr>
              <a:buFont typeface="Wingdings" pitchFamily="2" charset="2"/>
              <a:buNone/>
            </a:pPr>
            <a:r>
              <a:rPr lang="en-US" sz="4000" dirty="0" smtClean="0"/>
              <a:t>L’IMPLANTATION D’IDÉES CRÉATIVES EN SOLUTIONS APPLICABLES ET PROFITABLES</a:t>
            </a:r>
          </a:p>
        </p:txBody>
      </p:sp>
    </p:spTree>
    <p:extLst>
      <p:ext uri="{BB962C8B-B14F-4D97-AF65-F5344CB8AC3E}">
        <p14:creationId xmlns:p14="http://schemas.microsoft.com/office/powerpoint/2010/main" val="3354191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3" name="Rectangle 19"/>
          <p:cNvSpPr>
            <a:spLocks noGrp="1"/>
          </p:cNvSpPr>
          <p:nvPr>
            <p:ph type="title"/>
          </p:nvPr>
        </p:nvSpPr>
        <p:spPr/>
        <p:txBody>
          <a:bodyPr/>
          <a:lstStyle/>
          <a:p>
            <a:r>
              <a:rPr lang="fr-CA" smtClean="0"/>
              <a:t>Moteur Innovation (I-TRIZ)</a:t>
            </a:r>
            <a:endParaRPr lang="en-US" dirty="0"/>
          </a:p>
        </p:txBody>
      </p:sp>
      <p:grpSp>
        <p:nvGrpSpPr>
          <p:cNvPr id="103426" name="Content Placeholder 20"/>
          <p:cNvGrpSpPr>
            <a:grpSpLocks noGrp="1"/>
          </p:cNvGrpSpPr>
          <p:nvPr/>
        </p:nvGrpSpPr>
        <p:grpSpPr bwMode="auto">
          <a:xfrm>
            <a:off x="367035" y="3593000"/>
            <a:ext cx="4293002" cy="2600024"/>
            <a:chOff x="-634" y="933"/>
            <a:chExt cx="3545" cy="3003"/>
          </a:xfrm>
        </p:grpSpPr>
        <p:pic>
          <p:nvPicPr>
            <p:cNvPr id="103440" name="Content Placeholder 20"/>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4" y="933"/>
              <a:ext cx="3545" cy="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1" name="Text Box 4"/>
            <p:cNvSpPr txBox="1">
              <a:spLocks noChangeArrowheads="1"/>
            </p:cNvSpPr>
            <p:nvPr/>
          </p:nvSpPr>
          <p:spPr bwMode="auto">
            <a:xfrm>
              <a:off x="-533" y="1061"/>
              <a:ext cx="3209" cy="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0"/>
                </a:spcBef>
                <a:spcAft>
                  <a:spcPct val="0"/>
                </a:spcAft>
                <a:defRPr>
                  <a:solidFill>
                    <a:schemeClr val="tx1"/>
                  </a:solidFill>
                  <a:latin typeface="Franklin Gothic Book" pitchFamily="34" charset="0"/>
                </a:defRPr>
              </a:lvl1pPr>
              <a:lvl2pPr marL="868363" indent="-282575">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nSpc>
                  <a:spcPct val="90000"/>
                </a:lnSpc>
                <a:spcBef>
                  <a:spcPct val="20000"/>
                </a:spcBef>
                <a:buClr>
                  <a:schemeClr val="tx1"/>
                </a:buClr>
                <a:buSzPct val="65000"/>
                <a:buFont typeface="Wingdings 2" pitchFamily="18" charset="2"/>
                <a:buChar char=""/>
              </a:pPr>
              <a:endParaRPr lang="fr-CA" sz="2000" i="1" dirty="0">
                <a:latin typeface="Book Antiqua" pitchFamily="18" charset="0"/>
                <a:cs typeface="Arial" pitchFamily="34" charset="0"/>
              </a:endParaRPr>
            </a:p>
            <a:p>
              <a:pPr marL="548640" indent="-411480">
                <a:spcAft>
                  <a:spcPts val="0"/>
                </a:spcAft>
                <a:buClr>
                  <a:schemeClr val="tx1"/>
                </a:buClr>
                <a:buFont typeface="Wingdings 2"/>
                <a:buChar char=""/>
                <a:defRPr/>
              </a:pPr>
              <a:r>
                <a:rPr lang="fr-CA" b="1" i="1" dirty="0" smtClean="0">
                  <a:latin typeface="Book Antiqua" pitchFamily="18" charset="0"/>
                  <a:cs typeface="Arial" pitchFamily="34" charset="0"/>
                </a:rPr>
                <a:t>Anticipation des risques de défaillance (ARD)</a:t>
              </a:r>
            </a:p>
            <a:p>
              <a:pPr marL="868680" lvl="1" indent="-283464">
                <a:spcAft>
                  <a:spcPts val="0"/>
                </a:spcAft>
                <a:buFont typeface="Wingdings 2"/>
                <a:buChar char=""/>
                <a:defRPr/>
              </a:pPr>
              <a:r>
                <a:rPr lang="fr-CA" i="1" dirty="0" smtClean="0">
                  <a:latin typeface="Book Antiqua" pitchFamily="18" charset="0"/>
                  <a:cs typeface="Arial" pitchFamily="34" charset="0"/>
                </a:rPr>
                <a:t>Réduction des risques de défaillance face aux  attentes des consommateurs  (</a:t>
              </a:r>
              <a:r>
                <a:rPr lang="fr-CA" i="1" u="sng" dirty="0" smtClean="0">
                  <a:latin typeface="Book Antiqua" pitchFamily="18" charset="0"/>
                  <a:cs typeface="Arial" pitchFamily="34" charset="0"/>
                </a:rPr>
                <a:t>verbalisées</a:t>
              </a:r>
              <a:r>
                <a:rPr lang="fr-CA" i="1" dirty="0" smtClean="0">
                  <a:latin typeface="Book Antiqua" pitchFamily="18" charset="0"/>
                  <a:cs typeface="Arial" pitchFamily="34" charset="0"/>
                </a:rPr>
                <a:t> ou </a:t>
              </a:r>
              <a:r>
                <a:rPr lang="fr-CA" i="1" u="sng" dirty="0" smtClean="0">
                  <a:latin typeface="Book Antiqua" pitchFamily="18" charset="0"/>
                  <a:cs typeface="Arial" pitchFamily="34" charset="0"/>
                </a:rPr>
                <a:t>assumées</a:t>
              </a:r>
              <a:r>
                <a:rPr lang="fr-CA" i="1" dirty="0" smtClean="0">
                  <a:latin typeface="Book Antiqua" pitchFamily="18" charset="0"/>
                  <a:cs typeface="Arial" pitchFamily="34" charset="0"/>
                </a:rPr>
                <a:t>)</a:t>
              </a:r>
            </a:p>
            <a:p>
              <a:pPr>
                <a:lnSpc>
                  <a:spcPct val="90000"/>
                </a:lnSpc>
                <a:spcBef>
                  <a:spcPct val="20000"/>
                </a:spcBef>
                <a:buClr>
                  <a:srgbClr val="FFC000"/>
                </a:buClr>
                <a:buSzPct val="65000"/>
                <a:buFont typeface="Wingdings" pitchFamily="2" charset="2"/>
                <a:buChar char="Ø"/>
              </a:pPr>
              <a:endParaRPr lang="en-US" sz="2400" i="1" dirty="0">
                <a:latin typeface="Book Antiqua" pitchFamily="18" charset="0"/>
                <a:cs typeface="Arial" pitchFamily="34" charset="0"/>
              </a:endParaRPr>
            </a:p>
          </p:txBody>
        </p:sp>
      </p:grpSp>
      <p:grpSp>
        <p:nvGrpSpPr>
          <p:cNvPr id="103427" name="Content Placeholder 20"/>
          <p:cNvGrpSpPr>
            <a:grpSpLocks/>
          </p:cNvGrpSpPr>
          <p:nvPr/>
        </p:nvGrpSpPr>
        <p:grpSpPr bwMode="auto">
          <a:xfrm>
            <a:off x="4602163" y="1257692"/>
            <a:ext cx="4286250" cy="2302034"/>
            <a:chOff x="2899" y="1119"/>
            <a:chExt cx="2700" cy="2817"/>
          </a:xfrm>
        </p:grpSpPr>
        <p:pic>
          <p:nvPicPr>
            <p:cNvPr id="103438" name="Content Placeholder 20"/>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9" y="1119"/>
              <a:ext cx="2700"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9" name="Text Box 9"/>
            <p:cNvSpPr txBox="1">
              <a:spLocks noChangeArrowheads="1"/>
            </p:cNvSpPr>
            <p:nvPr/>
          </p:nvSpPr>
          <p:spPr bwMode="auto">
            <a:xfrm>
              <a:off x="2976" y="1192"/>
              <a:ext cx="2544"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0"/>
                </a:spcBef>
                <a:spcAft>
                  <a:spcPct val="0"/>
                </a:spcAft>
                <a:defRPr>
                  <a:solidFill>
                    <a:schemeClr val="tx1"/>
                  </a:solidFill>
                  <a:latin typeface="Franklin Gothic Book" pitchFamily="34" charset="0"/>
                </a:defRPr>
              </a:lvl1pPr>
              <a:lvl2pPr marL="868363" indent="-282575">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nSpc>
                  <a:spcPct val="90000"/>
                </a:lnSpc>
                <a:spcBef>
                  <a:spcPct val="20000"/>
                </a:spcBef>
                <a:buClr>
                  <a:schemeClr val="tx1"/>
                </a:buClr>
                <a:buSzPct val="65000"/>
                <a:buFont typeface="Wingdings 2" pitchFamily="18" charset="2"/>
                <a:buChar char=""/>
              </a:pPr>
              <a:endParaRPr lang="en-US" sz="2400" b="1" i="1" dirty="0">
                <a:latin typeface="Book Antiqua" pitchFamily="18" charset="0"/>
                <a:cs typeface="Arial" pitchFamily="34" charset="0"/>
              </a:endParaRPr>
            </a:p>
            <a:p>
              <a:pPr marL="548640" indent="-411480" fontAlgn="auto">
                <a:spcBef>
                  <a:spcPct val="20000"/>
                </a:spcBef>
                <a:spcAft>
                  <a:spcPts val="0"/>
                </a:spcAft>
                <a:buClr>
                  <a:schemeClr val="tx1"/>
                </a:buClr>
                <a:buSzPct val="65000"/>
                <a:buFont typeface="Wingdings 2"/>
                <a:buChar char=""/>
                <a:defRPr/>
              </a:pPr>
              <a:r>
                <a:rPr lang="fr-CA" b="1" i="1" dirty="0">
                  <a:latin typeface="Book Antiqua" pitchFamily="18" charset="0"/>
                  <a:cs typeface="Arial" pitchFamily="34" charset="0"/>
                </a:rPr>
                <a:t>Innovation dirigée (ID)</a:t>
              </a:r>
            </a:p>
            <a:p>
              <a:pPr marL="868680" lvl="1" indent="-283464" fontAlgn="auto">
                <a:spcBef>
                  <a:spcPct val="20000"/>
                </a:spcBef>
                <a:spcAft>
                  <a:spcPts val="0"/>
                </a:spcAft>
                <a:buClr>
                  <a:schemeClr val="tx1"/>
                </a:buClr>
                <a:buSzPct val="80000"/>
                <a:buFont typeface="Wingdings 2"/>
                <a:buChar char=""/>
                <a:defRPr/>
              </a:pPr>
              <a:r>
                <a:rPr lang="fr-CA" i="1" dirty="0">
                  <a:latin typeface="Book Antiqua" pitchFamily="18" charset="0"/>
                  <a:cs typeface="Arial" pitchFamily="34" charset="0"/>
                </a:rPr>
                <a:t>Évolution stratégique de systèmes et de produits qui crée </a:t>
              </a:r>
              <a:r>
                <a:rPr lang="fr-CA" i="1" u="sng" dirty="0">
                  <a:latin typeface="Book Antiqua" pitchFamily="18" charset="0"/>
                  <a:cs typeface="Arial" pitchFamily="34" charset="0"/>
                </a:rPr>
                <a:t>l’excitation</a:t>
              </a:r>
              <a:r>
                <a:rPr lang="fr-CA" i="1" dirty="0">
                  <a:latin typeface="Book Antiqua" pitchFamily="18" charset="0"/>
                  <a:cs typeface="Arial" pitchFamily="34" charset="0"/>
                </a:rPr>
                <a:t> des consommateurs!</a:t>
              </a:r>
              <a:endParaRPr lang="fr-CA" sz="2000" i="1" dirty="0">
                <a:latin typeface="Book Antiqua" pitchFamily="18" charset="0"/>
                <a:cs typeface="Arial" pitchFamily="34" charset="0"/>
              </a:endParaRPr>
            </a:p>
            <a:p>
              <a:pPr>
                <a:lnSpc>
                  <a:spcPct val="90000"/>
                </a:lnSpc>
                <a:spcBef>
                  <a:spcPct val="20000"/>
                </a:spcBef>
                <a:buClr>
                  <a:srgbClr val="FFC000"/>
                </a:buClr>
                <a:buSzPct val="65000"/>
                <a:buFont typeface="Wingdings" pitchFamily="2" charset="2"/>
                <a:buChar char="Ø"/>
              </a:pPr>
              <a:endParaRPr lang="en-US" sz="2000" i="1" dirty="0">
                <a:latin typeface="Book Antiqua" pitchFamily="18" charset="0"/>
                <a:cs typeface="Arial" pitchFamily="34" charset="0"/>
              </a:endParaRPr>
            </a:p>
          </p:txBody>
        </p:sp>
      </p:grpSp>
      <p:grpSp>
        <p:nvGrpSpPr>
          <p:cNvPr id="15" name="Content Placeholder 20"/>
          <p:cNvGrpSpPr>
            <a:grpSpLocks noGrp="1"/>
          </p:cNvGrpSpPr>
          <p:nvPr/>
        </p:nvGrpSpPr>
        <p:grpSpPr bwMode="auto">
          <a:xfrm>
            <a:off x="367295" y="1258095"/>
            <a:ext cx="4286250" cy="2362200"/>
            <a:chOff x="211" y="933"/>
            <a:chExt cx="2700" cy="3003"/>
          </a:xfrm>
        </p:grpSpPr>
        <p:pic>
          <p:nvPicPr>
            <p:cNvPr id="16" name="Content Placeholder 20"/>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1" y="933"/>
              <a:ext cx="2700" cy="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288" y="1008"/>
              <a:ext cx="2544"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0"/>
                </a:spcBef>
                <a:spcAft>
                  <a:spcPct val="0"/>
                </a:spcAft>
                <a:defRPr>
                  <a:solidFill>
                    <a:schemeClr val="tx1"/>
                  </a:solidFill>
                  <a:latin typeface="Franklin Gothic Book" pitchFamily="34" charset="0"/>
                </a:defRPr>
              </a:lvl1pPr>
              <a:lvl2pPr marL="868363" indent="-282575">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nSpc>
                  <a:spcPct val="90000"/>
                </a:lnSpc>
                <a:spcBef>
                  <a:spcPct val="20000"/>
                </a:spcBef>
                <a:buClr>
                  <a:schemeClr val="tx1"/>
                </a:buClr>
                <a:buSzPct val="65000"/>
                <a:buFont typeface="Wingdings 2" pitchFamily="18" charset="2"/>
                <a:buChar char=""/>
              </a:pPr>
              <a:endParaRPr lang="en-US" sz="2400" b="1" i="1" dirty="0">
                <a:latin typeface="Book Antiqua" pitchFamily="18" charset="0"/>
                <a:cs typeface="Arial" pitchFamily="34" charset="0"/>
              </a:endParaRPr>
            </a:p>
            <a:p>
              <a:pPr marL="548640" indent="-411480">
                <a:spcAft>
                  <a:spcPts val="0"/>
                </a:spcAft>
                <a:buClr>
                  <a:schemeClr val="tx1"/>
                </a:buClr>
                <a:buFont typeface="Wingdings 2"/>
                <a:buChar char=""/>
                <a:defRPr/>
              </a:pPr>
              <a:r>
                <a:rPr lang="fr-CA" b="1" i="1" dirty="0">
                  <a:latin typeface="Book Antiqua" pitchFamily="18" charset="0"/>
                  <a:cs typeface="Arial" pitchFamily="34" charset="0"/>
                </a:rPr>
                <a:t>Résolution inventive de problèmes (RIP)</a:t>
              </a:r>
            </a:p>
            <a:p>
              <a:pPr marL="868680" lvl="1" indent="-283464">
                <a:spcAft>
                  <a:spcPts val="0"/>
                </a:spcAft>
                <a:buFont typeface="Wingdings 2"/>
                <a:buChar char=""/>
                <a:defRPr/>
              </a:pPr>
              <a:r>
                <a:rPr lang="fr-CA" i="1" dirty="0">
                  <a:latin typeface="Book Antiqua" pitchFamily="18" charset="0"/>
                  <a:cs typeface="Arial" pitchFamily="34" charset="0"/>
                </a:rPr>
                <a:t>Générateur de multiples solutions innovatrices  répondant aux attentes </a:t>
              </a:r>
              <a:r>
                <a:rPr lang="fr-CA" i="1" u="sng" dirty="0">
                  <a:latin typeface="Book Antiqua" pitchFamily="18" charset="0"/>
                  <a:cs typeface="Arial" pitchFamily="34" charset="0"/>
                </a:rPr>
                <a:t>verbalisées</a:t>
              </a:r>
              <a:r>
                <a:rPr lang="fr-CA" i="1" dirty="0">
                  <a:latin typeface="Book Antiqua" pitchFamily="18" charset="0"/>
                  <a:cs typeface="Arial" pitchFamily="34" charset="0"/>
                </a:rPr>
                <a:t> des consommateurs</a:t>
              </a:r>
            </a:p>
            <a:p>
              <a:pPr>
                <a:lnSpc>
                  <a:spcPct val="90000"/>
                </a:lnSpc>
                <a:spcBef>
                  <a:spcPct val="20000"/>
                </a:spcBef>
                <a:buClr>
                  <a:srgbClr val="FFC000"/>
                </a:buClr>
                <a:buSzPct val="65000"/>
                <a:buFont typeface="Wingdings" pitchFamily="2" charset="2"/>
                <a:buChar char="Ø"/>
              </a:pPr>
              <a:endParaRPr lang="en-US" sz="2800" i="1" dirty="0">
                <a:latin typeface="Book Antiqua" pitchFamily="18" charset="0"/>
                <a:cs typeface="Arial" pitchFamily="34" charset="0"/>
              </a:endParaRPr>
            </a:p>
          </p:txBody>
        </p:sp>
      </p:grpSp>
      <p:grpSp>
        <p:nvGrpSpPr>
          <p:cNvPr id="21" name="Content Placeholder 20"/>
          <p:cNvGrpSpPr>
            <a:grpSpLocks/>
          </p:cNvGrpSpPr>
          <p:nvPr/>
        </p:nvGrpSpPr>
        <p:grpSpPr bwMode="auto">
          <a:xfrm>
            <a:off x="4629150" y="3593000"/>
            <a:ext cx="4286250" cy="2600024"/>
            <a:chOff x="2899" y="933"/>
            <a:chExt cx="2700" cy="3003"/>
          </a:xfrm>
        </p:grpSpPr>
        <p:pic>
          <p:nvPicPr>
            <p:cNvPr id="23" name="Content Placeholder 20"/>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9" y="933"/>
              <a:ext cx="2700" cy="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9"/>
            <p:cNvSpPr txBox="1">
              <a:spLocks noChangeArrowheads="1"/>
            </p:cNvSpPr>
            <p:nvPr/>
          </p:nvSpPr>
          <p:spPr bwMode="auto">
            <a:xfrm>
              <a:off x="2976" y="1034"/>
              <a:ext cx="2544" cy="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0"/>
                </a:spcBef>
                <a:spcAft>
                  <a:spcPct val="0"/>
                </a:spcAft>
                <a:defRPr>
                  <a:solidFill>
                    <a:schemeClr val="tx1"/>
                  </a:solidFill>
                  <a:latin typeface="Franklin Gothic Book" pitchFamily="34" charset="0"/>
                </a:defRPr>
              </a:lvl1pPr>
              <a:lvl2pPr marL="868363" indent="-282575">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548640" indent="-411480" fontAlgn="auto">
                <a:spcBef>
                  <a:spcPct val="20000"/>
                </a:spcBef>
                <a:spcAft>
                  <a:spcPts val="0"/>
                </a:spcAft>
                <a:buClr>
                  <a:schemeClr val="tx1"/>
                </a:buClr>
                <a:buSzPct val="65000"/>
                <a:buFont typeface="Wingdings 2"/>
                <a:buChar char=""/>
                <a:defRPr/>
              </a:pPr>
              <a:r>
                <a:rPr lang="fr-CA" b="1" i="1" dirty="0" smtClean="0">
                  <a:latin typeface="Book Antiqua" pitchFamily="18" charset="0"/>
                  <a:cs typeface="Arial" pitchFamily="34" charset="0"/>
                </a:rPr>
                <a:t>Contrôle de la propriété intellectuelle (CPI)</a:t>
              </a:r>
            </a:p>
            <a:p>
              <a:pPr marL="868680" lvl="1" indent="-283464" fontAlgn="auto">
                <a:spcBef>
                  <a:spcPct val="20000"/>
                </a:spcBef>
                <a:spcAft>
                  <a:spcPts val="0"/>
                </a:spcAft>
                <a:buClr>
                  <a:schemeClr val="tx1"/>
                </a:buClr>
                <a:buSzPct val="80000"/>
                <a:buFont typeface="Wingdings 2"/>
                <a:buChar char=""/>
                <a:defRPr/>
              </a:pPr>
              <a:r>
                <a:rPr lang="fr-CA" i="1" dirty="0" smtClean="0">
                  <a:latin typeface="Book Antiqua" pitchFamily="18" charset="0"/>
                  <a:cs typeface="Arial" pitchFamily="34" charset="0"/>
                </a:rPr>
                <a:t>Maximiser la valeur de votre propriété intellectuelle tout en créant une limite de brevets autour de vos systèmes et produits découlant de l’évolution dirigée (DE)</a:t>
              </a:r>
            </a:p>
            <a:p>
              <a:pPr>
                <a:lnSpc>
                  <a:spcPct val="90000"/>
                </a:lnSpc>
                <a:spcBef>
                  <a:spcPct val="20000"/>
                </a:spcBef>
                <a:buClr>
                  <a:srgbClr val="FFC000"/>
                </a:buClr>
                <a:buSzPct val="65000"/>
                <a:buFont typeface="Wingdings" pitchFamily="2" charset="2"/>
                <a:buChar char="Ø"/>
              </a:pPr>
              <a:endParaRPr lang="en-US" sz="2400" i="1" dirty="0">
                <a:latin typeface="Book Antiqua" pitchFamily="18" charset="0"/>
                <a:cs typeface="Arial" pitchFamily="34" charset="0"/>
              </a:endParaRPr>
            </a:p>
          </p:txBody>
        </p:sp>
      </p:grpSp>
      <p:sp>
        <p:nvSpPr>
          <p:cNvPr id="2" name="Espace réservé du numéro de diapositive 1"/>
          <p:cNvSpPr>
            <a:spLocks noGrp="1"/>
          </p:cNvSpPr>
          <p:nvPr>
            <p:ph type="sldNum" sz="quarter" idx="12"/>
          </p:nvPr>
        </p:nvSpPr>
        <p:spPr/>
        <p:txBody>
          <a:bodyPr/>
          <a:lstStyle/>
          <a:p>
            <a:fld id="{B64A00DB-07A9-4767-9697-96F4C2BD5B69}" type="slidenum">
              <a:rPr lang="en-US" smtClean="0"/>
              <a:t>20</a:t>
            </a:fld>
            <a:endParaRPr lang="en-US"/>
          </a:p>
        </p:txBody>
      </p:sp>
    </p:spTree>
    <p:extLst>
      <p:ext uri="{BB962C8B-B14F-4D97-AF65-F5344CB8AC3E}">
        <p14:creationId xmlns:p14="http://schemas.microsoft.com/office/powerpoint/2010/main" val="20348866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ight Triangle 3"/>
          <p:cNvGrpSpPr>
            <a:grpSpLocks/>
          </p:cNvGrpSpPr>
          <p:nvPr/>
        </p:nvGrpSpPr>
        <p:grpSpPr bwMode="auto">
          <a:xfrm>
            <a:off x="420688" y="1030288"/>
            <a:ext cx="3736975" cy="5181600"/>
            <a:chOff x="265" y="649"/>
            <a:chExt cx="2354" cy="3264"/>
          </a:xfrm>
        </p:grpSpPr>
        <p:pic>
          <p:nvPicPr>
            <p:cNvPr id="37890" name="Right Tri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 y="649"/>
              <a:ext cx="2354" cy="3264"/>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rot="5400000">
              <a:off x="108" y="1392"/>
              <a:ext cx="156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fr-FR">
                <a:latin typeface="Book Antiqua" pitchFamily="18" charset="0"/>
              </a:endParaRPr>
            </a:p>
          </p:txBody>
        </p:sp>
      </p:grpSp>
      <p:sp>
        <p:nvSpPr>
          <p:cNvPr id="37893" name="TextBox 9"/>
          <p:cNvSpPr txBox="1">
            <a:spLocks noChangeArrowheads="1"/>
          </p:cNvSpPr>
          <p:nvPr/>
        </p:nvSpPr>
        <p:spPr bwMode="auto">
          <a:xfrm>
            <a:off x="685800" y="1296988"/>
            <a:ext cx="19637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C000"/>
              </a:buClr>
              <a:buFont typeface="Arial" charset="0"/>
              <a:buChar char="•"/>
            </a:pPr>
            <a:r>
              <a:rPr lang="fr-CA" sz="2400" i="1" dirty="0">
                <a:latin typeface="Calibri" pitchFamily="34" charset="0"/>
              </a:rPr>
              <a:t> </a:t>
            </a:r>
            <a:r>
              <a:rPr lang="fr-CA" sz="2400" i="1" dirty="0">
                <a:solidFill>
                  <a:schemeClr val="tx2"/>
                </a:solidFill>
                <a:latin typeface="Calibri" pitchFamily="34" charset="0"/>
              </a:rPr>
              <a:t>Automobile</a:t>
            </a:r>
          </a:p>
          <a:p>
            <a:pPr eaLnBrk="1" hangingPunct="1">
              <a:buClr>
                <a:srgbClr val="FFC000"/>
              </a:buClr>
              <a:buFont typeface="Arial" charset="0"/>
              <a:buChar char="•"/>
            </a:pPr>
            <a:r>
              <a:rPr lang="fr-CA" sz="2400" i="1" dirty="0">
                <a:solidFill>
                  <a:schemeClr val="tx2"/>
                </a:solidFill>
                <a:latin typeface="Calibri" pitchFamily="34" charset="0"/>
              </a:rPr>
              <a:t> Chimique</a:t>
            </a:r>
          </a:p>
          <a:p>
            <a:pPr eaLnBrk="1" hangingPunct="1">
              <a:buClr>
                <a:srgbClr val="FFC000"/>
              </a:buClr>
              <a:buFont typeface="Arial" charset="0"/>
              <a:buChar char="•"/>
            </a:pPr>
            <a:r>
              <a:rPr lang="fr-CA" sz="2400" i="1" dirty="0">
                <a:solidFill>
                  <a:schemeClr val="tx2"/>
                </a:solidFill>
                <a:latin typeface="Calibri" pitchFamily="34" charset="0"/>
              </a:rPr>
              <a:t> Électronique</a:t>
            </a:r>
          </a:p>
          <a:p>
            <a:pPr eaLnBrk="1" hangingPunct="1">
              <a:buClr>
                <a:srgbClr val="FFC000"/>
              </a:buClr>
              <a:buFont typeface="Arial" charset="0"/>
              <a:buChar char="•"/>
            </a:pPr>
            <a:r>
              <a:rPr lang="fr-CA" sz="2400" i="1" dirty="0">
                <a:solidFill>
                  <a:schemeClr val="tx2"/>
                </a:solidFill>
                <a:latin typeface="Calibri" pitchFamily="34" charset="0"/>
              </a:rPr>
              <a:t> Médical</a:t>
            </a:r>
          </a:p>
          <a:p>
            <a:pPr eaLnBrk="1" hangingPunct="1">
              <a:buClr>
                <a:srgbClr val="FFC000"/>
              </a:buClr>
              <a:buFont typeface="Arial" charset="0"/>
              <a:buChar char="•"/>
            </a:pPr>
            <a:r>
              <a:rPr lang="fr-CA" sz="2400" i="1" dirty="0">
                <a:solidFill>
                  <a:schemeClr val="tx2"/>
                </a:solidFill>
                <a:latin typeface="Calibri" pitchFamily="34" charset="0"/>
              </a:rPr>
              <a:t> </a:t>
            </a:r>
            <a:r>
              <a:rPr lang="fr-CA" sz="2400" i="1" dirty="0" err="1">
                <a:solidFill>
                  <a:schemeClr val="tx2"/>
                </a:solidFill>
                <a:latin typeface="Calibri" pitchFamily="34" charset="0"/>
              </a:rPr>
              <a:t>Aérospacial</a:t>
            </a:r>
            <a:endParaRPr lang="fr-CA" sz="2400" i="1" dirty="0">
              <a:solidFill>
                <a:schemeClr val="tx2"/>
              </a:solidFill>
              <a:latin typeface="Calibri" pitchFamily="34" charset="0"/>
            </a:endParaRPr>
          </a:p>
          <a:p>
            <a:pPr eaLnBrk="1" hangingPunct="1">
              <a:buClr>
                <a:srgbClr val="FFC000"/>
              </a:buClr>
              <a:buFont typeface="Arial" charset="0"/>
              <a:buChar char="•"/>
            </a:pPr>
            <a:r>
              <a:rPr lang="fr-CA" sz="2400" i="1" dirty="0">
                <a:solidFill>
                  <a:schemeClr val="tx2"/>
                </a:solidFill>
                <a:latin typeface="Calibri" pitchFamily="34" charset="0"/>
              </a:rPr>
              <a:t> Aviation</a:t>
            </a:r>
          </a:p>
          <a:p>
            <a:pPr eaLnBrk="1" hangingPunct="1">
              <a:buClr>
                <a:srgbClr val="FFC000"/>
              </a:buClr>
              <a:buFont typeface="Arial" charset="0"/>
              <a:buChar char="•"/>
            </a:pPr>
            <a:r>
              <a:rPr lang="fr-CA" sz="2400" i="1" dirty="0">
                <a:solidFill>
                  <a:schemeClr val="tx2"/>
                </a:solidFill>
                <a:latin typeface="Calibri" pitchFamily="34" charset="0"/>
              </a:rPr>
              <a:t> Énergie</a:t>
            </a:r>
          </a:p>
          <a:p>
            <a:pPr eaLnBrk="1" hangingPunct="1">
              <a:buClr>
                <a:srgbClr val="FFC000"/>
              </a:buClr>
              <a:buFont typeface="Arial" charset="0"/>
              <a:buChar char="•"/>
            </a:pPr>
            <a:r>
              <a:rPr lang="fr-CA" sz="2400" i="1" dirty="0">
                <a:solidFill>
                  <a:schemeClr val="tx2"/>
                </a:solidFill>
                <a:latin typeface="Calibri" pitchFamily="34" charset="0"/>
              </a:rPr>
              <a:t> Alimentaire</a:t>
            </a:r>
          </a:p>
        </p:txBody>
      </p:sp>
      <p:grpSp>
        <p:nvGrpSpPr>
          <p:cNvPr id="2" name="Group 12"/>
          <p:cNvGrpSpPr>
            <a:grpSpLocks/>
          </p:cNvGrpSpPr>
          <p:nvPr/>
        </p:nvGrpSpPr>
        <p:grpSpPr bwMode="auto">
          <a:xfrm>
            <a:off x="2314575" y="568325"/>
            <a:ext cx="6397625" cy="6186488"/>
            <a:chOff x="2315113" y="568325"/>
            <a:chExt cx="6397824" cy="6186309"/>
          </a:xfrm>
        </p:grpSpPr>
        <p:sp>
          <p:nvSpPr>
            <p:cNvPr id="8" name="TextBox 7"/>
            <p:cNvSpPr txBox="1"/>
            <p:nvPr/>
          </p:nvSpPr>
          <p:spPr>
            <a:xfrm>
              <a:off x="2315113" y="568325"/>
              <a:ext cx="3359254" cy="5910092"/>
            </a:xfrm>
            <a:prstGeom prst="rect">
              <a:avLst/>
            </a:prstGeom>
            <a:noFill/>
          </p:spPr>
          <p:txBody>
            <a:bodyPr wrap="none">
              <a:spAutoFit/>
            </a:bodyPr>
            <a:lstStyle/>
            <a:p>
              <a:pPr algn="r" fontAlgn="auto">
                <a:spcBef>
                  <a:spcPts val="0"/>
                </a:spcBef>
                <a:spcAft>
                  <a:spcPts val="0"/>
                </a:spcAft>
                <a:defRPr/>
              </a:pPr>
              <a:r>
                <a:rPr lang="en-US" i="1" dirty="0">
                  <a:latin typeface="+mn-lt"/>
                  <a:cs typeface="+mn-cs"/>
                </a:rPr>
                <a:t>3M</a:t>
              </a:r>
            </a:p>
            <a:p>
              <a:pPr algn="r" fontAlgn="auto">
                <a:spcBef>
                  <a:spcPts val="0"/>
                </a:spcBef>
                <a:spcAft>
                  <a:spcPts val="0"/>
                </a:spcAft>
                <a:defRPr/>
              </a:pPr>
              <a:r>
                <a:rPr lang="en-US" i="1" dirty="0">
                  <a:latin typeface="+mn-lt"/>
                  <a:cs typeface="+mn-cs"/>
                </a:rPr>
                <a:t>Allied Signal</a:t>
              </a:r>
            </a:p>
            <a:p>
              <a:pPr algn="r" fontAlgn="auto">
                <a:spcBef>
                  <a:spcPts val="0"/>
                </a:spcBef>
                <a:spcAft>
                  <a:spcPts val="0"/>
                </a:spcAft>
                <a:defRPr/>
              </a:pPr>
              <a:r>
                <a:rPr lang="en-US" i="1" dirty="0">
                  <a:latin typeface="+mn-lt"/>
                  <a:cs typeface="+mn-cs"/>
                </a:rPr>
                <a:t>Boeing</a:t>
              </a:r>
            </a:p>
            <a:p>
              <a:pPr algn="r" fontAlgn="auto">
                <a:spcBef>
                  <a:spcPts val="0"/>
                </a:spcBef>
                <a:spcAft>
                  <a:spcPts val="0"/>
                </a:spcAft>
                <a:defRPr/>
              </a:pPr>
              <a:r>
                <a:rPr lang="en-US" i="1" dirty="0">
                  <a:latin typeface="+mn-lt"/>
                  <a:cs typeface="+mn-cs"/>
                </a:rPr>
                <a:t>BP Amoco </a:t>
              </a:r>
            </a:p>
            <a:p>
              <a:pPr algn="r" fontAlgn="auto">
                <a:spcBef>
                  <a:spcPts val="0"/>
                </a:spcBef>
                <a:spcAft>
                  <a:spcPts val="0"/>
                </a:spcAft>
                <a:defRPr/>
              </a:pPr>
              <a:r>
                <a:rPr lang="en-US" i="1" dirty="0">
                  <a:latin typeface="+mn-lt"/>
                  <a:cs typeface="+mn-cs"/>
                </a:rPr>
                <a:t>Chrysler</a:t>
              </a:r>
            </a:p>
            <a:p>
              <a:pPr algn="r" fontAlgn="auto">
                <a:spcBef>
                  <a:spcPts val="0"/>
                </a:spcBef>
                <a:spcAft>
                  <a:spcPts val="0"/>
                </a:spcAft>
                <a:defRPr/>
              </a:pPr>
              <a:r>
                <a:rPr lang="en-US" i="1" dirty="0">
                  <a:latin typeface="+mn-lt"/>
                  <a:cs typeface="+mn-cs"/>
                </a:rPr>
                <a:t>Conoco-Phillips</a:t>
              </a:r>
            </a:p>
            <a:p>
              <a:pPr algn="r" fontAlgn="auto">
                <a:spcBef>
                  <a:spcPts val="0"/>
                </a:spcBef>
                <a:spcAft>
                  <a:spcPts val="0"/>
                </a:spcAft>
                <a:defRPr/>
              </a:pPr>
              <a:r>
                <a:rPr lang="en-US" i="1" dirty="0">
                  <a:latin typeface="+mn-lt"/>
                  <a:cs typeface="+mn-cs"/>
                </a:rPr>
                <a:t>Creighton University</a:t>
              </a:r>
            </a:p>
            <a:p>
              <a:pPr algn="r" fontAlgn="auto">
                <a:spcBef>
                  <a:spcPts val="0"/>
                </a:spcBef>
                <a:spcAft>
                  <a:spcPts val="0"/>
                </a:spcAft>
                <a:defRPr/>
              </a:pPr>
              <a:r>
                <a:rPr lang="en-US" i="1" dirty="0">
                  <a:latin typeface="+mn-lt"/>
                  <a:cs typeface="+mn-cs"/>
                </a:rPr>
                <a:t>Dana Corporation</a:t>
              </a:r>
            </a:p>
            <a:p>
              <a:pPr algn="r" fontAlgn="auto">
                <a:spcBef>
                  <a:spcPts val="0"/>
                </a:spcBef>
                <a:spcAft>
                  <a:spcPts val="0"/>
                </a:spcAft>
                <a:defRPr/>
              </a:pPr>
              <a:r>
                <a:rPr lang="en-US" i="1" dirty="0">
                  <a:latin typeface="+mn-lt"/>
                  <a:cs typeface="+mn-cs"/>
                </a:rPr>
                <a:t>Dow Chemical</a:t>
              </a:r>
            </a:p>
            <a:p>
              <a:pPr algn="r" fontAlgn="auto">
                <a:spcBef>
                  <a:spcPts val="0"/>
                </a:spcBef>
                <a:spcAft>
                  <a:spcPts val="0"/>
                </a:spcAft>
                <a:defRPr/>
              </a:pPr>
              <a:r>
                <a:rPr lang="en-US" i="1" dirty="0">
                  <a:latin typeface="+mn-lt"/>
                  <a:cs typeface="+mn-cs"/>
                </a:rPr>
                <a:t>DuPont</a:t>
              </a:r>
            </a:p>
            <a:p>
              <a:pPr algn="r" fontAlgn="auto">
                <a:spcBef>
                  <a:spcPts val="0"/>
                </a:spcBef>
                <a:spcAft>
                  <a:spcPts val="0"/>
                </a:spcAft>
                <a:defRPr/>
              </a:pPr>
              <a:r>
                <a:rPr lang="en-US" i="1" dirty="0">
                  <a:latin typeface="+mn-lt"/>
                  <a:cs typeface="+mn-cs"/>
                </a:rPr>
                <a:t>Exxon-Mobil</a:t>
              </a:r>
            </a:p>
            <a:p>
              <a:pPr algn="r" fontAlgn="auto">
                <a:spcBef>
                  <a:spcPts val="0"/>
                </a:spcBef>
                <a:spcAft>
                  <a:spcPts val="0"/>
                </a:spcAft>
                <a:defRPr/>
              </a:pPr>
              <a:r>
                <a:rPr lang="en-US" i="1" dirty="0">
                  <a:latin typeface="+mn-lt"/>
                  <a:cs typeface="+mn-cs"/>
                </a:rPr>
                <a:t>Ford</a:t>
              </a:r>
            </a:p>
            <a:p>
              <a:pPr algn="r" fontAlgn="auto">
                <a:spcBef>
                  <a:spcPts val="0"/>
                </a:spcBef>
                <a:spcAft>
                  <a:spcPts val="0"/>
                </a:spcAft>
                <a:defRPr/>
              </a:pPr>
              <a:r>
                <a:rPr lang="en-US" i="1" dirty="0">
                  <a:latin typeface="+mn-lt"/>
                  <a:cs typeface="+mn-cs"/>
                </a:rPr>
                <a:t>General Motors</a:t>
              </a:r>
            </a:p>
            <a:p>
              <a:pPr algn="r" fontAlgn="auto">
                <a:spcBef>
                  <a:spcPts val="0"/>
                </a:spcBef>
                <a:spcAft>
                  <a:spcPts val="0"/>
                </a:spcAft>
                <a:defRPr/>
              </a:pPr>
              <a:r>
                <a:rPr lang="en-US" i="1" dirty="0">
                  <a:latin typeface="+mn-lt"/>
                  <a:cs typeface="+mn-cs"/>
                </a:rPr>
                <a:t>Hitachi</a:t>
              </a:r>
            </a:p>
            <a:p>
              <a:pPr algn="r" fontAlgn="auto">
                <a:spcBef>
                  <a:spcPts val="0"/>
                </a:spcBef>
                <a:spcAft>
                  <a:spcPts val="0"/>
                </a:spcAft>
                <a:defRPr/>
              </a:pPr>
              <a:r>
                <a:rPr lang="en-US" i="1" dirty="0">
                  <a:latin typeface="+mn-lt"/>
                  <a:cs typeface="+mn-cs"/>
                </a:rPr>
                <a:t>Honeywell</a:t>
              </a:r>
            </a:p>
            <a:p>
              <a:pPr algn="r" fontAlgn="auto">
                <a:spcBef>
                  <a:spcPts val="0"/>
                </a:spcBef>
                <a:spcAft>
                  <a:spcPts val="0"/>
                </a:spcAft>
                <a:defRPr/>
              </a:pPr>
              <a:r>
                <a:rPr lang="en-US" i="1" dirty="0">
                  <a:latin typeface="+mn-lt"/>
                  <a:cs typeface="+mn-cs"/>
                </a:rPr>
                <a:t>Johnson &amp; Johnson</a:t>
              </a:r>
            </a:p>
            <a:p>
              <a:pPr algn="r" fontAlgn="auto">
                <a:spcBef>
                  <a:spcPts val="0"/>
                </a:spcBef>
                <a:spcAft>
                  <a:spcPts val="0"/>
                </a:spcAft>
                <a:defRPr/>
              </a:pPr>
              <a:r>
                <a:rPr lang="en-US" i="1" dirty="0">
                  <a:latin typeface="+mn-lt"/>
                  <a:cs typeface="+mn-cs"/>
                </a:rPr>
                <a:t>Kent State University</a:t>
              </a:r>
            </a:p>
            <a:p>
              <a:pPr algn="r" fontAlgn="auto">
                <a:spcBef>
                  <a:spcPts val="0"/>
                </a:spcBef>
                <a:spcAft>
                  <a:spcPts val="0"/>
                </a:spcAft>
                <a:defRPr/>
              </a:pPr>
              <a:r>
                <a:rPr lang="en-US" i="1" dirty="0">
                  <a:latin typeface="+mn-lt"/>
                  <a:cs typeface="+mn-cs"/>
                </a:rPr>
                <a:t>Liverpool John </a:t>
              </a:r>
              <a:r>
                <a:rPr lang="en-US" i="1" dirty="0" err="1">
                  <a:latin typeface="+mn-lt"/>
                  <a:cs typeface="+mn-cs"/>
                </a:rPr>
                <a:t>Moores</a:t>
              </a:r>
              <a:r>
                <a:rPr lang="en-US" i="1" dirty="0">
                  <a:latin typeface="+mn-lt"/>
                  <a:cs typeface="+mn-cs"/>
                </a:rPr>
                <a:t> University</a:t>
              </a:r>
            </a:p>
            <a:p>
              <a:pPr algn="r" fontAlgn="auto">
                <a:spcBef>
                  <a:spcPts val="0"/>
                </a:spcBef>
                <a:spcAft>
                  <a:spcPts val="0"/>
                </a:spcAft>
                <a:defRPr/>
              </a:pPr>
              <a:r>
                <a:rPr lang="en-US" i="1" dirty="0">
                  <a:latin typeface="+mn-lt"/>
                  <a:cs typeface="+mn-cs"/>
                </a:rPr>
                <a:t>Lucent Technologies </a:t>
              </a:r>
            </a:p>
            <a:p>
              <a:pPr algn="r" fontAlgn="auto">
                <a:spcBef>
                  <a:spcPts val="0"/>
                </a:spcBef>
                <a:spcAft>
                  <a:spcPts val="0"/>
                </a:spcAft>
                <a:defRPr/>
              </a:pPr>
              <a:r>
                <a:rPr lang="en-US" i="1" dirty="0">
                  <a:latin typeface="+mn-lt"/>
                  <a:cs typeface="+mn-cs"/>
                </a:rPr>
                <a:t>Medtronic </a:t>
              </a:r>
            </a:p>
            <a:p>
              <a:pPr algn="r" fontAlgn="auto">
                <a:spcBef>
                  <a:spcPts val="0"/>
                </a:spcBef>
                <a:spcAft>
                  <a:spcPts val="0"/>
                </a:spcAft>
                <a:defRPr/>
              </a:pPr>
              <a:r>
                <a:rPr lang="en-US" i="1" dirty="0">
                  <a:latin typeface="+mn-lt"/>
                  <a:cs typeface="+mn-cs"/>
                </a:rPr>
                <a:t>Motorola </a:t>
              </a:r>
            </a:p>
          </p:txBody>
        </p:sp>
        <p:sp>
          <p:nvSpPr>
            <p:cNvPr id="9" name="TextBox 8"/>
            <p:cNvSpPr txBox="1"/>
            <p:nvPr/>
          </p:nvSpPr>
          <p:spPr>
            <a:xfrm>
              <a:off x="5715644" y="568325"/>
              <a:ext cx="2997293" cy="6186309"/>
            </a:xfrm>
            <a:prstGeom prst="rect">
              <a:avLst/>
            </a:prstGeom>
            <a:noFill/>
          </p:spPr>
          <p:txBody>
            <a:bodyPr wrap="none">
              <a:spAutoFit/>
            </a:bodyPr>
            <a:lstStyle/>
            <a:p>
              <a:pPr fontAlgn="auto">
                <a:spcBef>
                  <a:spcPts val="0"/>
                </a:spcBef>
                <a:spcAft>
                  <a:spcPts val="0"/>
                </a:spcAft>
                <a:defRPr/>
              </a:pPr>
              <a:r>
                <a:rPr lang="en-US" i="1" dirty="0">
                  <a:solidFill>
                    <a:schemeClr val="accent6"/>
                  </a:solidFill>
                  <a:latin typeface="+mn-lt"/>
                  <a:cs typeface="+mn-cs"/>
                </a:rPr>
                <a:t>NASA </a:t>
              </a:r>
            </a:p>
            <a:p>
              <a:pPr fontAlgn="auto">
                <a:spcBef>
                  <a:spcPts val="0"/>
                </a:spcBef>
                <a:spcAft>
                  <a:spcPts val="0"/>
                </a:spcAft>
                <a:defRPr/>
              </a:pPr>
              <a:r>
                <a:rPr lang="en-US" i="1" dirty="0">
                  <a:solidFill>
                    <a:schemeClr val="accent6"/>
                  </a:solidFill>
                  <a:latin typeface="+mn-lt"/>
                  <a:cs typeface="+mn-cs"/>
                </a:rPr>
                <a:t>National Semiconductor</a:t>
              </a:r>
            </a:p>
            <a:p>
              <a:pPr fontAlgn="auto">
                <a:spcBef>
                  <a:spcPts val="0"/>
                </a:spcBef>
                <a:spcAft>
                  <a:spcPts val="0"/>
                </a:spcAft>
                <a:defRPr/>
              </a:pPr>
              <a:r>
                <a:rPr lang="en-US" i="1" dirty="0">
                  <a:solidFill>
                    <a:schemeClr val="accent6"/>
                  </a:solidFill>
                  <a:latin typeface="+mn-lt"/>
                  <a:cs typeface="+mn-cs"/>
                </a:rPr>
                <a:t>Navistar International</a:t>
              </a:r>
            </a:p>
            <a:p>
              <a:pPr fontAlgn="auto">
                <a:spcBef>
                  <a:spcPts val="0"/>
                </a:spcBef>
                <a:spcAft>
                  <a:spcPts val="0"/>
                </a:spcAft>
                <a:defRPr/>
              </a:pPr>
              <a:r>
                <a:rPr lang="en-US" i="1" dirty="0">
                  <a:solidFill>
                    <a:schemeClr val="accent6"/>
                  </a:solidFill>
                  <a:latin typeface="+mn-lt"/>
                  <a:cs typeface="+mn-cs"/>
                </a:rPr>
                <a:t>Nortel (Northern Telecom) </a:t>
              </a:r>
            </a:p>
            <a:p>
              <a:pPr fontAlgn="auto">
                <a:spcBef>
                  <a:spcPts val="0"/>
                </a:spcBef>
                <a:spcAft>
                  <a:spcPts val="0"/>
                </a:spcAft>
                <a:defRPr/>
              </a:pPr>
              <a:r>
                <a:rPr lang="en-US" i="1" dirty="0">
                  <a:solidFill>
                    <a:schemeClr val="accent6"/>
                  </a:solidFill>
                  <a:latin typeface="+mn-lt"/>
                  <a:cs typeface="+mn-cs"/>
                </a:rPr>
                <a:t>Pratt &amp; Whitney</a:t>
              </a:r>
            </a:p>
            <a:p>
              <a:pPr fontAlgn="auto">
                <a:spcBef>
                  <a:spcPts val="0"/>
                </a:spcBef>
                <a:spcAft>
                  <a:spcPts val="0"/>
                </a:spcAft>
                <a:defRPr/>
              </a:pPr>
              <a:r>
                <a:rPr lang="en-US" i="1" dirty="0">
                  <a:solidFill>
                    <a:schemeClr val="accent6"/>
                  </a:solidFill>
                  <a:latin typeface="+mn-lt"/>
                  <a:cs typeface="+mn-cs"/>
                </a:rPr>
                <a:t>Rice University</a:t>
              </a:r>
            </a:p>
            <a:p>
              <a:pPr fontAlgn="auto">
                <a:spcBef>
                  <a:spcPts val="0"/>
                </a:spcBef>
                <a:spcAft>
                  <a:spcPts val="0"/>
                </a:spcAft>
                <a:defRPr/>
              </a:pPr>
              <a:r>
                <a:rPr lang="en-US" i="1" dirty="0">
                  <a:solidFill>
                    <a:schemeClr val="accent6"/>
                  </a:solidFill>
                  <a:latin typeface="+mn-lt"/>
                  <a:cs typeface="+mn-cs"/>
                </a:rPr>
                <a:t>Ridge Tool Company</a:t>
              </a:r>
            </a:p>
            <a:p>
              <a:pPr fontAlgn="auto">
                <a:spcBef>
                  <a:spcPts val="0"/>
                </a:spcBef>
                <a:spcAft>
                  <a:spcPts val="0"/>
                </a:spcAft>
                <a:defRPr/>
              </a:pPr>
              <a:r>
                <a:rPr lang="en-US" i="1" dirty="0">
                  <a:solidFill>
                    <a:schemeClr val="accent6"/>
                  </a:solidFill>
                  <a:latin typeface="+mn-lt"/>
                  <a:cs typeface="+mn-cs"/>
                </a:rPr>
                <a:t>Rockwell International </a:t>
              </a:r>
            </a:p>
            <a:p>
              <a:pPr fontAlgn="auto">
                <a:spcBef>
                  <a:spcPts val="0"/>
                </a:spcBef>
                <a:spcAft>
                  <a:spcPts val="0"/>
                </a:spcAft>
                <a:defRPr/>
              </a:pPr>
              <a:r>
                <a:rPr lang="en-US" i="1" dirty="0">
                  <a:solidFill>
                    <a:schemeClr val="accent6"/>
                  </a:solidFill>
                  <a:latin typeface="+mn-lt"/>
                  <a:cs typeface="+mn-cs"/>
                </a:rPr>
                <a:t>S.C. Johnson</a:t>
              </a:r>
            </a:p>
            <a:p>
              <a:pPr fontAlgn="auto">
                <a:spcBef>
                  <a:spcPts val="0"/>
                </a:spcBef>
                <a:spcAft>
                  <a:spcPts val="0"/>
                </a:spcAft>
                <a:defRPr/>
              </a:pPr>
              <a:r>
                <a:rPr lang="en-US" i="1" dirty="0">
                  <a:solidFill>
                    <a:schemeClr val="accent6"/>
                  </a:solidFill>
                  <a:latin typeface="+mn-lt"/>
                  <a:cs typeface="+mn-cs"/>
                </a:rPr>
                <a:t>Shell Oil</a:t>
              </a:r>
            </a:p>
            <a:p>
              <a:pPr fontAlgn="auto">
                <a:spcBef>
                  <a:spcPts val="0"/>
                </a:spcBef>
                <a:spcAft>
                  <a:spcPts val="0"/>
                </a:spcAft>
                <a:defRPr/>
              </a:pPr>
              <a:r>
                <a:rPr lang="en-US" i="1" dirty="0">
                  <a:solidFill>
                    <a:schemeClr val="accent6"/>
                  </a:solidFill>
                  <a:latin typeface="+mn-lt"/>
                  <a:cs typeface="+mn-cs"/>
                </a:rPr>
                <a:t>Texas University</a:t>
              </a:r>
            </a:p>
            <a:p>
              <a:pPr fontAlgn="auto">
                <a:spcBef>
                  <a:spcPts val="0"/>
                </a:spcBef>
                <a:spcAft>
                  <a:spcPts val="0"/>
                </a:spcAft>
                <a:defRPr/>
              </a:pPr>
              <a:r>
                <a:rPr lang="en-US" i="1" dirty="0">
                  <a:solidFill>
                    <a:schemeClr val="accent6"/>
                  </a:solidFill>
                  <a:latin typeface="+mn-lt"/>
                  <a:cs typeface="+mn-cs"/>
                </a:rPr>
                <a:t>Toyota </a:t>
              </a:r>
            </a:p>
            <a:p>
              <a:pPr fontAlgn="auto">
                <a:spcBef>
                  <a:spcPts val="0"/>
                </a:spcBef>
                <a:spcAft>
                  <a:spcPts val="0"/>
                </a:spcAft>
                <a:defRPr/>
              </a:pPr>
              <a:r>
                <a:rPr lang="en-US" i="1" dirty="0">
                  <a:solidFill>
                    <a:schemeClr val="accent6"/>
                  </a:solidFill>
                  <a:latin typeface="+mn-lt"/>
                  <a:cs typeface="+mn-cs"/>
                </a:rPr>
                <a:t>TRW Automotive </a:t>
              </a:r>
            </a:p>
            <a:p>
              <a:pPr fontAlgn="auto">
                <a:spcBef>
                  <a:spcPts val="0"/>
                </a:spcBef>
                <a:spcAft>
                  <a:spcPts val="0"/>
                </a:spcAft>
                <a:defRPr/>
              </a:pPr>
              <a:r>
                <a:rPr lang="en-US" i="1" dirty="0">
                  <a:solidFill>
                    <a:schemeClr val="accent6"/>
                  </a:solidFill>
                  <a:latin typeface="+mn-lt"/>
                  <a:cs typeface="+mn-cs"/>
                </a:rPr>
                <a:t>Unisys </a:t>
              </a:r>
            </a:p>
            <a:p>
              <a:pPr fontAlgn="auto">
                <a:spcBef>
                  <a:spcPts val="0"/>
                </a:spcBef>
                <a:spcAft>
                  <a:spcPts val="0"/>
                </a:spcAft>
                <a:defRPr/>
              </a:pPr>
              <a:r>
                <a:rPr lang="en-US" i="1" dirty="0">
                  <a:solidFill>
                    <a:schemeClr val="accent6"/>
                  </a:solidFill>
                  <a:latin typeface="+mn-lt"/>
                  <a:cs typeface="+mn-cs"/>
                </a:rPr>
                <a:t>US Air Force</a:t>
              </a:r>
            </a:p>
            <a:p>
              <a:pPr fontAlgn="auto">
                <a:spcBef>
                  <a:spcPts val="0"/>
                </a:spcBef>
                <a:spcAft>
                  <a:spcPts val="0"/>
                </a:spcAft>
                <a:defRPr/>
              </a:pPr>
              <a:r>
                <a:rPr lang="en-US" i="1" dirty="0">
                  <a:solidFill>
                    <a:schemeClr val="accent6"/>
                  </a:solidFill>
                  <a:latin typeface="+mn-lt"/>
                  <a:cs typeface="+mn-cs"/>
                </a:rPr>
                <a:t>US Army </a:t>
              </a:r>
            </a:p>
            <a:p>
              <a:pPr fontAlgn="auto">
                <a:spcBef>
                  <a:spcPts val="0"/>
                </a:spcBef>
                <a:spcAft>
                  <a:spcPts val="0"/>
                </a:spcAft>
                <a:defRPr/>
              </a:pPr>
              <a:r>
                <a:rPr lang="en-US" i="1" dirty="0">
                  <a:solidFill>
                    <a:schemeClr val="accent6"/>
                  </a:solidFill>
                  <a:latin typeface="+mn-lt"/>
                  <a:cs typeface="+mn-cs"/>
                </a:rPr>
                <a:t>US Navy</a:t>
              </a:r>
            </a:p>
            <a:p>
              <a:pPr fontAlgn="auto">
                <a:spcBef>
                  <a:spcPts val="0"/>
                </a:spcBef>
                <a:spcAft>
                  <a:spcPts val="0"/>
                </a:spcAft>
                <a:defRPr/>
              </a:pPr>
              <a:r>
                <a:rPr lang="en-US" i="1" dirty="0">
                  <a:solidFill>
                    <a:schemeClr val="accent6"/>
                  </a:solidFill>
                  <a:latin typeface="+mn-lt"/>
                  <a:cs typeface="+mn-cs"/>
                </a:rPr>
                <a:t>Vanderbilt University</a:t>
              </a:r>
            </a:p>
            <a:p>
              <a:pPr fontAlgn="auto">
                <a:spcBef>
                  <a:spcPts val="0"/>
                </a:spcBef>
                <a:spcAft>
                  <a:spcPts val="0"/>
                </a:spcAft>
                <a:defRPr/>
              </a:pPr>
              <a:r>
                <a:rPr lang="en-US" i="1" dirty="0">
                  <a:solidFill>
                    <a:schemeClr val="accent6"/>
                  </a:solidFill>
                  <a:latin typeface="+mn-lt"/>
                  <a:cs typeface="+mn-cs"/>
                </a:rPr>
                <a:t>W.E.T. Automotive</a:t>
              </a:r>
            </a:p>
            <a:p>
              <a:pPr fontAlgn="auto">
                <a:spcBef>
                  <a:spcPts val="0"/>
                </a:spcBef>
                <a:spcAft>
                  <a:spcPts val="0"/>
                </a:spcAft>
                <a:defRPr/>
              </a:pPr>
              <a:r>
                <a:rPr lang="en-US" i="1" dirty="0">
                  <a:solidFill>
                    <a:schemeClr val="accent6"/>
                  </a:solidFill>
                  <a:latin typeface="+mn-lt"/>
                  <a:cs typeface="+mn-cs"/>
                </a:rPr>
                <a:t>Western Michigan University</a:t>
              </a:r>
            </a:p>
            <a:p>
              <a:pPr fontAlgn="auto">
                <a:spcBef>
                  <a:spcPts val="0"/>
                </a:spcBef>
                <a:spcAft>
                  <a:spcPts val="0"/>
                </a:spcAft>
                <a:defRPr/>
              </a:pPr>
              <a:r>
                <a:rPr lang="en-US" i="1" dirty="0">
                  <a:solidFill>
                    <a:schemeClr val="accent6"/>
                  </a:solidFill>
                  <a:latin typeface="+mn-lt"/>
                  <a:cs typeface="+mn-cs"/>
                </a:rPr>
                <a:t>Xerox</a:t>
              </a:r>
            </a:p>
            <a:p>
              <a:pPr fontAlgn="auto">
                <a:spcBef>
                  <a:spcPts val="0"/>
                </a:spcBef>
                <a:spcAft>
                  <a:spcPts val="0"/>
                </a:spcAft>
                <a:defRPr/>
              </a:pPr>
              <a:endParaRPr lang="en-US" i="1" dirty="0">
                <a:solidFill>
                  <a:srgbClr val="FFC000"/>
                </a:solidFill>
                <a:latin typeface="+mn-lt"/>
                <a:cs typeface="+mn-cs"/>
              </a:endParaRPr>
            </a:p>
          </p:txBody>
        </p:sp>
      </p:grpSp>
      <p:pic>
        <p:nvPicPr>
          <p:cNvPr id="37895" name="Picture 2" descr="E:\FILES\PFILES\MSOFFICE\MEDIA\CNTCD1\ClipArt3\j02340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3505200"/>
            <a:ext cx="4302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itle 1"/>
          <p:cNvPicPr>
            <a:picLocks noGrp="1" noChangeArrowheads="1"/>
          </p:cNvPicPr>
          <p:nvPr>
            <p:ph type="title" idx="4294967295"/>
          </p:nvPr>
        </p:nvPicPr>
        <p:blipFill>
          <a:blip r:embed="rId5">
            <a:extLst>
              <a:ext uri="{28A0092B-C50C-407E-A947-70E740481C1C}">
                <a14:useLocalDpi xmlns:a14="http://schemas.microsoft.com/office/drawing/2010/main" val="0"/>
              </a:ext>
            </a:extLst>
          </a:blip>
          <a:srcRect/>
          <a:stretch>
            <a:fillRect/>
          </a:stretch>
        </p:blipFill>
        <p:spPr bwMode="auto">
          <a:xfrm>
            <a:off x="0" y="0"/>
            <a:ext cx="3943350" cy="1390650"/>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21</a:t>
            </a:fld>
            <a:endParaRPr lang="en-US"/>
          </a:p>
        </p:txBody>
      </p:sp>
    </p:spTree>
    <p:extLst>
      <p:ext uri="{BB962C8B-B14F-4D97-AF65-F5344CB8AC3E}">
        <p14:creationId xmlns:p14="http://schemas.microsoft.com/office/powerpoint/2010/main" val="175121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73" name="Text Box 9"/>
          <p:cNvSpPr txBox="1">
            <a:spLocks noChangeArrowheads="1"/>
          </p:cNvSpPr>
          <p:nvPr/>
        </p:nvSpPr>
        <p:spPr bwMode="auto">
          <a:xfrm>
            <a:off x="1828800" y="2819400"/>
            <a:ext cx="6019800" cy="701675"/>
          </a:xfrm>
          <a:prstGeom prst="rect">
            <a:avLst/>
          </a:prstGeom>
          <a:noFill/>
          <a:ln w="9525">
            <a:noFill/>
            <a:miter lim="800000"/>
            <a:headEnd/>
            <a:tailEnd/>
          </a:ln>
          <a:effectLst/>
        </p:spPr>
        <p:txBody>
          <a:bodyPr>
            <a:spAutoFit/>
          </a:bodyPr>
          <a:lstStyle/>
          <a:p>
            <a:pPr marL="381000" indent="-381000">
              <a:spcBef>
                <a:spcPct val="50000"/>
              </a:spcBef>
              <a:buFontTx/>
              <a:buNone/>
            </a:pPr>
            <a:r>
              <a:rPr lang="en-GB" sz="4000"/>
              <a:t>Reinventing the wheel?</a:t>
            </a:r>
          </a:p>
        </p:txBody>
      </p:sp>
      <p:sp>
        <p:nvSpPr>
          <p:cNvPr id="446466" name="Rectangle 2"/>
          <p:cNvSpPr>
            <a:spLocks noGrp="1" noChangeArrowheads="1"/>
          </p:cNvSpPr>
          <p:nvPr>
            <p:ph type="title"/>
          </p:nvPr>
        </p:nvSpPr>
        <p:spPr/>
        <p:txBody>
          <a:bodyPr>
            <a:normAutofit/>
          </a:bodyPr>
          <a:lstStyle/>
          <a:p>
            <a:endParaRPr lang="fr-FR"/>
          </a:p>
        </p:txBody>
      </p:sp>
      <p:grpSp>
        <p:nvGrpSpPr>
          <p:cNvPr id="2" name="Group 8"/>
          <p:cNvGrpSpPr>
            <a:grpSpLocks/>
          </p:cNvGrpSpPr>
          <p:nvPr/>
        </p:nvGrpSpPr>
        <p:grpSpPr bwMode="auto">
          <a:xfrm>
            <a:off x="0" y="0"/>
            <a:ext cx="9144000" cy="6886575"/>
            <a:chOff x="0" y="0"/>
            <a:chExt cx="5760" cy="4338"/>
          </a:xfrm>
        </p:grpSpPr>
        <p:pic>
          <p:nvPicPr>
            <p:cNvPr id="446469" name="Picture 5" descr="tweel1"/>
            <p:cNvPicPr>
              <a:picLocks noChangeAspect="1" noChangeArrowheads="1"/>
            </p:cNvPicPr>
            <p:nvPr/>
          </p:nvPicPr>
          <p:blipFill>
            <a:blip r:embed="rId2" cstate="print"/>
            <a:srcRect l="16072"/>
            <a:stretch>
              <a:fillRect/>
            </a:stretch>
          </p:blipFill>
          <p:spPr bwMode="auto">
            <a:xfrm>
              <a:off x="0" y="2040"/>
              <a:ext cx="2880" cy="2280"/>
            </a:xfrm>
            <a:prstGeom prst="rect">
              <a:avLst/>
            </a:prstGeom>
            <a:noFill/>
          </p:spPr>
        </p:pic>
        <p:pic>
          <p:nvPicPr>
            <p:cNvPr id="446470" name="Picture 6" descr="tweel2"/>
            <p:cNvPicPr>
              <a:picLocks noChangeAspect="1" noChangeArrowheads="1"/>
            </p:cNvPicPr>
            <p:nvPr/>
          </p:nvPicPr>
          <p:blipFill>
            <a:blip r:embed="rId3" cstate="print"/>
            <a:srcRect l="13750" t="9367"/>
            <a:stretch>
              <a:fillRect/>
            </a:stretch>
          </p:blipFill>
          <p:spPr bwMode="auto">
            <a:xfrm>
              <a:off x="2448" y="2016"/>
              <a:ext cx="3312" cy="2322"/>
            </a:xfrm>
            <a:prstGeom prst="rect">
              <a:avLst/>
            </a:prstGeom>
            <a:noFill/>
          </p:spPr>
        </p:pic>
        <p:pic>
          <p:nvPicPr>
            <p:cNvPr id="446471" name="Picture 7" descr="tweel3"/>
            <p:cNvPicPr>
              <a:picLocks noChangeAspect="1" noChangeArrowheads="1"/>
            </p:cNvPicPr>
            <p:nvPr/>
          </p:nvPicPr>
          <p:blipFill>
            <a:blip r:embed="rId4" cstate="print"/>
            <a:srcRect t="31708" b="12358"/>
            <a:stretch>
              <a:fillRect/>
            </a:stretch>
          </p:blipFill>
          <p:spPr bwMode="auto">
            <a:xfrm>
              <a:off x="0" y="0"/>
              <a:ext cx="5760" cy="2064"/>
            </a:xfrm>
            <a:prstGeom prst="rect">
              <a:avLst/>
            </a:prstGeom>
            <a:noFill/>
          </p:spPr>
        </p:pic>
      </p:grpSp>
      <p:sp>
        <p:nvSpPr>
          <p:cNvPr id="3" name="Espace réservé du numéro de diapositive 2"/>
          <p:cNvSpPr>
            <a:spLocks noGrp="1"/>
          </p:cNvSpPr>
          <p:nvPr>
            <p:ph type="sldNum" sz="quarter" idx="12"/>
          </p:nvPr>
        </p:nvSpPr>
        <p:spPr/>
        <p:txBody>
          <a:bodyPr/>
          <a:lstStyle/>
          <a:p>
            <a:fld id="{B64A00DB-07A9-4767-9697-96F4C2BD5B69}" type="slidenum">
              <a:rPr lang="en-US" smtClean="0"/>
              <a:t>22</a:t>
            </a:fld>
            <a:endParaRPr lang="en-US"/>
          </a:p>
        </p:txBody>
      </p:sp>
    </p:spTree>
    <p:extLst>
      <p:ext uri="{BB962C8B-B14F-4D97-AF65-F5344CB8AC3E}">
        <p14:creationId xmlns:p14="http://schemas.microsoft.com/office/powerpoint/2010/main" val="38136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r-CA" dirty="0" smtClean="0"/>
              <a:t>Exemple pharmaceutique</a:t>
            </a:r>
          </a:p>
        </p:txBody>
      </p:sp>
      <p:pic>
        <p:nvPicPr>
          <p:cNvPr id="81924" name="Picture 2"/>
          <p:cNvPicPr>
            <a:picLocks noGrp="1" noChangeAspect="1" noChangeArrowheads="1"/>
          </p:cNvPicPr>
          <p:nvPr>
            <p:ph idx="1"/>
          </p:nvPr>
        </p:nvPicPr>
        <p:blipFill rotWithShape="1">
          <a:blip r:embed="rId2" cstate="print"/>
          <a:srcRect l="-457" t="-3941" r="457" b="33123"/>
          <a:stretch/>
        </p:blipFill>
        <p:spPr>
          <a:xfrm>
            <a:off x="533400" y="2133600"/>
            <a:ext cx="8077200" cy="4482193"/>
          </a:xfrm>
        </p:spPr>
      </p:pic>
      <p:sp>
        <p:nvSpPr>
          <p:cNvPr id="81923" name="Slide Number Placeholder 3"/>
          <p:cNvSpPr>
            <a:spLocks noGrp="1"/>
          </p:cNvSpPr>
          <p:nvPr>
            <p:ph type="sldNum" sz="quarter" idx="12"/>
          </p:nvPr>
        </p:nvSpPr>
        <p:spPr/>
        <p:txBody>
          <a:bodyPr/>
          <a:lstStyle/>
          <a:p>
            <a:fld id="{CEF4CFF2-2C28-43FC-97E7-D5C118B37714}" type="slidenum">
              <a:rPr lang="fr-FR" smtClean="0"/>
              <a:pPr/>
              <a:t>23</a:t>
            </a:fld>
            <a:endParaRPr lang="fr-FR" smtClean="0"/>
          </a:p>
        </p:txBody>
      </p:sp>
      <p:grpSp>
        <p:nvGrpSpPr>
          <p:cNvPr id="2" name="Group 11"/>
          <p:cNvGrpSpPr>
            <a:grpSpLocks/>
          </p:cNvGrpSpPr>
          <p:nvPr/>
        </p:nvGrpSpPr>
        <p:grpSpPr bwMode="auto">
          <a:xfrm>
            <a:off x="1763713" y="-1466850"/>
            <a:ext cx="5976937" cy="3181350"/>
            <a:chOff x="1763688" y="1615409"/>
            <a:chExt cx="5976664" cy="3181743"/>
          </a:xfrm>
        </p:grpSpPr>
        <p:sp>
          <p:nvSpPr>
            <p:cNvPr id="81926" name="Rectangle 5"/>
            <p:cNvSpPr>
              <a:spLocks noChangeArrowheads="1"/>
            </p:cNvSpPr>
            <p:nvPr/>
          </p:nvSpPr>
          <p:spPr bwMode="auto">
            <a:xfrm>
              <a:off x="1763688" y="1615409"/>
              <a:ext cx="72008" cy="3168352"/>
            </a:xfrm>
            <a:prstGeom prst="rect">
              <a:avLst/>
            </a:prstGeom>
            <a:solidFill>
              <a:schemeClr val="accent1"/>
            </a:solidFill>
            <a:ln w="9525" algn="ctr">
              <a:solidFill>
                <a:schemeClr val="tx1"/>
              </a:solidFill>
              <a:round/>
              <a:headEnd/>
              <a:tailEnd/>
            </a:ln>
          </p:spPr>
          <p:txBody>
            <a:bodyPr/>
            <a:lstStyle/>
            <a:p>
              <a:endParaRPr lang="fr-CA"/>
            </a:p>
          </p:txBody>
        </p:sp>
        <p:sp>
          <p:nvSpPr>
            <p:cNvPr id="81927" name="Rectangle 6"/>
            <p:cNvSpPr>
              <a:spLocks noChangeArrowheads="1"/>
            </p:cNvSpPr>
            <p:nvPr/>
          </p:nvSpPr>
          <p:spPr bwMode="auto">
            <a:xfrm>
              <a:off x="2987824" y="1628800"/>
              <a:ext cx="72008" cy="3168352"/>
            </a:xfrm>
            <a:prstGeom prst="rect">
              <a:avLst/>
            </a:prstGeom>
            <a:solidFill>
              <a:schemeClr val="accent1"/>
            </a:solidFill>
            <a:ln w="9525" algn="ctr">
              <a:solidFill>
                <a:schemeClr val="tx1"/>
              </a:solidFill>
              <a:round/>
              <a:headEnd/>
              <a:tailEnd/>
            </a:ln>
          </p:spPr>
          <p:txBody>
            <a:bodyPr/>
            <a:lstStyle/>
            <a:p>
              <a:endParaRPr lang="fr-CA"/>
            </a:p>
          </p:txBody>
        </p:sp>
        <p:sp>
          <p:nvSpPr>
            <p:cNvPr id="81928" name="Rectangle 7"/>
            <p:cNvSpPr>
              <a:spLocks noChangeArrowheads="1"/>
            </p:cNvSpPr>
            <p:nvPr/>
          </p:nvSpPr>
          <p:spPr bwMode="auto">
            <a:xfrm>
              <a:off x="4139952" y="1628800"/>
              <a:ext cx="72008" cy="3168352"/>
            </a:xfrm>
            <a:prstGeom prst="rect">
              <a:avLst/>
            </a:prstGeom>
            <a:solidFill>
              <a:schemeClr val="accent1"/>
            </a:solidFill>
            <a:ln w="9525" algn="ctr">
              <a:solidFill>
                <a:schemeClr val="tx1"/>
              </a:solidFill>
              <a:round/>
              <a:headEnd/>
              <a:tailEnd/>
            </a:ln>
          </p:spPr>
          <p:txBody>
            <a:bodyPr/>
            <a:lstStyle/>
            <a:p>
              <a:endParaRPr lang="fr-CA"/>
            </a:p>
          </p:txBody>
        </p:sp>
        <p:sp>
          <p:nvSpPr>
            <p:cNvPr id="81929" name="Rectangle 8"/>
            <p:cNvSpPr>
              <a:spLocks noChangeArrowheads="1"/>
            </p:cNvSpPr>
            <p:nvPr/>
          </p:nvSpPr>
          <p:spPr bwMode="auto">
            <a:xfrm>
              <a:off x="5292080" y="1628800"/>
              <a:ext cx="72008" cy="3168352"/>
            </a:xfrm>
            <a:prstGeom prst="rect">
              <a:avLst/>
            </a:prstGeom>
            <a:solidFill>
              <a:schemeClr val="accent1"/>
            </a:solidFill>
            <a:ln w="9525" algn="ctr">
              <a:solidFill>
                <a:schemeClr val="tx1"/>
              </a:solidFill>
              <a:round/>
              <a:headEnd/>
              <a:tailEnd/>
            </a:ln>
          </p:spPr>
          <p:txBody>
            <a:bodyPr/>
            <a:lstStyle/>
            <a:p>
              <a:endParaRPr lang="fr-CA"/>
            </a:p>
          </p:txBody>
        </p:sp>
        <p:sp>
          <p:nvSpPr>
            <p:cNvPr id="81930" name="Rectangle 9"/>
            <p:cNvSpPr>
              <a:spLocks noChangeArrowheads="1"/>
            </p:cNvSpPr>
            <p:nvPr/>
          </p:nvSpPr>
          <p:spPr bwMode="auto">
            <a:xfrm>
              <a:off x="6491708" y="1628800"/>
              <a:ext cx="72008" cy="3168352"/>
            </a:xfrm>
            <a:prstGeom prst="rect">
              <a:avLst/>
            </a:prstGeom>
            <a:solidFill>
              <a:schemeClr val="accent1"/>
            </a:solidFill>
            <a:ln w="9525" algn="ctr">
              <a:solidFill>
                <a:schemeClr val="tx1"/>
              </a:solidFill>
              <a:round/>
              <a:headEnd/>
              <a:tailEnd/>
            </a:ln>
          </p:spPr>
          <p:txBody>
            <a:bodyPr/>
            <a:lstStyle/>
            <a:p>
              <a:endParaRPr lang="fr-CA"/>
            </a:p>
          </p:txBody>
        </p:sp>
        <p:sp>
          <p:nvSpPr>
            <p:cNvPr id="81931" name="Rectangle 10"/>
            <p:cNvSpPr>
              <a:spLocks noChangeArrowheads="1"/>
            </p:cNvSpPr>
            <p:nvPr/>
          </p:nvSpPr>
          <p:spPr bwMode="auto">
            <a:xfrm>
              <a:off x="7668344" y="1628800"/>
              <a:ext cx="72008" cy="3168352"/>
            </a:xfrm>
            <a:prstGeom prst="rect">
              <a:avLst/>
            </a:prstGeom>
            <a:solidFill>
              <a:schemeClr val="accent1"/>
            </a:solidFill>
            <a:ln w="9525" algn="ctr">
              <a:solidFill>
                <a:schemeClr val="tx1"/>
              </a:solidFill>
              <a:round/>
              <a:headEnd/>
              <a:tailEnd/>
            </a:ln>
          </p:spPr>
          <p:txBody>
            <a:bodyPr/>
            <a:lstStyle/>
            <a:p>
              <a:endParaRPr lang="fr-CA"/>
            </a:p>
          </p:txBody>
        </p:sp>
      </p:grpSp>
    </p:spTree>
    <p:extLst>
      <p:ext uri="{BB962C8B-B14F-4D97-AF65-F5344CB8AC3E}">
        <p14:creationId xmlns:p14="http://schemas.microsoft.com/office/powerpoint/2010/main" val="193260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0948 L 1.94444E-6 0.46045 " pathEditMode="relative" rAng="0" ptsTypes="AA">
                                      <p:cBhvr>
                                        <p:cTn id="6" dur="2000" fill="hold"/>
                                        <p:tgtEl>
                                          <p:spTgt spid="2"/>
                                        </p:tgtEl>
                                        <p:attrNameLst>
                                          <p:attrName>ppt_x</p:attrName>
                                          <p:attrName>ppt_y</p:attrName>
                                        </p:attrNameLst>
                                      </p:cBhvr>
                                      <p:rCtr x="0" y="22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38889E-6 0.46045 L 1.38889E-6 -0.00116 " pathEditMode="relative" rAng="0" ptsTypes="AA">
                                      <p:cBhvr>
                                        <p:cTn id="10" dur="2000" fill="hold"/>
                                        <p:tgtEl>
                                          <p:spTgt spid="2"/>
                                        </p:tgtEl>
                                        <p:attrNameLst>
                                          <p:attrName>ppt_x</p:attrName>
                                          <p:attrName>ppt_y</p:attrName>
                                        </p:attrNameLst>
                                      </p:cBhvr>
                                      <p:rCtr x="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55366" y="1212564"/>
            <a:ext cx="693935" cy="2977603"/>
          </a:xfrm>
          <a:prstGeom prst="roundRect">
            <a:avLst>
              <a:gd name="adj" fmla="val 44973"/>
            </a:avLst>
          </a:prstGeom>
          <a:gradFill flip="none" rotWithShape="1">
            <a:gsLst>
              <a:gs pos="0">
                <a:srgbClr val="FFC000"/>
              </a:gs>
              <a:gs pos="30000">
                <a:srgbClr val="66008F"/>
              </a:gs>
              <a:gs pos="64999">
                <a:srgbClr val="BA0066"/>
              </a:gs>
              <a:gs pos="89999">
                <a:srgbClr val="FF0000"/>
              </a:gs>
              <a:gs pos="100000">
                <a:srgbClr val="FF8200"/>
              </a:gs>
            </a:gsLst>
            <a:lin ang="1800000" scaled="0"/>
            <a:tileRect/>
          </a:gradFill>
          <a:ln w="9525" cap="flat" cmpd="sng" algn="ctr">
            <a:noFill/>
            <a:prstDash val="solid"/>
            <a:round/>
            <a:headEnd type="none" w="med" len="med"/>
            <a:tailEnd type="none" w="med" len="med"/>
          </a:ln>
          <a:effectLst/>
        </p:spPr>
        <p:txBody>
          <a:bodyPr vert="vert270"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fr-CA" sz="2200" dirty="0" err="1" smtClean="0">
                <a:latin typeface="Arial" charset="0"/>
                <a:ea typeface="ＭＳ Ｐゴシック" pitchFamily="34" charset="-128"/>
              </a:rPr>
              <a:t>Week</a:t>
            </a:r>
            <a:r>
              <a:rPr lang="fr-CA" sz="2200" dirty="0" smtClean="0">
                <a:latin typeface="Arial" charset="0"/>
                <a:ea typeface="ＭＳ Ｐゴシック" pitchFamily="34" charset="-128"/>
              </a:rPr>
              <a:t>- End</a:t>
            </a:r>
          </a:p>
        </p:txBody>
      </p:sp>
      <p:sp>
        <p:nvSpPr>
          <p:cNvPr id="39" name="Rounded Rectangle 38"/>
          <p:cNvSpPr/>
          <p:nvPr/>
        </p:nvSpPr>
        <p:spPr bwMode="auto">
          <a:xfrm>
            <a:off x="4382690" y="1220899"/>
            <a:ext cx="693935" cy="2977603"/>
          </a:xfrm>
          <a:prstGeom prst="roundRect">
            <a:avLst>
              <a:gd name="adj" fmla="val 44973"/>
            </a:avLst>
          </a:prstGeom>
          <a:gradFill flip="none" rotWithShape="1">
            <a:gsLst>
              <a:gs pos="0">
                <a:srgbClr val="FFC000"/>
              </a:gs>
              <a:gs pos="30000">
                <a:srgbClr val="66008F"/>
              </a:gs>
              <a:gs pos="64999">
                <a:srgbClr val="BA0066"/>
              </a:gs>
              <a:gs pos="89999">
                <a:srgbClr val="FF0000"/>
              </a:gs>
              <a:gs pos="100000">
                <a:srgbClr val="FF8200"/>
              </a:gs>
            </a:gsLst>
            <a:lin ang="1800000" scaled="0"/>
            <a:tileRect/>
          </a:gradFill>
          <a:ln w="9525" cap="flat" cmpd="sng" algn="ctr">
            <a:noFill/>
            <a:prstDash val="solid"/>
            <a:round/>
            <a:headEnd type="none" w="med" len="med"/>
            <a:tailEnd type="none" w="med" len="med"/>
          </a:ln>
          <a:effectLst/>
        </p:spPr>
        <p:txBody>
          <a:bodyPr vert="vert270"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fr-CA" sz="2200" dirty="0" err="1" smtClean="0">
                <a:latin typeface="Arial" charset="0"/>
                <a:ea typeface="ＭＳ Ｐゴシック" pitchFamily="34" charset="-128"/>
              </a:rPr>
              <a:t>Week</a:t>
            </a:r>
            <a:r>
              <a:rPr lang="fr-CA" sz="2200" dirty="0" smtClean="0">
                <a:latin typeface="Arial" charset="0"/>
                <a:ea typeface="ＭＳ Ｐゴシック" pitchFamily="34" charset="-128"/>
              </a:rPr>
              <a:t>- End</a:t>
            </a:r>
          </a:p>
        </p:txBody>
      </p:sp>
      <p:sp>
        <p:nvSpPr>
          <p:cNvPr id="2" name="Title 1"/>
          <p:cNvSpPr>
            <a:spLocks noGrp="1"/>
          </p:cNvSpPr>
          <p:nvPr>
            <p:ph type="title"/>
          </p:nvPr>
        </p:nvSpPr>
        <p:spPr/>
        <p:txBody>
          <a:bodyPr/>
          <a:lstStyle/>
          <a:p>
            <a:r>
              <a:rPr lang="en-CA" smtClean="0"/>
              <a:t>Current process</a:t>
            </a:r>
            <a:endParaRPr lang="en-US" dirty="0"/>
          </a:p>
        </p:txBody>
      </p:sp>
      <p:sp>
        <p:nvSpPr>
          <p:cNvPr id="4" name="Rectangle 3"/>
          <p:cNvSpPr/>
          <p:nvPr/>
        </p:nvSpPr>
        <p:spPr bwMode="auto">
          <a:xfrm>
            <a:off x="220646" y="1881673"/>
            <a:ext cx="1734719" cy="46839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Fill &amp; Pack.</a:t>
            </a:r>
            <a:endParaRPr lang="en-US" sz="1600" dirty="0"/>
          </a:p>
        </p:txBody>
      </p:sp>
      <p:sp>
        <p:nvSpPr>
          <p:cNvPr id="10" name="Rectangle 9"/>
          <p:cNvSpPr/>
          <p:nvPr/>
        </p:nvSpPr>
        <p:spPr bwMode="auto">
          <a:xfrm>
            <a:off x="220646" y="2617719"/>
            <a:ext cx="1734719"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IPC tests in parallel</a:t>
            </a:r>
            <a:endParaRPr lang="en-US" sz="1600" dirty="0"/>
          </a:p>
        </p:txBody>
      </p:sp>
      <p:sp>
        <p:nvSpPr>
          <p:cNvPr id="14" name="Rectangle 13"/>
          <p:cNvSpPr/>
          <p:nvPr/>
        </p:nvSpPr>
        <p:spPr bwMode="auto">
          <a:xfrm>
            <a:off x="2648575" y="3086078"/>
            <a:ext cx="1734719"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Start Ster. testing</a:t>
            </a:r>
            <a:endParaRPr lang="en-US" sz="1600" dirty="0"/>
          </a:p>
        </p:txBody>
      </p:sp>
      <p:sp>
        <p:nvSpPr>
          <p:cNvPr id="15" name="Rectangle 14"/>
          <p:cNvSpPr/>
          <p:nvPr/>
        </p:nvSpPr>
        <p:spPr bwMode="auto">
          <a:xfrm>
            <a:off x="3342511" y="3554476"/>
            <a:ext cx="2081687"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a:r>
              <a:rPr lang="en-US" sz="1600" dirty="0" smtClean="0"/>
              <a:t>Result Ster. Testing</a:t>
            </a:r>
            <a:endParaRPr lang="en-US" sz="1600" dirty="0"/>
          </a:p>
        </p:txBody>
      </p:sp>
      <p:sp>
        <p:nvSpPr>
          <p:cNvPr id="20" name="Rectangle 19"/>
          <p:cNvSpPr/>
          <p:nvPr/>
        </p:nvSpPr>
        <p:spPr bwMode="auto">
          <a:xfrm>
            <a:off x="5077230" y="3085508"/>
            <a:ext cx="1734719"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Performance testing</a:t>
            </a:r>
            <a:endParaRPr lang="en-US" sz="1600" dirty="0"/>
          </a:p>
        </p:txBody>
      </p:sp>
      <p:sp>
        <p:nvSpPr>
          <p:cNvPr id="22" name="Rectangle 21"/>
          <p:cNvSpPr/>
          <p:nvPr/>
        </p:nvSpPr>
        <p:spPr bwMode="auto">
          <a:xfrm>
            <a:off x="5424198" y="3561922"/>
            <a:ext cx="1387751"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Doc &amp; Send to TUV</a:t>
            </a:r>
            <a:endParaRPr lang="en-US" sz="1600" dirty="0"/>
          </a:p>
        </p:txBody>
      </p:sp>
      <p:sp>
        <p:nvSpPr>
          <p:cNvPr id="23" name="Rectangle 22"/>
          <p:cNvSpPr/>
          <p:nvPr/>
        </p:nvSpPr>
        <p:spPr bwMode="auto">
          <a:xfrm>
            <a:off x="6811949" y="4022874"/>
            <a:ext cx="692727" cy="46839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TUV</a:t>
            </a:r>
            <a:endParaRPr lang="en-US" sz="1600" dirty="0"/>
          </a:p>
        </p:txBody>
      </p:sp>
      <p:sp>
        <p:nvSpPr>
          <p:cNvPr id="24" name="Rectangle 23"/>
          <p:cNvSpPr/>
          <p:nvPr/>
        </p:nvSpPr>
        <p:spPr bwMode="auto">
          <a:xfrm>
            <a:off x="7504676" y="3561922"/>
            <a:ext cx="346485" cy="46839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endParaRPr lang="en-US" sz="1600" dirty="0"/>
          </a:p>
        </p:txBody>
      </p:sp>
      <p:grpSp>
        <p:nvGrpSpPr>
          <p:cNvPr id="3" name="Group 99"/>
          <p:cNvGrpSpPr/>
          <p:nvPr/>
        </p:nvGrpSpPr>
        <p:grpSpPr>
          <a:xfrm>
            <a:off x="1955365" y="1513667"/>
            <a:ext cx="5895796" cy="403292"/>
            <a:chOff x="2232714" y="1628946"/>
            <a:chExt cx="6732058" cy="434006"/>
          </a:xfrm>
        </p:grpSpPr>
        <p:cxnSp>
          <p:nvCxnSpPr>
            <p:cNvPr id="27" name="Straight Connector 26"/>
            <p:cNvCxnSpPr/>
            <p:nvPr/>
          </p:nvCxnSpPr>
          <p:spPr bwMode="auto">
            <a:xfrm rot="5400000" flipH="1" flipV="1">
              <a:off x="2070703" y="1862965"/>
              <a:ext cx="3240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flipH="1" flipV="1">
              <a:off x="8783773" y="1881953"/>
              <a:ext cx="3619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232714" y="1880974"/>
              <a:ext cx="6732058" cy="0"/>
            </a:xfrm>
            <a:prstGeom prst="line">
              <a:avLst/>
            </a:prstGeom>
            <a:solidFill>
              <a:schemeClr val="accent1"/>
            </a:solidFill>
            <a:ln w="9525" cap="flat" cmpd="sng" algn="ctr">
              <a:solidFill>
                <a:schemeClr val="tx1"/>
              </a:solidFill>
              <a:prstDash val="solid"/>
              <a:round/>
              <a:headEnd type="stealth" w="lg" len="lg"/>
              <a:tailEnd type="stealth" w="lg" len="lg"/>
            </a:ln>
            <a:effectLst/>
          </p:spPr>
        </p:cxnSp>
        <p:sp>
          <p:nvSpPr>
            <p:cNvPr id="33" name="TextBox 32"/>
            <p:cNvSpPr txBox="1"/>
            <p:nvPr/>
          </p:nvSpPr>
          <p:spPr>
            <a:xfrm>
              <a:off x="3780334" y="1628946"/>
              <a:ext cx="2990904" cy="397459"/>
            </a:xfrm>
            <a:prstGeom prst="rect">
              <a:avLst/>
            </a:prstGeom>
            <a:solidFill>
              <a:schemeClr val="bg1"/>
            </a:solidFill>
          </p:spPr>
          <p:txBody>
            <a:bodyPr wrap="none" rtlCol="0">
              <a:spAutoFit/>
            </a:bodyPr>
            <a:lstStyle/>
            <a:p>
              <a:r>
                <a:rPr lang="en-CA" dirty="0" smtClean="0"/>
                <a:t>Current average 15.5 days</a:t>
              </a:r>
              <a:endParaRPr lang="en-CA" dirty="0"/>
            </a:p>
          </p:txBody>
        </p:sp>
      </p:grpSp>
      <p:sp>
        <p:nvSpPr>
          <p:cNvPr id="34" name="Oval Callout 33"/>
          <p:cNvSpPr/>
          <p:nvPr/>
        </p:nvSpPr>
        <p:spPr bwMode="auto">
          <a:xfrm>
            <a:off x="7851161" y="2826791"/>
            <a:ext cx="1198124" cy="727116"/>
          </a:xfrm>
          <a:prstGeom prst="wedgeEllipseCallout">
            <a:avLst>
              <a:gd name="adj1" fmla="val -42950"/>
              <a:gd name="adj2" fmla="val 52916"/>
            </a:avLst>
          </a:prstGeom>
          <a:no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fr-CA" sz="1600" dirty="0" smtClean="0">
                <a:latin typeface="Arial" charset="0"/>
                <a:ea typeface="ＭＳ Ｐゴシック" pitchFamily="34" charset="-128"/>
              </a:rPr>
              <a:t>Final release</a:t>
            </a:r>
          </a:p>
        </p:txBody>
      </p:sp>
      <p:sp>
        <p:nvSpPr>
          <p:cNvPr id="40" name="Down Arrow 39"/>
          <p:cNvSpPr/>
          <p:nvPr/>
        </p:nvSpPr>
        <p:spPr bwMode="auto">
          <a:xfrm rot="10800000">
            <a:off x="7633535" y="4029472"/>
            <a:ext cx="424431" cy="1135661"/>
          </a:xfrm>
          <a:prstGeom prst="downArrow">
            <a:avLst/>
          </a:prstGeom>
          <a:no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defTabSz="859526" eaLnBrk="0" fontAlgn="base" hangingPunct="0">
              <a:spcBef>
                <a:spcPct val="0"/>
              </a:spcBef>
              <a:spcAft>
                <a:spcPct val="0"/>
              </a:spcAft>
            </a:pPr>
            <a:endParaRPr lang="fr-CA" sz="2200" dirty="0" smtClean="0">
              <a:latin typeface="Arial" charset="0"/>
              <a:ea typeface="ＭＳ Ｐゴシック" pitchFamily="34" charset="-128"/>
            </a:endParaRPr>
          </a:p>
        </p:txBody>
      </p:sp>
      <p:sp>
        <p:nvSpPr>
          <p:cNvPr id="41" name="TextBox 40"/>
          <p:cNvSpPr txBox="1"/>
          <p:nvPr/>
        </p:nvSpPr>
        <p:spPr>
          <a:xfrm>
            <a:off x="6966841" y="5170873"/>
            <a:ext cx="1778689" cy="636904"/>
          </a:xfrm>
          <a:prstGeom prst="rect">
            <a:avLst/>
          </a:prstGeom>
          <a:noFill/>
        </p:spPr>
        <p:txBody>
          <a:bodyPr wrap="none" lIns="82104" tIns="41052" rIns="82104" bIns="41052" rtlCol="0">
            <a:spAutoFit/>
          </a:bodyPr>
          <a:lstStyle/>
          <a:p>
            <a:pPr algn="ctr"/>
            <a:r>
              <a:rPr lang="en-US" smtClean="0"/>
              <a:t>Product available</a:t>
            </a:r>
          </a:p>
          <a:p>
            <a:pPr algn="ctr"/>
            <a:r>
              <a:rPr lang="en-US" smtClean="0"/>
              <a:t>for market ($)</a:t>
            </a:r>
            <a:endParaRPr lang="en-US"/>
          </a:p>
        </p:txBody>
      </p:sp>
      <p:sp>
        <p:nvSpPr>
          <p:cNvPr id="49" name="Right Arrow 48"/>
          <p:cNvSpPr/>
          <p:nvPr/>
        </p:nvSpPr>
        <p:spPr bwMode="auto">
          <a:xfrm>
            <a:off x="7851161" y="1747861"/>
            <a:ext cx="1161257" cy="543056"/>
          </a:xfrm>
          <a:prstGeom prst="rightArrow">
            <a:avLst/>
          </a:prstGeom>
          <a:solidFill>
            <a:schemeClr val="accent1"/>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p:spPr>
        <p:txBody>
          <a:bodyPr vert="horz" wrap="square" lIns="82104" tIns="41052" rIns="82104" bIns="41052" numCol="1" rtlCol="0" anchor="t" anchorCtr="0" compatLnSpc="1">
            <a:prstTxWarp prst="textNoShape">
              <a:avLst/>
            </a:prstTxWarp>
          </a:bodyPr>
          <a:lstStyle/>
          <a:p>
            <a:pPr defTabSz="859526" eaLnBrk="0" fontAlgn="base" hangingPunct="0">
              <a:spcBef>
                <a:spcPct val="0"/>
              </a:spcBef>
              <a:spcAft>
                <a:spcPct val="0"/>
              </a:spcAft>
            </a:pPr>
            <a:r>
              <a:rPr lang="en-US" sz="1400" dirty="0" smtClean="0">
                <a:latin typeface="Arial" charset="0"/>
                <a:ea typeface="ＭＳ Ｐゴシック" pitchFamily="34" charset="-128"/>
              </a:rPr>
              <a:t>Variability of process</a:t>
            </a:r>
          </a:p>
        </p:txBody>
      </p:sp>
      <p:sp>
        <p:nvSpPr>
          <p:cNvPr id="11" name="Rectangle 10"/>
          <p:cNvSpPr/>
          <p:nvPr/>
        </p:nvSpPr>
        <p:spPr bwMode="auto">
          <a:xfrm>
            <a:off x="2649300" y="2617110"/>
            <a:ext cx="1734719"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Bubble check?</a:t>
            </a:r>
            <a:endParaRPr lang="en-US" sz="1600" dirty="0"/>
          </a:p>
        </p:txBody>
      </p:sp>
      <p:sp>
        <p:nvSpPr>
          <p:cNvPr id="5" name="Espace réservé du numéro de diapositive 4"/>
          <p:cNvSpPr>
            <a:spLocks noGrp="1"/>
          </p:cNvSpPr>
          <p:nvPr>
            <p:ph type="sldNum" sz="quarter" idx="12"/>
          </p:nvPr>
        </p:nvSpPr>
        <p:spPr/>
        <p:txBody>
          <a:bodyPr/>
          <a:lstStyle/>
          <a:p>
            <a:fld id="{B64A00DB-07A9-4767-9697-96F4C2BD5B69}" type="slidenum">
              <a:rPr lang="en-US" smtClean="0"/>
              <a:t>24</a:t>
            </a:fld>
            <a:endParaRPr lang="en-US"/>
          </a:p>
        </p:txBody>
      </p:sp>
    </p:spTree>
    <p:extLst>
      <p:ext uri="{BB962C8B-B14F-4D97-AF65-F5344CB8AC3E}">
        <p14:creationId xmlns:p14="http://schemas.microsoft.com/office/powerpoint/2010/main" val="17545881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defRPr/>
            </a:pPr>
            <a:r>
              <a:rPr lang="fr-CA" dirty="0" smtClean="0"/>
              <a:t>Exemple</a:t>
            </a:r>
          </a:p>
        </p:txBody>
      </p:sp>
      <p:pic>
        <p:nvPicPr>
          <p:cNvPr id="82948" name="Picture 2"/>
          <p:cNvPicPr>
            <a:picLocks noGrp="1" noChangeAspect="1" noChangeArrowheads="1"/>
          </p:cNvPicPr>
          <p:nvPr>
            <p:ph idx="1"/>
          </p:nvPr>
        </p:nvPicPr>
        <p:blipFill>
          <a:blip r:embed="rId2" cstate="print"/>
          <a:srcRect l="83388" t="34087" r="8795" b="51779"/>
          <a:stretch>
            <a:fillRect/>
          </a:stretch>
        </p:blipFill>
        <p:spPr>
          <a:xfrm>
            <a:off x="2268538" y="1341438"/>
            <a:ext cx="4103687" cy="5813425"/>
          </a:xfrm>
          <a:noFill/>
        </p:spPr>
      </p:pic>
      <p:cxnSp>
        <p:nvCxnSpPr>
          <p:cNvPr id="82949" name="Straight Connector 12"/>
          <p:cNvCxnSpPr>
            <a:cxnSpLocks noChangeShapeType="1"/>
          </p:cNvCxnSpPr>
          <p:nvPr/>
        </p:nvCxnSpPr>
        <p:spPr bwMode="auto">
          <a:xfrm rot="5400000">
            <a:off x="2160587" y="2744788"/>
            <a:ext cx="2663825" cy="0"/>
          </a:xfrm>
          <a:prstGeom prst="line">
            <a:avLst/>
          </a:prstGeom>
          <a:noFill/>
          <a:ln w="9525" algn="ctr">
            <a:solidFill>
              <a:schemeClr val="tx1"/>
            </a:solidFill>
            <a:round/>
            <a:headEnd/>
            <a:tailEnd/>
          </a:ln>
        </p:spPr>
      </p:cxnSp>
      <p:cxnSp>
        <p:nvCxnSpPr>
          <p:cNvPr id="82950" name="Straight Connector 13"/>
          <p:cNvCxnSpPr>
            <a:cxnSpLocks noChangeShapeType="1"/>
          </p:cNvCxnSpPr>
          <p:nvPr/>
        </p:nvCxnSpPr>
        <p:spPr bwMode="auto">
          <a:xfrm rot="5400000">
            <a:off x="4319587" y="2744788"/>
            <a:ext cx="2663825" cy="0"/>
          </a:xfrm>
          <a:prstGeom prst="line">
            <a:avLst/>
          </a:prstGeom>
          <a:noFill/>
          <a:ln w="9525" algn="ctr">
            <a:solidFill>
              <a:schemeClr val="tx1"/>
            </a:solidFill>
            <a:round/>
            <a:headEnd/>
            <a:tailEnd/>
          </a:ln>
        </p:spPr>
      </p:cxnSp>
      <p:cxnSp>
        <p:nvCxnSpPr>
          <p:cNvPr id="82951" name="Straight Connector 14"/>
          <p:cNvCxnSpPr>
            <a:cxnSpLocks noChangeShapeType="1"/>
          </p:cNvCxnSpPr>
          <p:nvPr/>
        </p:nvCxnSpPr>
        <p:spPr bwMode="auto">
          <a:xfrm rot="16200000" flipV="1">
            <a:off x="2843213" y="4725987"/>
            <a:ext cx="1873250" cy="574675"/>
          </a:xfrm>
          <a:prstGeom prst="line">
            <a:avLst/>
          </a:prstGeom>
          <a:noFill/>
          <a:ln w="9525" algn="ctr">
            <a:solidFill>
              <a:schemeClr val="tx1"/>
            </a:solidFill>
            <a:round/>
            <a:headEnd/>
            <a:tailEnd/>
          </a:ln>
        </p:spPr>
      </p:cxnSp>
      <p:cxnSp>
        <p:nvCxnSpPr>
          <p:cNvPr id="82952" name="Straight Connector 17"/>
          <p:cNvCxnSpPr>
            <a:cxnSpLocks noChangeShapeType="1"/>
          </p:cNvCxnSpPr>
          <p:nvPr/>
        </p:nvCxnSpPr>
        <p:spPr bwMode="auto">
          <a:xfrm rot="5400000" flipH="1" flipV="1">
            <a:off x="4427538" y="4725987"/>
            <a:ext cx="1873250" cy="574675"/>
          </a:xfrm>
          <a:prstGeom prst="line">
            <a:avLst/>
          </a:prstGeom>
          <a:noFill/>
          <a:ln w="9525" algn="ctr">
            <a:solidFill>
              <a:schemeClr val="tx1"/>
            </a:solidFill>
            <a:round/>
            <a:headEnd/>
            <a:tailEnd/>
          </a:ln>
        </p:spPr>
      </p:cxnSp>
      <p:sp>
        <p:nvSpPr>
          <p:cNvPr id="22" name="Arc 21"/>
          <p:cNvSpPr/>
          <p:nvPr/>
        </p:nvSpPr>
        <p:spPr bwMode="auto">
          <a:xfrm rot="10800000">
            <a:off x="4032250" y="5073650"/>
            <a:ext cx="1079500" cy="1368425"/>
          </a:xfrm>
          <a:prstGeom prst="arc">
            <a:avLst>
              <a:gd name="adj1" fmla="val 12080921"/>
              <a:gd name="adj2" fmla="val 2029128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CA">
              <a:latin typeface="Arial" charset="0"/>
              <a:ea typeface="ＭＳ Ｐゴシック" pitchFamily="-128" charset="-128"/>
            </a:endParaRPr>
          </a:p>
        </p:txBody>
      </p:sp>
      <p:sp>
        <p:nvSpPr>
          <p:cNvPr id="82954" name="Rectangle 22"/>
          <p:cNvSpPr>
            <a:spLocks noChangeArrowheads="1"/>
          </p:cNvSpPr>
          <p:nvPr/>
        </p:nvSpPr>
        <p:spPr bwMode="auto">
          <a:xfrm>
            <a:off x="3992563" y="620713"/>
            <a:ext cx="1155700" cy="5040312"/>
          </a:xfrm>
          <a:prstGeom prst="rect">
            <a:avLst/>
          </a:prstGeom>
          <a:solidFill>
            <a:schemeClr val="accent1"/>
          </a:solidFill>
          <a:ln w="9525" algn="ctr">
            <a:solidFill>
              <a:schemeClr val="tx1"/>
            </a:solidFill>
            <a:round/>
            <a:headEnd/>
            <a:tailEnd/>
          </a:ln>
        </p:spPr>
        <p:txBody>
          <a:bodyPr/>
          <a:lstStyle/>
          <a:p>
            <a:endParaRPr lang="fr-CA"/>
          </a:p>
        </p:txBody>
      </p:sp>
      <p:sp>
        <p:nvSpPr>
          <p:cNvPr id="82955" name="Oval 23"/>
          <p:cNvSpPr>
            <a:spLocks noChangeArrowheads="1"/>
          </p:cNvSpPr>
          <p:nvPr/>
        </p:nvSpPr>
        <p:spPr bwMode="auto">
          <a:xfrm>
            <a:off x="3995738" y="5805488"/>
            <a:ext cx="144462" cy="71437"/>
          </a:xfrm>
          <a:prstGeom prst="ellipse">
            <a:avLst/>
          </a:prstGeom>
          <a:solidFill>
            <a:schemeClr val="accent1"/>
          </a:solidFill>
          <a:ln w="9525" algn="ctr">
            <a:solidFill>
              <a:schemeClr val="tx1"/>
            </a:solidFill>
            <a:round/>
            <a:headEnd/>
            <a:tailEnd/>
          </a:ln>
        </p:spPr>
        <p:txBody>
          <a:bodyPr/>
          <a:lstStyle/>
          <a:p>
            <a:endParaRPr lang="fr-CA"/>
          </a:p>
        </p:txBody>
      </p:sp>
      <p:sp>
        <p:nvSpPr>
          <p:cNvPr id="82956" name="Oval 24"/>
          <p:cNvSpPr>
            <a:spLocks noChangeArrowheads="1"/>
          </p:cNvSpPr>
          <p:nvPr/>
        </p:nvSpPr>
        <p:spPr bwMode="auto">
          <a:xfrm>
            <a:off x="4140200" y="6092825"/>
            <a:ext cx="144463" cy="73025"/>
          </a:xfrm>
          <a:prstGeom prst="ellipse">
            <a:avLst/>
          </a:prstGeom>
          <a:solidFill>
            <a:schemeClr val="accent1"/>
          </a:solidFill>
          <a:ln w="9525" algn="ctr">
            <a:solidFill>
              <a:schemeClr val="tx1"/>
            </a:solidFill>
            <a:round/>
            <a:headEnd/>
            <a:tailEnd/>
          </a:ln>
        </p:spPr>
        <p:txBody>
          <a:bodyPr/>
          <a:lstStyle/>
          <a:p>
            <a:endParaRPr lang="fr-CA"/>
          </a:p>
        </p:txBody>
      </p:sp>
      <p:sp>
        <p:nvSpPr>
          <p:cNvPr id="82957" name="Oval 25"/>
          <p:cNvSpPr>
            <a:spLocks noChangeArrowheads="1"/>
          </p:cNvSpPr>
          <p:nvPr/>
        </p:nvSpPr>
        <p:spPr bwMode="auto">
          <a:xfrm>
            <a:off x="4716463" y="6308725"/>
            <a:ext cx="142875" cy="73025"/>
          </a:xfrm>
          <a:prstGeom prst="ellipse">
            <a:avLst/>
          </a:prstGeom>
          <a:solidFill>
            <a:schemeClr val="accent1"/>
          </a:solidFill>
          <a:ln w="9525" algn="ctr">
            <a:solidFill>
              <a:schemeClr val="tx1"/>
            </a:solidFill>
            <a:round/>
            <a:headEnd/>
            <a:tailEnd/>
          </a:ln>
        </p:spPr>
        <p:txBody>
          <a:bodyPr/>
          <a:lstStyle/>
          <a:p>
            <a:endParaRPr lang="fr-CA"/>
          </a:p>
        </p:txBody>
      </p:sp>
      <p:sp>
        <p:nvSpPr>
          <p:cNvPr id="82958" name="Oval 26"/>
          <p:cNvSpPr>
            <a:spLocks noChangeArrowheads="1"/>
          </p:cNvSpPr>
          <p:nvPr/>
        </p:nvSpPr>
        <p:spPr bwMode="auto">
          <a:xfrm>
            <a:off x="5003800" y="5805488"/>
            <a:ext cx="144463" cy="71437"/>
          </a:xfrm>
          <a:prstGeom prst="ellipse">
            <a:avLst/>
          </a:prstGeom>
          <a:solidFill>
            <a:schemeClr val="accent1"/>
          </a:solidFill>
          <a:ln w="9525" algn="ctr">
            <a:solidFill>
              <a:schemeClr val="tx1"/>
            </a:solidFill>
            <a:round/>
            <a:headEnd/>
            <a:tailEnd/>
          </a:ln>
        </p:spPr>
        <p:txBody>
          <a:bodyPr/>
          <a:lstStyle/>
          <a:p>
            <a:endParaRPr lang="fr-CA"/>
          </a:p>
        </p:txBody>
      </p:sp>
      <p:sp>
        <p:nvSpPr>
          <p:cNvPr id="82959" name="Oval 27"/>
          <p:cNvSpPr>
            <a:spLocks noChangeArrowheads="1"/>
          </p:cNvSpPr>
          <p:nvPr/>
        </p:nvSpPr>
        <p:spPr bwMode="auto">
          <a:xfrm>
            <a:off x="4859338" y="6092825"/>
            <a:ext cx="144462" cy="73025"/>
          </a:xfrm>
          <a:prstGeom prst="ellipse">
            <a:avLst/>
          </a:prstGeom>
          <a:solidFill>
            <a:schemeClr val="accent1"/>
          </a:solidFill>
          <a:ln w="9525" algn="ctr">
            <a:solidFill>
              <a:schemeClr val="tx1"/>
            </a:solidFill>
            <a:round/>
            <a:headEnd/>
            <a:tailEnd/>
          </a:ln>
        </p:spPr>
        <p:txBody>
          <a:bodyPr/>
          <a:lstStyle/>
          <a:p>
            <a:endParaRPr lang="fr-CA"/>
          </a:p>
        </p:txBody>
      </p:sp>
      <p:sp>
        <p:nvSpPr>
          <p:cNvPr id="82960" name="Oval 28"/>
          <p:cNvSpPr>
            <a:spLocks noChangeArrowheads="1"/>
          </p:cNvSpPr>
          <p:nvPr/>
        </p:nvSpPr>
        <p:spPr bwMode="auto">
          <a:xfrm>
            <a:off x="4427538" y="6381750"/>
            <a:ext cx="144462" cy="71438"/>
          </a:xfrm>
          <a:prstGeom prst="ellipse">
            <a:avLst/>
          </a:prstGeom>
          <a:solidFill>
            <a:schemeClr val="accent1"/>
          </a:solidFill>
          <a:ln w="9525" algn="ctr">
            <a:solidFill>
              <a:schemeClr val="tx1"/>
            </a:solidFill>
            <a:round/>
            <a:headEnd/>
            <a:tailEnd/>
          </a:ln>
        </p:spPr>
        <p:txBody>
          <a:bodyPr/>
          <a:lstStyle/>
          <a:p>
            <a:endParaRPr lang="fr-CA"/>
          </a:p>
        </p:txBody>
      </p:sp>
      <p:sp>
        <p:nvSpPr>
          <p:cNvPr id="82961" name="Oval 29"/>
          <p:cNvSpPr>
            <a:spLocks noChangeArrowheads="1"/>
          </p:cNvSpPr>
          <p:nvPr/>
        </p:nvSpPr>
        <p:spPr bwMode="auto">
          <a:xfrm>
            <a:off x="4932363" y="6021388"/>
            <a:ext cx="144462" cy="71437"/>
          </a:xfrm>
          <a:prstGeom prst="ellipse">
            <a:avLst/>
          </a:prstGeom>
          <a:solidFill>
            <a:schemeClr val="accent1"/>
          </a:solidFill>
          <a:ln w="9525" algn="ctr">
            <a:solidFill>
              <a:schemeClr val="tx1"/>
            </a:solidFill>
            <a:round/>
            <a:headEnd/>
            <a:tailEnd/>
          </a:ln>
        </p:spPr>
        <p:txBody>
          <a:bodyPr/>
          <a:lstStyle/>
          <a:p>
            <a:endParaRPr lang="fr-CA"/>
          </a:p>
        </p:txBody>
      </p:sp>
      <p:sp>
        <p:nvSpPr>
          <p:cNvPr id="82962" name="TextBox 30"/>
          <p:cNvSpPr txBox="1">
            <a:spLocks noChangeArrowheads="1"/>
          </p:cNvSpPr>
          <p:nvPr/>
        </p:nvSpPr>
        <p:spPr bwMode="auto">
          <a:xfrm>
            <a:off x="6875463" y="2565400"/>
            <a:ext cx="784189" cy="369332"/>
          </a:xfrm>
          <a:prstGeom prst="rect">
            <a:avLst/>
          </a:prstGeom>
          <a:noFill/>
          <a:ln w="9525">
            <a:noFill/>
            <a:miter lim="800000"/>
            <a:headEnd/>
            <a:tailEnd/>
          </a:ln>
        </p:spPr>
        <p:txBody>
          <a:bodyPr wrap="none">
            <a:spAutoFit/>
          </a:bodyPr>
          <a:lstStyle/>
          <a:p>
            <a:r>
              <a:rPr lang="fr-CA" dirty="0" smtClean="0"/>
              <a:t>Jour 1</a:t>
            </a:r>
            <a:endParaRPr lang="fr-CA" dirty="0"/>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25</a:t>
            </a:fld>
            <a:endParaRPr lang="en-US"/>
          </a:p>
        </p:txBody>
      </p:sp>
    </p:spTree>
    <p:extLst>
      <p:ext uri="{BB962C8B-B14F-4D97-AF65-F5344CB8AC3E}">
        <p14:creationId xmlns:p14="http://schemas.microsoft.com/office/powerpoint/2010/main" val="34084157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defRPr/>
            </a:pPr>
            <a:r>
              <a:rPr lang="fr-CA" dirty="0" err="1" smtClean="0"/>
              <a:t>Example</a:t>
            </a:r>
            <a:endParaRPr lang="fr-CA" dirty="0" smtClean="0"/>
          </a:p>
        </p:txBody>
      </p:sp>
      <p:pic>
        <p:nvPicPr>
          <p:cNvPr id="80900" name="Picture 2"/>
          <p:cNvPicPr>
            <a:picLocks noGrp="1" noChangeAspect="1" noChangeArrowheads="1"/>
          </p:cNvPicPr>
          <p:nvPr>
            <p:ph idx="1"/>
          </p:nvPr>
        </p:nvPicPr>
        <p:blipFill>
          <a:blip r:embed="rId2" cstate="print"/>
          <a:srcRect/>
          <a:stretch>
            <a:fillRect/>
          </a:stretch>
        </p:blipFill>
        <p:spPr>
          <a:xfrm>
            <a:off x="-323850" y="692150"/>
            <a:ext cx="6816725" cy="5343525"/>
          </a:xfrm>
          <a:noFill/>
        </p:spPr>
      </p:pic>
      <p:pic>
        <p:nvPicPr>
          <p:cNvPr id="53250" name="Picture 2"/>
          <p:cNvPicPr>
            <a:picLocks noChangeAspect="1" noChangeArrowheads="1"/>
          </p:cNvPicPr>
          <p:nvPr/>
        </p:nvPicPr>
        <p:blipFill>
          <a:blip r:embed="rId3" cstate="print"/>
          <a:srcRect/>
          <a:stretch>
            <a:fillRect/>
          </a:stretch>
        </p:blipFill>
        <p:spPr bwMode="auto">
          <a:xfrm>
            <a:off x="4067175" y="1125538"/>
            <a:ext cx="4897438" cy="5637212"/>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fld id="{B64A00DB-07A9-4767-9697-96F4C2BD5B69}" type="slidenum">
              <a:rPr lang="en-US" smtClean="0"/>
              <a:t>26</a:t>
            </a:fld>
            <a:endParaRPr lang="en-US"/>
          </a:p>
        </p:txBody>
      </p:sp>
    </p:spTree>
    <p:extLst>
      <p:ext uri="{BB962C8B-B14F-4D97-AF65-F5344CB8AC3E}">
        <p14:creationId xmlns:p14="http://schemas.microsoft.com/office/powerpoint/2010/main" val="3852380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defRPr/>
            </a:pPr>
            <a:r>
              <a:rPr lang="fr-CA" dirty="0" err="1" smtClean="0"/>
              <a:t>ExEmple</a:t>
            </a:r>
            <a:endParaRPr lang="fr-CA" dirty="0" smtClean="0"/>
          </a:p>
        </p:txBody>
      </p:sp>
      <p:pic>
        <p:nvPicPr>
          <p:cNvPr id="83972" name="Picture 2"/>
          <p:cNvPicPr>
            <a:picLocks noGrp="1" noChangeAspect="1" noChangeArrowheads="1"/>
          </p:cNvPicPr>
          <p:nvPr>
            <p:ph idx="1"/>
          </p:nvPr>
        </p:nvPicPr>
        <p:blipFill>
          <a:blip r:embed="rId2" cstate="print"/>
          <a:srcRect l="83388" t="34087" r="8795" b="53310"/>
          <a:stretch>
            <a:fillRect/>
          </a:stretch>
        </p:blipFill>
        <p:spPr>
          <a:xfrm>
            <a:off x="2330247" y="1341438"/>
            <a:ext cx="4103687" cy="5183906"/>
          </a:xfrm>
          <a:noFill/>
        </p:spPr>
      </p:pic>
      <p:cxnSp>
        <p:nvCxnSpPr>
          <p:cNvPr id="83973" name="Straight Connector 12"/>
          <p:cNvCxnSpPr>
            <a:cxnSpLocks noChangeShapeType="1"/>
          </p:cNvCxnSpPr>
          <p:nvPr/>
        </p:nvCxnSpPr>
        <p:spPr bwMode="auto">
          <a:xfrm rot="5400000">
            <a:off x="2160587" y="2744788"/>
            <a:ext cx="2663825" cy="0"/>
          </a:xfrm>
          <a:prstGeom prst="line">
            <a:avLst/>
          </a:prstGeom>
          <a:noFill/>
          <a:ln w="9525" algn="ctr">
            <a:solidFill>
              <a:schemeClr val="tx1"/>
            </a:solidFill>
            <a:round/>
            <a:headEnd/>
            <a:tailEnd/>
          </a:ln>
        </p:spPr>
      </p:cxnSp>
      <p:cxnSp>
        <p:nvCxnSpPr>
          <p:cNvPr id="83974" name="Straight Connector 13"/>
          <p:cNvCxnSpPr>
            <a:cxnSpLocks noChangeShapeType="1"/>
          </p:cNvCxnSpPr>
          <p:nvPr/>
        </p:nvCxnSpPr>
        <p:spPr bwMode="auto">
          <a:xfrm rot="5400000">
            <a:off x="4319587" y="2744788"/>
            <a:ext cx="2663825" cy="0"/>
          </a:xfrm>
          <a:prstGeom prst="line">
            <a:avLst/>
          </a:prstGeom>
          <a:noFill/>
          <a:ln w="9525" algn="ctr">
            <a:solidFill>
              <a:schemeClr val="tx1"/>
            </a:solidFill>
            <a:round/>
            <a:headEnd/>
            <a:tailEnd/>
          </a:ln>
        </p:spPr>
      </p:cxnSp>
      <p:cxnSp>
        <p:nvCxnSpPr>
          <p:cNvPr id="83975" name="Straight Connector 14"/>
          <p:cNvCxnSpPr>
            <a:cxnSpLocks noChangeShapeType="1"/>
          </p:cNvCxnSpPr>
          <p:nvPr/>
        </p:nvCxnSpPr>
        <p:spPr bwMode="auto">
          <a:xfrm rot="16200000" flipV="1">
            <a:off x="2843213" y="4725987"/>
            <a:ext cx="1873250" cy="574675"/>
          </a:xfrm>
          <a:prstGeom prst="line">
            <a:avLst/>
          </a:prstGeom>
          <a:noFill/>
          <a:ln w="9525" algn="ctr">
            <a:solidFill>
              <a:schemeClr val="tx1"/>
            </a:solidFill>
            <a:round/>
            <a:headEnd/>
            <a:tailEnd/>
          </a:ln>
        </p:spPr>
      </p:cxnSp>
      <p:cxnSp>
        <p:nvCxnSpPr>
          <p:cNvPr id="83976" name="Straight Connector 17"/>
          <p:cNvCxnSpPr>
            <a:cxnSpLocks noChangeShapeType="1"/>
          </p:cNvCxnSpPr>
          <p:nvPr/>
        </p:nvCxnSpPr>
        <p:spPr bwMode="auto">
          <a:xfrm rot="5400000" flipH="1" flipV="1">
            <a:off x="4427538" y="4725987"/>
            <a:ext cx="1873250" cy="574675"/>
          </a:xfrm>
          <a:prstGeom prst="line">
            <a:avLst/>
          </a:prstGeom>
          <a:noFill/>
          <a:ln w="9525" algn="ctr">
            <a:solidFill>
              <a:schemeClr val="tx1"/>
            </a:solidFill>
            <a:round/>
            <a:headEnd/>
            <a:tailEnd/>
          </a:ln>
        </p:spPr>
      </p:cxnSp>
      <p:sp>
        <p:nvSpPr>
          <p:cNvPr id="22" name="Arc 21"/>
          <p:cNvSpPr/>
          <p:nvPr/>
        </p:nvSpPr>
        <p:spPr bwMode="auto">
          <a:xfrm rot="10800000">
            <a:off x="4052798" y="5073649"/>
            <a:ext cx="1043806" cy="1368425"/>
          </a:xfrm>
          <a:prstGeom prst="arc">
            <a:avLst>
              <a:gd name="adj1" fmla="val 12080921"/>
              <a:gd name="adj2" fmla="val 2029128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CA">
              <a:latin typeface="Arial" charset="0"/>
              <a:ea typeface="ＭＳ Ｐゴシック" pitchFamily="-128" charset="-128"/>
            </a:endParaRPr>
          </a:p>
        </p:txBody>
      </p:sp>
      <p:sp>
        <p:nvSpPr>
          <p:cNvPr id="83978" name="Oval 18"/>
          <p:cNvSpPr>
            <a:spLocks noChangeArrowheads="1"/>
          </p:cNvSpPr>
          <p:nvPr/>
        </p:nvSpPr>
        <p:spPr bwMode="auto">
          <a:xfrm>
            <a:off x="3492500" y="2781300"/>
            <a:ext cx="2159000" cy="863600"/>
          </a:xfrm>
          <a:prstGeom prst="ellipse">
            <a:avLst/>
          </a:prstGeom>
          <a:solidFill>
            <a:schemeClr val="accent1"/>
          </a:solidFill>
          <a:ln w="9525" algn="ctr">
            <a:solidFill>
              <a:schemeClr val="tx1"/>
            </a:solidFill>
            <a:round/>
            <a:headEnd/>
            <a:tailEnd/>
          </a:ln>
        </p:spPr>
        <p:txBody>
          <a:bodyPr/>
          <a:lstStyle/>
          <a:p>
            <a:endParaRPr lang="fr-CA"/>
          </a:p>
        </p:txBody>
      </p:sp>
      <p:sp>
        <p:nvSpPr>
          <p:cNvPr id="83979" name="TextBox 19"/>
          <p:cNvSpPr txBox="1">
            <a:spLocks noChangeArrowheads="1"/>
          </p:cNvSpPr>
          <p:nvPr/>
        </p:nvSpPr>
        <p:spPr bwMode="auto">
          <a:xfrm>
            <a:off x="6875463" y="2565400"/>
            <a:ext cx="739048" cy="369332"/>
          </a:xfrm>
          <a:prstGeom prst="rect">
            <a:avLst/>
          </a:prstGeom>
          <a:noFill/>
          <a:ln w="9525">
            <a:noFill/>
            <a:miter lim="800000"/>
            <a:headEnd/>
            <a:tailEnd/>
          </a:ln>
        </p:spPr>
        <p:txBody>
          <a:bodyPr wrap="none">
            <a:spAutoFit/>
          </a:bodyPr>
          <a:lstStyle/>
          <a:p>
            <a:r>
              <a:rPr lang="fr-CA" dirty="0" smtClean="0"/>
              <a:t>Day 8</a:t>
            </a:r>
            <a:endParaRPr lang="fr-CA" dirty="0"/>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27</a:t>
            </a:fld>
            <a:endParaRPr lang="en-US"/>
          </a:p>
        </p:txBody>
      </p:sp>
    </p:spTree>
    <p:extLst>
      <p:ext uri="{BB962C8B-B14F-4D97-AF65-F5344CB8AC3E}">
        <p14:creationId xmlns:p14="http://schemas.microsoft.com/office/powerpoint/2010/main" val="15664845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2018429" y="1087075"/>
            <a:ext cx="693935" cy="2977603"/>
          </a:xfrm>
          <a:prstGeom prst="roundRect">
            <a:avLst>
              <a:gd name="adj" fmla="val 44973"/>
            </a:avLst>
          </a:prstGeom>
          <a:gradFill flip="none" rotWithShape="1">
            <a:gsLst>
              <a:gs pos="0">
                <a:srgbClr val="FFC000"/>
              </a:gs>
              <a:gs pos="30000">
                <a:srgbClr val="66008F"/>
              </a:gs>
              <a:gs pos="64999">
                <a:srgbClr val="BA0066"/>
              </a:gs>
              <a:gs pos="89999">
                <a:srgbClr val="FF0000"/>
              </a:gs>
              <a:gs pos="100000">
                <a:srgbClr val="FF8200"/>
              </a:gs>
            </a:gsLst>
            <a:lin ang="1800000" scaled="0"/>
            <a:tileRect/>
          </a:gradFill>
          <a:ln w="9525" cap="flat" cmpd="sng" algn="ctr">
            <a:noFill/>
            <a:prstDash val="solid"/>
            <a:round/>
            <a:headEnd type="none" w="med" len="med"/>
            <a:tailEnd type="none" w="med" len="med"/>
          </a:ln>
          <a:effectLst/>
        </p:spPr>
        <p:txBody>
          <a:bodyPr vert="vert270"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fr-CA" sz="2200" dirty="0" err="1" smtClean="0">
                <a:latin typeface="Arial" charset="0"/>
                <a:ea typeface="ＭＳ Ｐゴシック" pitchFamily="34" charset="-128"/>
              </a:rPr>
              <a:t>Week</a:t>
            </a:r>
            <a:r>
              <a:rPr lang="fr-CA" sz="2200" dirty="0" smtClean="0">
                <a:latin typeface="Arial" charset="0"/>
                <a:ea typeface="ＭＳ Ｐゴシック" pitchFamily="34" charset="-128"/>
              </a:rPr>
              <a:t>- End</a:t>
            </a:r>
          </a:p>
        </p:txBody>
      </p:sp>
      <p:sp>
        <p:nvSpPr>
          <p:cNvPr id="39" name="Rounded Rectangle 38"/>
          <p:cNvSpPr/>
          <p:nvPr/>
        </p:nvSpPr>
        <p:spPr bwMode="auto">
          <a:xfrm>
            <a:off x="4445753" y="1095410"/>
            <a:ext cx="693935" cy="2977603"/>
          </a:xfrm>
          <a:prstGeom prst="roundRect">
            <a:avLst>
              <a:gd name="adj" fmla="val 44973"/>
            </a:avLst>
          </a:prstGeom>
          <a:gradFill flip="none" rotWithShape="1">
            <a:gsLst>
              <a:gs pos="0">
                <a:srgbClr val="FFC000"/>
              </a:gs>
              <a:gs pos="30000">
                <a:srgbClr val="66008F"/>
              </a:gs>
              <a:gs pos="64999">
                <a:srgbClr val="BA0066"/>
              </a:gs>
              <a:gs pos="89999">
                <a:srgbClr val="FF0000"/>
              </a:gs>
              <a:gs pos="100000">
                <a:srgbClr val="FF8200"/>
              </a:gs>
            </a:gsLst>
            <a:lin ang="1800000" scaled="0"/>
            <a:tileRect/>
          </a:gradFill>
          <a:ln w="9525" cap="flat" cmpd="sng" algn="ctr">
            <a:noFill/>
            <a:prstDash val="solid"/>
            <a:round/>
            <a:headEnd type="none" w="med" len="med"/>
            <a:tailEnd type="none" w="med" len="med"/>
          </a:ln>
          <a:effectLst/>
        </p:spPr>
        <p:txBody>
          <a:bodyPr vert="vert270"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fr-CA" sz="2200" dirty="0" err="1" smtClean="0">
                <a:latin typeface="Arial" charset="0"/>
                <a:ea typeface="ＭＳ Ｐゴシック" pitchFamily="34" charset="-128"/>
              </a:rPr>
              <a:t>Week</a:t>
            </a:r>
            <a:r>
              <a:rPr lang="fr-CA" sz="2200" dirty="0" smtClean="0">
                <a:latin typeface="Arial" charset="0"/>
                <a:ea typeface="ＭＳ Ｐゴシック" pitchFamily="34" charset="-128"/>
              </a:rPr>
              <a:t>- End</a:t>
            </a:r>
          </a:p>
        </p:txBody>
      </p:sp>
      <p:sp>
        <p:nvSpPr>
          <p:cNvPr id="2" name="Title 1"/>
          <p:cNvSpPr>
            <a:spLocks noGrp="1"/>
          </p:cNvSpPr>
          <p:nvPr>
            <p:ph type="title"/>
          </p:nvPr>
        </p:nvSpPr>
        <p:spPr/>
        <p:txBody>
          <a:bodyPr>
            <a:normAutofit/>
          </a:bodyPr>
          <a:lstStyle/>
          <a:p>
            <a:r>
              <a:rPr lang="en-US" dirty="0" smtClean="0"/>
              <a:t>Improved process</a:t>
            </a:r>
            <a:endParaRPr lang="en-US" dirty="0"/>
          </a:p>
        </p:txBody>
      </p:sp>
      <p:sp>
        <p:nvSpPr>
          <p:cNvPr id="4" name="Rectangle 3"/>
          <p:cNvSpPr/>
          <p:nvPr/>
        </p:nvSpPr>
        <p:spPr bwMode="auto">
          <a:xfrm>
            <a:off x="283709" y="1756183"/>
            <a:ext cx="1734719" cy="46839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Fill &amp; Pack.</a:t>
            </a:r>
            <a:endParaRPr lang="en-US" sz="1600" dirty="0"/>
          </a:p>
        </p:txBody>
      </p:sp>
      <p:sp>
        <p:nvSpPr>
          <p:cNvPr id="10" name="Rectangle 9"/>
          <p:cNvSpPr/>
          <p:nvPr/>
        </p:nvSpPr>
        <p:spPr bwMode="auto">
          <a:xfrm>
            <a:off x="283709" y="2492230"/>
            <a:ext cx="1734719"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400" dirty="0" smtClean="0"/>
              <a:t>IPC tests in parallel</a:t>
            </a:r>
            <a:endParaRPr lang="en-US" sz="1400" dirty="0"/>
          </a:p>
        </p:txBody>
      </p:sp>
      <p:sp>
        <p:nvSpPr>
          <p:cNvPr id="14" name="Rectangle 13"/>
          <p:cNvSpPr/>
          <p:nvPr/>
        </p:nvSpPr>
        <p:spPr bwMode="auto">
          <a:xfrm>
            <a:off x="598541" y="2968950"/>
            <a:ext cx="2428413"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400" dirty="0" smtClean="0"/>
              <a:t>Start Ster. Testing in parallel</a:t>
            </a:r>
            <a:endParaRPr lang="en-US" sz="1400" dirty="0"/>
          </a:p>
        </p:txBody>
      </p:sp>
      <p:sp>
        <p:nvSpPr>
          <p:cNvPr id="15" name="Rectangle 14"/>
          <p:cNvSpPr/>
          <p:nvPr/>
        </p:nvSpPr>
        <p:spPr bwMode="auto">
          <a:xfrm>
            <a:off x="1292478" y="3437335"/>
            <a:ext cx="2428170"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Result Ster. Testing</a:t>
            </a:r>
            <a:endParaRPr lang="en-US" sz="1600" dirty="0"/>
          </a:p>
        </p:txBody>
      </p:sp>
      <p:sp>
        <p:nvSpPr>
          <p:cNvPr id="20" name="Rectangle 19"/>
          <p:cNvSpPr/>
          <p:nvPr/>
        </p:nvSpPr>
        <p:spPr bwMode="auto">
          <a:xfrm>
            <a:off x="598541" y="3905733"/>
            <a:ext cx="3122347"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Performance testing</a:t>
            </a:r>
            <a:endParaRPr lang="en-US" sz="1600" dirty="0"/>
          </a:p>
        </p:txBody>
      </p:sp>
      <p:sp>
        <p:nvSpPr>
          <p:cNvPr id="22" name="Rectangle 21"/>
          <p:cNvSpPr/>
          <p:nvPr/>
        </p:nvSpPr>
        <p:spPr bwMode="auto">
          <a:xfrm>
            <a:off x="2553980" y="4374131"/>
            <a:ext cx="1513515" cy="46839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Doc &amp; Send to TUV</a:t>
            </a:r>
            <a:endParaRPr lang="en-US" sz="1600" dirty="0"/>
          </a:p>
        </p:txBody>
      </p:sp>
      <p:sp>
        <p:nvSpPr>
          <p:cNvPr id="23" name="Rectangle 22"/>
          <p:cNvSpPr/>
          <p:nvPr/>
        </p:nvSpPr>
        <p:spPr bwMode="auto">
          <a:xfrm>
            <a:off x="3879273" y="4842529"/>
            <a:ext cx="1330794" cy="468398"/>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en-US" sz="1600" dirty="0" smtClean="0"/>
              <a:t>TUV</a:t>
            </a:r>
            <a:endParaRPr lang="en-US" sz="1600" dirty="0"/>
          </a:p>
        </p:txBody>
      </p:sp>
      <p:sp>
        <p:nvSpPr>
          <p:cNvPr id="24" name="Rectangle 23"/>
          <p:cNvSpPr/>
          <p:nvPr/>
        </p:nvSpPr>
        <p:spPr bwMode="auto">
          <a:xfrm>
            <a:off x="5213031" y="5310869"/>
            <a:ext cx="126126" cy="468398"/>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endParaRPr lang="en-US" sz="1600" dirty="0"/>
          </a:p>
        </p:txBody>
      </p:sp>
      <p:cxnSp>
        <p:nvCxnSpPr>
          <p:cNvPr id="27" name="Straight Connector 26"/>
          <p:cNvCxnSpPr/>
          <p:nvPr/>
        </p:nvCxnSpPr>
        <p:spPr bwMode="auto">
          <a:xfrm rot="5400000" flipH="1" flipV="1">
            <a:off x="1867882" y="1605638"/>
            <a:ext cx="3010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flipH="1" flipV="1">
            <a:off x="3467320" y="3449431"/>
            <a:ext cx="37228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018427" y="1622372"/>
            <a:ext cx="3310330" cy="0"/>
          </a:xfrm>
          <a:prstGeom prst="line">
            <a:avLst/>
          </a:prstGeom>
          <a:solidFill>
            <a:schemeClr val="accent1"/>
          </a:solidFill>
          <a:ln w="9525" cap="flat" cmpd="sng" algn="ctr">
            <a:solidFill>
              <a:schemeClr val="tx1"/>
            </a:solidFill>
            <a:prstDash val="solid"/>
            <a:round/>
            <a:headEnd type="stealth" w="lg" len="lg"/>
            <a:tailEnd type="stealth" w="lg" len="lg"/>
          </a:ln>
          <a:effectLst/>
        </p:spPr>
      </p:cxnSp>
      <p:sp>
        <p:nvSpPr>
          <p:cNvPr id="33" name="TextBox 32"/>
          <p:cNvSpPr txBox="1"/>
          <p:nvPr/>
        </p:nvSpPr>
        <p:spPr>
          <a:xfrm>
            <a:off x="2420774" y="1455092"/>
            <a:ext cx="2223234" cy="329127"/>
          </a:xfrm>
          <a:prstGeom prst="rect">
            <a:avLst/>
          </a:prstGeom>
          <a:solidFill>
            <a:schemeClr val="bg1"/>
          </a:solidFill>
        </p:spPr>
        <p:txBody>
          <a:bodyPr wrap="none" lIns="82104" tIns="41052" rIns="82104" bIns="41052" rtlCol="0">
            <a:spAutoFit/>
          </a:bodyPr>
          <a:lstStyle/>
          <a:p>
            <a:r>
              <a:rPr lang="fr-CA" sz="1600" dirty="0" err="1" smtClean="0"/>
              <a:t>Current</a:t>
            </a:r>
            <a:r>
              <a:rPr lang="fr-CA" sz="1600" dirty="0" smtClean="0"/>
              <a:t> </a:t>
            </a:r>
            <a:r>
              <a:rPr lang="fr-CA" sz="1600" dirty="0" err="1" smtClean="0"/>
              <a:t>average</a:t>
            </a:r>
            <a:r>
              <a:rPr lang="fr-CA" sz="1600" dirty="0" smtClean="0"/>
              <a:t> 7.8 </a:t>
            </a:r>
            <a:r>
              <a:rPr lang="fr-CA" sz="1600" dirty="0" err="1" smtClean="0"/>
              <a:t>days</a:t>
            </a:r>
            <a:endParaRPr lang="fr-CA" sz="1600" dirty="0"/>
          </a:p>
        </p:txBody>
      </p:sp>
      <p:sp>
        <p:nvSpPr>
          <p:cNvPr id="40" name="Down Arrow 39"/>
          <p:cNvSpPr/>
          <p:nvPr/>
        </p:nvSpPr>
        <p:spPr bwMode="auto">
          <a:xfrm rot="10800000">
            <a:off x="5139569" y="5801336"/>
            <a:ext cx="424431" cy="501776"/>
          </a:xfrm>
          <a:prstGeom prst="downArrow">
            <a:avLst/>
          </a:prstGeom>
          <a:no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defTabSz="859526" eaLnBrk="0" fontAlgn="base" hangingPunct="0">
              <a:spcBef>
                <a:spcPct val="0"/>
              </a:spcBef>
              <a:spcAft>
                <a:spcPct val="0"/>
              </a:spcAft>
            </a:pPr>
            <a:endParaRPr lang="fr-CA" sz="2200" dirty="0" smtClean="0">
              <a:latin typeface="Arial" charset="0"/>
              <a:ea typeface="ＭＳ Ｐゴシック" pitchFamily="34" charset="-128"/>
            </a:endParaRPr>
          </a:p>
        </p:txBody>
      </p:sp>
      <p:sp>
        <p:nvSpPr>
          <p:cNvPr id="41" name="TextBox 40"/>
          <p:cNvSpPr txBox="1"/>
          <p:nvPr/>
        </p:nvSpPr>
        <p:spPr>
          <a:xfrm>
            <a:off x="5690240" y="5570188"/>
            <a:ext cx="1778689" cy="636904"/>
          </a:xfrm>
          <a:prstGeom prst="rect">
            <a:avLst/>
          </a:prstGeom>
          <a:noFill/>
        </p:spPr>
        <p:txBody>
          <a:bodyPr wrap="none" lIns="82104" tIns="41052" rIns="82104" bIns="41052" rtlCol="0">
            <a:spAutoFit/>
          </a:bodyPr>
          <a:lstStyle/>
          <a:p>
            <a:pPr algn="ctr"/>
            <a:r>
              <a:rPr lang="fr-CA" dirty="0" smtClean="0"/>
              <a:t>Product </a:t>
            </a:r>
            <a:r>
              <a:rPr lang="fr-CA" dirty="0" err="1" smtClean="0"/>
              <a:t>available</a:t>
            </a:r>
            <a:endParaRPr lang="fr-CA" dirty="0" smtClean="0"/>
          </a:p>
          <a:p>
            <a:pPr algn="ctr"/>
            <a:r>
              <a:rPr lang="fr-CA" dirty="0" smtClean="0"/>
              <a:t>for </a:t>
            </a:r>
            <a:r>
              <a:rPr lang="fr-CA" dirty="0" err="1" smtClean="0"/>
              <a:t>market</a:t>
            </a:r>
            <a:r>
              <a:rPr lang="fr-CA" dirty="0" smtClean="0"/>
              <a:t> ($)</a:t>
            </a:r>
            <a:endParaRPr lang="fr-CA" dirty="0"/>
          </a:p>
        </p:txBody>
      </p:sp>
      <p:sp>
        <p:nvSpPr>
          <p:cNvPr id="45" name="Oval Callout 44"/>
          <p:cNvSpPr/>
          <p:nvPr/>
        </p:nvSpPr>
        <p:spPr bwMode="auto">
          <a:xfrm>
            <a:off x="5255032" y="4583753"/>
            <a:ext cx="1198124" cy="727116"/>
          </a:xfrm>
          <a:prstGeom prst="wedgeEllipseCallout">
            <a:avLst>
              <a:gd name="adj1" fmla="val -42950"/>
              <a:gd name="adj2" fmla="val 52916"/>
            </a:avLst>
          </a:prstGeom>
          <a:noFill/>
          <a:ln w="9525" cap="flat" cmpd="sng" algn="ctr">
            <a:solidFill>
              <a:schemeClr val="tx1"/>
            </a:solidFill>
            <a:prstDash val="solid"/>
            <a:round/>
            <a:headEnd type="none" w="med" len="med"/>
            <a:tailEnd type="none" w="med" len="med"/>
          </a:ln>
          <a:effectLst/>
        </p:spPr>
        <p:txBody>
          <a:bodyPr vert="horz" wrap="square" lIns="82104" tIns="41052" rIns="82104" bIns="41052" numCol="1" rtlCol="0" anchor="t" anchorCtr="0" compatLnSpc="1">
            <a:prstTxWarp prst="textNoShape">
              <a:avLst/>
            </a:prstTxWarp>
          </a:bodyPr>
          <a:lstStyle/>
          <a:p>
            <a:pPr algn="ctr" defTabSz="859526" eaLnBrk="0" fontAlgn="base" hangingPunct="0">
              <a:spcBef>
                <a:spcPct val="0"/>
              </a:spcBef>
              <a:spcAft>
                <a:spcPct val="0"/>
              </a:spcAft>
            </a:pPr>
            <a:r>
              <a:rPr lang="fr-CA" sz="1600" dirty="0" smtClean="0">
                <a:latin typeface="Arial" charset="0"/>
                <a:ea typeface="ＭＳ Ｐゴシック" pitchFamily="34" charset="-128"/>
              </a:rPr>
              <a:t>Final release</a:t>
            </a:r>
          </a:p>
        </p:txBody>
      </p:sp>
      <p:sp>
        <p:nvSpPr>
          <p:cNvPr id="25" name="TextBox 24"/>
          <p:cNvSpPr txBox="1"/>
          <p:nvPr/>
        </p:nvSpPr>
        <p:spPr>
          <a:xfrm>
            <a:off x="5868144" y="1268760"/>
            <a:ext cx="3111041" cy="821570"/>
          </a:xfrm>
          <a:prstGeom prst="rect">
            <a:avLst/>
          </a:prstGeom>
        </p:spPr>
        <p:style>
          <a:lnRef idx="0">
            <a:schemeClr val="dk1"/>
          </a:lnRef>
          <a:fillRef idx="3">
            <a:schemeClr val="dk1"/>
          </a:fillRef>
          <a:effectRef idx="3">
            <a:schemeClr val="dk1"/>
          </a:effectRef>
          <a:fontRef idx="minor">
            <a:schemeClr val="lt1"/>
          </a:fontRef>
        </p:style>
        <p:txBody>
          <a:bodyPr wrap="none" lIns="82104" tIns="41052" rIns="82104" bIns="41052" rtlCol="0">
            <a:spAutoFit/>
          </a:bodyPr>
          <a:lstStyle/>
          <a:p>
            <a:r>
              <a:rPr lang="fr-CA" sz="1600" dirty="0" err="1" smtClean="0"/>
              <a:t>Benefit</a:t>
            </a:r>
            <a:r>
              <a:rPr lang="fr-CA" sz="1600" dirty="0" smtClean="0"/>
              <a:t> for the </a:t>
            </a:r>
            <a:r>
              <a:rPr lang="fr-CA" sz="1600" dirty="0" err="1" smtClean="0"/>
              <a:t>organization</a:t>
            </a:r>
            <a:endParaRPr lang="fr-CA" sz="1600" dirty="0" smtClean="0"/>
          </a:p>
          <a:p>
            <a:r>
              <a:rPr lang="fr-CA" sz="1600" dirty="0" smtClean="0"/>
              <a:t>50% </a:t>
            </a:r>
            <a:r>
              <a:rPr lang="fr-CA" sz="1600" dirty="0" err="1" smtClean="0"/>
              <a:t>reduction</a:t>
            </a:r>
            <a:r>
              <a:rPr lang="fr-CA" sz="1600" dirty="0" smtClean="0"/>
              <a:t> of </a:t>
            </a:r>
            <a:r>
              <a:rPr lang="fr-CA" sz="1600" dirty="0" err="1" smtClean="0"/>
              <a:t>lead</a:t>
            </a:r>
            <a:r>
              <a:rPr lang="fr-CA" sz="1600" dirty="0" smtClean="0"/>
              <a:t> time in </a:t>
            </a:r>
            <a:r>
              <a:rPr lang="fr-CA" sz="1600" dirty="0" err="1" smtClean="0"/>
              <a:t>their</a:t>
            </a:r>
            <a:r>
              <a:rPr lang="fr-CA" sz="1600" dirty="0" smtClean="0"/>
              <a:t> </a:t>
            </a:r>
          </a:p>
          <a:p>
            <a:r>
              <a:rPr lang="fr-CA" sz="1600" dirty="0" smtClean="0"/>
              <a:t>QC </a:t>
            </a:r>
            <a:r>
              <a:rPr lang="fr-CA" sz="1600" dirty="0" err="1" smtClean="0"/>
              <a:t>lab</a:t>
            </a:r>
            <a:endParaRPr lang="fr-CA" sz="1600" dirty="0"/>
          </a:p>
        </p:txBody>
      </p:sp>
      <p:sp>
        <p:nvSpPr>
          <p:cNvPr id="3" name="Espace réservé du numéro de diapositive 2"/>
          <p:cNvSpPr>
            <a:spLocks noGrp="1"/>
          </p:cNvSpPr>
          <p:nvPr>
            <p:ph type="sldNum" sz="quarter" idx="12"/>
          </p:nvPr>
        </p:nvSpPr>
        <p:spPr/>
        <p:txBody>
          <a:bodyPr/>
          <a:lstStyle/>
          <a:p>
            <a:fld id="{B64A00DB-07A9-4767-9697-96F4C2BD5B69}" type="slidenum">
              <a:rPr lang="en-US" smtClean="0"/>
              <a:t>28</a:t>
            </a:fld>
            <a:endParaRPr lang="en-US"/>
          </a:p>
        </p:txBody>
      </p:sp>
    </p:spTree>
    <p:extLst>
      <p:ext uri="{BB962C8B-B14F-4D97-AF65-F5344CB8AC3E}">
        <p14:creationId xmlns:p14="http://schemas.microsoft.com/office/powerpoint/2010/main" val="5022966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61" name="Rectangle 49"/>
          <p:cNvSpPr>
            <a:spLocks noGrp="1"/>
          </p:cNvSpPr>
          <p:nvPr>
            <p:ph type="title"/>
          </p:nvPr>
        </p:nvSpPr>
        <p:spPr/>
        <p:txBody>
          <a:bodyPr>
            <a:normAutofit fontScale="90000"/>
          </a:bodyPr>
          <a:lstStyle/>
          <a:p>
            <a:r>
              <a:rPr lang="en-US" smtClean="0"/>
              <a:t>Les résultats du travail de l’innovation</a:t>
            </a:r>
            <a:endParaRPr lang="en-US" dirty="0" smtClean="0"/>
          </a:p>
        </p:txBody>
      </p:sp>
      <p:cxnSp>
        <p:nvCxnSpPr>
          <p:cNvPr id="4" name="Straight Arrow Connector 3"/>
          <p:cNvCxnSpPr/>
          <p:nvPr/>
        </p:nvCxnSpPr>
        <p:spPr>
          <a:xfrm>
            <a:off x="1001713" y="5314950"/>
            <a:ext cx="5334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596106" y="3729831"/>
            <a:ext cx="3200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16" name="TextBox 31"/>
          <p:cNvSpPr txBox="1">
            <a:spLocks noChangeArrowheads="1"/>
          </p:cNvSpPr>
          <p:nvPr/>
        </p:nvSpPr>
        <p:spPr bwMode="auto">
          <a:xfrm>
            <a:off x="6308725" y="5086350"/>
            <a:ext cx="866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000" b="1" dirty="0" smtClean="0">
                <a:latin typeface="Calibri" pitchFamily="34" charset="0"/>
                <a:cs typeface="Arial" pitchFamily="34" charset="0"/>
              </a:rPr>
              <a:t>Temps</a:t>
            </a:r>
            <a:endParaRPr lang="en-US" sz="2000" b="1" dirty="0">
              <a:latin typeface="Calibri" pitchFamily="34" charset="0"/>
              <a:cs typeface="Arial" pitchFamily="34" charset="0"/>
            </a:endParaRPr>
          </a:p>
        </p:txBody>
      </p:sp>
      <p:sp>
        <p:nvSpPr>
          <p:cNvPr id="115717" name="TextBox 32"/>
          <p:cNvSpPr txBox="1">
            <a:spLocks noChangeArrowheads="1"/>
          </p:cNvSpPr>
          <p:nvPr/>
        </p:nvSpPr>
        <p:spPr bwMode="auto">
          <a:xfrm>
            <a:off x="381000" y="1733550"/>
            <a:ext cx="117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2000" b="1">
                <a:latin typeface="Calibri" pitchFamily="34" charset="0"/>
                <a:cs typeface="Arial" pitchFamily="34" charset="0"/>
              </a:rPr>
              <a:t>Solutions</a:t>
            </a:r>
          </a:p>
        </p:txBody>
      </p:sp>
      <p:grpSp>
        <p:nvGrpSpPr>
          <p:cNvPr id="115718" name="Group 67"/>
          <p:cNvGrpSpPr>
            <a:grpSpLocks/>
          </p:cNvGrpSpPr>
          <p:nvPr/>
        </p:nvGrpSpPr>
        <p:grpSpPr bwMode="auto">
          <a:xfrm>
            <a:off x="1000125" y="2220911"/>
            <a:ext cx="5257800" cy="369332"/>
            <a:chOff x="1840067" y="2221469"/>
            <a:chExt cx="5257800" cy="368225"/>
          </a:xfrm>
        </p:grpSpPr>
        <p:sp>
          <p:nvSpPr>
            <p:cNvPr id="115758" name="TextBox 37"/>
            <p:cNvSpPr txBox="1">
              <a:spLocks noChangeArrowheads="1"/>
            </p:cNvSpPr>
            <p:nvPr/>
          </p:nvSpPr>
          <p:spPr bwMode="auto">
            <a:xfrm>
              <a:off x="1886907" y="2221469"/>
              <a:ext cx="2922018" cy="36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1800" dirty="0" err="1" smtClean="0">
                  <a:latin typeface="Calibri" pitchFamily="34" charset="0"/>
                  <a:cs typeface="Arial" pitchFamily="34" charset="0"/>
                </a:rPr>
                <a:t>Toutes</a:t>
              </a:r>
              <a:r>
                <a:rPr lang="en-US" sz="1800" dirty="0" smtClean="0">
                  <a:latin typeface="Calibri" pitchFamily="34" charset="0"/>
                  <a:cs typeface="Arial" pitchFamily="34" charset="0"/>
                </a:rPr>
                <a:t> les solutions </a:t>
              </a:r>
              <a:r>
                <a:rPr lang="en-US" sz="1800" dirty="0" err="1" smtClean="0">
                  <a:latin typeface="Calibri" pitchFamily="34" charset="0"/>
                  <a:cs typeface="Arial" pitchFamily="34" charset="0"/>
                </a:rPr>
                <a:t>possibles</a:t>
              </a:r>
              <a:endParaRPr lang="en-US" sz="1800" dirty="0">
                <a:latin typeface="Calibri" pitchFamily="34" charset="0"/>
                <a:cs typeface="Arial" pitchFamily="34" charset="0"/>
              </a:endParaRPr>
            </a:p>
          </p:txBody>
        </p:sp>
        <p:cxnSp>
          <p:nvCxnSpPr>
            <p:cNvPr id="10" name="Straight Connector 9"/>
            <p:cNvCxnSpPr/>
            <p:nvPr/>
          </p:nvCxnSpPr>
          <p:spPr>
            <a:xfrm>
              <a:off x="1840067" y="2514275"/>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719" name="TextBox 47"/>
          <p:cNvSpPr txBox="1">
            <a:spLocks noChangeArrowheads="1"/>
          </p:cNvSpPr>
          <p:nvPr/>
        </p:nvSpPr>
        <p:spPr bwMode="auto">
          <a:xfrm>
            <a:off x="3108325" y="5334000"/>
            <a:ext cx="1183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000" b="1" dirty="0" err="1" smtClean="0">
                <a:latin typeface="Calibri" pitchFamily="34" charset="0"/>
                <a:cs typeface="Arial" pitchFamily="34" charset="0"/>
              </a:rPr>
              <a:t>Échéance</a:t>
            </a:r>
            <a:endParaRPr lang="en-US" sz="2000" b="1" dirty="0">
              <a:latin typeface="Calibri" pitchFamily="34" charset="0"/>
              <a:cs typeface="Arial" pitchFamily="34" charset="0"/>
            </a:endParaRPr>
          </a:p>
        </p:txBody>
      </p:sp>
      <p:grpSp>
        <p:nvGrpSpPr>
          <p:cNvPr id="3" name="Group 72"/>
          <p:cNvGrpSpPr>
            <a:grpSpLocks/>
          </p:cNvGrpSpPr>
          <p:nvPr/>
        </p:nvGrpSpPr>
        <p:grpSpPr bwMode="auto">
          <a:xfrm>
            <a:off x="1085088" y="2694432"/>
            <a:ext cx="2755392" cy="2712720"/>
            <a:chOff x="1924672" y="2694432"/>
            <a:chExt cx="2755392" cy="2712720"/>
          </a:xfrm>
        </p:grpSpPr>
        <p:grpSp>
          <p:nvGrpSpPr>
            <p:cNvPr id="115754" name="Freeform 12"/>
            <p:cNvGrpSpPr>
              <a:grpSpLocks/>
            </p:cNvGrpSpPr>
            <p:nvPr/>
          </p:nvGrpSpPr>
          <p:grpSpPr bwMode="auto">
            <a:xfrm>
              <a:off x="1924672" y="2694432"/>
              <a:ext cx="2755392" cy="2712720"/>
              <a:chOff x="1085088" y="2694432"/>
              <a:chExt cx="2755392" cy="2712720"/>
            </a:xfrm>
          </p:grpSpPr>
          <p:pic>
            <p:nvPicPr>
              <p:cNvPr id="115756" name="Freeform 1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5088" y="2694432"/>
                <a:ext cx="2755392" cy="271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57" name="Text Box 41"/>
              <p:cNvSpPr txBox="1">
                <a:spLocks noChangeArrowheads="1"/>
              </p:cNvSpPr>
              <p:nvPr/>
            </p:nvSpPr>
            <p:spPr bwMode="auto">
              <a:xfrm>
                <a:off x="1203325" y="2819400"/>
                <a:ext cx="2514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endParaRPr lang="ru-RU" sz="1800">
                  <a:latin typeface="Book Antiqua" pitchFamily="18" charset="0"/>
                  <a:cs typeface="Arial" pitchFamily="34" charset="0"/>
                </a:endParaRPr>
              </a:p>
            </p:txBody>
          </p:sp>
        </p:grpSp>
        <p:sp>
          <p:nvSpPr>
            <p:cNvPr id="115755" name="TextBox 48"/>
            <p:cNvSpPr txBox="1">
              <a:spLocks noChangeArrowheads="1"/>
            </p:cNvSpPr>
            <p:nvPr/>
          </p:nvSpPr>
          <p:spPr bwMode="auto">
            <a:xfrm>
              <a:off x="2969114" y="3657600"/>
              <a:ext cx="1531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1800" b="1" dirty="0" smtClean="0">
                  <a:solidFill>
                    <a:srgbClr val="FFC000"/>
                  </a:solidFill>
                  <a:latin typeface="Calibri" pitchFamily="34" charset="0"/>
                  <a:cs typeface="Arial" pitchFamily="34" charset="0"/>
                </a:rPr>
                <a:t>Accumulation </a:t>
              </a:r>
              <a:r>
                <a:rPr lang="en-US" sz="1800" b="1" dirty="0" err="1" smtClean="0">
                  <a:solidFill>
                    <a:srgbClr val="FFC000"/>
                  </a:solidFill>
                  <a:latin typeface="Calibri" pitchFamily="34" charset="0"/>
                  <a:cs typeface="Arial" pitchFamily="34" charset="0"/>
                </a:rPr>
                <a:t>rapide</a:t>
              </a:r>
              <a:r>
                <a:rPr lang="en-US" sz="1800" b="1" dirty="0" smtClean="0">
                  <a:solidFill>
                    <a:srgbClr val="FFC000"/>
                  </a:solidFill>
                  <a:latin typeface="Calibri" pitchFamily="34" charset="0"/>
                  <a:cs typeface="Arial" pitchFamily="34" charset="0"/>
                </a:rPr>
                <a:t> du savoir</a:t>
              </a:r>
              <a:endParaRPr lang="en-US" sz="1800" b="1" dirty="0">
                <a:solidFill>
                  <a:srgbClr val="FFC000"/>
                </a:solidFill>
                <a:latin typeface="Calibri" pitchFamily="34" charset="0"/>
                <a:cs typeface="Arial" pitchFamily="34" charset="0"/>
              </a:endParaRPr>
            </a:p>
          </p:txBody>
        </p:sp>
      </p:grpSp>
      <p:grpSp>
        <p:nvGrpSpPr>
          <p:cNvPr id="115721" name="Group 68"/>
          <p:cNvGrpSpPr>
            <a:grpSpLocks/>
          </p:cNvGrpSpPr>
          <p:nvPr/>
        </p:nvGrpSpPr>
        <p:grpSpPr bwMode="auto">
          <a:xfrm>
            <a:off x="1020763" y="2906710"/>
            <a:ext cx="5257800" cy="369332"/>
            <a:chOff x="1814309" y="2907269"/>
            <a:chExt cx="5257800" cy="368225"/>
          </a:xfrm>
        </p:grpSpPr>
        <p:cxnSp>
          <p:nvCxnSpPr>
            <p:cNvPr id="16" name="Straight Connector 15"/>
            <p:cNvCxnSpPr/>
            <p:nvPr/>
          </p:nvCxnSpPr>
          <p:spPr>
            <a:xfrm>
              <a:off x="1814309" y="3200075"/>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753" name="TextBox 41"/>
            <p:cNvSpPr txBox="1">
              <a:spLocks noChangeArrowheads="1"/>
            </p:cNvSpPr>
            <p:nvPr/>
          </p:nvSpPr>
          <p:spPr bwMode="auto">
            <a:xfrm>
              <a:off x="1814846" y="2907269"/>
              <a:ext cx="4280531" cy="36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1800" dirty="0">
                  <a:latin typeface="Calibri" pitchFamily="34" charset="0"/>
                  <a:cs typeface="Arial" pitchFamily="34" charset="0"/>
                </a:rPr>
                <a:t>Solutions </a:t>
              </a:r>
              <a:r>
                <a:rPr lang="en-US" sz="1800" dirty="0" err="1" smtClean="0">
                  <a:latin typeface="Calibri" pitchFamily="34" charset="0"/>
                  <a:cs typeface="Arial" pitchFamily="34" charset="0"/>
                </a:rPr>
                <a:t>requises</a:t>
              </a:r>
              <a:r>
                <a:rPr lang="en-US" sz="1800" dirty="0" smtClean="0">
                  <a:latin typeface="Calibri" pitchFamily="34" charset="0"/>
                  <a:cs typeface="Arial" pitchFamily="34" charset="0"/>
                </a:rPr>
                <a:t> pour </a:t>
              </a:r>
              <a:r>
                <a:rPr lang="en-US" sz="1800" dirty="0" err="1" smtClean="0">
                  <a:latin typeface="Calibri" pitchFamily="34" charset="0"/>
                  <a:cs typeface="Arial" pitchFamily="34" charset="0"/>
                </a:rPr>
                <a:t>une</a:t>
              </a:r>
              <a:r>
                <a:rPr lang="en-US" sz="1800" dirty="0" smtClean="0">
                  <a:latin typeface="Calibri" pitchFamily="34" charset="0"/>
                  <a:cs typeface="Arial" pitchFamily="34" charset="0"/>
                </a:rPr>
                <a:t> bonne </a:t>
              </a:r>
              <a:r>
                <a:rPr lang="en-US" sz="1800" dirty="0" err="1" smtClean="0">
                  <a:latin typeface="Calibri" pitchFamily="34" charset="0"/>
                  <a:cs typeface="Arial" pitchFamily="34" charset="0"/>
                </a:rPr>
                <a:t>décision</a:t>
              </a:r>
              <a:endParaRPr lang="en-US" sz="1800" dirty="0">
                <a:latin typeface="Calibri" pitchFamily="34" charset="0"/>
                <a:cs typeface="Arial" pitchFamily="34" charset="0"/>
              </a:endParaRPr>
            </a:p>
          </p:txBody>
        </p:sp>
      </p:grpSp>
      <p:grpSp>
        <p:nvGrpSpPr>
          <p:cNvPr id="8" name="Group 69"/>
          <p:cNvGrpSpPr>
            <a:grpSpLocks/>
          </p:cNvGrpSpPr>
          <p:nvPr/>
        </p:nvGrpSpPr>
        <p:grpSpPr bwMode="auto">
          <a:xfrm>
            <a:off x="1035050" y="4313238"/>
            <a:ext cx="5105400" cy="990600"/>
            <a:chOff x="1875269" y="4312920"/>
            <a:chExt cx="5105400" cy="990600"/>
          </a:xfrm>
        </p:grpSpPr>
        <p:cxnSp>
          <p:nvCxnSpPr>
            <p:cNvPr id="19" name="Straight Arrow Connector 18"/>
            <p:cNvCxnSpPr/>
            <p:nvPr/>
          </p:nvCxnSpPr>
          <p:spPr>
            <a:xfrm flipV="1">
              <a:off x="1875269" y="4312920"/>
              <a:ext cx="5105400" cy="99060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5751" name="TextBox 36"/>
            <p:cNvSpPr txBox="1">
              <a:spLocks noChangeArrowheads="1"/>
            </p:cNvSpPr>
            <p:nvPr/>
          </p:nvSpPr>
          <p:spPr bwMode="auto">
            <a:xfrm rot="20926039">
              <a:off x="2879501" y="4453636"/>
              <a:ext cx="3132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1800" dirty="0" smtClean="0">
                  <a:latin typeface="Calibri" pitchFamily="34" charset="0"/>
                  <a:cs typeface="Arial" pitchFamily="34" charset="0"/>
                </a:rPr>
                <a:t>Accumulation de savoir </a:t>
              </a:r>
              <a:r>
                <a:rPr lang="en-US" sz="1800" dirty="0" err="1" smtClean="0">
                  <a:latin typeface="Calibri" pitchFamily="34" charset="0"/>
                  <a:cs typeface="Arial" pitchFamily="34" charset="0"/>
                </a:rPr>
                <a:t>graduel</a:t>
              </a:r>
              <a:endParaRPr lang="en-US" sz="1800" dirty="0">
                <a:latin typeface="Calibri" pitchFamily="34" charset="0"/>
                <a:cs typeface="Arial" pitchFamily="34" charset="0"/>
              </a:endParaRPr>
            </a:p>
          </p:txBody>
        </p:sp>
      </p:grpSp>
      <p:grpSp>
        <p:nvGrpSpPr>
          <p:cNvPr id="9" name="Group 80"/>
          <p:cNvGrpSpPr>
            <a:grpSpLocks/>
          </p:cNvGrpSpPr>
          <p:nvPr/>
        </p:nvGrpSpPr>
        <p:grpSpPr bwMode="auto">
          <a:xfrm>
            <a:off x="3579813" y="4724400"/>
            <a:ext cx="152400" cy="609600"/>
            <a:chOff x="7924800" y="4800600"/>
            <a:chExt cx="152400" cy="609601"/>
          </a:xfrm>
        </p:grpSpPr>
        <p:cxnSp>
          <p:nvCxnSpPr>
            <p:cNvPr id="22" name="Straight Connector 21"/>
            <p:cNvCxnSpPr>
              <a:stCxn id="23" idx="0"/>
            </p:cNvCxnSpPr>
            <p:nvPr/>
          </p:nvCxnSpPr>
          <p:spPr>
            <a:xfrm rot="16200000" flipH="1">
              <a:off x="7696200" y="5105401"/>
              <a:ext cx="60960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924800" y="48006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en-US" sz="1800" dirty="0"/>
            </a:p>
          </p:txBody>
        </p:sp>
      </p:grpSp>
      <p:grpSp>
        <p:nvGrpSpPr>
          <p:cNvPr id="11" name="Group 81"/>
          <p:cNvGrpSpPr>
            <a:grpSpLocks/>
          </p:cNvGrpSpPr>
          <p:nvPr/>
        </p:nvGrpSpPr>
        <p:grpSpPr bwMode="auto">
          <a:xfrm>
            <a:off x="3579813" y="2743200"/>
            <a:ext cx="146050" cy="1828800"/>
            <a:chOff x="4419600" y="2743200"/>
            <a:chExt cx="146050" cy="1828800"/>
          </a:xfrm>
        </p:grpSpPr>
        <p:cxnSp>
          <p:nvCxnSpPr>
            <p:cNvPr id="25" name="Straight Connector 24"/>
            <p:cNvCxnSpPr/>
            <p:nvPr/>
          </p:nvCxnSpPr>
          <p:spPr>
            <a:xfrm rot="5400000">
              <a:off x="3581400" y="3657600"/>
              <a:ext cx="18288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419600" y="2743200"/>
              <a:ext cx="14605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en-US" sz="1800" dirty="0"/>
            </a:p>
          </p:txBody>
        </p:sp>
      </p:grpSp>
      <p:grpSp>
        <p:nvGrpSpPr>
          <p:cNvPr id="12" name="Group 86"/>
          <p:cNvGrpSpPr>
            <a:grpSpLocks/>
          </p:cNvGrpSpPr>
          <p:nvPr/>
        </p:nvGrpSpPr>
        <p:grpSpPr bwMode="auto">
          <a:xfrm>
            <a:off x="3705225" y="1905000"/>
            <a:ext cx="3228975" cy="860425"/>
            <a:chOff x="4544257" y="1905000"/>
            <a:chExt cx="3228863" cy="860796"/>
          </a:xfrm>
        </p:grpSpPr>
        <p:grpSp>
          <p:nvGrpSpPr>
            <p:cNvPr id="115742" name="TextBox 27"/>
            <p:cNvGrpSpPr>
              <a:grpSpLocks/>
            </p:cNvGrpSpPr>
            <p:nvPr/>
          </p:nvGrpSpPr>
          <p:grpSpPr bwMode="auto">
            <a:xfrm>
              <a:off x="5142787" y="1786077"/>
              <a:ext cx="2755296" cy="579370"/>
              <a:chOff x="4303776" y="1786128"/>
              <a:chExt cx="2755392" cy="579120"/>
            </a:xfrm>
          </p:grpSpPr>
          <p:pic>
            <p:nvPicPr>
              <p:cNvPr id="115744" name="TextBox 2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03776" y="1786128"/>
                <a:ext cx="2755392"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5" name="Text Box 29"/>
              <p:cNvSpPr txBox="1">
                <a:spLocks noChangeArrowheads="1"/>
              </p:cNvSpPr>
              <p:nvPr/>
            </p:nvSpPr>
            <p:spPr bwMode="auto">
              <a:xfrm>
                <a:off x="4426526" y="1905000"/>
                <a:ext cx="2507674"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600" dirty="0" smtClean="0">
                    <a:latin typeface="Calibri" pitchFamily="34" charset="0"/>
                    <a:cs typeface="Arial" pitchFamily="34" charset="0"/>
                  </a:rPr>
                  <a:t>Point de </a:t>
                </a:r>
                <a:r>
                  <a:rPr lang="en-US" sz="1600" dirty="0" err="1" smtClean="0">
                    <a:latin typeface="Calibri" pitchFamily="34" charset="0"/>
                    <a:cs typeface="Arial" pitchFamily="34" charset="0"/>
                  </a:rPr>
                  <a:t>décision</a:t>
                </a:r>
                <a:r>
                  <a:rPr lang="en-US" sz="1600" dirty="0" smtClean="0">
                    <a:latin typeface="Calibri" pitchFamily="34" charset="0"/>
                    <a:cs typeface="Arial" pitchFamily="34" charset="0"/>
                  </a:rPr>
                  <a:t> </a:t>
                </a:r>
                <a:r>
                  <a:rPr lang="en-US" sz="1600" dirty="0" err="1" smtClean="0">
                    <a:latin typeface="Calibri" pitchFamily="34" charset="0"/>
                    <a:cs typeface="Arial" pitchFamily="34" charset="0"/>
                  </a:rPr>
                  <a:t>confiant</a:t>
                </a:r>
                <a:endParaRPr lang="en-US" sz="1600" dirty="0">
                  <a:latin typeface="Calibri" pitchFamily="34" charset="0"/>
                  <a:cs typeface="Arial" pitchFamily="34" charset="0"/>
                </a:endParaRPr>
              </a:p>
            </p:txBody>
          </p:sp>
        </p:grpSp>
        <p:pic>
          <p:nvPicPr>
            <p:cNvPr id="115743" name="Straight Arrow Connector 28"/>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50335" y="1950740"/>
              <a:ext cx="1036284" cy="100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87"/>
          <p:cNvGrpSpPr>
            <a:grpSpLocks/>
          </p:cNvGrpSpPr>
          <p:nvPr/>
        </p:nvGrpSpPr>
        <p:grpSpPr bwMode="auto">
          <a:xfrm>
            <a:off x="3709895" y="4854482"/>
            <a:ext cx="3443878" cy="1153681"/>
            <a:chOff x="4550361" y="4854202"/>
            <a:chExt cx="3442617" cy="1153404"/>
          </a:xfrm>
        </p:grpSpPr>
        <p:sp>
          <p:nvSpPr>
            <p:cNvPr id="115740" name="TextBox 46"/>
            <p:cNvSpPr txBox="1">
              <a:spLocks noChangeArrowheads="1"/>
            </p:cNvSpPr>
            <p:nvPr/>
          </p:nvSpPr>
          <p:spPr bwMode="auto">
            <a:xfrm>
              <a:off x="5560767" y="5638363"/>
              <a:ext cx="2432211" cy="3692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1800" dirty="0" smtClean="0">
                  <a:latin typeface="Calibri" pitchFamily="34" charset="0"/>
                  <a:cs typeface="Arial" pitchFamily="34" charset="0"/>
                </a:rPr>
                <a:t>Point de </a:t>
              </a:r>
              <a:r>
                <a:rPr lang="en-US" sz="1800" dirty="0" err="1" smtClean="0">
                  <a:latin typeface="Calibri" pitchFamily="34" charset="0"/>
                  <a:cs typeface="Arial" pitchFamily="34" charset="0"/>
                </a:rPr>
                <a:t>décision</a:t>
              </a:r>
              <a:r>
                <a:rPr lang="en-US" sz="1800" dirty="0" smtClean="0">
                  <a:latin typeface="Calibri" pitchFamily="34" charset="0"/>
                  <a:cs typeface="Arial" pitchFamily="34" charset="0"/>
                </a:rPr>
                <a:t> </a:t>
              </a:r>
              <a:r>
                <a:rPr lang="en-US" sz="1800" dirty="0" err="1" smtClean="0">
                  <a:latin typeface="Calibri" pitchFamily="34" charset="0"/>
                  <a:cs typeface="Arial" pitchFamily="34" charset="0"/>
                </a:rPr>
                <a:t>forcée</a:t>
              </a:r>
              <a:endParaRPr lang="en-US" sz="1800" dirty="0">
                <a:latin typeface="Calibri" pitchFamily="34" charset="0"/>
                <a:cs typeface="Arial" pitchFamily="34" charset="0"/>
              </a:endParaRPr>
            </a:p>
          </p:txBody>
        </p:sp>
        <p:cxnSp>
          <p:nvCxnSpPr>
            <p:cNvPr id="32" name="Straight Arrow Connector 31"/>
            <p:cNvCxnSpPr>
              <a:stCxn id="115740" idx="1"/>
              <a:endCxn id="23" idx="5"/>
            </p:cNvCxnSpPr>
            <p:nvPr/>
          </p:nvCxnSpPr>
          <p:spPr>
            <a:xfrm flipH="1" flipV="1">
              <a:off x="4550361" y="4854202"/>
              <a:ext cx="1010406" cy="968782"/>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grpSp>
        <p:nvGrpSpPr>
          <p:cNvPr id="15" name="Group 74"/>
          <p:cNvGrpSpPr>
            <a:grpSpLocks/>
          </p:cNvGrpSpPr>
          <p:nvPr/>
        </p:nvGrpSpPr>
        <p:grpSpPr bwMode="auto">
          <a:xfrm>
            <a:off x="4846638" y="2456688"/>
            <a:ext cx="2194242" cy="1634300"/>
            <a:chOff x="5159230" y="2456058"/>
            <a:chExt cx="2194242" cy="1634165"/>
          </a:xfrm>
        </p:grpSpPr>
        <p:grpSp>
          <p:nvGrpSpPr>
            <p:cNvPr id="115736" name="TextBox 33"/>
            <p:cNvGrpSpPr>
              <a:grpSpLocks/>
            </p:cNvGrpSpPr>
            <p:nvPr/>
          </p:nvGrpSpPr>
          <p:grpSpPr bwMode="auto">
            <a:xfrm>
              <a:off x="5360080" y="2456058"/>
              <a:ext cx="1993392" cy="828987"/>
              <a:chOff x="5047488" y="2456688"/>
              <a:chExt cx="1993392" cy="829056"/>
            </a:xfrm>
          </p:grpSpPr>
          <p:pic>
            <p:nvPicPr>
              <p:cNvPr id="115738" name="TextBox 33"/>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47488" y="2456688"/>
                <a:ext cx="1993392"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9" name="Text Box 23"/>
              <p:cNvSpPr txBox="1">
                <a:spLocks noChangeArrowheads="1"/>
              </p:cNvSpPr>
              <p:nvPr/>
            </p:nvSpPr>
            <p:spPr bwMode="auto">
              <a:xfrm>
                <a:off x="5168853" y="2579688"/>
                <a:ext cx="1752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600" dirty="0" err="1" smtClean="0">
                    <a:latin typeface="Calibri" pitchFamily="34" charset="0"/>
                    <a:cs typeface="Arial" pitchFamily="34" charset="0"/>
                  </a:rPr>
                  <a:t>Ingénieur</a:t>
                </a:r>
                <a:r>
                  <a:rPr lang="en-US" sz="1600" dirty="0" smtClean="0">
                    <a:latin typeface="Calibri" pitchFamily="34" charset="0"/>
                    <a:cs typeface="Arial" pitchFamily="34" charset="0"/>
                  </a:rPr>
                  <a:t> junior (avec I-TRIZ</a:t>
                </a:r>
                <a:r>
                  <a:rPr lang="en-US" sz="1600" dirty="0">
                    <a:latin typeface="Calibri" pitchFamily="34" charset="0"/>
                    <a:cs typeface="Arial" pitchFamily="34" charset="0"/>
                  </a:rPr>
                  <a:t>)</a:t>
                </a:r>
              </a:p>
            </p:txBody>
          </p:sp>
        </p:grpSp>
        <p:sp>
          <p:nvSpPr>
            <p:cNvPr id="115737" name="TextBox 50"/>
            <p:cNvSpPr txBox="1">
              <a:spLocks noChangeArrowheads="1"/>
            </p:cNvSpPr>
            <p:nvPr/>
          </p:nvSpPr>
          <p:spPr bwMode="auto">
            <a:xfrm>
              <a:off x="5159230" y="3505200"/>
              <a:ext cx="2084387" cy="5850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600" dirty="0" err="1" smtClean="0">
                  <a:latin typeface="Calibri" pitchFamily="34" charset="0"/>
                  <a:cs typeface="Arial" pitchFamily="34" charset="0"/>
                </a:rPr>
                <a:t>Ingénieur</a:t>
              </a:r>
              <a:r>
                <a:rPr lang="en-US" sz="1600" dirty="0" smtClean="0">
                  <a:latin typeface="Calibri" pitchFamily="34" charset="0"/>
                  <a:cs typeface="Arial" pitchFamily="34" charset="0"/>
                </a:rPr>
                <a:t> senior</a:t>
              </a:r>
              <a:endParaRPr lang="en-US" sz="1600" dirty="0">
                <a:latin typeface="Calibri" pitchFamily="34" charset="0"/>
                <a:cs typeface="Arial" pitchFamily="34" charset="0"/>
              </a:endParaRPr>
            </a:p>
            <a:p>
              <a:pPr algn="ctr">
                <a:buClrTx/>
                <a:buSzTx/>
                <a:buFontTx/>
                <a:buNone/>
              </a:pPr>
              <a:r>
                <a:rPr lang="en-US" sz="1600" dirty="0" smtClean="0">
                  <a:latin typeface="Calibri" pitchFamily="34" charset="0"/>
                  <a:cs typeface="Arial" pitchFamily="34" charset="0"/>
                </a:rPr>
                <a:t>(sans I-TRIZ</a:t>
              </a:r>
              <a:r>
                <a:rPr lang="en-US" sz="1600" dirty="0">
                  <a:latin typeface="Calibri" pitchFamily="34" charset="0"/>
                  <a:cs typeface="Arial" pitchFamily="34" charset="0"/>
                </a:rPr>
                <a:t>)</a:t>
              </a:r>
            </a:p>
          </p:txBody>
        </p:sp>
      </p:grpSp>
      <p:grpSp>
        <p:nvGrpSpPr>
          <p:cNvPr id="18" name="Explosion 1 35"/>
          <p:cNvGrpSpPr>
            <a:grpSpLocks/>
          </p:cNvGrpSpPr>
          <p:nvPr/>
        </p:nvGrpSpPr>
        <p:grpSpPr bwMode="auto">
          <a:xfrm>
            <a:off x="6815138" y="2011363"/>
            <a:ext cx="2000250" cy="1774825"/>
            <a:chOff x="4293" y="1267"/>
            <a:chExt cx="1260" cy="1118"/>
          </a:xfrm>
        </p:grpSpPr>
        <p:pic>
          <p:nvPicPr>
            <p:cNvPr id="115734" name="Explosion 1 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3" y="1267"/>
              <a:ext cx="1260"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5" name="Text Box 20"/>
            <p:cNvSpPr txBox="1">
              <a:spLocks noChangeArrowheads="1"/>
            </p:cNvSpPr>
            <p:nvPr/>
          </p:nvSpPr>
          <p:spPr bwMode="auto">
            <a:xfrm>
              <a:off x="4604" y="1625"/>
              <a:ext cx="618"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buClrTx/>
                <a:buSzTx/>
                <a:buFontTx/>
                <a:buNone/>
              </a:pPr>
              <a:r>
                <a:rPr lang="en-US" sz="1600" dirty="0" smtClean="0">
                  <a:latin typeface="Calibri" pitchFamily="34" charset="0"/>
                  <a:cs typeface="Arial" pitchFamily="34" charset="0"/>
                </a:rPr>
                <a:t>1</a:t>
              </a:r>
              <a:r>
                <a:rPr lang="en-US" sz="1600" baseline="30000" dirty="0" smtClean="0">
                  <a:latin typeface="Calibri" pitchFamily="34" charset="0"/>
                  <a:cs typeface="Arial" pitchFamily="34" charset="0"/>
                </a:rPr>
                <a:t>er</a:t>
              </a:r>
              <a:r>
                <a:rPr lang="en-US" sz="1600" dirty="0" smtClean="0">
                  <a:latin typeface="Calibri" pitchFamily="34" charset="0"/>
                  <a:cs typeface="Arial" pitchFamily="34" charset="0"/>
                </a:rPr>
                <a:t> </a:t>
              </a:r>
              <a:r>
                <a:rPr lang="en-US" sz="1600" dirty="0" err="1" smtClean="0">
                  <a:latin typeface="Calibri" pitchFamily="34" charset="0"/>
                  <a:cs typeface="Arial" pitchFamily="34" charset="0"/>
                </a:rPr>
                <a:t>sur</a:t>
              </a:r>
              <a:r>
                <a:rPr lang="en-US" sz="1600" dirty="0" smtClean="0">
                  <a:latin typeface="Calibri" pitchFamily="34" charset="0"/>
                  <a:cs typeface="Arial" pitchFamily="34" charset="0"/>
                </a:rPr>
                <a:t> le </a:t>
              </a:r>
              <a:r>
                <a:rPr lang="en-US" sz="1600" dirty="0" err="1" smtClean="0">
                  <a:latin typeface="Calibri" pitchFamily="34" charset="0"/>
                  <a:cs typeface="Arial" pitchFamily="34" charset="0"/>
                </a:rPr>
                <a:t>marché</a:t>
              </a:r>
              <a:endParaRPr lang="en-US" sz="1600" dirty="0">
                <a:latin typeface="Calibri" pitchFamily="34" charset="0"/>
                <a:cs typeface="Arial" pitchFamily="34" charset="0"/>
              </a:endParaRPr>
            </a:p>
          </p:txBody>
        </p:sp>
      </p:grpSp>
      <p:sp>
        <p:nvSpPr>
          <p:cNvPr id="2" name="Espace réservé du numéro de diapositive 1"/>
          <p:cNvSpPr>
            <a:spLocks noGrp="1"/>
          </p:cNvSpPr>
          <p:nvPr>
            <p:ph type="sldNum" sz="quarter" idx="12"/>
          </p:nvPr>
        </p:nvSpPr>
        <p:spPr/>
        <p:txBody>
          <a:bodyPr/>
          <a:lstStyle/>
          <a:p>
            <a:fld id="{B64A00DB-07A9-4767-9697-96F4C2BD5B69}" type="slidenum">
              <a:rPr lang="en-US" smtClean="0"/>
              <a:t>29</a:t>
            </a:fld>
            <a:endParaRPr lang="en-US"/>
          </a:p>
        </p:txBody>
      </p:sp>
    </p:spTree>
    <p:extLst>
      <p:ext uri="{BB962C8B-B14F-4D97-AF65-F5344CB8AC3E}">
        <p14:creationId xmlns:p14="http://schemas.microsoft.com/office/powerpoint/2010/main" val="38238479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idx="4294967295"/>
          </p:nvPr>
        </p:nvSpPr>
        <p:spPr>
          <a:xfrm>
            <a:off x="1371600" y="2339975"/>
            <a:ext cx="7772400" cy="1470025"/>
          </a:xfrm>
        </p:spPr>
        <p:txBody>
          <a:bodyPr anchor="t">
            <a:normAutofit fontScale="90000"/>
          </a:bodyPr>
          <a:lstStyle/>
          <a:p>
            <a:pPr algn="ctr" fontAlgn="auto">
              <a:spcAft>
                <a:spcPts val="0"/>
              </a:spcAft>
              <a:defRPr/>
            </a:pPr>
            <a:r>
              <a:rPr lang="en-US" dirty="0" smtClean="0">
                <a:effectLst>
                  <a:outerShdw blurRad="38100" dist="38100" dir="2700000" algn="tl">
                    <a:srgbClr val="000000">
                      <a:alpha val="43137"/>
                    </a:srgbClr>
                  </a:outerShdw>
                  <a:reflection blurRad="12700" stA="48000" endA="300" endPos="55000" dir="5400000" sy="-90000" algn="bl" rotWithShape="0"/>
                </a:effectLst>
              </a:rPr>
              <a:t>UN </a:t>
            </a:r>
            <a:r>
              <a:rPr lang="en-US" dirty="0" err="1" smtClean="0">
                <a:effectLst>
                  <a:outerShdw blurRad="38100" dist="38100" dir="2700000" algn="tl">
                    <a:srgbClr val="000000">
                      <a:alpha val="43137"/>
                    </a:srgbClr>
                  </a:outerShdw>
                  <a:reflection blurRad="12700" stA="48000" endA="300" endPos="55000" dir="5400000" sy="-90000" algn="bl" rotWithShape="0"/>
                </a:effectLst>
              </a:rPr>
              <a:t>SystÈmE</a:t>
            </a:r>
            <a:r>
              <a:rPr lang="en-US" dirty="0" smtClean="0">
                <a:effectLst>
                  <a:outerShdw blurRad="38100" dist="38100" dir="2700000" algn="tl">
                    <a:srgbClr val="000000">
                      <a:alpha val="43137"/>
                    </a:srgbClr>
                  </a:outerShdw>
                  <a:reflection blurRad="12700" stA="48000" endA="300" endPos="55000" dir="5400000" sy="-90000" algn="bl" rotWithShape="0"/>
                </a:effectLst>
              </a:rPr>
              <a:t> POUR L’INNOVATION DE MASSE</a:t>
            </a:r>
            <a:br>
              <a:rPr lang="en-US" dirty="0" smtClean="0">
                <a:effectLst>
                  <a:outerShdw blurRad="38100" dist="38100" dir="2700000" algn="tl">
                    <a:srgbClr val="000000">
                      <a:alpha val="43137"/>
                    </a:srgbClr>
                  </a:outerShdw>
                  <a:reflection blurRad="12700" stA="48000" endA="300" endPos="55000" dir="5400000" sy="-90000" algn="bl" rotWithShape="0"/>
                </a:effectLst>
              </a:rPr>
            </a:br>
            <a:r>
              <a:rPr lang="en-US" dirty="0" smtClean="0">
                <a:effectLst>
                  <a:outerShdw blurRad="38100" dist="38100" dir="2700000" algn="tl">
                    <a:srgbClr val="000000">
                      <a:alpha val="43137"/>
                    </a:srgbClr>
                  </a:outerShdw>
                  <a:reflection blurRad="12700" stA="48000" endA="300" endPos="55000" dir="5400000" sy="-90000" algn="bl" rotWithShape="0"/>
                </a:effectLst>
              </a:rPr>
              <a:t>The Next Big Thing</a:t>
            </a:r>
          </a:p>
        </p:txBody>
      </p:sp>
      <p:sp>
        <p:nvSpPr>
          <p:cNvPr id="4" name="Title 3"/>
          <p:cNvSpPr txBox="1">
            <a:spLocks/>
          </p:cNvSpPr>
          <p:nvPr/>
        </p:nvSpPr>
        <p:spPr bwMode="auto">
          <a:xfrm>
            <a:off x="762000" y="838200"/>
            <a:ext cx="7772400" cy="1470025"/>
          </a:xfrm>
          <a:prstGeom prst="rect">
            <a:avLst/>
          </a:prstGeom>
          <a:noFill/>
          <a:ln w="9525">
            <a:noFill/>
            <a:miter lim="800000"/>
            <a:headEnd/>
            <a:tailEnd/>
          </a:ln>
        </p:spPr>
        <p:txBody>
          <a:bodyPr anchor="ctr"/>
          <a:lstStyle/>
          <a:p>
            <a:pPr algn="ctr" fontAlgn="auto">
              <a:spcBef>
                <a:spcPts val="0"/>
              </a:spcBef>
              <a:spcAft>
                <a:spcPts val="0"/>
              </a:spcAft>
              <a:buClrTx/>
              <a:buSzTx/>
              <a:buFontTx/>
              <a:buNone/>
              <a:defRPr/>
            </a:pPr>
            <a:r>
              <a:rPr lang="en-US" sz="4400" dirty="0" err="1" smtClean="0">
                <a:solidFill>
                  <a:schemeClr val="tx1"/>
                </a:solidFill>
                <a:effectLst>
                  <a:outerShdw blurRad="38100" dist="38100" dir="2700000" algn="tl">
                    <a:srgbClr val="000000">
                      <a:alpha val="43137"/>
                    </a:srgbClr>
                  </a:outerShdw>
                </a:effectLst>
                <a:latin typeface="+mj-lt"/>
                <a:ea typeface="+mj-ea"/>
                <a:cs typeface="+mj-cs"/>
              </a:rPr>
              <a:t>L’Innovation</a:t>
            </a:r>
            <a:r>
              <a:rPr lang="en-US" sz="4400" dirty="0" smtClean="0">
                <a:solidFill>
                  <a:schemeClr val="tx1"/>
                </a:solidFill>
                <a:effectLst>
                  <a:outerShdw blurRad="38100" dist="38100" dir="2700000" algn="tl">
                    <a:srgbClr val="000000">
                      <a:alpha val="43137"/>
                    </a:srgbClr>
                  </a:outerShdw>
                </a:effectLst>
                <a:latin typeface="+mj-lt"/>
                <a:ea typeface="+mj-ea"/>
                <a:cs typeface="+mj-cs"/>
              </a:rPr>
              <a:t> Continue</a:t>
            </a:r>
            <a:r>
              <a:rPr lang="en-US" sz="4400" dirty="0">
                <a:solidFill>
                  <a:schemeClr val="tx1"/>
                </a:solidFill>
                <a:effectLst>
                  <a:outerShdw blurRad="38100" dist="38100" dir="2700000" algn="tl">
                    <a:srgbClr val="000000">
                      <a:alpha val="43137"/>
                    </a:srgbClr>
                  </a:outerShdw>
                </a:effectLst>
                <a:latin typeface="+mj-lt"/>
                <a:ea typeface="+mj-ea"/>
                <a:cs typeface="+mj-cs"/>
              </a:rPr>
              <a:t/>
            </a:r>
            <a:br>
              <a:rPr lang="en-US" sz="4400" dirty="0">
                <a:solidFill>
                  <a:schemeClr val="tx1"/>
                </a:solidFill>
                <a:effectLst>
                  <a:outerShdw blurRad="38100" dist="38100" dir="2700000" algn="tl">
                    <a:srgbClr val="000000">
                      <a:alpha val="43137"/>
                    </a:srgbClr>
                  </a:outerShdw>
                </a:effectLst>
                <a:latin typeface="+mj-lt"/>
                <a:ea typeface="+mj-ea"/>
                <a:cs typeface="+mj-cs"/>
              </a:rPr>
            </a:br>
            <a:r>
              <a:rPr lang="en-US" sz="3600" dirty="0">
                <a:solidFill>
                  <a:schemeClr val="tx1"/>
                </a:solidFill>
                <a:latin typeface="+mj-lt"/>
                <a:ea typeface="+mj-ea"/>
                <a:cs typeface="+mj-cs"/>
              </a:rPr>
              <a:t>The Next Big Thing</a:t>
            </a:r>
            <a:endParaRPr lang="en-US" sz="4400" dirty="0">
              <a:solidFill>
                <a:schemeClr val="tx1"/>
              </a:solidFill>
              <a:latin typeface="+mj-lt"/>
              <a:ea typeface="+mj-ea"/>
              <a:cs typeface="+mj-cs"/>
            </a:endParaRPr>
          </a:p>
        </p:txBody>
      </p:sp>
      <p:sp>
        <p:nvSpPr>
          <p:cNvPr id="5" name="Title 3"/>
          <p:cNvSpPr txBox="1">
            <a:spLocks/>
          </p:cNvSpPr>
          <p:nvPr/>
        </p:nvSpPr>
        <p:spPr bwMode="auto">
          <a:xfrm>
            <a:off x="838200" y="3810000"/>
            <a:ext cx="7772400" cy="1470025"/>
          </a:xfrm>
          <a:prstGeom prst="rect">
            <a:avLst/>
          </a:prstGeom>
          <a:noFill/>
          <a:ln w="9525">
            <a:noFill/>
            <a:miter lim="800000"/>
            <a:headEnd/>
            <a:tailEnd/>
          </a:ln>
        </p:spPr>
        <p:txBody>
          <a:bodyPr anchor="ctr"/>
          <a:lstStyle/>
          <a:p>
            <a:pPr algn="ctr" fontAlgn="auto">
              <a:spcBef>
                <a:spcPts val="0"/>
              </a:spcBef>
              <a:spcAft>
                <a:spcPts val="0"/>
              </a:spcAft>
              <a:buClrTx/>
              <a:buSzTx/>
              <a:buFontTx/>
              <a:buNone/>
              <a:defRPr/>
            </a:pPr>
            <a:r>
              <a:rPr lang="en-US" sz="4400" dirty="0" err="1" smtClean="0">
                <a:solidFill>
                  <a:schemeClr val="tx1"/>
                </a:solidFill>
                <a:latin typeface="+mj-lt"/>
                <a:ea typeface="+mj-ea"/>
                <a:cs typeface="+mj-cs"/>
              </a:rPr>
              <a:t>L’âge</a:t>
            </a:r>
            <a:r>
              <a:rPr lang="en-US" sz="4400" dirty="0" smtClean="0">
                <a:solidFill>
                  <a:schemeClr val="tx1"/>
                </a:solidFill>
                <a:latin typeface="+mj-lt"/>
                <a:ea typeface="+mj-ea"/>
                <a:cs typeface="+mj-cs"/>
              </a:rPr>
              <a:t> de </a:t>
            </a:r>
            <a:r>
              <a:rPr lang="en-US" sz="4400" dirty="0" err="1" smtClean="0">
                <a:solidFill>
                  <a:schemeClr val="tx1"/>
                </a:solidFill>
                <a:latin typeface="+mj-lt"/>
                <a:ea typeface="+mj-ea"/>
                <a:cs typeface="+mj-cs"/>
              </a:rPr>
              <a:t>l’innovation</a:t>
            </a:r>
            <a:r>
              <a:rPr lang="en-US" sz="4400" dirty="0" smtClean="0">
                <a:solidFill>
                  <a:schemeClr val="tx1"/>
                </a:solidFill>
                <a:latin typeface="+mj-lt"/>
                <a:ea typeface="+mj-ea"/>
                <a:cs typeface="+mj-cs"/>
              </a:rPr>
              <a:t> </a:t>
            </a:r>
            <a:r>
              <a:rPr lang="en-US" sz="4400" dirty="0" err="1" smtClean="0">
                <a:solidFill>
                  <a:schemeClr val="tx1"/>
                </a:solidFill>
                <a:latin typeface="+mj-lt"/>
                <a:ea typeface="+mj-ea"/>
                <a:cs typeface="+mj-cs"/>
              </a:rPr>
              <a:t>est</a:t>
            </a:r>
            <a:r>
              <a:rPr lang="en-US" sz="4400" dirty="0" smtClean="0">
                <a:solidFill>
                  <a:schemeClr val="tx1"/>
                </a:solidFill>
                <a:latin typeface="+mj-lt"/>
                <a:ea typeface="+mj-ea"/>
                <a:cs typeface="+mj-cs"/>
              </a:rPr>
              <a:t> </a:t>
            </a:r>
            <a:r>
              <a:rPr lang="en-US" sz="4400" dirty="0" err="1" smtClean="0">
                <a:solidFill>
                  <a:schemeClr val="tx1"/>
                </a:solidFill>
                <a:latin typeface="+mj-lt"/>
                <a:ea typeface="+mj-ea"/>
                <a:cs typeface="+mj-cs"/>
              </a:rPr>
              <a:t>arrivé</a:t>
            </a:r>
            <a:r>
              <a:rPr lang="en-US" sz="4400" dirty="0" smtClean="0">
                <a:solidFill>
                  <a:schemeClr val="tx1"/>
                </a:solidFill>
                <a:latin typeface="+mj-lt"/>
                <a:ea typeface="+mj-ea"/>
                <a:cs typeface="+mj-cs"/>
              </a:rPr>
              <a:t>!</a:t>
            </a:r>
            <a:endParaRPr lang="en-US" sz="4400" dirty="0">
              <a:solidFill>
                <a:schemeClr val="tx1"/>
              </a:solidFill>
              <a:latin typeface="+mj-lt"/>
              <a:ea typeface="+mj-ea"/>
              <a:cs typeface="+mj-cs"/>
            </a:endParaRPr>
          </a:p>
          <a:p>
            <a:pPr algn="ctr" fontAlgn="auto">
              <a:spcBef>
                <a:spcPts val="0"/>
              </a:spcBef>
              <a:spcAft>
                <a:spcPts val="0"/>
              </a:spcAft>
              <a:buClrTx/>
              <a:buSzTx/>
              <a:buFontTx/>
              <a:buNone/>
              <a:defRPr/>
            </a:pPr>
            <a:r>
              <a:rPr lang="en-US" sz="3600" dirty="0" err="1" smtClean="0">
                <a:solidFill>
                  <a:schemeClr val="tx1"/>
                </a:solidFill>
                <a:latin typeface="+mj-lt"/>
                <a:ea typeface="+mj-ea"/>
                <a:cs typeface="+mj-cs"/>
              </a:rPr>
              <a:t>Êtes-vous</a:t>
            </a:r>
            <a:r>
              <a:rPr lang="en-US" sz="3600" dirty="0" smtClean="0">
                <a:solidFill>
                  <a:schemeClr val="tx1"/>
                </a:solidFill>
                <a:latin typeface="+mj-lt"/>
                <a:ea typeface="+mj-ea"/>
                <a:cs typeface="+mj-cs"/>
              </a:rPr>
              <a:t> </a:t>
            </a:r>
            <a:r>
              <a:rPr lang="en-US" sz="3600" dirty="0" err="1" smtClean="0">
                <a:solidFill>
                  <a:schemeClr val="tx1"/>
                </a:solidFill>
                <a:latin typeface="+mj-lt"/>
                <a:ea typeface="+mj-ea"/>
                <a:cs typeface="+mj-cs"/>
              </a:rPr>
              <a:t>prêts</a:t>
            </a:r>
            <a:r>
              <a:rPr lang="en-US" sz="3600" dirty="0" smtClean="0">
                <a:solidFill>
                  <a:schemeClr val="tx1"/>
                </a:solidFill>
                <a:latin typeface="+mj-lt"/>
                <a:ea typeface="+mj-ea"/>
                <a:cs typeface="+mj-cs"/>
              </a:rPr>
              <a:t>?</a:t>
            </a:r>
            <a:endParaRPr lang="en-US" sz="3600" dirty="0">
              <a:solidFill>
                <a:schemeClr val="tx1"/>
              </a:solidFill>
              <a:latin typeface="+mj-lt"/>
              <a:ea typeface="+mj-ea"/>
              <a:cs typeface="+mj-cs"/>
            </a:endParaRP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3</a:t>
            </a:fld>
            <a:endParaRPr lang="en-US"/>
          </a:p>
        </p:txBody>
      </p:sp>
    </p:spTree>
    <p:extLst>
      <p:ext uri="{BB962C8B-B14F-4D97-AF65-F5344CB8AC3E}">
        <p14:creationId xmlns:p14="http://schemas.microsoft.com/office/powerpoint/2010/main" val="887770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p:cNvSpPr>
            <a:spLocks noChangeArrowheads="1"/>
          </p:cNvSpPr>
          <p:nvPr/>
        </p:nvSpPr>
        <p:spPr bwMode="auto">
          <a:xfrm>
            <a:off x="3048000" y="1219200"/>
            <a:ext cx="5562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spcAft>
                <a:spcPct val="0"/>
              </a:spcAft>
              <a:buClrTx/>
              <a:buSzTx/>
              <a:buFontTx/>
              <a:buNone/>
            </a:pPr>
            <a:r>
              <a:rPr lang="en-US" sz="2000" b="1">
                <a:solidFill>
                  <a:schemeClr val="tx1"/>
                </a:solidFill>
                <a:latin typeface="Constantia" pitchFamily="18" charset="0"/>
                <a:cs typeface="Arial" pitchFamily="34" charset="0"/>
              </a:rPr>
              <a:t>Dr. Paul H. King, </a:t>
            </a:r>
          </a:p>
          <a:p>
            <a:pPr>
              <a:spcBef>
                <a:spcPct val="0"/>
              </a:spcBef>
              <a:spcAft>
                <a:spcPct val="0"/>
              </a:spcAft>
              <a:buClrTx/>
              <a:buSzTx/>
              <a:buFontTx/>
              <a:buNone/>
            </a:pPr>
            <a:r>
              <a:rPr lang="en-US" sz="2000">
                <a:solidFill>
                  <a:schemeClr val="tx1"/>
                </a:solidFill>
                <a:latin typeface="Constantia" pitchFamily="18" charset="0"/>
                <a:cs typeface="Arial" pitchFamily="34" charset="0"/>
              </a:rPr>
              <a:t>Professor of Biomedical Engineering, Emeritus</a:t>
            </a:r>
            <a:br>
              <a:rPr lang="en-US" sz="2000">
                <a:solidFill>
                  <a:schemeClr val="tx1"/>
                </a:solidFill>
                <a:latin typeface="Constantia" pitchFamily="18" charset="0"/>
                <a:cs typeface="Arial" pitchFamily="34" charset="0"/>
              </a:rPr>
            </a:br>
            <a:r>
              <a:rPr lang="en-US" sz="2000">
                <a:solidFill>
                  <a:schemeClr val="tx1"/>
                </a:solidFill>
                <a:latin typeface="Constantia" pitchFamily="18" charset="0"/>
                <a:cs typeface="Arial" pitchFamily="34" charset="0"/>
              </a:rPr>
              <a:t>Professor of Mechanical Engineering, Emeritus</a:t>
            </a:r>
            <a:br>
              <a:rPr lang="en-US" sz="2000">
                <a:solidFill>
                  <a:schemeClr val="tx1"/>
                </a:solidFill>
                <a:latin typeface="Constantia" pitchFamily="18" charset="0"/>
                <a:cs typeface="Arial" pitchFamily="34" charset="0"/>
              </a:rPr>
            </a:br>
            <a:r>
              <a:rPr lang="en-US" sz="2000">
                <a:solidFill>
                  <a:schemeClr val="tx1"/>
                </a:solidFill>
                <a:latin typeface="Constantia" pitchFamily="18" charset="0"/>
                <a:cs typeface="Arial" pitchFamily="34" charset="0"/>
              </a:rPr>
              <a:t>at Vanderbilt University</a:t>
            </a: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2133600" cy="290988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30051" name="TextBox 6"/>
          <p:cNvSpPr txBox="1">
            <a:spLocks noChangeArrowheads="1"/>
          </p:cNvSpPr>
          <p:nvPr/>
        </p:nvSpPr>
        <p:spPr bwMode="auto">
          <a:xfrm>
            <a:off x="685800" y="3886200"/>
            <a:ext cx="8077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000">
                <a:latin typeface="Book Antiqua" pitchFamily="18" charset="0"/>
                <a:cs typeface="Arial" pitchFamily="34" charset="0"/>
              </a:rPr>
              <a:t>“</a:t>
            </a:r>
            <a:r>
              <a:rPr lang="en-US" sz="2000">
                <a:latin typeface="Constantia" pitchFamily="18" charset="0"/>
                <a:cs typeface="Arial" pitchFamily="34" charset="0"/>
              </a:rPr>
              <a:t>I have found</a:t>
            </a:r>
            <a:r>
              <a:rPr lang="en-US" sz="2000">
                <a:latin typeface="Book Antiqua" pitchFamily="18" charset="0"/>
                <a:cs typeface="Arial" pitchFamily="34" charset="0"/>
              </a:rPr>
              <a:t> </a:t>
            </a:r>
            <a:r>
              <a:rPr lang="en-US" sz="2000">
                <a:latin typeface="Constantia" pitchFamily="18" charset="0"/>
                <a:cs typeface="Arial" pitchFamily="34" charset="0"/>
              </a:rPr>
              <a:t> that IWB (Innovation Workbench) is a useful addition to my student</a:t>
            </a:r>
            <a:r>
              <a:rPr lang="en-US" sz="2000">
                <a:latin typeface="Book Antiqua" pitchFamily="18" charset="0"/>
                <a:cs typeface="Arial" pitchFamily="34" charset="0"/>
              </a:rPr>
              <a:t>’</a:t>
            </a:r>
            <a:r>
              <a:rPr lang="en-US" sz="2000">
                <a:latin typeface="Constantia" pitchFamily="18" charset="0"/>
                <a:cs typeface="Arial" pitchFamily="34" charset="0"/>
              </a:rPr>
              <a:t>s toolboxes in their pursuit of their design projects.</a:t>
            </a:r>
            <a:r>
              <a:rPr lang="en-US" sz="2000">
                <a:latin typeface="Book Antiqua" pitchFamily="18" charset="0"/>
                <a:cs typeface="Arial" pitchFamily="34" charset="0"/>
              </a:rPr>
              <a:t> </a:t>
            </a:r>
            <a:r>
              <a:rPr lang="en-US" sz="2000">
                <a:latin typeface="Constantia" pitchFamily="18" charset="0"/>
                <a:cs typeface="Arial" pitchFamily="34" charset="0"/>
              </a:rPr>
              <a:t> We have had a good ~ 10 year history of collaboration with Ideation International.</a:t>
            </a:r>
            <a:r>
              <a:rPr lang="en-US" sz="2000">
                <a:latin typeface="Book Antiqua" pitchFamily="18" charset="0"/>
                <a:cs typeface="Arial" pitchFamily="34" charset="0"/>
              </a:rPr>
              <a:t>”</a:t>
            </a:r>
            <a:endParaRPr lang="en-US" sz="2000">
              <a:latin typeface="Constantia" pitchFamily="18" charset="0"/>
              <a:cs typeface="Arial" pitchFamily="34" charset="0"/>
            </a:endParaRPr>
          </a:p>
          <a:p>
            <a:pPr>
              <a:buClrTx/>
              <a:buSzTx/>
              <a:buFontTx/>
              <a:buNone/>
            </a:pPr>
            <a:endParaRPr lang="en-US" sz="2000">
              <a:latin typeface="Constantia" pitchFamily="18" charset="0"/>
              <a:cs typeface="Arial" pitchFamily="34" charset="0"/>
            </a:endParaRP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30</a:t>
            </a:fld>
            <a:endParaRPr lang="en-US"/>
          </a:p>
        </p:txBody>
      </p:sp>
    </p:spTree>
    <p:extLst>
      <p:ext uri="{BB962C8B-B14F-4D97-AF65-F5344CB8AC3E}">
        <p14:creationId xmlns:p14="http://schemas.microsoft.com/office/powerpoint/2010/main" val="2124646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50875"/>
            <a:ext cx="2209800" cy="306228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32098" name="TextBox 6"/>
          <p:cNvSpPr txBox="1">
            <a:spLocks noChangeArrowheads="1"/>
          </p:cNvSpPr>
          <p:nvPr/>
        </p:nvSpPr>
        <p:spPr bwMode="auto">
          <a:xfrm>
            <a:off x="2779713" y="63500"/>
            <a:ext cx="63642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a:buClrTx/>
              <a:buSzTx/>
              <a:buFontTx/>
              <a:buNone/>
            </a:pPr>
            <a:r>
              <a:rPr lang="en-US" sz="2000" b="1" dirty="0">
                <a:latin typeface="Constantia" pitchFamily="18" charset="0"/>
                <a:cs typeface="Arial" pitchFamily="34" charset="0"/>
              </a:rPr>
              <a:t>Rene </a:t>
            </a:r>
            <a:r>
              <a:rPr lang="en-US" sz="2000" b="1" dirty="0" err="1">
                <a:latin typeface="Constantia" pitchFamily="18" charset="0"/>
                <a:cs typeface="Arial" pitchFamily="34" charset="0"/>
              </a:rPr>
              <a:t>Kapik</a:t>
            </a:r>
            <a:r>
              <a:rPr lang="en-US" sz="2000" b="1" dirty="0">
                <a:latin typeface="Constantia" pitchFamily="18" charset="0"/>
                <a:cs typeface="Arial" pitchFamily="34" charset="0"/>
              </a:rPr>
              <a:t>, Ph.D. </a:t>
            </a:r>
          </a:p>
          <a:p>
            <a:pPr algn="just">
              <a:buClrTx/>
              <a:buSzTx/>
              <a:buFontTx/>
              <a:buNone/>
            </a:pPr>
            <a:r>
              <a:rPr lang="en-US" sz="1800" dirty="0">
                <a:latin typeface="Constantia" pitchFamily="18" charset="0"/>
                <a:cs typeface="Arial" pitchFamily="34" charset="0"/>
              </a:rPr>
              <a:t>Medical Industry Consultant, Certified Master Black Belt</a:t>
            </a:r>
          </a:p>
          <a:p>
            <a:pPr algn="just">
              <a:buClrTx/>
              <a:buSzTx/>
              <a:buFontTx/>
              <a:buNone/>
            </a:pPr>
            <a:r>
              <a:rPr lang="en-US" sz="1800" dirty="0">
                <a:latin typeface="Constantia" pitchFamily="18" charset="0"/>
                <a:cs typeface="Arial" pitchFamily="34" charset="0"/>
              </a:rPr>
              <a:t>Certified I-TRIZ Specialist</a:t>
            </a:r>
          </a:p>
          <a:p>
            <a:pPr algn="just">
              <a:buClrTx/>
              <a:buSzTx/>
              <a:buFontTx/>
              <a:buNone/>
            </a:pPr>
            <a:endParaRPr lang="en-US" sz="1800" dirty="0">
              <a:latin typeface="Constantia" pitchFamily="18" charset="0"/>
              <a:cs typeface="Arial" pitchFamily="34" charset="0"/>
            </a:endParaRPr>
          </a:p>
          <a:p>
            <a:pPr>
              <a:buClrTx/>
              <a:buSzTx/>
              <a:buFontTx/>
              <a:buNone/>
            </a:pPr>
            <a:r>
              <a:rPr lang="en-US" sz="1800" dirty="0">
                <a:latin typeface="Constantia" pitchFamily="18" charset="0"/>
                <a:cs typeface="Arial" pitchFamily="34" charset="0"/>
              </a:rPr>
              <a:t>Ideation has created an outstanding innovative product that assists users in discovering innovative solutions for themselves.  Ideation's revolutionary software, called I-TRIZ, has brought clarity to the long-standing mystery of classical TRIZ and simplicity of the tools that once required extended study time to master.  I discovered the power of the software five years ago, when I began applying the tools in both my new product development and continuous improvement roles. </a:t>
            </a:r>
          </a:p>
        </p:txBody>
      </p:sp>
      <p:sp>
        <p:nvSpPr>
          <p:cNvPr id="132099" name="TextBox 7"/>
          <p:cNvSpPr txBox="1">
            <a:spLocks noChangeArrowheads="1"/>
          </p:cNvSpPr>
          <p:nvPr/>
        </p:nvSpPr>
        <p:spPr bwMode="auto">
          <a:xfrm>
            <a:off x="533400" y="4138613"/>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1600">
                <a:latin typeface="Constantia" pitchFamily="18" charset="0"/>
                <a:cs typeface="Arial" pitchFamily="34" charset="0"/>
              </a:rPr>
              <a:t>My teams have demonstrated the remarkable ability of the IWB software tool to facilitate in solving chronic, so-called "unsolvable", and expensive problems by removing barriers to creative thinking and eliminating typical product performance trade-offs that result in sub-optimized product functionality.  The Directed Evolution software tool allows the user to anticipate the direction of a products evolution.  Using this tool, my teams have created a higher level of patentable and profitable "next generation" products and processes, adding millions of dollars in new revenue to my companies' bottom line.</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31</a:t>
            </a:fld>
            <a:endParaRPr lang="en-US"/>
          </a:p>
        </p:txBody>
      </p:sp>
    </p:spTree>
    <p:extLst>
      <p:ext uri="{BB962C8B-B14F-4D97-AF65-F5344CB8AC3E}">
        <p14:creationId xmlns:p14="http://schemas.microsoft.com/office/powerpoint/2010/main" val="57141410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txBox="1">
            <a:spLocks noChangeArrowheads="1"/>
          </p:cNvSpPr>
          <p:nvPr/>
        </p:nvSpPr>
        <p:spPr bwMode="auto">
          <a:xfrm>
            <a:off x="304800" y="3429000"/>
            <a:ext cx="86598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eaLnBrk="0" hangingPunct="0">
              <a:spcBef>
                <a:spcPct val="20000"/>
              </a:spcBef>
              <a:buClr>
                <a:srgbClr val="F9F9F9"/>
              </a:buClr>
              <a:buSzPct val="65000"/>
              <a:buFontTx/>
              <a:buNone/>
            </a:pPr>
            <a:r>
              <a:rPr lang="en-US" sz="2000">
                <a:latin typeface="Book Antiqua" pitchFamily="18" charset="0"/>
                <a:cs typeface="Arial" pitchFamily="34" charset="0"/>
              </a:rPr>
              <a:t>“</a:t>
            </a:r>
            <a:r>
              <a:rPr lang="en-US" sz="2000">
                <a:latin typeface="Constantia" pitchFamily="18" charset="0"/>
                <a:cs typeface="Arial" pitchFamily="34" charset="0"/>
              </a:rPr>
              <a:t>Using Invention on Demand and Directed Evolution, Ideation</a:t>
            </a:r>
            <a:r>
              <a:rPr lang="en-US" sz="2000">
                <a:latin typeface="Book Antiqua" pitchFamily="18" charset="0"/>
                <a:cs typeface="Arial" pitchFamily="34" charset="0"/>
              </a:rPr>
              <a:t>’</a:t>
            </a:r>
            <a:r>
              <a:rPr lang="en-US" sz="2000">
                <a:latin typeface="Constantia" pitchFamily="18" charset="0"/>
                <a:cs typeface="Arial" pitchFamily="34" charset="0"/>
              </a:rPr>
              <a:t>s I-TRIZ staff helped us turn one patented surgical device into a core of products that we used to start a company.</a:t>
            </a:r>
            <a:r>
              <a:rPr lang="en-US" sz="2000">
                <a:latin typeface="Book Antiqua" pitchFamily="18" charset="0"/>
                <a:cs typeface="Arial" pitchFamily="34" charset="0"/>
              </a:rPr>
              <a:t> </a:t>
            </a:r>
            <a:r>
              <a:rPr lang="en-US" sz="2000">
                <a:latin typeface="Constantia" pitchFamily="18" charset="0"/>
                <a:cs typeface="Arial" pitchFamily="34" charset="0"/>
              </a:rPr>
              <a:t> </a:t>
            </a:r>
            <a:r>
              <a:rPr lang="en-US" sz="2000">
                <a:latin typeface="Book Antiqua" pitchFamily="18" charset="0"/>
                <a:cs typeface="Arial" pitchFamily="34" charset="0"/>
              </a:rPr>
              <a:t>  </a:t>
            </a:r>
            <a:r>
              <a:rPr lang="en-US" sz="2000">
                <a:latin typeface="Constantia" pitchFamily="18" charset="0"/>
                <a:cs typeface="Arial" pitchFamily="34" charset="0"/>
              </a:rPr>
              <a:t>Our company has received its second round of venture-backed funding and will be selling its first products in the next few months.</a:t>
            </a:r>
            <a:r>
              <a:rPr lang="en-US" sz="2000">
                <a:latin typeface="Book Antiqua" pitchFamily="18" charset="0"/>
                <a:cs typeface="Arial" pitchFamily="34" charset="0"/>
              </a:rPr>
              <a:t> </a:t>
            </a:r>
            <a:r>
              <a:rPr lang="en-US" sz="2000">
                <a:latin typeface="Constantia" pitchFamily="18" charset="0"/>
                <a:cs typeface="Arial" pitchFamily="34" charset="0"/>
              </a:rPr>
              <a:t> Without Ideation</a:t>
            </a:r>
            <a:r>
              <a:rPr lang="en-US" sz="2000">
                <a:latin typeface="Book Antiqua" pitchFamily="18" charset="0"/>
                <a:cs typeface="Arial" pitchFamily="34" charset="0"/>
              </a:rPr>
              <a:t>’</a:t>
            </a:r>
            <a:r>
              <a:rPr lang="en-US" sz="2000">
                <a:latin typeface="Constantia" pitchFamily="18" charset="0"/>
                <a:cs typeface="Arial" pitchFamily="34" charset="0"/>
              </a:rPr>
              <a:t>s help we would have licensed our technology and would be waiting for a royalty stream for a very long time.</a:t>
            </a:r>
            <a:r>
              <a:rPr lang="en-US" sz="2000">
                <a:latin typeface="Book Antiqua" pitchFamily="18" charset="0"/>
                <a:cs typeface="Arial" pitchFamily="34" charset="0"/>
              </a:rPr>
              <a:t> </a:t>
            </a:r>
            <a:r>
              <a:rPr lang="en-US" sz="2000">
                <a:latin typeface="Constantia" pitchFamily="18" charset="0"/>
                <a:cs typeface="Arial" pitchFamily="34" charset="0"/>
              </a:rPr>
              <a:t> For medical devices, I-TRIZ has proven to be the best way to attack a future market, solve design problems and to get the most out of the intellectual property we have.</a:t>
            </a:r>
            <a:r>
              <a:rPr lang="en-US" sz="2000">
                <a:latin typeface="Book Antiqua" pitchFamily="18" charset="0"/>
                <a:cs typeface="Arial" pitchFamily="34" charset="0"/>
              </a:rPr>
              <a:t>”</a:t>
            </a:r>
            <a:endParaRPr lang="en-US" sz="2000">
              <a:latin typeface="Constantia" pitchFamily="18" charset="0"/>
              <a:cs typeface="Arial" pitchFamily="34" charset="0"/>
            </a:endParaRPr>
          </a:p>
          <a:p>
            <a:pPr eaLnBrk="0" hangingPunct="0">
              <a:spcBef>
                <a:spcPct val="20000"/>
              </a:spcBef>
              <a:buClr>
                <a:srgbClr val="F9F9F9"/>
              </a:buClr>
              <a:buSzPct val="65000"/>
              <a:buFontTx/>
              <a:buNone/>
            </a:pPr>
            <a:endParaRPr lang="en-US" sz="2000">
              <a:latin typeface="Constantia" pitchFamily="18" charset="0"/>
              <a:cs typeface="Arial" pitchFamily="34" charset="0"/>
            </a:endParaRPr>
          </a:p>
        </p:txBody>
      </p:sp>
      <p:sp>
        <p:nvSpPr>
          <p:cNvPr id="136194" name="Rectangle 4"/>
          <p:cNvSpPr>
            <a:spLocks noChangeArrowheads="1"/>
          </p:cNvSpPr>
          <p:nvPr/>
        </p:nvSpPr>
        <p:spPr bwMode="auto">
          <a:xfrm>
            <a:off x="3962400" y="1524000"/>
            <a:ext cx="4800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spcAft>
                <a:spcPct val="0"/>
              </a:spcAft>
              <a:buClrTx/>
              <a:buSzTx/>
              <a:buFontTx/>
              <a:buNone/>
            </a:pPr>
            <a:r>
              <a:rPr lang="en-US" sz="2000" b="1">
                <a:solidFill>
                  <a:schemeClr val="tx1"/>
                </a:solidFill>
                <a:latin typeface="Constantia" pitchFamily="18" charset="0"/>
                <a:cs typeface="Arial" pitchFamily="34" charset="0"/>
              </a:rPr>
              <a:t>Lee I. Fenicle, </a:t>
            </a:r>
          </a:p>
          <a:p>
            <a:pPr>
              <a:spcBef>
                <a:spcPct val="0"/>
              </a:spcBef>
              <a:spcAft>
                <a:spcPct val="0"/>
              </a:spcAft>
              <a:buClrTx/>
              <a:buSzTx/>
              <a:buFontTx/>
              <a:buNone/>
            </a:pPr>
            <a:r>
              <a:rPr lang="en-US" sz="2000">
                <a:solidFill>
                  <a:schemeClr val="tx1"/>
                </a:solidFill>
                <a:latin typeface="Constantia" pitchFamily="18" charset="0"/>
                <a:cs typeface="Arial" pitchFamily="34" charset="0"/>
              </a:rPr>
              <a:t>Director Intellectual Resources Management</a:t>
            </a:r>
          </a:p>
          <a:p>
            <a:pPr>
              <a:spcBef>
                <a:spcPct val="0"/>
              </a:spcBef>
              <a:spcAft>
                <a:spcPct val="0"/>
              </a:spcAft>
              <a:buClrTx/>
              <a:buSzTx/>
              <a:buFontTx/>
              <a:buNone/>
            </a:pPr>
            <a:r>
              <a:rPr lang="en-US" sz="2000">
                <a:solidFill>
                  <a:schemeClr val="tx1"/>
                </a:solidFill>
                <a:latin typeface="Constantia" pitchFamily="18" charset="0"/>
                <a:cs typeface="Arial" pitchFamily="34" charset="0"/>
              </a:rPr>
              <a:t>Creighton University</a:t>
            </a:r>
          </a:p>
        </p:txBody>
      </p:sp>
      <p:pic>
        <p:nvPicPr>
          <p:cNvPr id="136195" name="Picture 7" descr="Le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838200"/>
            <a:ext cx="3276600" cy="21526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B64A00DB-07A9-4767-9697-96F4C2BD5B69}" type="slidenum">
              <a:rPr lang="en-US" smtClean="0"/>
              <a:t>32</a:t>
            </a:fld>
            <a:endParaRPr lang="en-US"/>
          </a:p>
        </p:txBody>
      </p:sp>
    </p:spTree>
    <p:extLst>
      <p:ext uri="{BB962C8B-B14F-4D97-AF65-F5344CB8AC3E}">
        <p14:creationId xmlns:p14="http://schemas.microsoft.com/office/powerpoint/2010/main" val="40858431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txBox="1">
            <a:spLocks noChangeArrowheads="1"/>
          </p:cNvSpPr>
          <p:nvPr/>
        </p:nvSpPr>
        <p:spPr bwMode="auto">
          <a:xfrm>
            <a:off x="304800" y="4025900"/>
            <a:ext cx="853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000">
                <a:latin typeface="Book Antiqua" pitchFamily="18" charset="0"/>
                <a:cs typeface="Arial" pitchFamily="34" charset="0"/>
              </a:rPr>
              <a:t>“</a:t>
            </a:r>
            <a:r>
              <a:rPr lang="en-US" sz="2000">
                <a:latin typeface="Constantia" pitchFamily="18" charset="0"/>
                <a:cs typeface="Arial" pitchFamily="34" charset="0"/>
              </a:rPr>
              <a:t>I was completely hooked on Triz about half way though the Ideation introductory seminar. Their vast knowledge of the technology can be overwhelming. And this is why Innovation WorkBench is so valuable </a:t>
            </a:r>
            <a:r>
              <a:rPr lang="en-US" sz="2000">
                <a:latin typeface="Book Antiqua" pitchFamily="18" charset="0"/>
                <a:cs typeface="Arial" pitchFamily="34" charset="0"/>
              </a:rPr>
              <a:t>–</a:t>
            </a:r>
            <a:r>
              <a:rPr lang="en-US" sz="2000">
                <a:latin typeface="Constantia" pitchFamily="18" charset="0"/>
                <a:cs typeface="Arial" pitchFamily="34" charset="0"/>
              </a:rPr>
              <a:t> it allows the average person to use these powerful principles without needing years of study. And my students have used it gainfully in their capstone design projects. Their slogan, </a:t>
            </a:r>
            <a:r>
              <a:rPr lang="en-US" sz="2000">
                <a:latin typeface="Book Antiqua" pitchFamily="18" charset="0"/>
                <a:cs typeface="Arial" pitchFamily="34" charset="0"/>
              </a:rPr>
              <a:t>‘</a:t>
            </a:r>
            <a:r>
              <a:rPr lang="en-US" sz="2000">
                <a:latin typeface="Constantia" pitchFamily="18" charset="0"/>
                <a:cs typeface="Arial" pitchFamily="34" charset="0"/>
              </a:rPr>
              <a:t>Innovation on Demand</a:t>
            </a:r>
            <a:r>
              <a:rPr lang="en-US" sz="2000">
                <a:latin typeface="Book Antiqua" pitchFamily="18" charset="0"/>
                <a:cs typeface="Arial" pitchFamily="34" charset="0"/>
              </a:rPr>
              <a:t>’</a:t>
            </a:r>
            <a:r>
              <a:rPr lang="en-US" sz="2000">
                <a:latin typeface="Constantia" pitchFamily="18" charset="0"/>
                <a:cs typeface="Arial" pitchFamily="34" charset="0"/>
              </a:rPr>
              <a:t> says it all.</a:t>
            </a:r>
            <a:r>
              <a:rPr lang="en-US" sz="2000">
                <a:latin typeface="Book Antiqua" pitchFamily="18" charset="0"/>
                <a:cs typeface="Arial" pitchFamily="34" charset="0"/>
              </a:rPr>
              <a:t>”</a:t>
            </a:r>
            <a:endParaRPr lang="en-US" sz="2000">
              <a:latin typeface="Constantia" pitchFamily="18" charset="0"/>
              <a:cs typeface="Arial" pitchFamily="34" charset="0"/>
            </a:endParaRPr>
          </a:p>
        </p:txBody>
      </p:sp>
      <p:sp>
        <p:nvSpPr>
          <p:cNvPr id="138242" name="Rectangle 4"/>
          <p:cNvSpPr>
            <a:spLocks noChangeArrowheads="1"/>
          </p:cNvSpPr>
          <p:nvPr/>
        </p:nvSpPr>
        <p:spPr bwMode="auto">
          <a:xfrm>
            <a:off x="3352800" y="1600200"/>
            <a:ext cx="5257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spcAft>
                <a:spcPct val="0"/>
              </a:spcAft>
              <a:buClrTx/>
              <a:buSzTx/>
              <a:buFontTx/>
              <a:buNone/>
            </a:pPr>
            <a:r>
              <a:rPr lang="en-US" sz="2000" b="1">
                <a:solidFill>
                  <a:schemeClr val="tx1"/>
                </a:solidFill>
                <a:latin typeface="Constantia" pitchFamily="18" charset="0"/>
                <a:cs typeface="Arial" pitchFamily="34" charset="0"/>
              </a:rPr>
              <a:t>Prof. James F. Antaki</a:t>
            </a:r>
          </a:p>
          <a:p>
            <a:pPr>
              <a:spcBef>
                <a:spcPct val="0"/>
              </a:spcBef>
              <a:spcAft>
                <a:spcPct val="0"/>
              </a:spcAft>
              <a:buClrTx/>
              <a:buSzTx/>
              <a:buFontTx/>
              <a:buNone/>
            </a:pPr>
            <a:r>
              <a:rPr lang="en-US" sz="2000">
                <a:solidFill>
                  <a:schemeClr val="tx1"/>
                </a:solidFill>
                <a:latin typeface="Constantia" pitchFamily="18" charset="0"/>
                <a:cs typeface="Arial" pitchFamily="34" charset="0"/>
              </a:rPr>
              <a:t>Professor of Biomedical Engineering</a:t>
            </a:r>
          </a:p>
          <a:p>
            <a:pPr>
              <a:spcBef>
                <a:spcPct val="0"/>
              </a:spcBef>
              <a:spcAft>
                <a:spcPct val="0"/>
              </a:spcAft>
              <a:buClrTx/>
              <a:buSzTx/>
              <a:buFontTx/>
              <a:buNone/>
            </a:pPr>
            <a:r>
              <a:rPr lang="en-US" sz="2000">
                <a:solidFill>
                  <a:schemeClr val="tx1"/>
                </a:solidFill>
                <a:latin typeface="Constantia" pitchFamily="18" charset="0"/>
                <a:cs typeface="Arial" pitchFamily="34" charset="0"/>
              </a:rPr>
              <a:t>(Carnegie Mellon University)</a:t>
            </a:r>
          </a:p>
          <a:p>
            <a:pPr>
              <a:spcBef>
                <a:spcPct val="0"/>
              </a:spcBef>
              <a:spcAft>
                <a:spcPct val="0"/>
              </a:spcAft>
              <a:buClrTx/>
              <a:buSzTx/>
              <a:buFontTx/>
              <a:buNone/>
            </a:pPr>
            <a:r>
              <a:rPr lang="en-US" sz="2000">
                <a:solidFill>
                  <a:schemeClr val="tx1"/>
                </a:solidFill>
                <a:latin typeface="Constantia" pitchFamily="18" charset="0"/>
                <a:cs typeface="Arial" pitchFamily="34" charset="0"/>
              </a:rPr>
              <a:t>Professor of  Surgery and Bioengineering</a:t>
            </a:r>
          </a:p>
          <a:p>
            <a:pPr>
              <a:spcBef>
                <a:spcPct val="0"/>
              </a:spcBef>
              <a:spcAft>
                <a:spcPct val="0"/>
              </a:spcAft>
              <a:buClrTx/>
              <a:buSzTx/>
              <a:buFontTx/>
              <a:buNone/>
            </a:pPr>
            <a:r>
              <a:rPr lang="en-US" sz="2000">
                <a:solidFill>
                  <a:schemeClr val="tx1"/>
                </a:solidFill>
                <a:latin typeface="Constantia" pitchFamily="18" charset="0"/>
                <a:cs typeface="Arial" pitchFamily="34" charset="0"/>
              </a:rPr>
              <a:t>(University of Pittsburgh)</a:t>
            </a:r>
          </a:p>
        </p:txBody>
      </p:sp>
      <p:pic>
        <p:nvPicPr>
          <p:cNvPr id="138243" name="Picture 6" descr="JFA (9-2002) 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9463" y="749300"/>
            <a:ext cx="2116137" cy="3048000"/>
          </a:xfrm>
          <a:prstGeom prst="rect">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B64A00DB-07A9-4767-9697-96F4C2BD5B69}" type="slidenum">
              <a:rPr lang="en-US" smtClean="0"/>
              <a:t>33</a:t>
            </a:fld>
            <a:endParaRPr lang="en-US"/>
          </a:p>
        </p:txBody>
      </p:sp>
    </p:spTree>
    <p:extLst>
      <p:ext uri="{BB962C8B-B14F-4D97-AF65-F5344CB8AC3E}">
        <p14:creationId xmlns:p14="http://schemas.microsoft.com/office/powerpoint/2010/main" val="301390586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ormAutofit fontScale="85000" lnSpcReduction="10000"/>
          </a:bodyPr>
          <a:lstStyle/>
          <a:p>
            <a:r>
              <a:rPr lang="fr-CA" dirty="0" smtClean="0"/>
              <a:t>La méthode TRIZ qui est présentée ici est </a:t>
            </a:r>
            <a:r>
              <a:rPr lang="fr-CA" b="1" dirty="0" smtClean="0"/>
              <a:t>une introduction à une approche nouvelle</a:t>
            </a:r>
            <a:r>
              <a:rPr lang="fr-CA" dirty="0" smtClean="0"/>
              <a:t> qui consiste à construire un processus rationnel d’innovation prenant appui sur ce qui a déjà été inventé.</a:t>
            </a:r>
          </a:p>
          <a:p>
            <a:r>
              <a:rPr lang="fr-CA" dirty="0" smtClean="0"/>
              <a:t>Car, aussi curieux que cela puisse paraître, aucune méthode de traitement de problème ne demande de façon formelle si le problème que l’on veut résoudre a </a:t>
            </a:r>
            <a:r>
              <a:rPr lang="fr-CA" b="1" dirty="0" smtClean="0"/>
              <a:t>déjà</a:t>
            </a:r>
            <a:r>
              <a:rPr lang="fr-CA" dirty="0" smtClean="0"/>
              <a:t> trouvé une solution, (même dans un autre contexte), et si la solution trouvée en son temps ne pourrait pas être </a:t>
            </a:r>
            <a:r>
              <a:rPr lang="fr-CA" b="1" dirty="0" smtClean="0"/>
              <a:t>aujourd’hui</a:t>
            </a:r>
            <a:r>
              <a:rPr lang="fr-CA" dirty="0" smtClean="0"/>
              <a:t> une source d’inspiration pour la situation </a:t>
            </a:r>
            <a:r>
              <a:rPr lang="fr-CA" dirty="0" err="1" smtClean="0"/>
              <a:t>contrète</a:t>
            </a:r>
            <a:r>
              <a:rPr lang="fr-CA" dirty="0" smtClean="0"/>
              <a:t> à laquelle on est confronté.</a:t>
            </a:r>
          </a:p>
          <a:p>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34</a:t>
            </a:fld>
            <a:endParaRPr lang="en-US"/>
          </a:p>
        </p:txBody>
      </p:sp>
    </p:spTree>
    <p:extLst>
      <p:ext uri="{BB962C8B-B14F-4D97-AF65-F5344CB8AC3E}">
        <p14:creationId xmlns:p14="http://schemas.microsoft.com/office/powerpoint/2010/main" val="354772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C’est cela qu’apporte la méthode TRIZ: elle guide la personne (ou l’équipe) qui est face à une contradiction qu’elle ne sait pas résoudre en l’emmenant vers </a:t>
            </a:r>
            <a:r>
              <a:rPr lang="fr-CA" smtClean="0"/>
              <a:t>des situations </a:t>
            </a:r>
            <a:r>
              <a:rPr lang="fr-CA" dirty="0" smtClean="0"/>
              <a:t>analogues où des solutions ont été trouvées, ce qui stimule et oriente efficacement le processus d’innovation.</a:t>
            </a: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35</a:t>
            </a:fld>
            <a:endParaRPr lang="en-US"/>
          </a:p>
        </p:txBody>
      </p:sp>
    </p:spTree>
    <p:extLst>
      <p:ext uri="{BB962C8B-B14F-4D97-AF65-F5344CB8AC3E}">
        <p14:creationId xmlns:p14="http://schemas.microsoft.com/office/powerpoint/2010/main" val="983307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962400" y="457200"/>
            <a:ext cx="4162719" cy="5992775"/>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36</a:t>
            </a:fld>
            <a:endParaRPr lang="en-US"/>
          </a:p>
        </p:txBody>
      </p:sp>
    </p:spTree>
    <p:extLst>
      <p:ext uri="{BB962C8B-B14F-4D97-AF65-F5344CB8AC3E}">
        <p14:creationId xmlns:p14="http://schemas.microsoft.com/office/powerpoint/2010/main" val="83942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Contrepoids</a:t>
            </a:r>
            <a:r>
              <a:rPr lang="en-CA" dirty="0" smtClean="0"/>
              <a:t> 08</a:t>
            </a:r>
            <a:endParaRPr lang="fr-CA" dirty="0"/>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47772" y="2526316"/>
            <a:ext cx="3800856" cy="2581656"/>
          </a:xfrm>
        </p:spPr>
      </p:pic>
      <p:sp>
        <p:nvSpPr>
          <p:cNvPr id="5" name="ZoneTexte 4"/>
          <p:cNvSpPr txBox="1"/>
          <p:nvPr/>
        </p:nvSpPr>
        <p:spPr>
          <a:xfrm>
            <a:off x="457200" y="1371600"/>
            <a:ext cx="3962400" cy="1200329"/>
          </a:xfrm>
          <a:prstGeom prst="rect">
            <a:avLst/>
          </a:prstGeom>
          <a:noFill/>
        </p:spPr>
        <p:txBody>
          <a:bodyPr wrap="square" rtlCol="0">
            <a:spAutoFit/>
          </a:bodyPr>
          <a:lstStyle/>
          <a:p>
            <a:r>
              <a:rPr lang="en-CA" dirty="0" err="1" smtClean="0"/>
              <a:t>Compenser</a:t>
            </a:r>
            <a:r>
              <a:rPr lang="en-CA" dirty="0" smtClean="0"/>
              <a:t> le </a:t>
            </a:r>
            <a:r>
              <a:rPr lang="en-CA" dirty="0" err="1" smtClean="0"/>
              <a:t>poids</a:t>
            </a:r>
            <a:r>
              <a:rPr lang="en-CA" dirty="0" smtClean="0"/>
              <a:t> de </a:t>
            </a:r>
            <a:r>
              <a:rPr lang="en-CA" dirty="0" err="1" smtClean="0"/>
              <a:t>l’objet</a:t>
            </a:r>
            <a:r>
              <a:rPr lang="en-CA" dirty="0" smtClean="0"/>
              <a:t> par </a:t>
            </a:r>
            <a:r>
              <a:rPr lang="en-CA" dirty="0" err="1" smtClean="0"/>
              <a:t>l’interaction</a:t>
            </a:r>
            <a:r>
              <a:rPr lang="en-CA" dirty="0" smtClean="0"/>
              <a:t> avec son </a:t>
            </a:r>
            <a:r>
              <a:rPr lang="en-CA" dirty="0" err="1" smtClean="0"/>
              <a:t>environnement</a:t>
            </a:r>
            <a:r>
              <a:rPr lang="en-CA" dirty="0" smtClean="0"/>
              <a:t> (grâce aux forces </a:t>
            </a:r>
            <a:r>
              <a:rPr lang="en-CA" dirty="0" err="1" smtClean="0"/>
              <a:t>aérodynamiques</a:t>
            </a:r>
            <a:r>
              <a:rPr lang="en-CA" dirty="0" smtClean="0"/>
              <a:t>, </a:t>
            </a:r>
            <a:r>
              <a:rPr lang="en-CA" dirty="0" err="1" smtClean="0"/>
              <a:t>hydrauliques</a:t>
            </a:r>
            <a:r>
              <a:rPr lang="en-CA" dirty="0" smtClean="0"/>
              <a:t>,…).</a:t>
            </a:r>
            <a:endParaRPr lang="fr-CA" dirty="0"/>
          </a:p>
        </p:txBody>
      </p:sp>
      <p:sp>
        <p:nvSpPr>
          <p:cNvPr id="6" name="ZoneTexte 5"/>
          <p:cNvSpPr txBox="1"/>
          <p:nvPr/>
        </p:nvSpPr>
        <p:spPr>
          <a:xfrm>
            <a:off x="4419600" y="5257800"/>
            <a:ext cx="4419600" cy="1200329"/>
          </a:xfrm>
          <a:prstGeom prst="rect">
            <a:avLst/>
          </a:prstGeom>
          <a:noFill/>
        </p:spPr>
        <p:txBody>
          <a:bodyPr wrap="square" rtlCol="0">
            <a:spAutoFit/>
          </a:bodyPr>
          <a:lstStyle/>
          <a:p>
            <a:r>
              <a:rPr lang="en-CA" i="1" dirty="0" err="1" smtClean="0"/>
              <a:t>Afin</a:t>
            </a:r>
            <a:r>
              <a:rPr lang="en-CA" i="1" dirty="0" smtClean="0"/>
              <a:t> de </a:t>
            </a:r>
            <a:r>
              <a:rPr lang="en-CA" i="1" dirty="0" err="1" smtClean="0"/>
              <a:t>refroidir</a:t>
            </a:r>
            <a:r>
              <a:rPr lang="en-CA" i="1" dirty="0" smtClean="0"/>
              <a:t> le </a:t>
            </a:r>
            <a:r>
              <a:rPr lang="en-CA" i="1" dirty="0" err="1" smtClean="0"/>
              <a:t>pont</a:t>
            </a:r>
            <a:r>
              <a:rPr lang="en-CA" i="1" dirty="0" smtClean="0"/>
              <a:t> d’un bateau qui </a:t>
            </a:r>
            <a:r>
              <a:rPr lang="en-CA" i="1" dirty="0" err="1" smtClean="0"/>
              <a:t>transporte</a:t>
            </a:r>
            <a:r>
              <a:rPr lang="en-CA" i="1" dirty="0" smtClean="0"/>
              <a:t> des </a:t>
            </a:r>
            <a:r>
              <a:rPr lang="en-CA" i="1" dirty="0" err="1" smtClean="0"/>
              <a:t>liquides</a:t>
            </a:r>
            <a:r>
              <a:rPr lang="en-CA" i="1" dirty="0" smtClean="0"/>
              <a:t> </a:t>
            </a:r>
            <a:r>
              <a:rPr lang="en-CA" i="1" dirty="0" err="1" smtClean="0"/>
              <a:t>volatils</a:t>
            </a:r>
            <a:r>
              <a:rPr lang="en-CA" i="1" dirty="0" smtClean="0"/>
              <a:t>, on utilise </a:t>
            </a:r>
            <a:r>
              <a:rPr lang="en-CA" i="1" dirty="0" err="1" smtClean="0"/>
              <a:t>l’eau</a:t>
            </a:r>
            <a:r>
              <a:rPr lang="en-CA" i="1" dirty="0" smtClean="0"/>
              <a:t> de </a:t>
            </a:r>
            <a:r>
              <a:rPr lang="en-CA" i="1" dirty="0" err="1" smtClean="0"/>
              <a:t>l’océan</a:t>
            </a:r>
            <a:r>
              <a:rPr lang="en-CA" i="1" dirty="0" smtClean="0"/>
              <a:t> qui </a:t>
            </a:r>
            <a:r>
              <a:rPr lang="en-CA" i="1" dirty="0" err="1" smtClean="0"/>
              <a:t>monte</a:t>
            </a:r>
            <a:r>
              <a:rPr lang="en-CA" i="1" dirty="0" smtClean="0"/>
              <a:t> grâce à la </a:t>
            </a:r>
            <a:r>
              <a:rPr lang="en-CA" i="1" dirty="0" err="1" smtClean="0"/>
              <a:t>pression</a:t>
            </a:r>
            <a:r>
              <a:rPr lang="en-CA" i="1" dirty="0" smtClean="0"/>
              <a:t> du flux </a:t>
            </a:r>
            <a:r>
              <a:rPr lang="en-CA" i="1" dirty="0" err="1" smtClean="0"/>
              <a:t>déferlant</a:t>
            </a:r>
            <a:r>
              <a:rPr lang="en-CA" i="1" dirty="0" smtClean="0"/>
              <a:t>.</a:t>
            </a:r>
            <a:endParaRPr lang="fr-CA" i="1" dirty="0"/>
          </a:p>
        </p:txBody>
      </p:sp>
      <p:sp>
        <p:nvSpPr>
          <p:cNvPr id="3" name="Espace réservé du numéro de diapositive 2"/>
          <p:cNvSpPr>
            <a:spLocks noGrp="1"/>
          </p:cNvSpPr>
          <p:nvPr>
            <p:ph type="sldNum" sz="quarter" idx="12"/>
          </p:nvPr>
        </p:nvSpPr>
        <p:spPr/>
        <p:txBody>
          <a:bodyPr/>
          <a:lstStyle/>
          <a:p>
            <a:fld id="{B64A00DB-07A9-4767-9697-96F4C2BD5B69}" type="slidenum">
              <a:rPr lang="en-US" smtClean="0"/>
              <a:t>37</a:t>
            </a:fld>
            <a:endParaRPr lang="en-US"/>
          </a:p>
        </p:txBody>
      </p:sp>
    </p:spTree>
    <p:extLst>
      <p:ext uri="{BB962C8B-B14F-4D97-AF65-F5344CB8AC3E}">
        <p14:creationId xmlns:p14="http://schemas.microsoft.com/office/powerpoint/2010/main" val="210328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Contre</a:t>
            </a:r>
            <a:r>
              <a:rPr lang="en-CA" dirty="0" smtClean="0"/>
              <a:t>-action </a:t>
            </a:r>
            <a:r>
              <a:rPr lang="en-CA" dirty="0" err="1" smtClean="0"/>
              <a:t>préalable</a:t>
            </a:r>
            <a:r>
              <a:rPr lang="en-CA" dirty="0" smtClean="0"/>
              <a:t> 09</a:t>
            </a:r>
            <a:endParaRPr lang="fr-CA" dirty="0"/>
          </a:p>
        </p:txBody>
      </p:sp>
      <p:sp>
        <p:nvSpPr>
          <p:cNvPr id="5" name="ZoneTexte 4"/>
          <p:cNvSpPr txBox="1"/>
          <p:nvPr/>
        </p:nvSpPr>
        <p:spPr>
          <a:xfrm>
            <a:off x="457200" y="1371600"/>
            <a:ext cx="3962400" cy="923330"/>
          </a:xfrm>
          <a:prstGeom prst="rect">
            <a:avLst/>
          </a:prstGeom>
          <a:noFill/>
        </p:spPr>
        <p:txBody>
          <a:bodyPr wrap="square" rtlCol="0">
            <a:spAutoFit/>
          </a:bodyPr>
          <a:lstStyle/>
          <a:p>
            <a:r>
              <a:rPr lang="en-CA" dirty="0" smtClean="0"/>
              <a:t>Si les conditions </a:t>
            </a:r>
            <a:r>
              <a:rPr lang="en-CA" dirty="0" err="1" smtClean="0"/>
              <a:t>nécessitent</a:t>
            </a:r>
            <a:r>
              <a:rPr lang="en-CA" dirty="0" smtClean="0"/>
              <a:t> </a:t>
            </a:r>
            <a:r>
              <a:rPr lang="en-CA" dirty="0" err="1" smtClean="0"/>
              <a:t>d’effectuer</a:t>
            </a:r>
            <a:r>
              <a:rPr lang="en-CA" dirty="0" smtClean="0"/>
              <a:t> </a:t>
            </a:r>
            <a:r>
              <a:rPr lang="en-CA" dirty="0" err="1" smtClean="0"/>
              <a:t>une</a:t>
            </a:r>
            <a:r>
              <a:rPr lang="en-CA" dirty="0" smtClean="0"/>
              <a:t> action, </a:t>
            </a:r>
            <a:r>
              <a:rPr lang="en-CA" dirty="0" err="1" smtClean="0"/>
              <a:t>effectuer</a:t>
            </a:r>
            <a:r>
              <a:rPr lang="en-CA" dirty="0" smtClean="0"/>
              <a:t> </a:t>
            </a:r>
            <a:r>
              <a:rPr lang="en-CA" dirty="0" err="1" smtClean="0"/>
              <a:t>une</a:t>
            </a:r>
            <a:r>
              <a:rPr lang="en-CA" dirty="0" smtClean="0"/>
              <a:t> </a:t>
            </a:r>
            <a:r>
              <a:rPr lang="en-CA" dirty="0" err="1" smtClean="0"/>
              <a:t>contre</a:t>
            </a:r>
            <a:r>
              <a:rPr lang="en-CA" dirty="0" smtClean="0"/>
              <a:t>-action </a:t>
            </a:r>
            <a:r>
              <a:rPr lang="en-CA" dirty="0" err="1" smtClean="0"/>
              <a:t>préalable</a:t>
            </a:r>
            <a:endParaRPr lang="fr-CA" dirty="0"/>
          </a:p>
        </p:txBody>
      </p:sp>
      <p:sp>
        <p:nvSpPr>
          <p:cNvPr id="6" name="ZoneTexte 5"/>
          <p:cNvSpPr txBox="1"/>
          <p:nvPr/>
        </p:nvSpPr>
        <p:spPr>
          <a:xfrm>
            <a:off x="4419600" y="5257800"/>
            <a:ext cx="4419600" cy="1477328"/>
          </a:xfrm>
          <a:prstGeom prst="rect">
            <a:avLst/>
          </a:prstGeom>
          <a:noFill/>
        </p:spPr>
        <p:txBody>
          <a:bodyPr wrap="square" rtlCol="0">
            <a:spAutoFit/>
          </a:bodyPr>
          <a:lstStyle/>
          <a:p>
            <a:r>
              <a:rPr lang="en-CA" i="1" dirty="0" smtClean="0"/>
              <a:t>Pour </a:t>
            </a:r>
            <a:r>
              <a:rPr lang="en-CA" i="1" dirty="0" err="1" smtClean="0"/>
              <a:t>fabriquer</a:t>
            </a:r>
            <a:r>
              <a:rPr lang="en-CA" i="1" dirty="0" smtClean="0"/>
              <a:t> le carton </a:t>
            </a:r>
            <a:r>
              <a:rPr lang="en-CA" i="1" dirty="0" err="1" smtClean="0"/>
              <a:t>gaufré</a:t>
            </a:r>
            <a:r>
              <a:rPr lang="en-CA" i="1" dirty="0" smtClean="0"/>
              <a:t>, on </a:t>
            </a:r>
            <a:r>
              <a:rPr lang="en-CA" i="1" dirty="0" err="1" smtClean="0"/>
              <a:t>replie</a:t>
            </a:r>
            <a:r>
              <a:rPr lang="en-CA" i="1" dirty="0" smtClean="0"/>
              <a:t> la </a:t>
            </a:r>
            <a:r>
              <a:rPr lang="en-CA" i="1" dirty="0" err="1" smtClean="0"/>
              <a:t>couche</a:t>
            </a:r>
            <a:r>
              <a:rPr lang="en-CA" i="1" dirty="0" smtClean="0"/>
              <a:t> </a:t>
            </a:r>
            <a:r>
              <a:rPr lang="en-CA" i="1" dirty="0" err="1" smtClean="0"/>
              <a:t>gaufrée</a:t>
            </a:r>
            <a:r>
              <a:rPr lang="en-CA" i="1" dirty="0" smtClean="0"/>
              <a:t> en direction </a:t>
            </a:r>
            <a:r>
              <a:rPr lang="en-CA" i="1" dirty="0" err="1" smtClean="0"/>
              <a:t>opposée</a:t>
            </a:r>
            <a:r>
              <a:rPr lang="en-CA" i="1" dirty="0" smtClean="0"/>
              <a:t> par rapport à la </a:t>
            </a:r>
            <a:r>
              <a:rPr lang="en-CA" i="1" dirty="0" err="1" smtClean="0"/>
              <a:t>couche</a:t>
            </a:r>
            <a:r>
              <a:rPr lang="en-CA" i="1" dirty="0" smtClean="0"/>
              <a:t> </a:t>
            </a:r>
            <a:r>
              <a:rPr lang="en-CA" i="1" dirty="0" err="1" smtClean="0"/>
              <a:t>couvrante</a:t>
            </a:r>
            <a:r>
              <a:rPr lang="en-CA" i="1" dirty="0" smtClean="0"/>
              <a:t>. </a:t>
            </a:r>
            <a:r>
              <a:rPr lang="en-CA" i="1" dirty="0" err="1" smtClean="0"/>
              <a:t>Quand</a:t>
            </a:r>
            <a:r>
              <a:rPr lang="en-CA" i="1" dirty="0" smtClean="0"/>
              <a:t> la </a:t>
            </a:r>
            <a:r>
              <a:rPr lang="en-CA" i="1" dirty="0" err="1" smtClean="0"/>
              <a:t>colle</a:t>
            </a:r>
            <a:r>
              <a:rPr lang="en-CA" i="1" dirty="0" smtClean="0"/>
              <a:t> </a:t>
            </a:r>
            <a:r>
              <a:rPr lang="en-CA" i="1" dirty="0" err="1" smtClean="0"/>
              <a:t>sèche</a:t>
            </a:r>
            <a:r>
              <a:rPr lang="en-CA" i="1" dirty="0" smtClean="0"/>
              <a:t>, le carton </a:t>
            </a:r>
            <a:r>
              <a:rPr lang="en-CA" i="1" dirty="0" err="1" smtClean="0"/>
              <a:t>devient</a:t>
            </a:r>
            <a:r>
              <a:rPr lang="en-CA" i="1" dirty="0" smtClean="0"/>
              <a:t> plat à cause de la </a:t>
            </a:r>
            <a:r>
              <a:rPr lang="en-CA" i="1" dirty="0" err="1" smtClean="0"/>
              <a:t>rétraction</a:t>
            </a:r>
            <a:r>
              <a:rPr lang="en-CA" i="1" dirty="0" smtClean="0"/>
              <a:t> de la </a:t>
            </a:r>
            <a:r>
              <a:rPr lang="en-CA" i="1" dirty="0" err="1" smtClean="0"/>
              <a:t>couche</a:t>
            </a:r>
            <a:r>
              <a:rPr lang="en-CA" i="1" dirty="0" smtClean="0"/>
              <a:t> </a:t>
            </a:r>
            <a:r>
              <a:rPr lang="en-CA" i="1" dirty="0" err="1" smtClean="0"/>
              <a:t>couvrante</a:t>
            </a:r>
            <a:endParaRPr lang="fr-CA" i="1" dirty="0"/>
          </a:p>
        </p:txBody>
      </p:sp>
      <p:pic>
        <p:nvPicPr>
          <p:cNvPr id="7" name="Espace réservé du contenu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56332" y="2460784"/>
            <a:ext cx="3983736" cy="2712720"/>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38</a:t>
            </a:fld>
            <a:endParaRPr lang="en-US"/>
          </a:p>
        </p:txBody>
      </p:sp>
    </p:spTree>
    <p:extLst>
      <p:ext uri="{BB962C8B-B14F-4D97-AF65-F5344CB8AC3E}">
        <p14:creationId xmlns:p14="http://schemas.microsoft.com/office/powerpoint/2010/main" val="3852449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Action “à </a:t>
            </a:r>
            <a:r>
              <a:rPr lang="en-CA" dirty="0" err="1" smtClean="0"/>
              <a:t>l’inverse</a:t>
            </a:r>
            <a:r>
              <a:rPr lang="en-CA" dirty="0" smtClean="0"/>
              <a:t>” 13</a:t>
            </a:r>
            <a:endParaRPr lang="fr-CA" dirty="0"/>
          </a:p>
        </p:txBody>
      </p:sp>
      <p:sp>
        <p:nvSpPr>
          <p:cNvPr id="5" name="ZoneTexte 4"/>
          <p:cNvSpPr txBox="1"/>
          <p:nvPr/>
        </p:nvSpPr>
        <p:spPr>
          <a:xfrm>
            <a:off x="457200" y="1371600"/>
            <a:ext cx="3962400" cy="923330"/>
          </a:xfrm>
          <a:prstGeom prst="rect">
            <a:avLst/>
          </a:prstGeom>
          <a:noFill/>
        </p:spPr>
        <p:txBody>
          <a:bodyPr wrap="square" rtlCol="0">
            <a:spAutoFit/>
          </a:bodyPr>
          <a:lstStyle/>
          <a:p>
            <a:r>
              <a:rPr lang="en-CA" dirty="0" smtClean="0"/>
              <a:t>Immobiliser </a:t>
            </a:r>
            <a:r>
              <a:rPr lang="en-CA" dirty="0" err="1" smtClean="0"/>
              <a:t>une</a:t>
            </a:r>
            <a:r>
              <a:rPr lang="en-CA" dirty="0" smtClean="0"/>
              <a:t> </a:t>
            </a:r>
            <a:r>
              <a:rPr lang="en-CA" dirty="0" err="1" smtClean="0"/>
              <a:t>partie</a:t>
            </a:r>
            <a:r>
              <a:rPr lang="en-CA" dirty="0" smtClean="0"/>
              <a:t> de </a:t>
            </a:r>
            <a:r>
              <a:rPr lang="en-CA" dirty="0" err="1" smtClean="0"/>
              <a:t>l’objet</a:t>
            </a:r>
            <a:r>
              <a:rPr lang="en-CA" dirty="0" smtClean="0"/>
              <a:t> (</a:t>
            </a:r>
            <a:r>
              <a:rPr lang="en-CA" dirty="0" err="1" smtClean="0"/>
              <a:t>ou</a:t>
            </a:r>
            <a:r>
              <a:rPr lang="en-CA" dirty="0" smtClean="0"/>
              <a:t> de son </a:t>
            </a:r>
            <a:r>
              <a:rPr lang="en-CA" dirty="0" err="1" smtClean="0"/>
              <a:t>environnement</a:t>
            </a:r>
            <a:r>
              <a:rPr lang="en-CA" dirty="0" smtClean="0"/>
              <a:t>) mobile et </a:t>
            </a:r>
            <a:r>
              <a:rPr lang="en-CA" dirty="0" err="1" smtClean="0"/>
              <a:t>rendre</a:t>
            </a:r>
            <a:r>
              <a:rPr lang="en-CA" dirty="0" smtClean="0"/>
              <a:t> mobile la </a:t>
            </a:r>
            <a:r>
              <a:rPr lang="en-CA" dirty="0" err="1" smtClean="0"/>
              <a:t>partie</a:t>
            </a:r>
            <a:r>
              <a:rPr lang="en-CA" dirty="0" smtClean="0"/>
              <a:t> immobile.</a:t>
            </a:r>
            <a:endParaRPr lang="fr-CA" dirty="0"/>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27960" y="2925604"/>
            <a:ext cx="5679684" cy="2636996"/>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39</a:t>
            </a:fld>
            <a:endParaRPr lang="en-US"/>
          </a:p>
        </p:txBody>
      </p:sp>
    </p:spTree>
    <p:extLst>
      <p:ext uri="{BB962C8B-B14F-4D97-AF65-F5344CB8AC3E}">
        <p14:creationId xmlns:p14="http://schemas.microsoft.com/office/powerpoint/2010/main" val="3932108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457200"/>
            <a:ext cx="8686800" cy="838200"/>
          </a:xfrm>
          <a:noFill/>
        </p:spPr>
        <p:txBody>
          <a:bodyPr anchor="ctr">
            <a:normAutofit/>
          </a:bodyPr>
          <a:lstStyle/>
          <a:p>
            <a:pPr fontAlgn="auto">
              <a:spcAft>
                <a:spcPts val="0"/>
              </a:spcAft>
              <a:defRPr/>
            </a:pPr>
            <a:r>
              <a:rPr lang="en-US" dirty="0" err="1" smtClean="0"/>
              <a:t>Vos</a:t>
            </a:r>
            <a:r>
              <a:rPr lang="en-US" dirty="0" smtClean="0"/>
              <a:t> affaires </a:t>
            </a:r>
            <a:r>
              <a:rPr lang="en-US" dirty="0" err="1" smtClean="0"/>
              <a:t>vont</a:t>
            </a:r>
            <a:r>
              <a:rPr lang="en-US" dirty="0" smtClean="0"/>
              <a:t> </a:t>
            </a:r>
            <a:r>
              <a:rPr lang="en-US" dirty="0" err="1" smtClean="0"/>
              <a:t>bien</a:t>
            </a:r>
            <a:r>
              <a:rPr lang="en-US" dirty="0" smtClean="0"/>
              <a:t>?</a:t>
            </a:r>
          </a:p>
        </p:txBody>
      </p:sp>
      <p:sp>
        <p:nvSpPr>
          <p:cNvPr id="3075" name="Content Placeholder 2"/>
          <p:cNvSpPr>
            <a:spLocks noGrp="1"/>
          </p:cNvSpPr>
          <p:nvPr>
            <p:ph idx="4294967295"/>
          </p:nvPr>
        </p:nvSpPr>
        <p:spPr>
          <a:xfrm>
            <a:off x="0" y="1371600"/>
            <a:ext cx="8229600" cy="4525963"/>
          </a:xfrm>
        </p:spPr>
        <p:txBody>
          <a:bodyPr>
            <a:normAutofit fontScale="85000" lnSpcReduction="20000"/>
          </a:bodyPr>
          <a:lstStyle/>
          <a:p>
            <a:pPr fontAlgn="auto">
              <a:spcAft>
                <a:spcPts val="0"/>
              </a:spcAft>
              <a:buFont typeface="Wingdings 2"/>
              <a:buChar char=""/>
              <a:defRPr/>
            </a:pPr>
            <a:r>
              <a:rPr lang="en-US" dirty="0" err="1" smtClean="0"/>
              <a:t>Sinon</a:t>
            </a:r>
            <a:r>
              <a:rPr lang="en-US" dirty="0" smtClean="0"/>
              <a:t>:</a:t>
            </a:r>
          </a:p>
          <a:p>
            <a:pPr lvl="1" fontAlgn="auto">
              <a:spcAft>
                <a:spcPts val="0"/>
              </a:spcAft>
              <a:buFont typeface="Wingdings 2"/>
              <a:buChar char=""/>
              <a:defRPr/>
            </a:pPr>
            <a:r>
              <a:rPr lang="en-US" dirty="0" err="1" smtClean="0"/>
              <a:t>Vos</a:t>
            </a:r>
            <a:r>
              <a:rPr lang="en-US" dirty="0" smtClean="0"/>
              <a:t> </a:t>
            </a:r>
            <a:r>
              <a:rPr lang="en-US" dirty="0" err="1" smtClean="0"/>
              <a:t>produits</a:t>
            </a:r>
            <a:r>
              <a:rPr lang="en-US" dirty="0" smtClean="0"/>
              <a:t> </a:t>
            </a:r>
            <a:r>
              <a:rPr lang="en-US" dirty="0" err="1" smtClean="0"/>
              <a:t>sont</a:t>
            </a:r>
            <a:r>
              <a:rPr lang="en-US" dirty="0" smtClean="0"/>
              <a:t> en train de </a:t>
            </a:r>
            <a:r>
              <a:rPr lang="en-US" dirty="0" err="1" smtClean="0"/>
              <a:t>devenir</a:t>
            </a:r>
            <a:r>
              <a:rPr lang="en-US" dirty="0" smtClean="0"/>
              <a:t> des </a:t>
            </a:r>
            <a:r>
              <a:rPr lang="en-US" dirty="0" err="1" smtClean="0"/>
              <a:t>commodités</a:t>
            </a:r>
            <a:endParaRPr lang="en-US" dirty="0" smtClean="0"/>
          </a:p>
          <a:p>
            <a:pPr lvl="1" fontAlgn="auto">
              <a:spcAft>
                <a:spcPts val="0"/>
              </a:spcAft>
              <a:buFont typeface="Wingdings 2"/>
              <a:buChar char=""/>
              <a:defRPr/>
            </a:pPr>
            <a:r>
              <a:rPr lang="en-US" dirty="0" err="1" smtClean="0"/>
              <a:t>Votre</a:t>
            </a:r>
            <a:r>
              <a:rPr lang="en-US" dirty="0" smtClean="0"/>
              <a:t> </a:t>
            </a:r>
            <a:r>
              <a:rPr lang="en-US" dirty="0" err="1" smtClean="0"/>
              <a:t>technologie</a:t>
            </a:r>
            <a:r>
              <a:rPr lang="en-US" dirty="0" smtClean="0"/>
              <a:t>, </a:t>
            </a:r>
            <a:r>
              <a:rPr lang="en-US" dirty="0" err="1" smtClean="0"/>
              <a:t>vos</a:t>
            </a:r>
            <a:r>
              <a:rPr lang="en-US" dirty="0" smtClean="0"/>
              <a:t> </a:t>
            </a:r>
            <a:r>
              <a:rPr lang="en-US" dirty="0" err="1" smtClean="0"/>
              <a:t>produits</a:t>
            </a:r>
            <a:r>
              <a:rPr lang="en-US" dirty="0" smtClean="0"/>
              <a:t> </a:t>
            </a:r>
            <a:r>
              <a:rPr lang="en-US" dirty="0" err="1" smtClean="0"/>
              <a:t>sont</a:t>
            </a:r>
            <a:r>
              <a:rPr lang="en-US" dirty="0" smtClean="0"/>
              <a:t> de plus en plus matures</a:t>
            </a:r>
          </a:p>
          <a:p>
            <a:pPr lvl="1" fontAlgn="auto">
              <a:spcAft>
                <a:spcPts val="0"/>
              </a:spcAft>
              <a:buFont typeface="Wingdings 2"/>
              <a:buChar char=""/>
              <a:defRPr/>
            </a:pPr>
            <a:r>
              <a:rPr lang="en-US" dirty="0" smtClean="0"/>
              <a:t>La </a:t>
            </a:r>
            <a:r>
              <a:rPr lang="en-US" dirty="0" err="1" smtClean="0"/>
              <a:t>compétition</a:t>
            </a:r>
            <a:r>
              <a:rPr lang="en-US" dirty="0" smtClean="0"/>
              <a:t> </a:t>
            </a:r>
            <a:r>
              <a:rPr lang="en-US" dirty="0" err="1" smtClean="0"/>
              <a:t>vous</a:t>
            </a:r>
            <a:r>
              <a:rPr lang="en-US" dirty="0" smtClean="0"/>
              <a:t> </a:t>
            </a:r>
            <a:r>
              <a:rPr lang="en-US" dirty="0" err="1" smtClean="0"/>
              <a:t>bloque</a:t>
            </a:r>
            <a:r>
              <a:rPr lang="en-US" dirty="0" smtClean="0"/>
              <a:t> de plus en plus par des brevets</a:t>
            </a:r>
          </a:p>
          <a:p>
            <a:pPr lvl="1" fontAlgn="auto">
              <a:spcAft>
                <a:spcPts val="0"/>
              </a:spcAft>
              <a:buFont typeface="Wingdings 2"/>
              <a:buChar char=""/>
              <a:defRPr/>
            </a:pPr>
            <a:r>
              <a:rPr lang="en-US" dirty="0" err="1" smtClean="0"/>
              <a:t>Vous</a:t>
            </a:r>
            <a:r>
              <a:rPr lang="en-US" dirty="0" smtClean="0"/>
              <a:t> </a:t>
            </a:r>
            <a:r>
              <a:rPr lang="en-US" dirty="0" err="1" smtClean="0"/>
              <a:t>avez</a:t>
            </a:r>
            <a:r>
              <a:rPr lang="en-US" dirty="0" smtClean="0"/>
              <a:t> des </a:t>
            </a:r>
            <a:r>
              <a:rPr lang="en-US" dirty="0" err="1" smtClean="0"/>
              <a:t>problèmes</a:t>
            </a:r>
            <a:r>
              <a:rPr lang="en-US" dirty="0" smtClean="0"/>
              <a:t> techniques de plus en plus complexes</a:t>
            </a:r>
          </a:p>
          <a:p>
            <a:pPr lvl="1" fontAlgn="auto">
              <a:spcAft>
                <a:spcPts val="0"/>
              </a:spcAft>
              <a:buFont typeface="Wingdings 2"/>
              <a:buChar char=""/>
              <a:defRPr/>
            </a:pPr>
            <a:r>
              <a:rPr lang="en-US" dirty="0" err="1" smtClean="0"/>
              <a:t>Vos</a:t>
            </a:r>
            <a:r>
              <a:rPr lang="en-US" dirty="0" smtClean="0"/>
              <a:t> performances techniques et </a:t>
            </a:r>
            <a:r>
              <a:rPr lang="en-US" dirty="0" err="1" smtClean="0"/>
              <a:t>financières</a:t>
            </a:r>
            <a:r>
              <a:rPr lang="en-US" dirty="0" smtClean="0"/>
              <a:t> </a:t>
            </a:r>
            <a:r>
              <a:rPr lang="en-US" dirty="0" err="1" smtClean="0"/>
              <a:t>rencontrent</a:t>
            </a:r>
            <a:r>
              <a:rPr lang="en-US" dirty="0" smtClean="0"/>
              <a:t> de </a:t>
            </a:r>
            <a:r>
              <a:rPr lang="en-US" dirty="0" err="1" smtClean="0"/>
              <a:t>moins</a:t>
            </a:r>
            <a:r>
              <a:rPr lang="en-US" dirty="0" smtClean="0"/>
              <a:t> en </a:t>
            </a:r>
            <a:r>
              <a:rPr lang="en-US" dirty="0" err="1" smtClean="0"/>
              <a:t>moins</a:t>
            </a:r>
            <a:r>
              <a:rPr lang="en-US" dirty="0" smtClean="0"/>
              <a:t> </a:t>
            </a:r>
            <a:r>
              <a:rPr lang="en-US" dirty="0" err="1" smtClean="0"/>
              <a:t>vos</a:t>
            </a:r>
            <a:r>
              <a:rPr lang="en-US" dirty="0" smtClean="0"/>
              <a:t> </a:t>
            </a:r>
            <a:r>
              <a:rPr lang="en-US" dirty="0" err="1" smtClean="0"/>
              <a:t>attentes</a:t>
            </a:r>
            <a:r>
              <a:rPr lang="en-US" dirty="0" smtClean="0"/>
              <a:t> </a:t>
            </a:r>
            <a:r>
              <a:rPr lang="en-US" dirty="0" err="1" smtClean="0"/>
              <a:t>ou</a:t>
            </a:r>
            <a:r>
              <a:rPr lang="en-US" dirty="0" smtClean="0"/>
              <a:t> </a:t>
            </a:r>
            <a:r>
              <a:rPr lang="en-US" dirty="0" err="1" smtClean="0"/>
              <a:t>vos</a:t>
            </a:r>
            <a:r>
              <a:rPr lang="en-US" dirty="0" smtClean="0"/>
              <a:t> standards</a:t>
            </a:r>
          </a:p>
          <a:p>
            <a:pPr lvl="1" fontAlgn="auto">
              <a:spcAft>
                <a:spcPts val="0"/>
              </a:spcAft>
              <a:buFont typeface="Wingdings 2"/>
              <a:buChar char=""/>
              <a:defRPr/>
            </a:pPr>
            <a:r>
              <a:rPr lang="en-US" dirty="0" smtClean="0"/>
              <a:t>La </a:t>
            </a:r>
            <a:r>
              <a:rPr lang="en-US" dirty="0" err="1" smtClean="0"/>
              <a:t>compétition</a:t>
            </a:r>
            <a:r>
              <a:rPr lang="en-US" dirty="0" smtClean="0"/>
              <a:t> </a:t>
            </a:r>
            <a:r>
              <a:rPr lang="en-US" dirty="0" err="1" smtClean="0"/>
              <a:t>est</a:t>
            </a:r>
            <a:r>
              <a:rPr lang="en-US" dirty="0" smtClean="0"/>
              <a:t> de plus en plus forte et </a:t>
            </a:r>
            <a:r>
              <a:rPr lang="en-US" dirty="0" err="1" smtClean="0"/>
              <a:t>difficile</a:t>
            </a:r>
            <a:r>
              <a:rPr lang="en-US" dirty="0" smtClean="0"/>
              <a:t> </a:t>
            </a:r>
          </a:p>
          <a:p>
            <a:pPr>
              <a:buFont typeface="Wingdings 2"/>
              <a:buChar char=""/>
              <a:defRPr/>
            </a:pPr>
            <a:r>
              <a:rPr lang="en-US" dirty="0" err="1" smtClean="0"/>
              <a:t>Pensez-vous</a:t>
            </a:r>
            <a:r>
              <a:rPr lang="en-US" dirty="0" smtClean="0"/>
              <a:t> </a:t>
            </a:r>
            <a:r>
              <a:rPr lang="en-US" dirty="0" err="1" smtClean="0"/>
              <a:t>pouvoir</a:t>
            </a:r>
            <a:r>
              <a:rPr lang="en-US" dirty="0" smtClean="0"/>
              <a:t> </a:t>
            </a:r>
            <a:r>
              <a:rPr lang="en-US" dirty="0" err="1" smtClean="0"/>
              <a:t>surmonter</a:t>
            </a:r>
            <a:r>
              <a:rPr lang="en-US" dirty="0" smtClean="0"/>
              <a:t> </a:t>
            </a:r>
            <a:r>
              <a:rPr lang="en-US" dirty="0" err="1" smtClean="0"/>
              <a:t>ces</a:t>
            </a:r>
            <a:r>
              <a:rPr lang="en-US" dirty="0" smtClean="0"/>
              <a:t> obstacles?</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4</a:t>
            </a:fld>
            <a:endParaRPr lang="en-US"/>
          </a:p>
        </p:txBody>
      </p:sp>
    </p:spTree>
    <p:extLst>
      <p:ext uri="{BB962C8B-B14F-4D97-AF65-F5344CB8AC3E}">
        <p14:creationId xmlns:p14="http://schemas.microsoft.com/office/powerpoint/2010/main" val="155020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2800" dirty="0" smtClean="0"/>
              <a:t>Transformer un </a:t>
            </a:r>
            <a:r>
              <a:rPr lang="en-CA" sz="2800" dirty="0" err="1" smtClean="0"/>
              <a:t>problème</a:t>
            </a:r>
            <a:r>
              <a:rPr lang="en-CA" sz="2800" dirty="0" smtClean="0"/>
              <a:t> en </a:t>
            </a:r>
            <a:r>
              <a:rPr lang="en-CA" sz="2800" dirty="0" err="1" smtClean="0"/>
              <a:t>opportunité</a:t>
            </a:r>
            <a:r>
              <a:rPr lang="en-CA" sz="2800" dirty="0" smtClean="0"/>
              <a:t> 22</a:t>
            </a:r>
            <a:endParaRPr lang="fr-CA" sz="2800" dirty="0"/>
          </a:p>
        </p:txBody>
      </p:sp>
      <p:sp>
        <p:nvSpPr>
          <p:cNvPr id="5" name="ZoneTexte 4"/>
          <p:cNvSpPr txBox="1"/>
          <p:nvPr/>
        </p:nvSpPr>
        <p:spPr>
          <a:xfrm>
            <a:off x="457200" y="1371600"/>
            <a:ext cx="3962400" cy="1200329"/>
          </a:xfrm>
          <a:prstGeom prst="rect">
            <a:avLst/>
          </a:prstGeom>
          <a:noFill/>
        </p:spPr>
        <p:txBody>
          <a:bodyPr wrap="square" rtlCol="0">
            <a:spAutoFit/>
          </a:bodyPr>
          <a:lstStyle/>
          <a:p>
            <a:r>
              <a:rPr lang="en-CA" dirty="0" smtClean="0"/>
              <a:t>Utiliser les </a:t>
            </a:r>
            <a:r>
              <a:rPr lang="en-CA" dirty="0" err="1" smtClean="0"/>
              <a:t>facteurs</a:t>
            </a:r>
            <a:r>
              <a:rPr lang="en-CA" dirty="0" smtClean="0"/>
              <a:t> </a:t>
            </a:r>
            <a:r>
              <a:rPr lang="en-CA" dirty="0" err="1" smtClean="0"/>
              <a:t>nuisibles</a:t>
            </a:r>
            <a:r>
              <a:rPr lang="en-CA" dirty="0" smtClean="0"/>
              <a:t> (en </a:t>
            </a:r>
            <a:r>
              <a:rPr lang="en-CA" dirty="0" err="1" smtClean="0"/>
              <a:t>particulier</a:t>
            </a:r>
            <a:r>
              <a:rPr lang="en-CA" dirty="0" smtClean="0"/>
              <a:t>, </a:t>
            </a:r>
            <a:r>
              <a:rPr lang="en-CA" dirty="0" err="1" smtClean="0"/>
              <a:t>l’action</a:t>
            </a:r>
            <a:r>
              <a:rPr lang="en-CA" dirty="0" smtClean="0"/>
              <a:t> </a:t>
            </a:r>
            <a:r>
              <a:rPr lang="en-CA" dirty="0" err="1" smtClean="0"/>
              <a:t>nuisible</a:t>
            </a:r>
            <a:r>
              <a:rPr lang="en-CA" dirty="0" smtClean="0"/>
              <a:t> de </a:t>
            </a:r>
            <a:r>
              <a:rPr lang="en-CA" dirty="0" err="1" smtClean="0"/>
              <a:t>l’environnement</a:t>
            </a:r>
            <a:r>
              <a:rPr lang="en-CA" dirty="0" smtClean="0"/>
              <a:t>) pour </a:t>
            </a:r>
            <a:r>
              <a:rPr lang="en-CA" dirty="0" err="1" smtClean="0"/>
              <a:t>obtenir</a:t>
            </a:r>
            <a:r>
              <a:rPr lang="en-CA" dirty="0" smtClean="0"/>
              <a:t> un </a:t>
            </a:r>
            <a:r>
              <a:rPr lang="en-CA" dirty="0" err="1" smtClean="0"/>
              <a:t>effet</a:t>
            </a:r>
            <a:r>
              <a:rPr lang="en-CA" dirty="0" smtClean="0"/>
              <a:t> </a:t>
            </a:r>
            <a:r>
              <a:rPr lang="en-CA" dirty="0" err="1" smtClean="0"/>
              <a:t>positif</a:t>
            </a:r>
            <a:r>
              <a:rPr lang="en-CA" dirty="0" smtClean="0"/>
              <a:t>.</a:t>
            </a:r>
            <a:endParaRPr lang="fr-CA" dirty="0"/>
          </a:p>
        </p:txBody>
      </p:sp>
      <p:pic>
        <p:nvPicPr>
          <p:cNvPr id="6" name="Espace réservé du contenu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29711" y="2585752"/>
            <a:ext cx="4713871" cy="3586448"/>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40</a:t>
            </a:fld>
            <a:endParaRPr lang="en-US"/>
          </a:p>
        </p:txBody>
      </p:sp>
    </p:spTree>
    <p:extLst>
      <p:ext uri="{BB962C8B-B14F-4D97-AF65-F5344CB8AC3E}">
        <p14:creationId xmlns:p14="http://schemas.microsoft.com/office/powerpoint/2010/main" val="1460310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2800" dirty="0" smtClean="0"/>
              <a:t>Technologies </a:t>
            </a:r>
            <a:r>
              <a:rPr lang="en-CA" sz="2800" dirty="0" err="1" smtClean="0"/>
              <a:t>pneumatiques</a:t>
            </a:r>
            <a:r>
              <a:rPr lang="en-CA" sz="2800" dirty="0" smtClean="0"/>
              <a:t> et </a:t>
            </a:r>
            <a:r>
              <a:rPr lang="en-CA" sz="2800" dirty="0" err="1" smtClean="0"/>
              <a:t>hydrauliques</a:t>
            </a:r>
            <a:r>
              <a:rPr lang="en-CA" sz="2800" dirty="0" smtClean="0"/>
              <a:t> 29</a:t>
            </a:r>
            <a:endParaRPr lang="fr-CA" sz="2800" dirty="0"/>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12021" y="1554163"/>
            <a:ext cx="2872358" cy="4525962"/>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41</a:t>
            </a:fld>
            <a:endParaRPr lang="en-US"/>
          </a:p>
        </p:txBody>
      </p:sp>
    </p:spTree>
    <p:extLst>
      <p:ext uri="{BB962C8B-B14F-4D97-AF65-F5344CB8AC3E}">
        <p14:creationId xmlns:p14="http://schemas.microsoft.com/office/powerpoint/2010/main" val="387060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Changement</a:t>
            </a:r>
            <a:r>
              <a:rPr lang="en-CA" dirty="0" smtClean="0"/>
              <a:t> de </a:t>
            </a:r>
            <a:r>
              <a:rPr lang="en-CA" dirty="0" err="1" smtClean="0"/>
              <a:t>couleur</a:t>
            </a:r>
            <a:r>
              <a:rPr lang="en-CA" dirty="0" smtClean="0"/>
              <a:t> 32</a:t>
            </a:r>
            <a:endParaRPr lang="fr-CA" dirty="0"/>
          </a:p>
        </p:txBody>
      </p:sp>
      <p:sp>
        <p:nvSpPr>
          <p:cNvPr id="5" name="ZoneTexte 4"/>
          <p:cNvSpPr txBox="1"/>
          <p:nvPr/>
        </p:nvSpPr>
        <p:spPr>
          <a:xfrm>
            <a:off x="457200" y="1371600"/>
            <a:ext cx="3962400" cy="646331"/>
          </a:xfrm>
          <a:prstGeom prst="rect">
            <a:avLst/>
          </a:prstGeom>
          <a:noFill/>
        </p:spPr>
        <p:txBody>
          <a:bodyPr wrap="square" rtlCol="0">
            <a:spAutoFit/>
          </a:bodyPr>
          <a:lstStyle/>
          <a:p>
            <a:r>
              <a:rPr lang="en-CA" dirty="0" smtClean="0"/>
              <a:t>Modifier la </a:t>
            </a:r>
            <a:r>
              <a:rPr lang="en-CA" dirty="0" err="1" smtClean="0"/>
              <a:t>transparence</a:t>
            </a:r>
            <a:r>
              <a:rPr lang="en-CA" dirty="0" smtClean="0"/>
              <a:t> de </a:t>
            </a:r>
            <a:r>
              <a:rPr lang="en-CA" dirty="0" err="1" smtClean="0"/>
              <a:t>l’objet</a:t>
            </a:r>
            <a:r>
              <a:rPr lang="en-CA" dirty="0" smtClean="0"/>
              <a:t> </a:t>
            </a:r>
            <a:r>
              <a:rPr lang="en-CA" dirty="0" err="1" smtClean="0"/>
              <a:t>ou</a:t>
            </a:r>
            <a:r>
              <a:rPr lang="en-CA" dirty="0" smtClean="0"/>
              <a:t> de </a:t>
            </a:r>
            <a:r>
              <a:rPr lang="en-CA" dirty="0" err="1" smtClean="0"/>
              <a:t>l’environnement</a:t>
            </a:r>
            <a:r>
              <a:rPr lang="en-CA" dirty="0" smtClean="0"/>
              <a:t>.</a:t>
            </a:r>
            <a:endParaRPr lang="fr-CA" dirty="0"/>
          </a:p>
        </p:txBody>
      </p:sp>
      <p:sp>
        <p:nvSpPr>
          <p:cNvPr id="6" name="ZoneTexte 5"/>
          <p:cNvSpPr txBox="1"/>
          <p:nvPr/>
        </p:nvSpPr>
        <p:spPr>
          <a:xfrm>
            <a:off x="4419600" y="5257800"/>
            <a:ext cx="4419600" cy="923330"/>
          </a:xfrm>
          <a:prstGeom prst="rect">
            <a:avLst/>
          </a:prstGeom>
          <a:noFill/>
        </p:spPr>
        <p:txBody>
          <a:bodyPr wrap="square" rtlCol="0">
            <a:spAutoFit/>
          </a:bodyPr>
          <a:lstStyle/>
          <a:p>
            <a:r>
              <a:rPr lang="en-CA" i="1" dirty="0" smtClean="0"/>
              <a:t>Un bandage </a:t>
            </a:r>
            <a:r>
              <a:rPr lang="en-CA" i="1" dirty="0" err="1" smtClean="0"/>
              <a:t>est</a:t>
            </a:r>
            <a:r>
              <a:rPr lang="en-CA" i="1" dirty="0" smtClean="0"/>
              <a:t> fait d’un </a:t>
            </a:r>
            <a:r>
              <a:rPr lang="en-CA" i="1" dirty="0" err="1" smtClean="0"/>
              <a:t>matériau</a:t>
            </a:r>
            <a:r>
              <a:rPr lang="en-CA" i="1" dirty="0" smtClean="0"/>
              <a:t> transparent pour </a:t>
            </a:r>
            <a:r>
              <a:rPr lang="en-CA" i="1" dirty="0" err="1" smtClean="0"/>
              <a:t>une</a:t>
            </a:r>
            <a:r>
              <a:rPr lang="en-CA" i="1" dirty="0" smtClean="0"/>
              <a:t> </a:t>
            </a:r>
            <a:r>
              <a:rPr lang="en-CA" i="1" dirty="0" err="1" smtClean="0"/>
              <a:t>meilleure</a:t>
            </a:r>
            <a:r>
              <a:rPr lang="en-CA" i="1" dirty="0" smtClean="0"/>
              <a:t> observation de la </a:t>
            </a:r>
            <a:r>
              <a:rPr lang="en-CA" i="1" dirty="0" err="1" smtClean="0"/>
              <a:t>plaie</a:t>
            </a:r>
            <a:r>
              <a:rPr lang="en-CA" i="1" dirty="0" smtClean="0"/>
              <a:t>, sans </a:t>
            </a:r>
            <a:r>
              <a:rPr lang="en-CA" i="1" dirty="0" err="1" smtClean="0"/>
              <a:t>enlever</a:t>
            </a:r>
            <a:r>
              <a:rPr lang="en-CA" i="1" dirty="0" smtClean="0"/>
              <a:t> le bandage.</a:t>
            </a:r>
            <a:endParaRPr lang="fr-CA" i="1" dirty="0"/>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87268" y="2520220"/>
            <a:ext cx="2721864" cy="2593848"/>
          </a:xfrm>
        </p:spPr>
      </p:pic>
      <p:sp>
        <p:nvSpPr>
          <p:cNvPr id="3" name="Espace réservé du numéro de diapositive 2"/>
          <p:cNvSpPr>
            <a:spLocks noGrp="1"/>
          </p:cNvSpPr>
          <p:nvPr>
            <p:ph type="sldNum" sz="quarter" idx="12"/>
          </p:nvPr>
        </p:nvSpPr>
        <p:spPr/>
        <p:txBody>
          <a:bodyPr/>
          <a:lstStyle/>
          <a:p>
            <a:fld id="{B64A00DB-07A9-4767-9697-96F4C2BD5B69}" type="slidenum">
              <a:rPr lang="en-US" smtClean="0"/>
              <a:t>42</a:t>
            </a:fld>
            <a:endParaRPr lang="en-US"/>
          </a:p>
        </p:txBody>
      </p:sp>
    </p:spTree>
    <p:extLst>
      <p:ext uri="{BB962C8B-B14F-4D97-AF65-F5344CB8AC3E}">
        <p14:creationId xmlns:p14="http://schemas.microsoft.com/office/powerpoint/2010/main" val="2141814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257800" y="2895600"/>
            <a:ext cx="3008376" cy="2837688"/>
          </a:xfrm>
        </p:spPr>
      </p:pic>
      <p:sp>
        <p:nvSpPr>
          <p:cNvPr id="5" name="ZoneTexte 4"/>
          <p:cNvSpPr txBox="1"/>
          <p:nvPr/>
        </p:nvSpPr>
        <p:spPr>
          <a:xfrm>
            <a:off x="5181600" y="1905000"/>
            <a:ext cx="3200400" cy="923330"/>
          </a:xfrm>
          <a:prstGeom prst="rect">
            <a:avLst/>
          </a:prstGeom>
          <a:noFill/>
        </p:spPr>
        <p:txBody>
          <a:bodyPr wrap="square" rtlCol="0">
            <a:spAutoFit/>
          </a:bodyPr>
          <a:lstStyle/>
          <a:p>
            <a:r>
              <a:rPr lang="fr-CA" dirty="0" smtClean="0"/>
              <a:t>Ce type de boîte est breveté aux États-Unis (brevets no 5423 477 et 5427 139)</a:t>
            </a:r>
            <a:endParaRPr lang="fr-CA" dirty="0"/>
          </a:p>
        </p:txBody>
      </p:sp>
      <p:sp>
        <p:nvSpPr>
          <p:cNvPr id="6" name="ZoneTexte 5"/>
          <p:cNvSpPr txBox="1"/>
          <p:nvPr/>
        </p:nvSpPr>
        <p:spPr>
          <a:xfrm>
            <a:off x="457200" y="1676400"/>
            <a:ext cx="4419600" cy="4247317"/>
          </a:xfrm>
          <a:prstGeom prst="rect">
            <a:avLst/>
          </a:prstGeom>
          <a:noFill/>
        </p:spPr>
        <p:txBody>
          <a:bodyPr wrap="square" rtlCol="0">
            <a:spAutoFit/>
          </a:bodyPr>
          <a:lstStyle/>
          <a:p>
            <a:r>
              <a:rPr lang="fr-CA" dirty="0" smtClean="0"/>
              <a:t>De fait, au lieu de la forme rectangulaire nous pouvons utiliser la forme cylindrique et transformer le fond et le couvercle plats en forme de segments de la sphère, comme une coupole. Une telle forme devient plus rigide et elle permet de tenir des charges plus élevées. </a:t>
            </a:r>
          </a:p>
          <a:p>
            <a:r>
              <a:rPr lang="fr-CA" dirty="0" smtClean="0"/>
              <a:t>Cette solution a un autre avantage. La pizza est entourée d’air, non seulement par le haut comme dans les boîtes conventionnelles, mais aussi par le bas, parce qu’elle ne touche le fond que sur quelques points. Grâce à cela, elle reste chaude presque 1 heure au lieu de 15 minutes dans les boîtes ordinaires.</a:t>
            </a:r>
          </a:p>
        </p:txBody>
      </p:sp>
      <p:sp>
        <p:nvSpPr>
          <p:cNvPr id="3" name="Espace réservé du numéro de diapositive 2"/>
          <p:cNvSpPr>
            <a:spLocks noGrp="1"/>
          </p:cNvSpPr>
          <p:nvPr>
            <p:ph type="sldNum" sz="quarter" idx="12"/>
          </p:nvPr>
        </p:nvSpPr>
        <p:spPr/>
        <p:txBody>
          <a:bodyPr/>
          <a:lstStyle/>
          <a:p>
            <a:fld id="{B64A00DB-07A9-4767-9697-96F4C2BD5B69}" type="slidenum">
              <a:rPr lang="en-US" smtClean="0"/>
              <a:t>43</a:t>
            </a:fld>
            <a:endParaRPr lang="en-US"/>
          </a:p>
        </p:txBody>
      </p:sp>
    </p:spTree>
    <p:extLst>
      <p:ext uri="{BB962C8B-B14F-4D97-AF65-F5344CB8AC3E}">
        <p14:creationId xmlns:p14="http://schemas.microsoft.com/office/powerpoint/2010/main" val="3471223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err="1" smtClean="0"/>
              <a:t>Liste</a:t>
            </a:r>
            <a:r>
              <a:rPr lang="en-CA" dirty="0" smtClean="0"/>
              <a:t> des </a:t>
            </a:r>
            <a:r>
              <a:rPr lang="en-CA" dirty="0" err="1" smtClean="0"/>
              <a:t>paramètres</a:t>
            </a:r>
            <a:r>
              <a:rPr lang="en-CA" dirty="0" smtClean="0"/>
              <a:t> (</a:t>
            </a:r>
            <a:r>
              <a:rPr lang="en-CA" dirty="0" err="1" smtClean="0"/>
              <a:t>caractéristiques</a:t>
            </a:r>
            <a:r>
              <a:rPr lang="en-CA" dirty="0" smtClean="0"/>
              <a:t>)</a:t>
            </a:r>
            <a:endParaRPr lang="fr-CA" dirty="0"/>
          </a:p>
        </p:txBody>
      </p:sp>
      <p:sp>
        <p:nvSpPr>
          <p:cNvPr id="3" name="Espace réservé du contenu 2"/>
          <p:cNvSpPr>
            <a:spLocks noGrp="1"/>
          </p:cNvSpPr>
          <p:nvPr>
            <p:ph sz="half" idx="1"/>
          </p:nvPr>
        </p:nvSpPr>
        <p:spPr/>
        <p:txBody>
          <a:bodyPr>
            <a:normAutofit fontScale="55000" lnSpcReduction="20000"/>
          </a:bodyPr>
          <a:lstStyle/>
          <a:p>
            <a:r>
              <a:rPr lang="fr-CA" dirty="0" smtClean="0"/>
              <a:t>01 Poids d’un objet mobile</a:t>
            </a:r>
          </a:p>
          <a:p>
            <a:r>
              <a:rPr lang="fr-CA" dirty="0" smtClean="0"/>
              <a:t>02 Poids d’un objet immobile</a:t>
            </a:r>
          </a:p>
          <a:p>
            <a:r>
              <a:rPr lang="fr-CA" dirty="0" smtClean="0"/>
              <a:t>03 Longueur d’un objet mobile</a:t>
            </a:r>
          </a:p>
          <a:p>
            <a:r>
              <a:rPr lang="fr-CA" dirty="0" smtClean="0"/>
              <a:t>04 Longueur d’un objet immobile</a:t>
            </a:r>
          </a:p>
          <a:p>
            <a:r>
              <a:rPr lang="fr-CA" dirty="0" smtClean="0"/>
              <a:t>05 Surface d’un objet mobile</a:t>
            </a:r>
          </a:p>
          <a:p>
            <a:r>
              <a:rPr lang="fr-CA" dirty="0" smtClean="0"/>
              <a:t>06 Surface d’un objet mobile</a:t>
            </a:r>
          </a:p>
          <a:p>
            <a:r>
              <a:rPr lang="fr-CA" dirty="0" smtClean="0"/>
              <a:t>07 Volume d’un objet mobile</a:t>
            </a:r>
          </a:p>
          <a:p>
            <a:r>
              <a:rPr lang="fr-CA" dirty="0" smtClean="0"/>
              <a:t>08 Volume d’un objet immobile</a:t>
            </a:r>
          </a:p>
          <a:p>
            <a:r>
              <a:rPr lang="fr-CA" dirty="0" smtClean="0"/>
              <a:t>09 Vitesse</a:t>
            </a:r>
          </a:p>
          <a:p>
            <a:r>
              <a:rPr lang="fr-CA" dirty="0" smtClean="0"/>
              <a:t>10 Force</a:t>
            </a:r>
          </a:p>
          <a:p>
            <a:r>
              <a:rPr lang="fr-CA" dirty="0" smtClean="0"/>
              <a:t>11 Tension, pression</a:t>
            </a:r>
          </a:p>
          <a:p>
            <a:r>
              <a:rPr lang="fr-CA" dirty="0" smtClean="0"/>
              <a:t>12 Forme</a:t>
            </a:r>
          </a:p>
          <a:p>
            <a:r>
              <a:rPr lang="fr-CA" dirty="0" smtClean="0"/>
              <a:t>13 Stabilité de la composition de l’objet</a:t>
            </a:r>
          </a:p>
          <a:p>
            <a:r>
              <a:rPr lang="fr-CA" dirty="0" smtClean="0"/>
              <a:t>14 Tenue mécanique</a:t>
            </a:r>
          </a:p>
          <a:p>
            <a:r>
              <a:rPr lang="fr-CA" dirty="0" smtClean="0"/>
              <a:t>15 Durée d’action d’un objet mobile</a:t>
            </a:r>
          </a:p>
          <a:p>
            <a:r>
              <a:rPr lang="fr-CA" dirty="0" smtClean="0"/>
              <a:t>16 Durée d’action d’un objet immobile</a:t>
            </a:r>
          </a:p>
          <a:p>
            <a:r>
              <a:rPr lang="fr-CA" dirty="0" smtClean="0"/>
              <a:t>17 Température</a:t>
            </a:r>
          </a:p>
          <a:p>
            <a:r>
              <a:rPr lang="fr-CA" dirty="0" smtClean="0"/>
              <a:t>18 Éclairement</a:t>
            </a:r>
          </a:p>
          <a:p>
            <a:r>
              <a:rPr lang="fr-CA" dirty="0" smtClean="0"/>
              <a:t>19 Énergie dépensée par l’objet mobile</a:t>
            </a:r>
          </a:p>
          <a:p>
            <a:r>
              <a:rPr lang="fr-CA" dirty="0" smtClean="0"/>
              <a:t>20 Énergie dépensée par l’objet immobile</a:t>
            </a:r>
            <a:endParaRPr lang="fr-CA" dirty="0"/>
          </a:p>
        </p:txBody>
      </p:sp>
      <p:sp>
        <p:nvSpPr>
          <p:cNvPr id="4" name="Espace réservé du contenu 3"/>
          <p:cNvSpPr>
            <a:spLocks noGrp="1"/>
          </p:cNvSpPr>
          <p:nvPr>
            <p:ph sz="half" idx="2"/>
          </p:nvPr>
        </p:nvSpPr>
        <p:spPr/>
        <p:txBody>
          <a:bodyPr>
            <a:normAutofit fontScale="55000" lnSpcReduction="20000"/>
          </a:bodyPr>
          <a:lstStyle/>
          <a:p>
            <a:r>
              <a:rPr lang="fr-CA" dirty="0" smtClean="0"/>
              <a:t>21 Puissance</a:t>
            </a:r>
          </a:p>
          <a:p>
            <a:r>
              <a:rPr lang="fr-CA" dirty="0" smtClean="0"/>
              <a:t>22 Perte d’énergie</a:t>
            </a:r>
          </a:p>
          <a:p>
            <a:r>
              <a:rPr lang="fr-CA" dirty="0" smtClean="0"/>
              <a:t>23 Perte de substance</a:t>
            </a:r>
          </a:p>
          <a:p>
            <a:r>
              <a:rPr lang="fr-CA" dirty="0" smtClean="0"/>
              <a:t>24 Perte d’information</a:t>
            </a:r>
          </a:p>
          <a:p>
            <a:r>
              <a:rPr lang="fr-CA" dirty="0" smtClean="0"/>
              <a:t>25 Perte de temps</a:t>
            </a:r>
          </a:p>
          <a:p>
            <a:r>
              <a:rPr lang="fr-CA" dirty="0" smtClean="0"/>
              <a:t>26 Quantité de substance</a:t>
            </a:r>
          </a:p>
          <a:p>
            <a:r>
              <a:rPr lang="fr-CA" dirty="0" smtClean="0"/>
              <a:t>27 Fiabilité</a:t>
            </a:r>
          </a:p>
          <a:p>
            <a:r>
              <a:rPr lang="fr-CA" dirty="0" smtClean="0"/>
              <a:t>28 Précision de la mesure</a:t>
            </a:r>
          </a:p>
          <a:p>
            <a:r>
              <a:rPr lang="fr-CA" dirty="0" smtClean="0"/>
              <a:t>29 Précision de la fabrication</a:t>
            </a:r>
          </a:p>
          <a:p>
            <a:r>
              <a:rPr lang="fr-CA" dirty="0" smtClean="0"/>
              <a:t>30 Facteurs nuisibles agissant sur l’objet</a:t>
            </a:r>
          </a:p>
          <a:p>
            <a:r>
              <a:rPr lang="fr-CA" dirty="0" smtClean="0"/>
              <a:t>31 Facteurs nuisibles de l’objet par lui-même</a:t>
            </a:r>
          </a:p>
          <a:p>
            <a:r>
              <a:rPr lang="fr-CA" dirty="0" smtClean="0"/>
              <a:t>32 Commodité de fabrication</a:t>
            </a:r>
          </a:p>
          <a:p>
            <a:r>
              <a:rPr lang="fr-CA" dirty="0" smtClean="0"/>
              <a:t>33 Commodité d’utilisation</a:t>
            </a:r>
          </a:p>
          <a:p>
            <a:r>
              <a:rPr lang="fr-CA" dirty="0" smtClean="0"/>
              <a:t>34 Commodité de réparation</a:t>
            </a:r>
          </a:p>
          <a:p>
            <a:r>
              <a:rPr lang="fr-CA" dirty="0" smtClean="0"/>
              <a:t>35 Adaptabilité, </a:t>
            </a:r>
            <a:r>
              <a:rPr lang="fr-CA" dirty="0" err="1" smtClean="0"/>
              <a:t>polyfonctionalité</a:t>
            </a:r>
            <a:endParaRPr lang="fr-CA" dirty="0" smtClean="0"/>
          </a:p>
          <a:p>
            <a:r>
              <a:rPr lang="fr-CA" dirty="0" smtClean="0"/>
              <a:t>36 Complexité de l’appareil</a:t>
            </a:r>
          </a:p>
          <a:p>
            <a:r>
              <a:rPr lang="fr-CA" dirty="0" smtClean="0"/>
              <a:t>37 Complexité de contrôle</a:t>
            </a:r>
          </a:p>
          <a:p>
            <a:r>
              <a:rPr lang="fr-CA" dirty="0" smtClean="0"/>
              <a:t>38 Degré d’automatisation</a:t>
            </a:r>
          </a:p>
          <a:p>
            <a:r>
              <a:rPr lang="fr-CA" dirty="0" smtClean="0"/>
              <a:t>39 Productivité</a:t>
            </a:r>
          </a:p>
          <a:p>
            <a:endParaRPr lang="fr-CA" dirty="0"/>
          </a:p>
        </p:txBody>
      </p:sp>
      <p:sp>
        <p:nvSpPr>
          <p:cNvPr id="5" name="Espace réservé du numéro de diapositive 4"/>
          <p:cNvSpPr>
            <a:spLocks noGrp="1"/>
          </p:cNvSpPr>
          <p:nvPr>
            <p:ph type="sldNum" sz="quarter" idx="12"/>
          </p:nvPr>
        </p:nvSpPr>
        <p:spPr/>
        <p:txBody>
          <a:bodyPr/>
          <a:lstStyle/>
          <a:p>
            <a:fld id="{B64A00DB-07A9-4767-9697-96F4C2BD5B69}" type="slidenum">
              <a:rPr lang="en-US" smtClean="0"/>
              <a:t>44</a:t>
            </a:fld>
            <a:endParaRPr lang="en-US"/>
          </a:p>
        </p:txBody>
      </p:sp>
    </p:spTree>
    <p:extLst>
      <p:ext uri="{BB962C8B-B14F-4D97-AF65-F5344CB8AC3E}">
        <p14:creationId xmlns:p14="http://schemas.microsoft.com/office/powerpoint/2010/main" val="4161958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Administration\Doc. Conférence\Polytechnique\DOC39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562"/>
          <a:stretch/>
        </p:blipFill>
        <p:spPr bwMode="auto">
          <a:xfrm>
            <a:off x="177802" y="228600"/>
            <a:ext cx="4441491" cy="63777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X:\Administration\Doc. Conférence\Polytechnique\DOC390 (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436"/>
          <a:stretch/>
        </p:blipFill>
        <p:spPr bwMode="auto">
          <a:xfrm>
            <a:off x="4619293" y="191656"/>
            <a:ext cx="4402327" cy="637900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B64A00DB-07A9-4767-9697-96F4C2BD5B69}" type="slidenum">
              <a:rPr lang="en-US" smtClean="0"/>
              <a:t>45</a:t>
            </a:fld>
            <a:endParaRPr lang="en-US"/>
          </a:p>
        </p:txBody>
      </p:sp>
    </p:spTree>
    <p:extLst>
      <p:ext uri="{BB962C8B-B14F-4D97-AF65-F5344CB8AC3E}">
        <p14:creationId xmlns:p14="http://schemas.microsoft.com/office/powerpoint/2010/main" val="2841564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a:pPr>
            <a:r>
              <a:rPr lang="fr-CA" dirty="0" smtClean="0"/>
              <a:t>Segmentation</a:t>
            </a:r>
          </a:p>
          <a:p>
            <a:pPr marL="914400" lvl="1" indent="-514350">
              <a:buFont typeface="+mj-lt"/>
              <a:buAutoNum type="arabicPeriod"/>
            </a:pPr>
            <a:r>
              <a:rPr lang="fr-CA" dirty="0" smtClean="0"/>
              <a:t>Diviser un objet en parties indépendantes</a:t>
            </a:r>
          </a:p>
          <a:p>
            <a:pPr marL="914400" lvl="1" indent="-514350">
              <a:buFont typeface="+mj-lt"/>
              <a:buAutoNum type="arabicPeriod"/>
            </a:pPr>
            <a:r>
              <a:rPr lang="fr-CA" dirty="0" smtClean="0"/>
              <a:t>Rendre l’objet démontable</a:t>
            </a:r>
          </a:p>
          <a:p>
            <a:pPr marL="914400" lvl="1" indent="-514350">
              <a:buFont typeface="+mj-lt"/>
              <a:buAutoNum type="arabicPeriod"/>
            </a:pPr>
            <a:r>
              <a:rPr lang="fr-CA" dirty="0" smtClean="0"/>
              <a:t>Accroître le degré de segmentation de l’objet</a:t>
            </a:r>
          </a:p>
          <a:p>
            <a:pPr marL="514350" indent="-514350">
              <a:buFont typeface="+mj-lt"/>
              <a:buAutoNum type="arabicPeriod"/>
            </a:pPr>
            <a:r>
              <a:rPr lang="fr-CA" dirty="0" smtClean="0"/>
              <a:t>Extraction</a:t>
            </a:r>
          </a:p>
          <a:p>
            <a:pPr marL="914400" lvl="1" indent="-514350">
              <a:buFont typeface="+mj-lt"/>
              <a:buAutoNum type="arabicPeriod"/>
            </a:pPr>
            <a:r>
              <a:rPr lang="fr-CA" dirty="0" smtClean="0"/>
              <a:t>Sépares de l’objet une partie (une propriété) “perturbatrice” ou au contraire, extraire seulement une partie (une propriété) nécessaire.</a:t>
            </a:r>
          </a:p>
          <a:p>
            <a:pPr marL="514350" indent="-514350">
              <a:buFont typeface="+mj-lt"/>
              <a:buAutoNum type="arabicPeriod"/>
            </a:pPr>
            <a:r>
              <a:rPr lang="fr-CA" dirty="0" smtClean="0"/>
              <a:t>La qualité locale</a:t>
            </a:r>
          </a:p>
          <a:p>
            <a:pPr marL="914400" lvl="1" indent="-514350">
              <a:buFont typeface="+mj-lt"/>
              <a:buAutoNum type="arabicPeriod"/>
            </a:pPr>
            <a:r>
              <a:rPr lang="fr-CA" dirty="0" smtClean="0"/>
              <a:t>Transformer la structure homogène de l’objet (ou de son environnement, ou de l’action extérieure) en une structure hétérogène.</a:t>
            </a:r>
          </a:p>
          <a:p>
            <a:pPr marL="914400" lvl="1" indent="-514350">
              <a:buFont typeface="+mj-lt"/>
              <a:buAutoNum type="arabicPeriod"/>
            </a:pPr>
            <a:r>
              <a:rPr lang="fr-CA" dirty="0" smtClean="0"/>
              <a:t>Les parties différentes de l’objet doivent effectuer des fonctions différentes.</a:t>
            </a:r>
          </a:p>
          <a:p>
            <a:pPr marL="914400" lvl="1" indent="-514350">
              <a:buFont typeface="+mj-lt"/>
              <a:buAutoNum type="arabicPeriod"/>
            </a:pPr>
            <a:r>
              <a:rPr lang="fr-CA" dirty="0" smtClean="0"/>
              <a:t>Chaque partie de l’objet doit être placée sous des conditions correspondant au mieux au rôle qu’il a à effectuer</a:t>
            </a: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46</a:t>
            </a:fld>
            <a:endParaRPr lang="en-US"/>
          </a:p>
        </p:txBody>
      </p:sp>
    </p:spTree>
    <p:extLst>
      <p:ext uri="{BB962C8B-B14F-4D97-AF65-F5344CB8AC3E}">
        <p14:creationId xmlns:p14="http://schemas.microsoft.com/office/powerpoint/2010/main" val="1797088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startAt="4"/>
            </a:pPr>
            <a:r>
              <a:rPr lang="fr-CA" dirty="0" smtClean="0"/>
              <a:t>Asymétrie</a:t>
            </a:r>
          </a:p>
          <a:p>
            <a:pPr marL="914400" lvl="1" indent="-514350">
              <a:buFont typeface="+mj-lt"/>
              <a:buAutoNum type="arabicPeriod"/>
            </a:pPr>
            <a:r>
              <a:rPr lang="fr-CA" dirty="0" smtClean="0"/>
              <a:t>Remplacer la forme symétrique de l’objet par une forme asymétrique</a:t>
            </a:r>
          </a:p>
          <a:p>
            <a:pPr marL="914400" lvl="1" indent="-514350">
              <a:buFont typeface="+mj-lt"/>
              <a:buAutoNum type="arabicPeriod"/>
            </a:pPr>
            <a:r>
              <a:rPr lang="fr-CA" dirty="0" smtClean="0"/>
              <a:t>Si l’objet est déjà asymétrique, accroître le degré d’asymétrie</a:t>
            </a:r>
          </a:p>
          <a:p>
            <a:pPr marL="514350" indent="-514350">
              <a:buFont typeface="+mj-lt"/>
              <a:buAutoNum type="arabicPeriod" startAt="4"/>
            </a:pPr>
            <a:r>
              <a:rPr lang="fr-CA" dirty="0" smtClean="0"/>
              <a:t>Groupement</a:t>
            </a:r>
          </a:p>
          <a:p>
            <a:pPr marL="914400" lvl="1" indent="-514350">
              <a:buFont typeface="+mj-lt"/>
              <a:buAutoNum type="arabicPeriod"/>
            </a:pPr>
            <a:r>
              <a:rPr lang="fr-CA" dirty="0" smtClean="0"/>
              <a:t>Grouper des objets homogènes ou des objets destinés à des opérations contiguës</a:t>
            </a:r>
          </a:p>
          <a:p>
            <a:pPr marL="914400" lvl="1" indent="-514350">
              <a:buFont typeface="+mj-lt"/>
              <a:buAutoNum type="arabicPeriod"/>
            </a:pPr>
            <a:r>
              <a:rPr lang="fr-CA" dirty="0" smtClean="0"/>
              <a:t>Grouper dans le temps les opérations homogènes ou contiguës</a:t>
            </a:r>
          </a:p>
          <a:p>
            <a:pPr marL="514350" indent="-514350">
              <a:buFont typeface="+mj-lt"/>
              <a:buAutoNum type="arabicPeriod" startAt="4"/>
            </a:pPr>
            <a:r>
              <a:rPr lang="fr-CA" dirty="0" smtClean="0"/>
              <a:t>Universalité</a:t>
            </a:r>
          </a:p>
          <a:p>
            <a:pPr marL="914400" lvl="1" indent="-514350">
              <a:buFont typeface="+mj-lt"/>
              <a:buAutoNum type="arabicPeriod"/>
            </a:pPr>
            <a:r>
              <a:rPr lang="fr-CA" dirty="0" smtClean="0"/>
              <a:t>L’objet réalise plusieurs fonctions différentes, don </a:t>
            </a:r>
            <a:r>
              <a:rPr lang="fr-CA" dirty="0" err="1" smtClean="0"/>
              <a:t>cles</a:t>
            </a:r>
            <a:r>
              <a:rPr lang="fr-CA" dirty="0" smtClean="0"/>
              <a:t> autres objets deviennent inutiles</a:t>
            </a:r>
          </a:p>
          <a:p>
            <a:pPr marL="514350" indent="-514350">
              <a:buFont typeface="+mj-lt"/>
              <a:buAutoNum type="arabicPeriod" startAt="4"/>
            </a:pPr>
            <a:r>
              <a:rPr lang="fr-CA" dirty="0" smtClean="0"/>
              <a:t>Poupée russe (“Matriochka”)</a:t>
            </a:r>
          </a:p>
          <a:p>
            <a:pPr marL="914400" lvl="1" indent="-514350">
              <a:buFont typeface="+mj-lt"/>
              <a:buAutoNum type="arabicPeriod"/>
            </a:pPr>
            <a:r>
              <a:rPr lang="fr-CA" dirty="0" smtClean="0"/>
              <a:t>Placer un objet à l’intérieur d’un autre, qui à son tour est placé à l’intérieur d’un troisième, etc…</a:t>
            </a:r>
          </a:p>
          <a:p>
            <a:pPr marL="914400" lvl="1" indent="-514350">
              <a:buFont typeface="+mj-lt"/>
              <a:buAutoNum type="arabicPeriod"/>
            </a:pPr>
            <a:r>
              <a:rPr lang="fr-CA" dirty="0" smtClean="0"/>
              <a:t>Un objet passe à travers les cavités de l’autre</a:t>
            </a:r>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47</a:t>
            </a:fld>
            <a:endParaRPr lang="en-US"/>
          </a:p>
        </p:txBody>
      </p:sp>
    </p:spTree>
    <p:extLst>
      <p:ext uri="{BB962C8B-B14F-4D97-AF65-F5344CB8AC3E}">
        <p14:creationId xmlns:p14="http://schemas.microsoft.com/office/powerpoint/2010/main" val="4084830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62500" lnSpcReduction="20000"/>
          </a:bodyPr>
          <a:lstStyle/>
          <a:p>
            <a:pPr marL="514350" indent="-514350">
              <a:buFont typeface="+mj-lt"/>
              <a:buAutoNum type="arabicPeriod" startAt="8"/>
            </a:pPr>
            <a:r>
              <a:rPr lang="fr-CA" dirty="0" smtClean="0"/>
              <a:t>Contrepoids</a:t>
            </a:r>
          </a:p>
          <a:p>
            <a:pPr marL="914400" lvl="1" indent="-514350">
              <a:buFont typeface="+mj-lt"/>
              <a:buAutoNum type="arabicPeriod"/>
            </a:pPr>
            <a:r>
              <a:rPr lang="fr-CA" dirty="0" smtClean="0"/>
              <a:t>Compenser le poids de l’objet par sa combinaison avec un autre fournissant une force de levage</a:t>
            </a:r>
          </a:p>
          <a:p>
            <a:pPr marL="914400" lvl="1" indent="-514350">
              <a:buFont typeface="+mj-lt"/>
              <a:buAutoNum type="arabicPeriod"/>
            </a:pPr>
            <a:r>
              <a:rPr lang="fr-CA" dirty="0" smtClean="0"/>
              <a:t>Compenser le poids de l’objet par l’interaction avec son environnement (grâce aux forces aérodynamiques, hydrauliques,…)</a:t>
            </a:r>
          </a:p>
          <a:p>
            <a:pPr marL="514350" indent="-514350">
              <a:buFont typeface="+mj-lt"/>
              <a:buAutoNum type="arabicPeriod" startAt="8"/>
            </a:pPr>
            <a:r>
              <a:rPr lang="fr-CA" dirty="0" err="1" smtClean="0"/>
              <a:t>Contre-action</a:t>
            </a:r>
            <a:r>
              <a:rPr lang="fr-CA" dirty="0" smtClean="0"/>
              <a:t> préalable</a:t>
            </a:r>
          </a:p>
          <a:p>
            <a:pPr marL="914400" lvl="1" indent="-514350">
              <a:buFont typeface="+mj-lt"/>
              <a:buAutoNum type="arabicPeriod"/>
            </a:pPr>
            <a:r>
              <a:rPr lang="fr-CA" dirty="0" smtClean="0"/>
              <a:t>Soumettre l’objet par avance à des tensions opposées à celles indésirables ou inadmissibles lors de son fonctionnement.</a:t>
            </a:r>
          </a:p>
          <a:p>
            <a:pPr marL="914400" lvl="1" indent="-514350">
              <a:buFont typeface="+mj-lt"/>
              <a:buAutoNum type="arabicPeriod"/>
            </a:pPr>
            <a:r>
              <a:rPr lang="fr-CA" dirty="0" smtClean="0"/>
              <a:t>Si les conditions nécessitent d’effectuer une action, effectuer une contraction préalable.</a:t>
            </a:r>
          </a:p>
          <a:p>
            <a:pPr marL="514350" indent="-514350">
              <a:buFont typeface="+mj-lt"/>
              <a:buAutoNum type="arabicPeriod" startAt="8"/>
            </a:pPr>
            <a:r>
              <a:rPr lang="fr-CA" dirty="0" smtClean="0"/>
              <a:t>Anticipation de l’action</a:t>
            </a:r>
          </a:p>
          <a:p>
            <a:pPr marL="914400" lvl="1" indent="-514350">
              <a:buFont typeface="+mj-lt"/>
              <a:buAutoNum type="arabicPeriod"/>
            </a:pPr>
            <a:r>
              <a:rPr lang="fr-CA" dirty="0" smtClean="0"/>
              <a:t>Anticiper (entièrement ou partiellement) une action requise.</a:t>
            </a:r>
          </a:p>
          <a:p>
            <a:pPr marL="914400" lvl="1" indent="-514350">
              <a:buFont typeface="+mj-lt"/>
              <a:buAutoNum type="arabicPeriod"/>
            </a:pPr>
            <a:r>
              <a:rPr lang="fr-CA" dirty="0" smtClean="0"/>
              <a:t>Prédisposer les objets de sorte qu’ils puissent entrer en action sans pertes de temps pour leurs mise en place, et à l’endroit le plus convenable.</a:t>
            </a:r>
          </a:p>
          <a:p>
            <a:pPr marL="514350" indent="-514350">
              <a:buFont typeface="+mj-lt"/>
              <a:buAutoNum type="arabicPeriod" startAt="8"/>
            </a:pPr>
            <a:r>
              <a:rPr lang="fr-CA" dirty="0" smtClean="0"/>
              <a:t>Prévention (“Poser un petit coussin”)</a:t>
            </a:r>
          </a:p>
          <a:p>
            <a:pPr marL="914400" lvl="1" indent="-514350">
              <a:buFont typeface="+mj-lt"/>
              <a:buAutoNum type="arabicPeriod"/>
            </a:pPr>
            <a:r>
              <a:rPr lang="fr-CA" dirty="0" smtClean="0"/>
              <a:t>Compenser une fiabilité relativement faible par des mesures préventives.</a:t>
            </a:r>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48</a:t>
            </a:fld>
            <a:endParaRPr lang="en-US"/>
          </a:p>
        </p:txBody>
      </p:sp>
    </p:spTree>
    <p:extLst>
      <p:ext uri="{BB962C8B-B14F-4D97-AF65-F5344CB8AC3E}">
        <p14:creationId xmlns:p14="http://schemas.microsoft.com/office/powerpoint/2010/main" val="3269621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startAt="12"/>
            </a:pPr>
            <a:r>
              <a:rPr lang="fr-CA" dirty="0" err="1" smtClean="0"/>
              <a:t>Équipotentialité</a:t>
            </a:r>
            <a:r>
              <a:rPr lang="fr-CA" dirty="0" smtClean="0"/>
              <a:t>, ou “mise à niveau”</a:t>
            </a:r>
          </a:p>
          <a:p>
            <a:pPr marL="914400" lvl="1" indent="-514350">
              <a:buFont typeface="+mj-lt"/>
              <a:buAutoNum type="arabicPeriod"/>
            </a:pPr>
            <a:r>
              <a:rPr lang="fr-CA" dirty="0" smtClean="0"/>
              <a:t>Changer les conditions de travail de sorte que l’objet n’ait besoin d’être ni levé ni baissé.</a:t>
            </a:r>
          </a:p>
          <a:p>
            <a:pPr marL="514350" indent="-514350">
              <a:buFont typeface="+mj-lt"/>
              <a:buAutoNum type="arabicPeriod" startAt="12"/>
            </a:pPr>
            <a:r>
              <a:rPr lang="fr-CA" dirty="0" smtClean="0"/>
              <a:t>Action “à l’inverse”</a:t>
            </a:r>
          </a:p>
          <a:p>
            <a:pPr marL="914400" lvl="1" indent="-514350">
              <a:buFont typeface="+mj-lt"/>
              <a:buAutoNum type="arabicPeriod"/>
            </a:pPr>
            <a:r>
              <a:rPr lang="fr-CA" dirty="0" smtClean="0"/>
              <a:t>Au lieu d’une action dictée par les conditions du problème effectuer une action inverse.</a:t>
            </a:r>
          </a:p>
          <a:p>
            <a:pPr marL="914400" lvl="1" indent="-514350">
              <a:buFont typeface="+mj-lt"/>
              <a:buAutoNum type="arabicPeriod"/>
            </a:pPr>
            <a:r>
              <a:rPr lang="fr-CA" dirty="0" smtClean="0"/>
              <a:t>Immobiliser une partie de l’objet (ou de son environnement) mobile et rendre mobile la partie immobile.</a:t>
            </a:r>
          </a:p>
          <a:p>
            <a:pPr marL="914400" lvl="1" indent="-514350">
              <a:buFont typeface="+mj-lt"/>
              <a:buAutoNum type="arabicPeriod"/>
            </a:pPr>
            <a:r>
              <a:rPr lang="fr-CA" dirty="0" smtClean="0"/>
              <a:t>Mettre l’objet “les quatre fers en l’air”, le retourner à l’envers.</a:t>
            </a:r>
          </a:p>
          <a:p>
            <a:pPr marL="514350" indent="-514350">
              <a:buFont typeface="+mj-lt"/>
              <a:buAutoNum type="arabicPeriod" startAt="12"/>
            </a:pPr>
            <a:r>
              <a:rPr lang="fr-CA" dirty="0" smtClean="0"/>
              <a:t>Sphéricité</a:t>
            </a:r>
          </a:p>
          <a:p>
            <a:pPr marL="914400" lvl="1" indent="-514350">
              <a:buFont typeface="+mj-lt"/>
              <a:buAutoNum type="arabicPeriod"/>
            </a:pPr>
            <a:r>
              <a:rPr lang="fr-CA" dirty="0" smtClean="0"/>
              <a:t>Remplacer des parties linéaires par les parties courbes, les surfaces </a:t>
            </a:r>
            <a:r>
              <a:rPr lang="fr-CA" dirty="0" err="1" smtClean="0"/>
              <a:t>plance</a:t>
            </a:r>
            <a:r>
              <a:rPr lang="fr-CA" dirty="0" smtClean="0"/>
              <a:t> par des surfaces sphéroïdales, les parties cubiques ou en forme de </a:t>
            </a:r>
            <a:r>
              <a:rPr lang="fr-CA" dirty="0" err="1" smtClean="0"/>
              <a:t>parallépipède</a:t>
            </a:r>
            <a:r>
              <a:rPr lang="fr-CA" dirty="0" smtClean="0"/>
              <a:t> par des formes sphériques.</a:t>
            </a:r>
          </a:p>
          <a:p>
            <a:pPr marL="914400" lvl="1" indent="-514350">
              <a:buFont typeface="+mj-lt"/>
              <a:buAutoNum type="arabicPeriod"/>
            </a:pPr>
            <a:r>
              <a:rPr lang="fr-CA" dirty="0" smtClean="0"/>
              <a:t>Utiliser des rouleaux, les billes, les spirales</a:t>
            </a:r>
          </a:p>
          <a:p>
            <a:pPr marL="914400" lvl="1" indent="-514350">
              <a:buFont typeface="+mj-lt"/>
              <a:buAutoNum type="arabicPeriod"/>
            </a:pPr>
            <a:r>
              <a:rPr lang="fr-CA" dirty="0" smtClean="0"/>
              <a:t>Remplacer la translation par la rotation, utiliser la force centrifuge.</a:t>
            </a:r>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49</a:t>
            </a:fld>
            <a:endParaRPr lang="en-US"/>
          </a:p>
        </p:txBody>
      </p:sp>
    </p:spTree>
    <p:extLst>
      <p:ext uri="{BB962C8B-B14F-4D97-AF65-F5344CB8AC3E}">
        <p14:creationId xmlns:p14="http://schemas.microsoft.com/office/powerpoint/2010/main" val="233815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274638"/>
            <a:ext cx="8229600" cy="1143000"/>
          </a:xfrm>
          <a:noFill/>
        </p:spPr>
        <p:txBody>
          <a:bodyPr anchor="ctr">
            <a:normAutofit/>
          </a:bodyPr>
          <a:lstStyle/>
          <a:p>
            <a:pPr algn="ctr" fontAlgn="auto">
              <a:spcAft>
                <a:spcPts val="0"/>
              </a:spcAft>
              <a:defRPr/>
            </a:pPr>
            <a:r>
              <a:rPr lang="en-US" sz="4800" b="1" dirty="0" smtClean="0"/>
              <a:t>GLOBAL WARNING</a:t>
            </a:r>
          </a:p>
        </p:txBody>
      </p:sp>
      <p:sp>
        <p:nvSpPr>
          <p:cNvPr id="4099" name="Content Placeholder 2"/>
          <p:cNvSpPr>
            <a:spLocks noGrp="1"/>
          </p:cNvSpPr>
          <p:nvPr>
            <p:ph idx="4294967295"/>
          </p:nvPr>
        </p:nvSpPr>
        <p:spPr>
          <a:xfrm>
            <a:off x="0" y="2057400"/>
            <a:ext cx="7848600" cy="3165475"/>
          </a:xfrm>
        </p:spPr>
        <p:txBody>
          <a:bodyPr>
            <a:normAutofit fontScale="77500" lnSpcReduction="20000"/>
          </a:bodyPr>
          <a:lstStyle/>
          <a:p>
            <a:pPr algn="ctr" fontAlgn="auto">
              <a:spcAft>
                <a:spcPts val="0"/>
              </a:spcAft>
              <a:buFont typeface="Arial" pitchFamily="34" charset="0"/>
              <a:buNone/>
              <a:defRPr/>
            </a:pPr>
            <a:r>
              <a:rPr lang="en-US" dirty="0" smtClean="0"/>
              <a:t>	</a:t>
            </a:r>
            <a:r>
              <a:rPr lang="en-US" sz="3000" b="1" dirty="0" smtClean="0"/>
              <a:t>Due à </a:t>
            </a:r>
            <a:r>
              <a:rPr lang="en-US" sz="3000" b="1" dirty="0" err="1" smtClean="0"/>
              <a:t>une</a:t>
            </a:r>
            <a:r>
              <a:rPr lang="en-US" sz="3000" b="1" dirty="0" smtClean="0"/>
              <a:t> </a:t>
            </a:r>
            <a:r>
              <a:rPr lang="en-US" sz="3000" b="1" dirty="0" err="1" smtClean="0"/>
              <a:t>croissance</a:t>
            </a:r>
            <a:r>
              <a:rPr lang="en-US" sz="3000" b="1" dirty="0" smtClean="0"/>
              <a:t> </a:t>
            </a:r>
            <a:r>
              <a:rPr lang="en-US" sz="3000" b="1" dirty="0" err="1" smtClean="0"/>
              <a:t>molle</a:t>
            </a:r>
            <a:r>
              <a:rPr lang="en-US" sz="3000" b="1" dirty="0" smtClean="0"/>
              <a:t> </a:t>
            </a:r>
            <a:r>
              <a:rPr lang="en-US" sz="3000" b="1" dirty="0" err="1" smtClean="0"/>
              <a:t>prévisible</a:t>
            </a:r>
            <a:r>
              <a:rPr lang="en-US" sz="3000" b="1" dirty="0" smtClean="0"/>
              <a:t> pour la </a:t>
            </a:r>
            <a:r>
              <a:rPr lang="en-US" sz="3000" b="1" dirty="0" err="1" smtClean="0"/>
              <a:t>prochaine</a:t>
            </a:r>
            <a:r>
              <a:rPr lang="en-US" sz="3000" b="1" dirty="0" smtClean="0"/>
              <a:t> </a:t>
            </a:r>
            <a:r>
              <a:rPr lang="en-US" sz="3000" b="1" dirty="0" err="1" smtClean="0"/>
              <a:t>décennie</a:t>
            </a:r>
            <a:r>
              <a:rPr lang="en-US" sz="3000" b="1" dirty="0" smtClean="0"/>
              <a:t> </a:t>
            </a:r>
            <a:r>
              <a:rPr lang="en-US" sz="3000" dirty="0" smtClean="0"/>
              <a:t>et due à </a:t>
            </a:r>
            <a:r>
              <a:rPr lang="en-US" sz="3000" dirty="0" err="1" smtClean="0"/>
              <a:t>une</a:t>
            </a:r>
            <a:r>
              <a:rPr lang="en-US" sz="3000" dirty="0" smtClean="0"/>
              <a:t> </a:t>
            </a:r>
            <a:r>
              <a:rPr lang="en-US" sz="3000" dirty="0" err="1" smtClean="0"/>
              <a:t>évolution</a:t>
            </a:r>
            <a:r>
              <a:rPr lang="en-US" sz="3000" dirty="0" smtClean="0"/>
              <a:t> </a:t>
            </a:r>
            <a:r>
              <a:rPr lang="en-US" sz="3000" dirty="0" err="1" smtClean="0"/>
              <a:t>rapide</a:t>
            </a:r>
            <a:r>
              <a:rPr lang="en-US" sz="3000" dirty="0" smtClean="0"/>
              <a:t> de la </a:t>
            </a:r>
            <a:r>
              <a:rPr lang="en-US" sz="3000" dirty="0" err="1" smtClean="0"/>
              <a:t>compétition</a:t>
            </a:r>
            <a:r>
              <a:rPr lang="en-US" sz="3000" dirty="0" smtClean="0"/>
              <a:t> , </a:t>
            </a:r>
            <a:r>
              <a:rPr lang="en-US" sz="3000" dirty="0" err="1">
                <a:solidFill>
                  <a:srgbClr val="FF0000"/>
                </a:solidFill>
              </a:rPr>
              <a:t>l</a:t>
            </a:r>
            <a:r>
              <a:rPr lang="en-US" sz="3000" dirty="0" err="1" smtClean="0">
                <a:solidFill>
                  <a:srgbClr val="FF0000"/>
                </a:solidFill>
              </a:rPr>
              <a:t>’</a:t>
            </a:r>
            <a:r>
              <a:rPr lang="en-US" sz="3000" b="1" dirty="0" err="1" smtClean="0">
                <a:solidFill>
                  <a:srgbClr val="FF0000"/>
                </a:solidFill>
              </a:rPr>
              <a:t>INNOVATION</a:t>
            </a:r>
            <a:r>
              <a:rPr lang="en-US" sz="3000" b="1" dirty="0" smtClean="0">
                <a:solidFill>
                  <a:srgbClr val="FF0000"/>
                </a:solidFill>
              </a:rPr>
              <a:t> CONTINUE </a:t>
            </a:r>
            <a:r>
              <a:rPr lang="en-US" sz="3000" dirty="0" err="1" smtClean="0"/>
              <a:t>va</a:t>
            </a:r>
            <a:r>
              <a:rPr lang="en-US" sz="3000" dirty="0" smtClean="0"/>
              <a:t> </a:t>
            </a:r>
            <a:r>
              <a:rPr lang="en-US" sz="3000" dirty="0" err="1" smtClean="0"/>
              <a:t>devenir</a:t>
            </a:r>
            <a:r>
              <a:rPr lang="en-US" sz="3000" dirty="0" smtClean="0"/>
              <a:t> de plus en plus </a:t>
            </a:r>
            <a:r>
              <a:rPr lang="en-US" sz="3000" dirty="0" err="1" smtClean="0"/>
              <a:t>une</a:t>
            </a:r>
            <a:r>
              <a:rPr lang="en-US" sz="3000" dirty="0" smtClean="0"/>
              <a:t> </a:t>
            </a:r>
            <a:r>
              <a:rPr lang="en-US" sz="3000" dirty="0" err="1" smtClean="0"/>
              <a:t>clé</a:t>
            </a:r>
            <a:r>
              <a:rPr lang="en-US" sz="3000" dirty="0" smtClean="0"/>
              <a:t> de base pour assurer la </a:t>
            </a:r>
            <a:r>
              <a:rPr lang="en-US" sz="3000" dirty="0" err="1" smtClean="0"/>
              <a:t>survie</a:t>
            </a:r>
            <a:r>
              <a:rPr lang="en-US" sz="3000" dirty="0" smtClean="0"/>
              <a:t> de </a:t>
            </a:r>
            <a:r>
              <a:rPr lang="en-US" sz="3000" dirty="0" err="1" smtClean="0"/>
              <a:t>l’entreprise</a:t>
            </a:r>
            <a:r>
              <a:rPr lang="en-US" sz="3000" dirty="0" smtClean="0"/>
              <a:t> </a:t>
            </a:r>
            <a:r>
              <a:rPr lang="en-US" sz="3000" dirty="0" err="1" smtClean="0"/>
              <a:t>telle</a:t>
            </a:r>
            <a:r>
              <a:rPr lang="en-US" sz="3000" dirty="0" smtClean="0"/>
              <a:t> </a:t>
            </a:r>
            <a:r>
              <a:rPr lang="en-US" sz="3000" dirty="0" err="1" smtClean="0"/>
              <a:t>qu’a</a:t>
            </a:r>
            <a:r>
              <a:rPr lang="en-US" sz="3000" dirty="0" smtClean="0"/>
              <a:t> </a:t>
            </a:r>
            <a:r>
              <a:rPr lang="en-US" sz="3000" dirty="0" err="1" smtClean="0"/>
              <a:t>été</a:t>
            </a:r>
            <a:r>
              <a:rPr lang="en-US" sz="3000" dirty="0" smtClean="0"/>
              <a:t> la </a:t>
            </a:r>
            <a:r>
              <a:rPr lang="en-US" sz="3000" dirty="0" err="1" smtClean="0"/>
              <a:t>nécessité</a:t>
            </a:r>
            <a:r>
              <a:rPr lang="en-US" sz="3000" dirty="0" smtClean="0"/>
              <a:t> de lire et </a:t>
            </a:r>
            <a:r>
              <a:rPr lang="en-US" sz="3000" dirty="0" err="1" smtClean="0"/>
              <a:t>d’écrire</a:t>
            </a:r>
            <a:r>
              <a:rPr lang="en-US" sz="3000" dirty="0" smtClean="0"/>
              <a:t>!</a:t>
            </a:r>
          </a:p>
          <a:p>
            <a:pPr lvl="1" fontAlgn="auto">
              <a:spcAft>
                <a:spcPts val="0"/>
              </a:spcAft>
              <a:buFont typeface="Wingdings 2"/>
              <a:buChar char=""/>
              <a:defRPr/>
            </a:pPr>
            <a:r>
              <a:rPr lang="en-US" sz="2600" dirty="0" err="1" smtClean="0"/>
              <a:t>Avez-vous</a:t>
            </a:r>
            <a:r>
              <a:rPr lang="en-US" sz="2600" dirty="0" smtClean="0"/>
              <a:t> </a:t>
            </a:r>
            <a:r>
              <a:rPr lang="en-US" sz="2600" dirty="0" err="1" smtClean="0"/>
              <a:t>l’infrastructure</a:t>
            </a:r>
            <a:r>
              <a:rPr lang="en-US" sz="2600" dirty="0" smtClean="0"/>
              <a:t> </a:t>
            </a:r>
            <a:r>
              <a:rPr lang="en-US" sz="2600" dirty="0" err="1" smtClean="0"/>
              <a:t>organisationnelle</a:t>
            </a:r>
            <a:r>
              <a:rPr lang="en-US" sz="2600" dirty="0" smtClean="0"/>
              <a:t> pour </a:t>
            </a:r>
            <a:r>
              <a:rPr lang="en-US" sz="2600" dirty="0" err="1" smtClean="0"/>
              <a:t>vous</a:t>
            </a:r>
            <a:r>
              <a:rPr lang="en-US" sz="2600" dirty="0" smtClean="0"/>
              <a:t> adapter en continue au </a:t>
            </a:r>
            <a:r>
              <a:rPr lang="en-US" sz="2600" dirty="0" err="1" smtClean="0"/>
              <a:t>futur</a:t>
            </a:r>
            <a:r>
              <a:rPr lang="en-US" sz="2600" dirty="0" smtClean="0"/>
              <a:t> de </a:t>
            </a:r>
            <a:r>
              <a:rPr lang="en-US" sz="2600" dirty="0" err="1" smtClean="0"/>
              <a:t>votre</a:t>
            </a:r>
            <a:r>
              <a:rPr lang="en-US" sz="2600" dirty="0" smtClean="0"/>
              <a:t> </a:t>
            </a:r>
            <a:r>
              <a:rPr lang="en-US" sz="2600" dirty="0" err="1" smtClean="0"/>
              <a:t>environnement</a:t>
            </a:r>
            <a:r>
              <a:rPr lang="en-US" sz="2600" dirty="0" smtClean="0"/>
              <a:t> </a:t>
            </a:r>
            <a:r>
              <a:rPr lang="en-US" sz="2600" dirty="0" err="1" smtClean="0"/>
              <a:t>d’affaires</a:t>
            </a:r>
            <a:r>
              <a:rPr lang="en-US" sz="2600" dirty="0" smtClean="0"/>
              <a:t>?</a:t>
            </a:r>
          </a:p>
          <a:p>
            <a:pPr lvl="1" fontAlgn="auto">
              <a:spcAft>
                <a:spcPts val="0"/>
              </a:spcAft>
              <a:buFont typeface="Wingdings 2"/>
              <a:buChar char=""/>
              <a:defRPr/>
            </a:pPr>
            <a:r>
              <a:rPr lang="en-US" sz="2600" dirty="0" smtClean="0"/>
              <a:t>Comment </a:t>
            </a:r>
            <a:r>
              <a:rPr lang="en-US" sz="2600" dirty="0" err="1" smtClean="0"/>
              <a:t>prévoyez-vous</a:t>
            </a:r>
            <a:r>
              <a:rPr lang="en-US" sz="2600" dirty="0" smtClean="0"/>
              <a:t> </a:t>
            </a:r>
            <a:r>
              <a:rPr lang="en-US" sz="2600" dirty="0" err="1" smtClean="0"/>
              <a:t>créer</a:t>
            </a:r>
            <a:r>
              <a:rPr lang="en-US" sz="2600" dirty="0" smtClean="0"/>
              <a:t> </a:t>
            </a:r>
            <a:r>
              <a:rPr lang="en-US" sz="2600" dirty="0" err="1" smtClean="0"/>
              <a:t>ou</a:t>
            </a:r>
            <a:r>
              <a:rPr lang="en-US" sz="2600" dirty="0" smtClean="0"/>
              <a:t> </a:t>
            </a:r>
            <a:r>
              <a:rPr lang="en-US" sz="2600" dirty="0" err="1" smtClean="0"/>
              <a:t>diriger</a:t>
            </a:r>
            <a:r>
              <a:rPr lang="en-US" sz="2600" dirty="0" smtClean="0"/>
              <a:t> le </a:t>
            </a:r>
            <a:r>
              <a:rPr lang="en-US" sz="2600" dirty="0" err="1" smtClean="0"/>
              <a:t>futur</a:t>
            </a:r>
            <a:r>
              <a:rPr lang="en-US" sz="2600" dirty="0" smtClean="0"/>
              <a:t> de </a:t>
            </a:r>
            <a:r>
              <a:rPr lang="en-US" sz="2600" dirty="0" err="1" smtClean="0"/>
              <a:t>votre</a:t>
            </a:r>
            <a:r>
              <a:rPr lang="en-US" sz="2600" dirty="0" smtClean="0"/>
              <a:t> </a:t>
            </a:r>
            <a:r>
              <a:rPr lang="en-US" sz="2600" dirty="0" err="1" smtClean="0"/>
              <a:t>entreprise</a:t>
            </a:r>
            <a:r>
              <a:rPr lang="en-US" dirty="0" smtClean="0"/>
              <a:t>?</a:t>
            </a:r>
          </a:p>
        </p:txBody>
      </p:sp>
      <p:sp>
        <p:nvSpPr>
          <p:cNvPr id="4100" name="TextBox 3"/>
          <p:cNvSpPr txBox="1">
            <a:spLocks noChangeArrowheads="1"/>
          </p:cNvSpPr>
          <p:nvPr/>
        </p:nvSpPr>
        <p:spPr bwMode="auto">
          <a:xfrm>
            <a:off x="1066800" y="4800600"/>
            <a:ext cx="7010400" cy="1292662"/>
          </a:xfrm>
          <a:prstGeom prst="rect">
            <a:avLst/>
          </a:prstGeom>
          <a:solidFill>
            <a:schemeClr val="accent1">
              <a:lumMod val="20000"/>
              <a:lumOff val="80000"/>
            </a:schemeClr>
          </a:solidFill>
          <a:ln w="28575">
            <a:solidFill>
              <a:srgbClr val="FF0000"/>
            </a:solidFill>
            <a:miter lim="800000"/>
            <a:headEnd/>
            <a:tailEnd/>
          </a:ln>
        </p:spPr>
        <p:txBody>
          <a:bodyPr>
            <a:spAutoFit/>
          </a:bodyPr>
          <a:lstStyle/>
          <a:p>
            <a:pPr algn="ctr" fontAlgn="auto">
              <a:spcBef>
                <a:spcPts val="0"/>
              </a:spcBef>
              <a:spcAft>
                <a:spcPts val="0"/>
              </a:spcAft>
              <a:buClrTx/>
              <a:buSzTx/>
              <a:buFontTx/>
              <a:buNone/>
              <a:defRPr/>
            </a:pPr>
            <a:r>
              <a:rPr lang="en-US" sz="2600" b="1" dirty="0" err="1" smtClean="0">
                <a:solidFill>
                  <a:schemeClr val="tx1"/>
                </a:solidFill>
                <a:latin typeface="Calibri" pitchFamily="34" charset="0"/>
                <a:cs typeface="Arial" charset="0"/>
              </a:rPr>
              <a:t>Loi</a:t>
            </a:r>
            <a:r>
              <a:rPr lang="en-US" sz="2600" b="1" dirty="0" smtClean="0">
                <a:solidFill>
                  <a:schemeClr val="tx1"/>
                </a:solidFill>
                <a:latin typeface="Calibri" pitchFamily="34" charset="0"/>
                <a:cs typeface="Arial" charset="0"/>
              </a:rPr>
              <a:t> de </a:t>
            </a:r>
            <a:r>
              <a:rPr lang="en-US" sz="2600" b="1" dirty="0" err="1" smtClean="0">
                <a:solidFill>
                  <a:schemeClr val="tx1"/>
                </a:solidFill>
                <a:latin typeface="Calibri" pitchFamily="34" charset="0"/>
                <a:cs typeface="Arial" charset="0"/>
              </a:rPr>
              <a:t>l’âge</a:t>
            </a:r>
            <a:r>
              <a:rPr lang="en-US" sz="2600" b="1" dirty="0" smtClean="0">
                <a:solidFill>
                  <a:schemeClr val="tx1"/>
                </a:solidFill>
                <a:latin typeface="Calibri" pitchFamily="34" charset="0"/>
                <a:cs typeface="Arial" charset="0"/>
              </a:rPr>
              <a:t> de </a:t>
            </a:r>
            <a:r>
              <a:rPr lang="en-US" sz="2600" b="1" dirty="0" err="1" smtClean="0">
                <a:solidFill>
                  <a:schemeClr val="tx1"/>
                </a:solidFill>
                <a:latin typeface="Calibri" pitchFamily="34" charset="0"/>
                <a:cs typeface="Arial" charset="0"/>
              </a:rPr>
              <a:t>l’Innovation</a:t>
            </a:r>
            <a:r>
              <a:rPr lang="en-US" sz="2600" dirty="0" smtClean="0">
                <a:solidFill>
                  <a:schemeClr val="tx1"/>
                </a:solidFill>
                <a:latin typeface="Calibri" pitchFamily="34" charset="0"/>
                <a:cs typeface="Arial" charset="0"/>
              </a:rPr>
              <a:t>:</a:t>
            </a:r>
            <a:endParaRPr lang="en-US" sz="2600" dirty="0">
              <a:solidFill>
                <a:schemeClr val="tx1"/>
              </a:solidFill>
              <a:latin typeface="Calibri" pitchFamily="34" charset="0"/>
              <a:cs typeface="Arial" charset="0"/>
            </a:endParaRPr>
          </a:p>
          <a:p>
            <a:pPr algn="ctr" fontAlgn="auto">
              <a:spcBef>
                <a:spcPts val="0"/>
              </a:spcBef>
              <a:spcAft>
                <a:spcPts val="0"/>
              </a:spcAft>
              <a:buClrTx/>
              <a:buSzTx/>
              <a:buFontTx/>
              <a:buNone/>
              <a:defRPr/>
            </a:pPr>
            <a:r>
              <a:rPr lang="en-US" sz="2600" dirty="0" smtClean="0">
                <a:solidFill>
                  <a:schemeClr val="tx1"/>
                </a:solidFill>
                <a:latin typeface="Calibri" pitchFamily="34" charset="0"/>
                <a:cs typeface="Arial" charset="0"/>
              </a:rPr>
              <a:t>Si </a:t>
            </a:r>
            <a:r>
              <a:rPr lang="en-US" sz="2600" dirty="0" err="1" smtClean="0">
                <a:solidFill>
                  <a:schemeClr val="tx1"/>
                </a:solidFill>
                <a:latin typeface="Calibri" pitchFamily="34" charset="0"/>
                <a:cs typeface="Arial" charset="0"/>
              </a:rPr>
              <a:t>vous</a:t>
            </a:r>
            <a:r>
              <a:rPr lang="en-US" sz="2600" dirty="0" smtClean="0">
                <a:solidFill>
                  <a:schemeClr val="tx1"/>
                </a:solidFill>
                <a:latin typeface="Calibri" pitchFamily="34" charset="0"/>
                <a:cs typeface="Arial" charset="0"/>
              </a:rPr>
              <a:t> </a:t>
            </a:r>
            <a:r>
              <a:rPr lang="en-US" sz="2600" dirty="0" err="1" smtClean="0">
                <a:solidFill>
                  <a:schemeClr val="tx1"/>
                </a:solidFill>
                <a:latin typeface="Calibri" pitchFamily="34" charset="0"/>
                <a:cs typeface="Arial" charset="0"/>
              </a:rPr>
              <a:t>n’êtes</a:t>
            </a:r>
            <a:r>
              <a:rPr lang="en-US" sz="2600" dirty="0" smtClean="0">
                <a:solidFill>
                  <a:schemeClr val="tx1"/>
                </a:solidFill>
                <a:latin typeface="Calibri" pitchFamily="34" charset="0"/>
                <a:cs typeface="Arial" charset="0"/>
              </a:rPr>
              <a:t> pas en train </a:t>
            </a:r>
            <a:r>
              <a:rPr lang="en-US" sz="2600" dirty="0" err="1" smtClean="0">
                <a:solidFill>
                  <a:schemeClr val="tx1"/>
                </a:solidFill>
                <a:latin typeface="Calibri" pitchFamily="34" charset="0"/>
                <a:cs typeface="Arial" charset="0"/>
              </a:rPr>
              <a:t>d’innover</a:t>
            </a:r>
            <a:r>
              <a:rPr lang="en-US" sz="2600" dirty="0" smtClean="0">
                <a:solidFill>
                  <a:schemeClr val="tx1"/>
                </a:solidFill>
                <a:latin typeface="Calibri" pitchFamily="34" charset="0"/>
                <a:cs typeface="Arial" charset="0"/>
              </a:rPr>
              <a:t>, </a:t>
            </a:r>
            <a:r>
              <a:rPr lang="en-US" sz="2600" dirty="0" err="1" smtClean="0">
                <a:solidFill>
                  <a:schemeClr val="tx1"/>
                </a:solidFill>
                <a:latin typeface="Calibri" pitchFamily="34" charset="0"/>
                <a:cs typeface="Arial" charset="0"/>
              </a:rPr>
              <a:t>vous</a:t>
            </a:r>
            <a:r>
              <a:rPr lang="en-US" sz="2600" dirty="0" smtClean="0">
                <a:solidFill>
                  <a:schemeClr val="tx1"/>
                </a:solidFill>
                <a:latin typeface="Calibri" pitchFamily="34" charset="0"/>
                <a:cs typeface="Arial" charset="0"/>
              </a:rPr>
              <a:t> </a:t>
            </a:r>
            <a:r>
              <a:rPr lang="en-US" sz="2600" dirty="0" err="1" smtClean="0">
                <a:solidFill>
                  <a:schemeClr val="tx1"/>
                </a:solidFill>
                <a:latin typeface="Calibri" pitchFamily="34" charset="0"/>
                <a:cs typeface="Arial" charset="0"/>
              </a:rPr>
              <a:t>êtes</a:t>
            </a:r>
            <a:r>
              <a:rPr lang="en-US" sz="2600" dirty="0" smtClean="0">
                <a:solidFill>
                  <a:schemeClr val="tx1"/>
                </a:solidFill>
                <a:latin typeface="Calibri" pitchFamily="34" charset="0"/>
                <a:cs typeface="Arial" charset="0"/>
              </a:rPr>
              <a:t> en train de </a:t>
            </a:r>
            <a:r>
              <a:rPr lang="en-US" sz="2600" dirty="0" err="1" smtClean="0">
                <a:solidFill>
                  <a:schemeClr val="tx1"/>
                </a:solidFill>
                <a:latin typeface="Calibri" pitchFamily="34" charset="0"/>
                <a:cs typeface="Arial" charset="0"/>
              </a:rPr>
              <a:t>disparaître</a:t>
            </a:r>
            <a:r>
              <a:rPr lang="en-US" sz="2600" dirty="0" smtClean="0">
                <a:solidFill>
                  <a:schemeClr val="tx1"/>
                </a:solidFill>
                <a:latin typeface="Calibri" pitchFamily="34" charset="0"/>
                <a:cs typeface="Arial" charset="0"/>
              </a:rPr>
              <a:t>! </a:t>
            </a:r>
            <a:endParaRPr lang="en-US" sz="2600" dirty="0">
              <a:solidFill>
                <a:schemeClr val="tx1"/>
              </a:solidFill>
              <a:latin typeface="Calibri" pitchFamily="34" charset="0"/>
              <a:cs typeface="Arial" charset="0"/>
            </a:endParaRPr>
          </a:p>
        </p:txBody>
      </p:sp>
      <p:sp>
        <p:nvSpPr>
          <p:cNvPr id="5" name="Rectangle 4"/>
          <p:cNvSpPr/>
          <p:nvPr/>
        </p:nvSpPr>
        <p:spPr>
          <a:xfrm>
            <a:off x="990600" y="381000"/>
            <a:ext cx="71628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en-US" sz="1800" dirty="0"/>
          </a:p>
        </p:txBody>
      </p:sp>
      <p:pic>
        <p:nvPicPr>
          <p:cNvPr id="51205" name="Picture 2" descr="http://www.clker.com/cliparts/5/7/d/b/1195442352382851478zeimusu_Warning_sign.svg.hi.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4425" y="457200"/>
            <a:ext cx="9429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descr="http://www.clker.com/cliparts/5/7/d/b/1195442352382851478zeimusu_Warning_sign.svg.hi.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86600" y="457200"/>
            <a:ext cx="9429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B64A00DB-07A9-4767-9697-96F4C2BD5B69}" type="slidenum">
              <a:rPr lang="en-US" smtClean="0"/>
              <a:t>5</a:t>
            </a:fld>
            <a:endParaRPr lang="en-US"/>
          </a:p>
        </p:txBody>
      </p:sp>
    </p:spTree>
    <p:extLst>
      <p:ext uri="{BB962C8B-B14F-4D97-AF65-F5344CB8AC3E}">
        <p14:creationId xmlns:p14="http://schemas.microsoft.com/office/powerpoint/2010/main" val="1039094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55000" lnSpcReduction="20000"/>
          </a:bodyPr>
          <a:lstStyle/>
          <a:p>
            <a:pPr marL="514350" indent="-514350">
              <a:buFont typeface="+mj-lt"/>
              <a:buAutoNum type="arabicPeriod" startAt="15"/>
            </a:pPr>
            <a:r>
              <a:rPr lang="fr-CA" dirty="0" smtClean="0"/>
              <a:t>Dynamisme</a:t>
            </a:r>
          </a:p>
          <a:p>
            <a:pPr marL="914400" lvl="1" indent="-514350">
              <a:buFont typeface="+mj-lt"/>
              <a:buAutoNum type="arabicPeriod"/>
            </a:pPr>
            <a:r>
              <a:rPr lang="fr-CA" dirty="0" smtClean="0"/>
              <a:t>Les caractéristiques de l’objet (ou de son environnement) doivent être adaptées de sorte qu’elles soient optimales à chaque étape de fonctionnement.</a:t>
            </a:r>
          </a:p>
          <a:p>
            <a:pPr marL="914400" lvl="1" indent="-514350">
              <a:buFont typeface="+mj-lt"/>
              <a:buAutoNum type="arabicPeriod"/>
            </a:pPr>
            <a:r>
              <a:rPr lang="fr-CA" dirty="0" smtClean="0"/>
              <a:t>Diviser l’objet en éléments capables de se déplacer les uns par rapports aux autres</a:t>
            </a:r>
          </a:p>
          <a:p>
            <a:pPr marL="914400" lvl="1" indent="-514350">
              <a:buFont typeface="+mj-lt"/>
              <a:buAutoNum type="arabicPeriod"/>
            </a:pPr>
            <a:r>
              <a:rPr lang="fr-CA" dirty="0" smtClean="0"/>
              <a:t>Si l’objet est immobile, le rendre mobile, déplaçable.</a:t>
            </a:r>
          </a:p>
          <a:p>
            <a:pPr marL="514350" indent="-514350">
              <a:buFont typeface="+mj-lt"/>
              <a:buAutoNum type="arabicPeriod" startAt="15"/>
            </a:pPr>
            <a:r>
              <a:rPr lang="fr-CA" dirty="0" smtClean="0"/>
              <a:t>Action partielle ou excessive</a:t>
            </a:r>
          </a:p>
          <a:p>
            <a:pPr marL="914400" lvl="1" indent="-514350">
              <a:buFont typeface="+mj-lt"/>
              <a:buAutoNum type="arabicPeriod"/>
            </a:pPr>
            <a:r>
              <a:rPr lang="fr-CA" dirty="0" smtClean="0"/>
              <a:t>S’il est difficile d’obtenir 100% de l’effet nécessaire, il faut en obtenir un peu moins ou un peu plus: le problème deviendra considérablement plus simple.</a:t>
            </a:r>
          </a:p>
          <a:p>
            <a:pPr marL="514350" indent="-514350">
              <a:buFont typeface="+mj-lt"/>
              <a:buAutoNum type="arabicPeriod" startAt="15"/>
            </a:pPr>
            <a:r>
              <a:rPr lang="fr-CA" dirty="0" smtClean="0"/>
              <a:t>Transition vers une autre dimension</a:t>
            </a:r>
          </a:p>
          <a:p>
            <a:pPr marL="914400" lvl="1" indent="-514350">
              <a:buFont typeface="+mj-lt"/>
              <a:buAutoNum type="arabicPeriod"/>
            </a:pPr>
            <a:r>
              <a:rPr lang="fr-CA" dirty="0" smtClean="0"/>
              <a:t>Les difficultés liées au mouvement (ou à la mise en place) de l’objet le long d’une ligne sont réduites si l’objet devient capable de se déplacer </a:t>
            </a:r>
            <a:r>
              <a:rPr lang="fr-CA" dirty="0" err="1" smtClean="0"/>
              <a:t>dasn</a:t>
            </a:r>
            <a:r>
              <a:rPr lang="fr-CA" dirty="0" smtClean="0"/>
              <a:t> un espace à deux dimensions (sur une surface). De la même façon, les problèmes liés au mouvement (ou à la mise en place) de l’objet sur une surface se simplifient si on passe à un espace à trois dimensions.</a:t>
            </a:r>
          </a:p>
          <a:p>
            <a:pPr marL="914400" lvl="1" indent="-514350">
              <a:buFont typeface="+mj-lt"/>
              <a:buAutoNum type="arabicPeriod"/>
            </a:pPr>
            <a:r>
              <a:rPr lang="fr-CA" dirty="0" smtClean="0"/>
              <a:t>Utiliser la composition multi-étage des objet au lieu de mono-étage.</a:t>
            </a:r>
          </a:p>
          <a:p>
            <a:pPr marL="914400" lvl="1" indent="-514350">
              <a:buFont typeface="+mj-lt"/>
              <a:buAutoNum type="arabicPeriod"/>
            </a:pPr>
            <a:r>
              <a:rPr lang="fr-CA" dirty="0" smtClean="0"/>
              <a:t>Incliner l’objet ou le mettre sur le côté.</a:t>
            </a:r>
          </a:p>
          <a:p>
            <a:pPr marL="914400" lvl="1" indent="-514350">
              <a:buFont typeface="+mj-lt"/>
              <a:buAutoNum type="arabicPeriod"/>
            </a:pPr>
            <a:r>
              <a:rPr lang="fr-CA" dirty="0" smtClean="0"/>
              <a:t>Utiliser la surface opposée à la surface donnée.</a:t>
            </a:r>
          </a:p>
          <a:p>
            <a:pPr marL="914400" lvl="1" indent="-514350">
              <a:buFont typeface="+mj-lt"/>
              <a:buAutoNum type="arabicPeriod"/>
            </a:pPr>
            <a:r>
              <a:rPr lang="fr-CA" dirty="0" smtClean="0"/>
              <a:t>Utiliser les </a:t>
            </a:r>
            <a:r>
              <a:rPr lang="fr-CA" dirty="0" err="1" smtClean="0"/>
              <a:t>flus</a:t>
            </a:r>
            <a:r>
              <a:rPr lang="fr-CA" dirty="0" smtClean="0"/>
              <a:t> optiques atteignant la surface voisine ou la surface opposée à la surface </a:t>
            </a:r>
            <a:r>
              <a:rPr lang="en-CA" dirty="0" err="1" smtClean="0"/>
              <a:t>donnée</a:t>
            </a:r>
            <a:r>
              <a:rPr lang="en-CA" dirty="0" smtClean="0"/>
              <a:t>.</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50</a:t>
            </a:fld>
            <a:endParaRPr lang="en-US"/>
          </a:p>
        </p:txBody>
      </p:sp>
    </p:spTree>
    <p:extLst>
      <p:ext uri="{BB962C8B-B14F-4D97-AF65-F5344CB8AC3E}">
        <p14:creationId xmlns:p14="http://schemas.microsoft.com/office/powerpoint/2010/main" val="1565635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62500" lnSpcReduction="20000"/>
          </a:bodyPr>
          <a:lstStyle/>
          <a:p>
            <a:pPr marL="514350" indent="-514350">
              <a:buFont typeface="+mj-lt"/>
              <a:buAutoNum type="arabicPeriod" startAt="18"/>
            </a:pPr>
            <a:r>
              <a:rPr lang="fr-CA" dirty="0" smtClean="0"/>
              <a:t>Vibrations mécaniques</a:t>
            </a:r>
          </a:p>
          <a:p>
            <a:pPr marL="914400" lvl="1" indent="-514350">
              <a:buFont typeface="+mj-lt"/>
              <a:buAutoNum type="arabicPeriod"/>
            </a:pPr>
            <a:r>
              <a:rPr lang="fr-CA" dirty="0" smtClean="0"/>
              <a:t>Faire osciller l’objet</a:t>
            </a:r>
          </a:p>
          <a:p>
            <a:pPr marL="914400" lvl="1" indent="-514350">
              <a:buFont typeface="+mj-lt"/>
              <a:buAutoNum type="arabicPeriod"/>
            </a:pPr>
            <a:r>
              <a:rPr lang="fr-CA" dirty="0" smtClean="0"/>
              <a:t>Si l’objet oscille déjà, accroître sa </a:t>
            </a:r>
            <a:r>
              <a:rPr lang="fr-CA" dirty="0" err="1" smtClean="0"/>
              <a:t>fréqience</a:t>
            </a:r>
            <a:r>
              <a:rPr lang="fr-CA" dirty="0" smtClean="0"/>
              <a:t> (même jusqu’à l’ultrason).</a:t>
            </a:r>
          </a:p>
          <a:p>
            <a:pPr marL="914400" lvl="1" indent="-514350">
              <a:buFont typeface="+mj-lt"/>
              <a:buAutoNum type="arabicPeriod"/>
            </a:pPr>
            <a:r>
              <a:rPr lang="fr-CA" dirty="0" smtClean="0"/>
              <a:t>Utiliser la fréquence de résonnance.</a:t>
            </a:r>
          </a:p>
          <a:p>
            <a:pPr marL="914400" lvl="1" indent="-514350">
              <a:buFont typeface="+mj-lt"/>
              <a:buAutoNum type="arabicPeriod"/>
            </a:pPr>
            <a:r>
              <a:rPr lang="fr-CA" dirty="0" smtClean="0"/>
              <a:t>Utiliser des </a:t>
            </a:r>
            <a:r>
              <a:rPr lang="fr-CA" dirty="0" err="1" smtClean="0"/>
              <a:t>piézo</a:t>
            </a:r>
            <a:r>
              <a:rPr lang="fr-CA" dirty="0" smtClean="0"/>
              <a:t>-vibrateurs au lieu de vibrateurs mécaniques.</a:t>
            </a:r>
          </a:p>
          <a:p>
            <a:pPr marL="914400" lvl="1" indent="-514350">
              <a:buFont typeface="+mj-lt"/>
              <a:buAutoNum type="arabicPeriod"/>
            </a:pPr>
            <a:r>
              <a:rPr lang="fr-CA" dirty="0" smtClean="0"/>
              <a:t>Utiliser les vibrations ultrasoniques en commun avec les champs électromagnétiques.</a:t>
            </a:r>
          </a:p>
          <a:p>
            <a:pPr marL="514350" indent="-514350">
              <a:buFont typeface="+mj-lt"/>
              <a:buAutoNum type="arabicPeriod" startAt="18"/>
            </a:pPr>
            <a:r>
              <a:rPr lang="fr-CA" dirty="0" smtClean="0"/>
              <a:t>L’action périodique</a:t>
            </a:r>
          </a:p>
          <a:p>
            <a:pPr marL="914400" lvl="1" indent="-514350">
              <a:buFont typeface="+mj-lt"/>
              <a:buAutoNum type="arabicPeriod"/>
            </a:pPr>
            <a:r>
              <a:rPr lang="fr-CA" dirty="0" smtClean="0"/>
              <a:t>Remplacer une action continue par une action périodique (par impulsion)</a:t>
            </a:r>
          </a:p>
          <a:p>
            <a:pPr marL="914400" lvl="1" indent="-514350">
              <a:buFont typeface="+mj-lt"/>
              <a:buAutoNum type="arabicPeriod"/>
            </a:pPr>
            <a:r>
              <a:rPr lang="fr-CA" dirty="0" smtClean="0"/>
              <a:t>Si l’action est déjà périodique, changer la période.</a:t>
            </a:r>
          </a:p>
          <a:p>
            <a:pPr marL="914400" lvl="1" indent="-514350">
              <a:buFont typeface="+mj-lt"/>
              <a:buAutoNum type="arabicPeriod"/>
            </a:pPr>
            <a:r>
              <a:rPr lang="fr-CA" dirty="0" smtClean="0"/>
              <a:t>Utiliser des pauses entre les impulsions pour une autre action.</a:t>
            </a:r>
          </a:p>
          <a:p>
            <a:pPr marL="514350" indent="-514350">
              <a:buFont typeface="+mj-lt"/>
              <a:buAutoNum type="arabicPeriod" startAt="18"/>
            </a:pPr>
            <a:r>
              <a:rPr lang="fr-CA" dirty="0" smtClean="0"/>
              <a:t>Continuité de l’action utile</a:t>
            </a:r>
          </a:p>
          <a:p>
            <a:pPr marL="914400" lvl="1" indent="-514350">
              <a:buFont typeface="+mj-lt"/>
              <a:buAutoNum type="arabicPeriod"/>
            </a:pPr>
            <a:r>
              <a:rPr lang="fr-CA" dirty="0" smtClean="0"/>
              <a:t>Effectuer l’action en continue (toutes les parties de l’objet doivent toujours fonctionner à puissance maximale).</a:t>
            </a:r>
          </a:p>
          <a:p>
            <a:pPr marL="914400" lvl="1" indent="-514350">
              <a:buFont typeface="+mj-lt"/>
              <a:buAutoNum type="arabicPeriod"/>
            </a:pPr>
            <a:r>
              <a:rPr lang="fr-CA" dirty="0" smtClean="0"/>
              <a:t>Éliminer les mouvements inutiles et les mouvements intermédiaires.</a:t>
            </a:r>
          </a:p>
          <a:p>
            <a:pPr marL="914400" lvl="1" indent="-514350">
              <a:buFont typeface="+mj-lt"/>
              <a:buAutoNum type="arabicPeriod"/>
            </a:pPr>
            <a:r>
              <a:rPr lang="fr-CA" dirty="0" smtClean="0"/>
              <a:t>Utiliser la rotation au lieu d’un mouvement alternatif.</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51</a:t>
            </a:fld>
            <a:endParaRPr lang="en-US"/>
          </a:p>
        </p:txBody>
      </p:sp>
    </p:spTree>
    <p:extLst>
      <p:ext uri="{BB962C8B-B14F-4D97-AF65-F5344CB8AC3E}">
        <p14:creationId xmlns:p14="http://schemas.microsoft.com/office/powerpoint/2010/main" val="795555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62500" lnSpcReduction="20000"/>
          </a:bodyPr>
          <a:lstStyle/>
          <a:p>
            <a:pPr marL="514350" indent="-514350">
              <a:buFont typeface="+mj-lt"/>
              <a:buAutoNum type="arabicPeriod" startAt="21"/>
            </a:pPr>
            <a:r>
              <a:rPr lang="fr-CA" dirty="0" smtClean="0"/>
              <a:t>Action “flash”</a:t>
            </a:r>
          </a:p>
          <a:p>
            <a:pPr marL="914400" lvl="1" indent="-514350">
              <a:buFont typeface="+mj-lt"/>
              <a:buAutoNum type="arabicPeriod"/>
            </a:pPr>
            <a:r>
              <a:rPr lang="fr-CA" dirty="0" smtClean="0"/>
              <a:t>Effectuer le processus ou certaines de ses étapes (par exemple, nuisibles ou dangereuses) à grandes vitesses.</a:t>
            </a:r>
          </a:p>
          <a:p>
            <a:pPr marL="514350" indent="-514350">
              <a:buFont typeface="+mj-lt"/>
              <a:buAutoNum type="arabicPeriod" startAt="21"/>
            </a:pPr>
            <a:r>
              <a:rPr lang="fr-CA" dirty="0" smtClean="0"/>
              <a:t>Transformation un problème en opportunité</a:t>
            </a:r>
          </a:p>
          <a:p>
            <a:pPr marL="914400" lvl="1" indent="-514350">
              <a:buFont typeface="+mj-lt"/>
              <a:buAutoNum type="arabicPeriod"/>
            </a:pPr>
            <a:r>
              <a:rPr lang="fr-CA" dirty="0" smtClean="0"/>
              <a:t>Utiliser les facteurs nuisibles (en particulier, l’action nuisible de l’environnement) pour obtenir un effet positif.</a:t>
            </a:r>
          </a:p>
          <a:p>
            <a:pPr marL="914400" lvl="1" indent="-514350">
              <a:buFont typeface="+mj-lt"/>
              <a:buAutoNum type="arabicPeriod"/>
            </a:pPr>
            <a:r>
              <a:rPr lang="fr-CA" dirty="0" smtClean="0"/>
              <a:t>Éliminer l’effet nuisible par sa combinaison avec d’autres facteurs néfastes.</a:t>
            </a:r>
          </a:p>
          <a:p>
            <a:pPr marL="914400" lvl="1" indent="-514350">
              <a:buFont typeface="+mj-lt"/>
              <a:buAutoNum type="arabicPeriod"/>
            </a:pPr>
            <a:r>
              <a:rPr lang="fr-CA" dirty="0" smtClean="0"/>
              <a:t>Renforcer le facteur nuisible jusqu’à ce qu’il ne soit plus néfaste.</a:t>
            </a:r>
          </a:p>
          <a:p>
            <a:pPr marL="514350" indent="-514350">
              <a:buFont typeface="+mj-lt"/>
              <a:buAutoNum type="arabicPeriod" startAt="21"/>
            </a:pPr>
            <a:r>
              <a:rPr lang="fr-CA" dirty="0" smtClean="0"/>
              <a:t>Rétroaction</a:t>
            </a:r>
          </a:p>
          <a:p>
            <a:pPr marL="914400" lvl="1" indent="-514350">
              <a:buFont typeface="+mj-lt"/>
              <a:buAutoNum type="arabicPeriod"/>
            </a:pPr>
            <a:r>
              <a:rPr lang="fr-CA" dirty="0" smtClean="0"/>
              <a:t>Introduire une rétroaction.</a:t>
            </a:r>
          </a:p>
          <a:p>
            <a:pPr marL="914400" lvl="1" indent="-514350">
              <a:buFont typeface="+mj-lt"/>
              <a:buAutoNum type="arabicPeriod"/>
            </a:pPr>
            <a:r>
              <a:rPr lang="fr-CA" dirty="0" smtClean="0"/>
              <a:t>Si la rétroaction existe déjà. En tirer parti.</a:t>
            </a:r>
          </a:p>
          <a:p>
            <a:pPr marL="514350" indent="-514350">
              <a:buFont typeface="+mj-lt"/>
              <a:buAutoNum type="arabicPeriod" startAt="21"/>
            </a:pPr>
            <a:r>
              <a:rPr lang="fr-CA" dirty="0" smtClean="0"/>
              <a:t>Intermédiaire</a:t>
            </a:r>
          </a:p>
          <a:p>
            <a:pPr marL="914400" lvl="1" indent="-514350">
              <a:buFont typeface="+mj-lt"/>
              <a:buAutoNum type="arabicPeriod"/>
            </a:pPr>
            <a:r>
              <a:rPr lang="fr-CA" dirty="0" smtClean="0"/>
              <a:t>Utiliser un objet intermédiaire pour transmettre ou transférer une action.</a:t>
            </a:r>
          </a:p>
          <a:p>
            <a:pPr marL="914400" lvl="1" indent="-514350">
              <a:buFont typeface="+mj-lt"/>
              <a:buAutoNum type="arabicPeriod"/>
            </a:pPr>
            <a:r>
              <a:rPr lang="fr-CA" dirty="0" smtClean="0"/>
              <a:t>Associer temporairement à l’objet un autre objet (facile à éliminer)</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52</a:t>
            </a:fld>
            <a:endParaRPr lang="en-US"/>
          </a:p>
        </p:txBody>
      </p:sp>
    </p:spTree>
    <p:extLst>
      <p:ext uri="{BB962C8B-B14F-4D97-AF65-F5344CB8AC3E}">
        <p14:creationId xmlns:p14="http://schemas.microsoft.com/office/powerpoint/2010/main" val="3951210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startAt="25"/>
            </a:pPr>
            <a:r>
              <a:rPr lang="fr-CA" dirty="0" smtClean="0"/>
              <a:t>Self-service</a:t>
            </a:r>
          </a:p>
          <a:p>
            <a:pPr marL="914400" lvl="1" indent="-514350">
              <a:buFont typeface="+mj-lt"/>
              <a:buAutoNum type="arabicPeriod"/>
            </a:pPr>
            <a:r>
              <a:rPr lang="fr-CA" dirty="0" smtClean="0"/>
              <a:t>L’objet doit “s’</a:t>
            </a:r>
            <a:r>
              <a:rPr lang="fr-CA" dirty="0" err="1" smtClean="0"/>
              <a:t>autoservir</a:t>
            </a:r>
            <a:r>
              <a:rPr lang="fr-CA" dirty="0" smtClean="0"/>
              <a:t>” en assurant des fonctions de maintenance ou des fonctions auxiliaires.</a:t>
            </a:r>
          </a:p>
          <a:p>
            <a:pPr marL="914400" lvl="1" indent="-514350">
              <a:buFont typeface="+mj-lt"/>
              <a:buAutoNum type="arabicPeriod"/>
            </a:pPr>
            <a:r>
              <a:rPr lang="fr-CA" dirty="0" smtClean="0"/>
              <a:t>Utiliser les déchets (de matière, d’énergie)</a:t>
            </a:r>
          </a:p>
          <a:p>
            <a:pPr marL="514350" indent="-514350">
              <a:buFont typeface="+mj-lt"/>
              <a:buAutoNum type="arabicPeriod" startAt="25"/>
            </a:pPr>
            <a:r>
              <a:rPr lang="fr-CA" dirty="0" smtClean="0"/>
              <a:t>Copie</a:t>
            </a:r>
          </a:p>
          <a:p>
            <a:pPr marL="914400" lvl="1" indent="-514350">
              <a:buFont typeface="+mj-lt"/>
              <a:buAutoNum type="arabicPeriod"/>
            </a:pPr>
            <a:r>
              <a:rPr lang="fr-CA" dirty="0" smtClean="0"/>
              <a:t>Utiliser les copies simples à réaliser et bon marché  plutôt qu’un objet original complexe, coûteux, incommode ou fragile.</a:t>
            </a:r>
          </a:p>
          <a:p>
            <a:pPr marL="914400" lvl="1" indent="-514350">
              <a:buFont typeface="+mj-lt"/>
              <a:buAutoNum type="arabicPeriod"/>
            </a:pPr>
            <a:r>
              <a:rPr lang="fr-CA" dirty="0" smtClean="0"/>
              <a:t>Remplacer un objet ou un système d’objets par leurs copies optiques (images). Utiliser le changement d’échelle (agrandir ou diminuer les copies).</a:t>
            </a:r>
          </a:p>
          <a:p>
            <a:pPr marL="914400" lvl="1" indent="-514350">
              <a:buFont typeface="+mj-lt"/>
              <a:buAutoNum type="arabicPeriod"/>
            </a:pPr>
            <a:r>
              <a:rPr lang="fr-CA" dirty="0" smtClean="0"/>
              <a:t>Si on utilise des copies optiques visibles, passer aux copies infrarouges ou ultraviolettes.</a:t>
            </a:r>
          </a:p>
          <a:p>
            <a:pPr marL="514350" indent="-514350">
              <a:buFont typeface="+mj-lt"/>
              <a:buAutoNum type="arabicPeriod" startAt="25"/>
            </a:pPr>
            <a:r>
              <a:rPr lang="fr-CA" dirty="0" smtClean="0"/>
              <a:t>L’éphémère bon marché au lieu de la durabilité coûteuse</a:t>
            </a:r>
          </a:p>
          <a:p>
            <a:pPr marL="914400" lvl="1" indent="-514350">
              <a:buFont typeface="+mj-lt"/>
              <a:buAutoNum type="arabicPeriod"/>
            </a:pPr>
            <a:r>
              <a:rPr lang="fr-CA" dirty="0" smtClean="0"/>
              <a:t>Remplacer un objet cher par un kit d’objets bon marché en renonçant à certaines de leurs qualités (par exemple, la durabilité.</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53</a:t>
            </a:fld>
            <a:endParaRPr lang="en-US"/>
          </a:p>
        </p:txBody>
      </p:sp>
    </p:spTree>
    <p:extLst>
      <p:ext uri="{BB962C8B-B14F-4D97-AF65-F5344CB8AC3E}">
        <p14:creationId xmlns:p14="http://schemas.microsoft.com/office/powerpoint/2010/main" val="841391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62500" lnSpcReduction="20000"/>
          </a:bodyPr>
          <a:lstStyle/>
          <a:p>
            <a:pPr marL="514350" indent="-514350">
              <a:buFont typeface="+mj-lt"/>
              <a:buAutoNum type="arabicPeriod" startAt="28"/>
            </a:pPr>
            <a:r>
              <a:rPr lang="fr-CA" dirty="0" smtClean="0"/>
              <a:t>Remplacement du système mécanique</a:t>
            </a:r>
          </a:p>
          <a:p>
            <a:pPr marL="914400" lvl="1" indent="-514350">
              <a:buFont typeface="+mj-lt"/>
              <a:buAutoNum type="arabicPeriod"/>
            </a:pPr>
            <a:r>
              <a:rPr lang="fr-CA" dirty="0" smtClean="0"/>
              <a:t>Remplacer le système mécanique par un système optique, acoustique ou olfactif</a:t>
            </a:r>
          </a:p>
          <a:p>
            <a:pPr marL="914400" lvl="1" indent="-514350">
              <a:buFont typeface="+mj-lt"/>
              <a:buAutoNum type="arabicPeriod"/>
            </a:pPr>
            <a:r>
              <a:rPr lang="fr-CA" dirty="0" smtClean="0"/>
              <a:t>Utiliser les champs électriques, magnétiques ou électromagnétiques pour une interaction avec l’objet.</a:t>
            </a:r>
          </a:p>
          <a:p>
            <a:pPr marL="914400" lvl="1" indent="-514350">
              <a:buFont typeface="+mj-lt"/>
              <a:buAutoNum type="arabicPeriod"/>
            </a:pPr>
            <a:r>
              <a:rPr lang="fr-CA" dirty="0" smtClean="0"/>
              <a:t>Remplacer les champs immobiles par ceux mobiles, les champs fixes par des champs modifiables, les champs non-structurés par des champs structurés.</a:t>
            </a:r>
          </a:p>
          <a:p>
            <a:pPr marL="914400" lvl="1" indent="-514350">
              <a:buFont typeface="+mj-lt"/>
              <a:buAutoNum type="arabicPeriod"/>
            </a:pPr>
            <a:r>
              <a:rPr lang="fr-CA" dirty="0" smtClean="0"/>
              <a:t>Utiliser les champs en combinaison avec des particules ferromagnétiques.</a:t>
            </a:r>
          </a:p>
          <a:p>
            <a:pPr marL="514350" indent="-514350">
              <a:buFont typeface="+mj-lt"/>
              <a:buAutoNum type="arabicPeriod" startAt="28"/>
            </a:pPr>
            <a:r>
              <a:rPr lang="fr-CA" dirty="0" smtClean="0"/>
              <a:t>Technologies pneumatique et hydraulique</a:t>
            </a:r>
          </a:p>
          <a:p>
            <a:pPr marL="914400" lvl="1" indent="-514350">
              <a:buFont typeface="+mj-lt"/>
              <a:buAutoNum type="arabicPeriod"/>
            </a:pPr>
            <a:r>
              <a:rPr lang="fr-CA" dirty="0" smtClean="0"/>
              <a:t>Au lieu de composants solides de l’objet, utiliser du gaz ou du liquide: parties </a:t>
            </a:r>
            <a:r>
              <a:rPr lang="fr-CA" dirty="0" err="1" smtClean="0"/>
              <a:t>remplissables</a:t>
            </a:r>
            <a:r>
              <a:rPr lang="fr-CA" dirty="0" smtClean="0"/>
              <a:t> de gaz ou de liquide, coussin d’air, hydrostatiques, </a:t>
            </a:r>
            <a:r>
              <a:rPr lang="fr-CA" dirty="0" err="1" smtClean="0"/>
              <a:t>hydroréactives</a:t>
            </a:r>
            <a:r>
              <a:rPr lang="fr-CA" dirty="0" smtClean="0"/>
              <a:t>.</a:t>
            </a:r>
          </a:p>
          <a:p>
            <a:pPr marL="514350" indent="-514350">
              <a:buFont typeface="+mj-lt"/>
              <a:buAutoNum type="arabicPeriod" startAt="28"/>
            </a:pPr>
            <a:r>
              <a:rPr lang="fr-CA" dirty="0" smtClean="0"/>
              <a:t>Membranes flexibles et parois minces</a:t>
            </a:r>
          </a:p>
          <a:p>
            <a:pPr marL="914400" lvl="1" indent="-514350">
              <a:buFont typeface="+mj-lt"/>
              <a:buAutoNum type="arabicPeriod"/>
            </a:pPr>
            <a:r>
              <a:rPr lang="fr-CA" dirty="0" smtClean="0"/>
              <a:t>Utiliser des membranes flexibles et des parois minces au lieu des technologies habituelles.</a:t>
            </a:r>
          </a:p>
          <a:p>
            <a:pPr marL="914400" lvl="1" indent="-514350">
              <a:buFont typeface="+mj-lt"/>
              <a:buAutoNum type="arabicPeriod"/>
            </a:pPr>
            <a:r>
              <a:rPr lang="fr-CA" dirty="0" smtClean="0"/>
              <a:t>Isoler l’objet de son environnement par les membranes flexibles et les fils fins.</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54</a:t>
            </a:fld>
            <a:endParaRPr lang="en-US"/>
          </a:p>
        </p:txBody>
      </p:sp>
    </p:spTree>
    <p:extLst>
      <p:ext uri="{BB962C8B-B14F-4D97-AF65-F5344CB8AC3E}">
        <p14:creationId xmlns:p14="http://schemas.microsoft.com/office/powerpoint/2010/main" val="643723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startAt="31"/>
            </a:pPr>
            <a:r>
              <a:rPr lang="fr-CA" dirty="0" smtClean="0"/>
              <a:t>Matériau poreux</a:t>
            </a:r>
          </a:p>
          <a:p>
            <a:pPr marL="914400" lvl="1" indent="-514350">
              <a:buFont typeface="+mj-lt"/>
              <a:buAutoNum type="arabicPeriod"/>
            </a:pPr>
            <a:r>
              <a:rPr lang="fr-CA" dirty="0" smtClean="0"/>
              <a:t>Réaliser l’objet poreux, utiliser les éléments complémentaires poreux (inserts, revêtements, etc…).</a:t>
            </a:r>
          </a:p>
          <a:p>
            <a:pPr marL="914400" lvl="1" indent="-514350">
              <a:buFont typeface="+mj-lt"/>
              <a:buAutoNum type="arabicPeriod"/>
            </a:pPr>
            <a:r>
              <a:rPr lang="fr-CA" dirty="0" smtClean="0"/>
              <a:t>Si l’objet est déjà poreux, remplir les pores par une substance quelconque.</a:t>
            </a:r>
          </a:p>
          <a:p>
            <a:pPr marL="514350" indent="-514350">
              <a:buFont typeface="+mj-lt"/>
              <a:buAutoNum type="arabicPeriod" startAt="31"/>
            </a:pPr>
            <a:r>
              <a:rPr lang="fr-CA" dirty="0" smtClean="0"/>
              <a:t>Changement de couleur</a:t>
            </a:r>
          </a:p>
          <a:p>
            <a:pPr marL="914400" lvl="1" indent="-514350">
              <a:buFont typeface="+mj-lt"/>
              <a:buAutoNum type="arabicPeriod"/>
            </a:pPr>
            <a:r>
              <a:rPr lang="fr-CA" dirty="0" smtClean="0"/>
              <a:t>Changer la couleur de l’objet ou de l’environnement.</a:t>
            </a:r>
          </a:p>
          <a:p>
            <a:pPr marL="914400" lvl="1" indent="-514350">
              <a:buFont typeface="+mj-lt"/>
              <a:buAutoNum type="arabicPeriod"/>
            </a:pPr>
            <a:r>
              <a:rPr lang="fr-CA" dirty="0" smtClean="0"/>
              <a:t>Modifier la transparence de l’objet ou de l’environnement.</a:t>
            </a:r>
          </a:p>
          <a:p>
            <a:pPr marL="914400" lvl="1" indent="-514350">
              <a:buFont typeface="+mj-lt"/>
              <a:buAutoNum type="arabicPeriod"/>
            </a:pPr>
            <a:r>
              <a:rPr lang="fr-CA" dirty="0" smtClean="0"/>
              <a:t>Utiliser les additifs colorés pour observer les objets (ou les processus) difficiles à observer.</a:t>
            </a:r>
          </a:p>
          <a:p>
            <a:pPr marL="914400" lvl="1" indent="-514350">
              <a:buFont typeface="+mj-lt"/>
              <a:buAutoNum type="arabicPeriod"/>
            </a:pPr>
            <a:r>
              <a:rPr lang="fr-CA" dirty="0" smtClean="0"/>
              <a:t>Si de tels additifs sont déjà utilisés, employer des matières phosphorescentes ou des atomes marqués.</a:t>
            </a:r>
          </a:p>
          <a:p>
            <a:pPr marL="514350" indent="-514350">
              <a:buFont typeface="+mj-lt"/>
              <a:buAutoNum type="arabicPeriod" startAt="33"/>
            </a:pPr>
            <a:r>
              <a:rPr lang="fr-CA" dirty="0" smtClean="0"/>
              <a:t>Homogénéité</a:t>
            </a:r>
          </a:p>
          <a:p>
            <a:pPr marL="914400" lvl="1" indent="-514350">
              <a:buFont typeface="+mj-lt"/>
              <a:buAutoNum type="arabicPeriod"/>
            </a:pPr>
            <a:r>
              <a:rPr lang="fr-CA" dirty="0" smtClean="0"/>
              <a:t>Les objets interagissant avec l’objet donné doivent être fabriqués dans un matériau identique (ou proche par ses propriétés).</a:t>
            </a:r>
          </a:p>
          <a:p>
            <a:pPr marL="914400" lvl="1" indent="-514350">
              <a:buFont typeface="+mj-lt"/>
              <a:buAutoNum type="arabicPeriod"/>
            </a:pPr>
            <a:endParaRPr lang="en-CA" dirty="0" smtClean="0"/>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55</a:t>
            </a:fld>
            <a:endParaRPr lang="en-US"/>
          </a:p>
        </p:txBody>
      </p:sp>
    </p:spTree>
    <p:extLst>
      <p:ext uri="{BB962C8B-B14F-4D97-AF65-F5344CB8AC3E}">
        <p14:creationId xmlns:p14="http://schemas.microsoft.com/office/powerpoint/2010/main" val="41068774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startAt="34"/>
            </a:pPr>
            <a:r>
              <a:rPr lang="fr-CA" dirty="0" smtClean="0"/>
              <a:t>Rejet et régénération des parties</a:t>
            </a:r>
          </a:p>
          <a:p>
            <a:pPr marL="914400" lvl="1" indent="-514350">
              <a:buFont typeface="+mj-lt"/>
              <a:buAutoNum type="arabicPeriod"/>
            </a:pPr>
            <a:r>
              <a:rPr lang="fr-CA" dirty="0" smtClean="0"/>
              <a:t>La partie de l’objet, après avoir rempli sa fonction, ou une fois devenu inutile, doit être rejetée (par dissolution, évaporation, etc…) ou bien modifiée directement au cours du fonctionnement.</a:t>
            </a:r>
          </a:p>
          <a:p>
            <a:pPr marL="914400" lvl="1" indent="-514350">
              <a:buFont typeface="+mj-lt"/>
              <a:buAutoNum type="arabicPeriod"/>
            </a:pPr>
            <a:r>
              <a:rPr lang="fr-CA" dirty="0" smtClean="0"/>
              <a:t>Les parties consommées de l’objet doivent être régénérées directement au cours du fonctionnement.</a:t>
            </a:r>
          </a:p>
          <a:p>
            <a:pPr marL="514350" indent="-514350">
              <a:buFont typeface="+mj-lt"/>
              <a:buAutoNum type="arabicPeriod" startAt="34"/>
            </a:pPr>
            <a:r>
              <a:rPr lang="fr-CA" dirty="0" smtClean="0"/>
              <a:t>Changement de paramètres physiques et chimiques de l’objet</a:t>
            </a:r>
          </a:p>
          <a:p>
            <a:pPr marL="914400" lvl="1" indent="-514350">
              <a:buFont typeface="+mj-lt"/>
              <a:buAutoNum type="arabicPeriod"/>
            </a:pPr>
            <a:r>
              <a:rPr lang="fr-CA" dirty="0" smtClean="0"/>
              <a:t>Modifier l’état de phase de l’objet.</a:t>
            </a:r>
          </a:p>
          <a:p>
            <a:pPr marL="914400" lvl="1" indent="-514350">
              <a:buFont typeface="+mj-lt"/>
              <a:buAutoNum type="arabicPeriod"/>
            </a:pPr>
            <a:r>
              <a:rPr lang="fr-CA" dirty="0" smtClean="0"/>
              <a:t>Modifier la concentration ou la consistance.</a:t>
            </a:r>
          </a:p>
          <a:p>
            <a:pPr marL="914400" lvl="1" indent="-514350">
              <a:buFont typeface="+mj-lt"/>
              <a:buAutoNum type="arabicPeriod"/>
            </a:pPr>
            <a:r>
              <a:rPr lang="fr-CA" dirty="0" smtClean="0"/>
              <a:t>Modifier le degré de flexibilité.</a:t>
            </a:r>
          </a:p>
          <a:p>
            <a:pPr marL="914400" lvl="1" indent="-514350">
              <a:buFont typeface="+mj-lt"/>
              <a:buAutoNum type="arabicPeriod"/>
            </a:pPr>
            <a:r>
              <a:rPr lang="fr-CA" dirty="0" smtClean="0"/>
              <a:t>Modifier la température, le volume</a:t>
            </a:r>
          </a:p>
          <a:p>
            <a:pPr marL="514350" indent="-514350">
              <a:buFont typeface="+mj-lt"/>
              <a:buAutoNum type="arabicPeriod" startAt="34"/>
            </a:pPr>
            <a:r>
              <a:rPr lang="fr-CA" dirty="0" smtClean="0"/>
              <a:t>Transitions de phases</a:t>
            </a:r>
          </a:p>
          <a:p>
            <a:pPr marL="914400" lvl="1" indent="-514350">
              <a:buFont typeface="+mj-lt"/>
              <a:buAutoNum type="arabicPeriod"/>
            </a:pPr>
            <a:r>
              <a:rPr lang="fr-CA" dirty="0" smtClean="0"/>
              <a:t>Utiliser des phénomènes se produisant lors de la transition de phase, par exemple: changement de volume, libération ou absorption de chaleur, etc.</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56</a:t>
            </a:fld>
            <a:endParaRPr lang="en-US"/>
          </a:p>
        </p:txBody>
      </p:sp>
    </p:spTree>
    <p:extLst>
      <p:ext uri="{BB962C8B-B14F-4D97-AF65-F5344CB8AC3E}">
        <p14:creationId xmlns:p14="http://schemas.microsoft.com/office/powerpoint/2010/main" val="1958195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Liste</a:t>
            </a:r>
            <a:r>
              <a:rPr lang="en-CA" dirty="0" smtClean="0"/>
              <a:t> de 40 </a:t>
            </a:r>
            <a:r>
              <a:rPr lang="en-CA" dirty="0" err="1" smtClean="0"/>
              <a:t>principes</a:t>
            </a:r>
            <a:endParaRPr lang="fr-CA" dirty="0"/>
          </a:p>
        </p:txBody>
      </p:sp>
      <p:sp>
        <p:nvSpPr>
          <p:cNvPr id="3" name="Espace réservé du contenu 2"/>
          <p:cNvSpPr>
            <a:spLocks noGrp="1"/>
          </p:cNvSpPr>
          <p:nvPr>
            <p:ph idx="1"/>
          </p:nvPr>
        </p:nvSpPr>
        <p:spPr/>
        <p:txBody>
          <a:bodyPr>
            <a:normAutofit fontScale="62500" lnSpcReduction="20000"/>
          </a:bodyPr>
          <a:lstStyle/>
          <a:p>
            <a:pPr marL="514350" indent="-514350">
              <a:buFont typeface="+mj-lt"/>
              <a:buAutoNum type="arabicPeriod" startAt="37"/>
            </a:pPr>
            <a:r>
              <a:rPr lang="fr-CA" dirty="0" smtClean="0"/>
              <a:t>Dilatation thermique</a:t>
            </a:r>
          </a:p>
          <a:p>
            <a:pPr marL="914400" lvl="1" indent="-514350">
              <a:buFont typeface="+mj-lt"/>
              <a:buAutoNum type="arabicPeriod"/>
            </a:pPr>
            <a:r>
              <a:rPr lang="fr-CA" dirty="0" smtClean="0"/>
              <a:t>Utiliser la dilatation (ou la contraction) thermique.</a:t>
            </a:r>
          </a:p>
          <a:p>
            <a:pPr marL="914400" lvl="1" indent="-514350">
              <a:buFont typeface="+mj-lt"/>
              <a:buAutoNum type="arabicPeriod"/>
            </a:pPr>
            <a:r>
              <a:rPr lang="fr-CA" dirty="0" smtClean="0"/>
              <a:t>Utiliser plusieurs matériaux avec des coefficients d’expansion thermique différents.</a:t>
            </a:r>
          </a:p>
          <a:p>
            <a:pPr marL="514350" indent="-514350">
              <a:buFont typeface="+mj-lt"/>
              <a:buAutoNum type="arabicPeriod" startAt="38"/>
            </a:pPr>
            <a:r>
              <a:rPr lang="fr-CA" dirty="0" smtClean="0"/>
              <a:t>Oxydants forts</a:t>
            </a:r>
          </a:p>
          <a:p>
            <a:pPr marL="914400" lvl="1" indent="-514350">
              <a:buFont typeface="+mj-lt"/>
              <a:buAutoNum type="arabicPeriod"/>
            </a:pPr>
            <a:r>
              <a:rPr lang="fr-CA" dirty="0" smtClean="0"/>
              <a:t>Remplacer de l’air normal par de l’air enrichi.</a:t>
            </a:r>
          </a:p>
          <a:p>
            <a:pPr marL="914400" lvl="1" indent="-514350">
              <a:buFont typeface="+mj-lt"/>
              <a:buAutoNum type="arabicPeriod"/>
            </a:pPr>
            <a:r>
              <a:rPr lang="fr-CA" dirty="0" smtClean="0"/>
              <a:t>Remplacer de l’air enrichi par de l’oxygène.</a:t>
            </a:r>
          </a:p>
          <a:p>
            <a:pPr marL="914400" lvl="1" indent="-514350">
              <a:buFont typeface="+mj-lt"/>
              <a:buAutoNum type="arabicPeriod"/>
            </a:pPr>
            <a:r>
              <a:rPr lang="fr-CA" dirty="0" smtClean="0"/>
              <a:t>Agir sur l’air ou sur l’</a:t>
            </a:r>
            <a:r>
              <a:rPr lang="fr-CA" dirty="0" err="1" smtClean="0"/>
              <a:t>oxigène</a:t>
            </a:r>
            <a:r>
              <a:rPr lang="fr-CA" dirty="0" smtClean="0"/>
              <a:t> par des radiations ionisantes.</a:t>
            </a:r>
          </a:p>
          <a:p>
            <a:pPr marL="914400" lvl="1" indent="-514350">
              <a:buFont typeface="+mj-lt"/>
              <a:buAutoNum type="arabicPeriod"/>
            </a:pPr>
            <a:r>
              <a:rPr lang="fr-CA" dirty="0" smtClean="0"/>
              <a:t>Utiliser de l’oxygène ozonisé.</a:t>
            </a:r>
          </a:p>
          <a:p>
            <a:pPr marL="914400" lvl="1" indent="-514350">
              <a:buFont typeface="+mj-lt"/>
              <a:buAutoNum type="arabicPeriod"/>
            </a:pPr>
            <a:r>
              <a:rPr lang="fr-CA" dirty="0" smtClean="0"/>
              <a:t>Remplacer l’oxygène ozonisé (ou ionisé) par de l’ozone.</a:t>
            </a:r>
          </a:p>
          <a:p>
            <a:pPr marL="514350" indent="-514350">
              <a:buFont typeface="+mj-lt"/>
              <a:buAutoNum type="arabicPeriod" startAt="38"/>
            </a:pPr>
            <a:r>
              <a:rPr lang="fr-CA" dirty="0" smtClean="0"/>
              <a:t>Environnement inerte</a:t>
            </a:r>
          </a:p>
          <a:p>
            <a:pPr marL="914400" lvl="1" indent="-514350">
              <a:buFont typeface="+mj-lt"/>
              <a:buAutoNum type="arabicPeriod"/>
            </a:pPr>
            <a:r>
              <a:rPr lang="fr-CA" dirty="0" smtClean="0"/>
              <a:t>Remplacer l’environnement normal par l’environnement inerte.</a:t>
            </a:r>
          </a:p>
          <a:p>
            <a:pPr marL="914400" lvl="1" indent="-514350">
              <a:buFont typeface="+mj-lt"/>
              <a:buAutoNum type="arabicPeriod"/>
            </a:pPr>
            <a:r>
              <a:rPr lang="fr-CA" dirty="0" smtClean="0"/>
              <a:t>Inclure des parties (ou des additifs, etc…) neutres </a:t>
            </a:r>
            <a:r>
              <a:rPr lang="fr-CA" dirty="0" err="1" smtClean="0"/>
              <a:t>dasn</a:t>
            </a:r>
            <a:r>
              <a:rPr lang="fr-CA" dirty="0" smtClean="0"/>
              <a:t> l’objet.</a:t>
            </a:r>
          </a:p>
          <a:p>
            <a:pPr marL="914400" lvl="1" indent="-514350">
              <a:buFont typeface="+mj-lt"/>
              <a:buAutoNum type="arabicPeriod"/>
            </a:pPr>
            <a:r>
              <a:rPr lang="fr-CA" dirty="0" smtClean="0"/>
              <a:t>Effectuer le processus sous vire.</a:t>
            </a:r>
          </a:p>
          <a:p>
            <a:pPr marL="514350" indent="-514350">
              <a:buFont typeface="+mj-lt"/>
              <a:buAutoNum type="arabicPeriod" startAt="38"/>
            </a:pPr>
            <a:r>
              <a:rPr lang="fr-CA" dirty="0" smtClean="0"/>
              <a:t>Matériaux composites</a:t>
            </a:r>
          </a:p>
          <a:p>
            <a:pPr marL="914400" lvl="1" indent="-514350">
              <a:buFont typeface="+mj-lt"/>
              <a:buAutoNum type="arabicPeriod"/>
            </a:pPr>
            <a:r>
              <a:rPr lang="fr-CA" dirty="0" smtClean="0"/>
              <a:t>Remplacer des matériaux homogènes par des composites.</a:t>
            </a:r>
          </a:p>
          <a:p>
            <a:pPr marL="914400" lvl="1" indent="-514350">
              <a:buFont typeface="+mj-lt"/>
              <a:buAutoNum type="arabicPeriod"/>
            </a:pPr>
            <a:endParaRPr lang="en-CA" dirty="0" smtClean="0"/>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57</a:t>
            </a:fld>
            <a:endParaRPr lang="en-US"/>
          </a:p>
        </p:txBody>
      </p:sp>
    </p:spTree>
    <p:extLst>
      <p:ext uri="{BB962C8B-B14F-4D97-AF65-F5344CB8AC3E}">
        <p14:creationId xmlns:p14="http://schemas.microsoft.com/office/powerpoint/2010/main" val="649260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 Box 4"/>
          <p:cNvSpPr txBox="1">
            <a:spLocks noChangeArrowheads="1"/>
          </p:cNvSpPr>
          <p:nvPr/>
        </p:nvSpPr>
        <p:spPr bwMode="auto">
          <a:xfrm>
            <a:off x="2695575" y="2365375"/>
            <a:ext cx="277281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533400" indent="-533400">
              <a:spcBef>
                <a:spcPct val="0"/>
              </a:spcBef>
              <a:spcAft>
                <a:spcPct val="0"/>
              </a:spcAft>
              <a:defRPr>
                <a:solidFill>
                  <a:schemeClr val="tx1"/>
                </a:solidFill>
                <a:latin typeface="Franklin Gothic Book" pitchFamily="34" charset="0"/>
              </a:defRPr>
            </a:lvl1pPr>
            <a:lvl2pPr>
              <a:spcBef>
                <a:spcPct val="0"/>
              </a:spcBef>
              <a:spcAft>
                <a:spcPct val="0"/>
              </a:spcAft>
              <a:defRPr>
                <a:solidFill>
                  <a:schemeClr val="tx1"/>
                </a:solidFill>
                <a:latin typeface="Franklin Gothic Book" pitchFamily="34" charset="0"/>
              </a:defRPr>
            </a:lvl2pPr>
            <a:lvl3pPr>
              <a:spcBef>
                <a:spcPct val="0"/>
              </a:spcBef>
              <a:spcAft>
                <a:spcPct val="0"/>
              </a:spcAft>
              <a:defRPr>
                <a:solidFill>
                  <a:schemeClr val="tx1"/>
                </a:solidFill>
                <a:latin typeface="Franklin Gothic Book" pitchFamily="34" charset="0"/>
              </a:defRPr>
            </a:lvl3pPr>
            <a:lvl4pPr>
              <a:spcBef>
                <a:spcPct val="0"/>
              </a:spcBef>
              <a:spcAft>
                <a:spcPct val="0"/>
              </a:spcAft>
              <a:defRPr>
                <a:solidFill>
                  <a:schemeClr val="tx1"/>
                </a:solidFill>
                <a:latin typeface="Franklin Gothic Book" pitchFamily="34" charset="0"/>
              </a:defRPr>
            </a:lvl4pPr>
            <a:lvl5pPr>
              <a:spcBef>
                <a:spcPct val="0"/>
              </a:spcBef>
              <a:spcAft>
                <a:spcPct val="0"/>
              </a:spcAft>
              <a:defRPr>
                <a:solidFill>
                  <a:schemeClr val="tx1"/>
                </a:solidFill>
                <a:latin typeface="Franklin Gothic Book" pitchFamily="34" charset="0"/>
              </a:defRPr>
            </a:lvl5pPr>
            <a:lvl6pPr fontAlgn="base">
              <a:spcBef>
                <a:spcPct val="0"/>
              </a:spcBef>
              <a:spcAft>
                <a:spcPct val="0"/>
              </a:spcAft>
              <a:defRPr>
                <a:solidFill>
                  <a:schemeClr val="tx1"/>
                </a:solidFill>
                <a:latin typeface="Franklin Gothic Book" pitchFamily="34" charset="0"/>
              </a:defRPr>
            </a:lvl6pPr>
            <a:lvl7pPr fontAlgn="base">
              <a:spcBef>
                <a:spcPct val="0"/>
              </a:spcBef>
              <a:spcAft>
                <a:spcPct val="0"/>
              </a:spcAft>
              <a:defRPr>
                <a:solidFill>
                  <a:schemeClr val="tx1"/>
                </a:solidFill>
                <a:latin typeface="Franklin Gothic Book" pitchFamily="34" charset="0"/>
              </a:defRPr>
            </a:lvl7pPr>
            <a:lvl8pPr fontAlgn="base">
              <a:spcBef>
                <a:spcPct val="0"/>
              </a:spcBef>
              <a:spcAft>
                <a:spcPct val="0"/>
              </a:spcAft>
              <a:defRPr>
                <a:solidFill>
                  <a:schemeClr val="tx1"/>
                </a:solidFill>
                <a:latin typeface="Franklin Gothic Book" pitchFamily="34" charset="0"/>
              </a:defRPr>
            </a:lvl8pPr>
            <a:lvl9pPr fontAlgn="base">
              <a:spcBef>
                <a:spcPct val="0"/>
              </a:spcBef>
              <a:spcAft>
                <a:spcPct val="0"/>
              </a:spcAft>
              <a:defRPr>
                <a:solidFill>
                  <a:schemeClr val="tx1"/>
                </a:solidFill>
                <a:latin typeface="Franklin Gothic Book" pitchFamily="34" charset="0"/>
              </a:defRPr>
            </a:lvl9pPr>
          </a:lstStyle>
          <a:p>
            <a:pPr>
              <a:spcBef>
                <a:spcPct val="20000"/>
              </a:spcBef>
              <a:buClr>
                <a:schemeClr val="hlink"/>
              </a:buClr>
              <a:buSzTx/>
              <a:buFont typeface="Wingdings 2" pitchFamily="18" charset="2"/>
              <a:buNone/>
            </a:pPr>
            <a:r>
              <a:rPr lang="en-US" sz="6600" dirty="0" smtClean="0">
                <a:solidFill>
                  <a:schemeClr val="tx2"/>
                </a:solidFill>
              </a:rPr>
              <a:t>MERCI!</a:t>
            </a:r>
            <a:endParaRPr lang="en-US" sz="6600" dirty="0">
              <a:solidFill>
                <a:schemeClr val="tx2"/>
              </a:solidFill>
            </a:endParaRP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58</a:t>
            </a:fld>
            <a:endParaRPr lang="en-US"/>
          </a:p>
        </p:txBody>
      </p:sp>
    </p:spTree>
    <p:extLst>
      <p:ext uri="{BB962C8B-B14F-4D97-AF65-F5344CB8AC3E}">
        <p14:creationId xmlns:p14="http://schemas.microsoft.com/office/powerpoint/2010/main" val="1194962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64A00DB-07A9-4767-9697-96F4C2BD5B69}" type="slidenum">
              <a:rPr lang="en-US" smtClean="0"/>
              <a:t>59</a:t>
            </a:fld>
            <a:endParaRPr lang="en-US"/>
          </a:p>
        </p:txBody>
      </p:sp>
      <p:pic>
        <p:nvPicPr>
          <p:cNvPr id="3" name="Imag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34569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57200" y="457200"/>
            <a:ext cx="8686800" cy="838200"/>
          </a:xfrm>
          <a:noFill/>
        </p:spPr>
        <p:txBody>
          <a:bodyPr anchor="ctr">
            <a:normAutofit/>
          </a:bodyPr>
          <a:lstStyle/>
          <a:p>
            <a:pPr fontAlgn="auto">
              <a:spcAft>
                <a:spcPts val="0"/>
              </a:spcAft>
              <a:defRPr/>
            </a:pPr>
            <a:r>
              <a:rPr lang="en-US" dirty="0" err="1" smtClean="0"/>
              <a:t>CréativitÉ</a:t>
            </a:r>
            <a:r>
              <a:rPr lang="en-US" dirty="0" smtClean="0"/>
              <a:t> vs. Innovation</a:t>
            </a:r>
          </a:p>
        </p:txBody>
      </p:sp>
      <p:sp>
        <p:nvSpPr>
          <p:cNvPr id="8" name="Content Placeholder 2"/>
          <p:cNvSpPr>
            <a:spLocks noGrp="1"/>
          </p:cNvSpPr>
          <p:nvPr>
            <p:ph idx="4294967295"/>
          </p:nvPr>
        </p:nvSpPr>
        <p:spPr>
          <a:xfrm>
            <a:off x="0" y="1600200"/>
            <a:ext cx="8229600" cy="4525963"/>
          </a:xfrm>
        </p:spPr>
        <p:txBody>
          <a:bodyPr rtlCol="0">
            <a:normAutofit/>
          </a:bodyPr>
          <a:lstStyle/>
          <a:p>
            <a:pPr fontAlgn="auto">
              <a:spcAft>
                <a:spcPts val="0"/>
              </a:spcAft>
              <a:buFont typeface="Wingdings 2"/>
              <a:buChar char=""/>
              <a:defRPr/>
            </a:pPr>
            <a:r>
              <a:rPr lang="en-US" b="1" i="1" dirty="0" smtClean="0">
                <a:solidFill>
                  <a:schemeClr val="tx2">
                    <a:lumMod val="60000"/>
                    <a:lumOff val="40000"/>
                  </a:schemeClr>
                </a:solidFill>
              </a:rPr>
              <a:t>La </a:t>
            </a:r>
            <a:r>
              <a:rPr lang="en-US" b="1" i="1" dirty="0" err="1" smtClean="0">
                <a:solidFill>
                  <a:schemeClr val="tx2">
                    <a:lumMod val="60000"/>
                    <a:lumOff val="40000"/>
                  </a:schemeClr>
                </a:solidFill>
              </a:rPr>
              <a:t>Créativité</a:t>
            </a:r>
            <a:r>
              <a:rPr lang="en-US" i="1" dirty="0" smtClean="0"/>
              <a:t> </a:t>
            </a:r>
            <a:r>
              <a:rPr lang="en-US" i="1" dirty="0" err="1" smtClean="0"/>
              <a:t>est</a:t>
            </a:r>
            <a:r>
              <a:rPr lang="en-US" i="1" dirty="0" smtClean="0"/>
              <a:t> </a:t>
            </a:r>
            <a:r>
              <a:rPr lang="en-US" i="1" dirty="0" err="1" smtClean="0"/>
              <a:t>une</a:t>
            </a:r>
            <a:r>
              <a:rPr lang="en-US" i="1" dirty="0" smtClean="0"/>
              <a:t> </a:t>
            </a:r>
            <a:r>
              <a:rPr lang="en-US" i="1" dirty="0" err="1" smtClean="0"/>
              <a:t>génération</a:t>
            </a:r>
            <a:r>
              <a:rPr lang="en-US" i="1" dirty="0" smtClean="0"/>
              <a:t> </a:t>
            </a:r>
            <a:r>
              <a:rPr lang="en-US" i="1" dirty="0" err="1" smtClean="0"/>
              <a:t>d’idées</a:t>
            </a:r>
            <a:endParaRPr lang="en-US" i="1" dirty="0" smtClean="0"/>
          </a:p>
          <a:p>
            <a:pPr fontAlgn="auto">
              <a:spcAft>
                <a:spcPts val="0"/>
              </a:spcAft>
              <a:buFont typeface="Wingdings 2"/>
              <a:buChar char=""/>
              <a:defRPr/>
            </a:pPr>
            <a:r>
              <a:rPr lang="en-US" b="1" i="1" dirty="0" err="1" smtClean="0">
                <a:solidFill>
                  <a:schemeClr val="tx2">
                    <a:lumMod val="60000"/>
                    <a:lumOff val="40000"/>
                  </a:schemeClr>
                </a:solidFill>
              </a:rPr>
              <a:t>L’Innovation</a:t>
            </a:r>
            <a:r>
              <a:rPr lang="en-US" i="1" dirty="0" smtClean="0"/>
              <a:t> </a:t>
            </a:r>
            <a:r>
              <a:rPr lang="en-US" i="1" dirty="0" err="1" smtClean="0"/>
              <a:t>est</a:t>
            </a:r>
            <a:r>
              <a:rPr lang="en-US" i="1" dirty="0" smtClean="0"/>
              <a:t> </a:t>
            </a:r>
            <a:r>
              <a:rPr lang="en-US" i="1" dirty="0" err="1" smtClean="0"/>
              <a:t>l’implantation</a:t>
            </a:r>
            <a:r>
              <a:rPr lang="en-US" i="1" dirty="0" smtClean="0"/>
              <a:t> </a:t>
            </a:r>
            <a:r>
              <a:rPr lang="en-US" i="1" dirty="0" err="1" smtClean="0"/>
              <a:t>d’idées</a:t>
            </a:r>
            <a:r>
              <a:rPr lang="en-US" i="1" dirty="0" smtClean="0"/>
              <a:t> de </a:t>
            </a:r>
            <a:r>
              <a:rPr lang="en-US" i="1" dirty="0" err="1" smtClean="0"/>
              <a:t>manière</a:t>
            </a:r>
            <a:r>
              <a:rPr lang="en-US" i="1" dirty="0" smtClean="0"/>
              <a:t> à </a:t>
            </a:r>
            <a:r>
              <a:rPr lang="en-US" i="1" dirty="0" err="1" smtClean="0"/>
              <a:t>créer</a:t>
            </a:r>
            <a:r>
              <a:rPr lang="en-US" i="1" dirty="0" smtClean="0"/>
              <a:t> de la </a:t>
            </a:r>
            <a:r>
              <a:rPr lang="en-US" i="1" dirty="0" err="1" smtClean="0"/>
              <a:t>valeur</a:t>
            </a:r>
            <a:r>
              <a:rPr lang="en-US" i="1" dirty="0" smtClean="0"/>
              <a:t> </a:t>
            </a:r>
            <a:r>
              <a:rPr lang="en-US" i="1" dirty="0" err="1" smtClean="0"/>
              <a:t>économique</a:t>
            </a:r>
            <a:endParaRPr lang="en-US" i="1" dirty="0"/>
          </a:p>
        </p:txBody>
      </p:sp>
      <p:sp>
        <p:nvSpPr>
          <p:cNvPr id="9" name="TextBox 8"/>
          <p:cNvSpPr txBox="1"/>
          <p:nvPr/>
        </p:nvSpPr>
        <p:spPr>
          <a:xfrm>
            <a:off x="0" y="3276600"/>
            <a:ext cx="9144000" cy="2862322"/>
          </a:xfrm>
          <a:prstGeom prst="rect">
            <a:avLst/>
          </a:prstGeom>
          <a:noFill/>
          <a:ln>
            <a:solidFill>
              <a:schemeClr val="accent1"/>
            </a:solidFill>
          </a:ln>
        </p:spPr>
        <p:txBody>
          <a:bodyPr>
            <a:spAutoFit/>
          </a:bodyPr>
          <a:lstStyle/>
          <a:p>
            <a:pPr algn="ctr" fontAlgn="auto">
              <a:spcBef>
                <a:spcPts val="0"/>
              </a:spcBef>
              <a:spcAft>
                <a:spcPts val="0"/>
              </a:spcAft>
              <a:buClrTx/>
              <a:buSzTx/>
              <a:buFontTx/>
              <a:buNone/>
              <a:defRPr/>
            </a:pPr>
            <a:r>
              <a:rPr lang="en-US" sz="3600" i="1" dirty="0" smtClean="0">
                <a:solidFill>
                  <a:schemeClr val="tx1"/>
                </a:solidFill>
                <a:latin typeface="+mn-lt"/>
              </a:rPr>
              <a:t>Nous </a:t>
            </a:r>
            <a:r>
              <a:rPr lang="en-US" sz="3600" i="1" dirty="0" err="1" smtClean="0">
                <a:solidFill>
                  <a:schemeClr val="tx1"/>
                </a:solidFill>
                <a:latin typeface="+mn-lt"/>
              </a:rPr>
              <a:t>sommes</a:t>
            </a:r>
            <a:r>
              <a:rPr lang="en-US" sz="3600" i="1" dirty="0" smtClean="0">
                <a:solidFill>
                  <a:schemeClr val="tx1"/>
                </a:solidFill>
                <a:latin typeface="+mn-lt"/>
              </a:rPr>
              <a:t> </a:t>
            </a:r>
            <a:r>
              <a:rPr lang="en-US" sz="3600" i="1" dirty="0" err="1" smtClean="0">
                <a:solidFill>
                  <a:schemeClr val="tx1"/>
                </a:solidFill>
                <a:latin typeface="+mn-lt"/>
              </a:rPr>
              <a:t>tous</a:t>
            </a:r>
            <a:r>
              <a:rPr lang="en-US" sz="3600" i="1" dirty="0" smtClean="0">
                <a:solidFill>
                  <a:schemeClr val="tx1"/>
                </a:solidFill>
                <a:latin typeface="+mn-lt"/>
              </a:rPr>
              <a:t> des </a:t>
            </a:r>
            <a:r>
              <a:rPr lang="en-US" sz="3600" b="1" i="1" dirty="0" err="1" smtClean="0">
                <a:solidFill>
                  <a:schemeClr val="tx2">
                    <a:lumMod val="60000"/>
                    <a:lumOff val="40000"/>
                  </a:schemeClr>
                </a:solidFill>
                <a:latin typeface="+mn-lt"/>
              </a:rPr>
              <a:t>créateurs</a:t>
            </a:r>
            <a:r>
              <a:rPr lang="en-US" sz="3600" b="1" i="1" dirty="0" smtClean="0">
                <a:solidFill>
                  <a:schemeClr val="tx2">
                    <a:lumMod val="60000"/>
                    <a:lumOff val="40000"/>
                  </a:schemeClr>
                </a:solidFill>
                <a:latin typeface="+mn-lt"/>
              </a:rPr>
              <a:t> </a:t>
            </a:r>
            <a:r>
              <a:rPr lang="en-US" sz="3600" b="1" i="1" dirty="0" err="1" smtClean="0">
                <a:solidFill>
                  <a:schemeClr val="tx2">
                    <a:lumMod val="60000"/>
                    <a:lumOff val="40000"/>
                  </a:schemeClr>
                </a:solidFill>
                <a:latin typeface="+mn-lt"/>
              </a:rPr>
              <a:t>potentiels</a:t>
            </a:r>
            <a:r>
              <a:rPr lang="en-US" sz="3600" i="1" dirty="0" smtClean="0">
                <a:solidFill>
                  <a:schemeClr val="tx1"/>
                </a:solidFill>
                <a:latin typeface="+mn-lt"/>
              </a:rPr>
              <a:t>,</a:t>
            </a:r>
            <a:endParaRPr lang="en-US" sz="3600" i="1" dirty="0">
              <a:solidFill>
                <a:schemeClr val="tx1"/>
              </a:solidFill>
              <a:latin typeface="+mn-lt"/>
            </a:endParaRPr>
          </a:p>
          <a:p>
            <a:pPr algn="ctr" fontAlgn="auto">
              <a:spcBef>
                <a:spcPts val="0"/>
              </a:spcBef>
              <a:spcAft>
                <a:spcPts val="0"/>
              </a:spcAft>
              <a:buClrTx/>
              <a:buSzTx/>
              <a:buFontTx/>
              <a:buNone/>
              <a:defRPr/>
            </a:pPr>
            <a:r>
              <a:rPr lang="en-US" sz="3600" i="1" dirty="0" err="1" smtClean="0">
                <a:solidFill>
                  <a:schemeClr val="tx1"/>
                </a:solidFill>
                <a:latin typeface="+mn-lt"/>
              </a:rPr>
              <a:t>Mais</a:t>
            </a:r>
            <a:r>
              <a:rPr lang="en-US" sz="3600" i="1" dirty="0" smtClean="0">
                <a:solidFill>
                  <a:schemeClr val="tx1"/>
                </a:solidFill>
                <a:latin typeface="+mn-lt"/>
              </a:rPr>
              <a:t> </a:t>
            </a:r>
            <a:r>
              <a:rPr lang="en-US" sz="3600" b="1" i="1" dirty="0" err="1">
                <a:solidFill>
                  <a:schemeClr val="tx2">
                    <a:lumMod val="60000"/>
                    <a:lumOff val="40000"/>
                  </a:schemeClr>
                </a:solidFill>
              </a:rPr>
              <a:t>l’</a:t>
            </a:r>
            <a:r>
              <a:rPr lang="en-US" sz="3600" b="1" i="1" dirty="0" err="1" smtClean="0">
                <a:solidFill>
                  <a:schemeClr val="tx2">
                    <a:lumMod val="60000"/>
                    <a:lumOff val="40000"/>
                  </a:schemeClr>
                </a:solidFill>
                <a:latin typeface="+mn-lt"/>
              </a:rPr>
              <a:t>innovation</a:t>
            </a:r>
            <a:r>
              <a:rPr lang="en-US" sz="3600" i="1" dirty="0" smtClean="0">
                <a:solidFill>
                  <a:schemeClr val="tx1"/>
                </a:solidFill>
                <a:latin typeface="+mn-lt"/>
              </a:rPr>
              <a:t> </a:t>
            </a:r>
            <a:r>
              <a:rPr lang="en-US" sz="3600" i="1" dirty="0" err="1" smtClean="0">
                <a:solidFill>
                  <a:schemeClr val="tx1"/>
                </a:solidFill>
                <a:latin typeface="+mn-lt"/>
              </a:rPr>
              <a:t>demande</a:t>
            </a:r>
            <a:r>
              <a:rPr lang="en-US" sz="3600" i="1" dirty="0" smtClean="0">
                <a:solidFill>
                  <a:schemeClr val="tx1"/>
                </a:solidFill>
                <a:latin typeface="+mn-lt"/>
              </a:rPr>
              <a:t> </a:t>
            </a:r>
            <a:r>
              <a:rPr lang="en-US" sz="3600" i="1" dirty="0" err="1" smtClean="0">
                <a:solidFill>
                  <a:schemeClr val="tx1"/>
                </a:solidFill>
                <a:latin typeface="+mn-lt"/>
              </a:rPr>
              <a:t>l’implantation</a:t>
            </a:r>
            <a:r>
              <a:rPr lang="en-US" sz="3600" i="1" dirty="0" smtClean="0">
                <a:solidFill>
                  <a:schemeClr val="tx1"/>
                </a:solidFill>
                <a:latin typeface="+mn-lt"/>
              </a:rPr>
              <a:t> </a:t>
            </a:r>
            <a:r>
              <a:rPr lang="en-US" sz="3600" i="1" dirty="0" err="1" smtClean="0">
                <a:solidFill>
                  <a:schemeClr val="tx1"/>
                </a:solidFill>
                <a:latin typeface="+mn-lt"/>
              </a:rPr>
              <a:t>d’une</a:t>
            </a:r>
            <a:r>
              <a:rPr lang="en-US" sz="3600" i="1" dirty="0" smtClean="0">
                <a:solidFill>
                  <a:schemeClr val="tx1"/>
                </a:solidFill>
                <a:latin typeface="+mn-lt"/>
              </a:rPr>
              <a:t> </a:t>
            </a:r>
            <a:r>
              <a:rPr lang="en-US" sz="3600" i="1" dirty="0" err="1" smtClean="0">
                <a:solidFill>
                  <a:schemeClr val="tx1"/>
                </a:solidFill>
                <a:latin typeface="+mn-lt"/>
              </a:rPr>
              <a:t>approche</a:t>
            </a:r>
            <a:r>
              <a:rPr lang="en-US" sz="3600" i="1" dirty="0" smtClean="0">
                <a:solidFill>
                  <a:schemeClr val="tx1"/>
                </a:solidFill>
                <a:latin typeface="+mn-lt"/>
              </a:rPr>
              <a:t> </a:t>
            </a:r>
            <a:r>
              <a:rPr lang="en-US" sz="3600" i="1" dirty="0" err="1" smtClean="0">
                <a:solidFill>
                  <a:schemeClr val="tx1"/>
                </a:solidFill>
                <a:latin typeface="+mn-lt"/>
              </a:rPr>
              <a:t>structurée</a:t>
            </a:r>
            <a:r>
              <a:rPr lang="en-US" sz="3600" i="1" dirty="0" smtClean="0">
                <a:solidFill>
                  <a:schemeClr val="tx1"/>
                </a:solidFill>
                <a:latin typeface="+mn-lt"/>
              </a:rPr>
              <a:t> pour </a:t>
            </a:r>
            <a:r>
              <a:rPr lang="en-US" sz="3600" i="1" dirty="0" err="1" smtClean="0">
                <a:solidFill>
                  <a:schemeClr val="tx1"/>
                </a:solidFill>
                <a:latin typeface="+mn-lt"/>
              </a:rPr>
              <a:t>canaliser</a:t>
            </a:r>
            <a:r>
              <a:rPr lang="en-US" sz="3600" i="1" dirty="0" smtClean="0">
                <a:solidFill>
                  <a:schemeClr val="tx1"/>
                </a:solidFill>
                <a:latin typeface="+mn-lt"/>
              </a:rPr>
              <a:t> </a:t>
            </a:r>
            <a:r>
              <a:rPr lang="en-US" sz="3600" i="1" dirty="0" err="1" smtClean="0">
                <a:solidFill>
                  <a:schemeClr val="tx1"/>
                </a:solidFill>
                <a:latin typeface="+mn-lt"/>
              </a:rPr>
              <a:t>notre</a:t>
            </a:r>
            <a:r>
              <a:rPr lang="en-US" sz="3600" i="1" dirty="0" smtClean="0">
                <a:solidFill>
                  <a:schemeClr val="tx1"/>
                </a:solidFill>
                <a:latin typeface="+mn-lt"/>
              </a:rPr>
              <a:t> </a:t>
            </a:r>
            <a:r>
              <a:rPr lang="en-US" sz="3600" i="1" dirty="0" err="1" smtClean="0">
                <a:solidFill>
                  <a:schemeClr val="tx1"/>
                </a:solidFill>
                <a:latin typeface="+mn-lt"/>
              </a:rPr>
              <a:t>processus</a:t>
            </a:r>
            <a:r>
              <a:rPr lang="en-US" sz="3600" i="1" dirty="0" smtClean="0">
                <a:solidFill>
                  <a:schemeClr val="tx1"/>
                </a:solidFill>
                <a:latin typeface="+mn-lt"/>
              </a:rPr>
              <a:t> de </a:t>
            </a:r>
            <a:r>
              <a:rPr lang="en-US" sz="3600" i="1" dirty="0" err="1" smtClean="0">
                <a:solidFill>
                  <a:schemeClr val="tx1"/>
                </a:solidFill>
                <a:latin typeface="+mn-lt"/>
              </a:rPr>
              <a:t>création</a:t>
            </a:r>
            <a:r>
              <a:rPr lang="en-US" sz="3600" i="1" dirty="0" smtClean="0">
                <a:solidFill>
                  <a:schemeClr val="tx1"/>
                </a:solidFill>
                <a:latin typeface="+mn-lt"/>
              </a:rPr>
              <a:t> </a:t>
            </a:r>
            <a:r>
              <a:rPr lang="en-US" sz="3600" i="1" dirty="0" err="1" smtClean="0">
                <a:solidFill>
                  <a:schemeClr val="tx1"/>
                </a:solidFill>
                <a:latin typeface="+mn-lt"/>
              </a:rPr>
              <a:t>dans</a:t>
            </a:r>
            <a:r>
              <a:rPr lang="en-US" sz="3600" i="1" dirty="0" smtClean="0">
                <a:solidFill>
                  <a:schemeClr val="tx1"/>
                </a:solidFill>
                <a:latin typeface="+mn-lt"/>
              </a:rPr>
              <a:t> </a:t>
            </a:r>
            <a:r>
              <a:rPr lang="en-US" sz="3600" i="1" dirty="0" err="1" smtClean="0">
                <a:solidFill>
                  <a:schemeClr val="tx1"/>
                </a:solidFill>
                <a:latin typeface="+mn-lt"/>
              </a:rPr>
              <a:t>notre</a:t>
            </a:r>
            <a:r>
              <a:rPr lang="en-US" sz="3600" i="1" dirty="0" smtClean="0">
                <a:solidFill>
                  <a:schemeClr val="tx1"/>
                </a:solidFill>
                <a:latin typeface="+mn-lt"/>
              </a:rPr>
              <a:t> </a:t>
            </a:r>
            <a:r>
              <a:rPr lang="en-US" sz="3600" i="1" dirty="0" err="1" smtClean="0">
                <a:solidFill>
                  <a:schemeClr val="tx1"/>
                </a:solidFill>
                <a:latin typeface="+mn-lt"/>
              </a:rPr>
              <a:t>environnement</a:t>
            </a:r>
            <a:r>
              <a:rPr lang="en-US" sz="3600" i="1" dirty="0" smtClean="0">
                <a:solidFill>
                  <a:schemeClr val="tx1"/>
                </a:solidFill>
                <a:latin typeface="+mn-lt"/>
              </a:rPr>
              <a:t> </a:t>
            </a:r>
            <a:r>
              <a:rPr lang="en-US" sz="3600" i="1" dirty="0" err="1" smtClean="0">
                <a:solidFill>
                  <a:schemeClr val="tx1"/>
                </a:solidFill>
                <a:latin typeface="+mn-lt"/>
              </a:rPr>
              <a:t>d’affaires</a:t>
            </a:r>
            <a:r>
              <a:rPr lang="en-US" sz="3600" i="1" dirty="0" smtClean="0">
                <a:solidFill>
                  <a:schemeClr val="tx1"/>
                </a:solidFill>
                <a:latin typeface="+mn-lt"/>
              </a:rPr>
              <a:t>! </a:t>
            </a:r>
            <a:endParaRPr lang="en-US" sz="3600" i="1" dirty="0">
              <a:solidFill>
                <a:schemeClr val="tx1"/>
              </a:solidFill>
              <a:latin typeface="+mn-lt"/>
            </a:endParaRPr>
          </a:p>
        </p:txBody>
      </p:sp>
      <p:pic>
        <p:nvPicPr>
          <p:cNvPr id="10" name="Picture 3" descr="C:\Program Files\Microsoft Office\MEDIA\CAGCAT10\j0195812.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89982" y="1631950"/>
            <a:ext cx="1524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983682" y="1611962"/>
            <a:ext cx="368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800" b="1" dirty="0">
                <a:latin typeface="Calibri" pitchFamily="34" charset="0"/>
              </a:rPr>
              <a:t>$</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6</a:t>
            </a:fld>
            <a:endParaRPr lang="en-US"/>
          </a:p>
        </p:txBody>
      </p:sp>
    </p:spTree>
    <p:extLst>
      <p:ext uri="{BB962C8B-B14F-4D97-AF65-F5344CB8AC3E}">
        <p14:creationId xmlns:p14="http://schemas.microsoft.com/office/powerpoint/2010/main" val="2161293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EXEMPLE DE </a:t>
            </a:r>
            <a:r>
              <a:rPr lang="fr-CA" sz="2800" dirty="0" smtClean="0"/>
              <a:t>RÉSOLUTION D’UNE </a:t>
            </a:r>
            <a:r>
              <a:rPr lang="fr-CA" sz="2800" dirty="0" err="1" smtClean="0"/>
              <a:t>cONTRADICTION</a:t>
            </a:r>
            <a:endParaRPr lang="fr-CA" sz="2800" dirty="0"/>
          </a:p>
        </p:txBody>
      </p:sp>
      <p:sp>
        <p:nvSpPr>
          <p:cNvPr id="3" name="Espace réservé du contenu 2"/>
          <p:cNvSpPr>
            <a:spLocks noGrp="1"/>
          </p:cNvSpPr>
          <p:nvPr>
            <p:ph idx="1"/>
          </p:nvPr>
        </p:nvSpPr>
        <p:spPr/>
        <p:txBody>
          <a:bodyPr>
            <a:normAutofit fontScale="70000" lnSpcReduction="20000"/>
          </a:bodyPr>
          <a:lstStyle/>
          <a:p>
            <a:r>
              <a:rPr lang="fr-CA" dirty="0"/>
              <a:t>Prenons un </a:t>
            </a:r>
            <a:r>
              <a:rPr lang="fr-CA" dirty="0" smtClean="0"/>
              <a:t>problème mondialement </a:t>
            </a:r>
            <a:r>
              <a:rPr lang="fr-CA" dirty="0"/>
              <a:t>connu, celui du tartre </a:t>
            </a:r>
            <a:r>
              <a:rPr lang="fr-CA" dirty="0" smtClean="0"/>
              <a:t>sur les dents. En utilisant </a:t>
            </a:r>
            <a:r>
              <a:rPr lang="fr-CA" dirty="0"/>
              <a:t>un abrasif, il est possible </a:t>
            </a:r>
            <a:r>
              <a:rPr lang="fr-CA" dirty="0" smtClean="0"/>
              <a:t>d’éliminer </a:t>
            </a:r>
            <a:r>
              <a:rPr lang="fr-CA" dirty="0"/>
              <a:t>le tartre, mais l’abrasif </a:t>
            </a:r>
            <a:r>
              <a:rPr lang="fr-CA" dirty="0" smtClean="0"/>
              <a:t>présente aussi </a:t>
            </a:r>
            <a:r>
              <a:rPr lang="fr-CA" dirty="0"/>
              <a:t>un inconvénient: il abîme </a:t>
            </a:r>
            <a:r>
              <a:rPr lang="fr-CA" dirty="0" smtClean="0"/>
              <a:t>l’émail. Dans </a:t>
            </a:r>
            <a:r>
              <a:rPr lang="fr-CA" dirty="0"/>
              <a:t>la plupart des écoles d’ingénieur, </a:t>
            </a:r>
            <a:r>
              <a:rPr lang="fr-CA" dirty="0" smtClean="0"/>
              <a:t>les </a:t>
            </a:r>
            <a:r>
              <a:rPr lang="fr-CA" dirty="0"/>
              <a:t>étudiants vont apprendre à résoudre </a:t>
            </a:r>
            <a:r>
              <a:rPr lang="fr-CA" dirty="0" smtClean="0"/>
              <a:t>les problèmes </a:t>
            </a:r>
            <a:r>
              <a:rPr lang="fr-CA" dirty="0"/>
              <a:t>en utilisant un compromis. Celui-ci va </a:t>
            </a:r>
            <a:r>
              <a:rPr lang="fr-CA" dirty="0" smtClean="0"/>
              <a:t>permettre de </a:t>
            </a:r>
            <a:r>
              <a:rPr lang="fr-CA" dirty="0"/>
              <a:t>déterminer une force abrasive moyenne, ni trop élevée, </a:t>
            </a:r>
            <a:r>
              <a:rPr lang="fr-CA" dirty="0" smtClean="0"/>
              <a:t>ni trop </a:t>
            </a:r>
            <a:r>
              <a:rPr lang="fr-CA" dirty="0"/>
              <a:t>faible. Or pour </a:t>
            </a:r>
            <a:r>
              <a:rPr lang="fr-CA" dirty="0" err="1"/>
              <a:t>Altshuller</a:t>
            </a:r>
            <a:r>
              <a:rPr lang="fr-CA" dirty="0"/>
              <a:t>, le compromis est interdit, </a:t>
            </a:r>
            <a:r>
              <a:rPr lang="fr-CA" dirty="0" smtClean="0"/>
              <a:t>car le </a:t>
            </a:r>
            <a:r>
              <a:rPr lang="fr-CA" dirty="0"/>
              <a:t>compromis est une impasse qui n’élimine pas le défaut, </a:t>
            </a:r>
            <a:r>
              <a:rPr lang="fr-CA" dirty="0" smtClean="0"/>
              <a:t>il l’atténue </a:t>
            </a:r>
            <a:r>
              <a:rPr lang="fr-CA" dirty="0"/>
              <a:t>seulement. Ce n’est donc pas une vraie solution</a:t>
            </a:r>
            <a:r>
              <a:rPr lang="fr-CA" dirty="0" smtClean="0"/>
              <a:t>. Pour </a:t>
            </a:r>
            <a:r>
              <a:rPr lang="fr-CA" dirty="0"/>
              <a:t>sortir de cette impasse, </a:t>
            </a:r>
            <a:r>
              <a:rPr lang="fr-CA" dirty="0" err="1"/>
              <a:t>Altshuller</a:t>
            </a:r>
            <a:r>
              <a:rPr lang="fr-CA" dirty="0"/>
              <a:t> utilise la méthode </a:t>
            </a:r>
            <a:r>
              <a:rPr lang="fr-CA" dirty="0" smtClean="0"/>
              <a:t>de la </a:t>
            </a:r>
            <a:r>
              <a:rPr lang="fr-CA" dirty="0"/>
              <a:t>reformulation. Oublions notre tartre et notre émail, </a:t>
            </a:r>
            <a:r>
              <a:rPr lang="fr-CA" dirty="0" smtClean="0"/>
              <a:t>et remplaçons </a:t>
            </a:r>
            <a:r>
              <a:rPr lang="fr-CA" dirty="0"/>
              <a:t>ces deux termes par «couche supérieure» </a:t>
            </a:r>
            <a:r>
              <a:rPr lang="fr-CA" dirty="0" smtClean="0"/>
              <a:t>et «</a:t>
            </a:r>
            <a:r>
              <a:rPr lang="fr-CA" dirty="0"/>
              <a:t>couche inférieure». N’existe-t-il pas d’autres </a:t>
            </a:r>
            <a:r>
              <a:rPr lang="fr-CA" dirty="0" smtClean="0"/>
              <a:t>activités humaines </a:t>
            </a:r>
            <a:r>
              <a:rPr lang="fr-CA" dirty="0"/>
              <a:t>qui ont résolu par le passé le problème de la </a:t>
            </a:r>
            <a:r>
              <a:rPr lang="fr-CA" dirty="0" smtClean="0"/>
              <a:t>dissociation </a:t>
            </a:r>
            <a:r>
              <a:rPr lang="fr-CA" dirty="0"/>
              <a:t>entre une couche supérieure et une couche </a:t>
            </a:r>
            <a:r>
              <a:rPr lang="fr-CA" dirty="0" smtClean="0"/>
              <a:t>inférieure</a:t>
            </a:r>
            <a:r>
              <a:rPr lang="fr-CA" dirty="0"/>
              <a:t>? </a:t>
            </a:r>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60</a:t>
            </a:fld>
            <a:endParaRPr lang="en-US"/>
          </a:p>
        </p:txBody>
      </p:sp>
    </p:spTree>
    <p:extLst>
      <p:ext uri="{BB962C8B-B14F-4D97-AF65-F5344CB8AC3E}">
        <p14:creationId xmlns:p14="http://schemas.microsoft.com/office/powerpoint/2010/main" val="3410325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EXEMPLE DE </a:t>
            </a:r>
            <a:r>
              <a:rPr lang="fr-CA" sz="2800" dirty="0" smtClean="0"/>
              <a:t>RÉSOLUTION D’UNE </a:t>
            </a:r>
            <a:r>
              <a:rPr lang="fr-CA" sz="2800" dirty="0" err="1" smtClean="0"/>
              <a:t>cONTRADICTION</a:t>
            </a:r>
            <a:endParaRPr lang="fr-CA" sz="2800" dirty="0"/>
          </a:p>
        </p:txBody>
      </p:sp>
      <p:sp>
        <p:nvSpPr>
          <p:cNvPr id="3" name="Espace réservé du contenu 2"/>
          <p:cNvSpPr>
            <a:spLocks noGrp="1"/>
          </p:cNvSpPr>
          <p:nvPr>
            <p:ph idx="1"/>
          </p:nvPr>
        </p:nvSpPr>
        <p:spPr/>
        <p:txBody>
          <a:bodyPr>
            <a:normAutofit fontScale="70000" lnSpcReduction="20000"/>
          </a:bodyPr>
          <a:lstStyle/>
          <a:p>
            <a:r>
              <a:rPr lang="fr-CA" dirty="0" smtClean="0"/>
              <a:t>Des </a:t>
            </a:r>
            <a:r>
              <a:rPr lang="fr-CA" dirty="0"/>
              <a:t>dentistes aux </a:t>
            </a:r>
            <a:r>
              <a:rPr lang="fr-CA" dirty="0" smtClean="0"/>
              <a:t>États-Unis </a:t>
            </a:r>
            <a:r>
              <a:rPr lang="fr-CA" dirty="0"/>
              <a:t>ont adopté les </a:t>
            </a:r>
            <a:r>
              <a:rPr lang="fr-CA" dirty="0" smtClean="0"/>
              <a:t>enseignements </a:t>
            </a:r>
            <a:r>
              <a:rPr lang="fr-CA" dirty="0"/>
              <a:t>de TRIZ pour étudier ce problème. Ils ont </a:t>
            </a:r>
            <a:r>
              <a:rPr lang="fr-CA" dirty="0" smtClean="0"/>
              <a:t>trouvé une </a:t>
            </a:r>
            <a:r>
              <a:rPr lang="fr-CA" dirty="0"/>
              <a:t>solution dans le domaine le plus inattendu qui soit: </a:t>
            </a:r>
            <a:r>
              <a:rPr lang="fr-CA" dirty="0" smtClean="0"/>
              <a:t>l’archéologie</a:t>
            </a:r>
            <a:r>
              <a:rPr lang="fr-CA" dirty="0"/>
              <a:t>! On sait parfaitement, dans cette discipline</a:t>
            </a:r>
            <a:r>
              <a:rPr lang="fr-CA" dirty="0" smtClean="0"/>
              <a:t>, enlever </a:t>
            </a:r>
            <a:r>
              <a:rPr lang="fr-CA" dirty="0"/>
              <a:t>une couche de terre tout en protégeant l’objet </a:t>
            </a:r>
            <a:r>
              <a:rPr lang="fr-CA" dirty="0" smtClean="0"/>
              <a:t>découvert</a:t>
            </a:r>
            <a:r>
              <a:rPr lang="fr-CA" dirty="0"/>
              <a:t>. Pendant des siècles, la terre et l’objet ont formé </a:t>
            </a:r>
            <a:r>
              <a:rPr lang="fr-CA" dirty="0" smtClean="0"/>
              <a:t>une couche </a:t>
            </a:r>
            <a:r>
              <a:rPr lang="fr-CA" dirty="0"/>
              <a:t>intermédiaire que les chimistes connaissent bien </a:t>
            </a:r>
            <a:r>
              <a:rPr lang="fr-CA" dirty="0" smtClean="0"/>
              <a:t>et qu’ils </a:t>
            </a:r>
            <a:r>
              <a:rPr lang="fr-CA" dirty="0"/>
              <a:t>dissolvent sans difficulté, tout en gardant </a:t>
            </a:r>
            <a:r>
              <a:rPr lang="fr-CA" dirty="0" smtClean="0"/>
              <a:t>l’objet intact</a:t>
            </a:r>
            <a:r>
              <a:rPr lang="fr-CA" dirty="0"/>
              <a:t>. Peut-on appliquer cette approche au </a:t>
            </a:r>
            <a:r>
              <a:rPr lang="fr-CA" dirty="0" smtClean="0"/>
              <a:t>problème dentaire</a:t>
            </a:r>
            <a:r>
              <a:rPr lang="fr-CA" dirty="0"/>
              <a:t>? Existe-t-il une couche intermédiaire entre le </a:t>
            </a:r>
            <a:r>
              <a:rPr lang="fr-CA" dirty="0" smtClean="0"/>
              <a:t>tartre et </a:t>
            </a:r>
            <a:r>
              <a:rPr lang="fr-CA" dirty="0"/>
              <a:t>l’émail? Des études complémentaires ont démontré </a:t>
            </a:r>
            <a:r>
              <a:rPr lang="fr-CA" dirty="0" smtClean="0"/>
              <a:t>que oui</a:t>
            </a:r>
            <a:r>
              <a:rPr lang="fr-CA" dirty="0"/>
              <a:t>. En étudiant la formule chimique de cette couche, </a:t>
            </a:r>
            <a:r>
              <a:rPr lang="fr-CA" dirty="0" smtClean="0"/>
              <a:t>des chercheurs </a:t>
            </a:r>
            <a:r>
              <a:rPr lang="fr-CA" dirty="0"/>
              <a:t>ont rapidement trouvé un liquide qui </a:t>
            </a:r>
            <a:r>
              <a:rPr lang="fr-CA" dirty="0" smtClean="0"/>
              <a:t>permettait de </a:t>
            </a:r>
            <a:r>
              <a:rPr lang="fr-CA" dirty="0"/>
              <a:t>la dissoudre, sans nocivité pour l’organisme, ni </a:t>
            </a:r>
            <a:r>
              <a:rPr lang="fr-CA" dirty="0" smtClean="0"/>
              <a:t>altération pour </a:t>
            </a:r>
            <a:r>
              <a:rPr lang="fr-CA" dirty="0"/>
              <a:t>l’émail. Comparez cette solution avec un compromis…</a:t>
            </a:r>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61</a:t>
            </a:fld>
            <a:endParaRPr lang="en-US"/>
          </a:p>
        </p:txBody>
      </p:sp>
    </p:spTree>
    <p:extLst>
      <p:ext uri="{BB962C8B-B14F-4D97-AF65-F5344CB8AC3E}">
        <p14:creationId xmlns:p14="http://schemas.microsoft.com/office/powerpoint/2010/main" val="796967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DIFFUSION MONDIALE DE TRIZ</a:t>
            </a:r>
          </a:p>
        </p:txBody>
      </p:sp>
      <p:sp>
        <p:nvSpPr>
          <p:cNvPr id="3" name="Espace réservé du contenu 2"/>
          <p:cNvSpPr>
            <a:spLocks noGrp="1"/>
          </p:cNvSpPr>
          <p:nvPr>
            <p:ph idx="1"/>
          </p:nvPr>
        </p:nvSpPr>
        <p:spPr/>
        <p:txBody>
          <a:bodyPr>
            <a:normAutofit fontScale="62500" lnSpcReduction="20000"/>
          </a:bodyPr>
          <a:lstStyle/>
          <a:p>
            <a:r>
              <a:rPr lang="fr-CA" dirty="0"/>
              <a:t>Les exemples de contradictions résolues avec succès grâce </a:t>
            </a:r>
            <a:r>
              <a:rPr lang="fr-CA" dirty="0" smtClean="0"/>
              <a:t>à l’emploi </a:t>
            </a:r>
            <a:r>
              <a:rPr lang="fr-CA" dirty="0"/>
              <a:t>de TRIZ sont devenus légion, des plus anecdotiques– comment enfiler une chemise sur un cintre sans la </a:t>
            </a:r>
            <a:r>
              <a:rPr lang="fr-CA" dirty="0" smtClean="0"/>
              <a:t>déboutonner</a:t>
            </a:r>
            <a:r>
              <a:rPr lang="fr-CA" dirty="0"/>
              <a:t>, comment livrer des pizzas chaudes sans que le </a:t>
            </a:r>
            <a:r>
              <a:rPr lang="fr-CA" dirty="0" smtClean="0"/>
              <a:t>carton ne </a:t>
            </a:r>
            <a:r>
              <a:rPr lang="fr-CA" dirty="0"/>
              <a:t>se déforme – aux problèmes d’innovation les plus </a:t>
            </a:r>
            <a:r>
              <a:rPr lang="fr-CA" dirty="0" smtClean="0"/>
              <a:t>cruciaux et </a:t>
            </a:r>
            <a:r>
              <a:rPr lang="fr-CA" dirty="0"/>
              <a:t>générateurs de recettes pour les grands groupes industriels</a:t>
            </a:r>
            <a:r>
              <a:rPr lang="fr-CA" dirty="0" smtClean="0"/>
              <a:t>. Qu’il </a:t>
            </a:r>
            <a:r>
              <a:rPr lang="fr-CA" dirty="0"/>
              <a:t>s’agisse d’un nouveau mode de ravitaillement en </a:t>
            </a:r>
            <a:r>
              <a:rPr lang="fr-CA" dirty="0" smtClean="0"/>
              <a:t>vol pour </a:t>
            </a:r>
            <a:r>
              <a:rPr lang="fr-CA" dirty="0"/>
              <a:t>les avions 767 de Boeing ayant permis d’obtenir, </a:t>
            </a:r>
            <a:r>
              <a:rPr lang="fr-CA" dirty="0" smtClean="0"/>
              <a:t>selon le </a:t>
            </a:r>
            <a:r>
              <a:rPr lang="fr-CA" dirty="0"/>
              <a:t>constructeur américain, 1,5 milliard de dollars de dollars </a:t>
            </a:r>
            <a:r>
              <a:rPr lang="fr-CA" dirty="0" smtClean="0"/>
              <a:t>de vente </a:t>
            </a:r>
            <a:r>
              <a:rPr lang="fr-CA" dirty="0"/>
              <a:t>d’avions supplémentaires; ou encore d’une étude </a:t>
            </a:r>
            <a:r>
              <a:rPr lang="fr-CA" dirty="0" smtClean="0"/>
              <a:t>TRIZ chez </a:t>
            </a:r>
            <a:r>
              <a:rPr lang="fr-CA" dirty="0"/>
              <a:t>Samsung </a:t>
            </a:r>
            <a:r>
              <a:rPr lang="fr-CA" dirty="0" err="1"/>
              <a:t>Electronics</a:t>
            </a:r>
            <a:r>
              <a:rPr lang="fr-CA" dirty="0"/>
              <a:t> sur les têtes de lecture </a:t>
            </a:r>
            <a:r>
              <a:rPr lang="fr-CA" dirty="0" smtClean="0"/>
              <a:t>DVD optique</a:t>
            </a:r>
            <a:r>
              <a:rPr lang="fr-CA" dirty="0"/>
              <a:t>, qui aurait rapportée à elle seule près de 100 </a:t>
            </a:r>
            <a:r>
              <a:rPr lang="fr-CA" dirty="0" smtClean="0"/>
              <a:t>millions de </a:t>
            </a:r>
            <a:r>
              <a:rPr lang="fr-CA" dirty="0"/>
              <a:t>dollars (sur un retour global impossible à chiffrer </a:t>
            </a:r>
            <a:r>
              <a:rPr lang="fr-CA" dirty="0" smtClean="0"/>
              <a:t>avec précision</a:t>
            </a:r>
            <a:r>
              <a:rPr lang="fr-CA" dirty="0"/>
              <a:t>, mais tout de même évalué par le management </a:t>
            </a:r>
            <a:r>
              <a:rPr lang="fr-CA" dirty="0" smtClean="0"/>
              <a:t>de Samsung </a:t>
            </a:r>
            <a:r>
              <a:rPr lang="fr-CA" dirty="0"/>
              <a:t>à plus d’un milliard de dollars…); ou du </a:t>
            </a:r>
            <a:r>
              <a:rPr lang="fr-CA" dirty="0" smtClean="0"/>
              <a:t>lancement du </a:t>
            </a:r>
            <a:r>
              <a:rPr lang="fr-CA" dirty="0"/>
              <a:t>produit le plus réussi jamais réalisé aux États-Unis </a:t>
            </a:r>
            <a:r>
              <a:rPr lang="fr-CA" dirty="0" smtClean="0"/>
              <a:t>par Procter </a:t>
            </a:r>
            <a:r>
              <a:rPr lang="fr-CA" dirty="0"/>
              <a:t>&amp; </a:t>
            </a:r>
            <a:r>
              <a:rPr lang="fr-CA" dirty="0" err="1"/>
              <a:t>Gamble</a:t>
            </a:r>
            <a:r>
              <a:rPr lang="fr-CA" dirty="0"/>
              <a:t>, un traitement de blanchiment des </a:t>
            </a:r>
            <a:r>
              <a:rPr lang="fr-CA" dirty="0" smtClean="0"/>
              <a:t>dents ayant </a:t>
            </a:r>
            <a:r>
              <a:rPr lang="fr-CA" dirty="0"/>
              <a:t>généré 130 millions de dollars de chiffre d’affaires </a:t>
            </a:r>
            <a:r>
              <a:rPr lang="fr-CA" dirty="0" smtClean="0"/>
              <a:t>dès la </a:t>
            </a:r>
            <a:r>
              <a:rPr lang="fr-CA" dirty="0"/>
              <a:t>première année, et permettant au groupe de gagner </a:t>
            </a:r>
            <a:r>
              <a:rPr lang="fr-CA" dirty="0" smtClean="0"/>
              <a:t>d’emblée </a:t>
            </a:r>
            <a:r>
              <a:rPr lang="fr-CA" dirty="0"/>
              <a:t>45% des parts de marché du blanchiment dentaire. </a:t>
            </a:r>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62</a:t>
            </a:fld>
            <a:endParaRPr lang="en-US"/>
          </a:p>
        </p:txBody>
      </p:sp>
    </p:spTree>
    <p:extLst>
      <p:ext uri="{BB962C8B-B14F-4D97-AF65-F5344CB8AC3E}">
        <p14:creationId xmlns:p14="http://schemas.microsoft.com/office/powerpoint/2010/main" val="4077766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DIFFUSION MONDIALE DE TRIZ</a:t>
            </a:r>
          </a:p>
        </p:txBody>
      </p:sp>
      <p:sp>
        <p:nvSpPr>
          <p:cNvPr id="3" name="Espace réservé du contenu 2"/>
          <p:cNvSpPr>
            <a:spLocks noGrp="1"/>
          </p:cNvSpPr>
          <p:nvPr>
            <p:ph idx="1"/>
          </p:nvPr>
        </p:nvSpPr>
        <p:spPr/>
        <p:txBody>
          <a:bodyPr>
            <a:normAutofit fontScale="92500" lnSpcReduction="10000"/>
          </a:bodyPr>
          <a:lstStyle/>
          <a:p>
            <a:r>
              <a:rPr lang="fr-CA" dirty="0"/>
              <a:t>En France, TRIZ fait aussi des émules. De grands groupes industriels tels que PSA Peugeot Citroën, Renault, Legrand, EDF, Thales, EADS, ou des centres de recherche comme le CEA l’appliquent désormais. Les formations se développent dans les grandes écoles d’ingénieur comme l’ENSAM, l’INSA, l’École des Mines. Aujourd’hui, l’INSA de Strasbourg propose le seul Mastère bac + 6 spécialisé en conception innovante, basé notamment sur l’enseignement de TRIZ.</a:t>
            </a:r>
          </a:p>
          <a:p>
            <a:endParaRPr lang="fr-CA" dirty="0"/>
          </a:p>
        </p:txBody>
      </p:sp>
      <p:sp>
        <p:nvSpPr>
          <p:cNvPr id="4" name="Espace réservé du numéro de diapositive 3"/>
          <p:cNvSpPr>
            <a:spLocks noGrp="1"/>
          </p:cNvSpPr>
          <p:nvPr>
            <p:ph type="sldNum" sz="quarter" idx="12"/>
          </p:nvPr>
        </p:nvSpPr>
        <p:spPr/>
        <p:txBody>
          <a:bodyPr/>
          <a:lstStyle/>
          <a:p>
            <a:fld id="{B64A00DB-07A9-4767-9697-96F4C2BD5B69}" type="slidenum">
              <a:rPr lang="en-US" smtClean="0"/>
              <a:t>63</a:t>
            </a:fld>
            <a:endParaRPr lang="en-US"/>
          </a:p>
        </p:txBody>
      </p:sp>
    </p:spTree>
    <p:extLst>
      <p:ext uri="{BB962C8B-B14F-4D97-AF65-F5344CB8AC3E}">
        <p14:creationId xmlns:p14="http://schemas.microsoft.com/office/powerpoint/2010/main" val="53116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57200" y="457200"/>
            <a:ext cx="8686800" cy="838200"/>
          </a:xfrm>
          <a:noFill/>
        </p:spPr>
        <p:txBody>
          <a:bodyPr anchor="ctr">
            <a:normAutofit fontScale="90000"/>
          </a:bodyPr>
          <a:lstStyle/>
          <a:p>
            <a:pPr fontAlgn="auto">
              <a:spcAft>
                <a:spcPts val="0"/>
              </a:spcAft>
              <a:defRPr/>
            </a:pPr>
            <a:r>
              <a:rPr lang="en-US" dirty="0" err="1" smtClean="0"/>
              <a:t>Où</a:t>
            </a:r>
            <a:r>
              <a:rPr lang="en-US" dirty="0" smtClean="0"/>
              <a:t> </a:t>
            </a:r>
            <a:r>
              <a:rPr lang="en-US" dirty="0" err="1" smtClean="0"/>
              <a:t>doit</a:t>
            </a:r>
            <a:r>
              <a:rPr lang="en-US" dirty="0" smtClean="0"/>
              <a:t> </a:t>
            </a:r>
            <a:r>
              <a:rPr lang="en-US" dirty="0" err="1" smtClean="0"/>
              <a:t>aller</a:t>
            </a:r>
            <a:r>
              <a:rPr lang="en-US" dirty="0" smtClean="0"/>
              <a:t> le management de </a:t>
            </a:r>
            <a:r>
              <a:rPr lang="en-US" dirty="0" err="1" smtClean="0"/>
              <a:t>l’innovation</a:t>
            </a:r>
            <a:r>
              <a:rPr lang="en-US" dirty="0" smtClean="0"/>
              <a:t>?</a:t>
            </a:r>
          </a:p>
        </p:txBody>
      </p:sp>
      <p:sp>
        <p:nvSpPr>
          <p:cNvPr id="55298" name="Content Placeholder 2"/>
          <p:cNvSpPr>
            <a:spLocks noGrp="1"/>
          </p:cNvSpPr>
          <p:nvPr>
            <p:ph idx="4294967295"/>
          </p:nvPr>
        </p:nvSpPr>
        <p:spPr>
          <a:xfrm>
            <a:off x="0" y="1600200"/>
            <a:ext cx="8229600" cy="4525963"/>
          </a:xfrm>
        </p:spPr>
        <p:txBody>
          <a:bodyPr>
            <a:normAutofit fontScale="92500" lnSpcReduction="20000"/>
          </a:bodyPr>
          <a:lstStyle/>
          <a:p>
            <a:r>
              <a:rPr lang="en-US" b="1" dirty="0" smtClean="0"/>
              <a:t>Le management de </a:t>
            </a:r>
            <a:r>
              <a:rPr lang="en-US" b="1" dirty="0" err="1" smtClean="0"/>
              <a:t>l’innovation</a:t>
            </a:r>
            <a:r>
              <a:rPr lang="en-US" b="1" dirty="0" smtClean="0"/>
              <a:t> corporative </a:t>
            </a:r>
            <a:r>
              <a:rPr lang="en-US" b="1" dirty="0" err="1" smtClean="0"/>
              <a:t>est</a:t>
            </a:r>
            <a:r>
              <a:rPr lang="en-US" b="1" dirty="0" smtClean="0"/>
              <a:t> </a:t>
            </a:r>
            <a:r>
              <a:rPr lang="en-US" b="1" dirty="0" err="1" smtClean="0"/>
              <a:t>là</a:t>
            </a:r>
            <a:r>
              <a:rPr lang="en-US" b="1" dirty="0" smtClean="0"/>
              <a:t> </a:t>
            </a:r>
            <a:r>
              <a:rPr lang="en-US" b="1" dirty="0" err="1" smtClean="0"/>
              <a:t>où</a:t>
            </a:r>
            <a:r>
              <a:rPr lang="en-US" b="1" dirty="0" smtClean="0"/>
              <a:t> </a:t>
            </a:r>
            <a:r>
              <a:rPr lang="en-US" b="1" dirty="0" err="1" smtClean="0"/>
              <a:t>était</a:t>
            </a:r>
            <a:r>
              <a:rPr lang="en-US" b="1" dirty="0" smtClean="0"/>
              <a:t> le management de la </a:t>
            </a:r>
            <a:r>
              <a:rPr lang="en-US" b="1" dirty="0" err="1" smtClean="0"/>
              <a:t>qualité</a:t>
            </a:r>
            <a:r>
              <a:rPr lang="en-US" b="1" dirty="0" smtClean="0"/>
              <a:t> </a:t>
            </a:r>
            <a:r>
              <a:rPr lang="en-US" b="1" dirty="0" err="1" smtClean="0"/>
              <a:t>il</a:t>
            </a:r>
            <a:r>
              <a:rPr lang="en-US" b="1" dirty="0" smtClean="0"/>
              <a:t> y a 25 ans. </a:t>
            </a:r>
          </a:p>
          <a:p>
            <a:pPr lvl="1"/>
            <a:r>
              <a:rPr lang="en-US" dirty="0" smtClean="0"/>
              <a:t>Des milliards </a:t>
            </a:r>
            <a:r>
              <a:rPr lang="en-US" dirty="0" err="1" smtClean="0"/>
              <a:t>dépensés</a:t>
            </a:r>
            <a:r>
              <a:rPr lang="en-US" dirty="0" smtClean="0"/>
              <a:t> </a:t>
            </a:r>
            <a:r>
              <a:rPr lang="en-US" dirty="0" err="1" smtClean="0"/>
              <a:t>chaque</a:t>
            </a:r>
            <a:r>
              <a:rPr lang="en-US" dirty="0" smtClean="0"/>
              <a:t> </a:t>
            </a:r>
            <a:r>
              <a:rPr lang="en-US" dirty="0" err="1" smtClean="0"/>
              <a:t>année</a:t>
            </a:r>
            <a:r>
              <a:rPr lang="en-US" dirty="0" smtClean="0"/>
              <a:t> en R&amp;D avec des ROI </a:t>
            </a:r>
            <a:r>
              <a:rPr lang="en-US" dirty="0" err="1" smtClean="0"/>
              <a:t>incertains</a:t>
            </a:r>
            <a:r>
              <a:rPr lang="en-US" dirty="0" smtClean="0"/>
              <a:t> et un “time to market” </a:t>
            </a:r>
            <a:r>
              <a:rPr lang="en-US" dirty="0" err="1" smtClean="0"/>
              <a:t>mesuré</a:t>
            </a:r>
            <a:r>
              <a:rPr lang="en-US" dirty="0" smtClean="0"/>
              <a:t> en </a:t>
            </a:r>
            <a:r>
              <a:rPr lang="en-US" dirty="0" err="1" smtClean="0"/>
              <a:t>années</a:t>
            </a:r>
            <a:r>
              <a:rPr lang="en-US" dirty="0" smtClean="0"/>
              <a:t> pour </a:t>
            </a:r>
            <a:r>
              <a:rPr lang="en-US" dirty="0" err="1" smtClean="0"/>
              <a:t>une</a:t>
            </a:r>
            <a:r>
              <a:rPr lang="en-US" dirty="0" smtClean="0"/>
              <a:t> </a:t>
            </a:r>
            <a:r>
              <a:rPr lang="en-US" dirty="0" err="1" smtClean="0"/>
              <a:t>compagnie</a:t>
            </a:r>
            <a:r>
              <a:rPr lang="en-US" dirty="0" smtClean="0"/>
              <a:t> </a:t>
            </a:r>
            <a:r>
              <a:rPr lang="en-US" dirty="0" err="1" smtClean="0"/>
              <a:t>typique</a:t>
            </a:r>
            <a:endParaRPr lang="en-US" dirty="0" smtClean="0"/>
          </a:p>
          <a:p>
            <a:pPr lvl="2"/>
            <a:r>
              <a:rPr lang="en-US" b="1" dirty="0" err="1" smtClean="0"/>
              <a:t>L’innovation</a:t>
            </a:r>
            <a:r>
              <a:rPr lang="en-US" b="1" dirty="0" smtClean="0"/>
              <a:t> </a:t>
            </a:r>
            <a:r>
              <a:rPr lang="en-US" b="1" dirty="0" err="1" smtClean="0"/>
              <a:t>est</a:t>
            </a:r>
            <a:r>
              <a:rPr lang="en-US" b="1" dirty="0" smtClean="0"/>
              <a:t> </a:t>
            </a:r>
            <a:r>
              <a:rPr lang="en-US" b="1" dirty="0" err="1" smtClean="0"/>
              <a:t>perçue</a:t>
            </a:r>
            <a:r>
              <a:rPr lang="en-US" b="1" dirty="0" smtClean="0"/>
              <a:t> </a:t>
            </a:r>
            <a:r>
              <a:rPr lang="en-US" b="1" dirty="0" err="1" smtClean="0"/>
              <a:t>comme</a:t>
            </a:r>
            <a:r>
              <a:rPr lang="en-US" b="1" dirty="0" smtClean="0"/>
              <a:t> </a:t>
            </a:r>
            <a:r>
              <a:rPr lang="en-US" b="1" dirty="0" err="1" smtClean="0"/>
              <a:t>une</a:t>
            </a:r>
            <a:r>
              <a:rPr lang="en-US" b="1" dirty="0" smtClean="0"/>
              <a:t> job de “R&amp;D”</a:t>
            </a:r>
          </a:p>
          <a:p>
            <a:pPr lvl="2"/>
            <a:r>
              <a:rPr lang="en-US" b="1" dirty="0" err="1" smtClean="0"/>
              <a:t>L’innovation</a:t>
            </a:r>
            <a:r>
              <a:rPr lang="en-US" b="1" dirty="0" smtClean="0"/>
              <a:t> </a:t>
            </a:r>
            <a:r>
              <a:rPr lang="en-US" b="1" dirty="0" err="1" smtClean="0"/>
              <a:t>requiert</a:t>
            </a:r>
            <a:r>
              <a:rPr lang="en-US" b="1" dirty="0" smtClean="0"/>
              <a:t> des </a:t>
            </a:r>
            <a:r>
              <a:rPr lang="en-US" b="1" dirty="0" err="1" smtClean="0"/>
              <a:t>connaissances</a:t>
            </a:r>
            <a:r>
              <a:rPr lang="en-US" b="1" dirty="0" smtClean="0"/>
              <a:t> </a:t>
            </a:r>
            <a:r>
              <a:rPr lang="en-US" b="1" dirty="0" err="1" smtClean="0"/>
              <a:t>hautement</a:t>
            </a:r>
            <a:r>
              <a:rPr lang="en-US" b="1" dirty="0" smtClean="0"/>
              <a:t> </a:t>
            </a:r>
            <a:r>
              <a:rPr lang="en-US" b="1" dirty="0" err="1" smtClean="0"/>
              <a:t>spécialisées</a:t>
            </a:r>
            <a:endParaRPr lang="en-US" b="1" dirty="0" smtClean="0"/>
          </a:p>
          <a:p>
            <a:pPr lvl="2"/>
            <a:r>
              <a:rPr lang="en-US" b="1" dirty="0" err="1" smtClean="0"/>
              <a:t>Peu</a:t>
            </a:r>
            <a:r>
              <a:rPr lang="en-US" b="1" dirty="0" smtClean="0"/>
              <a:t> </a:t>
            </a:r>
            <a:r>
              <a:rPr lang="en-US" b="1" dirty="0" err="1" smtClean="0"/>
              <a:t>d’entreprises</a:t>
            </a:r>
            <a:r>
              <a:rPr lang="en-US" b="1" dirty="0" smtClean="0"/>
              <a:t> </a:t>
            </a:r>
            <a:r>
              <a:rPr lang="en-US" b="1" dirty="0" err="1" smtClean="0"/>
              <a:t>ont</a:t>
            </a:r>
            <a:r>
              <a:rPr lang="en-US" b="1" dirty="0" smtClean="0"/>
              <a:t> </a:t>
            </a:r>
            <a:r>
              <a:rPr lang="en-US" b="1" dirty="0" err="1" smtClean="0"/>
              <a:t>mis</a:t>
            </a:r>
            <a:r>
              <a:rPr lang="en-US" b="1" dirty="0" smtClean="0"/>
              <a:t> en place un “Innovation Operating System”</a:t>
            </a:r>
          </a:p>
          <a:p>
            <a:pPr lvl="2"/>
            <a:r>
              <a:rPr lang="en-US" b="1" dirty="0" err="1" smtClean="0"/>
              <a:t>Une</a:t>
            </a:r>
            <a:r>
              <a:rPr lang="en-US" b="1" dirty="0" smtClean="0"/>
              <a:t> culture du </a:t>
            </a:r>
            <a:r>
              <a:rPr lang="en-US" b="1" dirty="0" err="1" smtClean="0"/>
              <a:t>risque</a:t>
            </a:r>
            <a:r>
              <a:rPr lang="en-US" b="1" dirty="0" smtClean="0"/>
              <a:t> qui </a:t>
            </a:r>
            <a:r>
              <a:rPr lang="en-US" b="1" dirty="0" err="1" smtClean="0"/>
              <a:t>tue</a:t>
            </a:r>
            <a:r>
              <a:rPr lang="en-US" b="1" dirty="0" smtClean="0"/>
              <a:t> </a:t>
            </a:r>
            <a:r>
              <a:rPr lang="en-US" b="1" dirty="0" err="1" smtClean="0"/>
              <a:t>l’innovation</a:t>
            </a:r>
            <a:r>
              <a:rPr lang="en-US" b="1" dirty="0" smtClean="0"/>
              <a:t> et </a:t>
            </a:r>
            <a:r>
              <a:rPr lang="en-US" b="1" dirty="0" err="1" smtClean="0"/>
              <a:t>favorise</a:t>
            </a:r>
            <a:r>
              <a:rPr lang="en-US" b="1" dirty="0" smtClean="0"/>
              <a:t> </a:t>
            </a:r>
            <a:r>
              <a:rPr lang="en-US" b="1" dirty="0" err="1" smtClean="0"/>
              <a:t>l’inertie</a:t>
            </a:r>
            <a:endParaRPr lang="en-US" b="1" dirty="0" smtClean="0"/>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7</a:t>
            </a:fld>
            <a:endParaRPr lang="en-US"/>
          </a:p>
        </p:txBody>
      </p:sp>
    </p:spTree>
    <p:extLst>
      <p:ext uri="{BB962C8B-B14F-4D97-AF65-F5344CB8AC3E}">
        <p14:creationId xmlns:p14="http://schemas.microsoft.com/office/powerpoint/2010/main" val="5521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304800" y="2209800"/>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800" dirty="0" smtClean="0"/>
              <a:t>Un </a:t>
            </a:r>
            <a:r>
              <a:rPr lang="en-US" sz="2800" dirty="0" err="1" smtClean="0"/>
              <a:t>système</a:t>
            </a:r>
            <a:r>
              <a:rPr lang="en-US" sz="2800" dirty="0" smtClean="0"/>
              <a:t> </a:t>
            </a:r>
            <a:r>
              <a:rPr lang="en-US" sz="2800" dirty="0" err="1" smtClean="0"/>
              <a:t>organisationnel</a:t>
            </a:r>
            <a:r>
              <a:rPr lang="en-US" sz="2800" dirty="0" smtClean="0"/>
              <a:t> </a:t>
            </a:r>
            <a:r>
              <a:rPr lang="en-US" sz="2800" dirty="0" err="1" smtClean="0"/>
              <a:t>performant</a:t>
            </a:r>
            <a:r>
              <a:rPr lang="en-US" sz="2800" dirty="0" smtClean="0"/>
              <a:t> capable de </a:t>
            </a:r>
            <a:r>
              <a:rPr lang="en-US" sz="2800" dirty="0" err="1" smtClean="0"/>
              <a:t>créer</a:t>
            </a:r>
            <a:r>
              <a:rPr lang="en-US" sz="2800" dirty="0" smtClean="0"/>
              <a:t> et de </a:t>
            </a:r>
            <a:r>
              <a:rPr lang="en-US" sz="2800" dirty="0" err="1" smtClean="0"/>
              <a:t>développer</a:t>
            </a:r>
            <a:r>
              <a:rPr lang="en-US" sz="2800" dirty="0" smtClean="0"/>
              <a:t> en continue des </a:t>
            </a:r>
            <a:r>
              <a:rPr lang="en-US" sz="2800" dirty="0" err="1" smtClean="0"/>
              <a:t>idées</a:t>
            </a:r>
            <a:r>
              <a:rPr lang="en-US" sz="2800" dirty="0" smtClean="0"/>
              <a:t> </a:t>
            </a:r>
            <a:r>
              <a:rPr lang="en-US" sz="2800" dirty="0" err="1" smtClean="0"/>
              <a:t>prometteuses</a:t>
            </a:r>
            <a:r>
              <a:rPr lang="en-US" sz="2800" dirty="0" smtClean="0"/>
              <a:t> </a:t>
            </a:r>
            <a:r>
              <a:rPr lang="en-US" sz="2800" dirty="0" err="1" smtClean="0"/>
              <a:t>ou</a:t>
            </a:r>
            <a:r>
              <a:rPr lang="en-US" sz="2800" dirty="0" smtClean="0"/>
              <a:t> des solutions </a:t>
            </a:r>
            <a:r>
              <a:rPr lang="en-US" sz="2800" dirty="0" err="1" smtClean="0"/>
              <a:t>que</a:t>
            </a:r>
            <a:r>
              <a:rPr lang="en-US" sz="2800" dirty="0" smtClean="0"/>
              <a:t> </a:t>
            </a:r>
            <a:r>
              <a:rPr lang="en-US" sz="2800" dirty="0" err="1" smtClean="0"/>
              <a:t>l’on</a:t>
            </a:r>
            <a:r>
              <a:rPr lang="en-US" sz="2800" dirty="0" smtClean="0"/>
              <a:t> </a:t>
            </a:r>
            <a:r>
              <a:rPr lang="en-US" sz="2800" dirty="0" err="1" smtClean="0"/>
              <a:t>peut</a:t>
            </a:r>
            <a:r>
              <a:rPr lang="en-US" sz="2800" dirty="0" smtClean="0"/>
              <a:t>  transformer en de </a:t>
            </a:r>
            <a:r>
              <a:rPr lang="en-US" sz="2800" dirty="0" err="1" smtClean="0"/>
              <a:t>puissantes</a:t>
            </a:r>
            <a:r>
              <a:rPr lang="en-US" sz="2800" dirty="0" smtClean="0"/>
              <a:t> </a:t>
            </a:r>
            <a:r>
              <a:rPr lang="en-US" sz="2800" dirty="0" err="1" smtClean="0"/>
              <a:t>nouvelles</a:t>
            </a:r>
            <a:r>
              <a:rPr lang="en-US" sz="2800" dirty="0" smtClean="0"/>
              <a:t> </a:t>
            </a:r>
            <a:r>
              <a:rPr lang="en-US" sz="2800" dirty="0" err="1" smtClean="0"/>
              <a:t>idées</a:t>
            </a:r>
            <a:r>
              <a:rPr lang="en-US" sz="2800" dirty="0" smtClean="0"/>
              <a:t> </a:t>
            </a:r>
            <a:r>
              <a:rPr lang="en-US" sz="2800" dirty="0" err="1" smtClean="0"/>
              <a:t>créatrices</a:t>
            </a:r>
            <a:r>
              <a:rPr lang="en-US" sz="2800" dirty="0" smtClean="0"/>
              <a:t> de </a:t>
            </a:r>
            <a:r>
              <a:rPr lang="en-US" sz="2800" dirty="0" err="1" smtClean="0"/>
              <a:t>valeur</a:t>
            </a:r>
            <a:r>
              <a:rPr lang="en-US" sz="2800" dirty="0" smtClean="0"/>
              <a:t> et de </a:t>
            </a:r>
            <a:r>
              <a:rPr lang="en-US" sz="2800" dirty="0" err="1" smtClean="0"/>
              <a:t>richesse</a:t>
            </a:r>
            <a:r>
              <a:rPr lang="en-US" sz="2800" dirty="0" smtClean="0"/>
              <a:t>.</a:t>
            </a:r>
            <a:endParaRPr lang="en-US" sz="2800" dirty="0"/>
          </a:p>
        </p:txBody>
      </p:sp>
      <p:sp>
        <p:nvSpPr>
          <p:cNvPr id="4" name="TextBox 3"/>
          <p:cNvSpPr txBox="1"/>
          <p:nvPr/>
        </p:nvSpPr>
        <p:spPr>
          <a:xfrm>
            <a:off x="508000" y="457200"/>
            <a:ext cx="8305800" cy="954107"/>
          </a:xfrm>
          <a:prstGeom prst="rect">
            <a:avLst/>
          </a:prstGeom>
          <a:noFill/>
        </p:spPr>
        <p:txBody>
          <a:bodyPr>
            <a:spAutoFit/>
          </a:bodyPr>
          <a:lstStyle>
            <a:lvl1pPr>
              <a:spcBef>
                <a:spcPct val="0"/>
              </a:spcBef>
              <a:spcAft>
                <a:spcPct val="0"/>
              </a:spcAft>
              <a:defRPr>
                <a:solidFill>
                  <a:schemeClr val="tx1"/>
                </a:solidFill>
                <a:latin typeface="Franklin Gothic Book" pitchFamily="34" charset="0"/>
              </a:defRPr>
            </a:lvl1pPr>
            <a:lvl2pPr marL="742950" indent="-285750">
              <a:spcBef>
                <a:spcPct val="0"/>
              </a:spcBef>
              <a:spcAft>
                <a:spcPct val="0"/>
              </a:spcAft>
              <a:defRPr>
                <a:solidFill>
                  <a:schemeClr val="tx1"/>
                </a:solidFill>
                <a:latin typeface="Franklin Gothic Book" pitchFamily="34" charset="0"/>
              </a:defRPr>
            </a:lvl2pPr>
            <a:lvl3pPr marL="1143000" indent="-228600">
              <a:spcBef>
                <a:spcPct val="0"/>
              </a:spcBef>
              <a:spcAft>
                <a:spcPct val="0"/>
              </a:spcAft>
              <a:defRPr>
                <a:solidFill>
                  <a:schemeClr val="tx1"/>
                </a:solidFill>
                <a:latin typeface="Franklin Gothic Book" pitchFamily="34" charset="0"/>
              </a:defRPr>
            </a:lvl3pPr>
            <a:lvl4pPr marL="1600200" indent="-228600">
              <a:spcBef>
                <a:spcPct val="0"/>
              </a:spcBef>
              <a:spcAft>
                <a:spcPct val="0"/>
              </a:spcAft>
              <a:defRPr>
                <a:solidFill>
                  <a:schemeClr val="tx1"/>
                </a:solidFill>
                <a:latin typeface="Franklin Gothic Book" pitchFamily="34" charset="0"/>
              </a:defRPr>
            </a:lvl4pPr>
            <a:lvl5pPr marL="2057400" indent="-228600">
              <a:spcBef>
                <a:spcPct val="0"/>
              </a:spcBef>
              <a:spcAft>
                <a:spcPct val="0"/>
              </a:spcAft>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buClrTx/>
              <a:buSzTx/>
              <a:buFontTx/>
              <a:buNone/>
            </a:pPr>
            <a:r>
              <a:rPr lang="en-US" sz="2800" b="1" dirty="0" smtClean="0"/>
              <a:t>“La </a:t>
            </a:r>
            <a:r>
              <a:rPr lang="en-US" sz="2800" b="1" dirty="0" err="1" smtClean="0"/>
              <a:t>plupart</a:t>
            </a:r>
            <a:r>
              <a:rPr lang="en-US" sz="2800" b="1" dirty="0" smtClean="0"/>
              <a:t> des </a:t>
            </a:r>
            <a:r>
              <a:rPr lang="en-US" sz="2800" b="1" dirty="0" err="1" smtClean="0"/>
              <a:t>compagnies</a:t>
            </a:r>
            <a:r>
              <a:rPr lang="en-US" sz="2800" b="1" dirty="0" smtClean="0"/>
              <a:t> </a:t>
            </a:r>
            <a:r>
              <a:rPr lang="en-US" sz="2800" b="1" dirty="0" err="1" smtClean="0"/>
              <a:t>manquent</a:t>
            </a:r>
            <a:r>
              <a:rPr lang="en-US" sz="2800" b="1" dirty="0" smtClean="0"/>
              <a:t> </a:t>
            </a:r>
            <a:r>
              <a:rPr lang="en-US" sz="2800" b="1" dirty="0" err="1" smtClean="0"/>
              <a:t>d’un“Innovation</a:t>
            </a:r>
            <a:r>
              <a:rPr lang="en-US" sz="2800" b="1" dirty="0" smtClean="0"/>
              <a:t> </a:t>
            </a:r>
            <a:r>
              <a:rPr lang="en-US" sz="2800" b="1" dirty="0"/>
              <a:t>Engine”</a:t>
            </a:r>
            <a:endParaRPr lang="en-US" sz="2800" dirty="0"/>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8</a:t>
            </a:fld>
            <a:endParaRPr lang="en-US"/>
          </a:p>
        </p:txBody>
      </p:sp>
      <p:sp>
        <p:nvSpPr>
          <p:cNvPr id="3" name="ZoneTexte 2"/>
          <p:cNvSpPr txBox="1"/>
          <p:nvPr/>
        </p:nvSpPr>
        <p:spPr>
          <a:xfrm>
            <a:off x="1676400" y="4876800"/>
            <a:ext cx="5867400" cy="584775"/>
          </a:xfrm>
          <a:prstGeom prst="rect">
            <a:avLst/>
          </a:prstGeom>
          <a:noFill/>
        </p:spPr>
        <p:txBody>
          <a:bodyPr wrap="square" rtlCol="0">
            <a:spAutoFit/>
          </a:bodyPr>
          <a:lstStyle/>
          <a:p>
            <a:pPr algn="ctr"/>
            <a:r>
              <a:rPr lang="en-CA" sz="3200" b="1" dirty="0" smtClean="0">
                <a:solidFill>
                  <a:schemeClr val="accent2"/>
                </a:solidFill>
              </a:rPr>
              <a:t>“Innovation Operating System”</a:t>
            </a:r>
            <a:endParaRPr lang="fr-CA" sz="3200" b="1" dirty="0">
              <a:solidFill>
                <a:schemeClr val="accent2"/>
              </a:solidFill>
            </a:endParaRPr>
          </a:p>
        </p:txBody>
      </p:sp>
    </p:spTree>
    <p:extLst>
      <p:ext uri="{BB962C8B-B14F-4D97-AF65-F5344CB8AC3E}">
        <p14:creationId xmlns:p14="http://schemas.microsoft.com/office/powerpoint/2010/main" val="405919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457200"/>
            <a:ext cx="8686800" cy="838200"/>
          </a:xfrm>
          <a:noFill/>
        </p:spPr>
        <p:txBody>
          <a:bodyPr anchor="ctr">
            <a:normAutofit/>
          </a:bodyPr>
          <a:lstStyle/>
          <a:p>
            <a:pPr fontAlgn="auto">
              <a:spcAft>
                <a:spcPts val="0"/>
              </a:spcAft>
              <a:defRPr/>
            </a:pPr>
            <a:r>
              <a:rPr lang="en-US" dirty="0" smtClean="0"/>
              <a:t>La culture </a:t>
            </a:r>
            <a:r>
              <a:rPr lang="en-US" dirty="0" err="1" smtClean="0"/>
              <a:t>d’innovation</a:t>
            </a:r>
            <a:endParaRPr lang="en-US" dirty="0" smtClean="0"/>
          </a:p>
        </p:txBody>
      </p:sp>
      <p:sp>
        <p:nvSpPr>
          <p:cNvPr id="61442" name="Content Placeholder 2"/>
          <p:cNvSpPr>
            <a:spLocks noGrp="1"/>
          </p:cNvSpPr>
          <p:nvPr>
            <p:ph idx="4294967295"/>
          </p:nvPr>
        </p:nvSpPr>
        <p:spPr>
          <a:xfrm>
            <a:off x="0" y="1600200"/>
            <a:ext cx="8229600" cy="4525963"/>
          </a:xfrm>
        </p:spPr>
        <p:txBody>
          <a:bodyPr>
            <a:normAutofit fontScale="92500" lnSpcReduction="10000"/>
          </a:bodyPr>
          <a:lstStyle/>
          <a:p>
            <a:r>
              <a:rPr lang="en-US" dirty="0" err="1" smtClean="0"/>
              <a:t>Une</a:t>
            </a:r>
            <a:r>
              <a:rPr lang="en-US" dirty="0" smtClean="0"/>
              <a:t> </a:t>
            </a:r>
            <a:r>
              <a:rPr lang="en-US" dirty="0" err="1" smtClean="0"/>
              <a:t>compagnie</a:t>
            </a:r>
            <a:r>
              <a:rPr lang="en-US" dirty="0" smtClean="0"/>
              <a:t> qui a </a:t>
            </a:r>
            <a:r>
              <a:rPr lang="en-US" dirty="0" err="1" smtClean="0"/>
              <a:t>une</a:t>
            </a:r>
            <a:r>
              <a:rPr lang="en-US" dirty="0" smtClean="0"/>
              <a:t> culture </a:t>
            </a:r>
            <a:r>
              <a:rPr lang="en-US" dirty="0" err="1" smtClean="0"/>
              <a:t>d’innovation</a:t>
            </a:r>
            <a:r>
              <a:rPr lang="en-US" dirty="0" smtClean="0"/>
              <a:t> a </a:t>
            </a:r>
            <a:r>
              <a:rPr lang="en-US" dirty="0" err="1" smtClean="0"/>
              <a:t>institutionnalisé</a:t>
            </a:r>
            <a:r>
              <a:rPr lang="en-US" dirty="0" smtClean="0"/>
              <a:t> un </a:t>
            </a:r>
            <a:r>
              <a:rPr lang="en-US" dirty="0" err="1" smtClean="0"/>
              <a:t>système</a:t>
            </a:r>
            <a:r>
              <a:rPr lang="en-US" dirty="0" smtClean="0"/>
              <a:t> </a:t>
            </a:r>
            <a:r>
              <a:rPr lang="en-US" dirty="0" err="1" smtClean="0"/>
              <a:t>d’opération</a:t>
            </a:r>
            <a:r>
              <a:rPr lang="en-US" dirty="0" smtClean="0"/>
              <a:t> </a:t>
            </a:r>
            <a:r>
              <a:rPr lang="en-US" dirty="0" err="1" smtClean="0"/>
              <a:t>fiable</a:t>
            </a:r>
            <a:r>
              <a:rPr lang="en-US" dirty="0" smtClean="0"/>
              <a:t>, </a:t>
            </a:r>
            <a:r>
              <a:rPr lang="en-US" dirty="0" err="1" smtClean="0"/>
              <a:t>reproductible</a:t>
            </a:r>
            <a:r>
              <a:rPr lang="en-US" dirty="0" smtClean="0"/>
              <a:t> et lean </a:t>
            </a:r>
            <a:r>
              <a:rPr lang="en-US" dirty="0" err="1" smtClean="0"/>
              <a:t>afin</a:t>
            </a:r>
            <a:r>
              <a:rPr lang="en-US" dirty="0" smtClean="0"/>
              <a:t> de </a:t>
            </a:r>
            <a:r>
              <a:rPr lang="en-US" dirty="0" err="1" smtClean="0"/>
              <a:t>générer</a:t>
            </a:r>
            <a:r>
              <a:rPr lang="en-US" dirty="0" smtClean="0"/>
              <a:t> des solutions aux </a:t>
            </a:r>
            <a:r>
              <a:rPr lang="en-US" dirty="0" err="1" smtClean="0"/>
              <a:t>problèmes</a:t>
            </a:r>
            <a:r>
              <a:rPr lang="en-US" dirty="0" smtClean="0"/>
              <a:t> et de </a:t>
            </a:r>
            <a:r>
              <a:rPr lang="en-US" dirty="0" err="1" smtClean="0"/>
              <a:t>créer</a:t>
            </a:r>
            <a:r>
              <a:rPr lang="en-US" dirty="0" smtClean="0"/>
              <a:t> des </a:t>
            </a:r>
            <a:r>
              <a:rPr lang="en-US" dirty="0" err="1" smtClean="0"/>
              <a:t>processus</a:t>
            </a:r>
            <a:r>
              <a:rPr lang="en-US" dirty="0" smtClean="0"/>
              <a:t>/</a:t>
            </a:r>
            <a:r>
              <a:rPr lang="en-US" dirty="0" err="1" smtClean="0"/>
              <a:t>produits</a:t>
            </a:r>
            <a:r>
              <a:rPr lang="en-US" dirty="0" smtClean="0"/>
              <a:t> </a:t>
            </a:r>
            <a:r>
              <a:rPr lang="en-US" dirty="0" err="1" smtClean="0"/>
              <a:t>d’innovation</a:t>
            </a:r>
            <a:r>
              <a:rPr lang="en-US" dirty="0" smtClean="0"/>
              <a:t> pour </a:t>
            </a:r>
            <a:r>
              <a:rPr lang="en-US" dirty="0" err="1" smtClean="0"/>
              <a:t>gagner</a:t>
            </a:r>
            <a:r>
              <a:rPr lang="en-US" dirty="0" smtClean="0"/>
              <a:t> et </a:t>
            </a:r>
            <a:r>
              <a:rPr lang="en-US" dirty="0" err="1" smtClean="0"/>
              <a:t>soutenir</a:t>
            </a:r>
            <a:r>
              <a:rPr lang="en-US" dirty="0" smtClean="0"/>
              <a:t> </a:t>
            </a:r>
            <a:r>
              <a:rPr lang="en-US" dirty="0" err="1" smtClean="0"/>
              <a:t>une</a:t>
            </a:r>
            <a:r>
              <a:rPr lang="en-US" dirty="0" smtClean="0"/>
              <a:t> forte </a:t>
            </a:r>
            <a:r>
              <a:rPr lang="en-US" dirty="0" err="1" smtClean="0"/>
              <a:t>capacité</a:t>
            </a:r>
            <a:r>
              <a:rPr lang="en-US" dirty="0" smtClean="0"/>
              <a:t> de </a:t>
            </a:r>
            <a:r>
              <a:rPr lang="en-US" dirty="0" err="1" smtClean="0"/>
              <a:t>compétition</a:t>
            </a:r>
            <a:r>
              <a:rPr lang="en-US" dirty="0" smtClean="0"/>
              <a:t> (highly competitive edge)</a:t>
            </a:r>
          </a:p>
          <a:p>
            <a:pPr lvl="1"/>
            <a:r>
              <a:rPr lang="en-US" dirty="0" err="1" smtClean="0"/>
              <a:t>Toutes</a:t>
            </a:r>
            <a:r>
              <a:rPr lang="en-US" dirty="0" smtClean="0"/>
              <a:t> les </a:t>
            </a:r>
            <a:r>
              <a:rPr lang="en-US" dirty="0" err="1" smtClean="0"/>
              <a:t>organisation</a:t>
            </a:r>
            <a:r>
              <a:rPr lang="en-US" dirty="0" smtClean="0"/>
              <a:t> </a:t>
            </a:r>
            <a:r>
              <a:rPr lang="en-US" dirty="0" err="1" smtClean="0"/>
              <a:t>devront</a:t>
            </a:r>
            <a:r>
              <a:rPr lang="en-US" dirty="0" smtClean="0"/>
              <a:t> </a:t>
            </a:r>
            <a:r>
              <a:rPr lang="en-US" dirty="0" err="1" smtClean="0"/>
              <a:t>avoir</a:t>
            </a:r>
            <a:r>
              <a:rPr lang="en-US" dirty="0" smtClean="0"/>
              <a:t> </a:t>
            </a:r>
            <a:r>
              <a:rPr lang="en-US" dirty="0" err="1" smtClean="0"/>
              <a:t>des“</a:t>
            </a:r>
            <a:r>
              <a:rPr lang="en-US" i="1" dirty="0" err="1" smtClean="0"/>
              <a:t>innovation</a:t>
            </a:r>
            <a:r>
              <a:rPr lang="en-US" i="1" dirty="0" smtClean="0"/>
              <a:t> workers</a:t>
            </a:r>
            <a:r>
              <a:rPr lang="en-US" dirty="0" smtClean="0"/>
              <a:t>” </a:t>
            </a:r>
            <a:r>
              <a:rPr lang="en-US" dirty="0" err="1" smtClean="0"/>
              <a:t>bien</a:t>
            </a:r>
            <a:r>
              <a:rPr lang="en-US" dirty="0" smtClean="0"/>
              <a:t> </a:t>
            </a:r>
            <a:r>
              <a:rPr lang="en-US" dirty="0" err="1" smtClean="0"/>
              <a:t>entraînés</a:t>
            </a:r>
            <a:r>
              <a:rPr lang="en-US" dirty="0" smtClean="0"/>
              <a:t>, </a:t>
            </a:r>
            <a:r>
              <a:rPr lang="en-US" dirty="0" err="1" smtClean="0"/>
              <a:t>encadrés</a:t>
            </a:r>
            <a:r>
              <a:rPr lang="en-US" dirty="0" smtClean="0"/>
              <a:t> par un “operating system” pour </a:t>
            </a:r>
            <a:r>
              <a:rPr lang="en-US" dirty="0" err="1" smtClean="0"/>
              <a:t>diriger</a:t>
            </a:r>
            <a:r>
              <a:rPr lang="en-US" dirty="0" smtClean="0"/>
              <a:t> “</a:t>
            </a:r>
            <a:r>
              <a:rPr lang="en-US" dirty="0" err="1" smtClean="0"/>
              <a:t>l’Innovation</a:t>
            </a:r>
            <a:r>
              <a:rPr lang="en-US" dirty="0" smtClean="0"/>
              <a:t> continue”</a:t>
            </a:r>
          </a:p>
        </p:txBody>
      </p:sp>
      <p:sp>
        <p:nvSpPr>
          <p:cNvPr id="2" name="Espace réservé du numéro de diapositive 1"/>
          <p:cNvSpPr>
            <a:spLocks noGrp="1"/>
          </p:cNvSpPr>
          <p:nvPr>
            <p:ph type="sldNum" sz="quarter" idx="12"/>
          </p:nvPr>
        </p:nvSpPr>
        <p:spPr/>
        <p:txBody>
          <a:bodyPr/>
          <a:lstStyle/>
          <a:p>
            <a:fld id="{B64A00DB-07A9-4767-9697-96F4C2BD5B69}" type="slidenum">
              <a:rPr lang="en-US" smtClean="0"/>
              <a:t>9</a:t>
            </a:fld>
            <a:endParaRPr lang="en-US"/>
          </a:p>
        </p:txBody>
      </p:sp>
    </p:spTree>
    <p:extLst>
      <p:ext uri="{BB962C8B-B14F-4D97-AF65-F5344CB8AC3E}">
        <p14:creationId xmlns:p14="http://schemas.microsoft.com/office/powerpoint/2010/main" val="569370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2494</TotalTime>
  <Words>5085</Words>
  <Application>Microsoft Office PowerPoint</Application>
  <PresentationFormat>Affichage à l'écran (4:3)</PresentationFormat>
  <Paragraphs>602</Paragraphs>
  <Slides>63</Slides>
  <Notes>20</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Trek</vt:lpstr>
      <vt:lpstr>Présentation PowerPoint</vt:lpstr>
      <vt:lpstr>QU’EST CE QUE L’INNOVATION?</vt:lpstr>
      <vt:lpstr>UN SystÈmE POUR L’INNOVATION DE MASSE The Next Big Thing</vt:lpstr>
      <vt:lpstr>Vos affaires vont bien?</vt:lpstr>
      <vt:lpstr>GLOBAL WARNING</vt:lpstr>
      <vt:lpstr>CréativitÉ vs. Innovation</vt:lpstr>
      <vt:lpstr>Où doit aller le management de l’innovation?</vt:lpstr>
      <vt:lpstr>Présentation PowerPoint</vt:lpstr>
      <vt:lpstr>La culture d’innovation</vt:lpstr>
      <vt:lpstr>Les VAGUES dans l’évolution  du monde des affaires</vt:lpstr>
      <vt:lpstr>Introduction à TRIZ</vt:lpstr>
      <vt:lpstr>Présentation PowerPoint</vt:lpstr>
      <vt:lpstr>Origines:  TRIZ, la résolution inventive de problèmes</vt:lpstr>
      <vt:lpstr>Modèle d’évolution:  Les Postulats de TRIZ </vt:lpstr>
      <vt:lpstr>TRIZ: Théorie de la résolution inventive de problèmes Basée sur l’abstraction de la connaissance</vt:lpstr>
      <vt:lpstr>Modèles d’évolution</vt:lpstr>
      <vt:lpstr>Le management de l’innovation</vt:lpstr>
      <vt:lpstr>Le management de l’innovation</vt:lpstr>
      <vt:lpstr>La culture de l’innovation</vt:lpstr>
      <vt:lpstr>Moteur Innovation (I-TRIZ)</vt:lpstr>
      <vt:lpstr>Présentation PowerPoint</vt:lpstr>
      <vt:lpstr>Présentation PowerPoint</vt:lpstr>
      <vt:lpstr>Exemple pharmaceutique</vt:lpstr>
      <vt:lpstr>Current process</vt:lpstr>
      <vt:lpstr>Exemple</vt:lpstr>
      <vt:lpstr>Example</vt:lpstr>
      <vt:lpstr>ExEmple</vt:lpstr>
      <vt:lpstr>Improved process</vt:lpstr>
      <vt:lpstr>Les résultats du travail de l’innovation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Contrepoids 08</vt:lpstr>
      <vt:lpstr>Contre-action préalable 09</vt:lpstr>
      <vt:lpstr>Action “à l’inverse” 13</vt:lpstr>
      <vt:lpstr>Transformer un problème en opportunité 22</vt:lpstr>
      <vt:lpstr>Technologies pneumatiques et hydrauliques 29</vt:lpstr>
      <vt:lpstr>Changement de couleur 32</vt:lpstr>
      <vt:lpstr>Présentation PowerPoint</vt:lpstr>
      <vt:lpstr>Liste des paramètres (caractéristiques)</vt:lpstr>
      <vt:lpstr>Présentation PowerPoint</vt:lpstr>
      <vt:lpstr>Liste de 40 principes</vt:lpstr>
      <vt:lpstr>Liste de 40 principes</vt:lpstr>
      <vt:lpstr>Liste de 40 principes</vt:lpstr>
      <vt:lpstr>Liste de 40 principes</vt:lpstr>
      <vt:lpstr>Liste de 40 principes</vt:lpstr>
      <vt:lpstr>Liste de 40 principes</vt:lpstr>
      <vt:lpstr>Liste de 40 principes</vt:lpstr>
      <vt:lpstr>Liste de 40 principes</vt:lpstr>
      <vt:lpstr>Liste de 40 principes</vt:lpstr>
      <vt:lpstr>Liste de 40 principes</vt:lpstr>
      <vt:lpstr>Liste de 40 principes</vt:lpstr>
      <vt:lpstr>Liste de 40 principes</vt:lpstr>
      <vt:lpstr>Présentation PowerPoint</vt:lpstr>
      <vt:lpstr>Présentation PowerPoint</vt:lpstr>
      <vt:lpstr>EXEMPLE DE RÉSOLUTION D’UNE cONTRADICTION</vt:lpstr>
      <vt:lpstr>EXEMPLE DE RÉSOLUTION D’UNE cONTRADICTION</vt:lpstr>
      <vt:lpstr>LA DIFFUSION MONDIALE DE TRIZ</vt:lpstr>
      <vt:lpstr>LA DIFFUSION MONDIALE DE TRIZ</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Céline Buron</cp:lastModifiedBy>
  <cp:revision>86</cp:revision>
  <cp:lastPrinted>2012-05-09T17:12:31Z</cp:lastPrinted>
  <dcterms:created xsi:type="dcterms:W3CDTF">2012-03-23T18:42:29Z</dcterms:created>
  <dcterms:modified xsi:type="dcterms:W3CDTF">2012-05-30T19:20:38Z</dcterms:modified>
</cp:coreProperties>
</file>