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Action1.xml" ContentType="application/vnd.ms-office.inkAction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ink/inkAction2.xml" ContentType="application/vnd.ms-office.inkAction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Action3.xml" ContentType="application/vnd.ms-office.inkAction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2"/>
  </p:notesMasterIdLst>
  <p:sldIdLst>
    <p:sldId id="623" r:id="rId2"/>
    <p:sldId id="597" r:id="rId3"/>
    <p:sldId id="598" r:id="rId4"/>
    <p:sldId id="599" r:id="rId5"/>
    <p:sldId id="632" r:id="rId6"/>
    <p:sldId id="639" r:id="rId7"/>
    <p:sldId id="633" r:id="rId8"/>
    <p:sldId id="640" r:id="rId9"/>
    <p:sldId id="600" r:id="rId10"/>
    <p:sldId id="601" r:id="rId11"/>
    <p:sldId id="602" r:id="rId12"/>
    <p:sldId id="624" r:id="rId13"/>
    <p:sldId id="603" r:id="rId14"/>
    <p:sldId id="604" r:id="rId15"/>
    <p:sldId id="605" r:id="rId16"/>
    <p:sldId id="606" r:id="rId17"/>
    <p:sldId id="533" r:id="rId18"/>
    <p:sldId id="607" r:id="rId19"/>
    <p:sldId id="609" r:id="rId20"/>
    <p:sldId id="608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19" r:id="rId30"/>
    <p:sldId id="620" r:id="rId31"/>
  </p:sldIdLst>
  <p:sldSz cx="9144000" cy="6858000" type="screen4x3"/>
  <p:notesSz cx="6881813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DA6E93-9B52-4D4B-93E1-95DA7539C2B2}">
          <p14:sldIdLst>
            <p14:sldId id="623"/>
            <p14:sldId id="597"/>
            <p14:sldId id="598"/>
            <p14:sldId id="599"/>
            <p14:sldId id="632"/>
            <p14:sldId id="639"/>
            <p14:sldId id="633"/>
            <p14:sldId id="640"/>
            <p14:sldId id="600"/>
            <p14:sldId id="601"/>
            <p14:sldId id="602"/>
            <p14:sldId id="624"/>
            <p14:sldId id="603"/>
            <p14:sldId id="604"/>
            <p14:sldId id="605"/>
            <p14:sldId id="606"/>
            <p14:sldId id="533"/>
            <p14:sldId id="607"/>
            <p14:sldId id="609"/>
            <p14:sldId id="608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9"/>
            <p14:sldId id="6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ad El Bassam" initials="SEB" lastIdx="1" clrIdx="0">
    <p:extLst>
      <p:ext uri="{19B8F6BF-5375-455C-9EA6-DF929625EA0E}">
        <p15:presenceInfo xmlns:p15="http://schemas.microsoft.com/office/powerpoint/2012/main" userId="1dbdc8a1c90dd8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B1D"/>
    <a:srgbClr val="D9E3D9"/>
    <a:srgbClr val="FFE1E1"/>
    <a:srgbClr val="D5FBDC"/>
    <a:srgbClr val="E6D2DC"/>
    <a:srgbClr val="F5E3E8"/>
    <a:srgbClr val="E60000"/>
    <a:srgbClr val="336B40"/>
    <a:srgbClr val="FFF7F9"/>
    <a:srgbClr val="FF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 autoAdjust="0"/>
    <p:restoredTop sz="74368" autoAdjust="0"/>
  </p:normalViewPr>
  <p:slideViewPr>
    <p:cSldViewPr snapToGrid="0" snapToObjects="1" showGuides="1">
      <p:cViewPr>
        <p:scale>
          <a:sx n="57" d="100"/>
          <a:sy n="57" d="100"/>
        </p:scale>
        <p:origin x="11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1:39:01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18T01:51:35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9648 0 0,'0'0'0'0'0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8T02:06:11.9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984" units="cm"/>
          <inkml:channel name="Y" type="integer" max="2256" units="cm"/>
          <inkml:channel name="T" type="integer" max="2.14748E9" units="dev"/>
        </inkml:traceFormat>
        <inkml:channelProperties>
          <inkml:channelProperty channel="X" name="resolution" value="115.81396" units="1/cm"/>
          <inkml:channelProperty channel="Y" name="resolution" value="116.28866" units="1/cm"/>
          <inkml:channelProperty channel="T" name="resolution" value="1" units="1/dev"/>
        </inkml:channelProperties>
      </inkml:inkSource>
      <inkml:timestamp xml:id="ts1" timeString="2025-03-18T02:06:11.988"/>
    </inkml:context>
    <inkml:brush xml:id="br1">
      <inkml:brushProperty name="width" value="0.055" units="cm"/>
      <inkml:brushProperty name="height" value="0.055" units="cm"/>
    </inkml:brush>
  </inkml:definitions>
  <iact:action type="add" startTime="34083">
    <iact:property name="dataType"/>
    <iact:actionData xml:id="d0">
      <inkml:trace xmlns:inkml="http://www.w3.org/2003/InkML" xml:id="stk0" contextRef="#ctx0" brushRef="#br0">19267 10820 414 0,'0'0'0'1,"0"0"0"-1,0 0 0 0,0 0 4 0,0 0 2 38,-2-22-2-38,0 13 2 0,-5 0-3 0,3 1 1 0,0-1-1 0,-3-8 1 0,-4-1 14 0,0 1 0 0,0-12 0 0,-4-1 1 17,-1 6-9-17,1 7 1 0,-2-1-1 0,-3-4 1 0,-4 5 14 16,6-1-1-15,3 1 1-1,-3-5 0 0,1 7-13 16,1 4 0-16,3 0 1 0,-9-6-1 0,5 4-9 17,1 4 1-17,1 0-1 0,0 1 2 17,2 1-3-17,2 3 1 0,0 2-1 0,-7-5 2 0,1 3 5 17,6-1 0-17,0 1 0 0,-2 6 0 0,2 5-4 0,0-5 2 15,-3 0-1-15,6 7 0 0,1 6 15 0,1-4-1 0,-5 2 0 4,-5 9 1 10,-4 10-11-14,3-3 2 0,6-5-1 2,-7-3 0 29,3 3 1-31,4-2 2 0,-2-2-1 0,2 4 1 0,0 0-6 0,0-5 0 1,0 3-1-1,-2 6 2 2,-7 1 1 0,5-3 1 9,0 2-1-11,8 7 1 0,0-4-4 17,1-3-1-16,1 5 1-1,-1-3 1 0,-1-2-1 0,-1-4 1 17,5 0-2-17,3 0 2 0,0 2-3 0,0 3 0 16,0-8 0-15,5 3 0-1,-3-2 0 1,2-2 0-1,3-1 1 15,-1 16 0-15,3 0-3 0,4-4 1 0,5-1 0 16,-5 3 0-16,5-5 2 0,-1-4 1 0,-2 4-1 16,-4-1 1-15,3 1-2-1,1-9-1 0,2 1 1 2,-3-5 0 12,1 5 3-13,-6-3 0-1,4-6 0 1,0-2 1 1,-2 2-4 11,-2 0 1-13,0-5 0 0,8-4-1 2,-4 3 4 13,3-1 0-15,-10 3 0 0,7-5 1 2,0 0-4 12,1 0 1-14,-1 0-2 0,2-8 2 0,-2-1 2 1,-2 1 0 15,2-1 0-16,7-10 0 0,0 2-4 0,-5 2 2 17,-2-3-1-17,3-10 1 0,1 0-1 0,-6 0 2 2,-2-2 0 13,0-1 0-15,-3 1-4 0,-1-3 2 0,1 3 0 16,-4 0-1-16,3-3 10 0,-3 3 0 0,-4 2 0 16,0 2 1-16,-1 2-7 0,1 5 0 0,2-12 0 18,-6-3 0-18,-1 8 7 0,3-2 2 0,-5-3 0 0,0-6 0 2,0 7-8 12,1 0 1-14,-3-1-1 1,-5 3 0-1,3-2 5 15,-2 0 2-14,2-1-1-1,-5 1 1 0,3 4-8 16,2 2 1-16,0-4-1 0,2 4 1 1,0 3 0 15,0 1 0-16,0 1 0 0,4 2 2 0,-4-1-6 0,7 8 1 17,4 8 0-17,-7-16-1 0,7 16 1 0,-4-8 0 16,4 8 0-16,0 0 1 1,0 0-4-1,0 0 2 0,0 0-2 16</inkml:trace>
    </iact:actionData>
  </iact:action>
  <iact:action type="add" startTime="41326">
    <iact:property name="dataType"/>
    <iact:actionData xml:id="d1">
      <inkml:trace xmlns:inkml="http://www.w3.org/2003/InkML" xml:id="stk1" contextRef="#ctx1" brushRef="#br0">12385 14338 0,'0'0'0,"0"0"0,0 0 0,0 0 13,0 0 3,0 0 1,0 0-1</inkml:trace>
    </iact:actionData>
  </iact:action>
  <iact:action type="add" startTime="41660">
    <iact:property name="dataType"/>
    <iact:actionData xml:id="d2">
      <inkml:trace xmlns:inkml="http://www.w3.org/2003/InkML" xml:id="stk2" contextRef="#ctx0" brushRef="#br0">18954 10567 250 0,'0'0'0'0,"0"0"0"0,-13-22 0 0,-3 13 31 0,3 1 1 0,2 1-1 28,-2 1 2-28,2-3-20 0,0 7 2 0,0 2-2 0,0-5 2 0,0 5 6 0,2 3 0 18,1 1 1-18,-3-2 0 0,-2 0-11 0,2 3 1 0,4 1-1 16,-4 12 1-16,-4 1 6 0,4-1 0 0,2-1 0 0,0 3 1 16,0 2-9-16,3-3 0 1,2 1 0-1,-5 8 0 0,4-2-4 18,3-4 0-17,0 2-1-1,2 11 1 0,0-5-3 0,-4-1 2 14,4 1-2-14,4 5 2 0,-4 0-2 2,2-7 0 0,5 0 1 10,-3-4 0-11,1 3-2-1,1-1 2 16,5 0-2-16,-4-4 1 0,1 4 1 0,1 0-1 0,2-2 0 16,4 4 1-16,-1-4-2 0,-3-4 1 0,0 1 0 18,6 3 0-18,-4-4-1 0,3-3 2 0,1-3-1 0,1 1 0 16,-1-4 0-16,-4-5-1 0,5-1 0 0,2 1 2 17,-3-4-2-17,-4-4 1 0,0-2-1 0,3-1 2 0,1-1-2 17,1-3 0-17,4 0 0 0,-2-10 1 0,-3-5 1 16,-2 0 2-16,7 0-2 0,-4-4 2 0,-7 1-3 1,0 4 1 14,0-6-1-15,2-1 2 0,-9 4-1 0,3 4 0 17,-7-4 1-17,2-3-1 0,-2 5 0 0,-2 3-1 18,-3-6 1-18,-1-1-1 0,-7-2 3 0,2 1-1 0,-5 3 1 16,-3 0-1-16,-1 0-1 0,-2-2 0 0,-9-5 0 16,1 9 0-16,3-4 13 0,1 2 1 0,0 2 0 2,-3 0 0 13,-1 8-8-15,1-1 0 0,3 2 0 0,-1-3 0 17,6 5 13-17,-4 9 0 0,4-5 0 0,-4-2 0 0,3 7-12 17,1 6 2-17,3 5-1 0,0-3 0 0,1 0 11 16,6 3-1-16,-4 6 1 0,4 2 0 0,-2-2-11 16,-1-2 0-15,3 4-1-1,3 14 1 0,-6-1 9 0,8-4-1 17,6 4 0-17,2 11 1 0,2-2-10 0,3-4 0 16,2 4 0-16,2 2 0 0,2 1 3 0,-2-8 0 0,0 1 0 17,2-3 0-17,0 1-6 0,3-3 1 0,-1 1 0 17,2-1 0-17,-1 0 3 0,-3 1 1 0,2-6-1 2,3 10 0 12,-3-7-4-14,-2-2 0 0,3-4 0 0,1 4 0 17,-1-5-1-17,-3-3-1 0,2-8 1 0,0 8 1 0,-6-8-4 16,-9-8 2-16,18 0-1 0,-1 7 0 0,-6-7-2 17,-2-7 2-17,-9 7-1 0,20-13 1 0,-3 0-2 17,1-4 1-17,-7-3-1 0,6-6 0 0,-6-2 0 0,-2 2-1 16,0-3 0-16,-1 3 0 0,1 2 0 0,-7 0 0 18,1-8 0-18,1-3 0 0,-4 2-1 0,-2 5 0 0,-3-1 1 33,3-14-1-33,-9 6-1 0,0 2 1 0,-2 0 0 0,-2 5 0 0,2-1-1 0,-3 1 1 0,3 1-1 16,-9 1 1-16,3 8-1 0,3 3 0 0,1 0 0 17,0-1 1-17,-1 3-1 0,3 2 0 0,2 6 0 0,2-4 2 16,1 5-2-16,8 6 0 0,-11-5 0 0,11 5 1 0,0 0-1 17,-11-6 0-17,11 6 0 0,0 0 1 0,-14 6-1 17,14-6 0-17,0 0 0 0,-4 11 1 0,0 0-1 0,-1-2 0 16,3 0 0-16,2 8 1 0,-4 5-1 0,4 0 0 17,4-3 0-17,-4 10 1 0,4-10-1 0,3-1 1 0,-5-8-1 17,5 10 1-17,2 0-1 0,-7-12 2 0,0 3-2 17,5 7 1-17,-5 1 0 0,2-8 0 0,1-4 0 17,-5-7 1-17,8 15-1 0,-3-6 1 0,-1-1-1 0,-2 1 0 16,3 0 0-16,-5-9 0 0,11 11 0 0,-11-11 0 0,8 13 0 16,-8-13 1-16,0 0-1 0,11 15 0 0,-4-4 0 17,-3-5 0-17,-4-6 0 0</inkml:trace>
    </iact:actionData>
  </iact:action>
  <iact:action type="add" startTime="45181">
    <iact:property name="dataType"/>
    <iact:actionData xml:id="d3">
      <inkml:trace xmlns:inkml="http://www.w3.org/2003/InkML" xml:id="stk3" contextRef="#ctx0" brushRef="#br0">19004 11094 1030 0,'0'0'0'0,"0"0"0"0,0 0 0 0,0 0 17 0,2-24 0 25,3 9 0-25,-3 0 1 0,0 6-8 0,0-2 0 0,-2 2 1 0,0-10-1 0,0 1 0 16,0 1 1-16,0 6-1 0,0-6 1 16,-4-3-4-15,-3 0 0-1,1 5-1 0,-3-7 2 0,-4-2 2 0,0 3 2 16,2-1-2-16,-2 4 1 0,-3 1-4 0,3 2-1 17,-2 2 1-17,4 6 1 0,0 3-3 0,2-5 0 17,0 7 1-17,1-2-1 0,-1 8-1 0,9-4 0 0,-13 0 0 17,6 0 0-17,-4 0-2 0,11 0 2 0,-13 11-2 17,2-3 1-17,0 12 0 0,0-5-1 1,0 3 0 14,5 12 0-15,-5-1-1 0,6-8 2 0,3 1-1 0,-2 4 0 16,-1-2-1-16,3-4 1 0,2 2 0 0,-7-1 0 0,7 1 1 16,0-4 2-15,0-1-2-1,3 0 2 0,1 1-3 16,-4-3 1-16,2-2 1 0</inkml:trace>
    </iact:actionData>
  </iact:action>
  <iact:action type="add" startTime="45435">
    <iact:property name="dataType"/>
    <iact:actionData xml:id="d4">
      <inkml:trace xmlns:inkml="http://www.w3.org/2003/InkML" xml:id="stk4" contextRef="#ctx0" brushRef="#br0">18805 11162 552 0,'0'0'0'20,"0"0"0"-20,4-20 0 0,-4 0 10 0,0 3 0 0,5 0 0 17,-3-12 1-17,-4 7-4 0,-1 5 0 0,3-7-1 17,3 9 1-17,-6-3-4 0,1 3 1 0,-2 4-1 0,2-2 1 17,-3 2-2-17,3-2 1 0,2 13-1 0,-9-13 2 0,9 13-4 16,-6-11 0-16,6 11 0 0</inkml:trace>
    </iact:actionData>
  </iact:action>
  <iact:action type="remove" startTime="48424">
    <iact:property name="style" value="instant"/>
    <iact:actionData xml:id="d5" ref="#d0"/>
    <iact:actionData xml:id="d6" ref="#d2"/>
  </iact:action>
  <iact:action type="remove" startTime="48451">
    <iact:property name="style" value="instant"/>
    <iact:actionData xml:id="d7" ref="#d3"/>
  </iact:action>
  <iact:action type="remove" startTime="48472">
    <iact:property name="style" value="instant"/>
    <iact:actionData xml:id="d8" ref="#d4"/>
  </iact:action>
  <iact:action type="add" startTime="48362">
    <iact:property name="dataType" value="strokeEraser"/>
    <iact:actionData xml:id="d9">
      <inkml:trace xmlns:inkml="http://www.w3.org/2003/InkML" xml:id="stk5" contextRef="#ctx0" brushRef="#br1">23927 14126 489 0,'0'0'0'3,"0"0"0"3,9 28 0-4,2-17 12 1,-2-4 2 2,-3 2-2 1,-6-9 1-1,5 10-5-3,-5-10 0 0,0 0 0 4,9 9 0-3,-9-9-3 0,8 15 1 0,-1-6 0 3,8 11-1-1,7 8-1 1,-4 3 0-5,-7 3-1 2,0-3 2 3,-3-1 59-6,3 1 0 3,5 6 0 2,-3 9 1 2,-2-7-47-6,2-2 0 1,7 4 0 15,-1 9 0-17,-3-2-18 0,-3-4 0 0,2-1 0 15,3 7 0-15,-1 3 0 0,-4-7 0 0,9 4 0 19,-4 6 0-19,2-8 17 0,-1-6-1 0,-8-1 1 0,0-2 1 4,-4-8-9-1,-1-10 1-1,1-5 0 4,-3-5 1-4,-4-11 14 0,0 8 2 2,0-8-1 2,0 0 1-4,-11-8-15 2,11 8 1-1,-10-3-1 3,-30-40 1-4,-2-9 1 2,3-5-1 0,6 2 1 1,5 1 0-3,3 13-6 2,4 4 1 0,1-3-1 1,-4-5 1-3,2 8 1 1,-7 6 0 1,5 3 0 2,-4 4 1-4,1-4-5 2,8 4 1-1,-3 2 0 3,-2 11-1-4,2 0 2 1,9 2 1 1,6 9 0 2,7 0 0-4,0 0-3 2,-4 9-1-1,4-9 1 2,0 22 1-2,4 2 2 1,3-2 0-1,1-9 0 3,19 28 0-4,1 11-4 2,-6-8 2-1,2-1-1 3,2 5 0-4,1 2 2 2,1-4 1-1,1 9-1 3,-1 8 1-4,1-9-3 3,-5-6-1-3,-2 0 1 4,2-2 1-4,0-9-3 2,-2-4 2 0,-2-7-1 1,-7-7 1-3,-7 1-3 2,1-9 2-1,-7-11-2 3,0 0 2-4,0 0 6 1,0 0 0 1,0 0 0 2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8T02:06:11.9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51001">
    <iact:property name="dataType"/>
    <iact:actionData xml:id="d0">
      <inkml:trace xmlns:inkml="http://www.w3.org/2003/InkML" xml:id="stk0" contextRef="#ctx0" brushRef="#br0">16553 11312 213 0,'0'0'0'0,"0"0"0"0,0 0 0 0,-17-35 20 0,6 15 1 0,-7-1-1 20,1-5 2-20,-7 2-11 0,2 4 0 0,-2-4 0 0,-9-2 1 0,-2-2 15 15,-3 6 1-15,-5 0-1 0,-3-6 1 0,2 8-16 18,4 5 1-18,-1-11 1 0,-5 6-1 0,4 1 50 0,-2 1 1 17,-11 5 0-17,-10 6 0 0,-1-3-46 0,4-1 0 18,-1 4 0-18,-1 9 0 0,7 3-18 0,9-5 0 0,0 8 0 6,-7 8 1 5,0-1-1-11,3 2 0 0,-8 12 0 4,3-5 1 9,5 4 17-13,6 2 0 0,6-1 0 0,5 1 1 4,7 5-9 7,6-2 0-10,0 4 0-1,2 4 2 17,5 3 20-16,4-5 2-1,2 0 0 0,5 5-1 0,4 4-19 4,2-3 0 9,2-1 1-13,1-5-1 0,3 0 10 1,3-8 1 15,5 6-2-16,-1 2 2 0,9 0-14 0,-2-10 1 3,2 3 1 10,7 14-1-13,2-11 9 0,-5 2 1 15,10 9-1-15,5 2 0 0,-1 2-9 1,-5-9-1-1,5-6 0 14,-5-7 0-14,0 1 3 0,-8-8 0 20,6-3 1-20,0-1 0 0,0-4-8 0,0-4 2 0,0-9 0 3,9-4 0-2,-9 4 0 9,5-3 1-9,8-5 1 1,5-5-1-1,-5-5-5 31,-9 1 2-32,3-5 0 0,-7-6-1 0,-11-1 1 0,-2-1 1 0,0-9 0 0,2-3 0 0,-6-1-4 14,-1-1 2-14,-2-4-1 1,1 0 1-1,-1 5 2 16,-4 6 1-16,-6 2 0 1,1-4 0-1,1 2-4 1,-5 8 1 15,-4-6 0-16,-3-10 0 0,-3 6 3 0,-3 4 0 2,-5 2 0 12,-1 0 1-14,-1 3-4 0,1 4 1 2,-5 2-2 11,-7-2 2-13,-2 2 1 0,-4 2 0 2,-11 0 0 13,0 5 0-15,-11-1-4 0,3 7 2 0,-1-4-1 18,2 2 1-18,3 4-2 0,4 3 2 0,0 1-2 17,-5 3 2-17,3 0-3 0,2 0 2 1,-11 4-2-1,-7 7 2 1,7 2-2 13,11 2 1-14,-4 6-1 0,4-1 0 17,6 6 0-17,12 2 0 0,-1 2-1 0,5 5 1 0,2 0 0 17,7-1-1-17,0 7 0 0,-1 5 0 0,8 0 0 16,-1-5 0-16,2 2 0 0,5-2 0 0,2-4-1 0,2 0 2 18,5 4-2-18,4 9 1 0,4-4-1 0,3-9 0 3,-1 8 0 9,5 3 2-11,-2-3-2-1,6-8 0 0,3-2 0 16,6-7 0-16,0-2 0 0,6 0 0 0,12-7 1 16,2-3-1-16,2-1 0 0,-5-2 0 0,5-5 0 19,3-4 0-19,-3-2 0 0,-5-4 0 0,3-5 0 0,9-8 1 2,1-3 0 12,-3-2 1-13,-5-6 1-1,-2-7-1 0,-16-6-1 16,-6-3 0-16,-9 1 1 0,0 3 0 0,-2-1 3 17,-4 2-1-17,-3 2 1 0,3 2 0 1,-8 4-3 0,-3 1 1 2,-3-7 1 8,-4-4-1-11,-2 6 4 0,-4 0 0 15,-5-15 0-15,-2 4 0 0,-5 2-4 0,-4 3 2 18,-2 0-1-18,-11 4 1 0,0 6 5 0,-5 3 2 0,-6 0-1 16,-15-1 0-16,2 12-5 0,6 6 1 0,3 0 0 17,-9 0 0-17,8 9-1 0,7 2 1 0,3 2 0 17,-5 2 1-17,4 5-3 0,2 4-1 0,-6 2 1 0,0 7 0 2,3-2 0 12,12 2 2-14,2 2-1 0,5 8 1 2,7 1-4 30,6-11 2-32,6 2-2 0,5 4 2 0,5-4-2 0,-1-2 1 0,9 4-1 0,7 2 1 3,2 3-2-3,11-5 1 13,6-9-1-13</inkml:trace>
    </iact:actionData>
  </iact:action>
  <iact:action type="remove" startTime="53742">
    <iact:property name="style" value="instant"/>
    <iact:actionData xml:id="d1" ref="#d0"/>
  </iact:action>
  <iact:action type="add" startTime="53744">
    <iact:property name="dataType" value="strokeEraser"/>
    <iact:actionData xml:id="d2">
      <inkml:trace xmlns:inkml="http://www.w3.org/2003/InkML" xml:id="stk1" contextRef="#ctx0" brushRef="#br1">20519 15137 1143 0,'0'0'0'5,"19"35"0"5,3-3 0-10,7 12 11 0,-1-5 2 4,1-6-2 2,-10 6 1-3,3 0-5 0,2-4 1-1,3 2 0 4,-5 4-1-4,2-6 24 1,-2-2 0 1,-3 4 1 2,8 7-1-1,-3-12-18-3,-7-6 2 1,7 1-1 3,3 3 0-5,-3-6 5 3,-7-7 1 0,1-1 1 1,-5 1-1-3,-2-10-10 2,-2-1 1-1,-9-6 0 3,13 4 1-4,-13-4-6 1,0 0 1 1,0 0 0 2,0 0 1-4,0-15-4 2,0 15 1-1,-11-13-1 3,-9-24 2-4,-13-13-2 1,5 6 1 1,4 12-1 2,-2-7 2-3,6 6-3 0,0 2 1 0,5 1-1 3,-1-5 1-3,1 7 0 0,0 6 0 2,-1 0 1-1,1-8-1-2,2 10 0 2,2 7-1 0,0-4 0 1,0 6 1-3,2 2-1 1,9 9 2 1,-11-4-1 2,11 4 0-2,0 0 0-2,0 0-1 1,0 0 1 3,0 0-1-4,0 0 6 2,7 13 1 0,-7-13-1 1,24 50 1 0,4 11-4-3,1 2 0 1,4-4 0 2,-5 0 1-3,7-11 4 2,0-1 1-1,9 6 0 3,2 3 0-4,-2 5-5 3,-4 0 1-2,-1 0-1 2,-6-4 1-3,-7-7 11 1,-8-9 0 2,-5 1 0 0,-4-5 1-2,-5-11-10 0,-2-9 1 1,-4-3-1 1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984" units="cm"/>
          <inkml:channel name="Y" type="integer" max="2256" units="cm"/>
          <inkml:channel name="T" type="integer" max="2.14748E9" units="dev"/>
        </inkml:traceFormat>
        <inkml:channelProperties>
          <inkml:channelProperty channel="X" name="resolution" value="115.81396" units="1/cm"/>
          <inkml:channelProperty channel="Y" name="resolution" value="116.28866" units="1/cm"/>
          <inkml:channelProperty channel="T" name="resolution" value="1" units="1/dev"/>
        </inkml:channelProperties>
      </inkml:inkSource>
      <inkml:timestamp xml:id="ts0" timeString="2025-03-18T02:06:11.98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3-18T02:06:11.988"/>
    </inkml:context>
  </inkml:definitions>
  <iact:action type="add" startTime="52973">
    <iact:property name="dataType"/>
    <iact:actionData xml:id="d0">
      <inkml:trace xmlns:inkml="http://www.w3.org/2003/InkML" xml:id="stk0" contextRef="#ctx0" brushRef="#br0">9684 13618 0,'0'0'1,"0"0"-1,0 0 0,0 0 53,0 0-52,0 0-1,0 0 16,0 0 2</inkml:trace>
    </iact:actionData>
  </iact:action>
  <iact:action type="add" startTime="53779">
    <iact:property name="dataType"/>
    <iact:actionData xml:id="d1">
      <inkml:trace xmlns:inkml="http://www.w3.org/2003/InkML" xml:id="stk1" contextRef="#ctx1" brushRef="#br0">15080 10430 187 0,'0'0'0'15,"0"0"0"-15,0 0 0 0,35-20 35 16,-17 18 1-16,-12 2 0 0,-6 0-1 0,11 4-20 17,-11-4 0-17,14 3-1 0,-3 3 2 0,0 5 58 0,-3 0 0 17,-1-2 0-17,-1 1 0 0,5 6-56 0,0-1 0 0,2-4 0 16,1 6 0-16,1 3 21 0,0-3 2 0,3 1-1 17,-5-7 0-17,-2-1-24 0,-4 1 0 0,-3 2 0 19,-4-13-1-19,0 11-6 0,0-11 0 0,0 0 0 0,2 11 0 14,-2-11-3-14,0 0 1 0,0 0-2 0,0 0 2 17,0 0 5-17,0 0 2 0,0 0-2 0,-13-19 2 17,-9 3-7-16,-2 1 1-1,2-2 0 1,0-5 0-1,2 4 5 0,3 8 1 14,2-6-1-14,1 3 1 0,-3 2-6 0,6 7 0 17,0 2-1-16,4-7 2 0,7 9 4-1,-11-11 0 0,11 11 1 15,0 0-1-15,0 0-5 0,0 0 0 1,0 0 0 14,0 0 1-15,0 0 2 0,5 16 0 0,-5-16 0 17,19 26 2-17,8 2-7 0,-1-2 2 0,0-4-1 18,-12-3 1-18,1-3 3 0,2-3 0 0,-6 0 0 0,-2 0 1 15,0 0-6-15,-7-4 2 0,-2-9-1 0,9 15 1 17,-9-15 2-17,-2 11 1 0,2-11 0 0,0 0 1 2,-9 0-6 13,9 0 1-15,0 0 0 0,-11-7 1 0,-4-1 1 17,1-1 1-17,-3 0-1 0,-12-10 1 0,-3-5-5 0,5 4 2 16,8 0 0-16,1 5 0 0,5 4 1 0,2 3-1 17,0-1 1-17,4-2 0 0,3 2-2 0,4 9-1 1,0 0 1 14,-11-2 0-15,11 2 0 0,0 0 1 0,0 0 0 17,0 0-1-17,0 0-1 0,0 0-1 0,0 0 1 6,0 0 1-6,9 13-1 11,-3-2 2-10,-1 2-2 15,10 11 2-16,5 2-2 0,-3-6-1 1,1-3 1-1,-5-8-1 0,-4 0 4 15,-9-9 1-15,0 0 0 0,9 4 0 18,-9-4-3-18,0 0-1 0,0 0 1 0,0 0 1 0,-9-4 4 0,9 4 1 17,-9-5 0-17,-11-8 1 0,-8-6-6 0,6-1 0 15,-2 0 1-15,4 3 0 0,0 6 2 0,7 2 1 2,4 3 0 13,3-7 0-15,-5 2-5 0,11 11 1 0,-7-7 0 16,7 7 1-16,0 0 5 0,0 0 1 0,0 0-1 17,0 0 1-17,0-8-6 0,0 8-1 0,0 0 1 16,5 13 1-15,3 4-1-1,1 5 0 0,2 0 0 16</inkml:trace>
    </iact:actionData>
  </iact:action>
  <iact:action type="add" startTime="55206">
    <iact:property name="dataType"/>
    <iact:actionData xml:id="d2">
      <inkml:trace xmlns:inkml="http://www.w3.org/2003/InkML" xml:id="stk2" contextRef="#ctx1" brushRef="#br0">14754 11103 866 0,'0'0'0'0,"0"0"0"0,0 0 0 0,0 0 20 5,0 0 1 12,0 0 1-17,0 0-1 0,0 0-10 0,0 0 0 0,0 0 1 16,0-22-1-16,0 22 25 0,0 0 0 0,0-9 0 17,0 9 1-17,0 0-23 0,0 0 2 0,0-8-1 0,0 8 0 17,0 0 8-17,0 0-1 0,0 0 1 0,0 0 0 16,0 0-12-16,0 0 2 0,0 0-2 0,11 6 1 0,0 3-6 16,-3 4-1-16,5 0 1 0,1 9 0 0,-3-3-3 19,-3 1 2-19,3-9-1 1,-8-2 1-1,-3-9-1 0,-5 11 1 16,5-11-1-16,0 0 1 0,0 0-2 0,0 8 0 0,0-8 1 15,0 0 0-15,0 0-1 0,0 0 2 0,-11-4-1 18,-4-3 1-18,-5-1-3 0,3-1 2 0,8-2-1 2,0 0 0 10,-2 5 1-12,11 6 0 0,-11-7 1 19,11 7-1-19,0 0-1 0,0 0 1 0,0 0-1 0,0 0 1 2,0 0 5 13,0 0 0-15,-4-9 0 0,4 9 1 16,0 0-5-15,0 0 2-1,0 0-1 0,0 0 0 0,4 22 6 0,-4-9 0 14,7 2-1-14,4 14 1 0,2 3-5 3,-2-3 1 12,-2-1 0-15,-3-8 0 0,1-1 9 0,4-8 1 16,-5 2-2-16,-1 7 2 0,-1-5-8 0,0-4 0 17,-4-11 1-17,-8 11-1 0,8-11 4 0,0 0 1 0,0 0-1 18,-5 9 2-18,5-9-7 0,0 0 0 0,0 0 0 15,0 0 0-15,0 0-1 0,0 0 0 0,0 0 0 17,-13-9 1-17,-4 0-4 0,-1 0 1 0,0 3-1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BF4BFC4E-5778-6944-91E5-378E1EDD675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7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F6F31F40-96DD-8944-ADD2-7A6DB72EE4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DB2E22-073C-F946-B333-91409EBAB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08348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8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1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7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08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69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3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7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5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9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7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6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63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2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7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08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4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68E7-102C-9A46-C340-4A6E994D6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3FB2EC2-5602-5E67-ACB0-D2EE4B014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042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1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25F35-454D-0849-BD02-5394302C9887}" type="datetime1">
              <a:rPr lang="en-CA" smtClean="0"/>
              <a:t>2025-03-18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2CE2D-E1B7-43BF-B792-FFDBD76D4C5F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5755A1-CBC7-1142-9071-7287B67B7067}" type="datetime1">
              <a:rPr lang="en-CA" smtClean="0"/>
              <a:t>2025-03-18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41F1DB-0928-47F7-BDE0-86B18C14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54CE6-2312-40E9-BD04-5968F1B22D5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92EB1D-1263-4AD2-A028-5B92C3B3857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7D925-C68B-4EF6-8FAE-A692C7C907F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5E3B6-CC01-4147-8B46-A3AB59941677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C1B7D-9E92-4580-BC43-A12547DDE72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4904AC-8F51-4D32-9A6C-A5EDC9915E19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B2CA9-618D-4CB4-8617-1595B2610C1A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B7FFA-7077-4720-84C2-B7C6E467A6D5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55591" y="6553570"/>
            <a:ext cx="1492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D5E5A-39B0-1646-9B01-BF9D79D807E3}" type="slidenum">
              <a:rPr lang="en-US" sz="1300" b="1" smtClean="0">
                <a:latin typeface="+mn-lt"/>
              </a:rPr>
              <a:t>‹N°›</a:t>
            </a:fld>
            <a:r>
              <a:rPr lang="en-US" sz="1300" b="1" dirty="0">
                <a:latin typeface="+mn-lt"/>
              </a:rPr>
              <a:t> / 59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082704" y="6551467"/>
            <a:ext cx="1935044" cy="29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baseline="0" dirty="0">
                <a:latin typeface="+mn-lt"/>
              </a:rPr>
              <a:t>Segmentation </a:t>
            </a:r>
            <a:r>
              <a:rPr lang="en-US" sz="1300" b="1" baseline="0" dirty="0" err="1">
                <a:latin typeface="+mn-lt"/>
              </a:rPr>
              <a:t>d’images</a:t>
            </a:r>
            <a:endParaRPr lang="en-US" sz="1300" b="1" dirty="0"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97586" y="6549363"/>
            <a:ext cx="20257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n-lt"/>
              </a:rPr>
              <a:t>Eva Alonso Ortiz (ELE8812)</a:t>
            </a:r>
          </a:p>
        </p:txBody>
      </p:sp>
    </p:spTree>
    <p:extLst>
      <p:ext uri="{BB962C8B-B14F-4D97-AF65-F5344CB8AC3E}">
        <p14:creationId xmlns:p14="http://schemas.microsoft.com/office/powerpoint/2010/main" val="9465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13.jp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11/relationships/inkAction" Target="../ink/inkAction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11/relationships/inkAction" Target="../ink/inkAction2.xml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hyperlink" Target="https://commons.wikimedia.org/w/index.php?curid=67144384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microsoft.com/office/2011/relationships/inkAction" Target="../ink/inkAction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8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0.sv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9.png"/><Relationship Id="rId5" Type="http://schemas.openxmlformats.org/officeDocument/2006/relationships/tags" Target="../tags/tag7.xml"/><Relationship Id="rId10" Type="http://schemas.openxmlformats.org/officeDocument/2006/relationships/image" Target="../media/image8.svg"/><Relationship Id="rId4" Type="http://schemas.openxmlformats.org/officeDocument/2006/relationships/tags" Target="../tags/tag6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8085-85D7-4069-BD18-BCA4BA2C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46" y="1453351"/>
            <a:ext cx="8358939" cy="43217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200" b="1" spc="-45" dirty="0">
                <a:highlight>
                  <a:srgbClr val="FFFF00"/>
                </a:highlight>
                <a:latin typeface="+mj-lt"/>
                <a:cs typeface="Tahoma"/>
              </a:rPr>
              <a:t>͏͏</a:t>
            </a:r>
            <a:r>
              <a:rPr lang="fr-FR" sz="2400" b="1" spc="-45" dirty="0">
                <a:latin typeface="+mj-lt"/>
                <a:cs typeface="Tahoma"/>
              </a:rPr>
              <a:t>Introduction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400" b="1" spc="-45" dirty="0">
                <a:latin typeface="+mj-lt"/>
                <a:cs typeface="Tahoma"/>
              </a:rPr>
              <a:t>Détection de contours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Formulation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Méthodes élémentaires: gradient et </a:t>
            </a:r>
            <a:r>
              <a:rPr lang="fr-FR" sz="2200" spc="-45" dirty="0" err="1">
                <a:latin typeface="+mj-lt"/>
                <a:cs typeface="Tahoma"/>
              </a:rPr>
              <a:t>laplacien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 de </a:t>
            </a:r>
            <a:r>
              <a:rPr lang="fr-FR" sz="2200" spc="-45" dirty="0" err="1">
                <a:latin typeface="+mj-lt"/>
                <a:cs typeface="Tahoma"/>
              </a:rPr>
              <a:t>Canny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Détection de frontières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en-CA" sz="2400" b="1" spc="-45" dirty="0">
                <a:latin typeface="+mj-lt"/>
                <a:cs typeface="Tahoma"/>
              </a:rPr>
              <a:t>Segmentation de </a:t>
            </a:r>
            <a:r>
              <a:rPr lang="en-CA" sz="2400" b="1" spc="-45" dirty="0" err="1">
                <a:latin typeface="+mj-lt"/>
                <a:cs typeface="Tahoma"/>
              </a:rPr>
              <a:t>régions</a:t>
            </a:r>
            <a:endParaRPr lang="en-CA" sz="2400" b="1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Position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global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local ou adaptatif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Autres méthodes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endParaRPr lang="en-CA" sz="2200" b="1" spc="-45" dirty="0">
              <a:highlight>
                <a:srgbClr val="FFFF00"/>
              </a:highlight>
              <a:latin typeface="+mj-lt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Plan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9F29086-EF0B-4D15-8C09-9C70D59BDC8C}"/>
              </a:ext>
            </a:extLst>
          </p:cNvPr>
          <p:cNvSpPr/>
          <p:nvPr/>
        </p:nvSpPr>
        <p:spPr>
          <a:xfrm>
            <a:off x="1285103" y="1581665"/>
            <a:ext cx="2669059" cy="321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6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7"/>
    </mc:Choice>
    <mc:Fallback xmlns="">
      <p:transition spd="slow" advTm="197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Segmentation de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régions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(2)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A6AE72-EFF5-4AD7-9728-AD39CD06F71B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B043E-5AD2-43D7-8A1F-810D898B344A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Position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8C8CC5-16B4-4C45-838C-33F33AF8281F}"/>
              </a:ext>
            </a:extLst>
          </p:cNvPr>
          <p:cNvGrpSpPr/>
          <p:nvPr/>
        </p:nvGrpSpPr>
        <p:grpSpPr>
          <a:xfrm>
            <a:off x="396508" y="1012288"/>
            <a:ext cx="8644622" cy="5310454"/>
            <a:chOff x="396508" y="1012288"/>
            <a:chExt cx="8644622" cy="5310454"/>
          </a:xfrm>
        </p:grpSpPr>
        <p:sp>
          <p:nvSpPr>
            <p:cNvPr id="20" name="Content Placeholder 5">
              <a:extLst>
                <a:ext uri="{FF2B5EF4-FFF2-40B4-BE49-F238E27FC236}">
                  <a16:creationId xmlns:a16="http://schemas.microsoft.com/office/drawing/2014/main" id="{7C63C7AE-7925-496F-98AC-3FDFEBC34344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1012288"/>
              <a:ext cx="8644622" cy="5310454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en-CA" sz="2600" b="1" u="sng" spc="-50" dirty="0" err="1">
                  <a:solidFill>
                    <a:srgbClr val="0B6B1D"/>
                  </a:solidFill>
                  <a:latin typeface="+mj-lt"/>
                  <a:cs typeface="Tahoma"/>
                </a:rPr>
                <a:t>Exemple</a:t>
              </a:r>
              <a:r>
                <a:rPr lang="en-CA" sz="2600" b="1" u="sng" spc="-50" dirty="0">
                  <a:solidFill>
                    <a:srgbClr val="0B6B1D"/>
                  </a:solidFill>
                  <a:latin typeface="+mj-lt"/>
                  <a:cs typeface="Tahoma"/>
                </a:rPr>
                <a:t>: </a:t>
              </a:r>
              <a:r>
                <a:rPr lang="en-CA" sz="2600" b="1" u="sng" spc="-50" dirty="0" err="1">
                  <a:solidFill>
                    <a:srgbClr val="0B6B1D"/>
                  </a:solidFill>
                  <a:latin typeface="+mj-lt"/>
                  <a:cs typeface="Tahoma"/>
                </a:rPr>
                <a:t>effet</a:t>
              </a:r>
              <a:r>
                <a:rPr lang="en-CA" sz="2600" b="1" u="sng" spc="-50" dirty="0">
                  <a:solidFill>
                    <a:srgbClr val="0B6B1D"/>
                  </a:solidFill>
                  <a:latin typeface="+mj-lt"/>
                  <a:cs typeface="Tahoma"/>
                </a:rPr>
                <a:t> du bruit</a:t>
              </a: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3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3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r>
                <a:rPr lang="es-ES" sz="1300" i="1" spc="-35" dirty="0">
                  <a:latin typeface="+mj-lt"/>
                  <a:cs typeface="Arial"/>
                </a:rPr>
                <a:t>©</a:t>
              </a:r>
              <a:r>
                <a:rPr lang="es-ES" sz="1300" spc="-3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3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1992-2008 </a:t>
              </a:r>
              <a:r>
                <a:rPr lang="es-ES" sz="13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C. </a:t>
              </a:r>
              <a:r>
                <a:rPr lang="es-ES" sz="1300" spc="45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Gonzalez</a:t>
              </a:r>
              <a:r>
                <a:rPr lang="es-ES" sz="13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300" spc="12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&amp; </a:t>
              </a:r>
              <a:r>
                <a:rPr lang="es-ES" sz="13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E.</a:t>
              </a:r>
              <a:r>
                <a:rPr lang="es-ES" sz="1300" spc="17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300" spc="5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Woods</a:t>
              </a:r>
              <a:endParaRPr lang="en-CA" sz="2600" spc="-50" dirty="0">
                <a:latin typeface="+mj-lt"/>
                <a:cs typeface="Tahoma"/>
              </a:endParaRPr>
            </a:p>
            <a:p>
              <a:pPr marL="0" indent="0">
                <a:spcBef>
                  <a:spcPts val="1800"/>
                </a:spcBef>
                <a:buSzPct val="135000"/>
                <a:buNone/>
              </a:pPr>
              <a:endParaRPr lang="en-CA" sz="2600" b="1" u="sng" spc="-50" dirty="0">
                <a:solidFill>
                  <a:srgbClr val="0B6B1D"/>
                </a:solidFill>
                <a:latin typeface="+mj-lt"/>
                <a:ea typeface="Cambria Math" panose="02040503050406030204" pitchFamily="18" charset="0"/>
                <a:cs typeface="Tahoma"/>
              </a:endParaRPr>
            </a:p>
            <a:p>
              <a:pPr marL="709200" lvl="2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1987B335-940F-4B1D-8AC0-A5095FB0B0F3}"/>
                </a:ext>
              </a:extLst>
            </p:cNvPr>
            <p:cNvSpPr/>
            <p:nvPr/>
          </p:nvSpPr>
          <p:spPr>
            <a:xfrm>
              <a:off x="825190" y="1750599"/>
              <a:ext cx="7404408" cy="40951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39A22B-A6C5-D39C-0937-88BA9291007D}"/>
                  </a:ext>
                </a:extLst>
              </p:cNvPr>
              <p:cNvSpPr txBox="1"/>
              <p:nvPr/>
            </p:nvSpPr>
            <p:spPr>
              <a:xfrm>
                <a:off x="1236012" y="1482602"/>
                <a:ext cx="1656094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1200" b="0" i="0" smtClean="0">
                          <a:latin typeface="Cambria Math" panose="02040503050406030204" pitchFamily="18" charset="0"/>
                        </a:rPr>
                        <m:t>bruit</m:t>
                      </m:r>
                      <m:r>
                        <a:rPr lang="en-CA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1200" b="0" i="0" smtClean="0">
                          <a:latin typeface="Cambria Math" panose="02040503050406030204" pitchFamily="18" charset="0"/>
                        </a:rPr>
                        <m:t>gaussien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A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39A22B-A6C5-D39C-0937-88BA92910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12" y="1482602"/>
                <a:ext cx="1656094" cy="293542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46F454-ADAE-9075-0B27-36EDBE91BEC8}"/>
                  </a:ext>
                </a:extLst>
              </p:cNvPr>
              <p:cNvSpPr txBox="1"/>
              <p:nvPr/>
            </p:nvSpPr>
            <p:spPr>
              <a:xfrm>
                <a:off x="4161155" y="1482602"/>
                <a:ext cx="747192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46F454-ADAE-9075-0B27-36EDBE91B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55" y="1482602"/>
                <a:ext cx="747192" cy="2935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083D0-9400-ADD3-F3A7-1C9FF8FFA9CA}"/>
                  </a:ext>
                </a:extLst>
              </p:cNvPr>
              <p:cNvSpPr txBox="1"/>
              <p:nvPr/>
            </p:nvSpPr>
            <p:spPr>
              <a:xfrm>
                <a:off x="6517990" y="1456413"/>
                <a:ext cx="747192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083D0-9400-ADD3-F3A7-1C9FF8FFA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990" y="1456413"/>
                <a:ext cx="747192" cy="293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7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32"/>
    </mc:Choice>
    <mc:Fallback xmlns="">
      <p:transition spd="slow" advTm="1438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Segmentation de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régions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(3)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A6AE72-EFF5-4AD7-9728-AD39CD06F71B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B043E-5AD2-43D7-8A1F-810D898B344A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Position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763B4F-4890-4F79-B345-B1CA9588B30B}"/>
              </a:ext>
            </a:extLst>
          </p:cNvPr>
          <p:cNvGrpSpPr/>
          <p:nvPr/>
        </p:nvGrpSpPr>
        <p:grpSpPr>
          <a:xfrm>
            <a:off x="396508" y="989986"/>
            <a:ext cx="8644622" cy="5343907"/>
            <a:chOff x="396508" y="989986"/>
            <a:chExt cx="8644622" cy="5343907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D15D9D54-E6FF-4262-9C22-A4DF03B5B1FF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989986"/>
              <a:ext cx="8644622" cy="5343907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en-CA" sz="2600" b="1" u="sng" spc="-50" dirty="0" err="1">
                  <a:solidFill>
                    <a:srgbClr val="0B6B1D"/>
                  </a:solidFill>
                  <a:latin typeface="+mj-lt"/>
                  <a:cs typeface="Tahoma"/>
                </a:rPr>
                <a:t>Exemple</a:t>
              </a:r>
              <a:r>
                <a:rPr lang="en-CA" sz="2600" b="1" u="sng" spc="-50" dirty="0">
                  <a:solidFill>
                    <a:srgbClr val="0B6B1D"/>
                  </a:solidFill>
                  <a:latin typeface="+mj-lt"/>
                  <a:cs typeface="Tahoma"/>
                </a:rPr>
                <a:t>: </a:t>
              </a:r>
              <a:r>
                <a:rPr lang="en-CA" sz="2600" b="1" u="sng" spc="-50" dirty="0" err="1">
                  <a:solidFill>
                    <a:srgbClr val="0B6B1D"/>
                  </a:solidFill>
                  <a:latin typeface="+mj-lt"/>
                  <a:cs typeface="Tahoma"/>
                </a:rPr>
                <a:t>effet</a:t>
              </a:r>
              <a:r>
                <a:rPr lang="en-CA" sz="2600" b="1" u="sng" spc="-50" dirty="0">
                  <a:solidFill>
                    <a:srgbClr val="0B6B1D"/>
                  </a:solidFill>
                  <a:latin typeface="+mj-lt"/>
                  <a:cs typeface="Tahoma"/>
                </a:rPr>
                <a:t> de variations </a:t>
              </a:r>
              <a:r>
                <a:rPr lang="en-CA" sz="2600" b="1" u="sng" spc="-50" dirty="0" err="1">
                  <a:solidFill>
                    <a:srgbClr val="0B6B1D"/>
                  </a:solidFill>
                  <a:latin typeface="+mj-lt"/>
                  <a:cs typeface="Tahoma"/>
                </a:rPr>
                <a:t>lentes</a:t>
              </a:r>
              <a:r>
                <a:rPr lang="en-CA" sz="2600" b="1" u="sng" spc="-50" dirty="0">
                  <a:solidFill>
                    <a:srgbClr val="0B6B1D"/>
                  </a:solidFill>
                  <a:latin typeface="+mj-lt"/>
                  <a:cs typeface="Tahoma"/>
                </a:rPr>
                <a:t> de </a:t>
              </a:r>
              <a:r>
                <a:rPr lang="en-CA" sz="2600" b="1" u="sng" spc="-50" dirty="0" err="1">
                  <a:solidFill>
                    <a:srgbClr val="0B6B1D"/>
                  </a:solidFill>
                  <a:latin typeface="+mj-lt"/>
                  <a:cs typeface="Tahoma"/>
                </a:rPr>
                <a:t>l’intensité</a:t>
              </a:r>
              <a:endParaRPr lang="en-CA" sz="2600" b="1" u="sng" spc="-50" dirty="0">
                <a:solidFill>
                  <a:srgbClr val="0B6B1D"/>
                </a:solidFill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3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3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r>
                <a:rPr lang="es-ES" sz="1300" i="1" spc="-35" dirty="0">
                  <a:latin typeface="+mj-lt"/>
                  <a:cs typeface="Arial"/>
                </a:rPr>
                <a:t>©</a:t>
              </a:r>
              <a:r>
                <a:rPr lang="es-ES" sz="1300" spc="-3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3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1992-2008 </a:t>
              </a:r>
              <a:r>
                <a:rPr lang="es-ES" sz="13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C. </a:t>
              </a:r>
              <a:r>
                <a:rPr lang="es-ES" sz="1300" spc="45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Gonzalez</a:t>
              </a:r>
              <a:r>
                <a:rPr lang="es-ES" sz="13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300" spc="12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&amp; </a:t>
              </a:r>
              <a:r>
                <a:rPr lang="es-ES" sz="13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E.</a:t>
              </a:r>
              <a:r>
                <a:rPr lang="es-ES" sz="1300" spc="17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300" spc="5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Woods</a:t>
              </a:r>
              <a:endParaRPr lang="en-CA" sz="2600" spc="-50" dirty="0">
                <a:latin typeface="+mj-lt"/>
                <a:cs typeface="Tahoma"/>
              </a:endParaRPr>
            </a:p>
            <a:p>
              <a:pPr marL="0" indent="0">
                <a:spcBef>
                  <a:spcPts val="1800"/>
                </a:spcBef>
                <a:buSzPct val="135000"/>
                <a:buNone/>
              </a:pPr>
              <a:endParaRPr lang="en-CA" sz="2600" b="1" u="sng" spc="-50" dirty="0">
                <a:solidFill>
                  <a:srgbClr val="0B6B1D"/>
                </a:solidFill>
                <a:latin typeface="+mj-lt"/>
                <a:ea typeface="Cambria Math" panose="02040503050406030204" pitchFamily="18" charset="0"/>
                <a:cs typeface="Tahoma"/>
              </a:endParaRPr>
            </a:p>
            <a:p>
              <a:pPr marL="709200" lvl="2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C63FE3AF-92EB-44A0-BFF3-3268FE7192CB}"/>
                </a:ext>
              </a:extLst>
            </p:cNvPr>
            <p:cNvSpPr/>
            <p:nvPr/>
          </p:nvSpPr>
          <p:spPr>
            <a:xfrm>
              <a:off x="814039" y="1753842"/>
              <a:ext cx="7404409" cy="4114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5F7FBD-AE4D-6946-3949-90745C52F93D}"/>
                  </a:ext>
                </a:extLst>
              </p:cNvPr>
              <p:cNvSpPr txBox="1"/>
              <p:nvPr/>
            </p:nvSpPr>
            <p:spPr>
              <a:xfrm>
                <a:off x="1677827" y="1516055"/>
                <a:ext cx="747192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5F7FBD-AE4D-6946-3949-90745C52F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27" y="1516055"/>
                <a:ext cx="747192" cy="2935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3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26"/>
    </mc:Choice>
    <mc:Fallback xmlns="">
      <p:transition spd="slow" advTm="6872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Segmentation de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régions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(3)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A6AE72-EFF5-4AD7-9728-AD39CD06F71B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B043E-5AD2-43D7-8A1F-810D898B344A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Position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235485"/>
            <a:ext cx="8644622" cy="5098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Exemple</a:t>
            </a:r>
            <a:r>
              <a:rPr lang="en-CA" sz="2600" b="1" u="sng" spc="-50" dirty="0">
                <a:solidFill>
                  <a:srgbClr val="0B6B1D"/>
                </a:solidFill>
                <a:latin typeface="+mj-lt"/>
                <a:cs typeface="Tahoma"/>
              </a:rPr>
              <a:t>: </a:t>
            </a: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effet</a:t>
            </a:r>
            <a:r>
              <a:rPr lang="en-CA" sz="2600" b="1" u="sng" spc="-50" dirty="0">
                <a:solidFill>
                  <a:srgbClr val="0B6B1D"/>
                </a:solidFill>
                <a:latin typeface="+mj-lt"/>
                <a:cs typeface="Tahoma"/>
              </a:rPr>
              <a:t> de variations </a:t>
            </a: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lentes</a:t>
            </a:r>
            <a:r>
              <a:rPr lang="en-CA" sz="2600" b="1" u="sng" spc="-50" dirty="0">
                <a:solidFill>
                  <a:srgbClr val="0B6B1D"/>
                </a:solidFill>
                <a:latin typeface="+mj-lt"/>
                <a:cs typeface="Tahoma"/>
              </a:rPr>
              <a:t> de </a:t>
            </a: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l’intensité</a:t>
            </a:r>
            <a:endParaRPr lang="en-CA" sz="2600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BCB648-55B6-144F-892A-4926892F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7" y="1942881"/>
            <a:ext cx="7480300" cy="3949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EE731559-11CD-E186-3CC4-CE78B7AE0F8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458600" y="5161680"/>
              <a:ext cx="360" cy="3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EE731559-11CD-E186-3CC4-CE78B7AE0F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9240" y="5152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5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24"/>
    </mc:Choice>
    <mc:Fallback xmlns="">
      <p:transition spd="slow" advTm="5202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Segmentation de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régions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(4)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A6AE72-EFF5-4AD7-9728-AD39CD06F71B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B043E-5AD2-43D7-8A1F-810D898B344A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Position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235485"/>
            <a:ext cx="8644622" cy="52099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Exemple</a:t>
            </a:r>
            <a:r>
              <a:rPr lang="en-CA" sz="2600" b="1" u="sng" spc="-50" dirty="0">
                <a:solidFill>
                  <a:srgbClr val="0B6B1D"/>
                </a:solidFill>
                <a:latin typeface="+mj-lt"/>
                <a:cs typeface="Tahoma"/>
              </a:rPr>
              <a:t>: </a:t>
            </a: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effet</a:t>
            </a:r>
            <a:r>
              <a:rPr lang="en-CA" sz="2600" b="1" u="sng" spc="-50" dirty="0">
                <a:solidFill>
                  <a:srgbClr val="0B6B1D"/>
                </a:solidFill>
                <a:latin typeface="+mj-lt"/>
                <a:cs typeface="Tahoma"/>
              </a:rPr>
              <a:t> de la </a:t>
            </a: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taille</a:t>
            </a:r>
            <a:r>
              <a:rPr lang="en-CA" sz="2600" b="1" u="sng" spc="-50" dirty="0">
                <a:solidFill>
                  <a:srgbClr val="0B6B1D"/>
                </a:solidFill>
                <a:latin typeface="+mj-lt"/>
                <a:cs typeface="Tahoma"/>
              </a:rPr>
              <a:t> des </a:t>
            </a: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régions</a:t>
            </a:r>
            <a:endParaRPr lang="en-CA" sz="2600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  <a:buNone/>
            </a:pPr>
            <a:r>
              <a:rPr lang="es-ES" sz="1200" i="1" spc="-35" dirty="0">
                <a:latin typeface="+mj-lt"/>
                <a:cs typeface="Arial"/>
              </a:rPr>
              <a:t>©</a:t>
            </a:r>
            <a:r>
              <a:rPr lang="es-ES" sz="1200" spc="-3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1992-2008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C. </a:t>
            </a:r>
            <a:r>
              <a:rPr lang="es-ES" sz="1200" spc="4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12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E.</a:t>
            </a:r>
            <a:r>
              <a:rPr lang="es-ES" sz="1200" spc="17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5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Woods</a:t>
            </a:r>
            <a:endParaRPr lang="en-CA" sz="2600" spc="-50" dirty="0">
              <a:latin typeface="+mj-lt"/>
              <a:ea typeface="Tahoma" panose="020B0604030504040204" pitchFamily="34" charset="0"/>
              <a:cs typeface="Tahoma"/>
            </a:endParaRPr>
          </a:p>
          <a:p>
            <a:pPr marL="0" lvl="1" indent="0">
              <a:lnSpc>
                <a:spcPct val="100000"/>
              </a:lnSpc>
              <a:spcBef>
                <a:spcPts val="2400"/>
              </a:spcBef>
              <a:buClr>
                <a:schemeClr val="tx1"/>
              </a:buClr>
              <a:buSzPct val="135000"/>
              <a:buNone/>
            </a:pPr>
            <a:r>
              <a:rPr lang="en-CA" sz="2600" b="1" u="sng" spc="-50" dirty="0">
                <a:solidFill>
                  <a:srgbClr val="FF0000"/>
                </a:solidFill>
                <a:latin typeface="+mj-lt"/>
                <a:cs typeface="Tahoma"/>
              </a:rPr>
              <a:t>Limitation de </a:t>
            </a:r>
            <a:r>
              <a:rPr lang="en-CA" sz="2600" b="1" u="sng" spc="-50" dirty="0" err="1">
                <a:solidFill>
                  <a:srgbClr val="FF0000"/>
                </a:solidFill>
                <a:latin typeface="+mj-lt"/>
                <a:cs typeface="Tahoma"/>
              </a:rPr>
              <a:t>l’approche</a:t>
            </a:r>
            <a:r>
              <a:rPr lang="en-CA" sz="2600" b="1" u="sng" spc="-50" dirty="0">
                <a:solidFill>
                  <a:srgbClr val="FF0000"/>
                </a:solidFill>
                <a:latin typeface="+mj-lt"/>
                <a:cs typeface="Tahoma"/>
              </a:rPr>
              <a:t> par </a:t>
            </a:r>
            <a:r>
              <a:rPr lang="en-CA" sz="2600" b="1" u="sng" spc="-50" dirty="0" err="1">
                <a:solidFill>
                  <a:srgbClr val="FF0000"/>
                </a:solidFill>
                <a:latin typeface="+mj-lt"/>
                <a:cs typeface="Tahoma"/>
              </a:rPr>
              <a:t>histogramme</a:t>
            </a:r>
            <a:endParaRPr lang="en-CA" sz="2600" b="1" u="sng" spc="-50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0" lvl="1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r>
              <a:rPr lang="en-CA" sz="2200" spc="-50" dirty="0" err="1">
                <a:latin typeface="+mj-lt"/>
                <a:cs typeface="Tahoma"/>
              </a:rPr>
              <a:t>Perte</a:t>
            </a:r>
            <a:r>
              <a:rPr lang="en-CA" sz="2200" spc="-50" dirty="0">
                <a:latin typeface="+mj-lt"/>
                <a:cs typeface="Tahoma"/>
              </a:rPr>
              <a:t> des </a:t>
            </a:r>
            <a:r>
              <a:rPr lang="en-CA" sz="2200" spc="-50" dirty="0" err="1">
                <a:latin typeface="+mj-lt"/>
                <a:cs typeface="Tahoma"/>
              </a:rPr>
              <a:t>caractéristiques</a:t>
            </a:r>
            <a:r>
              <a:rPr lang="en-CA" sz="2200" spc="-50" dirty="0">
                <a:latin typeface="+mj-lt"/>
                <a:cs typeface="Tahoma"/>
              </a:rPr>
              <a:t> </a:t>
            </a:r>
            <a:r>
              <a:rPr lang="en-CA" sz="2200" spc="-50" dirty="0" err="1">
                <a:latin typeface="+mj-lt"/>
                <a:cs typeface="Tahoma"/>
              </a:rPr>
              <a:t>propres</a:t>
            </a:r>
            <a:r>
              <a:rPr lang="en-CA" sz="2200" spc="-50" dirty="0">
                <a:latin typeface="+mj-lt"/>
                <a:cs typeface="Tahoma"/>
              </a:rPr>
              <a:t> aux images (2D, </a:t>
            </a:r>
            <a:r>
              <a:rPr lang="en-CA" sz="2200" spc="-50" dirty="0" err="1">
                <a:latin typeface="+mj-lt"/>
                <a:cs typeface="Tahoma"/>
              </a:rPr>
              <a:t>voisinage</a:t>
            </a:r>
            <a:r>
              <a:rPr lang="en-CA" sz="2200" spc="-50" dirty="0">
                <a:latin typeface="+mj-lt"/>
                <a:cs typeface="Tahoma"/>
              </a:rPr>
              <a:t>,…)</a:t>
            </a: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D5DAE66-2102-439F-8C06-86E2C272E063}"/>
              </a:ext>
            </a:extLst>
          </p:cNvPr>
          <p:cNvSpPr/>
          <p:nvPr/>
        </p:nvSpPr>
        <p:spPr>
          <a:xfrm>
            <a:off x="814039" y="1742692"/>
            <a:ext cx="7404409" cy="305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10D5F9-8140-A04A-8641-11B84D2FC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112" y="3309128"/>
            <a:ext cx="1498600" cy="1485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157742AF-EB3B-E26E-235A-7DA303D5107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489179" y="4888439"/>
              <a:ext cx="2" cy="2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157742AF-EB3B-E26E-235A-7DA303D510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9179" y="4888439"/>
                <a:ext cx="2" cy="2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862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63"/>
    </mc:Choice>
    <mc:Fallback xmlns="">
      <p:transition spd="slow" advTm="560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Techniques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seuillage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global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spc="-10" dirty="0">
                <a:latin typeface="+mj-lt"/>
                <a:ea typeface="Century Gothic" charset="0"/>
                <a:cs typeface="Century Gothic" charset="0"/>
              </a:rPr>
              <a:t>Exemple : microscopie électronique</a:t>
            </a:r>
            <a:endParaRPr lang="fr-CA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584989"/>
            <a:ext cx="8644622" cy="45370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fr-CA" sz="2600" b="1" u="sng" spc="-50" dirty="0">
                <a:latin typeface="+mj-lt"/>
                <a:cs typeface="Tahoma"/>
              </a:rPr>
              <a:t>Approche empirique</a:t>
            </a:r>
          </a:p>
          <a:p>
            <a:pPr marL="482400" lvl="1" indent="-230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35000"/>
            </a:pPr>
            <a:r>
              <a:rPr lang="fr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Choix des seuils par inspection de l’histogramme</a:t>
            </a:r>
          </a:p>
          <a:p>
            <a:pPr marL="482400" lvl="1" indent="-230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35000"/>
            </a:pPr>
            <a:r>
              <a:rPr lang="fr-CA" sz="2200" dirty="0">
                <a:latin typeface="+mj-lt"/>
              </a:rPr>
              <a:t>Exemple : Segmentation de neurones à partir d’image histologique </a:t>
            </a:r>
          </a:p>
          <a:p>
            <a:pPr marL="482400" lvl="1" indent="-230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35000"/>
            </a:pPr>
            <a:endParaRPr lang="fr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fr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fr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fr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fr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fr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fr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fr-CA" sz="2600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fr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fr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98550-6547-AA4A-91C2-EEE4A982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96" y="3429000"/>
            <a:ext cx="75057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14"/>
    </mc:Choice>
    <mc:Fallback xmlns="">
      <p:transition spd="slow" advTm="1125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Techniques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seuillage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global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Techniques de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seuillage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global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7AF4AA-E732-470C-A5FA-C34B3469601D}"/>
              </a:ext>
            </a:extLst>
          </p:cNvPr>
          <p:cNvGrpSpPr/>
          <p:nvPr/>
        </p:nvGrpSpPr>
        <p:grpSpPr>
          <a:xfrm>
            <a:off x="332832" y="1132378"/>
            <a:ext cx="8314458" cy="3428333"/>
            <a:chOff x="396509" y="1132378"/>
            <a:chExt cx="8689493" cy="3428333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D15D9D54-E6FF-4262-9C22-A4DF03B5B1FF}"/>
                </a:ext>
              </a:extLst>
            </p:cNvPr>
            <p:cNvSpPr txBox="1">
              <a:spLocks/>
            </p:cNvSpPr>
            <p:nvPr/>
          </p:nvSpPr>
          <p:spPr>
            <a:xfrm>
              <a:off x="396509" y="1132378"/>
              <a:ext cx="8689493" cy="342833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fr-CA" sz="2600" b="1" u="sng" spc="-50" dirty="0">
                  <a:latin typeface="+mj-lt"/>
                  <a:cs typeface="Tahoma"/>
                </a:rPr>
                <a:t>Méthode de Otsu: estimation </a:t>
              </a:r>
              <a:r>
                <a:rPr lang="fr-CA" sz="2600" b="1" u="sng" spc="-50" dirty="0">
                  <a:solidFill>
                    <a:srgbClr val="FF0000"/>
                  </a:solidFill>
                  <a:latin typeface="+mj-lt"/>
                  <a:cs typeface="Tahoma"/>
                </a:rPr>
                <a:t>automatique</a:t>
              </a:r>
              <a:r>
                <a:rPr lang="fr-CA" sz="2600" b="1" u="sng" spc="-50" dirty="0">
                  <a:latin typeface="+mj-lt"/>
                  <a:cs typeface="Tahoma"/>
                </a:rPr>
                <a:t> d’un seuil pour séparer 2 régions</a:t>
              </a:r>
            </a:p>
            <a:p>
              <a:pPr marL="482400" lvl="1" indent="-230400">
                <a:lnSpc>
                  <a:spcPct val="100000"/>
                </a:lnSpc>
                <a:spcBef>
                  <a:spcPts val="1200"/>
                </a:spcBef>
                <a:buClr>
                  <a:schemeClr val="tx1"/>
                </a:buClr>
                <a:buSzPct val="135000"/>
              </a:pPr>
              <a:r>
                <a:rPr lang="fr-CA" sz="2200" spc="-5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maximisation de la </a:t>
              </a:r>
              <a:r>
                <a:rPr lang="fr-CA" sz="2200" i="1" spc="-5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dispersion</a:t>
              </a:r>
              <a:r>
                <a:rPr lang="fr-CA" sz="2200" spc="-5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entre classes</a:t>
              </a:r>
            </a:p>
            <a:p>
              <a:pPr marL="482400" lvl="1" indent="-230400">
                <a:lnSpc>
                  <a:spcPct val="100000"/>
                </a:lnSpc>
                <a:spcBef>
                  <a:spcPts val="2400"/>
                </a:spcBef>
                <a:buClr>
                  <a:schemeClr val="tx1"/>
                </a:buClr>
                <a:buSzPct val="135000"/>
              </a:pPr>
              <a:r>
                <a:rPr lang="fr-CA" sz="2200" spc="-50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Inter-classe</a:t>
              </a:r>
              <a:r>
                <a:rPr lang="fr-CA" sz="2200" spc="-5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variance:  </a:t>
              </a:r>
              <a:endParaRPr lang="fr-CA" sz="2200" spc="-50" dirty="0">
                <a:latin typeface="+mj-lt"/>
                <a:ea typeface="Cambria Math" panose="02040503050406030204" pitchFamily="18" charset="0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r>
                <a:rPr lang="fr-CA" sz="2000" spc="-50" dirty="0">
                  <a:latin typeface="+mj-lt"/>
                  <a:ea typeface="Cambria Math" panose="02040503050406030204" pitchFamily="18" charset="0"/>
                  <a:cs typeface="Tahoma"/>
                </a:rPr>
                <a:t>     </a:t>
              </a:r>
              <a:r>
                <a:rPr lang="fr-CA" sz="2000" i="1" dirty="0">
                  <a:latin typeface="+mj-lt"/>
                </a:rPr>
                <a:t>P</a:t>
              </a:r>
              <a:r>
                <a:rPr lang="fr-CA" sz="2000" i="1" baseline="-25000" dirty="0">
                  <a:latin typeface="+mj-lt"/>
                </a:rPr>
                <a:t>1</a:t>
              </a:r>
              <a:r>
                <a:rPr lang="fr-CA" sz="2000" i="1" dirty="0">
                  <a:latin typeface="+mj-lt"/>
                </a:rPr>
                <a:t>, P</a:t>
              </a:r>
              <a:r>
                <a:rPr lang="fr-CA" sz="2000" i="1" baseline="-25000" dirty="0">
                  <a:latin typeface="+mj-lt"/>
                </a:rPr>
                <a:t>2</a:t>
              </a:r>
              <a:r>
                <a:rPr lang="fr-CA" sz="2000" dirty="0">
                  <a:latin typeface="+mj-lt"/>
                </a:rPr>
                <a:t>: probabilité pour classes 1, 2 pour un certain seuil </a:t>
              </a: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r>
                <a:rPr lang="fr-CA" sz="2000" dirty="0">
                  <a:latin typeface="+mj-lt"/>
                </a:rPr>
                <a:t>    </a:t>
              </a:r>
              <a:r>
                <a:rPr lang="fr-CA" sz="2000" i="1" dirty="0">
                  <a:latin typeface="+mj-lt"/>
                </a:rPr>
                <a:t>m</a:t>
              </a:r>
              <a:r>
                <a:rPr lang="fr-CA" sz="2000" i="1" baseline="-25000" dirty="0">
                  <a:latin typeface="+mj-lt"/>
                </a:rPr>
                <a:t>1</a:t>
              </a:r>
              <a:r>
                <a:rPr lang="fr-CA" sz="2000" i="1" dirty="0">
                  <a:latin typeface="+mj-lt"/>
                </a:rPr>
                <a:t>, m</a:t>
              </a:r>
              <a:r>
                <a:rPr lang="fr-CA" sz="2000" i="1" baseline="-25000" dirty="0">
                  <a:latin typeface="+mj-lt"/>
                </a:rPr>
                <a:t>2</a:t>
              </a:r>
              <a:r>
                <a:rPr lang="fr-CA" sz="2000" i="1" dirty="0">
                  <a:latin typeface="+mj-lt"/>
                </a:rPr>
                <a:t>, </a:t>
              </a:r>
              <a:r>
                <a:rPr lang="fr-CA" sz="2000" i="1" dirty="0" err="1">
                  <a:latin typeface="+mj-lt"/>
                </a:rPr>
                <a:t>m</a:t>
              </a:r>
              <a:r>
                <a:rPr lang="fr-CA" sz="2000" i="1" baseline="-25000" dirty="0" err="1">
                  <a:latin typeface="+mj-lt"/>
                </a:rPr>
                <a:t>G</a:t>
              </a:r>
              <a:r>
                <a:rPr lang="fr-CA" sz="2000" dirty="0">
                  <a:latin typeface="+mj-lt"/>
                </a:rPr>
                <a:t>: moyenne pour classes 1, 2, global</a:t>
              </a:r>
              <a:endParaRPr lang="fr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fr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fr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2600" spc="-50" dirty="0">
                <a:latin typeface="+mj-lt"/>
                <a:cs typeface="Tahoma"/>
              </a:endParaRPr>
            </a:p>
            <a:p>
              <a:pPr marL="0" indent="0">
                <a:spcBef>
                  <a:spcPts val="1800"/>
                </a:spcBef>
                <a:buSzPct val="135000"/>
                <a:buNone/>
              </a:pPr>
              <a:endParaRPr lang="fr-CA" sz="2600" b="1" u="sng" spc="-50" dirty="0">
                <a:solidFill>
                  <a:srgbClr val="0B6B1D"/>
                </a:solidFill>
                <a:latin typeface="+mj-lt"/>
                <a:ea typeface="Cambria Math" panose="02040503050406030204" pitchFamily="18" charset="0"/>
                <a:cs typeface="Tahoma"/>
              </a:endParaRPr>
            </a:p>
            <a:p>
              <a:pPr marL="709200" lvl="2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BA3F31-3935-472A-9B3F-D73A3F7C9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223"/>
            <a:stretch/>
          </p:blipFill>
          <p:spPr>
            <a:xfrm>
              <a:off x="3359256" y="2501167"/>
              <a:ext cx="3638314" cy="65332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56EEE0-A0E9-7F47-BAE0-54EBE680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369" y="3575206"/>
            <a:ext cx="3078128" cy="2308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36B157-83A8-E94B-96AD-44DF62071B49}"/>
              </a:ext>
            </a:extLst>
          </p:cNvPr>
          <p:cNvSpPr txBox="1"/>
          <p:nvPr/>
        </p:nvSpPr>
        <p:spPr>
          <a:xfrm>
            <a:off x="377112" y="4180381"/>
            <a:ext cx="541842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4900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</a:pPr>
            <a:r>
              <a:rPr lang="fr-CA" sz="2200" spc="-50" dirty="0">
                <a:latin typeface="+mj-lt"/>
                <a:ea typeface="Cambria Math" panose="02040503050406030204" pitchFamily="18" charset="0"/>
                <a:cs typeface="Tahoma"/>
              </a:rPr>
              <a:t>maximisation de la variance </a:t>
            </a:r>
            <a:r>
              <a:rPr lang="fr-CA" sz="2200" spc="-50" dirty="0" err="1">
                <a:latin typeface="+mj-lt"/>
                <a:ea typeface="Cambria Math" panose="02040503050406030204" pitchFamily="18" charset="0"/>
                <a:cs typeface="Tahoma"/>
              </a:rPr>
              <a:t>inter-classe</a:t>
            </a:r>
            <a:r>
              <a:rPr lang="fr-CA" sz="2200" spc="-50" dirty="0">
                <a:latin typeface="+mj-lt"/>
                <a:ea typeface="Cambria Math" panose="02040503050406030204" pitchFamily="18" charset="0"/>
                <a:cs typeface="Tahoma"/>
              </a:rPr>
              <a:t> pour toutes les valeurs de seuil possibles </a:t>
            </a:r>
          </a:p>
          <a:p>
            <a:pPr marL="594900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</a:pPr>
            <a:r>
              <a:rPr lang="fr-CA" sz="2200" spc="-50" dirty="0">
                <a:latin typeface="+mj-lt"/>
                <a:ea typeface="Cambria Math" panose="02040503050406030204" pitchFamily="18" charset="0"/>
                <a:cs typeface="Tahoma"/>
              </a:rPr>
              <a:t>Possibilité d’extension pour plusieurs niveaux</a:t>
            </a:r>
            <a:endParaRPr lang="fr-CA" sz="2600" spc="-50" dirty="0">
              <a:latin typeface="+mj-lt"/>
              <a:cs typeface="Tahoma"/>
            </a:endParaRPr>
          </a:p>
          <a:p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31B26-8CEE-A94B-A4E1-F32D8B80110F}"/>
              </a:ext>
            </a:extLst>
          </p:cNvPr>
          <p:cNvSpPr txBox="1"/>
          <p:nvPr/>
        </p:nvSpPr>
        <p:spPr>
          <a:xfrm>
            <a:off x="5667022" y="5874903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latin typeface="+mj-lt"/>
              </a:rPr>
              <a:t>By Lucas(CA) - Own work, CC BY-SA 4.0 </a:t>
            </a:r>
            <a:br>
              <a:rPr lang="en-CA" sz="1000" dirty="0">
                <a:latin typeface="+mj-lt"/>
              </a:rPr>
            </a:br>
            <a:r>
              <a:rPr lang="en-CA" sz="1000" u="sng" dirty="0">
                <a:latin typeface="+mj-lt"/>
                <a:hlinkClick r:id="rId6"/>
              </a:rPr>
              <a:t>https://commons.wikimedia.org/w/index.php?curid=67144384</a:t>
            </a:r>
            <a:r>
              <a:rPr lang="en-CA" sz="1000" dirty="0">
                <a:latin typeface="+mj-lt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4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15"/>
    </mc:Choice>
    <mc:Fallback xmlns="">
      <p:transition spd="slow" advTm="1193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Méthode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Otsu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A6AE72-EFF5-4AD7-9728-AD39CD06F71B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235485"/>
            <a:ext cx="8644622" cy="50984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Exemple</a:t>
            </a:r>
            <a:r>
              <a:rPr lang="en-CA" sz="2600" b="1" u="sng" spc="-50" dirty="0">
                <a:solidFill>
                  <a:srgbClr val="0B6B1D"/>
                </a:solidFill>
                <a:latin typeface="+mj-lt"/>
                <a:cs typeface="Tahoma"/>
              </a:rPr>
              <a:t> de </a:t>
            </a: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résultat</a:t>
            </a:r>
            <a:endParaRPr lang="en-CA" sz="2600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r>
              <a:rPr lang="es-ES" sz="1300" i="1" spc="-35" dirty="0">
                <a:latin typeface="+mj-lt"/>
                <a:cs typeface="Arial"/>
              </a:rPr>
              <a:t>©</a:t>
            </a:r>
            <a:r>
              <a:rPr lang="es-ES" sz="1300" spc="-3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3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1992-2008 </a:t>
            </a:r>
            <a:r>
              <a:rPr lang="es-ES" sz="13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C. </a:t>
            </a:r>
            <a:r>
              <a:rPr lang="es-ES" sz="1300" spc="4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es-ES" sz="13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300" spc="12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s-ES" sz="13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E.</a:t>
            </a:r>
            <a:r>
              <a:rPr lang="es-ES" sz="1300" spc="17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300" spc="5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Woods</a:t>
            </a:r>
            <a:endParaRPr lang="en-CA" sz="2600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EAC1E-8DA5-4D04-81B8-6D31370C5437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Techniques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seuillage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global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AD0B6B6-D575-43F4-B169-86593708E3BB}"/>
              </a:ext>
            </a:extLst>
          </p:cNvPr>
          <p:cNvSpPr/>
          <p:nvPr/>
        </p:nvSpPr>
        <p:spPr>
          <a:xfrm>
            <a:off x="2148600" y="1692675"/>
            <a:ext cx="4274502" cy="418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F8B67-E69B-3941-1FD5-2E1CEE44A35D}"/>
              </a:ext>
            </a:extLst>
          </p:cNvPr>
          <p:cNvSpPr txBox="1"/>
          <p:nvPr/>
        </p:nvSpPr>
        <p:spPr>
          <a:xfrm>
            <a:off x="355600" y="3784689"/>
            <a:ext cx="17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noProof="0" dirty="0">
                <a:latin typeface="+mj-lt"/>
              </a:rPr>
              <a:t>seuillage manuel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C503C-1E47-E14C-CF37-A92A421D94E9}"/>
              </a:ext>
            </a:extLst>
          </p:cNvPr>
          <p:cNvSpPr txBox="1"/>
          <p:nvPr/>
        </p:nvSpPr>
        <p:spPr>
          <a:xfrm>
            <a:off x="6411891" y="3692356"/>
            <a:ext cx="207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noProof="0" dirty="0">
                <a:latin typeface="+mj-lt"/>
              </a:rPr>
              <a:t>seuillage a base de méthode d’Otsu</a:t>
            </a:r>
          </a:p>
        </p:txBody>
      </p:sp>
    </p:spTree>
    <p:extLst>
      <p:ext uri="{BB962C8B-B14F-4D97-AF65-F5344CB8AC3E}">
        <p14:creationId xmlns:p14="http://schemas.microsoft.com/office/powerpoint/2010/main" val="30611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59"/>
    </mc:Choice>
    <mc:Fallback xmlns="">
      <p:transition spd="slow" advTm="8015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007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Méthode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Otsu</a:t>
            </a:r>
          </a:p>
          <a:p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Effet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du bruit et de la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taille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régions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767417"/>
            <a:ext cx="8644622" cy="43322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SzPct val="135000"/>
              <a:buNone/>
            </a:pPr>
            <a:r>
              <a:rPr lang="en-CA" b="1" u="sng" spc="-50" dirty="0" err="1">
                <a:latin typeface="+mj-lt"/>
                <a:cs typeface="Tahoma"/>
              </a:rPr>
              <a:t>Approche</a:t>
            </a:r>
            <a:r>
              <a:rPr lang="en-CA" b="1" u="sng" spc="-50" dirty="0">
                <a:latin typeface="+mj-lt"/>
                <a:cs typeface="Tahoma"/>
              </a:rPr>
              <a:t> </a:t>
            </a:r>
            <a:endParaRPr lang="en-CA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Calcul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l’histogramme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dans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une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partie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l’image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rétablissant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l’équilibre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entre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taille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des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régions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24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Étapes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du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traitement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939600" lvl="2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Détection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des contours et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seuillage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par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une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méthode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vue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précédemment</a:t>
            </a:r>
            <a:endParaRPr lang="en-CA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939600" lvl="2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Calcul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l’histogramme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sur les pixels des contours et un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voisinage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ceux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-ci</a:t>
            </a:r>
          </a:p>
          <a:p>
            <a:pPr marL="939600" lvl="2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Méthode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Otsu sur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l’histogramme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ainsi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obtenu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6AF8F-6FCF-4C79-B519-CBEAD6A4404F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AB414B-ACBB-4C3F-A9D7-FCDCE42C2DAA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Techniques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seuillage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global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3AB99D-BE41-405B-A441-F7E39D7F4AB3}"/>
              </a:ext>
            </a:extLst>
          </p:cNvPr>
          <p:cNvSpPr/>
          <p:nvPr/>
        </p:nvSpPr>
        <p:spPr>
          <a:xfrm>
            <a:off x="444684" y="3311913"/>
            <a:ext cx="8250535" cy="427498"/>
          </a:xfrm>
          <a:prstGeom prst="roundRect">
            <a:avLst/>
          </a:prstGeom>
          <a:solidFill>
            <a:srgbClr val="E6D2DC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err="1">
                <a:solidFill>
                  <a:srgbClr val="FF0000"/>
                </a:solidFill>
                <a:latin typeface="+mj-lt"/>
              </a:rPr>
              <a:t>Frontière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et son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voisinage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02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Méthode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Otsu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A6AE72-EFF5-4AD7-9728-AD39CD06F71B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983974"/>
            <a:ext cx="8644622" cy="5486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34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Exemple</a:t>
            </a:r>
            <a:r>
              <a:rPr lang="en-CA" sz="3400" b="1" u="sng" spc="-50" dirty="0">
                <a:solidFill>
                  <a:srgbClr val="0B6B1D"/>
                </a:solidFill>
                <a:latin typeface="+mj-lt"/>
                <a:cs typeface="Tahoma"/>
              </a:rPr>
              <a:t>: </a:t>
            </a:r>
            <a:r>
              <a:rPr lang="en-CA" sz="34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histograme</a:t>
            </a:r>
            <a:r>
              <a:rPr lang="en-CA" sz="3400" b="1" u="sng" spc="-50" dirty="0">
                <a:solidFill>
                  <a:srgbClr val="0B6B1D"/>
                </a:solidFill>
                <a:latin typeface="+mj-lt"/>
                <a:cs typeface="Tahoma"/>
              </a:rPr>
              <a:t> sur les pixels des contours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600" spc="-50" dirty="0">
              <a:latin typeface="+mj-lt"/>
              <a:cs typeface="Tahoma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300" i="1" spc="-35" dirty="0">
              <a:latin typeface="+mj-lt"/>
              <a:cs typeface="Arial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r>
              <a:rPr lang="es-ES" sz="1300" i="1" spc="-35" dirty="0">
                <a:latin typeface="+mj-lt"/>
                <a:cs typeface="Arial"/>
              </a:rPr>
              <a:t>©</a:t>
            </a:r>
            <a:r>
              <a:rPr lang="es-ES" sz="1300" spc="-3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3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1992-2008 </a:t>
            </a:r>
            <a:r>
              <a:rPr lang="es-ES" sz="13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C. </a:t>
            </a:r>
            <a:r>
              <a:rPr lang="es-ES" sz="1300" spc="4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es-ES" sz="13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300" spc="12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s-ES" sz="13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E.</a:t>
            </a:r>
            <a:r>
              <a:rPr lang="es-ES" sz="1300" spc="17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300" spc="5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Woods</a:t>
            </a:r>
            <a:endParaRPr lang="en-CA" sz="2600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2F1C0-BB49-4E85-8A67-22084E799981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Techniques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seuillage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global</a:t>
            </a: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BBDE61DB-4ECA-48A2-92CA-86F52D7F9F35}"/>
              </a:ext>
            </a:extLst>
          </p:cNvPr>
          <p:cNvSpPr/>
          <p:nvPr/>
        </p:nvSpPr>
        <p:spPr>
          <a:xfrm>
            <a:off x="1586225" y="1872855"/>
            <a:ext cx="6030675" cy="3823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01026-48F1-3E7C-E563-3E2ED744DFB7}"/>
              </a:ext>
            </a:extLst>
          </p:cNvPr>
          <p:cNvSpPr txBox="1"/>
          <p:nvPr/>
        </p:nvSpPr>
        <p:spPr>
          <a:xfrm>
            <a:off x="514282" y="1887849"/>
            <a:ext cx="1071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+mj-lt"/>
              </a:rPr>
              <a:t>(a) Image avec objet a segmenter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42308-D157-49FC-8BFE-46A0DF081C33}"/>
              </a:ext>
            </a:extLst>
          </p:cNvPr>
          <p:cNvSpPr txBox="1"/>
          <p:nvPr/>
        </p:nvSpPr>
        <p:spPr>
          <a:xfrm>
            <a:off x="3778493" y="1534301"/>
            <a:ext cx="1587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+mj-lt"/>
              </a:rPr>
              <a:t>(b) Histogramme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3E0F2-EE3E-9759-7522-E61E3C7A511C}"/>
              </a:ext>
            </a:extLst>
          </p:cNvPr>
          <p:cNvSpPr txBox="1"/>
          <p:nvPr/>
        </p:nvSpPr>
        <p:spPr>
          <a:xfrm>
            <a:off x="7616900" y="1883551"/>
            <a:ext cx="152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+mj-lt"/>
              </a:rPr>
              <a:t>(c) Masque formée par l'image de la magnitude du gradient seuillée au percentile 99,7.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E52A68-0512-EDA4-F402-A3659F02D7FC}"/>
                  </a:ext>
                </a:extLst>
              </p:cNvPr>
              <p:cNvSpPr txBox="1"/>
              <p:nvPr/>
            </p:nvSpPr>
            <p:spPr>
              <a:xfrm>
                <a:off x="514282" y="3727174"/>
                <a:ext cx="776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latin typeface="+mj-lt"/>
                  </a:rPr>
                  <a:t>(d) </a:t>
                </a: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CA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fr-CA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E52A68-0512-EDA4-F402-A3659F02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82" y="3727174"/>
                <a:ext cx="776309" cy="307777"/>
              </a:xfrm>
              <a:prstGeom prst="rect">
                <a:avLst/>
              </a:prstGeom>
              <a:blipFill>
                <a:blip r:embed="rId6"/>
                <a:stretch>
                  <a:fillRect l="-3226" t="-4000" b="-24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0B8900F-7E03-8B17-218E-6725EE70BE22}"/>
              </a:ext>
            </a:extLst>
          </p:cNvPr>
          <p:cNvSpPr txBox="1"/>
          <p:nvPr/>
        </p:nvSpPr>
        <p:spPr>
          <a:xfrm>
            <a:off x="7616900" y="3728734"/>
            <a:ext cx="13675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+mj-lt"/>
              </a:rPr>
              <a:t>(f) Méthode d’Otsu a partir de l’histogramme dans (e)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B609EF-9545-7035-48A4-29656C84A5BF}"/>
              </a:ext>
            </a:extLst>
          </p:cNvPr>
          <p:cNvSpPr txBox="1"/>
          <p:nvPr/>
        </p:nvSpPr>
        <p:spPr>
          <a:xfrm>
            <a:off x="3534500" y="5704749"/>
            <a:ext cx="22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+mj-lt"/>
              </a:rPr>
              <a:t>(e) Histogramme de pixels non-zéro de (d)</a:t>
            </a:r>
          </a:p>
        </p:txBody>
      </p:sp>
    </p:spTree>
    <p:extLst>
      <p:ext uri="{BB962C8B-B14F-4D97-AF65-F5344CB8AC3E}">
        <p14:creationId xmlns:p14="http://schemas.microsoft.com/office/powerpoint/2010/main" val="11028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34"/>
    </mc:Choice>
    <mc:Fallback xmlns="">
      <p:transition spd="slow" advTm="15693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Seuillage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adaptatif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A6AE72-EFF5-4AD7-9728-AD39CD06F71B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2F50-835B-4268-92AC-DDD998B2AC04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Techniques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seuillage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global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adaptatif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77E728-D43D-441F-B5AF-1C24EECE39CB}"/>
              </a:ext>
            </a:extLst>
          </p:cNvPr>
          <p:cNvGrpSpPr/>
          <p:nvPr/>
        </p:nvGrpSpPr>
        <p:grpSpPr>
          <a:xfrm>
            <a:off x="499378" y="1417950"/>
            <a:ext cx="8002938" cy="4132619"/>
            <a:chOff x="396508" y="1521057"/>
            <a:chExt cx="8002938" cy="4132619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D15D9D54-E6FF-4262-9C22-A4DF03B5B1FF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1521057"/>
              <a:ext cx="8002938" cy="4132619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fr-CA" sz="2600" b="1" u="sng" spc="-50" dirty="0">
                  <a:solidFill>
                    <a:srgbClr val="0B6B1D"/>
                  </a:solidFill>
                  <a:latin typeface="+mj-lt"/>
                  <a:cs typeface="Tahoma"/>
                </a:rPr>
                <a:t>Limitations des techniques de seuillage global</a:t>
              </a:r>
            </a:p>
            <a:p>
              <a:pPr marL="0" indent="0">
                <a:buSzPct val="135000"/>
                <a:buNone/>
              </a:pPr>
              <a:r>
                <a:rPr lang="fr-CA" sz="2600" spc="-50" dirty="0">
                  <a:latin typeface="+mj-lt"/>
                  <a:cs typeface="Tahoma"/>
                </a:rPr>
                <a:t>Dans certains cas, il est impossible de trouver un seuil global pour segmenter un objet d’intérêt (ici: le texte manuscrit) </a:t>
              </a: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fr-CA" sz="2600" spc="-50" dirty="0">
                <a:latin typeface="+mj-lt"/>
                <a:cs typeface="Tahoma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13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r>
                <a:rPr lang="en-CA" i="1" dirty="0">
                  <a:solidFill>
                    <a:srgbClr val="FF0000"/>
                  </a:solidFill>
                  <a:latin typeface="+mj-lt"/>
                </a:rPr>
                <a:t>—&gt; On a </a:t>
              </a:r>
              <a:r>
                <a:rPr lang="en-CA" i="1" dirty="0" err="1">
                  <a:solidFill>
                    <a:srgbClr val="FF0000"/>
                  </a:solidFill>
                  <a:latin typeface="+mj-lt"/>
                </a:rPr>
                <a:t>recourt</a:t>
              </a:r>
              <a:r>
                <a:rPr lang="en-CA" i="1" dirty="0">
                  <a:solidFill>
                    <a:srgbClr val="FF0000"/>
                  </a:solidFill>
                  <a:latin typeface="+mj-lt"/>
                </a:rPr>
                <a:t> aux techniques de </a:t>
              </a:r>
              <a:r>
                <a:rPr lang="en-CA" i="1" dirty="0" err="1">
                  <a:solidFill>
                    <a:srgbClr val="FF0000"/>
                  </a:solidFill>
                  <a:latin typeface="+mj-lt"/>
                </a:rPr>
                <a:t>seuillage</a:t>
              </a:r>
              <a:r>
                <a:rPr lang="en-CA" i="1" dirty="0">
                  <a:solidFill>
                    <a:srgbClr val="FF0000"/>
                  </a:solidFill>
                  <a:latin typeface="+mj-lt"/>
                </a:rPr>
                <a:t> local </a:t>
              </a:r>
              <a:r>
                <a:rPr lang="en-CA" i="1" dirty="0" err="1">
                  <a:solidFill>
                    <a:srgbClr val="FF0000"/>
                  </a:solidFill>
                  <a:latin typeface="+mj-lt"/>
                </a:rPr>
                <a:t>ou</a:t>
              </a:r>
              <a:r>
                <a:rPr lang="en-CA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CA" i="1" dirty="0" err="1">
                  <a:solidFill>
                    <a:srgbClr val="FF0000"/>
                  </a:solidFill>
                  <a:latin typeface="+mj-lt"/>
                </a:rPr>
                <a:t>adaptatif</a:t>
              </a:r>
              <a:endParaRPr lang="en-CA" dirty="0">
                <a:solidFill>
                  <a:srgbClr val="FF0000"/>
                </a:solidFill>
                <a:latin typeface="+mj-lt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1300" i="1" spc="-35" dirty="0">
                <a:latin typeface="+mj-lt"/>
                <a:cs typeface="Arial"/>
              </a:endParaRPr>
            </a:p>
            <a:p>
              <a:pPr marL="0" indent="0">
                <a:spcBef>
                  <a:spcPts val="1800"/>
                </a:spcBef>
                <a:buSzPct val="135000"/>
                <a:buNone/>
              </a:pPr>
              <a:endParaRPr lang="fr-CA" sz="2600" b="1" u="sng" spc="-50" dirty="0">
                <a:solidFill>
                  <a:srgbClr val="0B6B1D"/>
                </a:solidFill>
                <a:latin typeface="+mj-lt"/>
                <a:ea typeface="Cambria Math" panose="02040503050406030204" pitchFamily="18" charset="0"/>
                <a:cs typeface="Tahoma"/>
              </a:endParaRPr>
            </a:p>
            <a:p>
              <a:pPr marL="709200" lvl="2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fr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438E5594-DA13-4867-90CC-8409B3E13986}"/>
                </a:ext>
              </a:extLst>
            </p:cNvPr>
            <p:cNvSpPr/>
            <p:nvPr/>
          </p:nvSpPr>
          <p:spPr>
            <a:xfrm>
              <a:off x="2386292" y="2874894"/>
              <a:ext cx="1891603" cy="1594978"/>
            </a:xfrm>
            <a:prstGeom prst="rect">
              <a:avLst/>
            </a:prstGeom>
            <a:blipFill>
              <a:blip r:embed="rId3" cstate="print"/>
              <a:stretch>
                <a:fillRect r="-199688"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5C3A1C3-CE70-479A-9ACB-4C9AED489C7E}"/>
                </a:ext>
              </a:extLst>
            </p:cNvPr>
            <p:cNvSpPr/>
            <p:nvPr/>
          </p:nvSpPr>
          <p:spPr>
            <a:xfrm>
              <a:off x="4342038" y="2874895"/>
              <a:ext cx="1891603" cy="1594977"/>
            </a:xfrm>
            <a:prstGeom prst="rect">
              <a:avLst/>
            </a:prstGeom>
            <a:blipFill>
              <a:blip r:embed="rId4" cstate="print"/>
              <a:stretch>
                <a:fillRect r="-199688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E95FDA-34BD-E34B-B0A8-0ACCB80AB36D}"/>
              </a:ext>
            </a:extLst>
          </p:cNvPr>
          <p:cNvSpPr txBox="1"/>
          <p:nvPr/>
        </p:nvSpPr>
        <p:spPr>
          <a:xfrm>
            <a:off x="6336511" y="3262357"/>
            <a:ext cx="1223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© 1992-2008 R. C. Gonzalez &amp; R. E. Woods</a:t>
            </a:r>
          </a:p>
          <a:p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20291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36"/>
    </mc:Choice>
    <mc:Fallback xmlns="">
      <p:transition spd="slow" advTm="534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Détection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frontières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508" y="982826"/>
                <a:ext cx="8644622" cy="541797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SzPct val="135000"/>
                  <a:buNone/>
                </a:pPr>
                <a:r>
                  <a:rPr lang="en-CA" sz="2600" b="1" u="sng" spc="-50" dirty="0">
                    <a:latin typeface="+mj-lt"/>
                    <a:cs typeface="Tahoma"/>
                  </a:rPr>
                  <a:t>Démarche</a:t>
                </a: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en-CA" sz="2200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Détection</a:t>
                </a:r>
                <a:r>
                  <a:rPr lang="en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CA" sz="2200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d’une</a:t>
                </a:r>
                <a:r>
                  <a:rPr lang="en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CA" sz="2200" i="1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courbe</a:t>
                </a:r>
                <a:r>
                  <a:rPr lang="en-CA" sz="2200" i="1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CA" sz="2200" i="1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paramétée</a:t>
                </a:r>
                <a:r>
                  <a:rPr lang="en-CA" sz="2200" i="1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qui passe par les points d’un contour</a:t>
                </a:r>
                <a:endParaRPr lang="en-CA" sz="2200" i="1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en-CA" sz="2200" spc="-5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Cas </a:t>
                </a:r>
                <a:r>
                  <a:rPr lang="en-CA" sz="2200" spc="-50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typique</a:t>
                </a:r>
                <a:r>
                  <a:rPr lang="en-CA" sz="2200" spc="-5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: </a:t>
                </a:r>
                <a:r>
                  <a:rPr lang="en-CA" sz="2200" spc="-50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ligne</a:t>
                </a:r>
                <a:r>
                  <a:rPr lang="en-CA" sz="2200" spc="-5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droite qui passe par les pixels d’un contour</a:t>
                </a: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en-CA" sz="2200" spc="-50" dirty="0">
                    <a:latin typeface="+mj-lt"/>
                    <a:cs typeface="Tahoma"/>
                  </a:rPr>
                  <a:t>Illustration : droite </a:t>
                </a:r>
                <a:r>
                  <a:rPr lang="en-CA" sz="2200" spc="-50" dirty="0" err="1">
                    <a:latin typeface="+mj-lt"/>
                    <a:cs typeface="Tahoma"/>
                  </a:rPr>
                  <a:t>paramétrée</a:t>
                </a:r>
                <a:r>
                  <a:rPr lang="en-CA" sz="2200" spc="-50" dirty="0">
                    <a:latin typeface="+mj-lt"/>
                    <a:cs typeface="Tahoma"/>
                  </a:rPr>
                  <a:t> </a:t>
                </a:r>
                <a:r>
                  <a:rPr lang="en-CA" sz="2200" spc="-50" dirty="0" err="1">
                    <a:latin typeface="+mj-lt"/>
                    <a:cs typeface="Tahoma"/>
                  </a:rPr>
                  <a:t>selon</a:t>
                </a:r>
                <a:r>
                  <a:rPr lang="en-CA" sz="2200" spc="-50" dirty="0">
                    <a:latin typeface="+mj-lt"/>
                    <a:cs typeface="Tahoma"/>
                  </a:rPr>
                  <a:t> </a:t>
                </a:r>
                <a:r>
                  <a:rPr lang="en-CA" sz="2200" i="1" spc="-50" dirty="0">
                    <a:latin typeface="+mj-lt"/>
                    <a:cs typeface="Tahoma"/>
                  </a:rPr>
                  <a:t>y </a:t>
                </a:r>
                <a14:m>
                  <m:oMath xmlns:m="http://schemas.openxmlformats.org/officeDocument/2006/math">
                    <m:r>
                      <a:rPr lang="en-CA" sz="2200" i="1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en-CA" sz="2200" b="0" i="1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𝑎</m:t>
                    </m:r>
                    <m:r>
                      <a:rPr lang="en-CA" sz="2200" b="0" i="1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’</m:t>
                    </m:r>
                    <m:r>
                      <m:rPr>
                        <m:nor/>
                      </m:rPr>
                      <a:rPr lang="en-CA" sz="2200" i="1" spc="-50" dirty="0">
                        <a:latin typeface="+mj-lt"/>
                        <a:cs typeface="Tahoma"/>
                      </a:rPr>
                      <m:t>x</m:t>
                    </m:r>
                    <m:r>
                      <a:rPr lang="en-CA" sz="2200" b="0" i="1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+</m:t>
                    </m:r>
                  </m:oMath>
                </a14:m>
                <a:r>
                  <a:rPr lang="en-CA" sz="2200" spc="-50" dirty="0">
                    <a:latin typeface="+mj-lt"/>
                    <a:cs typeface="Tahoma"/>
                  </a:rPr>
                  <a:t> </a:t>
                </a:r>
                <a:r>
                  <a:rPr lang="en-CA" sz="2200" i="1" spc="-50" dirty="0">
                    <a:latin typeface="+mj-lt"/>
                    <a:cs typeface="Tahoma"/>
                  </a:rPr>
                  <a:t>b’</a:t>
                </a:r>
                <a:endParaRPr lang="en-CA" sz="2200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25200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s-ES" sz="1200" i="1" spc="-35" dirty="0">
                  <a:latin typeface="+mj-lt"/>
                  <a:cs typeface="Arial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r>
                  <a:rPr lang="es-ES" sz="1200" i="1" spc="-35" dirty="0">
                    <a:latin typeface="+mj-lt"/>
                    <a:cs typeface="Arial"/>
                  </a:rPr>
                  <a:t>©</a:t>
                </a:r>
                <a:r>
                  <a:rPr lang="es-ES" sz="1200" spc="-3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1200" spc="4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1992-2008 </a:t>
                </a:r>
                <a:r>
                  <a:rPr lang="es-ES" sz="1200" spc="8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R. C. </a:t>
                </a:r>
                <a:r>
                  <a:rPr lang="es-ES" sz="1200" spc="45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Gonzalez</a:t>
                </a:r>
                <a:r>
                  <a:rPr lang="es-ES" sz="1200" spc="4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1200" spc="12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&amp; </a:t>
                </a:r>
                <a:r>
                  <a:rPr lang="es-ES" sz="1200" spc="8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R. E.</a:t>
                </a:r>
                <a:r>
                  <a:rPr lang="es-ES" sz="1200" spc="17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1200" spc="5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Woods</a:t>
                </a:r>
                <a:endParaRPr lang="en-CA" sz="1200" dirty="0">
                  <a:latin typeface="+mj-lt"/>
                </a:endParaRPr>
              </a:p>
              <a:p>
                <a:pPr marL="25200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25200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:endParaRPr lang="en-CA" sz="2600" b="1" u="sng" spc="-50" dirty="0">
                  <a:solidFill>
                    <a:srgbClr val="0B6B1D"/>
                  </a:solidFill>
                  <a:latin typeface="+mj-lt"/>
                  <a:ea typeface="Cambria Math" panose="02040503050406030204" pitchFamily="18" charset="0"/>
                  <a:cs typeface="Tahoma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8" y="982826"/>
                <a:ext cx="8644622" cy="5417974"/>
              </a:xfrm>
              <a:prstGeom prst="rect">
                <a:avLst/>
              </a:prstGeom>
              <a:blipFill>
                <a:blip r:embed="rId6"/>
                <a:stretch>
                  <a:fillRect l="-1322" t="-16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Transformée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Hough (1)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bject 18">
            <a:extLst>
              <a:ext uri="{FF2B5EF4-FFF2-40B4-BE49-F238E27FC236}">
                <a16:creationId xmlns:a16="http://schemas.microsoft.com/office/drawing/2014/main" id="{55ACB531-0293-4575-BAFE-DA0A284DDB5E}"/>
              </a:ext>
            </a:extLst>
          </p:cNvPr>
          <p:cNvSpPr/>
          <p:nvPr/>
        </p:nvSpPr>
        <p:spPr>
          <a:xfrm>
            <a:off x="1828502" y="3260888"/>
            <a:ext cx="2349603" cy="2614286"/>
          </a:xfrm>
          <a:prstGeom prst="rect">
            <a:avLst/>
          </a:prstGeom>
          <a:blipFill>
            <a:blip r:embed="rId7" cstate="print"/>
            <a:stretch>
              <a:fillRect r="-10838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C9D06A1F-8CBF-9A4D-8658-2F0158E28386}"/>
              </a:ext>
            </a:extLst>
          </p:cNvPr>
          <p:cNvSpPr/>
          <p:nvPr/>
        </p:nvSpPr>
        <p:spPr>
          <a:xfrm>
            <a:off x="4178105" y="3260888"/>
            <a:ext cx="2602523" cy="2614286"/>
          </a:xfrm>
          <a:prstGeom prst="rect">
            <a:avLst/>
          </a:prstGeom>
          <a:blipFill>
            <a:blip r:embed="rId7" cstate="print"/>
            <a:stretch>
              <a:fillRect l="-90282" r="215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0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92"/>
    </mc:Choice>
    <mc:Fallback xmlns="">
      <p:transition spd="slow" advTm="12449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55600" y="1132378"/>
            <a:ext cx="8644622" cy="33914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SzPct val="135000"/>
              <a:buNone/>
            </a:pPr>
            <a:r>
              <a:rPr lang="en-CA" sz="2600" b="1" u="sng" spc="-50" dirty="0" err="1">
                <a:latin typeface="+mj-lt"/>
                <a:cs typeface="Tahoma"/>
              </a:rPr>
              <a:t>Seuillage</a:t>
            </a:r>
            <a:r>
              <a:rPr lang="en-CA" sz="2600" b="1" u="sng" spc="-50" dirty="0">
                <a:latin typeface="+mj-lt"/>
                <a:cs typeface="Tahoma"/>
              </a:rPr>
              <a:t> local</a:t>
            </a:r>
            <a:endParaRPr lang="en-CA" sz="2600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Division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en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sous-images (vignette)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Traitement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indépendent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des vignettes avec les techniques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précédentes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Efficace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pour des variations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lentes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l’intensité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135000"/>
            </a:pPr>
            <a:r>
              <a:rPr lang="en-CA" sz="2200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Taille des vignettes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802E9-D5B1-4A8E-A2FE-8A96B6EB6E27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AA430-54F5-4AFC-9452-70C054C91363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Techniques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seuillage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global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adaptatif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ECA6E-B616-4A34-84F2-AC81848195A8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Techniques de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seuillage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local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ou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adaptatif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5C5424-75DF-4D7F-9763-9E46AFCB961C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bject 15">
            <a:extLst>
              <a:ext uri="{FF2B5EF4-FFF2-40B4-BE49-F238E27FC236}">
                <a16:creationId xmlns:a16="http://schemas.microsoft.com/office/drawing/2014/main" id="{C0824533-2D34-F841-A69B-CAE782925AF1}"/>
              </a:ext>
            </a:extLst>
          </p:cNvPr>
          <p:cNvSpPr/>
          <p:nvPr/>
        </p:nvSpPr>
        <p:spPr>
          <a:xfrm>
            <a:off x="3663563" y="3278945"/>
            <a:ext cx="5124837" cy="1493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465C4522-87E4-7E4A-BBB3-197473A2AE67}"/>
              </a:ext>
            </a:extLst>
          </p:cNvPr>
          <p:cNvSpPr/>
          <p:nvPr/>
        </p:nvSpPr>
        <p:spPr>
          <a:xfrm>
            <a:off x="3663563" y="4871142"/>
            <a:ext cx="5124837" cy="1493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1291C7-D3FD-524F-906B-39AEDB96E08C}"/>
              </a:ext>
            </a:extLst>
          </p:cNvPr>
          <p:cNvSpPr txBox="1"/>
          <p:nvPr/>
        </p:nvSpPr>
        <p:spPr>
          <a:xfrm>
            <a:off x="2440038" y="4344630"/>
            <a:ext cx="1223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© 1992-2008 R. C. Gonzalez &amp; R. E. Woods</a:t>
            </a:r>
          </a:p>
          <a:p>
            <a:endParaRPr lang="fr-CA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AC49C-5D5D-1001-71DB-B6126E4C99D9}"/>
              </a:ext>
            </a:extLst>
          </p:cNvPr>
          <p:cNvSpPr txBox="1"/>
          <p:nvPr/>
        </p:nvSpPr>
        <p:spPr>
          <a:xfrm>
            <a:off x="5630445" y="2971168"/>
            <a:ext cx="119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+mj-lt"/>
              </a:rPr>
              <a:t>Seuil global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4AF90-48A8-CF1D-9F77-2D0DD8E64EFB}"/>
              </a:ext>
            </a:extLst>
          </p:cNvPr>
          <p:cNvSpPr txBox="1"/>
          <p:nvPr/>
        </p:nvSpPr>
        <p:spPr>
          <a:xfrm>
            <a:off x="7371174" y="2971168"/>
            <a:ext cx="119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+mj-lt"/>
              </a:rPr>
              <a:t>Seuil local</a:t>
            </a:r>
          </a:p>
        </p:txBody>
      </p:sp>
    </p:spTree>
    <p:extLst>
      <p:ext uri="{BB962C8B-B14F-4D97-AF65-F5344CB8AC3E}">
        <p14:creationId xmlns:p14="http://schemas.microsoft.com/office/powerpoint/2010/main" val="32591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99"/>
    </mc:Choice>
    <mc:Fallback xmlns="">
      <p:transition spd="slow" advTm="7929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743167"/>
            <a:ext cx="8644622" cy="3966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 err="1">
                <a:latin typeface="+mj-lt"/>
                <a:cs typeface="Tahoma"/>
              </a:rPr>
              <a:t>Approches</a:t>
            </a:r>
            <a:r>
              <a:rPr lang="en-CA" sz="2600" b="1" u="sng" spc="-50" dirty="0">
                <a:latin typeface="+mj-lt"/>
                <a:cs typeface="Tahoma"/>
              </a:rPr>
              <a:t> </a:t>
            </a:r>
            <a:r>
              <a:rPr lang="en-CA" sz="2600" b="1" u="sng" spc="-50" dirty="0" err="1">
                <a:latin typeface="+mj-lt"/>
                <a:cs typeface="Tahoma"/>
              </a:rPr>
              <a:t>précédentes</a:t>
            </a:r>
            <a:endParaRPr lang="en-CA" sz="2600" b="1" u="sng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Simplicité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Forte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composante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empirique</a:t>
            </a:r>
            <a:endParaRPr lang="en-CA" sz="2200" spc="-5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Prise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en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compte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très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partielle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des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caractéristiques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propres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aux images</a:t>
            </a:r>
            <a:endParaRPr lang="en-CA" sz="2200" spc="-50" dirty="0">
              <a:latin typeface="+mj-lt"/>
              <a:cs typeface="Tahoma"/>
            </a:endParaRPr>
          </a:p>
          <a:p>
            <a:pPr marL="0" indent="0">
              <a:spcBef>
                <a:spcPts val="2400"/>
              </a:spcBef>
              <a:buSzPct val="135000"/>
              <a:buNone/>
            </a:pPr>
            <a:r>
              <a:rPr lang="en-CA" sz="2600" b="1" u="sng" spc="-50" dirty="0" err="1">
                <a:latin typeface="+mj-lt"/>
                <a:cs typeface="Tahoma"/>
              </a:rPr>
              <a:t>Approches</a:t>
            </a:r>
            <a:r>
              <a:rPr lang="en-CA" sz="2600" b="1" u="sng" spc="-50" dirty="0">
                <a:latin typeface="+mj-lt"/>
                <a:cs typeface="Tahoma"/>
              </a:rPr>
              <a:t> par </a:t>
            </a:r>
            <a:r>
              <a:rPr lang="en-CA" sz="2600" b="1" u="sng" spc="-50" dirty="0" err="1">
                <a:latin typeface="+mj-lt"/>
                <a:cs typeface="Tahoma"/>
              </a:rPr>
              <a:t>régions</a:t>
            </a:r>
            <a:endParaRPr lang="en-CA" sz="2600" b="1" u="sng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Croissance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region, division et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aggrégation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,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morphologie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mathématique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Meilleure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prise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en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compte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des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caractéristiques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propres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aux images 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Composante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empirique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significative</a:t>
            </a: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Autres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méthodes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(1)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767624-3796-4C2C-ACA1-209BA9B1A5C1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23"/>
    </mc:Choice>
    <mc:Fallback xmlns="">
      <p:transition spd="slow" advTm="12652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743167"/>
            <a:ext cx="8644622" cy="39662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 err="1">
                <a:latin typeface="+mj-lt"/>
                <a:cs typeface="Tahoma"/>
              </a:rPr>
              <a:t>Autres</a:t>
            </a:r>
            <a:r>
              <a:rPr lang="en-CA" sz="2600" b="1" u="sng" spc="-50" dirty="0">
                <a:latin typeface="+mj-lt"/>
                <a:cs typeface="Tahoma"/>
              </a:rPr>
              <a:t> algorithms: 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modèles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déformables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(</a:t>
            </a:r>
            <a:r>
              <a:rPr lang="en-CA" sz="2200" i="1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snakes/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contours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actifs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)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modèle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markovien</a:t>
            </a:r>
            <a:endParaRPr lang="en-CA" sz="2200" spc="-5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modèle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non-local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segmentation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supervisée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;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entrainement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manuel</a:t>
            </a:r>
            <a:endParaRPr lang="en-CA" sz="2200" spc="-5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segmentation avec information </a:t>
            </a:r>
            <a:r>
              <a:rPr lang="en-CA" sz="2200" i="1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 priori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: atlas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« Level Sets »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« extended minima »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k-means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autres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méthodes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spécifiques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…</a:t>
            </a:r>
            <a:endParaRPr lang="en-CA" sz="2200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Autres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méthodes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(2)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767624-3796-4C2C-ACA1-209BA9B1A5C1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5"/>
    </mc:Choice>
    <mc:Fallback xmlns="">
      <p:transition spd="slow" advTm="2737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599" y="249793"/>
            <a:ext cx="820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Exemple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: segmentation par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modèle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markovien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ADD80C-5FC7-45FB-9D32-C89CF1F7168A}"/>
              </a:ext>
            </a:extLst>
          </p:cNvPr>
          <p:cNvGrpSpPr/>
          <p:nvPr/>
        </p:nvGrpSpPr>
        <p:grpSpPr>
          <a:xfrm>
            <a:off x="396508" y="1395415"/>
            <a:ext cx="8644622" cy="4784827"/>
            <a:chOff x="396508" y="1395415"/>
            <a:chExt cx="8644622" cy="4784827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D15D9D54-E6FF-4262-9C22-A4DF03B5B1FF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1395415"/>
              <a:ext cx="8644622" cy="478482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en-CA" sz="2600" b="1" u="sng" spc="-50" dirty="0" err="1">
                  <a:latin typeface="+mj-lt"/>
                  <a:cs typeface="Tahoma"/>
                </a:rPr>
                <a:t>Modèles</a:t>
              </a:r>
              <a:r>
                <a:rPr lang="en-CA" sz="2600" b="1" u="sng" spc="-50" dirty="0">
                  <a:latin typeface="+mj-lt"/>
                  <a:cs typeface="Tahoma"/>
                </a:rPr>
                <a:t> </a:t>
              </a:r>
              <a:r>
                <a:rPr lang="en-CA" sz="2600" b="1" u="sng" spc="-50" dirty="0" err="1">
                  <a:latin typeface="+mj-lt"/>
                  <a:cs typeface="Tahoma"/>
                </a:rPr>
                <a:t>utilisés</a:t>
              </a:r>
              <a:endParaRPr lang="en-CA" sz="2600" b="1" u="sng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r>
                <a:rPr lang="en-CA" sz="2200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Modèle</a:t>
              </a:r>
              <a:r>
                <a: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de regions : champ de Markov à </a:t>
              </a:r>
              <a:r>
                <a:rPr lang="en-CA" sz="2200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valeurs</a:t>
              </a:r>
              <a:r>
                <a: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CA" sz="2200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discrètes</a:t>
              </a:r>
              <a:endPara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r>
                <a:rPr lang="en-CA" sz="2200" i="1" spc="-5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Estimation </a:t>
              </a:r>
              <a:r>
                <a:rPr lang="en-CA" sz="2200" spc="-5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du </a:t>
              </a:r>
              <a:r>
                <a:rPr lang="en-CA" sz="2200" spc="-50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modèle</a:t>
              </a:r>
              <a:r>
                <a:rPr lang="en-CA" sz="2200" spc="-5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non </a:t>
              </a:r>
              <a:r>
                <a:rPr lang="en-CA" sz="2200" spc="-50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observé</a:t>
              </a:r>
              <a:r>
                <a:rPr lang="en-CA" sz="2200" spc="-5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(MAP)</a:t>
              </a:r>
              <a:endParaRPr lang="en-CA" sz="2200" i="1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0" indent="0">
                <a:spcBef>
                  <a:spcPts val="1800"/>
                </a:spcBef>
                <a:buSzPct val="135000"/>
                <a:buNone/>
              </a:pPr>
              <a:endParaRPr lang="en-CA" sz="2600" b="1" u="sng" spc="-50" dirty="0">
                <a:solidFill>
                  <a:srgbClr val="0B6B1D"/>
                </a:solidFill>
                <a:latin typeface="+mj-lt"/>
                <a:ea typeface="Cambria Math" panose="02040503050406030204" pitchFamily="18" charset="0"/>
                <a:cs typeface="Tahoma"/>
              </a:endParaRPr>
            </a:p>
            <a:p>
              <a:pPr marL="709200" lvl="2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82BDDC-E30C-4C67-B8BD-57F29C7A65B8}"/>
                </a:ext>
              </a:extLst>
            </p:cNvPr>
            <p:cNvGrpSpPr/>
            <p:nvPr/>
          </p:nvGrpSpPr>
          <p:grpSpPr>
            <a:xfrm>
              <a:off x="2129731" y="2983927"/>
              <a:ext cx="4943664" cy="2970824"/>
              <a:chOff x="2129731" y="2950474"/>
              <a:chExt cx="4943664" cy="2970824"/>
            </a:xfrm>
          </p:grpSpPr>
          <p:sp>
            <p:nvSpPr>
              <p:cNvPr id="13" name="object 27">
                <a:extLst>
                  <a:ext uri="{FF2B5EF4-FFF2-40B4-BE49-F238E27FC236}">
                    <a16:creationId xmlns:a16="http://schemas.microsoft.com/office/drawing/2014/main" id="{0415F1DA-1A00-4778-8B58-83584C55DBC5}"/>
                  </a:ext>
                </a:extLst>
              </p:cNvPr>
              <p:cNvSpPr/>
              <p:nvPr/>
            </p:nvSpPr>
            <p:spPr>
              <a:xfrm>
                <a:off x="2129731" y="2950474"/>
                <a:ext cx="4943664" cy="297082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4DDDED-762F-483E-96AD-282CA3DD6C8C}"/>
                  </a:ext>
                </a:extLst>
              </p:cNvPr>
              <p:cNvSpPr/>
              <p:nvPr/>
            </p:nvSpPr>
            <p:spPr>
              <a:xfrm>
                <a:off x="2129731" y="2950474"/>
                <a:ext cx="4943664" cy="2970824"/>
              </a:xfrm>
              <a:prstGeom prst="rect">
                <a:avLst/>
              </a:prstGeom>
              <a:noFill/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FAFA5A6F-93CF-F9A2-EAD8-7F1A0DC4124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486240" y="3746880"/>
              <a:ext cx="2036880" cy="11559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FAFA5A6F-93CF-F9A2-EAD8-7F1A0DC412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6880" y="3737520"/>
                <a:ext cx="2055600" cy="11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9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70"/>
    </mc:Choice>
    <mc:Fallback xmlns="">
      <p:transition spd="slow" advTm="6987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E04C1-A56F-4337-9C9E-4516B10DB5B7}"/>
              </a:ext>
            </a:extLst>
          </p:cNvPr>
          <p:cNvSpPr txBox="1"/>
          <p:nvPr/>
        </p:nvSpPr>
        <p:spPr>
          <a:xfrm>
            <a:off x="355598" y="263530"/>
            <a:ext cx="878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Exemple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 segmentation du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cerveau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avec information </a:t>
            </a:r>
            <a:r>
              <a:rPr lang="en-CA" sz="3200" b="1" i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priori 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modèle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non-locale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C8037-E732-473F-BCFD-72B6515B7DE7}"/>
              </a:ext>
            </a:extLst>
          </p:cNvPr>
          <p:cNvCxnSpPr>
            <a:cxnSpLocks/>
          </p:cNvCxnSpPr>
          <p:nvPr/>
        </p:nvCxnSpPr>
        <p:spPr>
          <a:xfrm>
            <a:off x="496957" y="1337104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693C3A7-6773-4243-803B-E3289A3D7887}"/>
              </a:ext>
            </a:extLst>
          </p:cNvPr>
          <p:cNvGrpSpPr/>
          <p:nvPr/>
        </p:nvGrpSpPr>
        <p:grpSpPr>
          <a:xfrm>
            <a:off x="2245532" y="1694009"/>
            <a:ext cx="4504648" cy="4455264"/>
            <a:chOff x="2245532" y="1694009"/>
            <a:chExt cx="4504648" cy="4455264"/>
          </a:xfrm>
        </p:grpSpPr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549EF2FC-6BCF-4E10-A446-473737E32C21}"/>
                </a:ext>
              </a:extLst>
            </p:cNvPr>
            <p:cNvSpPr/>
            <p:nvPr/>
          </p:nvSpPr>
          <p:spPr>
            <a:xfrm>
              <a:off x="2245712" y="1694009"/>
              <a:ext cx="4504468" cy="44552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C6684CE-A3A7-4413-B9EA-BBF405C6D594}"/>
                </a:ext>
              </a:extLst>
            </p:cNvPr>
            <p:cNvSpPr/>
            <p:nvPr/>
          </p:nvSpPr>
          <p:spPr>
            <a:xfrm>
              <a:off x="2245532" y="1694009"/>
              <a:ext cx="4504648" cy="4455264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48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49"/>
    </mc:Choice>
    <mc:Fallback xmlns="">
      <p:transition spd="slow" advTm="3524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E04C1-A56F-4337-9C9E-4516B10DB5B7}"/>
              </a:ext>
            </a:extLst>
          </p:cNvPr>
          <p:cNvSpPr txBox="1"/>
          <p:nvPr/>
        </p:nvSpPr>
        <p:spPr>
          <a:xfrm>
            <a:off x="355598" y="263530"/>
            <a:ext cx="878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Exemple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 segmentation du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cerveau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avec information </a:t>
            </a:r>
            <a:r>
              <a:rPr lang="en-CA" sz="3200" b="1" i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priori 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modèle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non-locale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C8037-E732-473F-BCFD-72B6515B7DE7}"/>
              </a:ext>
            </a:extLst>
          </p:cNvPr>
          <p:cNvCxnSpPr>
            <a:cxnSpLocks/>
          </p:cNvCxnSpPr>
          <p:nvPr/>
        </p:nvCxnSpPr>
        <p:spPr>
          <a:xfrm>
            <a:off x="496957" y="1337104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bject 13">
            <a:extLst>
              <a:ext uri="{FF2B5EF4-FFF2-40B4-BE49-F238E27FC236}">
                <a16:creationId xmlns:a16="http://schemas.microsoft.com/office/drawing/2014/main" id="{FF021000-C4D2-4A2C-8AFF-D2699B1901A1}"/>
              </a:ext>
            </a:extLst>
          </p:cNvPr>
          <p:cNvSpPr/>
          <p:nvPr/>
        </p:nvSpPr>
        <p:spPr>
          <a:xfrm>
            <a:off x="1367099" y="1862195"/>
            <a:ext cx="6261694" cy="3791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0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E04C1-A56F-4337-9C9E-4516B10DB5B7}"/>
              </a:ext>
            </a:extLst>
          </p:cNvPr>
          <p:cNvSpPr txBox="1"/>
          <p:nvPr/>
        </p:nvSpPr>
        <p:spPr>
          <a:xfrm>
            <a:off x="355598" y="263530"/>
            <a:ext cx="878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Exemple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 segmentation des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vaisseaux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sanguins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avec gradient et « Level Sets »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C8037-E732-473F-BCFD-72B6515B7DE7}"/>
              </a:ext>
            </a:extLst>
          </p:cNvPr>
          <p:cNvCxnSpPr>
            <a:cxnSpLocks/>
          </p:cNvCxnSpPr>
          <p:nvPr/>
        </p:nvCxnSpPr>
        <p:spPr>
          <a:xfrm>
            <a:off x="496957" y="1337104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D909C-DC6E-4FF6-A0B5-2459DCF195DD}"/>
              </a:ext>
            </a:extLst>
          </p:cNvPr>
          <p:cNvGrpSpPr/>
          <p:nvPr/>
        </p:nvGrpSpPr>
        <p:grpSpPr>
          <a:xfrm>
            <a:off x="1572322" y="1817648"/>
            <a:ext cx="5999356" cy="4181708"/>
            <a:chOff x="1572322" y="1817648"/>
            <a:chExt cx="5999356" cy="4181708"/>
          </a:xfrm>
        </p:grpSpPr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326684C5-318C-41C4-81FD-506B1AB72D94}"/>
                </a:ext>
              </a:extLst>
            </p:cNvPr>
            <p:cNvSpPr/>
            <p:nvPr/>
          </p:nvSpPr>
          <p:spPr>
            <a:xfrm>
              <a:off x="1572322" y="1817648"/>
              <a:ext cx="5999356" cy="41817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F5A5287-E8AD-4231-99AD-64BA88749ADC}"/>
                </a:ext>
              </a:extLst>
            </p:cNvPr>
            <p:cNvSpPr/>
            <p:nvPr/>
          </p:nvSpPr>
          <p:spPr>
            <a:xfrm>
              <a:off x="1572322" y="1817648"/>
              <a:ext cx="5999356" cy="418170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0587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1"/>
    </mc:Choice>
    <mc:Fallback xmlns="">
      <p:transition spd="slow" advTm="1102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E04C1-A56F-4337-9C9E-4516B10DB5B7}"/>
              </a:ext>
            </a:extLst>
          </p:cNvPr>
          <p:cNvSpPr txBox="1"/>
          <p:nvPr/>
        </p:nvSpPr>
        <p:spPr>
          <a:xfrm>
            <a:off x="355598" y="263530"/>
            <a:ext cx="878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Exemple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 segmentation du corpus callosum avec gradient et « Watershed »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C8037-E732-473F-BCFD-72B6515B7DE7}"/>
              </a:ext>
            </a:extLst>
          </p:cNvPr>
          <p:cNvCxnSpPr>
            <a:cxnSpLocks/>
          </p:cNvCxnSpPr>
          <p:nvPr/>
        </p:nvCxnSpPr>
        <p:spPr>
          <a:xfrm>
            <a:off x="496957" y="1337104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49684B0-A03B-48F0-AE14-F7F7912B2DBE}"/>
              </a:ext>
            </a:extLst>
          </p:cNvPr>
          <p:cNvGrpSpPr/>
          <p:nvPr/>
        </p:nvGrpSpPr>
        <p:grpSpPr>
          <a:xfrm>
            <a:off x="1583474" y="1773043"/>
            <a:ext cx="5999356" cy="4180125"/>
            <a:chOff x="1583474" y="1773043"/>
            <a:chExt cx="5999356" cy="4180125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E889599-2C11-4F9F-BD6A-07C6C148B308}"/>
                </a:ext>
              </a:extLst>
            </p:cNvPr>
            <p:cNvSpPr/>
            <p:nvPr/>
          </p:nvSpPr>
          <p:spPr>
            <a:xfrm>
              <a:off x="1583474" y="1773043"/>
              <a:ext cx="5999356" cy="418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87FFB6-CE8C-40C7-9A74-C957BBFAD9D9}"/>
                </a:ext>
              </a:extLst>
            </p:cNvPr>
            <p:cNvSpPr/>
            <p:nvPr/>
          </p:nvSpPr>
          <p:spPr>
            <a:xfrm>
              <a:off x="1583474" y="1773043"/>
              <a:ext cx="5999356" cy="4180125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868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4"/>
    </mc:Choice>
    <mc:Fallback xmlns="">
      <p:transition spd="slow" advTm="2861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942D69-4A0F-45D3-B12B-BDA3CAE7551D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28FB90-BC07-43C9-88D7-49646316554F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Exemple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 segmentation avec </a:t>
            </a:r>
            <a:r>
              <a:rPr lang="en-CA" sz="3200" b="1" i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tractography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41B74E89-FDEF-4763-985C-EB3494374519}"/>
              </a:ext>
            </a:extLst>
          </p:cNvPr>
          <p:cNvSpPr/>
          <p:nvPr/>
        </p:nvSpPr>
        <p:spPr>
          <a:xfrm>
            <a:off x="1483709" y="1840832"/>
            <a:ext cx="2363300" cy="2821200"/>
          </a:xfrm>
          <a:prstGeom prst="rect">
            <a:avLst/>
          </a:prstGeom>
          <a:blipFill>
            <a:blip r:embed="rId3" cstate="print"/>
            <a:stretch>
              <a:fillRect r="-12234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2FEDD648-FFB7-6F40-AD23-C45EABF57934}"/>
              </a:ext>
            </a:extLst>
          </p:cNvPr>
          <p:cNvSpPr/>
          <p:nvPr/>
        </p:nvSpPr>
        <p:spPr>
          <a:xfrm>
            <a:off x="4161155" y="1840832"/>
            <a:ext cx="2787334" cy="2821200"/>
          </a:xfrm>
          <a:prstGeom prst="rect">
            <a:avLst/>
          </a:prstGeom>
          <a:blipFill>
            <a:blip r:embed="rId3" cstate="print"/>
            <a:stretch>
              <a:fillRect l="-88516" r="-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0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6"/>
    </mc:Choice>
    <mc:Fallback xmlns="">
      <p:transition spd="slow" advTm="1056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942D69-4A0F-45D3-B12B-BDA3CAE7551D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28FB90-BC07-43C9-88D7-49646316554F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Exemple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 segmentation avec </a:t>
            </a:r>
            <a:r>
              <a:rPr lang="en-CA" sz="3200" b="1" i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tractography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E5B49A-CE8C-465E-81D9-EEBC79886606}"/>
              </a:ext>
            </a:extLst>
          </p:cNvPr>
          <p:cNvGrpSpPr/>
          <p:nvPr/>
        </p:nvGrpSpPr>
        <p:grpSpPr>
          <a:xfrm>
            <a:off x="1501062" y="1132378"/>
            <a:ext cx="5993768" cy="5098540"/>
            <a:chOff x="1501062" y="1132378"/>
            <a:chExt cx="5993768" cy="5098540"/>
          </a:xfrm>
        </p:grpSpPr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A568DD96-C586-4AC9-AB6D-4F0942CA8F6F}"/>
                </a:ext>
              </a:extLst>
            </p:cNvPr>
            <p:cNvSpPr/>
            <p:nvPr/>
          </p:nvSpPr>
          <p:spPr>
            <a:xfrm>
              <a:off x="1501062" y="1132378"/>
              <a:ext cx="5993768" cy="5098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E313B3-6857-4E15-89AA-51841D5A17DB}"/>
                </a:ext>
              </a:extLst>
            </p:cNvPr>
            <p:cNvSpPr/>
            <p:nvPr/>
          </p:nvSpPr>
          <p:spPr>
            <a:xfrm>
              <a:off x="1501062" y="1132378"/>
              <a:ext cx="5993768" cy="5098540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3698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7"/>
    </mc:Choice>
    <mc:Fallback xmlns="">
      <p:transition spd="slow" advTm="139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Détection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frontières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508" y="982826"/>
                <a:ext cx="8258761" cy="5417974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SzPct val="135000"/>
                  <a:buNone/>
                </a:pPr>
                <a:r>
                  <a:rPr lang="en-CA" b="1" u="sng" spc="-50" dirty="0">
                    <a:latin typeface="+mj-lt"/>
                    <a:cs typeface="Tahoma"/>
                  </a:rPr>
                  <a:t>Mise </a:t>
                </a:r>
                <a:r>
                  <a:rPr lang="en-CA" b="1" u="sng" spc="-50" dirty="0" err="1">
                    <a:latin typeface="+mj-lt"/>
                    <a:cs typeface="Tahoma"/>
                  </a:rPr>
                  <a:t>en</a:t>
                </a:r>
                <a:r>
                  <a:rPr lang="en-CA" b="1" u="sng" spc="-50" dirty="0">
                    <a:latin typeface="+mj-lt"/>
                    <a:cs typeface="Tahoma"/>
                  </a:rPr>
                  <a:t> </a:t>
                </a:r>
                <a:r>
                  <a:rPr lang="fr-FR" b="1" u="sng" dirty="0">
                    <a:latin typeface="+mj-lt"/>
                  </a:rPr>
                  <a:t>œuvre</a:t>
                </a:r>
                <a:endParaRPr lang="en-CA" b="1" u="sng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en-CA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Paramétrisation</a:t>
                </a:r>
                <a:r>
                  <a:rPr lang="en-CA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plus </a:t>
                </a:r>
                <a:r>
                  <a:rPr lang="en-CA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générale</a:t>
                </a:r>
                <a:r>
                  <a:rPr lang="en-CA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CA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d’une</a:t>
                </a:r>
                <a:r>
                  <a:rPr lang="en-CA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droite : </a:t>
                </a:r>
                <a:r>
                  <a:rPr lang="en-CA" i="1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x</a:t>
                </a:r>
                <a:r>
                  <a:rPr lang="en-CA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CA" spc="-50" dirty="0">
                    <a:latin typeface="+mj-lt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CA" i="1" spc="-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+</m:t>
                    </m:r>
                  </m:oMath>
                </a14:m>
                <a:r>
                  <a:rPr lang="en-CA" i="1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y</a:t>
                </a:r>
                <a:r>
                  <a:rPr lang="en-CA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𝜃</m:t>
                        </m:r>
                      </m:e>
                    </m:func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</m:oMath>
                </a14:m>
                <a:endParaRPr lang="en-CA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en-CA" spc="-50" dirty="0">
                    <a:latin typeface="+mj-lt"/>
                    <a:cs typeface="Tahoma"/>
                  </a:rPr>
                  <a:t>Extension possible à </a:t>
                </a:r>
                <a:r>
                  <a:rPr lang="en-CA" spc="-50" dirty="0" err="1">
                    <a:latin typeface="+mj-lt"/>
                    <a:cs typeface="Tahoma"/>
                  </a:rPr>
                  <a:t>d’autres</a:t>
                </a:r>
                <a:r>
                  <a:rPr lang="en-CA" spc="-50" dirty="0">
                    <a:latin typeface="+mj-lt"/>
                    <a:cs typeface="Tahoma"/>
                  </a:rPr>
                  <a:t> types de </a:t>
                </a:r>
                <a:r>
                  <a:rPr lang="en-CA" spc="-50" dirty="0" err="1">
                    <a:latin typeface="+mj-lt"/>
                    <a:cs typeface="Tahoma"/>
                  </a:rPr>
                  <a:t>courbes</a:t>
                </a:r>
                <a:r>
                  <a:rPr lang="en-CA" spc="-50" dirty="0">
                    <a:latin typeface="+mj-lt"/>
                    <a:cs typeface="Tahoma"/>
                  </a:rPr>
                  <a:t> </a:t>
                </a:r>
                <a:r>
                  <a:rPr lang="en-CA" spc="-50" dirty="0" err="1">
                    <a:latin typeface="+mj-lt"/>
                    <a:cs typeface="Tahoma"/>
                  </a:rPr>
                  <a:t>paramétrées</a:t>
                </a:r>
                <a:endParaRPr lang="en-CA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1200"/>
                  </a:spcBef>
                  <a:buClr>
                    <a:schemeClr val="tx1"/>
                  </a:buClr>
                  <a:buSzPct val="135000"/>
                </a:pPr>
                <a:r>
                  <a:rPr lang="en-CA" spc="-50" dirty="0" err="1">
                    <a:latin typeface="+mj-lt"/>
                    <a:cs typeface="Tahoma"/>
                  </a:rPr>
                  <a:t>Nécessité</a:t>
                </a:r>
                <a:r>
                  <a:rPr lang="en-CA" spc="-50" dirty="0">
                    <a:latin typeface="+mj-lt"/>
                    <a:cs typeface="Tahoma"/>
                  </a:rPr>
                  <a:t> de post-</a:t>
                </a:r>
                <a:r>
                  <a:rPr lang="en-CA" spc="-50" dirty="0" err="1">
                    <a:latin typeface="+mj-lt"/>
                    <a:cs typeface="Tahoma"/>
                  </a:rPr>
                  <a:t>traitements</a:t>
                </a:r>
                <a:r>
                  <a:rPr lang="en-CA" spc="-50" dirty="0">
                    <a:latin typeface="+mj-lt"/>
                    <a:cs typeface="Tahoma"/>
                  </a:rPr>
                  <a:t> (connexion des </a:t>
                </a:r>
                <a:r>
                  <a:rPr lang="en-CA" spc="-50" dirty="0" err="1">
                    <a:latin typeface="+mj-lt"/>
                    <a:cs typeface="Tahoma"/>
                  </a:rPr>
                  <a:t>éléments</a:t>
                </a:r>
                <a:r>
                  <a:rPr lang="en-CA" spc="-50" dirty="0">
                    <a:latin typeface="+mj-lt"/>
                    <a:cs typeface="Tahoma"/>
                  </a:rPr>
                  <a:t> de </a:t>
                </a:r>
                <a:r>
                  <a:rPr lang="en-CA" spc="-50" dirty="0" err="1">
                    <a:latin typeface="+mj-lt"/>
                    <a:cs typeface="Tahoma"/>
                  </a:rPr>
                  <a:t>frontière</a:t>
                </a:r>
                <a:r>
                  <a:rPr lang="en-CA" spc="-50" dirty="0">
                    <a:latin typeface="+mj-lt"/>
                    <a:cs typeface="Tahoma"/>
                  </a:rPr>
                  <a:t>)</a:t>
                </a: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25200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s-ES" sz="1200" i="1" spc="-35" dirty="0">
                  <a:latin typeface="+mj-lt"/>
                  <a:cs typeface="Arial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r>
                  <a:rPr lang="es-ES" sz="1200" i="1" spc="-35" dirty="0">
                    <a:latin typeface="+mj-lt"/>
                    <a:cs typeface="Arial"/>
                  </a:rPr>
                  <a:t>©</a:t>
                </a:r>
                <a:r>
                  <a:rPr lang="es-ES" sz="1200" spc="-3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1200" spc="4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1992-2008 </a:t>
                </a:r>
                <a:r>
                  <a:rPr lang="es-ES" sz="1200" spc="8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R. C. </a:t>
                </a:r>
                <a:r>
                  <a:rPr lang="es-ES" sz="1200" spc="45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Gonzalez</a:t>
                </a:r>
                <a:r>
                  <a:rPr lang="es-ES" sz="1200" spc="4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1200" spc="12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&amp; </a:t>
                </a:r>
                <a:r>
                  <a:rPr lang="es-ES" sz="1200" spc="8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R. E.</a:t>
                </a:r>
                <a:r>
                  <a:rPr lang="es-ES" sz="1200" spc="17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1200" spc="55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Woods</a:t>
                </a:r>
                <a:endParaRPr lang="en-CA" sz="1200" dirty="0">
                  <a:latin typeface="+mj-lt"/>
                </a:endParaRPr>
              </a:p>
              <a:p>
                <a:pPr marL="25200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25200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600" spc="-50" dirty="0">
                  <a:latin typeface="+mj-lt"/>
                  <a:cs typeface="Tahoma"/>
                </a:endParaRPr>
              </a:p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:endParaRPr lang="en-CA" sz="2600" b="1" u="sng" spc="-50" dirty="0">
                  <a:solidFill>
                    <a:srgbClr val="0B6B1D"/>
                  </a:solidFill>
                  <a:latin typeface="+mj-lt"/>
                  <a:ea typeface="Cambria Math" panose="02040503050406030204" pitchFamily="18" charset="0"/>
                  <a:cs typeface="Tahoma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8" y="982826"/>
                <a:ext cx="8258761" cy="5417974"/>
              </a:xfrm>
              <a:prstGeom prst="rect">
                <a:avLst/>
              </a:prstGeom>
              <a:blipFill>
                <a:blip r:embed="rId5"/>
                <a:stretch>
                  <a:fillRect l="-1382" t="-16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Transformée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Hough (2)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bject 19">
            <a:extLst>
              <a:ext uri="{FF2B5EF4-FFF2-40B4-BE49-F238E27FC236}">
                <a16:creationId xmlns:a16="http://schemas.microsoft.com/office/drawing/2014/main" id="{0AC405DB-0FC5-4BC6-9D76-668FCF52C08A}"/>
              </a:ext>
            </a:extLst>
          </p:cNvPr>
          <p:cNvSpPr/>
          <p:nvPr/>
        </p:nvSpPr>
        <p:spPr>
          <a:xfrm>
            <a:off x="2171077" y="3081893"/>
            <a:ext cx="4653737" cy="2273018"/>
          </a:xfrm>
          <a:prstGeom prst="rect">
            <a:avLst/>
          </a:prstGeom>
          <a:blipFill>
            <a:blip r:embed="rId6" cstate="print"/>
            <a:stretch>
              <a:fillRect r="-54529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396BAA08-3D10-5AAA-A620-006DA2F43FCE}"/>
                  </a:ext>
                </a:extLst>
              </p14:cNvPr>
              <p14:cNvContentPartPr/>
              <p14:nvPr/>
            </p14:nvContentPartPr>
            <p14:xfrm>
              <a:off x="10191047" y="4240398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396BAA08-3D10-5AAA-A620-006DA2F43F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82047" y="423175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38"/>
    </mc:Choice>
    <mc:Fallback xmlns="">
      <p:transition spd="slow" advTm="9483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C69D0-CC93-4794-A353-CC028F4934D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942D69-4A0F-45D3-B12B-BDA3CAE7551D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28FB90-BC07-43C9-88D7-49646316554F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Exemple</a:t>
            </a:r>
            <a:r>
              <a:rPr lang="en-CA" sz="3200" b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 segmentation avec </a:t>
            </a:r>
            <a:r>
              <a:rPr lang="en-CA" sz="3200" b="1" i="1" spc="-1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tractography</a:t>
            </a:r>
            <a:endParaRPr lang="en-US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D620B1-F008-4C4D-BB41-0B4A8ADB693C}"/>
              </a:ext>
            </a:extLst>
          </p:cNvPr>
          <p:cNvGrpSpPr/>
          <p:nvPr/>
        </p:nvGrpSpPr>
        <p:grpSpPr>
          <a:xfrm>
            <a:off x="1137028" y="1616927"/>
            <a:ext cx="6791488" cy="3925229"/>
            <a:chOff x="1137028" y="1616927"/>
            <a:chExt cx="6791488" cy="3925229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5321F06-AC17-4D4D-B0FA-8E5A97862437}"/>
                </a:ext>
              </a:extLst>
            </p:cNvPr>
            <p:cNvSpPr/>
            <p:nvPr/>
          </p:nvSpPr>
          <p:spPr>
            <a:xfrm>
              <a:off x="1137028" y="1616927"/>
              <a:ext cx="6791488" cy="3925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532FBD-340F-4C7E-AD90-19043715183A}"/>
                </a:ext>
              </a:extLst>
            </p:cNvPr>
            <p:cNvSpPr/>
            <p:nvPr/>
          </p:nvSpPr>
          <p:spPr>
            <a:xfrm>
              <a:off x="1137028" y="1616927"/>
              <a:ext cx="6791488" cy="3925229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9020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54"/>
    </mc:Choice>
    <mc:Fallback xmlns="">
      <p:transition spd="slow" advTm="545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Détection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frontières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Transformée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Hough (3)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9863F-2AA8-419D-8763-B1B6634F393B}"/>
              </a:ext>
            </a:extLst>
          </p:cNvPr>
          <p:cNvGrpSpPr/>
          <p:nvPr/>
        </p:nvGrpSpPr>
        <p:grpSpPr>
          <a:xfrm>
            <a:off x="396508" y="1235486"/>
            <a:ext cx="8644622" cy="4128129"/>
            <a:chOff x="396508" y="982826"/>
            <a:chExt cx="8644622" cy="4202785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D15D9D54-E6FF-4262-9C22-A4DF03B5B1FF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982826"/>
              <a:ext cx="8644622" cy="420278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en-CA" b="1" u="sng" spc="-50" dirty="0" err="1">
                  <a:latin typeface="+mj-lt"/>
                  <a:cs typeface="Tahoma"/>
                </a:rPr>
                <a:t>Exemple</a:t>
              </a:r>
              <a:endParaRPr lang="en-CA" b="1" u="sng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r>
                <a:rPr lang="es-ES" sz="1200" i="1" spc="-35" dirty="0">
                  <a:latin typeface="+mj-lt"/>
                  <a:cs typeface="Arial"/>
                </a:rPr>
                <a:t>©</a:t>
              </a:r>
              <a:r>
                <a:rPr lang="es-ES" sz="1200" spc="-3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2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1992-2008 </a:t>
              </a:r>
              <a:r>
                <a:rPr lang="es-ES" sz="12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C. </a:t>
              </a:r>
              <a:r>
                <a:rPr lang="es-ES" sz="1200" spc="45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Gonzalez</a:t>
              </a:r>
              <a:r>
                <a:rPr lang="es-ES" sz="12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200" spc="12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&amp; </a:t>
              </a:r>
              <a:r>
                <a:rPr lang="es-ES" sz="12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E.</a:t>
              </a:r>
              <a:r>
                <a:rPr lang="es-ES" sz="1200" spc="17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200" spc="5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Woods</a:t>
              </a: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0" indent="0">
                <a:spcBef>
                  <a:spcPts val="1800"/>
                </a:spcBef>
                <a:buSzPct val="135000"/>
                <a:buNone/>
              </a:pPr>
              <a:endParaRPr lang="en-CA" sz="2600" b="1" u="sng" spc="-50" dirty="0">
                <a:solidFill>
                  <a:srgbClr val="0B6B1D"/>
                </a:solidFill>
                <a:latin typeface="+mj-lt"/>
                <a:ea typeface="Cambria Math" panose="02040503050406030204" pitchFamily="18" charset="0"/>
                <a:cs typeface="Tahoma"/>
              </a:endParaRPr>
            </a:p>
            <a:p>
              <a:pPr marL="709200" lvl="2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D093FD3B-D78C-414F-9CB4-9AA49FF485BA}"/>
                </a:ext>
              </a:extLst>
            </p:cNvPr>
            <p:cNvSpPr/>
            <p:nvPr/>
          </p:nvSpPr>
          <p:spPr>
            <a:xfrm>
              <a:off x="911271" y="1828800"/>
              <a:ext cx="2674140" cy="26349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217D5E0-300F-4D28-BF91-1DFA4CF9E419}"/>
                </a:ext>
              </a:extLst>
            </p:cNvPr>
            <p:cNvSpPr/>
            <p:nvPr/>
          </p:nvSpPr>
          <p:spPr>
            <a:xfrm>
              <a:off x="3859539" y="1444671"/>
              <a:ext cx="4556456" cy="348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FC0CF473-0ED6-9F44-1CDF-D8EBD3E553A8}"/>
                  </a:ext>
                </a:extLst>
              </p14:cNvPr>
              <p14:cNvContentPartPr/>
              <p14:nvPr/>
            </p14:nvContentPartPr>
            <p14:xfrm>
              <a:off x="5365283" y="3155400"/>
              <a:ext cx="360" cy="360"/>
            </p14:xfrm>
          </p:contentPart>
        </mc:Choice>
        <mc:Fallback xmlns=""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FC0CF473-0ED6-9F44-1CDF-D8EBD3E553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56283" y="3146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8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54"/>
    </mc:Choice>
    <mc:Fallback xmlns="">
      <p:transition spd="slow" advTm="2324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82641-B95A-7176-C716-D5DE8EA407C2}"/>
              </a:ext>
            </a:extLst>
          </p:cNvPr>
          <p:cNvSpPr txBox="1"/>
          <p:nvPr/>
        </p:nvSpPr>
        <p:spPr>
          <a:xfrm>
            <a:off x="398133" y="5461078"/>
            <a:ext cx="840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noProof="0" dirty="0">
                <a:latin typeface="+mj-lt"/>
              </a:rPr>
              <a:t>Pourquoi dans l’espace de Hough la courbe correspondante au point « 1 » est une ligne droite?</a:t>
            </a: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0FB9945F-9AA1-646C-2A47-7C2863554B6B}"/>
              </a:ext>
            </a:extLst>
          </p:cNvPr>
          <p:cNvSpPr/>
          <p:nvPr/>
        </p:nvSpPr>
        <p:spPr>
          <a:xfrm>
            <a:off x="911271" y="2066433"/>
            <a:ext cx="2674140" cy="2588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41E8DBE0-85E1-2020-7EFB-808498E9FEDF}"/>
              </a:ext>
            </a:extLst>
          </p:cNvPr>
          <p:cNvSpPr/>
          <p:nvPr/>
        </p:nvSpPr>
        <p:spPr>
          <a:xfrm>
            <a:off x="3859539" y="1689127"/>
            <a:ext cx="4556456" cy="3425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5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0"/>
    </mc:Choice>
    <mc:Fallback xmlns="">
      <p:transition spd="slow" advTm="460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45DB08C-5403-CB0F-90DF-A0BA8482F6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65760"/>
            <a:ext cx="4000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92500" lnSpcReduction="20000"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fr-CA" sz="2000">
              <a:solidFill>
                <a:srgbClr val="5B5B5B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1931C9E-D558-D823-1FD8-E3CBA55F32C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78048" y="512864"/>
            <a:ext cx="597332" cy="597332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4635928-D7D9-5352-CAD0-D757352FEBE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617220"/>
            <a:ext cx="777240" cy="3886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9183FF82-2F87-D497-359A-62A393B13F89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256032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1815AB-F946-51B1-D86F-51069C9CBD7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2571750"/>
            <a:ext cx="54864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3400" b="1">
                <a:solidFill>
                  <a:srgbClr val="5B5B5B"/>
                </a:solidFill>
              </a:rPr>
              <a:t>Pourquoi dans l’espace de Hough la courbe correspondante au point « 1 » est une ligne droite?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500A1-38C4-A5E0-4C39-D7B04CBE4D9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6032500"/>
            <a:ext cx="54864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fr-CA" sz="20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69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Détection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frontières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Transformée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Hough (3)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9863F-2AA8-419D-8763-B1B6634F393B}"/>
              </a:ext>
            </a:extLst>
          </p:cNvPr>
          <p:cNvGrpSpPr/>
          <p:nvPr/>
        </p:nvGrpSpPr>
        <p:grpSpPr>
          <a:xfrm>
            <a:off x="396508" y="1235486"/>
            <a:ext cx="8644622" cy="4128129"/>
            <a:chOff x="396508" y="982826"/>
            <a:chExt cx="8644622" cy="4202785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D15D9D54-E6FF-4262-9C22-A4DF03B5B1FF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982826"/>
              <a:ext cx="8644622" cy="420278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en-CA" b="1" u="sng" spc="-50" dirty="0" err="1">
                  <a:latin typeface="+mj-lt"/>
                  <a:cs typeface="Tahoma"/>
                </a:rPr>
                <a:t>Exemple</a:t>
              </a:r>
              <a:endParaRPr lang="en-CA" b="1" u="sng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endParaRPr lang="en-CA" sz="2600" spc="-50" dirty="0">
                <a:latin typeface="+mj-lt"/>
                <a:cs typeface="Tahoma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s-ES" sz="1200" i="1" spc="-35" dirty="0">
                <a:latin typeface="+mj-lt"/>
                <a:cs typeface="Arial"/>
              </a:endParaRPr>
            </a:p>
            <a:p>
              <a:pPr marL="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r>
                <a:rPr lang="es-ES" sz="1200" i="1" spc="-35" dirty="0">
                  <a:latin typeface="+mj-lt"/>
                  <a:cs typeface="Arial"/>
                </a:rPr>
                <a:t>©</a:t>
              </a:r>
              <a:r>
                <a:rPr lang="es-ES" sz="1200" spc="-3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2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1992-2008 </a:t>
              </a:r>
              <a:r>
                <a:rPr lang="es-ES" sz="12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C. </a:t>
              </a:r>
              <a:r>
                <a:rPr lang="es-ES" sz="1200" spc="45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Gonzalez</a:t>
              </a:r>
              <a:r>
                <a:rPr lang="es-ES" sz="1200" spc="4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200" spc="12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&amp; </a:t>
              </a:r>
              <a:r>
                <a:rPr lang="es-ES" sz="1200" spc="8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R. E.</a:t>
              </a:r>
              <a:r>
                <a:rPr lang="es-ES" sz="1200" spc="17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200" spc="55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Woods</a:t>
              </a:r>
              <a:endParaRPr lang="en-CA" sz="2600" spc="-50" dirty="0">
                <a:latin typeface="+mj-lt"/>
                <a:cs typeface="Tahoma"/>
              </a:endParaRPr>
            </a:p>
            <a:p>
              <a:pPr marL="252000" lvl="1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600" spc="-50" dirty="0">
                <a:latin typeface="+mj-lt"/>
                <a:cs typeface="Tahoma"/>
              </a:endParaRPr>
            </a:p>
            <a:p>
              <a:pPr marL="0" indent="0">
                <a:spcBef>
                  <a:spcPts val="1800"/>
                </a:spcBef>
                <a:buSzPct val="135000"/>
                <a:buNone/>
              </a:pPr>
              <a:endParaRPr lang="en-CA" sz="2600" b="1" u="sng" spc="-50" dirty="0">
                <a:solidFill>
                  <a:srgbClr val="0B6B1D"/>
                </a:solidFill>
                <a:latin typeface="+mj-lt"/>
                <a:ea typeface="Cambria Math" panose="02040503050406030204" pitchFamily="18" charset="0"/>
                <a:cs typeface="Tahoma"/>
              </a:endParaRPr>
            </a:p>
            <a:p>
              <a:pPr marL="709200" lvl="2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D093FD3B-D78C-414F-9CB4-9AA49FF485BA}"/>
                </a:ext>
              </a:extLst>
            </p:cNvPr>
            <p:cNvSpPr/>
            <p:nvPr/>
          </p:nvSpPr>
          <p:spPr>
            <a:xfrm>
              <a:off x="911271" y="1828800"/>
              <a:ext cx="2674140" cy="26349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217D5E0-300F-4D28-BF91-1DFA4CF9E419}"/>
                </a:ext>
              </a:extLst>
            </p:cNvPr>
            <p:cNvSpPr/>
            <p:nvPr/>
          </p:nvSpPr>
          <p:spPr>
            <a:xfrm>
              <a:off x="3859539" y="1444671"/>
              <a:ext cx="4556456" cy="348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EAEB99-3BAD-4208-8B3D-BEFBD6B62BCA}"/>
              </a:ext>
            </a:extLst>
          </p:cNvPr>
          <p:cNvSpPr/>
          <p:nvPr/>
        </p:nvSpPr>
        <p:spPr>
          <a:xfrm>
            <a:off x="496957" y="5595295"/>
            <a:ext cx="8170670" cy="485708"/>
          </a:xfrm>
          <a:prstGeom prst="roundRect">
            <a:avLst/>
          </a:prstGeom>
          <a:solidFill>
            <a:srgbClr val="D5FBDC"/>
          </a:solidFill>
          <a:ln w="28575">
            <a:solidFill>
              <a:srgbClr val="0B6B1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err="1">
                <a:solidFill>
                  <a:srgbClr val="0B6B1D"/>
                </a:solidFill>
                <a:latin typeface="+mj-lt"/>
              </a:rPr>
              <a:t>Exemple</a:t>
            </a:r>
            <a:r>
              <a:rPr lang="en-CA" sz="2200" b="1" dirty="0">
                <a:solidFill>
                  <a:srgbClr val="0B6B1D"/>
                </a:solidFill>
                <a:latin typeface="+mj-lt"/>
              </a:rPr>
              <a:t> : </a:t>
            </a:r>
            <a:r>
              <a:rPr lang="en-CA" sz="2200" b="1" dirty="0" err="1">
                <a:solidFill>
                  <a:srgbClr val="0B6B1D"/>
                </a:solidFill>
                <a:latin typeface="+mj-lt"/>
              </a:rPr>
              <a:t>voir</a:t>
            </a:r>
            <a:r>
              <a:rPr lang="en-CA" sz="2200" b="1" dirty="0">
                <a:solidFill>
                  <a:srgbClr val="0B6B1D"/>
                </a:solidFill>
                <a:latin typeface="+mj-lt"/>
              </a:rPr>
              <a:t> </a:t>
            </a:r>
            <a:r>
              <a:rPr lang="en-CA" sz="2200" b="1" dirty="0" err="1">
                <a:solidFill>
                  <a:srgbClr val="0B6B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demo_Hough</a:t>
            </a:r>
            <a:r>
              <a:rPr lang="en-CA" sz="2200" b="1" dirty="0">
                <a:solidFill>
                  <a:srgbClr val="0B6B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5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62"/>
    </mc:Choice>
    <mc:Fallback xmlns="">
      <p:transition spd="slow" advTm="318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37B42-C5B5-10F8-2758-3C599F751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811F9-A7D3-A85E-977D-2EC5CCDC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46" y="1453351"/>
            <a:ext cx="8358939" cy="43217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200" b="1" spc="-45" dirty="0">
                <a:highlight>
                  <a:srgbClr val="FFFF00"/>
                </a:highlight>
                <a:latin typeface="+mj-lt"/>
                <a:cs typeface="Tahoma"/>
              </a:rPr>
              <a:t>͏͏</a:t>
            </a:r>
            <a:r>
              <a:rPr lang="fr-FR" sz="2400" b="1" spc="-45" dirty="0">
                <a:latin typeface="+mj-lt"/>
                <a:cs typeface="Tahoma"/>
              </a:rPr>
              <a:t>Introduction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400" b="1" spc="-45" dirty="0">
                <a:latin typeface="+mj-lt"/>
                <a:cs typeface="Tahoma"/>
              </a:rPr>
              <a:t>Détection de contours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Formulation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Méthodes élémentaires: gradient et </a:t>
            </a:r>
            <a:r>
              <a:rPr lang="fr-FR" sz="2200" spc="-45" dirty="0" err="1">
                <a:latin typeface="+mj-lt"/>
                <a:cs typeface="Tahoma"/>
              </a:rPr>
              <a:t>laplacien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 de </a:t>
            </a:r>
            <a:r>
              <a:rPr lang="fr-FR" sz="2200" spc="-45" dirty="0" err="1">
                <a:latin typeface="+mj-lt"/>
                <a:cs typeface="Tahoma"/>
              </a:rPr>
              <a:t>Canny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Détection de frontières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en-CA" sz="2400" b="1" spc="-45" dirty="0">
                <a:latin typeface="+mj-lt"/>
                <a:cs typeface="Tahoma"/>
              </a:rPr>
              <a:t>Segmentation de </a:t>
            </a:r>
            <a:r>
              <a:rPr lang="en-CA" sz="2400" b="1" spc="-45" dirty="0" err="1">
                <a:latin typeface="+mj-lt"/>
                <a:cs typeface="Tahoma"/>
              </a:rPr>
              <a:t>régions</a:t>
            </a:r>
            <a:endParaRPr lang="en-CA" sz="2400" b="1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Position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global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local ou adaptatif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Autres méthodes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endParaRPr lang="en-CA" sz="2200" b="1" spc="-45" dirty="0">
              <a:highlight>
                <a:srgbClr val="FFFF00"/>
              </a:highlight>
              <a:latin typeface="+mj-lt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E78F6-8333-9CEB-968B-AD5A147FC258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Plan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81C4E1-73B5-2AE5-964E-156E73B5EF48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0D206C6-0AF4-7096-2A99-40C4013DEBB9}"/>
              </a:ext>
            </a:extLst>
          </p:cNvPr>
          <p:cNvSpPr/>
          <p:nvPr/>
        </p:nvSpPr>
        <p:spPr>
          <a:xfrm>
            <a:off x="1285103" y="1581665"/>
            <a:ext cx="2669059" cy="321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EEC3698-F2C2-D2CA-52F7-D5D3F6CAF8C9}"/>
              </a:ext>
            </a:extLst>
          </p:cNvPr>
          <p:cNvSpPr/>
          <p:nvPr/>
        </p:nvSpPr>
        <p:spPr>
          <a:xfrm>
            <a:off x="436146" y="3875002"/>
            <a:ext cx="7994910" cy="390993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63"/>
    </mc:Choice>
    <mc:Fallback xmlns="">
      <p:transition spd="slow" advTm="3526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Segmentation de </a:t>
            </a:r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régions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Position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1439B-8222-40A8-A907-83B2D263A16D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Segmentation de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régions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(1)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963DB9-7BBD-4B12-BD1A-2A47C7AF0E6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035640"/>
            <a:ext cx="8644622" cy="53892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>
                <a:latin typeface="+mj-lt"/>
                <a:cs typeface="Tahoma"/>
              </a:rPr>
              <a:t>Position du </a:t>
            </a:r>
            <a:r>
              <a:rPr lang="en-CA" sz="2600" b="1" u="sng" spc="-50" dirty="0" err="1">
                <a:latin typeface="+mj-lt"/>
                <a:cs typeface="Tahoma"/>
              </a:rPr>
              <a:t>problème</a:t>
            </a:r>
            <a:endParaRPr lang="en-CA" sz="2600" b="1" u="sng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Objectif: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partitionnement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l’image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Cas courant :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chaque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région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caractérisée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par</a:t>
            </a:r>
          </a:p>
          <a:p>
            <a:pPr marL="939600" lvl="2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19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son </a:t>
            </a:r>
            <a:r>
              <a:rPr lang="en-CA" sz="19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intensité</a:t>
            </a:r>
            <a:r>
              <a:rPr lang="en-CA" sz="19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19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moyenne</a:t>
            </a:r>
            <a:endParaRPr lang="en-CA" sz="19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939600" lvl="2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19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certaines</a:t>
            </a:r>
            <a:r>
              <a:rPr lang="en-CA" sz="19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variations</a:t>
            </a: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252000" lvl="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Types de variations</a:t>
            </a:r>
          </a:p>
          <a:p>
            <a:pPr marL="939600" lvl="2" indent="-230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19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« bruit »</a:t>
            </a:r>
          </a:p>
          <a:p>
            <a:pPr marL="939600" lvl="2" indent="-230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en-CA" sz="19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Variations </a:t>
            </a:r>
            <a:r>
              <a:rPr lang="en-CA" sz="19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lentes</a:t>
            </a:r>
            <a:endParaRPr lang="en-CA" sz="19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Autres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effets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(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exemple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: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taille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des regions)</a:t>
            </a: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19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A50C0B-FFF5-4A58-9817-C691C3E17F18}"/>
              </a:ext>
            </a:extLst>
          </p:cNvPr>
          <p:cNvSpPr/>
          <p:nvPr/>
        </p:nvSpPr>
        <p:spPr>
          <a:xfrm>
            <a:off x="444684" y="3272589"/>
            <a:ext cx="8250535" cy="422212"/>
          </a:xfrm>
          <a:prstGeom prst="roundRect">
            <a:avLst/>
          </a:prstGeom>
          <a:solidFill>
            <a:srgbClr val="E6D2DC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FF0000"/>
                </a:solidFill>
                <a:latin typeface="+mj-lt"/>
              </a:rPr>
              <a:t>Importance de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l’histogramme</a:t>
            </a:r>
            <a:endParaRPr lang="en-CA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BE13E0-CF90-47F6-AD26-5F9FB496ECEA}"/>
              </a:ext>
            </a:extLst>
          </p:cNvPr>
          <p:cNvSpPr/>
          <p:nvPr/>
        </p:nvSpPr>
        <p:spPr>
          <a:xfrm>
            <a:off x="452702" y="5698957"/>
            <a:ext cx="8250535" cy="422212"/>
          </a:xfrm>
          <a:prstGeom prst="roundRect">
            <a:avLst/>
          </a:prstGeom>
          <a:solidFill>
            <a:srgbClr val="E6D2DC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err="1">
                <a:solidFill>
                  <a:srgbClr val="FF0000"/>
                </a:solidFill>
                <a:latin typeface="+mj-lt"/>
              </a:rPr>
              <a:t>Effet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significatif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sur les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propriétés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l’histogramme</a:t>
            </a:r>
            <a:endParaRPr lang="en-CA" sz="2200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0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77"/>
    </mc:Choice>
    <mc:Fallback xmlns="">
      <p:transition spd="slow" advTm="6817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1.6203"/>
  <p:tag name="SLIDO_PRESENTATION_ID" val="98e096c0-24d1-4b30-84f6-21dd88dbe171"/>
  <p:tag name="SLIDO_EVENT_UUID" val="f9ea7059-dd0b-44e4-a5d6-612ba32c69e9"/>
  <p:tag name="SLIDO_EVENT_SECTION_UUID" val="48049204-fb53-4a95-a4aa-12b4a3f672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|2.9|2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5MzM3Mjd9"/>
  <p:tag name="SLIDO_TYPE" val="SlidoPoll"/>
  <p:tag name="SLIDO_POLL_UUID" val="18c6ee78-774d-46e9-afba-fe3763f8cb0c"/>
  <p:tag name="SLIDO_TIMELINE" val="W3sicG9sbFF1ZXN0aW9uVXVpZCI6ImNmNzEzY2NkLTM0M2YtNDg1MC1hOTRkLTM4YTE1YWMzYjBiNyIsInNob3dSZXN1bHRzIjp0cnVlLCJzaG93Q29ycmVjdEFuc3dlcnMiOmZhbHNlLCJ2b3RpbmdMb2NrZWQiOmZhbHNlfV0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135848</TotalTime>
  <Words>1247</Words>
  <Application>Microsoft Office PowerPoint</Application>
  <PresentationFormat>Affichage à l'écran (4:3)</PresentationFormat>
  <Paragraphs>402</Paragraphs>
  <Slides>30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Agah Karakuzu</dc:creator>
  <cp:lastModifiedBy>doha zrouki</cp:lastModifiedBy>
  <cp:revision>1678</cp:revision>
  <cp:lastPrinted>2022-03-09T20:58:48Z</cp:lastPrinted>
  <dcterms:created xsi:type="dcterms:W3CDTF">2018-08-02T13:49:06Z</dcterms:created>
  <dcterms:modified xsi:type="dcterms:W3CDTF">2025-03-18T04:41:38Z</dcterms:modified>
</cp:coreProperties>
</file>