
<file path=[Content_Types].xml><?xml version="1.0" encoding="utf-8"?>
<Types xmlns="http://schemas.openxmlformats.org/package/2006/content-types">
  <Default Extension="png" ContentType="image/png"/>
  <Default Extension="svg" ContentType="image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image47.svg" ContentType="image/sv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55"/>
  </p:notesMasterIdLst>
  <p:sldIdLst>
    <p:sldId id="260" r:id="rId2"/>
    <p:sldId id="484" r:id="rId3"/>
    <p:sldId id="274" r:id="rId4"/>
    <p:sldId id="502" r:id="rId5"/>
    <p:sldId id="493" r:id="rId6"/>
    <p:sldId id="494" r:id="rId7"/>
    <p:sldId id="432" r:id="rId8"/>
    <p:sldId id="433" r:id="rId9"/>
    <p:sldId id="434" r:id="rId10"/>
    <p:sldId id="435" r:id="rId11"/>
    <p:sldId id="436" r:id="rId12"/>
    <p:sldId id="462" r:id="rId13"/>
    <p:sldId id="495" r:id="rId14"/>
    <p:sldId id="437" r:id="rId15"/>
    <p:sldId id="438" r:id="rId16"/>
    <p:sldId id="483" r:id="rId17"/>
    <p:sldId id="503" r:id="rId18"/>
    <p:sldId id="482" r:id="rId19"/>
    <p:sldId id="505" r:id="rId20"/>
    <p:sldId id="439" r:id="rId21"/>
    <p:sldId id="440" r:id="rId22"/>
    <p:sldId id="469" r:id="rId23"/>
    <p:sldId id="506" r:id="rId24"/>
    <p:sldId id="463" r:id="rId25"/>
    <p:sldId id="470" r:id="rId26"/>
    <p:sldId id="441" r:id="rId27"/>
    <p:sldId id="442" r:id="rId28"/>
    <p:sldId id="496" r:id="rId29"/>
    <p:sldId id="443" r:id="rId30"/>
    <p:sldId id="444" r:id="rId31"/>
    <p:sldId id="507" r:id="rId32"/>
    <p:sldId id="504" r:id="rId33"/>
    <p:sldId id="445" r:id="rId34"/>
    <p:sldId id="508" r:id="rId35"/>
    <p:sldId id="447" r:id="rId36"/>
    <p:sldId id="497" r:id="rId37"/>
    <p:sldId id="450" r:id="rId38"/>
    <p:sldId id="498" r:id="rId39"/>
    <p:sldId id="465" r:id="rId40"/>
    <p:sldId id="466" r:id="rId41"/>
    <p:sldId id="453" r:id="rId42"/>
    <p:sldId id="468" r:id="rId43"/>
    <p:sldId id="467" r:id="rId44"/>
    <p:sldId id="454" r:id="rId45"/>
    <p:sldId id="499" r:id="rId46"/>
    <p:sldId id="455" r:id="rId47"/>
    <p:sldId id="500" r:id="rId48"/>
    <p:sldId id="457" r:id="rId49"/>
    <p:sldId id="458" r:id="rId50"/>
    <p:sldId id="476" r:id="rId51"/>
    <p:sldId id="477" r:id="rId52"/>
    <p:sldId id="478" r:id="rId53"/>
    <p:sldId id="479" r:id="rId54"/>
  </p:sldIdLst>
  <p:sldSz cx="9144000" cy="6858000" type="screen4x3"/>
  <p:notesSz cx="6881813" cy="92964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484"/>
            <p14:sldId id="274"/>
            <p14:sldId id="502"/>
            <p14:sldId id="493"/>
            <p14:sldId id="494"/>
            <p14:sldId id="432"/>
            <p14:sldId id="433"/>
            <p14:sldId id="434"/>
            <p14:sldId id="435"/>
            <p14:sldId id="436"/>
            <p14:sldId id="462"/>
            <p14:sldId id="495"/>
            <p14:sldId id="437"/>
            <p14:sldId id="438"/>
            <p14:sldId id="483"/>
            <p14:sldId id="503"/>
            <p14:sldId id="482"/>
            <p14:sldId id="505"/>
            <p14:sldId id="439"/>
            <p14:sldId id="440"/>
            <p14:sldId id="469"/>
            <p14:sldId id="506"/>
            <p14:sldId id="463"/>
            <p14:sldId id="470"/>
            <p14:sldId id="441"/>
            <p14:sldId id="442"/>
            <p14:sldId id="496"/>
            <p14:sldId id="443"/>
            <p14:sldId id="444"/>
            <p14:sldId id="507"/>
            <p14:sldId id="504"/>
            <p14:sldId id="445"/>
            <p14:sldId id="508"/>
            <p14:sldId id="447"/>
            <p14:sldId id="497"/>
            <p14:sldId id="450"/>
            <p14:sldId id="498"/>
            <p14:sldId id="465"/>
            <p14:sldId id="466"/>
            <p14:sldId id="453"/>
            <p14:sldId id="468"/>
            <p14:sldId id="467"/>
            <p14:sldId id="454"/>
            <p14:sldId id="499"/>
            <p14:sldId id="455"/>
            <p14:sldId id="500"/>
            <p14:sldId id="457"/>
            <p14:sldId id="458"/>
            <p14:sldId id="476"/>
            <p14:sldId id="477"/>
            <p14:sldId id="478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>
    <p:extLst>
      <p:ext uri="{19B8F6BF-5375-455C-9EA6-DF929625EA0E}">
        <p15:presenceInfo xmlns:p15="http://schemas.microsoft.com/office/powerpoint/2012/main" userId="1dbdc8a1c90dd8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00"/>
    <a:srgbClr val="0B6B1D"/>
    <a:srgbClr val="F5E3E8"/>
    <a:srgbClr val="FFE1E1"/>
    <a:srgbClr val="E60000"/>
    <a:srgbClr val="D9E3D9"/>
    <a:srgbClr val="336B40"/>
    <a:srgbClr val="FFF7F9"/>
    <a:srgbClr val="FFE0E6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72761" autoAdjust="0"/>
  </p:normalViewPr>
  <p:slideViewPr>
    <p:cSldViewPr snapToGrid="0" snapToObjects="1" showGuides="1">
      <p:cViewPr varScale="1">
        <p:scale>
          <a:sx n="85" d="100"/>
          <a:sy n="85" d="100"/>
        </p:scale>
        <p:origin x="125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64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>
      <p:scale>
        <a:sx n="100" d="100"/>
        <a:sy n="100" d="100"/>
      </p:scale>
      <p:origin x="0" y="-20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r.wikipedia.org/wiki/%C3%89v%C3%A9nement_(probabilit%C3%A9s)" TargetMode="External"/><Relationship Id="rId5" Type="http://schemas.openxmlformats.org/officeDocument/2006/relationships/hyperlink" Target="https://fr.wikipedia.org/wiki/Probabilit%C3%A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01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56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moyenne μ et écart-type σ</a:t>
            </a:r>
          </a:p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54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A3163197-4E1A-9742-BAAE-67998754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19795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84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CA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… indépendants … F n’influence pas la valeur de G …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Covariance : une mesure de la variabilité jointe de deux variables. </a:t>
                </a:r>
              </a:p>
              <a:p>
                <a:r>
                  <a:rPr lang="fr-CA" noProof="0" dirty="0"/>
                  <a:t>	- Le signe: indique si la relation linéaire entre deux variables est positive ou négative</a:t>
                </a:r>
              </a:p>
              <a:p>
                <a:r>
                  <a:rPr lang="fr-CA" noProof="0" dirty="0"/>
                  <a:t>	- La magnitude de la covariance dépend de la magnitude des variables. 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Covariance normalisé (le coefficient de corrélation) : nous informe sur l’importance de la relation linéaire entre deux variables</a:t>
                </a:r>
              </a:p>
              <a:p>
                <a:endParaRPr lang="fr-CA" noProof="0" dirty="0"/>
              </a:p>
              <a:p>
                <a:r>
                  <a:rPr lang="fr-CA" noProof="0" dirty="0" err="1"/>
                  <a:t>Cov</a:t>
                </a:r>
                <a:r>
                  <a:rPr lang="fr-CA" noProof="0" dirty="0"/>
                  <a:t> = 0 : peut être zéro si pas indépendants 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Coefficient de </a:t>
                </a:r>
                <a:r>
                  <a:rPr lang="fr-CA" noProof="0" dirty="0" err="1"/>
                  <a:t>correlation</a:t>
                </a:r>
                <a:r>
                  <a:rPr lang="fr-CA" noProof="0" dirty="0"/>
                  <a:t> </a:t>
                </a:r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	 1 : variables parfaitement proportionnelles</a:t>
                </a:r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	-1 : variables parfaitement inversement proportionnelles</a:t>
                </a:r>
              </a:p>
              <a:p>
                <a:pPr marL="0" indent="0">
                  <a:buFontTx/>
                  <a:buNone/>
                </a:pPr>
                <a:endParaRPr lang="fr-CA" noProof="0" dirty="0"/>
              </a:p>
              <a:p>
                <a:r>
                  <a:rPr lang="fr-CA" noProof="0" dirty="0"/>
                  <a:t>Question </a:t>
                </a:r>
                <a:r>
                  <a:rPr lang="fr-CA" noProof="0" dirty="0" err="1"/>
                  <a:t>slido</a:t>
                </a:r>
                <a:r>
                  <a:rPr lang="fr-CA" noProof="0" dirty="0"/>
                  <a:t>:</a:t>
                </a:r>
              </a:p>
              <a:p>
                <a:r>
                  <a:rPr lang="fr-CA" noProof="0" dirty="0"/>
                  <a:t>Matrice de covariance pour 2 pixels:</a:t>
                </a:r>
                <a:r>
                  <a:rPr lang="fr-CA" i="0" noProof="0">
                    <a:latin typeface="Cambria Math" panose="02040503050406030204" pitchFamily="18" charset="0"/>
                  </a:rPr>
                  <a:t>[■8(</a:t>
                </a:r>
                <a:r>
                  <a:rPr lang="en-CA" b="0" i="0" noProof="0">
                    <a:latin typeface="Cambria Math" panose="02040503050406030204" pitchFamily="18" charset="0"/>
                  </a:rPr>
                  <a:t>1</a:t>
                </a:r>
                <a:r>
                  <a:rPr lang="fr-CA" b="0" i="0" noProof="0">
                    <a:latin typeface="Cambria Math" panose="02040503050406030204" pitchFamily="18" charset="0"/>
                  </a:rPr>
                  <a:t>&amp;</a:t>
                </a:r>
                <a:r>
                  <a:rPr lang="en-CA" b="0" i="0" noProof="0">
                    <a:latin typeface="Cambria Math" panose="02040503050406030204" pitchFamily="18" charset="0"/>
                  </a:rPr>
                  <a:t>0</a:t>
                </a:r>
                <a:r>
                  <a:rPr lang="fr-CA" b="0" i="0" noProof="0">
                    <a:latin typeface="Cambria Math" panose="02040503050406030204" pitchFamily="18" charset="0"/>
                  </a:rPr>
                  <a:t>@</a:t>
                </a:r>
                <a:r>
                  <a:rPr lang="en-CA" b="0" i="0" noProof="0">
                    <a:latin typeface="Cambria Math" panose="02040503050406030204" pitchFamily="18" charset="0"/>
                  </a:rPr>
                  <a:t>0</a:t>
                </a:r>
                <a:r>
                  <a:rPr lang="fr-CA" b="0" i="0" noProof="0">
                    <a:latin typeface="Cambria Math" panose="02040503050406030204" pitchFamily="18" charset="0"/>
                  </a:rPr>
                  <a:t>&amp;</a:t>
                </a:r>
                <a:r>
                  <a:rPr lang="en-CA" b="0" i="0" noProof="0">
                    <a:latin typeface="Cambria Math" panose="02040503050406030204" pitchFamily="18" charset="0"/>
                  </a:rPr>
                  <a:t>1</a:t>
                </a:r>
                <a:r>
                  <a:rPr lang="fr-CA" b="0" i="0" noProof="0">
                    <a:latin typeface="Cambria Math" panose="02040503050406030204" pitchFamily="18" charset="0"/>
                  </a:rPr>
                  <a:t>)]</a:t>
                </a:r>
                <a:endParaRPr lang="fr-CA" noProof="0" dirty="0"/>
              </a:p>
              <a:p>
                <a:r>
                  <a:rPr lang="fr-CA" noProof="0" dirty="0"/>
                  <a:t>Quel sera le coefficient de corrélation? </a:t>
                </a:r>
              </a:p>
              <a:p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6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… indépendants … F n’influence pas la valeur de G …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Covariance : une mesure de la variabilité jointe de deux variables. </a:t>
                </a:r>
              </a:p>
              <a:p>
                <a:r>
                  <a:rPr lang="fr-CA" noProof="0" dirty="0"/>
                  <a:t>	- Le signe: indique si la relation linéaire entre deux variables est positive ou négative</a:t>
                </a:r>
              </a:p>
              <a:p>
                <a:r>
                  <a:rPr lang="fr-CA" noProof="0" dirty="0"/>
                  <a:t>	- La magnitude de la covariance dépend de la magnitude des variables. 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Covariance normalisé (le coefficient de corrélation) : nous informe sur l’importance de la relation linéaire entre deux variables</a:t>
                </a:r>
              </a:p>
              <a:p>
                <a:endParaRPr lang="fr-CA" noProof="0" dirty="0"/>
              </a:p>
              <a:p>
                <a:r>
                  <a:rPr lang="fr-CA" noProof="0" dirty="0" err="1"/>
                  <a:t>Cov</a:t>
                </a:r>
                <a:r>
                  <a:rPr lang="fr-CA" noProof="0" dirty="0"/>
                  <a:t> = 0 : peut être zéro si pas indépendants 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Coefficient de </a:t>
                </a:r>
                <a:r>
                  <a:rPr lang="fr-CA" noProof="0" dirty="0" err="1"/>
                  <a:t>correlation</a:t>
                </a:r>
                <a:r>
                  <a:rPr lang="fr-CA" noProof="0" dirty="0"/>
                  <a:t> </a:t>
                </a:r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	 1 : variables parfaitement proportionnelles</a:t>
                </a:r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	-1 : variables parfaitement inversement proportionnelles</a:t>
                </a:r>
              </a:p>
              <a:p>
                <a:pPr marL="0" indent="0">
                  <a:buFontTx/>
                  <a:buNone/>
                </a:pPr>
                <a:endParaRPr lang="fr-CA" noProof="0" dirty="0"/>
              </a:p>
              <a:p>
                <a:r>
                  <a:rPr lang="fr-CA" noProof="0" dirty="0"/>
                  <a:t>Question </a:t>
                </a:r>
                <a:r>
                  <a:rPr lang="fr-CA" noProof="0" dirty="0" err="1"/>
                  <a:t>slido</a:t>
                </a:r>
                <a:r>
                  <a:rPr lang="fr-CA" noProof="0" dirty="0"/>
                  <a:t>:</a:t>
                </a:r>
              </a:p>
              <a:p>
                <a:r>
                  <a:rPr lang="fr-CA" noProof="0" dirty="0"/>
                  <a:t>Matrice de covariance pour 2 pixels:</a:t>
                </a:r>
                <a:r>
                  <a:rPr lang="fr-CA" i="0" noProof="0">
                    <a:latin typeface="Cambria Math" panose="02040503050406030204" pitchFamily="18" charset="0"/>
                  </a:rPr>
                  <a:t>[■8(</a:t>
                </a:r>
                <a:r>
                  <a:rPr lang="en-CA" b="0" i="0" noProof="0">
                    <a:latin typeface="Cambria Math" panose="02040503050406030204" pitchFamily="18" charset="0"/>
                  </a:rPr>
                  <a:t>1</a:t>
                </a:r>
                <a:r>
                  <a:rPr lang="fr-CA" b="0" i="0" noProof="0">
                    <a:latin typeface="Cambria Math" panose="02040503050406030204" pitchFamily="18" charset="0"/>
                  </a:rPr>
                  <a:t>&amp;</a:t>
                </a:r>
                <a:r>
                  <a:rPr lang="en-CA" b="0" i="0" noProof="0">
                    <a:latin typeface="Cambria Math" panose="02040503050406030204" pitchFamily="18" charset="0"/>
                  </a:rPr>
                  <a:t>0</a:t>
                </a:r>
                <a:r>
                  <a:rPr lang="fr-CA" b="0" i="0" noProof="0">
                    <a:latin typeface="Cambria Math" panose="02040503050406030204" pitchFamily="18" charset="0"/>
                  </a:rPr>
                  <a:t>@</a:t>
                </a:r>
                <a:r>
                  <a:rPr lang="en-CA" b="0" i="0" noProof="0">
                    <a:latin typeface="Cambria Math" panose="02040503050406030204" pitchFamily="18" charset="0"/>
                  </a:rPr>
                  <a:t>0</a:t>
                </a:r>
                <a:r>
                  <a:rPr lang="fr-CA" b="0" i="0" noProof="0">
                    <a:latin typeface="Cambria Math" panose="02040503050406030204" pitchFamily="18" charset="0"/>
                  </a:rPr>
                  <a:t>&amp;</a:t>
                </a:r>
                <a:r>
                  <a:rPr lang="en-CA" b="0" i="0" noProof="0">
                    <a:latin typeface="Cambria Math" panose="02040503050406030204" pitchFamily="18" charset="0"/>
                  </a:rPr>
                  <a:t>1</a:t>
                </a:r>
                <a:r>
                  <a:rPr lang="fr-CA" b="0" i="0" noProof="0">
                    <a:latin typeface="Cambria Math" panose="02040503050406030204" pitchFamily="18" charset="0"/>
                  </a:rPr>
                  <a:t>)]</a:t>
                </a:r>
                <a:endParaRPr lang="fr-CA" noProof="0" dirty="0"/>
              </a:p>
              <a:p>
                <a:r>
                  <a:rPr lang="fr-CA" noProof="0" dirty="0"/>
                  <a:t>Quel sera le coefficient de corrélation? </a:t>
                </a:r>
              </a:p>
              <a:p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86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… indépendants … F n’influence pas la valeur de G …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Covariance : une mesure de la variabilité jointe de deux variables. </a:t>
                </a:r>
              </a:p>
              <a:p>
                <a:r>
                  <a:rPr lang="fr-CA" noProof="0" dirty="0"/>
                  <a:t>	- Le signe: indique si la relation linéaire entre deux variables est positive ou négative</a:t>
                </a:r>
              </a:p>
              <a:p>
                <a:r>
                  <a:rPr lang="fr-CA" noProof="0" dirty="0"/>
                  <a:t>	- La magnitude de la covariance dépend de la magnitude des variables. 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Covariance normalisé (le coefficient de corrélation) : nous informe sur l’importance de la relation linéaire entre deux variables</a:t>
                </a:r>
              </a:p>
              <a:p>
                <a:endParaRPr lang="fr-CA" noProof="0" dirty="0"/>
              </a:p>
              <a:p>
                <a:r>
                  <a:rPr lang="fr-CA" noProof="0" dirty="0" err="1"/>
                  <a:t>Cov</a:t>
                </a:r>
                <a:r>
                  <a:rPr lang="fr-CA" noProof="0" dirty="0"/>
                  <a:t> = 0 : peut être zéro si pas indépendants 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Coefficient de </a:t>
                </a:r>
                <a:r>
                  <a:rPr lang="fr-CA" noProof="0" dirty="0" err="1"/>
                  <a:t>correlation</a:t>
                </a:r>
                <a:r>
                  <a:rPr lang="fr-CA" noProof="0" dirty="0"/>
                  <a:t> </a:t>
                </a:r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	 1 : variables parfaitement proportionnelles</a:t>
                </a:r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	-1 : variables parfaitement inversement proportionnelles</a:t>
                </a:r>
              </a:p>
              <a:p>
                <a:pPr marL="0" indent="0">
                  <a:buFontTx/>
                  <a:buNone/>
                </a:pPr>
                <a:endParaRPr lang="fr-CA" noProof="0" dirty="0"/>
              </a:p>
              <a:p>
                <a:r>
                  <a:rPr lang="fr-CA" noProof="0" dirty="0"/>
                  <a:t>Question </a:t>
                </a:r>
                <a:r>
                  <a:rPr lang="fr-CA" noProof="0" dirty="0" err="1"/>
                  <a:t>slido</a:t>
                </a:r>
                <a:r>
                  <a:rPr lang="fr-CA" noProof="0" dirty="0"/>
                  <a:t>:</a:t>
                </a:r>
              </a:p>
              <a:p>
                <a:r>
                  <a:rPr lang="fr-CA" noProof="0" dirty="0"/>
                  <a:t>Matrice de covariance pour 2 pixels:</a:t>
                </a:r>
                <a:r>
                  <a:rPr lang="fr-CA" i="0" noProof="0">
                    <a:latin typeface="Cambria Math" panose="02040503050406030204" pitchFamily="18" charset="0"/>
                  </a:rPr>
                  <a:t>[■8(</a:t>
                </a:r>
                <a:r>
                  <a:rPr lang="en-CA" b="0" i="0" noProof="0">
                    <a:latin typeface="Cambria Math" panose="02040503050406030204" pitchFamily="18" charset="0"/>
                  </a:rPr>
                  <a:t>1</a:t>
                </a:r>
                <a:r>
                  <a:rPr lang="fr-CA" b="0" i="0" noProof="0">
                    <a:latin typeface="Cambria Math" panose="02040503050406030204" pitchFamily="18" charset="0"/>
                  </a:rPr>
                  <a:t>&amp;</a:t>
                </a:r>
                <a:r>
                  <a:rPr lang="en-CA" b="0" i="0" noProof="0">
                    <a:latin typeface="Cambria Math" panose="02040503050406030204" pitchFamily="18" charset="0"/>
                  </a:rPr>
                  <a:t>0</a:t>
                </a:r>
                <a:r>
                  <a:rPr lang="fr-CA" b="0" i="0" noProof="0">
                    <a:latin typeface="Cambria Math" panose="02040503050406030204" pitchFamily="18" charset="0"/>
                  </a:rPr>
                  <a:t>@</a:t>
                </a:r>
                <a:r>
                  <a:rPr lang="en-CA" b="0" i="0" noProof="0">
                    <a:latin typeface="Cambria Math" panose="02040503050406030204" pitchFamily="18" charset="0"/>
                  </a:rPr>
                  <a:t>0</a:t>
                </a:r>
                <a:r>
                  <a:rPr lang="fr-CA" b="0" i="0" noProof="0">
                    <a:latin typeface="Cambria Math" panose="02040503050406030204" pitchFamily="18" charset="0"/>
                  </a:rPr>
                  <a:t>&amp;</a:t>
                </a:r>
                <a:r>
                  <a:rPr lang="en-CA" b="0" i="0" noProof="0">
                    <a:latin typeface="Cambria Math" panose="02040503050406030204" pitchFamily="18" charset="0"/>
                  </a:rPr>
                  <a:t>1</a:t>
                </a:r>
                <a:r>
                  <a:rPr lang="fr-CA" b="0" i="0" noProof="0">
                    <a:latin typeface="Cambria Math" panose="02040503050406030204" pitchFamily="18" charset="0"/>
                  </a:rPr>
                  <a:t>)]</a:t>
                </a:r>
                <a:endParaRPr lang="fr-CA" noProof="0" dirty="0"/>
              </a:p>
              <a:p>
                <a:r>
                  <a:rPr lang="fr-CA" noProof="0" dirty="0"/>
                  <a:t>Quel sera le coefficient de corrélation? </a:t>
                </a:r>
              </a:p>
              <a:p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61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… indépendants … F n’influence pas la valeur de G …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Covariance : une mesure de la variabilité jointe de deux variables. </a:t>
                </a:r>
              </a:p>
              <a:p>
                <a:r>
                  <a:rPr lang="fr-CA" noProof="0" dirty="0"/>
                  <a:t>	- Le signe: indique si la relation linéaire entre deux variables est positive ou négative</a:t>
                </a:r>
              </a:p>
              <a:p>
                <a:r>
                  <a:rPr lang="fr-CA" noProof="0" dirty="0"/>
                  <a:t>	- La magnitude de la covariance dépend de la magnitude des variables. 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Covariance normalisé (le coefficient de corrélation) : nous informe sur l’importance de la relation linéaire entre deux variables</a:t>
                </a:r>
              </a:p>
              <a:p>
                <a:endParaRPr lang="fr-CA" noProof="0" dirty="0"/>
              </a:p>
              <a:p>
                <a:r>
                  <a:rPr lang="fr-CA" noProof="0" dirty="0" err="1"/>
                  <a:t>Cov</a:t>
                </a:r>
                <a:r>
                  <a:rPr lang="fr-CA" noProof="0" dirty="0"/>
                  <a:t> = 0 : peut être zéro si pas indépendants 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Coefficient de </a:t>
                </a:r>
                <a:r>
                  <a:rPr lang="fr-CA" noProof="0" dirty="0" err="1"/>
                  <a:t>correlation</a:t>
                </a:r>
                <a:r>
                  <a:rPr lang="fr-CA" noProof="0" dirty="0"/>
                  <a:t> </a:t>
                </a:r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	 1 : variables parfaitement proportionnelles</a:t>
                </a:r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	-1 : variables parfaitement inversement proportionnelles</a:t>
                </a:r>
              </a:p>
              <a:p>
                <a:pPr marL="0" indent="0">
                  <a:buFontTx/>
                  <a:buNone/>
                </a:pPr>
                <a:endParaRPr lang="fr-CA" noProof="0" dirty="0"/>
              </a:p>
              <a:p>
                <a:r>
                  <a:rPr lang="fr-CA" noProof="0" dirty="0"/>
                  <a:t>Question </a:t>
                </a:r>
                <a:r>
                  <a:rPr lang="fr-CA" noProof="0" dirty="0" err="1"/>
                  <a:t>slido</a:t>
                </a:r>
                <a:r>
                  <a:rPr lang="fr-CA" noProof="0" dirty="0"/>
                  <a:t>:</a:t>
                </a:r>
              </a:p>
              <a:p>
                <a:r>
                  <a:rPr lang="fr-CA" noProof="0" dirty="0"/>
                  <a:t>Matrice de covariance pour 2 pixels:</a:t>
                </a:r>
                <a:r>
                  <a:rPr lang="fr-CA" i="0" noProof="0">
                    <a:latin typeface="Cambria Math" panose="02040503050406030204" pitchFamily="18" charset="0"/>
                  </a:rPr>
                  <a:t>[■8(</a:t>
                </a:r>
                <a:r>
                  <a:rPr lang="en-CA" b="0" i="0" noProof="0">
                    <a:latin typeface="Cambria Math" panose="02040503050406030204" pitchFamily="18" charset="0"/>
                  </a:rPr>
                  <a:t>1</a:t>
                </a:r>
                <a:r>
                  <a:rPr lang="fr-CA" b="0" i="0" noProof="0">
                    <a:latin typeface="Cambria Math" panose="02040503050406030204" pitchFamily="18" charset="0"/>
                  </a:rPr>
                  <a:t>&amp;</a:t>
                </a:r>
                <a:r>
                  <a:rPr lang="en-CA" b="0" i="0" noProof="0">
                    <a:latin typeface="Cambria Math" panose="02040503050406030204" pitchFamily="18" charset="0"/>
                  </a:rPr>
                  <a:t>0</a:t>
                </a:r>
                <a:r>
                  <a:rPr lang="fr-CA" b="0" i="0" noProof="0">
                    <a:latin typeface="Cambria Math" panose="02040503050406030204" pitchFamily="18" charset="0"/>
                  </a:rPr>
                  <a:t>@</a:t>
                </a:r>
                <a:r>
                  <a:rPr lang="en-CA" b="0" i="0" noProof="0">
                    <a:latin typeface="Cambria Math" panose="02040503050406030204" pitchFamily="18" charset="0"/>
                  </a:rPr>
                  <a:t>0</a:t>
                </a:r>
                <a:r>
                  <a:rPr lang="fr-CA" b="0" i="0" noProof="0">
                    <a:latin typeface="Cambria Math" panose="02040503050406030204" pitchFamily="18" charset="0"/>
                  </a:rPr>
                  <a:t>&amp;</a:t>
                </a:r>
                <a:r>
                  <a:rPr lang="en-CA" b="0" i="0" noProof="0">
                    <a:latin typeface="Cambria Math" panose="02040503050406030204" pitchFamily="18" charset="0"/>
                  </a:rPr>
                  <a:t>1</a:t>
                </a:r>
                <a:r>
                  <a:rPr lang="fr-CA" b="0" i="0" noProof="0">
                    <a:latin typeface="Cambria Math" panose="02040503050406030204" pitchFamily="18" charset="0"/>
                  </a:rPr>
                  <a:t>)]</a:t>
                </a:r>
                <a:endParaRPr lang="fr-CA" noProof="0" dirty="0"/>
              </a:p>
              <a:p>
                <a:r>
                  <a:rPr lang="fr-CA" noProof="0" dirty="0"/>
                  <a:t>Quel sera le coefficient de corrélation? </a:t>
                </a:r>
              </a:p>
              <a:p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28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Tx/>
                  <a:buNone/>
                </a:pPr>
                <a:r>
                  <a:rPr lang="en-CA" sz="1200" b="0" i="1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probabilité</a:t>
                </a:r>
                <a:r>
                  <a:rPr lang="en-CA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CA" sz="1200" b="0" i="1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conditionnelle</a:t>
                </a:r>
                <a:r>
                  <a:rPr lang="en-CA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  <a:r>
                  <a:rPr lang="en-CA" sz="1200" b="0" i="1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est</a:t>
                </a:r>
                <a:r>
                  <a:rPr lang="en-CA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la </a:t>
                </a:r>
                <a:r>
                  <a:rPr lang="en-CA" sz="1200" b="0" i="1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5" tooltip="Probabilité"/>
                  </a:rPr>
                  <a:t>probabilité</a:t>
                </a:r>
                <a:r>
                  <a:rPr lang="en-CA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d'un </a:t>
                </a:r>
                <a:r>
                  <a:rPr lang="en-CA" sz="1200" b="0" i="1" u="none" strike="noStrike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6" tooltip="Événement (probabilités)"/>
                  </a:rPr>
                  <a:t>événement</a:t>
                </a:r>
                <a:r>
                  <a:rPr lang="en-CA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  <a:r>
                  <a:rPr lang="en-CA" sz="1200" b="0" i="1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sachant</a:t>
                </a:r>
                <a:r>
                  <a:rPr lang="en-CA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CA" sz="1200" b="0" i="1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qu'un</a:t>
                </a:r>
                <a:r>
                  <a:rPr lang="en-CA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CA" sz="1200" b="0" i="1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autre</a:t>
                </a:r>
                <a:r>
                  <a:rPr lang="en-CA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CA" sz="1200" b="0" i="1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événement</a:t>
                </a:r>
                <a:r>
                  <a:rPr lang="en-CA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 </a:t>
                </a:r>
                <a:r>
                  <a:rPr lang="en-CA" sz="1200" b="0" i="1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eu</a:t>
                </a:r>
                <a:r>
                  <a:rPr lang="en-CA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lieu</a:t>
                </a:r>
                <a:endParaRPr lang="fr-CA" b="0" i="1" noProof="0" dirty="0"/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On veut mesurer le rythme cardiaque </a:t>
                </a:r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Dispersion de notre capteur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Distribution des mesures avec notre capteur (gauche en haut)</a:t>
                </a:r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Convolution de la probabilité du rythme cardiaque avec la dispersion du capteur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Première mesure « F » = 70</a:t>
                </a:r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Mais on sait que la vrai valeur peut être celles de la courbe bleu</a:t>
                </a:r>
              </a:p>
              <a:p>
                <a:pPr marL="628650" lvl="1" indent="-171450">
                  <a:buFontTx/>
                  <a:buChar char="-"/>
                </a:pPr>
                <a:endParaRPr lang="fr-CA" noProof="0" dirty="0"/>
              </a:p>
              <a:p>
                <a:pPr marL="171450" lvl="0" indent="-171450">
                  <a:buFontTx/>
                  <a:buChar char="-"/>
                </a:pPr>
                <a:r>
                  <a:rPr lang="fr-CA" noProof="0" dirty="0"/>
                  <a:t>Quelle sera la probabilité de mesurer différentes valeurs si on prend un deuxième mesure « G »?</a:t>
                </a:r>
              </a:p>
              <a:p>
                <a:pPr marL="171450" lvl="0" indent="-171450">
                  <a:buFontTx/>
                  <a:buChar char="-"/>
                </a:pPr>
                <a:endParaRPr lang="fr-CA" noProof="0" dirty="0"/>
              </a:p>
              <a:p>
                <a:pPr marL="171450" lvl="0" indent="-171450">
                  <a:buFontTx/>
                  <a:buChar char="-"/>
                </a:pPr>
                <a:r>
                  <a:rPr lang="fr-CA" b="1" i="1" noProof="0" dirty="0" err="1"/>
                  <a:t>Slido</a:t>
                </a:r>
                <a:r>
                  <a:rPr lang="fr-CA" b="1" i="1" noProof="0" dirty="0"/>
                  <a:t> : quelle forme pensez vous aura cette distribution de probabilité?</a:t>
                </a:r>
              </a:p>
              <a:p>
                <a:pPr marL="171450" lvl="0" indent="-171450">
                  <a:buFontTx/>
                  <a:buChar char="-"/>
                </a:pPr>
                <a:endParaRPr lang="fr-CA" b="1" i="1" noProof="0" dirty="0"/>
              </a:p>
              <a:p>
                <a:pPr marL="171450" lvl="0" indent="-171450">
                  <a:buFontTx/>
                  <a:buChar char="-"/>
                </a:pPr>
                <a:r>
                  <a:rPr lang="fr-CA" b="0" i="0" noProof="0" dirty="0"/>
                  <a:t>Probabilité conditionnelle : convolution de la probabilité de l’évènement antérieur par la probabilité de la nouvelle mesure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P(Y2 | Y1=70)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∝</a:t>
                </a:r>
                <a:r>
                  <a:rPr lang="fr-CA" noProof="0" dirty="0"/>
                  <a:t> P(X|Y1=70) * P(Y)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P(X|Y1=70) </a:t>
                </a:r>
                <a:r>
                  <a:rPr lang="fr-CA" noProof="0" dirty="0">
                    <a:sym typeface="Wingdings" pitchFamily="2" charset="2"/>
                  </a:rPr>
                  <a:t> probabilité du rythme cardiaque étant donné une mesure de 70</a:t>
                </a:r>
              </a:p>
              <a:p>
                <a:r>
                  <a:rPr lang="fr-CA" noProof="0" dirty="0"/>
                  <a:t>P(Y) </a:t>
                </a:r>
                <a:r>
                  <a:rPr lang="fr-CA" noProof="0" dirty="0">
                    <a:sym typeface="Wingdings" pitchFamily="2" charset="2"/>
                  </a:rPr>
                  <a:t> probabilité du capteur</a:t>
                </a:r>
              </a:p>
              <a:p>
                <a:r>
                  <a:rPr lang="fr-CA" noProof="0" dirty="0"/>
                  <a:t>P(Y2 | Y1=70) </a:t>
                </a:r>
                <a:r>
                  <a:rPr lang="fr-CA" noProof="0" dirty="0">
                    <a:sym typeface="Wingdings" pitchFamily="2" charset="2"/>
                  </a:rPr>
                  <a:t> probabilité de mesurer Y2, étant donné une première mesure de 70</a:t>
                </a:r>
                <a:endParaRPr lang="fr-CA" noProof="0" dirty="0"/>
              </a:p>
              <a:p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23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13A7625B-5264-904D-BE11-9151D2E47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92834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  <a:p>
                <a:r>
                  <a:rPr lang="fr-CA" noProof="0" dirty="0"/>
                  <a:t>La Règle de Bayes 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CA" noProof="0" dirty="0"/>
                  <a:t>apparait dans énormément de domaines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CA" noProof="0" dirty="0"/>
                  <a:t>Ex: radiologie : calculer la probabilité qu'un patient aille une maladie, étant donné que leur scan démontre une anormalité (test de diagnostic positif).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fr-CA" noProof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fr-CA" noProof="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b="0" i="0" noProof="0">
                    <a:latin typeface="Cambria Math" panose="02040503050406030204" pitchFamily="18" charset="0"/>
                  </a:rPr>
                  <a:t>𝑃(𝐺│𝐹)=  (𝑃(𝐹,𝐺))/(𝑃(𝐹))</a:t>
                </a:r>
                <a:endParaRPr lang="fr-CA" noProof="0" dirty="0"/>
              </a:p>
              <a:p>
                <a:endParaRPr lang="fr-CA" noProof="0" dirty="0"/>
              </a:p>
              <a:p>
                <a:r>
                  <a:rPr lang="fr-CA" noProof="0" dirty="0"/>
                  <a:t>Probabilité jointe est symétrique:</a:t>
                </a:r>
              </a:p>
              <a:p>
                <a:pPr/>
                <a:r>
                  <a:rPr lang="en-CA" b="0" i="0" noProof="0">
                    <a:latin typeface="Cambria Math" panose="02040503050406030204" pitchFamily="18" charset="0"/>
                  </a:rPr>
                  <a:t>𝑃(𝐹,𝐺)=𝑃(𝐺,𝐹)=𝑃(𝐹│𝐺)𝑃(𝐺)</a:t>
                </a:r>
                <a:endParaRPr lang="fr-CA" noProof="0" dirty="0"/>
              </a:p>
              <a:p>
                <a:pPr/>
                <a:endParaRPr lang="fr-CA" noProof="0" dirty="0"/>
              </a:p>
              <a:p>
                <a:pPr/>
                <a:r>
                  <a:rPr lang="en-CA" b="0" i="0" noProof="0">
                    <a:latin typeface="Cambria Math" panose="02040503050406030204" pitchFamily="18" charset="0"/>
                  </a:rPr>
                  <a:t>𝑃(𝐺│𝐹)=(𝑃(𝐹│𝐺)𝑃(𝐺))/(𝑃(𝐹))</a:t>
                </a:r>
                <a:r>
                  <a:rPr lang="fr-CA" noProof="0" dirty="0"/>
                  <a:t> </a:t>
                </a:r>
              </a:p>
              <a:p>
                <a:pPr/>
                <a:endParaRPr lang="fr-CA" noProof="0" dirty="0"/>
              </a:p>
              <a:p>
                <a:pPr/>
                <a:endParaRPr lang="fr-CA" noProof="0" dirty="0"/>
              </a:p>
              <a:p>
                <a:pPr/>
                <a:endParaRPr lang="fr-CA" noProof="0" dirty="0"/>
              </a:p>
              <a:p>
                <a:pPr/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82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00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47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63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90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30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A3163197-4E1A-9742-BAAE-67998754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71574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183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925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8AC6B17-EE98-A9FA-64CB-EB186DB2A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6B99437E-2A49-E21F-84E4-A064ED07D5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626B05C-7965-5275-384C-0FA56265E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1CEBD88-FC95-E36E-9D4A-52B758DD4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90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13A7625B-5264-904D-BE11-9151D2E47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25955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noProof="0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9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734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A3163197-4E1A-9742-BAAE-67998754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3421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7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A3163197-4E1A-9742-BAAE-67998754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635743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92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496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0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950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45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13A7625B-5264-904D-BE11-9151D2E47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60811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673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A3163197-4E1A-9742-BAAE-67998754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325449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79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A3163197-4E1A-9742-BAAE-67998754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618403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971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215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17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32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201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45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A3163197-4E1A-9742-BAAE-67998754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56907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A3163197-4E1A-9742-BAAE-67998754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0331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3B5FF05C-41B2-6F4F-B6BA-94CB5EDD8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60996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89F3B220-014A-AC4D-BBD0-560767AC6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81170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2025-02-06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1D2CE2D-E1B7-43BF-B792-FFDBD76D4C5F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2025-02-06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754CE6-2312-40E9-BD04-5968F1B22D5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492EB1D-1263-4AD2-A028-5B92C3B3857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C7D925-C68B-4EF6-8FAE-A692C7C907F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15E3B6-CC01-4147-8B46-A3AB59941677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00C1B7D-9E92-4580-BC43-A12547DDE72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4904AC-8F51-4D32-9A6C-A5EDC9915E19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6B2CA9-618D-4CB4-8617-1595B2610C1A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E5B7FFA-7077-4720-84C2-B7C6E467A6D5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‹N°›</a:t>
            </a:fld>
            <a:r>
              <a:rPr lang="en-US" sz="1300" b="1" dirty="0">
                <a:latin typeface="+mn-lt"/>
              </a:rPr>
              <a:t> / 49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038686" y="6551467"/>
            <a:ext cx="2417862" cy="29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>
                <a:latin typeface="+mn-lt"/>
              </a:rPr>
              <a:t>Signal </a:t>
            </a:r>
            <a:r>
              <a:rPr lang="en-US" sz="1300" b="1" baseline="0" dirty="0" err="1">
                <a:latin typeface="+mn-lt"/>
              </a:rPr>
              <a:t>aléatoire</a:t>
            </a:r>
            <a:r>
              <a:rPr lang="en-US" sz="1300" b="1" baseline="0" dirty="0">
                <a:latin typeface="+mn-lt"/>
              </a:rPr>
              <a:t> et estimation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7" y="6549363"/>
            <a:ext cx="20420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0.svg"/><Relationship Id="rId5" Type="http://schemas.openxmlformats.org/officeDocument/2006/relationships/tags" Target="../tags/tag6.xml"/><Relationship Id="rId10" Type="http://schemas.openxmlformats.org/officeDocument/2006/relationships/image" Target="../media/image49.svg"/><Relationship Id="rId4" Type="http://schemas.openxmlformats.org/officeDocument/2006/relationships/tags" Target="../tags/tag5.xml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52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57.svg"/><Relationship Id="rId5" Type="http://schemas.openxmlformats.org/officeDocument/2006/relationships/tags" Target="../tags/tag13.xml"/><Relationship Id="rId10" Type="http://schemas.openxmlformats.org/officeDocument/2006/relationships/image" Target="../media/image56.svg"/><Relationship Id="rId4" Type="http://schemas.openxmlformats.org/officeDocument/2006/relationships/tags" Target="../tags/tag12.xml"/><Relationship Id="rId9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00.png"/><Relationship Id="rId4" Type="http://schemas.openxmlformats.org/officeDocument/2006/relationships/image" Target="../media/image3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hyperlink" Target="https://www.yudkowsky.net/rational/baye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57.svg"/><Relationship Id="rId5" Type="http://schemas.openxmlformats.org/officeDocument/2006/relationships/tags" Target="../tags/tag20.xml"/><Relationship Id="rId10" Type="http://schemas.openxmlformats.org/officeDocument/2006/relationships/image" Target="../media/image56.svg"/><Relationship Id="rId4" Type="http://schemas.openxmlformats.org/officeDocument/2006/relationships/tags" Target="../tags/tag19.xml"/><Relationship Id="rId9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57.svg"/><Relationship Id="rId5" Type="http://schemas.openxmlformats.org/officeDocument/2006/relationships/tags" Target="../tags/tag27.xml"/><Relationship Id="rId10" Type="http://schemas.openxmlformats.org/officeDocument/2006/relationships/image" Target="../media/image56.svg"/><Relationship Id="rId4" Type="http://schemas.openxmlformats.org/officeDocument/2006/relationships/tags" Target="../tags/tag26.xml"/><Relationship Id="rId9" Type="http://schemas.openxmlformats.org/officeDocument/2006/relationships/image" Target="../media/image5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0.png"/><Relationship Id="rId5" Type="http://schemas.openxmlformats.org/officeDocument/2006/relationships/image" Target="../media/image63.png"/><Relationship Id="rId4" Type="http://schemas.openxmlformats.org/officeDocument/2006/relationships/image" Target="../media/image3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0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0.png"/><Relationship Id="rId5" Type="http://schemas.openxmlformats.org/officeDocument/2006/relationships/image" Target="../media/image63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8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5699" y="5762473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0">
            <a:extLst>
              <a:ext uri="{FF2B5EF4-FFF2-40B4-BE49-F238E27FC236}">
                <a16:creationId xmlns="" xmlns:a16="http://schemas.microsoft.com/office/drawing/2014/main" id="{8D2C5AE9-04D2-FF4B-8774-3D70DB6FCF81}"/>
              </a:ext>
            </a:extLst>
          </p:cNvPr>
          <p:cNvSpPr/>
          <p:nvPr/>
        </p:nvSpPr>
        <p:spPr>
          <a:xfrm>
            <a:off x="4325616" y="3135781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1">
            <a:extLst>
              <a:ext uri="{FF2B5EF4-FFF2-40B4-BE49-F238E27FC236}">
                <a16:creationId xmlns="" xmlns:a16="http://schemas.microsoft.com/office/drawing/2014/main" id="{5D634521-CB38-F849-BCDD-6F7CE53D926C}"/>
              </a:ext>
            </a:extLst>
          </p:cNvPr>
          <p:cNvSpPr/>
          <p:nvPr/>
        </p:nvSpPr>
        <p:spPr>
          <a:xfrm>
            <a:off x="4488113" y="3135781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>
            <a:extLst>
              <a:ext uri="{FF2B5EF4-FFF2-40B4-BE49-F238E27FC236}">
                <a16:creationId xmlns="" xmlns:a16="http://schemas.microsoft.com/office/drawing/2014/main" id="{6311CD64-1613-2A46-8C55-402B59F0686A}"/>
              </a:ext>
            </a:extLst>
          </p:cNvPr>
          <p:cNvSpPr/>
          <p:nvPr/>
        </p:nvSpPr>
        <p:spPr>
          <a:xfrm>
            <a:off x="4651279" y="3135780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9">
            <a:extLst>
              <a:ext uri="{FF2B5EF4-FFF2-40B4-BE49-F238E27FC236}">
                <a16:creationId xmlns="" xmlns:a16="http://schemas.microsoft.com/office/drawing/2014/main" id="{35541157-1CD5-5C40-9EB6-EF0B85FCF8F0}"/>
              </a:ext>
            </a:extLst>
          </p:cNvPr>
          <p:cNvSpPr/>
          <p:nvPr/>
        </p:nvSpPr>
        <p:spPr>
          <a:xfrm>
            <a:off x="4812732" y="3131018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="" xmlns:a16="http://schemas.microsoft.com/office/drawing/2014/main" id="{0DE6A657-0A3B-134C-A361-B699A061E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478" y="4126316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 dirty="0">
                <a:latin typeface="+mj-lt"/>
                <a:cs typeface="Tahoma"/>
              </a:rPr>
              <a:t>6</a:t>
            </a:r>
            <a:r>
              <a:rPr lang="fi-FI" sz="2200" b="1" spc="-65" dirty="0" smtClean="0">
                <a:latin typeface="+mj-lt"/>
                <a:cs typeface="Tahoma"/>
              </a:rPr>
              <a:t> </a:t>
            </a:r>
            <a:r>
              <a:rPr lang="fi-FI" sz="2200" b="1" spc="-45" dirty="0">
                <a:latin typeface="+mj-lt"/>
                <a:cs typeface="Tahoma"/>
              </a:rPr>
              <a:t>février</a:t>
            </a:r>
            <a:r>
              <a:rPr lang="fi-FI" sz="2200" b="1" spc="15" dirty="0">
                <a:latin typeface="+mj-lt"/>
                <a:cs typeface="Tahoma"/>
              </a:rPr>
              <a:t> </a:t>
            </a:r>
            <a:r>
              <a:rPr lang="fi-FI" sz="2200" b="1" spc="-65" dirty="0" smtClean="0">
                <a:latin typeface="+mj-lt"/>
                <a:cs typeface="Tahoma"/>
              </a:rPr>
              <a:t>2025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64FBB0E9-C0B0-D940-BCA3-858E78F93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817" y="2133859"/>
            <a:ext cx="8017565" cy="1309209"/>
          </a:xfrm>
        </p:spPr>
        <p:txBody>
          <a:bodyPr>
            <a:noAutofit/>
          </a:bodyPr>
          <a:lstStyle/>
          <a:p>
            <a:r>
              <a:rPr lang="fr-CA" sz="3400" b="1" spc="-10" dirty="0"/>
              <a:t>Signaux aléatoires et estimation</a:t>
            </a:r>
            <a:br>
              <a:rPr lang="fr-CA" sz="3400" b="1" spc="-10" dirty="0"/>
            </a:br>
            <a:endParaRPr lang="fr-CA" sz="34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="" xmlns:a16="http://schemas.microsoft.com/office/drawing/2014/main" id="{4628D8B3-CA25-E444-8D5C-253B9EE7DD1B}"/>
              </a:ext>
            </a:extLst>
          </p:cNvPr>
          <p:cNvSpPr/>
          <p:nvPr/>
        </p:nvSpPr>
        <p:spPr>
          <a:xfrm>
            <a:off x="231476" y="2097415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"/>
    </mc:Choice>
    <mc:Fallback xmlns="">
      <p:transition spd="slow" advTm="60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Variables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Définition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3475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Variables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d’ordre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87948" y="1994156"/>
            <a:ext cx="8633792" cy="30350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Définition</a:t>
            </a:r>
            <a:endParaRPr lang="en-CA" sz="26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Le moment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d’ordre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2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existe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Conséquence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le moment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d’ordre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1 (la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moyenne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)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existe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i="1" dirty="0">
              <a:latin typeface="Cambria Math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en-CA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9BCD3D3-CB01-428C-AD43-6BCBB2A1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72" y="4356927"/>
            <a:ext cx="7678144" cy="446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E36B69-DFF7-BC3B-178D-B96125BDCF51}"/>
              </a:ext>
            </a:extLst>
          </p:cNvPr>
          <p:cNvSpPr txBox="1"/>
          <p:nvPr/>
        </p:nvSpPr>
        <p:spPr>
          <a:xfrm>
            <a:off x="485806" y="3718262"/>
            <a:ext cx="46333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200"/>
              </a:spcBef>
              <a:buSzPct val="135000"/>
              <a:buNone/>
            </a:pPr>
            <a:r>
              <a:rPr lang="fr-FR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Variance</a:t>
            </a:r>
          </a:p>
        </p:txBody>
      </p:sp>
    </p:spTree>
    <p:extLst>
      <p:ext uri="{BB962C8B-B14F-4D97-AF65-F5344CB8AC3E}">
        <p14:creationId xmlns:p14="http://schemas.microsoft.com/office/powerpoint/2010/main" val="369369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Variables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Distributions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particulières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34472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Variables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gaussiennes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87948" y="1308355"/>
            <a:ext cx="8165398" cy="36408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Définition</a:t>
            </a:r>
            <a:endParaRPr lang="en-CA" sz="26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i="1" dirty="0">
              <a:latin typeface="Cambria Math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i="1" dirty="0">
              <a:latin typeface="Cambria Math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2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Importance</a:t>
            </a:r>
            <a:endParaRPr lang="en-CA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SzPct val="135000"/>
            </a:pP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Représente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adéquatement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nombreux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phénomènes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incertains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théorème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la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limite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centrale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SzPct val="135000"/>
            </a:pP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raisonnable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on ne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connaît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que la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moyenne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et la variance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d’une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variable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aléatoire</a:t>
            </a: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798079-4F71-4683-8040-81601FDE3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590" y="1683640"/>
            <a:ext cx="4536784" cy="70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7446387" y="1739109"/>
                <a:ext cx="15803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𝑚𝑜𝑦𝑒𝑛𝑛𝑒</m:t>
                      </m:r>
                    </m:oMath>
                  </m:oMathPara>
                </a14:m>
                <a:endParaRPr lang="fr-CA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𝑣𝑎𝑟𝑖𝑎𝑛𝑐𝑒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387" y="1739109"/>
                <a:ext cx="1580304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88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Variables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Distributions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particulières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34472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Variables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gaussiennes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36445E5E-0E8B-8942-8FA5-E50551DDA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07" y="1097051"/>
            <a:ext cx="3794423" cy="519430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="" xmlns:a16="http://schemas.microsoft.com/office/drawing/2014/main" id="{D1C031B9-4862-D441-8DCC-F4F6B5137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293" y="1097050"/>
            <a:ext cx="4839361" cy="893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2273AE-3F7E-E040-9091-674F27DA346A}"/>
              </a:ext>
            </a:extLst>
          </p:cNvPr>
          <p:cNvSpPr txBox="1"/>
          <p:nvPr/>
        </p:nvSpPr>
        <p:spPr>
          <a:xfrm>
            <a:off x="5518224" y="2037885"/>
            <a:ext cx="3302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>
                <a:latin typeface="+mj-lt"/>
              </a:rPr>
              <a:t>https://</a:t>
            </a:r>
            <a:r>
              <a:rPr lang="fr-CA" sz="1100" dirty="0" err="1">
                <a:latin typeface="+mj-lt"/>
              </a:rPr>
              <a:t>towardsdatascience.com</a:t>
            </a:r>
            <a:r>
              <a:rPr lang="fr-CA" sz="1100" dirty="0">
                <a:latin typeface="+mj-lt"/>
              </a:rPr>
              <a:t>/central-limit-theorem-a-real-life-application-f638657686e1</a:t>
            </a:r>
          </a:p>
        </p:txBody>
      </p:sp>
    </p:spTree>
    <p:extLst>
      <p:ext uri="{BB962C8B-B14F-4D97-AF65-F5344CB8AC3E}">
        <p14:creationId xmlns:p14="http://schemas.microsoft.com/office/powerpoint/2010/main" val="21434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130928"/>
            <a:ext cx="8518283" cy="519181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͏͏Variables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Vecteurs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Aspects </a:t>
            </a:r>
            <a:r>
              <a:rPr lang="en-CA" sz="2400" b="1" spc="-45" dirty="0" err="1">
                <a:latin typeface="+mj-lt"/>
                <a:cs typeface="Tahoma"/>
              </a:rPr>
              <a:t>fréquentiels</a:t>
            </a:r>
            <a:r>
              <a:rPr lang="en-CA" sz="2400" b="1" spc="-45" dirty="0">
                <a:latin typeface="+mj-lt"/>
                <a:cs typeface="Tahoma"/>
              </a:rPr>
              <a:t> : </a:t>
            </a:r>
            <a:r>
              <a:rPr lang="en-CA" sz="2400" b="1" spc="-45" dirty="0" err="1">
                <a:latin typeface="+mj-lt"/>
                <a:cs typeface="Tahoma"/>
              </a:rPr>
              <a:t>signaux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aléatoires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stationnaires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d’ordre</a:t>
            </a:r>
            <a:r>
              <a:rPr lang="en-CA" sz="2400" b="1" spc="-45" dirty="0">
                <a:latin typeface="+mj-lt"/>
                <a:cs typeface="Tahoma"/>
              </a:rPr>
              <a:t> 2</a:t>
            </a:r>
            <a:endParaRPr lang="fr-FR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Estimation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Estimateurs classiques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 err="1">
                <a:latin typeface="+mj-lt"/>
                <a:cs typeface="Tahoma"/>
              </a:rPr>
              <a:t>Caractéristiques</a:t>
            </a:r>
            <a:r>
              <a:rPr lang="en-CA" sz="2400" b="1" spc="-45" dirty="0">
                <a:latin typeface="+mj-lt"/>
                <a:cs typeface="Tahoma"/>
              </a:rPr>
              <a:t> des </a:t>
            </a:r>
            <a:r>
              <a:rPr lang="en-CA" sz="2400" b="1" spc="-45" dirty="0" err="1">
                <a:latin typeface="+mj-lt"/>
                <a:cs typeface="Tahoma"/>
              </a:rPr>
              <a:t>estimateurs</a:t>
            </a:r>
            <a:endParaRPr lang="en-CA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Estimation MAP dans le </a:t>
            </a:r>
            <a:r>
              <a:rPr lang="en-CA" sz="2400" b="1" spc="-45" dirty="0" err="1">
                <a:latin typeface="+mj-lt"/>
                <a:cs typeface="Tahoma"/>
              </a:rPr>
              <a:t>cas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linéaire</a:t>
            </a:r>
            <a:r>
              <a:rPr lang="en-CA" sz="2400" b="1" spc="-45" dirty="0">
                <a:latin typeface="+mj-lt"/>
                <a:cs typeface="Tahoma"/>
              </a:rPr>
              <a:t> et </a:t>
            </a:r>
            <a:r>
              <a:rPr lang="en-CA" sz="2400" b="1" spc="-45" dirty="0" err="1">
                <a:latin typeface="+mj-lt"/>
                <a:cs typeface="Tahoma"/>
              </a:rPr>
              <a:t>gaussien</a:t>
            </a:r>
            <a:endParaRPr lang="en-CA" sz="2400" b="1" spc="-4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Rappels: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probabilités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signal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086C8FD9-F1E7-6541-BDA4-DF675213353F}"/>
              </a:ext>
            </a:extLst>
          </p:cNvPr>
          <p:cNvSpPr/>
          <p:nvPr/>
        </p:nvSpPr>
        <p:spPr>
          <a:xfrm>
            <a:off x="848007" y="2002208"/>
            <a:ext cx="7994910" cy="420117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09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Définition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34472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Couples de variables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87948" y="1662685"/>
            <a:ext cx="8633792" cy="40751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Cadre</a:t>
            </a:r>
            <a:endParaRPr lang="en-CA" sz="26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Deux pixels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 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et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Comment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exprimer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leur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comportement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d’ensemble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CA" i="1" dirty="0">
              <a:latin typeface="Cambria Math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30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Formalisation : extension du cas scalaire</a:t>
            </a:r>
            <a:endParaRPr lang="en-CA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Densité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probabilité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du couple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CFD7E84-6C68-45A2-92AC-7F655E8CC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966" y="4505946"/>
            <a:ext cx="6738068" cy="107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sz="15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>
                <a:solidFill>
                  <a:schemeClr val="bg1"/>
                </a:solidFill>
                <a:latin typeface="+mj-lt"/>
              </a:rPr>
              <a:t>Vecteurs aléatoires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Définition et propriétés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87948" y="1726418"/>
            <a:ext cx="8633792" cy="30811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Loi de chaque élément du couple</a:t>
            </a:r>
          </a:p>
          <a:p>
            <a:pPr marL="0" indent="0">
              <a:buSzPct val="135000"/>
              <a:buNone/>
            </a:pPr>
            <a:endParaRPr lang="fr-CA" sz="26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3000"/>
              </a:spcBef>
              <a:buSzPct val="135000"/>
              <a:buNone/>
            </a:pPr>
            <a:endParaRPr lang="fr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30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Indépendance</a:t>
            </a:r>
          </a:p>
          <a:p>
            <a:pPr marL="0" indent="0">
              <a:spcBef>
                <a:spcPts val="3000"/>
              </a:spcBef>
              <a:buSzPct val="135000"/>
              <a:buNone/>
            </a:pPr>
            <a:endParaRPr lang="fr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603B3C0-7673-4483-8EA2-E3AAEB1C2D43}"/>
              </a:ext>
            </a:extLst>
          </p:cNvPr>
          <p:cNvCxnSpPr>
            <a:cxnSpLocks/>
          </p:cNvCxnSpPr>
          <p:nvPr/>
        </p:nvCxnSpPr>
        <p:spPr>
          <a:xfrm>
            <a:off x="496957" y="119550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E9F484E-CE4D-4493-A6E1-CEA2B611FE0C}"/>
              </a:ext>
            </a:extLst>
          </p:cNvPr>
          <p:cNvSpPr txBox="1"/>
          <p:nvPr/>
        </p:nvSpPr>
        <p:spPr>
          <a:xfrm>
            <a:off x="355599" y="261411"/>
            <a:ext cx="80727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>
                <a:latin typeface="+mj-lt"/>
                <a:ea typeface="Century Gothic" charset="0"/>
                <a:cs typeface="Century Gothic" charset="0"/>
              </a:rPr>
              <a:t>Couples de variables aléatoires (2)</a:t>
            </a:r>
          </a:p>
          <a:p>
            <a:r>
              <a:rPr lang="fr-CA" b="1" spc="-35">
                <a:latin typeface="+mj-lt"/>
                <a:ea typeface="Century Gothic" charset="0"/>
                <a:cs typeface="Century Gothic" charset="0"/>
              </a:rPr>
              <a:t>Propriétés importantes</a:t>
            </a:r>
            <a:endParaRPr lang="fr-CA" b="1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45F26B-7B5D-43EF-B29E-B0DBA3171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23" y="2263832"/>
            <a:ext cx="5440680" cy="603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443A98-4F3E-4EF9-A464-178DA79C5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223" y="4451290"/>
            <a:ext cx="5737860" cy="3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Définition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698" y="1281253"/>
                <a:ext cx="8633792" cy="374487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4800"/>
                  </a:spcBef>
                  <a:buSzPct val="135000"/>
                  <a:buNone/>
                </a:pPr>
                <a:r>
                  <a:rPr lang="fr-CA" sz="2400" b="1" u="sng" spc="-50" dirty="0">
                    <a:solidFill>
                      <a:srgbClr val="F20000"/>
                    </a:solidFill>
                    <a:latin typeface="+mj-lt"/>
                    <a:cs typeface="Tahoma"/>
                  </a:rPr>
                  <a:t>Co</a:t>
                </a:r>
                <a:r>
                  <a:rPr lang="fr-CA" sz="2400" b="1" u="sng" spc="-50" dirty="0">
                    <a:latin typeface="+mj-lt"/>
                    <a:cs typeface="Tahoma"/>
                  </a:rPr>
                  <a:t>variance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fr-CA" sz="20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Cov</a:t>
                </a:r>
                <a:r>
                  <a:rPr lang="fr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fr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A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lang="fr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E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fr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d>
                          <m:dPr>
                            <m:ctrlPr>
                              <a:rPr lang="fr-CA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CA" sz="2000" i="1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fr-CA" sz="2000" i="1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fr-CA" sz="2000" i="1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CA" sz="200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E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fr-CA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fr-CA" sz="2000" i="1">
                                    <a:latin typeface="+mj-lt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F</m:t>
                                </m:r>
                              </m:e>
                            </m:d>
                          </m:e>
                        </m:d>
                        <m:d>
                          <m:dPr>
                            <m:ctrlPr>
                              <a:rPr lang="fr-CA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CA" sz="2000" i="1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G</m:t>
                            </m:r>
                            <m:r>
                              <m:rPr>
                                <m:nor/>
                              </m:rPr>
                              <a:rPr lang="fr-CA" sz="200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fr-CA" sz="2000" i="1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CA" sz="200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E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fr-CA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fr-CA" sz="2000" i="1">
                                    <a:latin typeface="+mj-lt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G</m:t>
                                </m:r>
                              </m:e>
                            </m:d>
                          </m:e>
                        </m:d>
                        <m:r>
                          <a:rPr lang="fr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fr-CA" sz="20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fr-CA" sz="20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</a:t>
                </a:r>
                <a:r>
                  <a:rPr lang="fr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et </a:t>
                </a:r>
                <a:r>
                  <a:rPr lang="fr-CA" sz="20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</a:t>
                </a:r>
                <a:r>
                  <a:rPr lang="fr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indépendantes </a:t>
                </a:r>
                <a:r>
                  <a:rPr lang="fr-CA" sz="2000" spc="-110" dirty="0">
                    <a:latin typeface="+mj-lt"/>
                    <a:cs typeface="Meiryo"/>
                  </a:rPr>
                  <a:t>⇒ </a:t>
                </a:r>
                <a:r>
                  <a:rPr lang="fr-CA" sz="20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Cov</a:t>
                </a:r>
                <a:r>
                  <a:rPr lang="fr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fr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A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lang="fr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0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fr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Matrice de covariance: </a:t>
                </a:r>
              </a:p>
              <a:p>
                <a:pPr marL="0" indent="0">
                  <a:spcBef>
                    <a:spcPts val="3000"/>
                  </a:spcBef>
                  <a:buSzPct val="135000"/>
                  <a:buNone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0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98" y="1281253"/>
                <a:ext cx="8633792" cy="3744876"/>
              </a:xfrm>
              <a:prstGeom prst="rect">
                <a:avLst/>
              </a:prstGeom>
              <a:blipFill>
                <a:blip r:embed="rId3"/>
                <a:stretch>
                  <a:fillRect l="-1028" t="-168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603B3C0-7673-4483-8EA2-E3AAEB1C2D43}"/>
              </a:ext>
            </a:extLst>
          </p:cNvPr>
          <p:cNvCxnSpPr>
            <a:cxnSpLocks/>
          </p:cNvCxnSpPr>
          <p:nvPr/>
        </p:nvCxnSpPr>
        <p:spPr>
          <a:xfrm>
            <a:off x="496957" y="119550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E9F484E-CE4D-4493-A6E1-CEA2B611FE0C}"/>
              </a:ext>
            </a:extLst>
          </p:cNvPr>
          <p:cNvSpPr txBox="1"/>
          <p:nvPr/>
        </p:nvSpPr>
        <p:spPr>
          <a:xfrm>
            <a:off x="355599" y="261411"/>
            <a:ext cx="80727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Couples de variables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(3)</a:t>
            </a:r>
          </a:p>
          <a:p>
            <a:r>
              <a:rPr lang="en-CA" b="1" spc="-35" dirty="0" err="1">
                <a:latin typeface="+mj-lt"/>
                <a:ea typeface="Century Gothic" charset="0"/>
                <a:cs typeface="Century Gothic" charset="0"/>
              </a:rPr>
              <a:t>Propriétés</a:t>
            </a:r>
            <a:r>
              <a:rPr lang="en-CA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b="1" spc="-35" dirty="0" err="1">
                <a:latin typeface="+mj-lt"/>
                <a:ea typeface="Century Gothic" charset="0"/>
                <a:cs typeface="Century Gothic" charset="0"/>
              </a:rPr>
              <a:t>importantes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A268375-90FB-4871-B926-B17E26FA2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323" y="2647291"/>
            <a:ext cx="4447638" cy="518041"/>
          </a:xfrm>
          <a:prstGeom prst="rect">
            <a:avLst/>
          </a:prstGeom>
        </p:spPr>
      </p:pic>
      <p:cxnSp>
        <p:nvCxnSpPr>
          <p:cNvPr id="2" name="Curved Connector 1">
            <a:extLst>
              <a:ext uri="{FF2B5EF4-FFF2-40B4-BE49-F238E27FC236}">
                <a16:creationId xmlns="" xmlns:a16="http://schemas.microsoft.com/office/drawing/2014/main" id="{C7306FF5-0768-B210-85E9-A5D05BD14B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52225" y="1700027"/>
            <a:ext cx="792741" cy="274000"/>
          </a:xfrm>
          <a:prstGeom prst="curvedConnector3">
            <a:avLst>
              <a:gd name="adj1" fmla="val -64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BFB1FD-2036-8E1C-A78D-63BFE3D6C465}"/>
              </a:ext>
            </a:extLst>
          </p:cNvPr>
          <p:cNvSpPr txBox="1"/>
          <p:nvPr/>
        </p:nvSpPr>
        <p:spPr>
          <a:xfrm>
            <a:off x="5703779" y="1359959"/>
            <a:ext cx="308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Mesure de la variabilité jointe de F et 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BD3B88A0-A8B2-2D73-C6AE-B2F0946A776B}"/>
                  </a:ext>
                </a:extLst>
              </p:cNvPr>
              <p:cNvSpPr txBox="1"/>
              <p:nvPr/>
            </p:nvSpPr>
            <p:spPr>
              <a:xfrm>
                <a:off x="1445956" y="3592308"/>
                <a:ext cx="6797374" cy="708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])</m:t>
                                    </m:r>
                                  </m:e>
                                  <m:sup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d>
                                  <m:d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d>
                                  <m:d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CA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d>
                                  <m:dPr>
                                    <m:ctrlPr>
                                      <a:rPr lang="en-CA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CA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d>
                                  <m:d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sSup>
                                  <m:sSup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CA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CA" i="1">
                                                <a:latin typeface="Cambria Math" panose="02040503050406030204" pitchFamily="18" charset="0"/>
                                              </a:rPr>
                                              <m:t>𝐺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3B88A0-A8B2-2D73-C6AE-B2F0946A7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956" y="3592308"/>
                <a:ext cx="6797374" cy="708720"/>
              </a:xfrm>
              <a:prstGeom prst="rect">
                <a:avLst/>
              </a:prstGeom>
              <a:blipFill>
                <a:blip r:embed="rId5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8542F38C-E8D6-4D4F-AE4F-578039801CDE}"/>
                  </a:ext>
                </a:extLst>
              </p:cNvPr>
              <p:cNvSpPr txBox="1"/>
              <p:nvPr/>
            </p:nvSpPr>
            <p:spPr>
              <a:xfrm>
                <a:off x="2075325" y="4436032"/>
                <a:ext cx="6712978" cy="649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dirty="0"/>
                  <a:t>=</a:t>
                </a:r>
                <a:r>
                  <a:rPr lang="en-CA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ar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Var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CA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42F38C-E8D6-4D4F-AE4F-578039801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325" y="4436032"/>
                <a:ext cx="6712978" cy="649730"/>
              </a:xfrm>
              <a:prstGeom prst="rect">
                <a:avLst/>
              </a:prstGeom>
              <a:blipFill>
                <a:blip r:embed="rId6"/>
                <a:stretch>
                  <a:fillRect l="-755" b="-961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0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Définition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55698" y="1281253"/>
            <a:ext cx="8633792" cy="37448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800"/>
              </a:spcBef>
              <a:buSzPct val="135000"/>
              <a:buNone/>
            </a:pPr>
            <a:r>
              <a:rPr lang="fr-CA" sz="2400" b="1" u="sng" spc="-50" dirty="0">
                <a:latin typeface="+mj-lt"/>
                <a:cs typeface="Tahoma"/>
              </a:rPr>
              <a:t>Corrélation</a:t>
            </a: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SzPct val="135000"/>
            </a:pPr>
            <a:r>
              <a:rPr lang="fr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Coefficient de corrélation: </a:t>
            </a:r>
          </a:p>
          <a:p>
            <a:pPr marL="0" indent="0">
              <a:spcBef>
                <a:spcPts val="3000"/>
              </a:spcBef>
              <a:buSzPct val="135000"/>
              <a:buNone/>
            </a:pPr>
            <a:endParaRPr lang="fr-CA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0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603B3C0-7673-4483-8EA2-E3AAEB1C2D43}"/>
              </a:ext>
            </a:extLst>
          </p:cNvPr>
          <p:cNvCxnSpPr>
            <a:cxnSpLocks/>
          </p:cNvCxnSpPr>
          <p:nvPr/>
        </p:nvCxnSpPr>
        <p:spPr>
          <a:xfrm>
            <a:off x="496957" y="119550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E9F484E-CE4D-4493-A6E1-CEA2B611FE0C}"/>
              </a:ext>
            </a:extLst>
          </p:cNvPr>
          <p:cNvSpPr txBox="1"/>
          <p:nvPr/>
        </p:nvSpPr>
        <p:spPr>
          <a:xfrm>
            <a:off x="355599" y="261411"/>
            <a:ext cx="80727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Couples de variables aléatoires (4)</a:t>
            </a:r>
          </a:p>
          <a:p>
            <a:r>
              <a:rPr lang="fr-CA" b="1" spc="-35" dirty="0">
                <a:latin typeface="+mj-lt"/>
                <a:ea typeface="Century Gothic" charset="0"/>
                <a:cs typeface="Century Gothic" charset="0"/>
              </a:rPr>
              <a:t>Propriétés importantes</a:t>
            </a:r>
            <a:endParaRPr lang="fr-CA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DC31DEF-D97A-451D-A40E-3C0C8CFA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271" y="1757892"/>
            <a:ext cx="4132875" cy="480679"/>
          </a:xfrm>
          <a:prstGeom prst="rect">
            <a:avLst/>
          </a:prstGeom>
        </p:spPr>
      </p:pic>
      <p:cxnSp>
        <p:nvCxnSpPr>
          <p:cNvPr id="4" name="Curved Connector 3">
            <a:extLst>
              <a:ext uri="{FF2B5EF4-FFF2-40B4-BE49-F238E27FC236}">
                <a16:creationId xmlns="" xmlns:a16="http://schemas.microsoft.com/office/drawing/2014/main" id="{D61E4BC5-6439-3580-AD16-EA1CA940AD77}"/>
              </a:ext>
            </a:extLst>
          </p:cNvPr>
          <p:cNvCxnSpPr>
            <a:cxnSpLocks/>
          </p:cNvCxnSpPr>
          <p:nvPr/>
        </p:nvCxnSpPr>
        <p:spPr>
          <a:xfrm rot="10800000">
            <a:off x="5029200" y="2503298"/>
            <a:ext cx="621956" cy="277956"/>
          </a:xfrm>
          <a:prstGeom prst="curvedConnector3">
            <a:avLst>
              <a:gd name="adj1" fmla="val 101995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9AC8A8-CE8B-BB30-901D-A18B76492240}"/>
              </a:ext>
            </a:extLst>
          </p:cNvPr>
          <p:cNvSpPr txBox="1"/>
          <p:nvPr/>
        </p:nvSpPr>
        <p:spPr>
          <a:xfrm>
            <a:off x="5703779" y="2610476"/>
            <a:ext cx="308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Covariance normalisé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2F24DB7-5EEA-C416-E04C-0164E4F23AE0}"/>
              </a:ext>
            </a:extLst>
          </p:cNvPr>
          <p:cNvGrpSpPr/>
          <p:nvPr/>
        </p:nvGrpSpPr>
        <p:grpSpPr>
          <a:xfrm>
            <a:off x="438869" y="3429000"/>
            <a:ext cx="8191647" cy="2400585"/>
            <a:chOff x="438869" y="3429000"/>
            <a:chExt cx="8191647" cy="2400585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77C398A8-E35E-0ADB-60E4-2BFF9879EA0E}"/>
                </a:ext>
              </a:extLst>
            </p:cNvPr>
            <p:cNvGrpSpPr/>
            <p:nvPr/>
          </p:nvGrpSpPr>
          <p:grpSpPr>
            <a:xfrm>
              <a:off x="438869" y="3429000"/>
              <a:ext cx="8191647" cy="2400585"/>
              <a:chOff x="438869" y="3429000"/>
              <a:chExt cx="8191647" cy="2400585"/>
            </a:xfrm>
          </p:grpSpPr>
          <p:pic>
            <p:nvPicPr>
              <p:cNvPr id="1028" name="Picture 4" descr="Bivariate Data: Correlation and Regression • Teacher Guide">
                <a:extLst>
                  <a:ext uri="{FF2B5EF4-FFF2-40B4-BE49-F238E27FC236}">
                    <a16:creationId xmlns="" xmlns:a16="http://schemas.microsoft.com/office/drawing/2014/main" id="{3BE61F94-A138-473E-43AA-DD6E034DAD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609" y="3429000"/>
                <a:ext cx="8057907" cy="2400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977FB640-821E-808F-7669-925C0DC6AF6E}"/>
                  </a:ext>
                </a:extLst>
              </p:cNvPr>
              <p:cNvSpPr txBox="1"/>
              <p:nvPr/>
            </p:nvSpPr>
            <p:spPr>
              <a:xfrm>
                <a:off x="1572321" y="5392081"/>
                <a:ext cx="2899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F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8AE55A73-3F7C-CF16-3A78-C8E8382263D2}"/>
                  </a:ext>
                </a:extLst>
              </p:cNvPr>
              <p:cNvSpPr txBox="1"/>
              <p:nvPr/>
            </p:nvSpPr>
            <p:spPr>
              <a:xfrm>
                <a:off x="438869" y="4444626"/>
                <a:ext cx="26747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G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5D910145-4260-E4C2-B354-2152F7CC1E55}"/>
                  </a:ext>
                </a:extLst>
              </p:cNvPr>
              <p:cNvSpPr txBox="1"/>
              <p:nvPr/>
            </p:nvSpPr>
            <p:spPr>
              <a:xfrm>
                <a:off x="2757725" y="5398376"/>
                <a:ext cx="2899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F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DB93DB07-D171-9EB4-22FA-752DCF59ED0D}"/>
                  </a:ext>
                </a:extLst>
              </p:cNvPr>
              <p:cNvSpPr txBox="1"/>
              <p:nvPr/>
            </p:nvSpPr>
            <p:spPr>
              <a:xfrm>
                <a:off x="1624273" y="4450921"/>
                <a:ext cx="26747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G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93913562-5AD3-C258-5445-4B029ED36F83}"/>
                  </a:ext>
                </a:extLst>
              </p:cNvPr>
              <p:cNvSpPr txBox="1"/>
              <p:nvPr/>
            </p:nvSpPr>
            <p:spPr>
              <a:xfrm>
                <a:off x="3876219" y="5397298"/>
                <a:ext cx="2899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F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6C9C8493-BD4E-0CAE-1788-18047F6FF265}"/>
                  </a:ext>
                </a:extLst>
              </p:cNvPr>
              <p:cNvSpPr txBox="1"/>
              <p:nvPr/>
            </p:nvSpPr>
            <p:spPr>
              <a:xfrm>
                <a:off x="2757725" y="4444626"/>
                <a:ext cx="26747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G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AD18DE84-9A81-E3CA-D76B-9B3676857384}"/>
                  </a:ext>
                </a:extLst>
              </p:cNvPr>
              <p:cNvSpPr txBox="1"/>
              <p:nvPr/>
            </p:nvSpPr>
            <p:spPr>
              <a:xfrm>
                <a:off x="4927883" y="5388192"/>
                <a:ext cx="2899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F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70C17E83-402B-73D0-6EA4-B96124F14F7C}"/>
                  </a:ext>
                </a:extLst>
              </p:cNvPr>
              <p:cNvSpPr txBox="1"/>
              <p:nvPr/>
            </p:nvSpPr>
            <p:spPr>
              <a:xfrm>
                <a:off x="3809389" y="4435520"/>
                <a:ext cx="26747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G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635238D5-78AF-53E9-86AD-F394A75CB4DD}"/>
                  </a:ext>
                </a:extLst>
              </p:cNvPr>
              <p:cNvSpPr txBox="1"/>
              <p:nvPr/>
            </p:nvSpPr>
            <p:spPr>
              <a:xfrm>
                <a:off x="6041899" y="5410839"/>
                <a:ext cx="2899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F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0EA5911C-E720-BE7C-AF4E-BE42ED65602C}"/>
                  </a:ext>
                </a:extLst>
              </p:cNvPr>
              <p:cNvSpPr txBox="1"/>
              <p:nvPr/>
            </p:nvSpPr>
            <p:spPr>
              <a:xfrm>
                <a:off x="4923405" y="4458167"/>
                <a:ext cx="26747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G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752B0DD0-D1F2-BD39-927B-70C08B66B3A7}"/>
                  </a:ext>
                </a:extLst>
              </p:cNvPr>
              <p:cNvSpPr txBox="1"/>
              <p:nvPr/>
            </p:nvSpPr>
            <p:spPr>
              <a:xfrm>
                <a:off x="7093563" y="5397298"/>
                <a:ext cx="2899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F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20CF3CD9-ADDE-7F08-8172-C071A7466F44}"/>
                  </a:ext>
                </a:extLst>
              </p:cNvPr>
              <p:cNvSpPr txBox="1"/>
              <p:nvPr/>
            </p:nvSpPr>
            <p:spPr>
              <a:xfrm>
                <a:off x="5975069" y="4444626"/>
                <a:ext cx="26747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G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0BAA1AB-8F7B-4D21-E99B-3E9F06C50425}"/>
                  </a:ext>
                </a:extLst>
              </p:cNvPr>
              <p:cNvSpPr txBox="1"/>
              <p:nvPr/>
            </p:nvSpPr>
            <p:spPr>
              <a:xfrm>
                <a:off x="8207579" y="5406497"/>
                <a:ext cx="2899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F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E90A70BE-18BC-22DF-C648-22165AB24A6C}"/>
                  </a:ext>
                </a:extLst>
              </p:cNvPr>
              <p:cNvSpPr txBox="1"/>
              <p:nvPr/>
            </p:nvSpPr>
            <p:spPr>
              <a:xfrm>
                <a:off x="7089085" y="4453825"/>
                <a:ext cx="26747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sz="1200" i="1" dirty="0">
                    <a:latin typeface="+mj-lt"/>
                  </a:rPr>
                  <a:t>G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B84CFA00-8BB1-260F-0035-8639253F805D}"/>
                  </a:ext>
                </a:extLst>
              </p:cNvPr>
              <p:cNvSpPr/>
              <p:nvPr/>
            </p:nvSpPr>
            <p:spPr>
              <a:xfrm flipH="1" flipV="1">
                <a:off x="862146" y="5503874"/>
                <a:ext cx="220087" cy="224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="" xmlns:a16="http://schemas.microsoft.com/office/drawing/2014/main" id="{E651A2C7-AD3B-FDF0-E272-FFACE1CD2C43}"/>
                      </a:ext>
                    </a:extLst>
                  </p:cNvPr>
                  <p:cNvSpPr txBox="1"/>
                  <p:nvPr/>
                </p:nvSpPr>
                <p:spPr>
                  <a:xfrm>
                    <a:off x="596304" y="5361583"/>
                    <a:ext cx="531684" cy="3172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CA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oMath>
                      </m:oMathPara>
                    </a14:m>
                    <a:endParaRPr lang="fr-CA" sz="14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651A2C7-AD3B-FDF0-E272-FFACE1CD2C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304" y="5361583"/>
                    <a:ext cx="531684" cy="31720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F31B77C0-9F17-8F84-ABB2-03298DD642BC}"/>
                  </a:ext>
                </a:extLst>
              </p:cNvPr>
              <p:cNvSpPr/>
              <p:nvPr/>
            </p:nvSpPr>
            <p:spPr>
              <a:xfrm flipH="1" flipV="1">
                <a:off x="1969121" y="5500890"/>
                <a:ext cx="220087" cy="224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541E5B20-BE6D-4CFA-63BE-9C8E882A53C5}"/>
                  </a:ext>
                </a:extLst>
              </p:cNvPr>
              <p:cNvSpPr/>
              <p:nvPr/>
            </p:nvSpPr>
            <p:spPr>
              <a:xfrm flipH="1" flipV="1">
                <a:off x="3025204" y="5504774"/>
                <a:ext cx="220087" cy="224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9CA40FBA-69EE-073B-D3A5-6CD35FF55F96}"/>
                  </a:ext>
                </a:extLst>
              </p:cNvPr>
              <p:cNvSpPr/>
              <p:nvPr/>
            </p:nvSpPr>
            <p:spPr>
              <a:xfrm flipH="1" flipV="1">
                <a:off x="4214149" y="5510851"/>
                <a:ext cx="220087" cy="224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CF66C949-C0AC-DE36-8927-AC2D66302AAB}"/>
                  </a:ext>
                </a:extLst>
              </p:cNvPr>
              <p:cNvSpPr/>
              <p:nvPr/>
            </p:nvSpPr>
            <p:spPr>
              <a:xfrm flipH="1" flipV="1">
                <a:off x="5160188" y="5506774"/>
                <a:ext cx="220087" cy="224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C8CA1FD3-41B2-D11D-15D2-ED6C09BC31B7}"/>
                  </a:ext>
                </a:extLst>
              </p:cNvPr>
              <p:cNvSpPr/>
              <p:nvPr/>
            </p:nvSpPr>
            <p:spPr>
              <a:xfrm flipH="1" flipV="1">
                <a:off x="6284714" y="5510851"/>
                <a:ext cx="220087" cy="224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="" xmlns:a16="http://schemas.microsoft.com/office/drawing/2014/main" id="{D9010017-B30F-6A53-720A-BE85EE357CE8}"/>
                  </a:ext>
                </a:extLst>
              </p:cNvPr>
              <p:cNvSpPr/>
              <p:nvPr/>
            </p:nvSpPr>
            <p:spPr>
              <a:xfrm flipH="1" flipV="1">
                <a:off x="7465407" y="5508909"/>
                <a:ext cx="220087" cy="224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="" xmlns:a16="http://schemas.microsoft.com/office/drawing/2014/main" id="{9A0E6FDC-7174-B0AC-60EC-02A6B3FB3394}"/>
                      </a:ext>
                    </a:extLst>
                  </p:cNvPr>
                  <p:cNvSpPr txBox="1"/>
                  <p:nvPr/>
                </p:nvSpPr>
                <p:spPr>
                  <a:xfrm>
                    <a:off x="1728993" y="5384159"/>
                    <a:ext cx="531684" cy="3172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CA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oMath>
                      </m:oMathPara>
                    </a14:m>
                    <a:endParaRPr lang="fr-CA" sz="1400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9A0E6FDC-7174-B0AC-60EC-02A6B3FB33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28993" y="5384159"/>
                    <a:ext cx="531684" cy="31720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="" xmlns:a16="http://schemas.microsoft.com/office/drawing/2014/main" id="{74B1ABE9-A63B-2902-97BD-7F5509EF6440}"/>
                    </a:ext>
                  </a:extLst>
                </p:cNvPr>
                <p:cNvSpPr txBox="1"/>
                <p:nvPr/>
              </p:nvSpPr>
              <p:spPr>
                <a:xfrm>
                  <a:off x="2834902" y="5374875"/>
                  <a:ext cx="531684" cy="3172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oMath>
                    </m:oMathPara>
                  </a14:m>
                  <a:endParaRPr lang="fr-CA" sz="14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74B1ABE9-A63B-2902-97BD-7F5509EF64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4902" y="5374875"/>
                  <a:ext cx="531684" cy="3172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="" xmlns:a16="http://schemas.microsoft.com/office/drawing/2014/main" id="{93F8B825-8BE6-3691-51A5-8CDBD7778F32}"/>
                    </a:ext>
                  </a:extLst>
                </p:cNvPr>
                <p:cNvSpPr txBox="1"/>
                <p:nvPr/>
              </p:nvSpPr>
              <p:spPr>
                <a:xfrm>
                  <a:off x="4016610" y="5370569"/>
                  <a:ext cx="531684" cy="3172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oMath>
                    </m:oMathPara>
                  </a14:m>
                  <a:endParaRPr lang="fr-CA" sz="14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93F8B825-8BE6-3691-51A5-8CDBD7778F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6610" y="5370569"/>
                  <a:ext cx="531684" cy="3172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="" xmlns:a16="http://schemas.microsoft.com/office/drawing/2014/main" id="{7B0837F5-3F9A-39DB-2C48-94C9A0892746}"/>
                    </a:ext>
                  </a:extLst>
                </p:cNvPr>
                <p:cNvSpPr txBox="1"/>
                <p:nvPr/>
              </p:nvSpPr>
              <p:spPr>
                <a:xfrm>
                  <a:off x="4979557" y="5383898"/>
                  <a:ext cx="531684" cy="3172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oMath>
                    </m:oMathPara>
                  </a14:m>
                  <a:endParaRPr lang="fr-CA" sz="1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B0837F5-3F9A-39DB-2C48-94C9A0892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9557" y="5383898"/>
                  <a:ext cx="531684" cy="3172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75741E74-9C09-29F8-C6D2-D3426C811508}"/>
                    </a:ext>
                  </a:extLst>
                </p:cNvPr>
                <p:cNvSpPr txBox="1"/>
                <p:nvPr/>
              </p:nvSpPr>
              <p:spPr>
                <a:xfrm>
                  <a:off x="6088248" y="5403156"/>
                  <a:ext cx="531684" cy="3172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oMath>
                    </m:oMathPara>
                  </a14:m>
                  <a:endParaRPr lang="fr-CA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5741E74-9C09-29F8-C6D2-D3426C8115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8248" y="5403156"/>
                  <a:ext cx="531684" cy="31720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="" xmlns:a16="http://schemas.microsoft.com/office/drawing/2014/main" id="{EFC961E0-CFAD-D1A3-94E2-53A0401BA875}"/>
                    </a:ext>
                  </a:extLst>
                </p:cNvPr>
                <p:cNvSpPr txBox="1"/>
                <p:nvPr/>
              </p:nvSpPr>
              <p:spPr>
                <a:xfrm>
                  <a:off x="7250184" y="5375394"/>
                  <a:ext cx="531684" cy="3172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oMath>
                    </m:oMathPara>
                  </a14:m>
                  <a:endParaRPr lang="fr-CA" sz="1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FC961E0-CFAD-D1A3-94E2-53A0401BA8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0184" y="5375394"/>
                  <a:ext cx="531684" cy="31720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02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Définition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957" y="1539426"/>
                <a:ext cx="7603107" cy="454969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3000"/>
                  </a:spcBef>
                  <a:buSzPct val="135000"/>
                  <a:buNone/>
                </a:pPr>
                <a:r>
                  <a: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La matrice de covariance pour deux pixels est: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CA" sz="22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A" sz="220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sz="22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fr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-20520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Quel sera le coefficient de corrélation pour ces deux pixels? </a:t>
                </a: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7" y="1539426"/>
                <a:ext cx="7603107" cy="4549694"/>
              </a:xfrm>
              <a:prstGeom prst="rect">
                <a:avLst/>
              </a:prstGeom>
              <a:blipFill>
                <a:blip r:embed="rId3"/>
                <a:stretch>
                  <a:fillRect l="-1002" t="-27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603B3C0-7673-4483-8EA2-E3AAEB1C2D43}"/>
              </a:ext>
            </a:extLst>
          </p:cNvPr>
          <p:cNvCxnSpPr>
            <a:cxnSpLocks/>
          </p:cNvCxnSpPr>
          <p:nvPr/>
        </p:nvCxnSpPr>
        <p:spPr>
          <a:xfrm>
            <a:off x="496957" y="119550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E9F484E-CE4D-4493-A6E1-CEA2B611FE0C}"/>
              </a:ext>
            </a:extLst>
          </p:cNvPr>
          <p:cNvSpPr txBox="1"/>
          <p:nvPr/>
        </p:nvSpPr>
        <p:spPr>
          <a:xfrm>
            <a:off x="355599" y="261411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Problèmes</a:t>
            </a:r>
            <a:endParaRPr lang="fr-CA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E7A1F66-AFDA-1AF8-1A09-6CCC6A63E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811" y="2556211"/>
            <a:ext cx="2729975" cy="353290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76063F5B-4AF8-87F5-82BF-6675E0963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925" y="4005157"/>
            <a:ext cx="1409700" cy="533400"/>
          </a:xfrm>
          <a:prstGeom prst="rect">
            <a:avLst/>
          </a:prstGeom>
        </p:spPr>
      </p:pic>
      <p:pic>
        <p:nvPicPr>
          <p:cNvPr id="14" name="Graphic 13" descr="Right pointing backhand index with solid fill">
            <a:extLst>
              <a:ext uri="{FF2B5EF4-FFF2-40B4-BE49-F238E27FC236}">
                <a16:creationId xmlns="" xmlns:a16="http://schemas.microsoft.com/office/drawing/2014/main" id="{64BB7172-DFDA-0ED9-CB7C-2D528BB76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62625" y="4040052"/>
            <a:ext cx="533401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 smtClean="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3" name="Image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4" name="Image 3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5" name="Image 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6" name="Rectangle 5"/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3600" b="1" smtClean="0">
                <a:solidFill>
                  <a:srgbClr val="5B5B5B"/>
                </a:solidFill>
              </a:rPr>
              <a:t>Matrice de covariance pour 2 pixels: [1 0; 0 1]. Quel sera le coefficient de correlation?</a:t>
            </a:r>
            <a:endParaRPr lang="fr-CA" sz="3600" b="1">
              <a:solidFill>
                <a:srgbClr val="5B5B5B"/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 smtClean="0">
                <a:solidFill>
                  <a:srgbClr val="5B5B5B"/>
                </a:solidFill>
              </a:rPr>
              <a:t>ⓘ</a:t>
            </a:r>
            <a:r>
              <a:rPr lang="en-US" sz="20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9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Position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problème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05BD66-3ADB-4637-B326-34C14BD2CA8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="" xmlns:a16="http://schemas.microsoft.com/office/drawing/2014/main" id="{8FB46B10-9D9D-4AC3-8E17-648C706BD8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034036"/>
                <a:ext cx="8633792" cy="540105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r>
                  <a:rPr lang="fr-CA" sz="2600" b="1" u="sng" spc="-50" dirty="0">
                    <a:latin typeface="+mj-lt"/>
                    <a:cs typeface="Tahoma"/>
                  </a:rPr>
                  <a:t>Restauration d’images</a:t>
                </a: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Modèle de formation d’images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Objectif : trouver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CA" sz="22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CA" sz="2200" i="1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f</m:t>
                        </m:r>
                      </m:e>
                    </m:acc>
                  </m:oMath>
                </a14:m>
                <a:r>
                  <a: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proche de </a:t>
                </a:r>
                <a:r>
                  <a:rPr lang="fr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Quantification de la qualité du résultat 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CA" sz="22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fr-CA" sz="22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fr-CA" sz="220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fr-CA" sz="2200" i="1" smtClean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f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fr-CA" sz="220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fr-CA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fr-CA" sz="220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200" i="1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CA" sz="2200" i="1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8FB46B10-9D9D-4AC3-8E17-648C706BD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034036"/>
                <a:ext cx="8633792" cy="5401054"/>
              </a:xfrm>
              <a:prstGeom prst="rect">
                <a:avLst/>
              </a:prstGeom>
              <a:blipFill>
                <a:blip r:embed="rId3"/>
                <a:stretch>
                  <a:fillRect l="-1322" t="-187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black text with stars and a star&#10;&#10;Description automatically generated with medium confidence">
            <a:extLst>
              <a:ext uri="{FF2B5EF4-FFF2-40B4-BE49-F238E27FC236}">
                <a16:creationId xmlns="" xmlns:a16="http://schemas.microsoft.com/office/drawing/2014/main" id="{8B6E030B-2891-DEA2-1F9F-42DB54701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73" y="1816698"/>
            <a:ext cx="2971167" cy="452358"/>
          </a:xfrm>
          <a:prstGeom prst="rect">
            <a:avLst/>
          </a:prstGeom>
        </p:spPr>
      </p:pic>
      <p:pic>
        <p:nvPicPr>
          <p:cNvPr id="7" name="Picture 6" descr="A diagram of a function&#10;&#10;Description automatically generated">
            <a:extLst>
              <a:ext uri="{FF2B5EF4-FFF2-40B4-BE49-F238E27FC236}">
                <a16:creationId xmlns="" xmlns:a16="http://schemas.microsoft.com/office/drawing/2014/main" id="{0F915275-51A0-B025-CAFD-3588BFBDD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79" y="2956479"/>
            <a:ext cx="6227954" cy="2022754"/>
          </a:xfrm>
          <a:prstGeom prst="rect">
            <a:avLst/>
          </a:prstGeom>
        </p:spPr>
      </p:pic>
      <p:cxnSp>
        <p:nvCxnSpPr>
          <p:cNvPr id="14" name="Curved Connector 13">
            <a:extLst>
              <a:ext uri="{FF2B5EF4-FFF2-40B4-BE49-F238E27FC236}">
                <a16:creationId xmlns="" xmlns:a16="http://schemas.microsoft.com/office/drawing/2014/main" id="{DE49E8EE-53A7-B7F5-BFE3-495838D608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98635" y="1217530"/>
            <a:ext cx="680224" cy="600119"/>
          </a:xfrm>
          <a:prstGeom prst="curvedConnector3">
            <a:avLst>
              <a:gd name="adj1" fmla="val 10082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D0A27CC-4C44-A236-86BB-CE99FE52A866}"/>
              </a:ext>
            </a:extLst>
          </p:cNvPr>
          <p:cNvSpPr txBox="1"/>
          <p:nvPr/>
        </p:nvSpPr>
        <p:spPr>
          <a:xfrm>
            <a:off x="6478859" y="1018102"/>
            <a:ext cx="246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Représentation spatiale de la fonction de dégradation</a:t>
            </a:r>
            <a:r>
              <a:rPr lang="fr-CA" sz="1400" dirty="0">
                <a:effectLst/>
                <a:latin typeface="+mj-lt"/>
              </a:rPr>
              <a:t> </a:t>
            </a:r>
            <a:endParaRPr lang="fr-CA" sz="1400" dirty="0">
              <a:latin typeface="+mj-lt"/>
            </a:endParaRPr>
          </a:p>
        </p:txBody>
      </p:sp>
      <p:cxnSp>
        <p:nvCxnSpPr>
          <p:cNvPr id="18" name="Curved Connector 17">
            <a:extLst>
              <a:ext uri="{FF2B5EF4-FFF2-40B4-BE49-F238E27FC236}">
                <a16:creationId xmlns="" xmlns:a16="http://schemas.microsoft.com/office/drawing/2014/main" id="{8335127A-53F1-FEE0-0908-084FB7A20DBA}"/>
              </a:ext>
            </a:extLst>
          </p:cNvPr>
          <p:cNvCxnSpPr>
            <a:cxnSpLocks/>
          </p:cNvCxnSpPr>
          <p:nvPr/>
        </p:nvCxnSpPr>
        <p:spPr>
          <a:xfrm rot="10800000">
            <a:off x="7025269" y="2173945"/>
            <a:ext cx="1014796" cy="403941"/>
          </a:xfrm>
          <a:prstGeom prst="curvedConnector3">
            <a:avLst>
              <a:gd name="adj1" fmla="val 100548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9AFC81C-53D6-7A15-BA67-D45E44223624}"/>
              </a:ext>
            </a:extLst>
          </p:cNvPr>
          <p:cNvSpPr txBox="1"/>
          <p:nvPr/>
        </p:nvSpPr>
        <p:spPr>
          <a:xfrm>
            <a:off x="8040065" y="2412845"/>
            <a:ext cx="60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bruit</a:t>
            </a:r>
          </a:p>
        </p:txBody>
      </p:sp>
      <p:cxnSp>
        <p:nvCxnSpPr>
          <p:cNvPr id="30" name="Curved Connector 29">
            <a:extLst>
              <a:ext uri="{FF2B5EF4-FFF2-40B4-BE49-F238E27FC236}">
                <a16:creationId xmlns="" xmlns:a16="http://schemas.microsoft.com/office/drawing/2014/main" id="{BC34E6A4-437E-39C6-35CB-B3D8A860B94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44836" y="2740573"/>
            <a:ext cx="680224" cy="444787"/>
          </a:xfrm>
          <a:prstGeom prst="curvedConnector3">
            <a:avLst>
              <a:gd name="adj1" fmla="val 9918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041FC7F6-AAC7-18A0-564E-ADDA265AB78C}"/>
                  </a:ext>
                </a:extLst>
              </p:cNvPr>
              <p:cNvSpPr txBox="1"/>
              <p:nvPr/>
            </p:nvSpPr>
            <p:spPr>
              <a:xfrm>
                <a:off x="3825060" y="2452721"/>
                <a:ext cx="24605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latin typeface="+mj-lt"/>
                    <a:ea typeface="Cambria Math" panose="02040503050406030204" pitchFamily="18" charset="0"/>
                  </a:rPr>
                  <a:t>Operateur</a:t>
                </a:r>
                <a:r>
                  <a:rPr lang="fr-CA" sz="1400" dirty="0">
                    <a:ea typeface="Cambria Math" panose="02040503050406030204" pitchFamily="18" charset="0"/>
                  </a:rPr>
                  <a:t> « </a:t>
                </a:r>
                <a14:m>
                  <m:oMath xmlns:m="http://schemas.openxmlformats.org/officeDocument/2006/math">
                    <m:r>
                      <a:rPr lang="fr-CA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fr-CA" sz="1400" dirty="0">
                    <a:latin typeface="+mj-lt"/>
                  </a:rPr>
                  <a:t> » : dégradation linéaire, invariante par positon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1FC7F6-AAC7-18A0-564E-ADDA265AB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060" y="2452721"/>
                <a:ext cx="2460587" cy="523220"/>
              </a:xfrm>
              <a:prstGeom prst="rect">
                <a:avLst/>
              </a:prstGeom>
              <a:blipFill>
                <a:blip r:embed="rId6"/>
                <a:stretch>
                  <a:fillRect l="-513" b="-1162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888465-17BF-DB3E-3985-6F21E8CB08BA}"/>
              </a:ext>
            </a:extLst>
          </p:cNvPr>
          <p:cNvSpPr txBox="1"/>
          <p:nvPr/>
        </p:nvSpPr>
        <p:spPr>
          <a:xfrm>
            <a:off x="5439943" y="3736424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solidFill>
                  <a:srgbClr val="FF0000"/>
                </a:solidFill>
                <a:latin typeface="+mj-lt"/>
              </a:rPr>
              <a:t>Ou estimateur</a:t>
            </a:r>
          </a:p>
        </p:txBody>
      </p:sp>
    </p:spTree>
    <p:extLst>
      <p:ext uri="{BB962C8B-B14F-4D97-AF65-F5344CB8AC3E}">
        <p14:creationId xmlns:p14="http://schemas.microsoft.com/office/powerpoint/2010/main" val="11308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Conditionnement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Conditionnement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1E2EE9A-CEAC-4952-BCE6-DA9C0470AD4D}"/>
              </a:ext>
            </a:extLst>
          </p:cNvPr>
          <p:cNvGrpSpPr/>
          <p:nvPr/>
        </p:nvGrpSpPr>
        <p:grpSpPr>
          <a:xfrm>
            <a:off x="396508" y="908305"/>
            <a:ext cx="8747492" cy="5526781"/>
            <a:chOff x="396508" y="908305"/>
            <a:chExt cx="8747492" cy="5526781"/>
          </a:xfrm>
        </p:grpSpPr>
        <p:sp>
          <p:nvSpPr>
            <p:cNvPr id="25" name="Content Placeholder 5">
              <a:extLst>
                <a:ext uri="{FF2B5EF4-FFF2-40B4-BE49-F238E27FC236}">
                  <a16:creationId xmlns=""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908305"/>
              <a:ext cx="8747492" cy="552678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400" b="1" u="sng" spc="-50" dirty="0">
                  <a:latin typeface="+mj-lt"/>
                  <a:cs typeface="Tahoma"/>
                </a:rPr>
                <a:t>La </a:t>
              </a:r>
              <a:r>
                <a:rPr lang="en-CA" sz="2400" b="1" u="sng" spc="-50" dirty="0" err="1">
                  <a:latin typeface="+mj-lt"/>
                  <a:cs typeface="Tahoma"/>
                </a:rPr>
                <a:t>connaissance</a:t>
              </a:r>
              <a:r>
                <a:rPr lang="en-CA" sz="2400" b="1" u="sng" spc="-50" dirty="0">
                  <a:latin typeface="+mj-lt"/>
                  <a:cs typeface="Tahoma"/>
                </a:rPr>
                <a:t> de </a:t>
              </a:r>
              <a:r>
                <a:rPr lang="en-CA" sz="2400" b="1" i="1" u="sng" spc="-50" dirty="0">
                  <a:latin typeface="+mj-lt"/>
                  <a:cs typeface="Tahoma"/>
                </a:rPr>
                <a:t>F </a:t>
              </a:r>
              <a:r>
                <a:rPr lang="en-CA" sz="2400" b="1" u="sng" spc="-50" dirty="0" err="1">
                  <a:latin typeface="+mj-lt"/>
                  <a:cs typeface="Tahoma"/>
                </a:rPr>
                <a:t>renseigne</a:t>
              </a:r>
              <a:r>
                <a:rPr lang="en-CA" sz="2400" b="1" u="sng" spc="-50" dirty="0">
                  <a:latin typeface="+mj-lt"/>
                  <a:cs typeface="Tahoma"/>
                </a:rPr>
                <a:t>-t-</a:t>
              </a:r>
              <a:r>
                <a:rPr lang="en-CA" sz="2400" b="1" u="sng" spc="-50" dirty="0" err="1">
                  <a:latin typeface="+mj-lt"/>
                  <a:cs typeface="Tahoma"/>
                </a:rPr>
                <a:t>elle</a:t>
              </a:r>
              <a:r>
                <a:rPr lang="en-CA" sz="2400" b="1" u="sng" spc="-50" dirty="0">
                  <a:latin typeface="+mj-lt"/>
                  <a:cs typeface="Tahoma"/>
                </a:rPr>
                <a:t> sur les </a:t>
              </a:r>
              <a:r>
                <a:rPr lang="en-CA" sz="2400" b="1" u="sng" spc="-50" dirty="0" err="1">
                  <a:latin typeface="+mj-lt"/>
                  <a:cs typeface="Tahoma"/>
                </a:rPr>
                <a:t>valeurs</a:t>
              </a:r>
              <a:r>
                <a:rPr lang="en-CA" sz="2400" b="1" u="sng" spc="-50" dirty="0">
                  <a:latin typeface="+mj-lt"/>
                  <a:cs typeface="Tahoma"/>
                </a:rPr>
                <a:t> </a:t>
              </a:r>
              <a:r>
                <a:rPr lang="en-CA" sz="2400" b="1" u="sng" spc="-50" dirty="0" err="1">
                  <a:latin typeface="+mj-lt"/>
                  <a:cs typeface="Tahoma"/>
                </a:rPr>
                <a:t>plausibles</a:t>
              </a:r>
              <a:r>
                <a:rPr lang="en-CA" sz="2400" b="1" u="sng" spc="-50" dirty="0">
                  <a:latin typeface="+mj-lt"/>
                  <a:cs typeface="Tahoma"/>
                </a:rPr>
                <a:t> de </a:t>
              </a:r>
              <a:r>
                <a:rPr lang="en-CA" sz="2400" b="1" i="1" u="sng" spc="-50" dirty="0">
                  <a:latin typeface="+mj-lt"/>
                  <a:cs typeface="Tahoma"/>
                </a:rPr>
                <a:t>G ?</a:t>
              </a: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18E1E4FE-F884-4611-B848-9372A9DD4E2D}"/>
                </a:ext>
              </a:extLst>
            </p:cNvPr>
            <p:cNvGrpSpPr/>
            <p:nvPr/>
          </p:nvGrpSpPr>
          <p:grpSpPr>
            <a:xfrm>
              <a:off x="812500" y="1482417"/>
              <a:ext cx="7541860" cy="4872550"/>
              <a:chOff x="801070" y="1482417"/>
              <a:chExt cx="7541860" cy="4872550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51C89564-6879-4865-B3A1-BD1CA921D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1070" y="1482417"/>
                <a:ext cx="7541860" cy="4872550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E9B8BADA-C69A-4E24-95E1-F3D3EF911B2A}"/>
                  </a:ext>
                </a:extLst>
              </p:cNvPr>
              <p:cNvSpPr/>
              <p:nvPr/>
            </p:nvSpPr>
            <p:spPr>
              <a:xfrm>
                <a:off x="801070" y="1482417"/>
                <a:ext cx="7541860" cy="4872550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16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Conditionnement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Conditionnement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877AFDB-7666-49BF-92D1-13370304ECFF}"/>
              </a:ext>
            </a:extLst>
          </p:cNvPr>
          <p:cNvGrpSpPr/>
          <p:nvPr/>
        </p:nvGrpSpPr>
        <p:grpSpPr>
          <a:xfrm>
            <a:off x="396508" y="1708406"/>
            <a:ext cx="8644622" cy="2977894"/>
            <a:chOff x="396508" y="908306"/>
            <a:chExt cx="8747492" cy="2977894"/>
          </a:xfrm>
        </p:grpSpPr>
        <p:sp>
          <p:nvSpPr>
            <p:cNvPr id="25" name="Content Placeholder 5">
              <a:extLst>
                <a:ext uri="{FF2B5EF4-FFF2-40B4-BE49-F238E27FC236}">
                  <a16:creationId xmlns=""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908306"/>
              <a:ext cx="8747492" cy="297789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Formalisation</a:t>
              </a:r>
              <a:endParaRPr lang="en-CA" sz="2600" b="1" i="1" u="sng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1800"/>
                </a:spcBef>
                <a:buSzPct val="135000"/>
              </a:pP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 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1200"/>
                </a:spcBef>
                <a:buSzPct val="135000"/>
              </a:pPr>
              <a:r>
                <a:rPr lang="en-CA" sz="2200" dirty="0">
                  <a:ea typeface="Cambria Math" panose="02040503050406030204" pitchFamily="18" charset="0"/>
                  <a:cs typeface="Tahoma" panose="020B0604030504040204" pitchFamily="34" charset="0"/>
                </a:rPr>
                <a:t>                     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loi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conditionnelle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 </a:t>
              </a:r>
              <a:r>
                <a: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G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sachant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que </a:t>
              </a:r>
              <a:r>
                <a: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F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vaut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f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1200"/>
                </a:spcBef>
                <a:buSzPct val="135000"/>
              </a:pPr>
              <a:r>
                <a:rPr lang="en-CA" sz="2200" dirty="0" err="1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Règle</a:t>
              </a:r>
              <a:r>
                <a:rPr lang="en-CA" sz="2200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 Bayes  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0"/>
                </a:spcBef>
                <a:buSzPct val="135000"/>
              </a:pPr>
              <a:endPara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endPara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FE9C487-46EB-412E-B682-C902F4E9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0721" y="1509512"/>
              <a:ext cx="2785202" cy="3456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D9CC712-EF19-4326-98E4-FB2E9617A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9158" y="2929452"/>
              <a:ext cx="2905742" cy="6988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036611A-AA11-4B43-BB33-B04680171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721" y="2038176"/>
              <a:ext cx="1246814" cy="3487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0DE68072-5A4B-D1B0-E015-A86D5A445318}"/>
                  </a:ext>
                </a:extLst>
              </p:cNvPr>
              <p:cNvSpPr txBox="1"/>
              <p:nvPr/>
            </p:nvSpPr>
            <p:spPr>
              <a:xfrm>
                <a:off x="1367058" y="4686300"/>
                <a:ext cx="2651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)⋅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CA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E68072-5A4B-D1B0-E015-A86D5A445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058" y="4686300"/>
                <a:ext cx="2651431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63EFCC90-1F78-21E9-12DE-0422172343F5}"/>
                  </a:ext>
                </a:extLst>
              </p:cNvPr>
              <p:cNvSpPr txBox="1"/>
              <p:nvPr/>
            </p:nvSpPr>
            <p:spPr>
              <a:xfrm>
                <a:off x="3783496" y="4691874"/>
                <a:ext cx="2945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)⋅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CA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EFCC90-1F78-21E9-12DE-042217234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496" y="4691874"/>
                <a:ext cx="2945102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6EDA80F5-8849-C1E5-4857-FC73EDB2DC30}"/>
                  </a:ext>
                </a:extLst>
              </p:cNvPr>
              <p:cNvSpPr txBox="1"/>
              <p:nvPr/>
            </p:nvSpPr>
            <p:spPr>
              <a:xfrm>
                <a:off x="2461980" y="5357536"/>
                <a:ext cx="2643031" cy="66659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)⋅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A80F5-8849-C1E5-4857-FC73EDB2D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980" y="5357536"/>
                <a:ext cx="2643031" cy="666593"/>
              </a:xfrm>
              <a:prstGeom prst="rect">
                <a:avLst/>
              </a:prstGeom>
              <a:blipFill>
                <a:blip r:embed="rId8"/>
                <a:stretch>
                  <a:fillRect b="-7273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68A58EE-79E2-6E28-5874-C777B7FC0E80}"/>
              </a:ext>
            </a:extLst>
          </p:cNvPr>
          <p:cNvSpPr/>
          <p:nvPr/>
        </p:nvSpPr>
        <p:spPr>
          <a:xfrm>
            <a:off x="1367058" y="4686300"/>
            <a:ext cx="87847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53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Conditionnement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Conditionnement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E1CA09-0BF4-544F-B614-62366C06E02E}"/>
              </a:ext>
            </a:extLst>
          </p:cNvPr>
          <p:cNvSpPr txBox="1"/>
          <p:nvPr/>
        </p:nvSpPr>
        <p:spPr>
          <a:xfrm>
            <a:off x="516943" y="1077138"/>
            <a:ext cx="811011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Scenario</a:t>
            </a:r>
            <a:endParaRPr lang="fr-CA" sz="2400" dirty="0">
              <a:latin typeface="+mj-lt"/>
            </a:endParaRPr>
          </a:p>
          <a:p>
            <a:endParaRPr lang="fr-CA" sz="2200" dirty="0">
              <a:latin typeface="+mj-lt"/>
            </a:endParaRPr>
          </a:p>
          <a:p>
            <a:r>
              <a:rPr lang="fr-CA" sz="2200" dirty="0">
                <a:latin typeface="+mj-lt"/>
              </a:rPr>
              <a:t>Tu te </a:t>
            </a:r>
            <a:r>
              <a:rPr lang="fr-CA" sz="2200" dirty="0" smtClean="0">
                <a:latin typeface="+mj-lt"/>
              </a:rPr>
              <a:t>sens </a:t>
            </a:r>
            <a:r>
              <a:rPr lang="fr-CA" sz="2200" dirty="0">
                <a:latin typeface="+mj-lt"/>
              </a:rPr>
              <a:t>malade. Un médecin t’offre un test </a:t>
            </a:r>
            <a:r>
              <a:rPr lang="fr-CA" sz="2200" dirty="0" smtClean="0">
                <a:latin typeface="+mj-lt"/>
              </a:rPr>
              <a:t>diagnostique. </a:t>
            </a:r>
            <a:r>
              <a:rPr lang="fr-CA" sz="2200" dirty="0">
                <a:latin typeface="+mj-lt"/>
              </a:rPr>
              <a:t>Il te dit que le taux de faux positifs est de 2% et le taux de faux négatifs est de 1%. </a:t>
            </a:r>
          </a:p>
          <a:p>
            <a:endParaRPr lang="fr-CA" sz="2200" dirty="0">
              <a:latin typeface="+mj-lt"/>
            </a:endParaRPr>
          </a:p>
          <a:p>
            <a:r>
              <a:rPr lang="fr-CA" sz="2200" dirty="0">
                <a:latin typeface="+mj-lt"/>
              </a:rPr>
              <a:t>Ton test est positif. </a:t>
            </a:r>
          </a:p>
          <a:p>
            <a:endParaRPr lang="fr-CA" sz="2200" dirty="0">
              <a:latin typeface="+mj-lt"/>
            </a:endParaRPr>
          </a:p>
          <a:p>
            <a:pPr marL="0" indent="0">
              <a:buFontTx/>
              <a:buNone/>
            </a:pPr>
            <a:r>
              <a:rPr lang="fr-CA" sz="1600" noProof="0" dirty="0">
                <a:latin typeface="+mj-lt"/>
                <a:sym typeface="Wingdings" pitchFamily="2" charset="2"/>
              </a:rPr>
              <a:t>P(</a:t>
            </a:r>
            <a:r>
              <a:rPr lang="fr-CA" sz="1600" noProof="0" dirty="0" err="1">
                <a:latin typeface="+mj-lt"/>
                <a:sym typeface="Wingdings" pitchFamily="2" charset="2"/>
              </a:rPr>
              <a:t>T</a:t>
            </a:r>
            <a:r>
              <a:rPr lang="fr-CA" sz="1600" noProof="0" dirty="0">
                <a:latin typeface="+mj-lt"/>
                <a:sym typeface="Wingdings" pitchFamily="2" charset="2"/>
              </a:rPr>
              <a:t>|~M) = 2%  probabilité d’un test positif si pas malade</a:t>
            </a:r>
          </a:p>
          <a:p>
            <a:pPr marL="0" indent="0">
              <a:buFontTx/>
              <a:buNone/>
            </a:pPr>
            <a:r>
              <a:rPr lang="fr-CA" sz="1600" noProof="0" dirty="0">
                <a:latin typeface="+mj-lt"/>
                <a:sym typeface="Wingdings" pitchFamily="2" charset="2"/>
              </a:rPr>
              <a:t>P(~T|M) = 1%  probabilité d’un test négatif si malade</a:t>
            </a:r>
            <a:endParaRPr lang="fr-CA" sz="2200" dirty="0">
              <a:latin typeface="+mj-lt"/>
            </a:endParaRPr>
          </a:p>
          <a:p>
            <a:r>
              <a:rPr lang="fr-CA" sz="1600" noProof="0" dirty="0">
                <a:latin typeface="+mj-lt"/>
              </a:rPr>
              <a:t>P(T|M) = 1-0.01 = 99% </a:t>
            </a:r>
            <a:r>
              <a:rPr lang="fr-CA" sz="1600" noProof="0" dirty="0">
                <a:latin typeface="+mj-lt"/>
                <a:sym typeface="Wingdings" pitchFamily="2" charset="2"/>
              </a:rPr>
              <a:t> probabilité d’un test positif si malade</a:t>
            </a:r>
            <a:endParaRPr lang="fr-CA" sz="1600" dirty="0">
              <a:latin typeface="+mj-lt"/>
            </a:endParaRPr>
          </a:p>
          <a:p>
            <a:endParaRPr lang="fr-CA" sz="2200" dirty="0">
              <a:latin typeface="+mj-lt"/>
            </a:endParaRPr>
          </a:p>
          <a:p>
            <a:r>
              <a:rPr lang="fr-CA" sz="2200" dirty="0">
                <a:latin typeface="+mj-lt"/>
              </a:rPr>
              <a:t>Quelle est la probabilité que tu </a:t>
            </a:r>
            <a:r>
              <a:rPr lang="fr-CA" sz="2200" dirty="0" smtClean="0">
                <a:latin typeface="+mj-lt"/>
              </a:rPr>
              <a:t>aies </a:t>
            </a:r>
            <a:r>
              <a:rPr lang="fr-CA" sz="2200" dirty="0">
                <a:latin typeface="+mj-lt"/>
              </a:rPr>
              <a:t>la maladie?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5B9493A3-368F-5833-671E-F404FFE04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25" y="5399529"/>
            <a:ext cx="1409700" cy="533400"/>
          </a:xfrm>
          <a:prstGeom prst="rect">
            <a:avLst/>
          </a:prstGeom>
        </p:spPr>
      </p:pic>
      <p:pic>
        <p:nvPicPr>
          <p:cNvPr id="5" name="Graphic 4" descr="Right pointing backhand index with solid fill">
            <a:extLst>
              <a:ext uri="{FF2B5EF4-FFF2-40B4-BE49-F238E27FC236}">
                <a16:creationId xmlns="" xmlns:a16="http://schemas.microsoft.com/office/drawing/2014/main" id="{9102750E-7F27-36E6-DDAF-3CC3C57B7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67425" y="5434424"/>
            <a:ext cx="533401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 smtClean="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3" name="Image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4" name="Image 3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5" name="Image 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6" name="Rectangle 5"/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 smtClean="0">
                <a:solidFill>
                  <a:srgbClr val="5B5B5B"/>
                </a:solidFill>
              </a:rPr>
              <a:t>Quelle est la probabilité que tu aies la maladie?</a:t>
            </a:r>
            <a:endParaRPr lang="fr-CA" sz="4000" b="1">
              <a:solidFill>
                <a:srgbClr val="5B5B5B"/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 smtClean="0">
                <a:solidFill>
                  <a:srgbClr val="5B5B5B"/>
                </a:solidFill>
              </a:rPr>
              <a:t>ⓘ</a:t>
            </a:r>
            <a:r>
              <a:rPr lang="en-US" sz="20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82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Conditionnement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Conditionnement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(4)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0186B038-CA01-5544-A562-C4A4CBD81494}"/>
                  </a:ext>
                </a:extLst>
              </p:cNvPr>
              <p:cNvSpPr txBox="1"/>
              <p:nvPr/>
            </p:nvSpPr>
            <p:spPr>
              <a:xfrm>
                <a:off x="496957" y="3794422"/>
                <a:ext cx="7427546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(~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186B038-CA01-5544-A562-C4A4CBD81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7" y="3794422"/>
                <a:ext cx="7427546" cy="874598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C273FB71-308B-EF48-8223-C27F77716896}"/>
                  </a:ext>
                </a:extLst>
              </p:cNvPr>
              <p:cNvSpPr txBox="1"/>
              <p:nvPr/>
            </p:nvSpPr>
            <p:spPr>
              <a:xfrm>
                <a:off x="1512545" y="4910491"/>
                <a:ext cx="597080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dirty="0">
                    <a:latin typeface="+mj-lt"/>
                  </a:rPr>
                  <a:t>: probabilité d’une maladie (M) si un test est positif (</a:t>
                </a:r>
                <a:r>
                  <a:rPr lang="fr-CA" dirty="0" err="1">
                    <a:latin typeface="+mj-lt"/>
                  </a:rPr>
                  <a:t>T</a:t>
                </a:r>
                <a:r>
                  <a:rPr lang="fr-CA" dirty="0">
                    <a:latin typeface="+mj-lt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dirty="0">
                    <a:latin typeface="+mj-lt"/>
                  </a:rPr>
                  <a:t>: probabilité d’un test positif, si une maladie</a:t>
                </a: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F2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CA" b="0" i="1" smtClean="0">
                        <a:solidFill>
                          <a:srgbClr val="F2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rgbClr val="F2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solidFill>
                          <a:srgbClr val="F2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dirty="0">
                    <a:solidFill>
                      <a:srgbClr val="F20000"/>
                    </a:solidFill>
                    <a:latin typeface="+mj-lt"/>
                  </a:rPr>
                  <a:t>: probabilité de maladie (incidence)</a:t>
                </a: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|~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dirty="0">
                    <a:latin typeface="+mj-lt"/>
                  </a:rPr>
                  <a:t>: probabilité d’un test positif si pas de maladie (~M)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73FB71-308B-EF48-8223-C27F77716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545" y="4910491"/>
                <a:ext cx="5970802" cy="1200329"/>
              </a:xfrm>
              <a:prstGeom prst="rect">
                <a:avLst/>
              </a:prstGeom>
              <a:blipFill>
                <a:blip r:embed="rId5"/>
                <a:stretch>
                  <a:fillRect t="-2105" b="-842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FC7A073-3695-DD41-A98C-6A7688FDFFB5}"/>
              </a:ext>
            </a:extLst>
          </p:cNvPr>
          <p:cNvSpPr/>
          <p:nvPr/>
        </p:nvSpPr>
        <p:spPr>
          <a:xfrm>
            <a:off x="792777" y="944618"/>
            <a:ext cx="19302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20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Règle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Bayes </a:t>
            </a:r>
            <a:endParaRPr lang="fr-CA" sz="2200" dirty="0">
              <a:latin typeface="+mj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0A5DC16B-C0FE-A64D-90C9-EC2696D7DD96}"/>
              </a:ext>
            </a:extLst>
          </p:cNvPr>
          <p:cNvCxnSpPr>
            <a:cxnSpLocks/>
          </p:cNvCxnSpPr>
          <p:nvPr/>
        </p:nvCxnSpPr>
        <p:spPr>
          <a:xfrm>
            <a:off x="1272208" y="2067338"/>
            <a:ext cx="0" cy="6320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57C7CF9-D8A6-4545-84D9-DB9257A0B6E2}"/>
              </a:ext>
            </a:extLst>
          </p:cNvPr>
          <p:cNvSpPr txBox="1"/>
          <p:nvPr/>
        </p:nvSpPr>
        <p:spPr>
          <a:xfrm>
            <a:off x="6379393" y="880734"/>
            <a:ext cx="1982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>
                <a:latin typeface="+mj-lt"/>
              </a:rPr>
              <a:t>G = maladie présente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CF20FC8C-7712-CB4D-915B-F888EC4E5132}"/>
              </a:ext>
            </a:extLst>
          </p:cNvPr>
          <p:cNvCxnSpPr/>
          <p:nvPr/>
        </p:nvCxnSpPr>
        <p:spPr>
          <a:xfrm>
            <a:off x="1512820" y="2018049"/>
            <a:ext cx="344557" cy="4770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795ED24-D76B-B044-8D75-F8779A55D0ED}"/>
              </a:ext>
            </a:extLst>
          </p:cNvPr>
          <p:cNvSpPr txBox="1"/>
          <p:nvPr/>
        </p:nvSpPr>
        <p:spPr>
          <a:xfrm>
            <a:off x="6379393" y="705520"/>
            <a:ext cx="134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>
                <a:latin typeface="+mj-lt"/>
              </a:rPr>
              <a:t>F = test positif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98563F81-5FF7-5B4F-B524-2D8296516574}"/>
              </a:ext>
            </a:extLst>
          </p:cNvPr>
          <p:cNvCxnSpPr>
            <a:cxnSpLocks/>
          </p:cNvCxnSpPr>
          <p:nvPr/>
        </p:nvCxnSpPr>
        <p:spPr>
          <a:xfrm>
            <a:off x="3817144" y="1856110"/>
            <a:ext cx="20086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183BB46-B249-3E4F-9636-FE57E03EF4EC}"/>
              </a:ext>
            </a:extLst>
          </p:cNvPr>
          <p:cNvSpPr txBox="1"/>
          <p:nvPr/>
        </p:nvSpPr>
        <p:spPr>
          <a:xfrm>
            <a:off x="6080238" y="1417884"/>
            <a:ext cx="2806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latin typeface="+mj-lt"/>
              </a:rPr>
              <a:t>Probabilité d’avoir une </a:t>
            </a:r>
            <a:r>
              <a:rPr lang="fr-CA" sz="2400" dirty="0" smtClean="0">
                <a:latin typeface="+mj-lt"/>
              </a:rPr>
              <a:t>maladie donnée en ayant un </a:t>
            </a:r>
            <a:r>
              <a:rPr lang="fr-CA" sz="2400" dirty="0">
                <a:latin typeface="+mj-lt"/>
              </a:rPr>
              <a:t>test positif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FAD5D72-1456-1CA9-3880-21D1E5D88D99}"/>
                  </a:ext>
                </a:extLst>
              </p:cNvPr>
              <p:cNvSpPr txBox="1"/>
              <p:nvPr/>
            </p:nvSpPr>
            <p:spPr>
              <a:xfrm>
                <a:off x="6379393" y="87774"/>
                <a:ext cx="2643031" cy="66659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)⋅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FAD5D72-1456-1CA9-3880-21D1E5D88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393" y="87774"/>
                <a:ext cx="2643031" cy="66659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63E5532-5DDE-CB67-CC40-5ABF4427DF67}"/>
              </a:ext>
            </a:extLst>
          </p:cNvPr>
          <p:cNvSpPr txBox="1"/>
          <p:nvPr/>
        </p:nvSpPr>
        <p:spPr>
          <a:xfrm>
            <a:off x="952147" y="2642738"/>
            <a:ext cx="2945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latin typeface="+mj-lt"/>
              </a:rPr>
              <a:t>M = maladie présente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3BE0D5-1D4A-F57A-55FD-C79EDB3CC07D}"/>
              </a:ext>
            </a:extLst>
          </p:cNvPr>
          <p:cNvSpPr txBox="1"/>
          <p:nvPr/>
        </p:nvSpPr>
        <p:spPr>
          <a:xfrm>
            <a:off x="1891617" y="2355864"/>
            <a:ext cx="192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latin typeface="+mj-lt"/>
              </a:rPr>
              <a:t>T = test positif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C154433F-9D9E-0432-A660-CE54F024BF5F}"/>
                  </a:ext>
                </a:extLst>
              </p:cNvPr>
              <p:cNvSpPr txBox="1"/>
              <p:nvPr/>
            </p:nvSpPr>
            <p:spPr>
              <a:xfrm>
                <a:off x="864384" y="1495477"/>
                <a:ext cx="2769091" cy="66909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)⋅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54433F-9D9E-0432-A660-CE54F024B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84" y="1495477"/>
                <a:ext cx="2769091" cy="669094"/>
              </a:xfrm>
              <a:prstGeom prst="rect">
                <a:avLst/>
              </a:prstGeom>
              <a:blipFill>
                <a:blip r:embed="rId7"/>
                <a:stretch>
                  <a:fillRect b="-9259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A15FAE6-01B0-727D-2F11-13DC0337411D}"/>
              </a:ext>
            </a:extLst>
          </p:cNvPr>
          <p:cNvSpPr/>
          <p:nvPr/>
        </p:nvSpPr>
        <p:spPr>
          <a:xfrm>
            <a:off x="2425019" y="1856110"/>
            <a:ext cx="649485" cy="4004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A316704C-6E98-D800-E009-77A33B73786D}"/>
              </a:ext>
            </a:extLst>
          </p:cNvPr>
          <p:cNvSpPr/>
          <p:nvPr/>
        </p:nvSpPr>
        <p:spPr>
          <a:xfrm>
            <a:off x="3346451" y="4172865"/>
            <a:ext cx="4620259" cy="5510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08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Conditionnement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Conditionnement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(5)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6C584F36-048D-E846-A7E5-F8B369DAFA3E}"/>
                  </a:ext>
                </a:extLst>
              </p:cNvPr>
              <p:cNvSpPr txBox="1"/>
              <p:nvPr/>
            </p:nvSpPr>
            <p:spPr>
              <a:xfrm>
                <a:off x="355600" y="4663675"/>
                <a:ext cx="7248305" cy="11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CA" sz="2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sz="2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CA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e>
                          </m:d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0001</m:t>
                          </m:r>
                        </m:num>
                        <m:den>
                          <m:d>
                            <m:dPr>
                              <m:ctrlPr>
                                <a:rPr lang="en-CA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CA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CA" sz="2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CA" sz="2200" i="1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e>
                          </m:d>
                          <m:r>
                            <a:rPr lang="en-CA" sz="22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CA" sz="22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2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CA" sz="2200" i="1">
                              <a:latin typeface="Cambria Math" panose="02040503050406030204" pitchFamily="18" charset="0"/>
                            </a:rPr>
                            <m:t>0001</m:t>
                          </m:r>
                          <m:r>
                            <a:rPr lang="en-CA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02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∗(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0001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CA" sz="2200" dirty="0">
                  <a:latin typeface="+mj-lt"/>
                </a:endParaRPr>
              </a:p>
              <a:p>
                <a:r>
                  <a:rPr lang="fr-CA" sz="2200" dirty="0">
                    <a:latin typeface="+mj-lt"/>
                  </a:rPr>
                  <a:t>	= 0.0049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C584F36-048D-E846-A7E5-F8B369DAF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4663675"/>
                <a:ext cx="7248305" cy="1148071"/>
              </a:xfrm>
              <a:prstGeom prst="rect">
                <a:avLst/>
              </a:prstGeom>
              <a:blipFill rotWithShape="0">
                <a:blip r:embed="rId3"/>
                <a:stretch>
                  <a:fillRect b="-1010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01E1CA09-0BF4-544F-B614-62366C06E02E}"/>
                  </a:ext>
                </a:extLst>
              </p:cNvPr>
              <p:cNvSpPr txBox="1"/>
              <p:nvPr/>
            </p:nvSpPr>
            <p:spPr>
              <a:xfrm>
                <a:off x="355600" y="1077138"/>
                <a:ext cx="7980017" cy="3631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Scenario</a:t>
                </a:r>
              </a:p>
              <a:p>
                <a:endParaRPr lang="fr-CA" sz="2200" dirty="0">
                  <a:latin typeface="+mj-lt"/>
                </a:endParaRPr>
              </a:p>
              <a:p>
                <a:r>
                  <a:rPr lang="fr-CA" sz="2200" dirty="0">
                    <a:latin typeface="+mj-lt"/>
                  </a:rPr>
                  <a:t>L’information qui nous manquait: </a:t>
                </a:r>
                <a:r>
                  <a:rPr lang="fr-CA" sz="2200" dirty="0">
                    <a:solidFill>
                      <a:srgbClr val="FF0000"/>
                    </a:solidFill>
                    <a:latin typeface="+mj-lt"/>
                  </a:rPr>
                  <a:t>Le taux d’incidence.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A" sz="2200" dirty="0">
                    <a:latin typeface="+mj-lt"/>
                  </a:rPr>
                  <a:t>La maladie affecte 1/10,000 personnes dans la population. </a:t>
                </a:r>
                <a:endParaRPr lang="en-CA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CA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2000" dirty="0">
                    <a:latin typeface="+mj-lt"/>
                  </a:rPr>
                  <a:t>: 1/10,000</a:t>
                </a:r>
                <a:endParaRPr lang="fr-CA" sz="2200" dirty="0">
                  <a:latin typeface="+mj-lt"/>
                </a:endParaRPr>
              </a:p>
              <a:p>
                <a:endParaRPr lang="fr-CA" sz="2400" dirty="0"/>
              </a:p>
              <a:p>
                <a:endParaRPr lang="fr-CA" sz="2400" dirty="0"/>
              </a:p>
              <a:p>
                <a:r>
                  <a:rPr lang="fr-CA" sz="2400" dirty="0"/>
                  <a:t> </a:t>
                </a:r>
              </a:p>
              <a:p>
                <a:endParaRPr lang="fr-CA" sz="2400" dirty="0"/>
              </a:p>
              <a:p>
                <a:endParaRPr lang="fr-CA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E1CA09-0BF4-544F-B614-62366C06E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1077138"/>
                <a:ext cx="7980017" cy="3631763"/>
              </a:xfrm>
              <a:prstGeom prst="rect">
                <a:avLst/>
              </a:prstGeom>
              <a:blipFill>
                <a:blip r:embed="rId4"/>
                <a:stretch>
                  <a:fillRect l="-1111" t="-104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A51983CB-F2E8-CCB4-2FBF-ACE96D6040ED}"/>
                  </a:ext>
                </a:extLst>
              </p:cNvPr>
              <p:cNvSpPr txBox="1"/>
              <p:nvPr/>
            </p:nvSpPr>
            <p:spPr>
              <a:xfrm>
                <a:off x="542128" y="3156071"/>
                <a:ext cx="5520742" cy="809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CA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sz="2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CA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(~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CA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CA" sz="2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1983CB-F2E8-CCB4-2FBF-ACE96D604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28" y="3156071"/>
                <a:ext cx="5520742" cy="809517"/>
              </a:xfrm>
              <a:prstGeom prst="rect">
                <a:avLst/>
              </a:prstGeom>
              <a:blipFill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A6A9C316-9A70-67B4-7F1B-C6A3B3CE0045}"/>
                  </a:ext>
                </a:extLst>
              </p:cNvPr>
              <p:cNvSpPr txBox="1"/>
              <p:nvPr/>
            </p:nvSpPr>
            <p:spPr>
              <a:xfrm>
                <a:off x="6196389" y="2976577"/>
                <a:ext cx="270907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CA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dirty="0">
                    <a:latin typeface="+mj-lt"/>
                  </a:rPr>
                  <a:t>: 1/10,000</a:t>
                </a:r>
                <a:endParaRPr lang="en-CA" i="1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fr-CA" dirty="0">
                    <a:latin typeface="+mj-lt"/>
                  </a:rPr>
                  <a:t>: 0.02</a:t>
                </a:r>
                <a:endParaRPr lang="en-CA" i="1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fr-CA" dirty="0">
                    <a:latin typeface="+mj-lt"/>
                  </a:rPr>
                  <a:t>: (1-0.01)</a:t>
                </a:r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(~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dirty="0">
                    <a:latin typeface="+mj-lt"/>
                  </a:rPr>
                  <a:t>: 1-(1/10,000)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A9C316-9A70-67B4-7F1B-C6A3B3CE0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389" y="2976577"/>
                <a:ext cx="2709072" cy="1200329"/>
              </a:xfrm>
              <a:prstGeom prst="rect">
                <a:avLst/>
              </a:prstGeom>
              <a:blipFill>
                <a:blip r:embed="rId6"/>
                <a:stretch>
                  <a:fillRect t="-2105" b="-736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="" xmlns:a16="http://schemas.microsoft.com/office/drawing/2014/main" id="{90F6394D-915F-A4E8-E338-D08ED93331CD}"/>
              </a:ext>
            </a:extLst>
          </p:cNvPr>
          <p:cNvSpPr/>
          <p:nvPr/>
        </p:nvSpPr>
        <p:spPr>
          <a:xfrm>
            <a:off x="1500339" y="5380384"/>
            <a:ext cx="938062" cy="4004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68E1222-3CCC-5891-86F9-C9DB7BCEDF90}"/>
              </a:ext>
            </a:extLst>
          </p:cNvPr>
          <p:cNvSpPr txBox="1"/>
          <p:nvPr/>
        </p:nvSpPr>
        <p:spPr>
          <a:xfrm>
            <a:off x="2438401" y="5627080"/>
            <a:ext cx="8931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200" dirty="0">
                <a:solidFill>
                  <a:srgbClr val="F20000"/>
                </a:solidFill>
                <a:latin typeface="+mj-lt"/>
              </a:rPr>
              <a:t>0.5% !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888027" y="6141503"/>
            <a:ext cx="4255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hlinkClick r:id="rId7"/>
              </a:rPr>
              <a:t>https://</a:t>
            </a:r>
            <a:r>
              <a:rPr lang="fr-CA" dirty="0" smtClean="0">
                <a:hlinkClick r:id="rId7"/>
              </a:rPr>
              <a:t>www.yudkowsky.net/rational/bayes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264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Distribution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particulières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Couples de variables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gaussiennes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1091185"/>
                <a:ext cx="8644622" cy="5309614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Propriétés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2200" spc="-50" dirty="0">
                    <a:latin typeface="+mj-lt"/>
                    <a:cs typeface="Tahoma"/>
                  </a:rPr>
                  <a:t>Si le couple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cs typeface="Tahoma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200" spc="-50" dirty="0"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spc="-50" dirty="0">
                            <a:cs typeface="Tahoma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CA" sz="2200" i="1" spc="-50" dirty="0">
                            <a:cs typeface="Tahoma"/>
                          </a:rPr>
                          <m:t>G</m:t>
                        </m:r>
                      </m:e>
                    </m:d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suit </a:t>
                </a:r>
                <a:r>
                  <a:rPr lang="en-CA" sz="2200" spc="-50" dirty="0" err="1">
                    <a:latin typeface="+mj-lt"/>
                    <a:cs typeface="Tahoma"/>
                  </a:rPr>
                  <a:t>une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loi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gaussienne</a:t>
                </a:r>
                <a:endParaRPr lang="en-CA" sz="22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Chacune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des variables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est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gaussienne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lois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conditionnelles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sont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gaussiennes</a:t>
                </a:r>
                <a:endParaRPr lang="en-CA" sz="22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Importance pratique</a:t>
                </a:r>
                <a:endParaRPr lang="en-CA" sz="26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Choix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raisonable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si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cs typeface="Tahoma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200" spc="-50" dirty="0"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spc="-50" dirty="0">
                            <a:cs typeface="Tahoma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CA" sz="2200" i="1" spc="-50" dirty="0">
                            <a:cs typeface="Tahoma"/>
                          </a:rPr>
                          <m:t>G</m:t>
                        </m:r>
                      </m:e>
                    </m:d>
                    <m:r>
                      <a:rPr lang="en-CA" sz="2200" i="1" spc="-50" dirty="0"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n’est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connu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que par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sa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moyenne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et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sa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matrice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covariance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Représente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une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large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gamme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phénomènes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1091185"/>
                <a:ext cx="8644622" cy="5309614"/>
              </a:xfrm>
              <a:prstGeom prst="rect">
                <a:avLst/>
              </a:prstGeom>
              <a:blipFill>
                <a:blip r:embed="rId3"/>
                <a:stretch>
                  <a:fillRect l="-117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66CDC60-6E3F-9B27-D5FC-499DA697A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46" y="1171883"/>
            <a:ext cx="2871571" cy="6988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52FA2CEF-6D1F-1E8F-F589-2F75D649CCEE}"/>
              </a:ext>
            </a:extLst>
          </p:cNvPr>
          <p:cNvSpPr/>
          <p:nvPr/>
        </p:nvSpPr>
        <p:spPr>
          <a:xfrm>
            <a:off x="2341851" y="1120830"/>
            <a:ext cx="1339466" cy="4004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CB1D874-F3A9-9AC6-F958-2009BC1B82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56"/>
          <a:stretch/>
        </p:blipFill>
        <p:spPr>
          <a:xfrm>
            <a:off x="2245531" y="2113324"/>
            <a:ext cx="5568545" cy="800827"/>
          </a:xfrm>
          <a:prstGeom prst="rect">
            <a:avLst/>
          </a:prstGeom>
        </p:spPr>
      </p:pic>
      <p:cxnSp>
        <p:nvCxnSpPr>
          <p:cNvPr id="21" name="Curved Connector 20">
            <a:extLst>
              <a:ext uri="{FF2B5EF4-FFF2-40B4-BE49-F238E27FC236}">
                <a16:creationId xmlns="" xmlns:a16="http://schemas.microsoft.com/office/drawing/2014/main" id="{04D93592-EE9B-32FA-B51C-AD70E65A50BD}"/>
              </a:ext>
            </a:extLst>
          </p:cNvPr>
          <p:cNvCxnSpPr>
            <a:cxnSpLocks/>
            <a:stCxn id="15" idx="2"/>
          </p:cNvCxnSpPr>
          <p:nvPr/>
        </p:nvCxnSpPr>
        <p:spPr>
          <a:xfrm rot="10800000" flipH="1" flipV="1">
            <a:off x="2341851" y="1321068"/>
            <a:ext cx="83168" cy="931797"/>
          </a:xfrm>
          <a:prstGeom prst="curvedConnector4">
            <a:avLst>
              <a:gd name="adj1" fmla="val -274865"/>
              <a:gd name="adj2" fmla="val 60745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="" xmlns:a16="http://schemas.microsoft.com/office/drawing/2014/main" id="{08748A5B-642A-7970-20A8-2F4BB90A3593}"/>
              </a:ext>
            </a:extLst>
          </p:cNvPr>
          <p:cNvCxnSpPr>
            <a:cxnSpLocks/>
            <a:stCxn id="27" idx="1"/>
          </p:cNvCxnSpPr>
          <p:nvPr/>
        </p:nvCxnSpPr>
        <p:spPr>
          <a:xfrm rot="10800000">
            <a:off x="4227446" y="2914158"/>
            <a:ext cx="1435525" cy="360955"/>
          </a:xfrm>
          <a:prstGeom prst="curvedConnector3">
            <a:avLst>
              <a:gd name="adj1" fmla="val 99851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E85D2F7-9D3B-AF81-B907-7AD45B5C9834}"/>
              </a:ext>
            </a:extLst>
          </p:cNvPr>
          <p:cNvSpPr txBox="1"/>
          <p:nvPr/>
        </p:nvSpPr>
        <p:spPr>
          <a:xfrm>
            <a:off x="5662970" y="3121223"/>
            <a:ext cx="1122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covariance</a:t>
            </a:r>
          </a:p>
        </p:txBody>
      </p:sp>
    </p:spTree>
    <p:extLst>
      <p:ext uri="{BB962C8B-B14F-4D97-AF65-F5344CB8AC3E}">
        <p14:creationId xmlns:p14="http://schemas.microsoft.com/office/powerpoint/2010/main" val="29711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Vecteurs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Distribution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particulières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Vecteurs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776985"/>
            <a:ext cx="8644622" cy="32750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Définition</a:t>
            </a:r>
            <a:r>
              <a:rPr lang="en-CA" sz="2600" b="1" u="sng" spc="-50" dirty="0">
                <a:latin typeface="+mj-lt"/>
                <a:cs typeface="Tahoma"/>
              </a:rPr>
              <a:t> et </a:t>
            </a:r>
            <a:r>
              <a:rPr lang="en-CA" sz="2600" b="1" u="sng" spc="-50" dirty="0" err="1">
                <a:latin typeface="+mj-lt"/>
                <a:cs typeface="Tahoma"/>
              </a:rPr>
              <a:t>propriétés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0" indent="0" algn="ctr">
              <a:buSzPct val="135000"/>
              <a:buNone/>
            </a:pPr>
            <a:r>
              <a:rPr lang="en-CA" sz="2400" spc="-50" dirty="0">
                <a:latin typeface="+mj-lt"/>
                <a:cs typeface="Tahoma"/>
              </a:rPr>
              <a:t>Extension </a:t>
            </a:r>
            <a:r>
              <a:rPr lang="en-CA" sz="2400" spc="-50" dirty="0" err="1">
                <a:latin typeface="+mj-lt"/>
                <a:cs typeface="Tahoma"/>
              </a:rPr>
              <a:t>directe</a:t>
            </a:r>
            <a:r>
              <a:rPr lang="en-CA" sz="2400" spc="-50" dirty="0">
                <a:latin typeface="+mj-lt"/>
                <a:cs typeface="Tahoma"/>
              </a:rPr>
              <a:t> des </a:t>
            </a:r>
            <a:r>
              <a:rPr lang="en-CA" sz="2400" spc="-50" dirty="0" err="1">
                <a:latin typeface="+mj-lt"/>
                <a:cs typeface="Tahoma"/>
              </a:rPr>
              <a:t>propriétés</a:t>
            </a:r>
            <a:r>
              <a:rPr lang="en-CA" sz="2400" spc="-50" dirty="0">
                <a:latin typeface="+mj-lt"/>
                <a:cs typeface="Tahoma"/>
              </a:rPr>
              <a:t> des couples de variables </a:t>
            </a:r>
            <a:r>
              <a:rPr lang="en-CA" sz="2400" spc="-50" dirty="0" err="1">
                <a:latin typeface="+mj-lt"/>
                <a:cs typeface="Tahoma"/>
              </a:rPr>
              <a:t>aléatoires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Est-</a:t>
            </a:r>
            <a:r>
              <a:rPr lang="en-CA" sz="2600" b="1" u="sng" spc="-50" dirty="0" err="1">
                <a:latin typeface="+mj-lt"/>
                <a:cs typeface="Tahoma"/>
              </a:rPr>
              <a:t>ce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suffisant</a:t>
            </a:r>
            <a:r>
              <a:rPr lang="en-CA" sz="2600" b="1" u="sng" spc="-50" dirty="0">
                <a:latin typeface="+mj-lt"/>
                <a:cs typeface="Tahoma"/>
              </a:rPr>
              <a:t>?</a:t>
            </a:r>
            <a:endParaRPr lang="en-CA" sz="22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Représentation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d’incertitudes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dans des images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taille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finie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: OK</a:t>
            </a: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Clr>
                <a:srgbClr val="FF0000"/>
              </a:buClr>
              <a:buSzPct val="135000"/>
            </a:pPr>
            <a:r>
              <a:rPr lang="en-CA" sz="220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Opérations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usuelles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(e.g., convolution, representation </a:t>
            </a:r>
            <a:r>
              <a:rPr lang="en-CA" sz="220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fréquentielle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)</a:t>
            </a:r>
            <a:endParaRPr lang="en-CA" sz="2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225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130928"/>
            <a:ext cx="8518283" cy="519181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͏͏Variables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Vecteurs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Aspects </a:t>
            </a:r>
            <a:r>
              <a:rPr lang="en-CA" sz="2400" b="1" spc="-45" dirty="0" err="1">
                <a:latin typeface="+mj-lt"/>
                <a:cs typeface="Tahoma"/>
              </a:rPr>
              <a:t>fréquentiels</a:t>
            </a:r>
            <a:r>
              <a:rPr lang="en-CA" sz="2400" b="1" spc="-45" dirty="0">
                <a:latin typeface="+mj-lt"/>
                <a:cs typeface="Tahoma"/>
              </a:rPr>
              <a:t> : </a:t>
            </a:r>
            <a:r>
              <a:rPr lang="en-CA" sz="2400" b="1" spc="-45" dirty="0" err="1">
                <a:latin typeface="+mj-lt"/>
                <a:cs typeface="Tahoma"/>
              </a:rPr>
              <a:t>signaux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aléatoires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stationnaires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d’ordre</a:t>
            </a:r>
            <a:r>
              <a:rPr lang="en-CA" sz="2400" b="1" spc="-45" dirty="0">
                <a:latin typeface="+mj-lt"/>
                <a:cs typeface="Tahoma"/>
              </a:rPr>
              <a:t> 2</a:t>
            </a:r>
            <a:endParaRPr lang="fr-FR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Estimation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Estimateurs classiques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 err="1">
                <a:latin typeface="+mj-lt"/>
                <a:cs typeface="Tahoma"/>
              </a:rPr>
              <a:t>Caractéristiques</a:t>
            </a:r>
            <a:r>
              <a:rPr lang="en-CA" sz="2400" b="1" spc="-45" dirty="0">
                <a:latin typeface="+mj-lt"/>
                <a:cs typeface="Tahoma"/>
              </a:rPr>
              <a:t> des </a:t>
            </a:r>
            <a:r>
              <a:rPr lang="en-CA" sz="2400" b="1" spc="-45" dirty="0" err="1">
                <a:latin typeface="+mj-lt"/>
                <a:cs typeface="Tahoma"/>
              </a:rPr>
              <a:t>estimateurs</a:t>
            </a:r>
            <a:endParaRPr lang="en-CA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Estimation MAP dans le </a:t>
            </a:r>
            <a:r>
              <a:rPr lang="en-CA" sz="2400" b="1" spc="-45" dirty="0" err="1">
                <a:latin typeface="+mj-lt"/>
                <a:cs typeface="Tahoma"/>
              </a:rPr>
              <a:t>cas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linéaire</a:t>
            </a:r>
            <a:r>
              <a:rPr lang="en-CA" sz="2400" b="1" spc="-45" dirty="0">
                <a:latin typeface="+mj-lt"/>
                <a:cs typeface="Tahoma"/>
              </a:rPr>
              <a:t> et </a:t>
            </a:r>
            <a:r>
              <a:rPr lang="en-CA" sz="2400" b="1" spc="-45" dirty="0" err="1">
                <a:latin typeface="+mj-lt"/>
                <a:cs typeface="Tahoma"/>
              </a:rPr>
              <a:t>gaussien</a:t>
            </a:r>
            <a:endParaRPr lang="en-CA" sz="2400" b="1" spc="-4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Rappels: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probabilités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signal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086C8FD9-F1E7-6541-BDA4-DF675213353F}"/>
              </a:ext>
            </a:extLst>
          </p:cNvPr>
          <p:cNvSpPr/>
          <p:nvPr/>
        </p:nvSpPr>
        <p:spPr>
          <a:xfrm>
            <a:off x="848007" y="2682429"/>
            <a:ext cx="7994910" cy="420117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53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Signaux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stationnaires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d’ordre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deux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Position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Signaux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temps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discret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1033536"/>
                <a:ext cx="8118842" cy="5657795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3100" b="1" u="sng" spc="-50" dirty="0">
                    <a:latin typeface="+mj-lt"/>
                    <a:cs typeface="Tahoma"/>
                  </a:rPr>
                  <a:t>Définition 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fr-CA" sz="2600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F  </a:t>
                </a:r>
                <a14:m>
                  <m:oMath xmlns:m="http://schemas.openxmlformats.org/officeDocument/2006/math">
                    <m:r>
                      <a:rPr lang="fr-CA" sz="2600" b="0" i="1" spc="-5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CA" sz="2600" i="1" spc="-5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600" i="1" spc="-5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CA" sz="2600" i="1" spc="-50">
                                <a:solidFill>
                                  <a:schemeClr val="tx1"/>
                                </a:solidFill>
                                <a:latin typeface="+mj-lt"/>
                                <a:cs typeface="Tahoma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CA" sz="2600" i="1" spc="-50">
                                <a:solidFill>
                                  <a:schemeClr val="tx1"/>
                                </a:solidFill>
                                <a:latin typeface="+mj-lt"/>
                                <a:cs typeface="Tahoma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CA" sz="2600" i="1" spc="-50">
                                <a:solidFill>
                                  <a:schemeClr val="tx1"/>
                                </a:solidFill>
                                <a:latin typeface="+mj-lt"/>
                                <a:cs typeface="Tahoma"/>
                              </a:rPr>
                              <m:t>n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fr-CA" sz="2600" i="1" spc="-5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600" spc="-5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fr-CA" sz="2600" i="1" spc="-5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600" i="1" spc="-5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fr-CA" sz="2600" i="1" spc="-5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a:rPr lang="fr-CA" sz="2600" b="0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lang="fr-CA" sz="2600" i="1" spc="-5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a:rPr lang="fr-CA" sz="2600" b="0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ℤ</m:t>
                        </m:r>
                      </m:e>
                    </m:d>
                  </m:oMath>
                </a14:m>
                <a:r>
                  <a:rPr lang="fr-CA" sz="2600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fr-CA" sz="26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signal aléatoire  (ensemble de variables aléatoires)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A" sz="26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CA" sz="2600" i="1" spc="-50">
                            <a:latin typeface="+mj-lt"/>
                            <a:cs typeface="Tahoma"/>
                          </a:rPr>
                          <m:t>p</m:t>
                        </m:r>
                      </m:e>
                      <m:sub>
                        <m:sSub>
                          <m:sSubPr>
                            <m:ctrlPr>
                              <a:rPr lang="fr-CA" sz="26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n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CA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6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CA" sz="2600" i="1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CA" sz="2600" i="1" baseline="-2500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n</m:t>
                            </m:r>
                          </m:sub>
                        </m:sSub>
                      </m:e>
                    </m:d>
                  </m:oMath>
                </a14:m>
                <a:r>
                  <a:rPr lang="fr-CA" sz="2600" spc="-50" dirty="0">
                    <a:latin typeface="+mj-lt"/>
                    <a:cs typeface="Tahoma"/>
                  </a:rPr>
                  <a:t> ;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CA" sz="2600" i="1" spc="-50">
                        <a:latin typeface="+mj-lt"/>
                        <a:cs typeface="Tahoma"/>
                      </a:rPr>
                      <m:t>n</m:t>
                    </m:r>
                    <m:r>
                      <m:rPr>
                        <m:nor/>
                      </m:rPr>
                      <a:rPr lang="fr-CA" sz="2600" i="1" spc="-50">
                        <a:latin typeface="+mj-lt"/>
                        <a:cs typeface="Tahoma"/>
                      </a:rPr>
                      <m:t> </m:t>
                    </m:r>
                    <m:r>
                      <a:rPr lang="fr-CA" sz="2600" i="1" spc="-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∈</m:t>
                    </m:r>
                  </m:oMath>
                </a14:m>
                <a:r>
                  <a:rPr lang="fr-CA" sz="2600" spc="-50" dirty="0">
                    <a:latin typeface="+mj-lt"/>
                    <a:cs typeface="Tahoma"/>
                  </a:rPr>
                  <a:t> </a:t>
                </a:r>
                <a:r>
                  <a:rPr lang="fr-CA" sz="2600" spc="-50" dirty="0" err="1">
                    <a:latin typeface="+mj-lt"/>
                    <a:ea typeface="Cambria Math" panose="02040503050406030204" pitchFamily="18" charset="0"/>
                    <a:cs typeface="Tahoma"/>
                  </a:rPr>
                  <a:t>ℤ</a:t>
                </a:r>
                <a:r>
                  <a:rPr lang="fr-CA" sz="26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 </a:t>
                </a:r>
                <a:r>
                  <a:rPr lang="fr-CA" sz="2600" spc="-5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/>
                  </a:rPr>
                  <a:t>impossible à définir 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fr-CA" sz="2600" spc="-50" dirty="0">
                    <a:latin typeface="+mj-lt"/>
                    <a:cs typeface="Tahoma"/>
                  </a:rPr>
                  <a:t>Comportement de </a:t>
                </a:r>
                <a:r>
                  <a:rPr lang="fr-CA" sz="2600" i="1" spc="-50" dirty="0">
                    <a:latin typeface="+mj-lt"/>
                    <a:cs typeface="Tahoma"/>
                  </a:rPr>
                  <a:t>F </a:t>
                </a:r>
                <a:r>
                  <a:rPr lang="fr-CA" sz="2600" spc="-50" dirty="0">
                    <a:latin typeface="+mj-lt"/>
                    <a:cs typeface="Tahoma"/>
                  </a:rPr>
                  <a:t>défini à partir de la loi conjointe de tout sous ensemble </a:t>
                </a:r>
                <a:r>
                  <a:rPr lang="fr-CA" sz="26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fini</a:t>
                </a:r>
                <a:r>
                  <a:rPr lang="fr-CA" sz="2600" spc="-50" dirty="0">
                    <a:latin typeface="+mj-lt"/>
                    <a:cs typeface="Tahoma"/>
                  </a:rPr>
                  <a:t> de ses composantes</a:t>
                </a:r>
                <a:endParaRPr lang="fr-CA" sz="2600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2600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r>
                  <a:rPr lang="fr-CA" sz="3100" b="1" u="sng" spc="-50" dirty="0">
                    <a:latin typeface="+mj-lt"/>
                    <a:cs typeface="Tahoma"/>
                  </a:rPr>
                  <a:t>Caractéristiques importantes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fr-CA" sz="2600" b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Caractéristiques </a:t>
                </a:r>
                <a:r>
                  <a:rPr lang="fr-CA" sz="2600" b="1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instantanées</a:t>
                </a:r>
                <a:r>
                  <a:rPr lang="fr-CA" sz="2600" b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fr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caractéristiques de tout échantillon (pris indépendamment des autres)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14:m>
                  <m:oMath xmlns:m="http://schemas.openxmlformats.org/officeDocument/2006/math">
                    <m:r>
                      <a:rPr lang="fr-CA" sz="2600" b="0" i="1" spc="-50" smtClean="0">
                        <a:latin typeface="Cambria Math" panose="02040503050406030204" pitchFamily="18" charset="0"/>
                        <a:cs typeface="Tahoma"/>
                      </a:rPr>
                      <m:t>     </m:t>
                    </m:r>
                    <m:sSub>
                      <m:sSubPr>
                        <m:ctrlPr>
                          <a:rPr lang="fr-CA" sz="26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CA" sz="2600" i="1" spc="-50">
                            <a:latin typeface="+mj-lt"/>
                            <a:cs typeface="Tahoma"/>
                          </a:rPr>
                          <m:t>p</m:t>
                        </m:r>
                      </m:e>
                      <m:sub>
                        <m:sSub>
                          <m:sSubPr>
                            <m:ctrlPr>
                              <a:rPr lang="fr-CA" sz="26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n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CA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6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CA" sz="2600" i="1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CA" sz="2600" i="1" baseline="-2500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n</m:t>
                            </m:r>
                          </m:sub>
                        </m:sSub>
                      </m:e>
                    </m:d>
                  </m:oMath>
                </a14:m>
                <a:r>
                  <a:rPr lang="fr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CA" sz="26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b>
                        <m:r>
                          <m:rPr>
                            <m:nor/>
                          </m:rPr>
                          <a:rPr lang="fr-CA" sz="26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</m:sub>
                    </m:sSub>
                    <m:r>
                      <a:rPr lang="fr-CA" sz="260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fr-CA" sz="26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fr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CA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6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n</m:t>
                            </m:r>
                          </m:sub>
                        </m:sSub>
                      </m:e>
                    </m:d>
                    <m:r>
                      <a:rPr lang="fr-CA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 ;</m:t>
                    </m:r>
                    <m:sSubSup>
                      <m:sSubSupPr>
                        <m:ctrlPr>
                          <a:rPr lang="fr-CA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SupPr>
                      <m:e>
                        <m:r>
                          <a:rPr lang="fr-CA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fr-CA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𝜎</m:t>
                        </m:r>
                      </m:e>
                      <m:sub>
                        <m:r>
                          <m:rPr>
                            <m:nor/>
                          </m:rPr>
                          <a:rPr lang="fr-CA" sz="26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</m:sub>
                      <m:sup>
                        <m:r>
                          <m:rPr>
                            <m:nor/>
                          </m:rPr>
                          <a:rPr lang="fr-CA" sz="260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bSup>
                    <m:r>
                      <a:rPr lang="fr-CA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fr-CA" sz="2600" i="1" spc="-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m:rPr>
                        <m:nor/>
                      </m:rPr>
                      <a:rPr lang="fr-CA" sz="260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fr-CA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6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n</m:t>
                            </m:r>
                          </m:sub>
                        </m:sSub>
                      </m:e>
                    </m:d>
                    <m:r>
                      <a:rPr lang="fr-CA" sz="2600" b="0" i="0" spc="-50" smtClean="0">
                        <a:latin typeface="Cambria Math" panose="02040503050406030204" pitchFamily="18" charset="0"/>
                        <a:cs typeface="Tahoma"/>
                      </a:rPr>
                      <m:t> …</m:t>
                    </m:r>
                  </m:oMath>
                </a14:m>
                <a:endParaRPr lang="fr-CA" sz="26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6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600" b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Caractéristiques du </a:t>
                </a:r>
                <a:r>
                  <a:rPr lang="fr-CA" sz="2600" b="1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deuxième ordre</a:t>
                </a:r>
                <a:r>
                  <a:rPr lang="fr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caractéristiques de tout couple d’échantillons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fr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  Covariance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CA" sz="26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fr-CA" sz="26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fr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26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fr-CA" sz="26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60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CA" sz="26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600" i="1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fr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A" sz="2600" i="1" spc="-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m:rPr>
                        <m:nor/>
                      </m:rPr>
                      <a:rPr lang="fr-CA" sz="260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Cov</m:t>
                    </m:r>
                  </m:oMath>
                </a14:m>
                <a:r>
                  <a:rPr lang="fr-CA" sz="26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CA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6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 </m:t>
                            </m:r>
                          </m:sub>
                        </m:sSub>
                        <m:r>
                          <a:rPr lang="fr-CA" sz="2600" i="1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sSub>
                          <m:sSubPr>
                            <m:ctrlPr>
                              <a:rPr lang="fr-CA" sz="26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CA" sz="2600" i="1" spc="-50">
                                <a:latin typeface="+mj-lt"/>
                                <a:cs typeface="Tahoma"/>
                              </a:rPr>
                              <m:t>p</m:t>
                            </m:r>
                          </m:sub>
                        </m:sSub>
                      </m:e>
                    </m:d>
                  </m:oMath>
                </a14:m>
                <a:endParaRPr lang="fr-CA" sz="26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1033536"/>
                <a:ext cx="8118842" cy="5657795"/>
              </a:xfrm>
              <a:prstGeom prst="rect">
                <a:avLst/>
              </a:prstGeom>
              <a:blipFill>
                <a:blip r:embed="rId3"/>
                <a:stretch>
                  <a:fillRect l="-1406" t="-268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50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39990" y="317873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Position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problème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05BD66-3ADB-4637-B326-34C14BD2CA8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Introduction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="" xmlns:a16="http://schemas.microsoft.com/office/drawing/2014/main" id="{8FB46B10-9D9D-4AC3-8E17-648C706BD8A9}"/>
              </a:ext>
            </a:extLst>
          </p:cNvPr>
          <p:cNvSpPr txBox="1">
            <a:spLocks/>
          </p:cNvSpPr>
          <p:nvPr/>
        </p:nvSpPr>
        <p:spPr>
          <a:xfrm>
            <a:off x="487948" y="1022885"/>
            <a:ext cx="8633792" cy="54010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Restauration</a:t>
            </a:r>
            <a:r>
              <a:rPr lang="fr-FR" sz="2600" b="1" u="sng" spc="-50" dirty="0">
                <a:latin typeface="+mj-lt"/>
                <a:ea typeface="Cambria Math" panose="02040503050406030204" pitchFamily="18" charset="0"/>
                <a:cs typeface="Tahoma"/>
              </a:rPr>
              <a:t> d’images uniquement affecté par du bruit</a:t>
            </a:r>
          </a:p>
          <a:p>
            <a:pPr marL="0" indent="0">
              <a:spcBef>
                <a:spcPts val="1200"/>
              </a:spcBef>
              <a:buSzPct val="135000"/>
              <a:buNone/>
            </a:pPr>
            <a:endParaRPr lang="en-CA" sz="14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Modèle de formation d’images: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4" name="object 24">
            <a:extLst>
              <a:ext uri="{FF2B5EF4-FFF2-40B4-BE49-F238E27FC236}">
                <a16:creationId xmlns="" xmlns:a16="http://schemas.microsoft.com/office/drawing/2014/main" id="{2A5B9465-175E-61FF-6BED-2D3EDBB565BC}"/>
              </a:ext>
            </a:extLst>
          </p:cNvPr>
          <p:cNvSpPr/>
          <p:nvPr/>
        </p:nvSpPr>
        <p:spPr>
          <a:xfrm>
            <a:off x="1201126" y="2721387"/>
            <a:ext cx="1508620" cy="1203842"/>
          </a:xfrm>
          <a:prstGeom prst="rect">
            <a:avLst/>
          </a:prstGeom>
          <a:blipFill>
            <a:blip r:embed="rId3" cstate="print"/>
            <a:stretch>
              <a:fillRect r="-199956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A89E3B5-6B8C-04E9-2C18-693F8E123D46}"/>
              </a:ext>
            </a:extLst>
          </p:cNvPr>
          <p:cNvGrpSpPr/>
          <p:nvPr/>
        </p:nvGrpSpPr>
        <p:grpSpPr>
          <a:xfrm>
            <a:off x="1513638" y="2621027"/>
            <a:ext cx="6392106" cy="1655465"/>
            <a:chOff x="320394" y="1773535"/>
            <a:chExt cx="8754674" cy="2923186"/>
          </a:xfrm>
        </p:grpSpPr>
        <p:sp>
          <p:nvSpPr>
            <p:cNvPr id="12" name="object 24">
              <a:extLst>
                <a:ext uri="{FF2B5EF4-FFF2-40B4-BE49-F238E27FC236}">
                  <a16:creationId xmlns="" xmlns:a16="http://schemas.microsoft.com/office/drawing/2014/main" id="{CB24A828-1612-4499-44A5-38A5BFD5FF89}"/>
                </a:ext>
              </a:extLst>
            </p:cNvPr>
            <p:cNvSpPr/>
            <p:nvPr/>
          </p:nvSpPr>
          <p:spPr>
            <a:xfrm>
              <a:off x="6930292" y="1950962"/>
              <a:ext cx="2144776" cy="2125290"/>
            </a:xfrm>
            <a:prstGeom prst="rect">
              <a:avLst/>
            </a:prstGeom>
            <a:blipFill>
              <a:blip r:embed="rId3" cstate="print"/>
              <a:stretch>
                <a:fillRect l="-203696"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5780E1C-DF8F-9583-785D-AF82753E7822}"/>
                </a:ext>
              </a:extLst>
            </p:cNvPr>
            <p:cNvSpPr/>
            <p:nvPr/>
          </p:nvSpPr>
          <p:spPr>
            <a:xfrm>
              <a:off x="320394" y="1773535"/>
              <a:ext cx="8488320" cy="292318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F439EF7-1E4A-1054-F14F-1DB50D6FC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446" y="4337263"/>
            <a:ext cx="1565979" cy="1760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051A3BA-84F9-5DFC-CBD3-61079D268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742" y="4320021"/>
            <a:ext cx="1650021" cy="1760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41A6484-37AE-263C-6FB5-EB4AC6500B4B}"/>
              </a:ext>
            </a:extLst>
          </p:cNvPr>
          <p:cNvSpPr txBox="1"/>
          <p:nvPr/>
        </p:nvSpPr>
        <p:spPr>
          <a:xfrm>
            <a:off x="3178140" y="3836020"/>
            <a:ext cx="2580023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8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Correction des défauts par diverses techniques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="" xmlns:a16="http://schemas.microsoft.com/office/drawing/2014/main" id="{577D5FCF-47BD-BB30-7EB6-9672CCE361FE}"/>
              </a:ext>
            </a:extLst>
          </p:cNvPr>
          <p:cNvSpPr/>
          <p:nvPr/>
        </p:nvSpPr>
        <p:spPr>
          <a:xfrm>
            <a:off x="3547867" y="4902713"/>
            <a:ext cx="1756750" cy="24835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83D27E46-0B8C-B6E4-DED2-A421BE578365}"/>
              </a:ext>
            </a:extLst>
          </p:cNvPr>
          <p:cNvSpPr/>
          <p:nvPr/>
        </p:nvSpPr>
        <p:spPr>
          <a:xfrm>
            <a:off x="3547867" y="3138901"/>
            <a:ext cx="1756750" cy="24835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69FD7C7-DFC5-B385-3685-64EF446E7982}"/>
              </a:ext>
            </a:extLst>
          </p:cNvPr>
          <p:cNvSpPr txBox="1"/>
          <p:nvPr/>
        </p:nvSpPr>
        <p:spPr>
          <a:xfrm>
            <a:off x="471941" y="3613048"/>
            <a:ext cx="735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latin typeface="+mj-lt"/>
              </a:rPr>
              <a:t>Leçon</a:t>
            </a:r>
            <a:r>
              <a:rPr lang="fr-CA" sz="1200" dirty="0">
                <a:latin typeface="+mj-lt"/>
              </a:rPr>
              <a:t> </a:t>
            </a:r>
            <a:r>
              <a:rPr lang="fr-CA" sz="1400" dirty="0">
                <a:latin typeface="+mj-lt"/>
              </a:rPr>
              <a:t>2</a:t>
            </a:r>
            <a:endParaRPr lang="fr-CA" sz="12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CB5EFBD-99E3-A4E1-6D19-A318C4899392}"/>
              </a:ext>
            </a:extLst>
          </p:cNvPr>
          <p:cNvSpPr txBox="1"/>
          <p:nvPr/>
        </p:nvSpPr>
        <p:spPr>
          <a:xfrm>
            <a:off x="471941" y="5810490"/>
            <a:ext cx="740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latin typeface="+mj-lt"/>
              </a:rPr>
              <a:t>Leçon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8F593B6-AFBF-89B6-122C-388562E2CDBA}"/>
              </a:ext>
            </a:extLst>
          </p:cNvPr>
          <p:cNvSpPr txBox="1"/>
          <p:nvPr/>
        </p:nvSpPr>
        <p:spPr>
          <a:xfrm>
            <a:off x="1277921" y="2449846"/>
            <a:ext cx="1540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latin typeface="+mj-lt"/>
              </a:rPr>
              <a:t>Bruit impulsionnel </a:t>
            </a:r>
            <a:endParaRPr lang="fr-CA" sz="12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5A07E0B-1BF6-8423-F602-13EDA1B99597}"/>
              </a:ext>
            </a:extLst>
          </p:cNvPr>
          <p:cNvSpPr txBox="1"/>
          <p:nvPr/>
        </p:nvSpPr>
        <p:spPr>
          <a:xfrm>
            <a:off x="6554040" y="2467138"/>
            <a:ext cx="1137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latin typeface="+mj-lt"/>
              </a:rPr>
              <a:t>Filtre médian</a:t>
            </a:r>
            <a:endParaRPr lang="fr-CA" sz="12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5A914B3-21EF-BB59-AC0E-4ECC0D2FDD54}"/>
              </a:ext>
            </a:extLst>
          </p:cNvPr>
          <p:cNvSpPr txBox="1"/>
          <p:nvPr/>
        </p:nvSpPr>
        <p:spPr>
          <a:xfrm>
            <a:off x="828813" y="4121265"/>
            <a:ext cx="2271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noProof="0" dirty="0">
                <a:latin typeface="+mj-lt"/>
              </a:rPr>
              <a:t>Artefact typique de « raster 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3E557D6-3A82-8544-87D2-691B85326689}"/>
              </a:ext>
            </a:extLst>
          </p:cNvPr>
          <p:cNvSpPr txBox="1"/>
          <p:nvPr/>
        </p:nvSpPr>
        <p:spPr>
          <a:xfrm>
            <a:off x="5836163" y="4076605"/>
            <a:ext cx="26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noProof="0" dirty="0" err="1">
                <a:latin typeface="+mj-lt"/>
              </a:rPr>
              <a:t>Détramage</a:t>
            </a:r>
            <a:r>
              <a:rPr lang="fr-CA" sz="1400" noProof="0" dirty="0">
                <a:latin typeface="+mj-lt"/>
              </a:rPr>
              <a:t> dans le </a:t>
            </a:r>
            <a:r>
              <a:rPr lang="fr-CA" sz="1400" noProof="0" dirty="0" err="1">
                <a:latin typeface="+mj-lt"/>
              </a:rPr>
              <a:t>domain</a:t>
            </a:r>
            <a:r>
              <a:rPr lang="fr-CA" sz="1400" noProof="0" dirty="0">
                <a:latin typeface="+mj-lt"/>
              </a:rPr>
              <a:t> Fourier</a:t>
            </a:r>
          </a:p>
        </p:txBody>
      </p:sp>
      <p:pic>
        <p:nvPicPr>
          <p:cNvPr id="26" name="Picture 25" descr="A black text on a white background&#10;&#10;Description automatically generated">
            <a:extLst>
              <a:ext uri="{FF2B5EF4-FFF2-40B4-BE49-F238E27FC236}">
                <a16:creationId xmlns="" xmlns:a16="http://schemas.microsoft.com/office/drawing/2014/main" id="{B6D5C956-B202-4E19-2474-C5400EC79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829" y="1797476"/>
            <a:ext cx="2479059" cy="4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Signaux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stationnaires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d’ordre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deux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Définition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Signaux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stationnaires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d’ordre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954026"/>
                <a:ext cx="8118842" cy="314762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Définition </a:t>
                </a: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 err="1">
                    <a:solidFill>
                      <a:srgbClr val="F20000"/>
                    </a:solidFill>
                    <a:latin typeface="+mj-lt"/>
                    <a:cs typeface="Tahoma"/>
                  </a:rPr>
                  <a:t>Stationnarité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: </a:t>
                </a:r>
                <a:r>
                  <a:rPr lang="en-CA" sz="22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propriétés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statistiques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i="1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invariantes</a:t>
                </a:r>
                <a:r>
                  <a:rPr lang="en-CA" sz="2200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par </a:t>
                </a:r>
                <a:r>
                  <a:rPr lang="en-CA" sz="2200" i="1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décalage</a:t>
                </a:r>
                <a:endParaRPr lang="en-CA" sz="2200" i="1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Signal </a:t>
                </a:r>
                <a:r>
                  <a:rPr lang="en-CA" sz="22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aléatoire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solidFill>
                      <a:srgbClr val="F20000"/>
                    </a:solidFill>
                    <a:latin typeface="+mj-lt"/>
                    <a:cs typeface="Tahoma"/>
                  </a:rPr>
                  <a:t>stationnaire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d’ordre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deux :</a:t>
                </a:r>
              </a:p>
              <a:p>
                <a:pPr marL="939600" lvl="1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900" spc="-50" dirty="0">
                    <a:latin typeface="+mj-lt"/>
                    <a:cs typeface="Tahoma"/>
                  </a:rPr>
                  <a:t>La </a:t>
                </a:r>
                <a:r>
                  <a:rPr lang="en-CA" sz="1900" spc="-50" dirty="0" err="1">
                    <a:latin typeface="+mj-lt"/>
                    <a:cs typeface="Tahoma"/>
                  </a:rPr>
                  <a:t>moyenne</a:t>
                </a:r>
                <a:r>
                  <a:rPr lang="en-CA" sz="19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</m:sub>
                    </m:sSub>
                    <m:r>
                      <a:rPr lang="en-CA" sz="19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19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CA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19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CA" sz="1900" i="1" spc="-50" dirty="0">
                                <a:latin typeface="+mj-lt"/>
                                <a:cs typeface="Tahoma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CA" sz="1900" i="1" spc="-50" dirty="0">
                                <a:latin typeface="+mj-lt"/>
                                <a:cs typeface="Tahoma"/>
                              </a:rPr>
                              <m:t>n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et la covariance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9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1900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existent </a:t>
                </a:r>
              </a:p>
              <a:p>
                <a:pPr marL="939600" lvl="1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9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Ces</a:t>
                </a:r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19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quantités</a:t>
                </a:r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19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sont</a:t>
                </a:r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19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invariantes</a:t>
                </a:r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par </a:t>
                </a:r>
                <a:r>
                  <a:rPr lang="en-CA" sz="19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décalage</a:t>
                </a:r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:</a:t>
                </a:r>
              </a:p>
              <a:p>
                <a:pPr marL="711000" lvl="1" indent="0" algn="ctr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CA" sz="19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9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 </m:t>
                    </m:r>
                  </m:oMath>
                </a14:m>
                <a:r>
                  <a:rPr lang="en-CA" sz="1900" i="1" spc="-50" dirty="0">
                    <a:latin typeface="+mj-lt"/>
                    <a:cs typeface="Tahoma"/>
                  </a:rPr>
                  <a:t>m          </a:t>
                </a:r>
                <a:r>
                  <a:rPr lang="en-CA" sz="1900" spc="-50" dirty="0">
                    <a:latin typeface="+mj-lt"/>
                    <a:cs typeface="Tahoma"/>
                  </a:rPr>
                  <a:t>; </a:t>
                </a:r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9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1900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en-CA" sz="19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9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19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9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900" i="1" spc="-50" dirty="0">
                            <a:latin typeface="+mj-lt"/>
                            <a:cs typeface="Tahoma"/>
                          </a:rPr>
                          <m:t>p</m:t>
                        </m:r>
                        <m:r>
                          <a:rPr lang="en-CA" sz="19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1900" i="1" spc="-50" dirty="0">
                            <a:latin typeface="+mj-lt"/>
                            <a:cs typeface="Tahoma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1900" spc="-50" dirty="0">
                            <a:latin typeface="+mj-lt"/>
                            <a:cs typeface="Tahoma"/>
                          </a:rPr>
                          <m:t> </m:t>
                        </m:r>
                      </m:e>
                    </m:d>
                  </m:oMath>
                </a14:m>
                <a:endParaRPr lang="en-CA" sz="1900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939600" lvl="1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9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900" i="1" spc="-50" dirty="0">
                            <a:latin typeface="+mj-lt"/>
                            <a:cs typeface="Tahoma"/>
                          </a:rPr>
                          <m:t>p</m:t>
                        </m:r>
                        <m:r>
                          <a:rPr lang="en-CA" sz="19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1900" i="1" spc="-50" dirty="0">
                            <a:latin typeface="+mj-lt"/>
                            <a:cs typeface="Tahoma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1900" spc="-50" dirty="0">
                            <a:latin typeface="+mj-lt"/>
                            <a:cs typeface="Tahoma"/>
                          </a:rPr>
                          <m:t> </m:t>
                        </m:r>
                      </m:e>
                    </m:d>
                  </m:oMath>
                </a14:m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9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CA" sz="19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900" i="1" spc="-50" dirty="0">
                            <a:latin typeface="+mj-lt"/>
                            <a:cs typeface="Tahoma"/>
                          </a:rPr>
                          <m:t>k</m:t>
                        </m:r>
                      </m:e>
                    </m:d>
                  </m:oMath>
                </a14:m>
                <a:r>
                  <a:rPr lang="en-CA" sz="19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 </a:t>
                </a:r>
                <a:r>
                  <a:rPr lang="en-CA" sz="1900" spc="-50" dirty="0" err="1">
                    <a:latin typeface="+mj-lt"/>
                    <a:cs typeface="Tahoma"/>
                  </a:rPr>
                  <a:t>fonction</a:t>
                </a:r>
                <a:r>
                  <a:rPr lang="en-CA" sz="1900" spc="-50" dirty="0">
                    <a:latin typeface="+mj-lt"/>
                    <a:cs typeface="Tahoma"/>
                  </a:rPr>
                  <a:t> </a:t>
                </a:r>
                <a:r>
                  <a:rPr lang="en-CA" sz="1900" spc="-50" dirty="0" err="1">
                    <a:latin typeface="+mj-lt"/>
                    <a:cs typeface="Tahoma"/>
                  </a:rPr>
                  <a:t>d’autocorrélation</a:t>
                </a:r>
                <a:endParaRPr lang="en-CA" sz="1900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954026"/>
                <a:ext cx="8118842" cy="3147620"/>
              </a:xfrm>
              <a:prstGeom prst="rect">
                <a:avLst/>
              </a:prstGeom>
              <a:blipFill>
                <a:blip r:embed="rId3"/>
                <a:stretch>
                  <a:fillRect l="-1406" t="-321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urved Connector 3">
            <a:extLst>
              <a:ext uri="{FF2B5EF4-FFF2-40B4-BE49-F238E27FC236}">
                <a16:creationId xmlns="" xmlns:a16="http://schemas.microsoft.com/office/drawing/2014/main" id="{BE217F36-AE60-1DA1-D6AA-58A33213D51A}"/>
              </a:ext>
            </a:extLst>
          </p:cNvPr>
          <p:cNvCxnSpPr>
            <a:cxnSpLocks/>
          </p:cNvCxnSpPr>
          <p:nvPr/>
        </p:nvCxnSpPr>
        <p:spPr>
          <a:xfrm rot="10800000">
            <a:off x="6606214" y="951110"/>
            <a:ext cx="1172812" cy="207064"/>
          </a:xfrm>
          <a:prstGeom prst="curvedConnector3">
            <a:avLst>
              <a:gd name="adj1" fmla="val 99718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4C5601B-9087-5766-9330-6E0AB65D2E34}"/>
              </a:ext>
            </a:extLst>
          </p:cNvPr>
          <p:cNvSpPr txBox="1"/>
          <p:nvPr/>
        </p:nvSpPr>
        <p:spPr>
          <a:xfrm>
            <a:off x="7761368" y="896564"/>
            <a:ext cx="112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La plupart des images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="" xmlns:a16="http://schemas.microsoft.com/office/drawing/2014/main" id="{EDAF6100-1AC8-F181-8E3C-712C5F969456}"/>
              </a:ext>
            </a:extLst>
          </p:cNvPr>
          <p:cNvCxnSpPr>
            <a:cxnSpLocks/>
          </p:cNvCxnSpPr>
          <p:nvPr/>
        </p:nvCxnSpPr>
        <p:spPr>
          <a:xfrm rot="10800000">
            <a:off x="4863553" y="3740692"/>
            <a:ext cx="1172812" cy="207064"/>
          </a:xfrm>
          <a:prstGeom prst="curvedConnector3">
            <a:avLst>
              <a:gd name="adj1" fmla="val 99718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7DCFA4A-B330-5961-F456-2F2849F1A5F6}"/>
              </a:ext>
            </a:extLst>
          </p:cNvPr>
          <p:cNvSpPr txBox="1"/>
          <p:nvPr/>
        </p:nvSpPr>
        <p:spPr>
          <a:xfrm>
            <a:off x="6153713" y="3793868"/>
            <a:ext cx="1122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err="1">
                <a:latin typeface="+mj-lt"/>
              </a:rPr>
              <a:t>deterministe</a:t>
            </a:r>
            <a:endParaRPr lang="fr-CA" sz="1400" dirty="0">
              <a:latin typeface="+mj-lt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="" xmlns:a16="http://schemas.microsoft.com/office/drawing/2014/main" id="{22480382-B27B-5CDD-B4DC-A9FE62B95B4C}"/>
              </a:ext>
            </a:extLst>
          </p:cNvPr>
          <p:cNvSpPr txBox="1">
            <a:spLocks/>
          </p:cNvSpPr>
          <p:nvPr/>
        </p:nvSpPr>
        <p:spPr>
          <a:xfrm>
            <a:off x="579751" y="3935300"/>
            <a:ext cx="8118842" cy="22402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Ex: </a:t>
            </a:r>
          </a:p>
          <a:p>
            <a:pPr marL="0" indent="0">
              <a:buSzPct val="135000"/>
              <a:buNone/>
            </a:pPr>
            <a:r>
              <a:rPr lang="fr-CA" sz="2200" spc="-50" dirty="0">
                <a:latin typeface="+mj-lt"/>
                <a:cs typeface="Tahoma"/>
              </a:rPr>
              <a:t>Bruit blanc = bruit non-corrélé</a:t>
            </a:r>
          </a:p>
          <a:p>
            <a:pPr marL="0" indent="0">
              <a:buSzPct val="135000"/>
              <a:buNone/>
            </a:pPr>
            <a:r>
              <a:rPr lang="fr-CA" sz="2200" spc="-50" dirty="0">
                <a:latin typeface="+mj-lt"/>
                <a:cs typeface="Tahoma"/>
              </a:rPr>
              <a:t>Quelle sera la fonction d’autocorrélation?   </a:t>
            </a:r>
            <a:endParaRPr lang="fr-CA" sz="2200" u="sng" spc="-50" dirty="0">
              <a:latin typeface="+mj-lt"/>
              <a:cs typeface="Tahoma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D5980CD2-8651-97FB-7721-2109BA5C3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732" y="5384246"/>
            <a:ext cx="1409700" cy="533400"/>
          </a:xfrm>
          <a:prstGeom prst="rect">
            <a:avLst/>
          </a:prstGeom>
        </p:spPr>
      </p:pic>
      <p:pic>
        <p:nvPicPr>
          <p:cNvPr id="9" name="Graphic 8" descr="Right pointing backhand index with solid fill">
            <a:extLst>
              <a:ext uri="{FF2B5EF4-FFF2-40B4-BE49-F238E27FC236}">
                <a16:creationId xmlns="" xmlns:a16="http://schemas.microsoft.com/office/drawing/2014/main" id="{77E97F22-4591-EF82-87C7-D6C37A878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4432" y="5419141"/>
            <a:ext cx="533401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3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 smtClean="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3" name="Image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4" name="Image 3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5" name="Image 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6" name="Rectangle 5"/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 smtClean="0">
                <a:solidFill>
                  <a:srgbClr val="5B5B5B"/>
                </a:solidFill>
              </a:rPr>
              <a:t>Quelle est la fonction d'autocorrelation du bruit blanc? </a:t>
            </a:r>
            <a:endParaRPr lang="fr-CA" sz="4000" b="1">
              <a:solidFill>
                <a:srgbClr val="5B5B5B"/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 smtClean="0">
                <a:solidFill>
                  <a:srgbClr val="5B5B5B"/>
                </a:solidFill>
              </a:rPr>
              <a:t>ⓘ</a:t>
            </a:r>
            <a:r>
              <a:rPr lang="en-US" sz="20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9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AAF6F0D-4AF2-7608-DB14-F012CD8A4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46FBDE6-3D93-A4B4-AB83-DA0A97EB8EF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639A9E6-28D2-129D-3D89-94219DA40D52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F4BB4E9-E726-40CE-B1A5-A5297070C3E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Signaux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stationnaires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d’ordre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deux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A630921-40E4-A7E2-DCEC-431676ED732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Définition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2748AC9-65D9-BD43-1A52-D11D7ECDD48A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Signaux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stationnaires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d’ordre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5C56FF4-0464-9D84-3DC0-9388D5FF2AF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1D2972F2-A61C-47A0-86F4-0A55B878A6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954025"/>
                <a:ext cx="8118842" cy="535001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Définition </a:t>
                </a: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 err="1">
                    <a:solidFill>
                      <a:srgbClr val="F20000"/>
                    </a:solidFill>
                    <a:latin typeface="+mj-lt"/>
                    <a:cs typeface="Tahoma"/>
                  </a:rPr>
                  <a:t>Stationnarité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: </a:t>
                </a:r>
                <a:r>
                  <a:rPr lang="en-CA" sz="22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propriétés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statistiques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i="1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invariantes</a:t>
                </a:r>
                <a:r>
                  <a:rPr lang="en-CA" sz="2200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par </a:t>
                </a:r>
                <a:r>
                  <a:rPr lang="en-CA" sz="2200" i="1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décalage</a:t>
                </a:r>
                <a:endParaRPr lang="en-CA" sz="2200" i="1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Signal </a:t>
                </a:r>
                <a:r>
                  <a:rPr lang="en-CA" sz="22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aléatoire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solidFill>
                      <a:srgbClr val="F20000"/>
                    </a:solidFill>
                    <a:latin typeface="+mj-lt"/>
                    <a:cs typeface="Tahoma"/>
                  </a:rPr>
                  <a:t>stationnaire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d’ordre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deux :</a:t>
                </a:r>
              </a:p>
              <a:p>
                <a:pPr marL="939600" lvl="1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900" spc="-50" dirty="0">
                    <a:latin typeface="+mj-lt"/>
                    <a:cs typeface="Tahoma"/>
                  </a:rPr>
                  <a:t>La </a:t>
                </a:r>
                <a:r>
                  <a:rPr lang="en-CA" sz="1900" spc="-50" dirty="0" err="1">
                    <a:latin typeface="+mj-lt"/>
                    <a:cs typeface="Tahoma"/>
                  </a:rPr>
                  <a:t>moyenne</a:t>
                </a:r>
                <a:r>
                  <a:rPr lang="en-CA" sz="19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</m:sub>
                    </m:sSub>
                    <m:r>
                      <a:rPr lang="en-CA" sz="19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19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CA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19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CA" sz="1900" i="1" spc="-50" dirty="0">
                                <a:latin typeface="+mj-lt"/>
                                <a:cs typeface="Tahoma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CA" sz="1900" i="1" spc="-50" dirty="0">
                                <a:latin typeface="+mj-lt"/>
                                <a:cs typeface="Tahoma"/>
                              </a:rPr>
                              <m:t>n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et la covariance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9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1900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existent </a:t>
                </a:r>
              </a:p>
              <a:p>
                <a:pPr marL="939600" lvl="1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9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Ces</a:t>
                </a:r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19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quantités</a:t>
                </a:r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19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sont</a:t>
                </a:r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19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invariantes</a:t>
                </a:r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par </a:t>
                </a:r>
                <a:r>
                  <a:rPr lang="en-CA" sz="19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décalage</a:t>
                </a:r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:</a:t>
                </a:r>
              </a:p>
              <a:p>
                <a:pPr marL="711000" lvl="1" indent="0" algn="ctr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CA" sz="19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9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 </m:t>
                    </m:r>
                  </m:oMath>
                </a14:m>
                <a:r>
                  <a:rPr lang="en-CA" sz="1900" i="1" spc="-50" dirty="0">
                    <a:latin typeface="+mj-lt"/>
                    <a:cs typeface="Tahoma"/>
                  </a:rPr>
                  <a:t>m          </a:t>
                </a:r>
                <a:r>
                  <a:rPr lang="en-CA" sz="1900" spc="-50" dirty="0">
                    <a:latin typeface="+mj-lt"/>
                    <a:cs typeface="Tahoma"/>
                  </a:rPr>
                  <a:t>; </a:t>
                </a:r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9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1900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en-CA" sz="19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9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19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9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900" i="1" spc="-50" dirty="0">
                            <a:latin typeface="+mj-lt"/>
                            <a:cs typeface="Tahoma"/>
                          </a:rPr>
                          <m:t>p</m:t>
                        </m:r>
                        <m:r>
                          <a:rPr lang="en-CA" sz="19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1900" i="1" spc="-50" dirty="0">
                            <a:latin typeface="+mj-lt"/>
                            <a:cs typeface="Tahoma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1900" spc="-50" dirty="0">
                            <a:latin typeface="+mj-lt"/>
                            <a:cs typeface="Tahoma"/>
                          </a:rPr>
                          <m:t> </m:t>
                        </m:r>
                      </m:e>
                    </m:d>
                  </m:oMath>
                </a14:m>
                <a:endParaRPr lang="en-CA" sz="1900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939600" lvl="1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9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900" i="1" spc="-50" dirty="0">
                            <a:latin typeface="+mj-lt"/>
                            <a:cs typeface="Tahoma"/>
                          </a:rPr>
                          <m:t>p</m:t>
                        </m:r>
                        <m:r>
                          <a:rPr lang="en-CA" sz="19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1900" i="1" spc="-50" dirty="0">
                            <a:latin typeface="+mj-lt"/>
                            <a:cs typeface="Tahoma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1900" spc="-50" dirty="0">
                            <a:latin typeface="+mj-lt"/>
                            <a:cs typeface="Tahoma"/>
                          </a:rPr>
                          <m:t> </m:t>
                        </m:r>
                      </m:e>
                    </m:d>
                  </m:oMath>
                </a14:m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9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19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9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CA" sz="19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900" i="1" spc="-50" dirty="0">
                            <a:latin typeface="+mj-lt"/>
                            <a:cs typeface="Tahoma"/>
                          </a:rPr>
                          <m:t>k</m:t>
                        </m:r>
                      </m:e>
                    </m:d>
                  </m:oMath>
                </a14:m>
                <a:r>
                  <a:rPr lang="en-CA" sz="19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 </a:t>
                </a:r>
                <a:r>
                  <a:rPr lang="en-CA" sz="1900" spc="-50" dirty="0">
                    <a:latin typeface="+mj-lt"/>
                    <a:cs typeface="Tahoma"/>
                  </a:rPr>
                  <a:t>fonction </a:t>
                </a:r>
                <a:r>
                  <a:rPr lang="en-CA" sz="1900" spc="-50" dirty="0" err="1">
                    <a:latin typeface="+mj-lt"/>
                    <a:cs typeface="Tahoma"/>
                  </a:rPr>
                  <a:t>d’autocorrélation</a:t>
                </a:r>
                <a:endParaRPr lang="en-CA" sz="1900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Propriétés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importantes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600"/>
                  </a:spcBef>
                  <a:buSzPct val="135000"/>
                  <a:buNone/>
                </a:pPr>
                <a:r>
                  <a:rPr lang="en-CA" sz="2200" spc="-50" dirty="0">
                    <a:latin typeface="+mj-lt"/>
                    <a:cs typeface="Tahoma"/>
                  </a:rPr>
                  <a:t>Pour les </a:t>
                </a:r>
                <a:r>
                  <a:rPr lang="en-CA" sz="2200" spc="-50" dirty="0" err="1">
                    <a:latin typeface="+mj-lt"/>
                    <a:cs typeface="Tahoma"/>
                  </a:rPr>
                  <a:t>signaux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aléatoires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stationnaires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d’ordre</a:t>
                </a:r>
                <a:r>
                  <a:rPr lang="en-CA" sz="2200" spc="-50" dirty="0">
                    <a:latin typeface="+mj-lt"/>
                    <a:cs typeface="Tahoma"/>
                  </a:rPr>
                  <a:t> deux, on </a:t>
                </a:r>
                <a:r>
                  <a:rPr lang="en-CA" sz="2200" spc="-50" dirty="0" err="1">
                    <a:latin typeface="+mj-lt"/>
                    <a:cs typeface="Tahoma"/>
                  </a:rPr>
                  <a:t>peut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définir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La notion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filtrage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La notion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représentation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fréquentielle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954025"/>
                <a:ext cx="8118842" cy="5350013"/>
              </a:xfrm>
              <a:prstGeom prst="rect">
                <a:avLst/>
              </a:prstGeom>
              <a:blipFill>
                <a:blip r:embed="rId3"/>
                <a:stretch>
                  <a:fillRect l="-1406" t="-189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urved Connector 3">
            <a:extLst>
              <a:ext uri="{FF2B5EF4-FFF2-40B4-BE49-F238E27FC236}">
                <a16:creationId xmlns="" xmlns:a16="http://schemas.microsoft.com/office/drawing/2014/main" id="{3166517D-473D-57D6-95E6-F11352AADB10}"/>
              </a:ext>
            </a:extLst>
          </p:cNvPr>
          <p:cNvCxnSpPr>
            <a:cxnSpLocks/>
          </p:cNvCxnSpPr>
          <p:nvPr/>
        </p:nvCxnSpPr>
        <p:spPr>
          <a:xfrm rot="10800000">
            <a:off x="6606214" y="951110"/>
            <a:ext cx="1172812" cy="207064"/>
          </a:xfrm>
          <a:prstGeom prst="curvedConnector3">
            <a:avLst>
              <a:gd name="adj1" fmla="val 99718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AC9F78-0797-3860-BE03-D6CC921F0C98}"/>
              </a:ext>
            </a:extLst>
          </p:cNvPr>
          <p:cNvSpPr txBox="1"/>
          <p:nvPr/>
        </p:nvSpPr>
        <p:spPr>
          <a:xfrm>
            <a:off x="7761368" y="896564"/>
            <a:ext cx="112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La plupart des images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="" xmlns:a16="http://schemas.microsoft.com/office/drawing/2014/main" id="{65B0E634-FE28-86F0-3EF2-A37F77774F28}"/>
              </a:ext>
            </a:extLst>
          </p:cNvPr>
          <p:cNvCxnSpPr>
            <a:cxnSpLocks/>
          </p:cNvCxnSpPr>
          <p:nvPr/>
        </p:nvCxnSpPr>
        <p:spPr>
          <a:xfrm rot="10800000">
            <a:off x="4863553" y="3740692"/>
            <a:ext cx="1172812" cy="207064"/>
          </a:xfrm>
          <a:prstGeom prst="curvedConnector3">
            <a:avLst>
              <a:gd name="adj1" fmla="val 99718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1ED51C-1CDC-49BD-A080-79B5E0E89BCD}"/>
              </a:ext>
            </a:extLst>
          </p:cNvPr>
          <p:cNvSpPr txBox="1"/>
          <p:nvPr/>
        </p:nvSpPr>
        <p:spPr>
          <a:xfrm>
            <a:off x="6153713" y="3793868"/>
            <a:ext cx="1122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err="1">
                <a:latin typeface="+mj-lt"/>
              </a:rPr>
              <a:t>deterministe</a:t>
            </a:r>
            <a:endParaRPr lang="fr-CA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45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Signaux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stationnaires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d’ordre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deux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Représentation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fréquentielle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6181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Représentation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fréquentielle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4014" y="1125154"/>
                <a:ext cx="8430315" cy="370718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Rappel</a:t>
                </a:r>
              </a:p>
              <a:p>
                <a:pPr marL="0" indent="0">
                  <a:buSzPct val="135000"/>
                  <a:buNone/>
                </a:pPr>
                <a:r>
                  <a:rPr lang="en-CA" sz="2200" i="1" spc="-50" dirty="0">
                    <a:latin typeface="+mj-lt"/>
                    <a:cs typeface="Tahoma"/>
                  </a:rPr>
                  <a:t>F </a:t>
                </a:r>
                <a:r>
                  <a:rPr lang="en-CA" sz="2200" spc="-50" dirty="0" err="1">
                    <a:latin typeface="+mj-lt"/>
                    <a:cs typeface="Tahoma"/>
                  </a:rPr>
                  <a:t>stationnaire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d’ordre</a:t>
                </a:r>
                <a:r>
                  <a:rPr lang="en-CA" sz="2200" spc="-50" dirty="0">
                    <a:latin typeface="+mj-lt"/>
                    <a:cs typeface="Tahoma"/>
                  </a:rPr>
                  <a:t> 2 : </a:t>
                </a:r>
                <a:r>
                  <a:rPr lang="en-CA" sz="2200" i="1" spc="-50" dirty="0">
                    <a:latin typeface="+mj-lt"/>
                    <a:cs typeface="Tahoma"/>
                  </a:rPr>
                  <a:t>F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défini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complètement</a:t>
                </a:r>
                <a:r>
                  <a:rPr lang="en-CA" sz="2200" spc="-50" dirty="0">
                    <a:latin typeface="+mj-lt"/>
                    <a:cs typeface="Tahoma"/>
                  </a:rPr>
                  <a:t> par </a:t>
                </a:r>
                <a:r>
                  <a:rPr lang="en-CA" sz="2200" spc="-50" dirty="0" err="1">
                    <a:latin typeface="+mj-lt"/>
                    <a:cs typeface="Tahoma"/>
                  </a:rPr>
                  <a:t>sa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moyenne</a:t>
                </a:r>
                <a:r>
                  <a:rPr lang="en-CA" sz="2200" spc="-50" dirty="0">
                    <a:latin typeface="+mj-lt"/>
                    <a:cs typeface="Tahoma"/>
                  </a:rPr>
                  <a:t> et </a:t>
                </a:r>
                <a:r>
                  <a:rPr lang="en-CA" sz="2200" spc="-50" dirty="0" err="1">
                    <a:latin typeface="+mj-lt"/>
                    <a:cs typeface="Tahoma"/>
                  </a:rPr>
                  <a:t>sa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fonction</a:t>
                </a:r>
                <a:r>
                  <a:rPr lang="en-CA" sz="2200" spc="-50" dirty="0">
                    <a:latin typeface="+mj-lt"/>
                    <a:cs typeface="Tahoma"/>
                  </a:rPr>
                  <a:t> de </a:t>
                </a:r>
                <a:r>
                  <a:rPr lang="en-CA" sz="2200" spc="-50" dirty="0" err="1">
                    <a:latin typeface="+mj-lt"/>
                    <a:cs typeface="Tahoma"/>
                  </a:rPr>
                  <a:t>autocorrélation</a:t>
                </a:r>
                <a:endParaRPr lang="en-CA" sz="2200" b="1" i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Représentation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fréquentielle</a:t>
                </a:r>
                <a:endParaRPr lang="en-CA" sz="2600" b="1" i="1" u="sng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Représentation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spectrale</a:t>
                </a:r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   </a:t>
                </a:r>
                <a:r>
                  <a:rPr lang="en-CA" sz="2200" i="1" spc="-50" dirty="0">
                    <a:latin typeface="+mj-lt"/>
                    <a:cs typeface="Tahoma"/>
                  </a:rPr>
                  <a:t>u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 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latin typeface="+mj-lt"/>
                            <a:cs typeface="Tahoma"/>
                          </a:rPr>
                          <m:t>F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200" i="1" spc="-50" dirty="0">
                            <a:latin typeface="+mj-lt"/>
                            <a:cs typeface="Tahoma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 </a:t>
                </a:r>
                <a14:m>
                  <m:oMath xmlns:m="http://schemas.openxmlformats.org/officeDocument/2006/math">
                    <m:r>
                      <a:rPr lang="en-CA" sz="2200" b="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CA" sz="2200" i="1" spc="-5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latin typeface="+mj-lt"/>
                            <a:cs typeface="Tahoma"/>
                          </a:rPr>
                          <m:t>u</m:t>
                        </m:r>
                        <m:d>
                          <m:dPr>
                            <m:ctrlP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200" b="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𝑣</m:t>
                            </m:r>
                          </m:e>
                        </m:d>
                        <m:sSup>
                          <m:sSupPr>
                            <m:ctrlPr>
                              <a:rPr lang="en-CA" sz="22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pPr>
                          <m:e>
                            <m:r>
                              <a:rPr lang="en-CA" sz="2200" b="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  <m:t>𝑒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CA" sz="2200" spc="-50" dirty="0">
                                <a:latin typeface="+mj-lt"/>
                                <a:cs typeface="Tahoma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CA" sz="2200" i="1" spc="-50" dirty="0">
                                <a:latin typeface="+mj-lt"/>
                                <a:cs typeface="Tahoma"/>
                              </a:rPr>
                              <m:t>i</m:t>
                            </m:r>
                            <m:r>
                              <a:rPr lang="el-GR" sz="2200" b="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𝜋</m:t>
                            </m:r>
                            <m:r>
                              <a:rPr lang="en-CA" sz="2200" b="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𝑣</m:t>
                            </m:r>
                            <m:r>
                              <m:rPr>
                                <m:nor/>
                              </m:rPr>
                              <a:rPr lang="en-CA" sz="2200" i="1" spc="-50" dirty="0">
                                <a:latin typeface="+mj-lt"/>
                                <a:cs typeface="Tahoma"/>
                              </a:rPr>
                              <m:t>n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CA" sz="2200" spc="-50" dirty="0">
                            <a:latin typeface="+mj-lt"/>
                            <a:cs typeface="Tahoma"/>
                          </a:rPr>
                          <m:t> </m:t>
                        </m:r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𝑑𝑣</m:t>
                        </m:r>
                      </m:e>
                    </m:nary>
                  </m:oMath>
                </a14:m>
                <a:endParaRPr lang="en-CA" sz="2200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latin typeface="+mj-lt"/>
                            <a:cs typeface="Tahoma"/>
                          </a:rPr>
                          <m:t>k</m:t>
                        </m:r>
                      </m:e>
                    </m:d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 : </a:t>
                </a:r>
                <a:r>
                  <a:rPr lang="en-CA" sz="2200" spc="-50" dirty="0" err="1">
                    <a:latin typeface="+mj-lt"/>
                    <a:cs typeface="Tahoma"/>
                  </a:rPr>
                  <a:t>fonction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d’autocorrélation</a:t>
                </a:r>
                <a:r>
                  <a:rPr lang="en-CA" sz="2200" spc="-50" dirty="0">
                    <a:latin typeface="+mj-lt"/>
                    <a:cs typeface="Tahoma"/>
                  </a:rPr>
                  <a:t> de </a:t>
                </a:r>
                <a:r>
                  <a:rPr lang="en-CA" sz="2200" i="1" spc="-50" dirty="0">
                    <a:latin typeface="+mj-lt"/>
                    <a:cs typeface="Tahoma"/>
                  </a:rPr>
                  <a:t>F</a:t>
                </a: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14:m>
                  <m:oMath xmlns:m="http://schemas.openxmlformats.org/officeDocument/2006/math">
                    <m:r>
                      <a:rPr lang="en-CA" sz="2200" i="1" spc="-5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ℱ</m:t>
                    </m:r>
                    <m:d>
                      <m:dPr>
                        <m:ctrlPr>
                          <a:rPr lang="en-CA" sz="220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F</m:t>
                            </m:r>
                          </m:sub>
                        </m:sSub>
                        <m:d>
                          <m:dPr>
                            <m:ctrlPr>
                              <a:rPr lang="en-CA" sz="2200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i="1" spc="-50" dirty="0">
                                <a:latin typeface="+mj-lt"/>
                                <a:cs typeface="Tahoma"/>
                              </a:rPr>
                              <m:t>k</m:t>
                            </m:r>
                          </m:e>
                        </m:d>
                      </m:e>
                    </m:d>
                    <m:r>
                      <a:rPr lang="en-CA" sz="2200" b="0" i="1" spc="-50" dirty="0" smtClean="0">
                        <a:latin typeface="Cambria Math" panose="02040503050406030204" pitchFamily="18" charset="0"/>
                        <a:cs typeface="Tahoma"/>
                      </a:rPr>
                      <m:t>= </m:t>
                    </m:r>
                  </m:oMath>
                </a14:m>
                <a:r>
                  <a:rPr lang="en-CA" sz="2200" spc="-50" dirty="0">
                    <a:cs typeface="Tahoma"/>
                  </a:rPr>
                  <a:t>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2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sz="2200" i="1" spc="-50" dirty="0"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CA" sz="2200" i="1" spc="-50" dirty="0">
                                    <a:cs typeface="Tahoma"/>
                                  </a:rPr>
                                  <m:t>u</m:t>
                                </m:r>
                                <m:d>
                                  <m:dPr>
                                    <m:ctrlPr>
                                      <a:rPr lang="en-CA" sz="2200" i="1" spc="-50">
                                        <a:latin typeface="Cambria Math" panose="02040503050406030204" pitchFamily="18" charset="0"/>
                                        <a:cs typeface="Tahoma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200" i="1" spc="-50">
                                        <a:latin typeface="Cambria Math" panose="02040503050406030204" pitchFamily="18" charset="0"/>
                                        <a:cs typeface="Tahoma"/>
                                      </a:rPr>
                                      <m:t>𝑣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CA" sz="22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200" spc="-50" dirty="0">
                    <a:cs typeface="Tahoma"/>
                  </a:rPr>
                  <a:t> </a:t>
                </a:r>
                <a:endParaRPr lang="en-CA" sz="2200" i="1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14" y="1125154"/>
                <a:ext cx="8430315" cy="3707184"/>
              </a:xfrm>
              <a:prstGeom prst="rect">
                <a:avLst/>
              </a:prstGeom>
              <a:blipFill>
                <a:blip r:embed="rId3"/>
                <a:stretch>
                  <a:fillRect l="-1355" t="-238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Curved Connector 1">
            <a:extLst>
              <a:ext uri="{FF2B5EF4-FFF2-40B4-BE49-F238E27FC236}">
                <a16:creationId xmlns="" xmlns:a16="http://schemas.microsoft.com/office/drawing/2014/main" id="{81198D44-503A-9636-A3AC-84388497F4C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38913" y="2626583"/>
            <a:ext cx="561072" cy="281324"/>
          </a:xfrm>
          <a:prstGeom prst="curvedConnector3">
            <a:avLst>
              <a:gd name="adj1" fmla="val 97239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2E258E-9C3E-71CE-0FE4-D3F59C573339}"/>
              </a:ext>
            </a:extLst>
          </p:cNvPr>
          <p:cNvSpPr txBox="1"/>
          <p:nvPr/>
        </p:nvSpPr>
        <p:spPr>
          <a:xfrm>
            <a:off x="6611735" y="2459468"/>
            <a:ext cx="1122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rgbClr val="FF0000"/>
                </a:solidFill>
                <a:latin typeface="+mj-lt"/>
              </a:rPr>
              <a:t>aléatoire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F8B94F6-3709-38DA-9BD5-17DBBB410F09}"/>
                  </a:ext>
                </a:extLst>
              </p:cNvPr>
              <p:cNvSpPr txBox="1"/>
              <p:nvPr/>
            </p:nvSpPr>
            <p:spPr>
              <a:xfrm>
                <a:off x="4298486" y="3943905"/>
                <a:ext cx="4732514" cy="649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800" spc="-50" dirty="0">
                    <a:latin typeface="+mj-lt"/>
                    <a:cs typeface="Andalus" panose="02020603050405020304" pitchFamily="18" charset="-78"/>
                  </a:rPr>
                  <a:t>densité </a:t>
                </a:r>
                <a:r>
                  <a:rPr lang="en-CA" sz="1800" spc="-50" dirty="0" err="1">
                    <a:latin typeface="+mj-lt"/>
                    <a:cs typeface="Andalus" panose="02020603050405020304" pitchFamily="18" charset="-78"/>
                  </a:rPr>
                  <a:t>spectrale</a:t>
                </a:r>
                <a:r>
                  <a:rPr lang="en-CA" sz="1800" spc="-50" dirty="0">
                    <a:latin typeface="+mj-lt"/>
                    <a:cs typeface="Andalus" panose="02020603050405020304" pitchFamily="18" charset="-78"/>
                  </a:rPr>
                  <a:t> de puissance (spectre) de </a:t>
                </a:r>
                <a:r>
                  <a:rPr lang="en-CA" sz="1800" i="1" spc="-50" dirty="0">
                    <a:latin typeface="+mj-lt"/>
                    <a:cs typeface="Andalus" panose="02020603050405020304" pitchFamily="18" charset="-78"/>
                  </a:rPr>
                  <a:t>F,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spc="-80" dirty="0">
                            <a:cs typeface="Arial Black"/>
                          </a:rPr>
                          <m:t>Γ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cs typeface="Tahoma"/>
                          </a:rPr>
                          <m:t> 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1800" i="1" dirty="0"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CA" sz="18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18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1800" i="1" spc="-50" dirty="0">
                    <a:cs typeface="Andalus" panose="02020603050405020304" pitchFamily="18" charset="-78"/>
                  </a:rPr>
                  <a:t> </a:t>
                </a:r>
                <a:endParaRPr lang="en-CA" sz="1800" i="1" spc="-50" dirty="0">
                  <a:latin typeface="Vijaya" panose="02020604020202020204" pitchFamily="18" charset="0"/>
                  <a:cs typeface="Vijaya" panose="02020604020202020204" pitchFamily="18" charset="0"/>
                </a:endParaRPr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8B94F6-3709-38DA-9BD5-17DBBB410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486" y="3943905"/>
                <a:ext cx="4732514" cy="649537"/>
              </a:xfrm>
              <a:prstGeom prst="rect">
                <a:avLst/>
              </a:prstGeom>
              <a:blipFill>
                <a:blip r:embed="rId4"/>
                <a:stretch>
                  <a:fillRect l="-1072" t="-5769" r="-26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58993D8A-99FD-F7F9-2284-C806651E25CC}"/>
              </a:ext>
            </a:extLst>
          </p:cNvPr>
          <p:cNvCxnSpPr/>
          <p:nvPr/>
        </p:nvCxnSpPr>
        <p:spPr>
          <a:xfrm flipH="1">
            <a:off x="3670852" y="4108174"/>
            <a:ext cx="62763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5">
            <a:extLst>
              <a:ext uri="{FF2B5EF4-FFF2-40B4-BE49-F238E27FC236}">
                <a16:creationId xmlns="" xmlns:a16="http://schemas.microsoft.com/office/drawing/2014/main" id="{EEDE5A3F-C274-F3E8-FBE0-FA895BCF4653}"/>
              </a:ext>
            </a:extLst>
          </p:cNvPr>
          <p:cNvSpPr txBox="1">
            <a:spLocks/>
          </p:cNvSpPr>
          <p:nvPr/>
        </p:nvSpPr>
        <p:spPr>
          <a:xfrm>
            <a:off x="496957" y="4465890"/>
            <a:ext cx="8118842" cy="1854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Ex: </a:t>
            </a:r>
          </a:p>
          <a:p>
            <a:pPr marL="0" indent="0">
              <a:buSzPct val="135000"/>
              <a:buNone/>
            </a:pPr>
            <a:r>
              <a:rPr lang="fr-CA" sz="2200" spc="-50" dirty="0">
                <a:latin typeface="+mj-lt"/>
                <a:cs typeface="Tahoma"/>
              </a:rPr>
              <a:t>Bruit blanc = bruit non-corrélé</a:t>
            </a:r>
          </a:p>
          <a:p>
            <a:pPr marL="0" indent="0">
              <a:buSzPct val="135000"/>
              <a:buNone/>
            </a:pPr>
            <a:r>
              <a:rPr lang="fr-CA" sz="2200" spc="-50" dirty="0">
                <a:latin typeface="+mj-lt"/>
                <a:cs typeface="Tahoma"/>
              </a:rPr>
              <a:t>Quelle sera la densité spectrale?   </a:t>
            </a:r>
            <a:endParaRPr lang="fr-CA" sz="2200" u="sng" spc="-50" dirty="0">
              <a:latin typeface="+mj-lt"/>
              <a:cs typeface="Tahoma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="" xmlns:a16="http://schemas.microsoft.com/office/drawing/2014/main" id="{2EF8A669-DABA-92E4-28DF-661C6951A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63" y="5120803"/>
            <a:ext cx="1409700" cy="533400"/>
          </a:xfrm>
          <a:prstGeom prst="rect">
            <a:avLst/>
          </a:prstGeom>
        </p:spPr>
      </p:pic>
      <p:pic>
        <p:nvPicPr>
          <p:cNvPr id="28" name="Graphic 27" descr="Right pointing backhand index with solid fill">
            <a:extLst>
              <a:ext uri="{FF2B5EF4-FFF2-40B4-BE49-F238E27FC236}">
                <a16:creationId xmlns="" xmlns:a16="http://schemas.microsoft.com/office/drawing/2014/main" id="{4F6BEB83-E7A2-C75A-F548-3FE396775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43763" y="5155698"/>
            <a:ext cx="533401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4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 smtClean="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3" name="Image 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4" name="Image 3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5" name="Image 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6" name="Rectangle 5"/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 smtClean="0">
                <a:solidFill>
                  <a:srgbClr val="5B5B5B"/>
                </a:solidFill>
              </a:rPr>
              <a:t>Quelle sera la densité spectrale du bruit blanc?</a:t>
            </a:r>
            <a:endParaRPr lang="fr-CA" sz="4000" b="1">
              <a:solidFill>
                <a:srgbClr val="5B5B5B"/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 smtClean="0">
                <a:solidFill>
                  <a:srgbClr val="5B5B5B"/>
                </a:solidFill>
              </a:rPr>
              <a:t>ⓘ</a:t>
            </a:r>
            <a:r>
              <a:rPr lang="en-US" sz="20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65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Signaux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stationnaires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d’ordre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deux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Représentation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fréquentielle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23877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Représentation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fréquentielle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601" y="1266261"/>
                <a:ext cx="8430315" cy="5011875"/>
              </a:xfrm>
              <a:prstGeom prst="rect">
                <a:avLst/>
              </a:prstGeom>
            </p:spPr>
            <p:txBody>
              <a:bodyPr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b="1" u="sng" spc="-50" dirty="0">
                    <a:latin typeface="+mj-lt"/>
                    <a:cs typeface="Tahoma"/>
                  </a:rPr>
                  <a:t>Filtrage</a:t>
                </a: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400" spc="-50" dirty="0" err="1">
                    <a:latin typeface="+mj-lt"/>
                    <a:cs typeface="Tahoma"/>
                  </a:rPr>
                  <a:t>Difficulté</a:t>
                </a:r>
                <a:r>
                  <a:rPr lang="en-CA" sz="2400" spc="-50" dirty="0">
                    <a:latin typeface="+mj-lt"/>
                    <a:cs typeface="Tahoma"/>
                  </a:rPr>
                  <a:t> : donner un </a:t>
                </a:r>
                <a:r>
                  <a:rPr lang="en-CA" sz="2400" spc="-50" dirty="0" err="1">
                    <a:latin typeface="+mj-lt"/>
                    <a:cs typeface="Tahoma"/>
                  </a:rPr>
                  <a:t>sens</a:t>
                </a:r>
                <a:r>
                  <a:rPr lang="en-CA" sz="2400" spc="-50" dirty="0">
                    <a:latin typeface="+mj-lt"/>
                    <a:cs typeface="Tahoma"/>
                  </a:rPr>
                  <a:t> au </a:t>
                </a:r>
                <a:r>
                  <a:rPr lang="en-CA" sz="2400" spc="-50" dirty="0" err="1">
                    <a:latin typeface="+mj-lt"/>
                    <a:cs typeface="Tahoma"/>
                  </a:rPr>
                  <a:t>produit</a:t>
                </a:r>
                <a:r>
                  <a:rPr lang="en-CA" sz="2400" spc="-50" dirty="0">
                    <a:latin typeface="+mj-lt"/>
                    <a:cs typeface="Tahoma"/>
                  </a:rPr>
                  <a:t> de convolution:</a:t>
                </a:r>
              </a:p>
              <a:p>
                <a:pPr marL="253800" indent="0" algn="ctr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fr-FR" sz="2400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n</m:t>
                        </m:r>
                      </m:e>
                    </m:d>
                  </m:oMath>
                </a14:m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400" spc="-50" dirty="0">
                    <a:latin typeface="+mj-lt"/>
                    <a:cs typeface="Tahoma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h</m:t>
                        </m:r>
                        <m:r>
                          <a:rPr lang="en-CA" sz="24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F</m:t>
                        </m:r>
                      </m:e>
                    </m:d>
                    <m:d>
                      <m:dPr>
                        <m:ctrlPr>
                          <a:rPr lang="en-CA" sz="24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n</m:t>
                        </m:r>
                      </m:e>
                    </m:d>
                  </m:oMath>
                </a14:m>
                <a:endParaRPr lang="en-CA" sz="24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400" spc="-50" dirty="0">
                    <a:latin typeface="+mj-lt"/>
                    <a:cs typeface="Tahoma"/>
                  </a:rPr>
                  <a:t>On </a:t>
                </a:r>
                <a:r>
                  <a:rPr lang="en-CA" sz="2400" spc="-50" dirty="0" err="1">
                    <a:latin typeface="+mj-lt"/>
                    <a:cs typeface="Tahoma"/>
                  </a:rPr>
                  <a:t>peut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montrer</a:t>
                </a:r>
                <a:r>
                  <a:rPr lang="en-CA" sz="2400" spc="-50" dirty="0">
                    <a:latin typeface="+mj-lt"/>
                    <a:cs typeface="Tahoma"/>
                  </a:rPr>
                  <a:t> que : </a:t>
                </a:r>
              </a:p>
              <a:p>
                <a:pPr marL="253800" indent="0">
                  <a:lnSpc>
                    <a:spcPct val="100000"/>
                  </a:lnSpc>
                  <a:spcBef>
                    <a:spcPts val="18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n-CA" sz="24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4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400" b="0" i="1" dirty="0" smtClean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G</m:t>
                        </m:r>
                      </m:sub>
                    </m:sSub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k</m:t>
                        </m:r>
                      </m:e>
                    </m:d>
                  </m:oMath>
                </a14:m>
                <a:r>
                  <a:rPr lang="en-CA" sz="2400" spc="-50" dirty="0">
                    <a:latin typeface="+mj-lt"/>
                    <a:cs typeface="Tahoma"/>
                  </a:rPr>
                  <a:t>   </a:t>
                </a:r>
                <a14:m>
                  <m:oMath xmlns:m="http://schemas.openxmlformats.org/officeDocument/2006/math">
                    <m:r>
                      <a:rPr lang="en-CA" sz="2400" b="0" i="0" spc="-5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  <m:r>
                      <a:rPr lang="en-CA" sz="24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400" spc="-50" dirty="0">
                    <a:latin typeface="+mj-lt"/>
                    <a:cs typeface="Tahoma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4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4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k</m:t>
                        </m:r>
                      </m:e>
                    </m:d>
                  </m:oMath>
                </a14:m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 spc="-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∗ </m:t>
                    </m:r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 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b="0" i="1" spc="-50" dirty="0" smtClean="0">
                            <a:latin typeface="+mj-lt"/>
                            <a:cs typeface="Tahoma"/>
                          </a:rPr>
                          <m:t>k</m:t>
                        </m:r>
                      </m:e>
                    </m:d>
                  </m:oMath>
                </a14:m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 spc="-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∗</m:t>
                    </m:r>
                  </m:oMath>
                </a14:m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i="1" spc="-50" dirty="0">
                    <a:latin typeface="+mj-lt"/>
                    <a:cs typeface="Tahoma"/>
                  </a:rPr>
                  <a:t>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4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k</m:t>
                        </m:r>
                      </m:e>
                    </m:d>
                  </m:oMath>
                </a14:m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</a:p>
              <a:p>
                <a:pPr marL="253800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n-CA" sz="24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400" spc="-80" dirty="0">
                            <a:latin typeface="+mj-lt"/>
                            <a:cs typeface="Arial Black"/>
                          </a:rPr>
                          <m:t>Γ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4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G</m:t>
                        </m:r>
                      </m:sub>
                    </m:sSub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   </a:t>
                </a:r>
                <a14:m>
                  <m:oMath xmlns:m="http://schemas.openxmlformats.org/officeDocument/2006/math">
                    <m:r>
                      <a:rPr lang="en-CA" sz="24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sz="24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400" b="0" i="1" spc="-50" dirty="0" smtClean="0">
                                <a:latin typeface="+mj-lt"/>
                                <a:cs typeface="Tahoma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CA" sz="2400" i="1" spc="-50"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dPr>
                              <m:e>
                                <m:r>
                                  <a:rPr lang="en-CA" sz="2400" i="1" spc="-50">
                                    <a:latin typeface="Cambria Math" panose="02040503050406030204" pitchFamily="18" charset="0"/>
                                    <a:cs typeface="Tahoma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CA" sz="2400" i="1" spc="-50" dirty="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400" spc="-80" dirty="0">
                            <a:latin typeface="+mj-lt"/>
                            <a:cs typeface="Arial Black"/>
                          </a:rPr>
                          <m:t>Γ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4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400" i="1" spc="-50" dirty="0">
                    <a:latin typeface="+mj-lt"/>
                    <a:cs typeface="Andalus" panose="02020603050405020304" pitchFamily="18" charset="-78"/>
                  </a:rPr>
                  <a:t> </a:t>
                </a:r>
                <a:endParaRPr lang="en-CA" sz="2400" i="1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3600"/>
                  </a:spcBef>
                  <a:buSzPct val="135000"/>
                  <a:buNone/>
                </a:pPr>
                <a:r>
                  <a:rPr lang="en-CA" b="1" u="sng" spc="-50" dirty="0">
                    <a:latin typeface="+mj-lt"/>
                    <a:cs typeface="Tahoma"/>
                  </a:rPr>
                  <a:t>Lien avec la </a:t>
                </a:r>
                <a:r>
                  <a:rPr lang="en-CA" b="1" u="sng" spc="-50" dirty="0" err="1">
                    <a:latin typeface="+mj-lt"/>
                    <a:cs typeface="Tahoma"/>
                  </a:rPr>
                  <a:t>pratique</a:t>
                </a:r>
                <a:r>
                  <a:rPr lang="en-CA" b="1" u="sng" spc="-50" dirty="0">
                    <a:latin typeface="+mj-lt"/>
                    <a:cs typeface="Tahoma"/>
                  </a:rPr>
                  <a:t> ?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400" spc="-50" dirty="0" err="1">
                    <a:latin typeface="+mj-lt"/>
                    <a:cs typeface="Tahoma"/>
                  </a:rPr>
                  <a:t>Représentation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déterministe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ou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aléatoire</a:t>
                </a:r>
                <a:r>
                  <a:rPr lang="en-CA" sz="2400" spc="-50" dirty="0">
                    <a:latin typeface="+mj-lt"/>
                    <a:cs typeface="Tahoma"/>
                  </a:rPr>
                  <a:t> : </a:t>
                </a:r>
                <a:r>
                  <a:rPr lang="en-CA" sz="24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question de </a:t>
                </a:r>
                <a:r>
                  <a:rPr lang="en-CA" sz="2400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modélisation</a:t>
                </a:r>
                <a:endParaRPr lang="en-CA" sz="2400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4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Représentation</a:t>
                </a:r>
                <a:r>
                  <a:rPr lang="en-CA" sz="24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déterministe</a:t>
                </a:r>
                <a:r>
                  <a:rPr lang="en-CA" sz="24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: simple, </a:t>
                </a:r>
                <a:r>
                  <a:rPr lang="en-CA" sz="24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mais</a:t>
                </a:r>
                <a:r>
                  <a:rPr lang="en-CA" sz="24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limitée</a:t>
                </a:r>
                <a:endParaRPr lang="en-CA" sz="2400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4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Représentation</a:t>
                </a:r>
                <a:r>
                  <a:rPr lang="en-CA" sz="24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aléatoire</a:t>
                </a:r>
                <a:r>
                  <a:rPr lang="en-CA" sz="24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: </a:t>
                </a:r>
                <a:r>
                  <a:rPr lang="en-CA" sz="24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double </a:t>
                </a:r>
                <a:r>
                  <a:rPr lang="en-CA" sz="2400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problème</a:t>
                </a:r>
                <a:r>
                  <a:rPr lang="en-CA" sz="24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d’estimation</a:t>
                </a:r>
                <a:endParaRPr lang="en-CA" sz="2000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939600" lvl="1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100" spc="-50" dirty="0">
                    <a:latin typeface="+mj-lt"/>
                    <a:cs typeface="Tahoma"/>
                  </a:rPr>
                  <a:t>e</a:t>
                </a:r>
                <a:r>
                  <a:rPr lang="en-CA" sz="21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stimation des </a:t>
                </a:r>
                <a:r>
                  <a:rPr lang="en-CA" sz="21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caractéristiques</a:t>
                </a:r>
                <a:r>
                  <a:rPr lang="en-CA" sz="21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1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statistiques</a:t>
                </a:r>
                <a:r>
                  <a:rPr lang="en-CA" sz="21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des </a:t>
                </a:r>
                <a:r>
                  <a:rPr lang="en-CA" sz="21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signaux</a:t>
                </a:r>
                <a:endParaRPr lang="en-CA" sz="2100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939600" lvl="1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100" spc="-50" dirty="0">
                    <a:latin typeface="+mj-lt"/>
                    <a:cs typeface="Tahoma"/>
                  </a:rPr>
                  <a:t>estimation de la </a:t>
                </a:r>
                <a:r>
                  <a:rPr lang="en-CA" sz="2100" spc="-50" dirty="0" err="1">
                    <a:latin typeface="+mj-lt"/>
                    <a:cs typeface="Tahoma"/>
                  </a:rPr>
                  <a:t>quantité</a:t>
                </a:r>
                <a:r>
                  <a:rPr lang="en-CA" sz="2100" spc="-50" dirty="0">
                    <a:latin typeface="+mj-lt"/>
                    <a:cs typeface="Tahoma"/>
                  </a:rPr>
                  <a:t> </a:t>
                </a:r>
                <a:r>
                  <a:rPr lang="en-CA" sz="2100" spc="-50" dirty="0" err="1">
                    <a:latin typeface="+mj-lt"/>
                    <a:cs typeface="Tahoma"/>
                  </a:rPr>
                  <a:t>d’intérêt</a:t>
                </a:r>
                <a:endParaRPr lang="en-CA" sz="2100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1" y="1266261"/>
                <a:ext cx="8430315" cy="5011875"/>
              </a:xfrm>
              <a:prstGeom prst="rect">
                <a:avLst/>
              </a:prstGeom>
              <a:blipFill>
                <a:blip r:embed="rId3"/>
                <a:stretch>
                  <a:fillRect l="-1302" t="-316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7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130928"/>
            <a:ext cx="8518283" cy="519181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͏͏Variables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Vecteurs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Aspects </a:t>
            </a:r>
            <a:r>
              <a:rPr lang="en-CA" sz="2400" b="1" spc="-45" dirty="0" err="1">
                <a:latin typeface="+mj-lt"/>
                <a:cs typeface="Tahoma"/>
              </a:rPr>
              <a:t>fréquentiels</a:t>
            </a:r>
            <a:r>
              <a:rPr lang="en-CA" sz="2400" b="1" spc="-45" dirty="0">
                <a:latin typeface="+mj-lt"/>
                <a:cs typeface="Tahoma"/>
              </a:rPr>
              <a:t> : </a:t>
            </a:r>
            <a:r>
              <a:rPr lang="en-CA" sz="2400" b="1" spc="-45" dirty="0" err="1">
                <a:latin typeface="+mj-lt"/>
                <a:cs typeface="Tahoma"/>
              </a:rPr>
              <a:t>signaux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aléatoires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stationnaires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d’ordre</a:t>
            </a:r>
            <a:r>
              <a:rPr lang="en-CA" sz="2400" b="1" spc="-45" dirty="0">
                <a:latin typeface="+mj-lt"/>
                <a:cs typeface="Tahoma"/>
              </a:rPr>
              <a:t> 2</a:t>
            </a:r>
            <a:endParaRPr lang="fr-FR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Estimation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Estimateurs classiques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 err="1">
                <a:latin typeface="+mj-lt"/>
                <a:cs typeface="Tahoma"/>
              </a:rPr>
              <a:t>Caractéristiques</a:t>
            </a:r>
            <a:r>
              <a:rPr lang="en-CA" sz="2400" b="1" spc="-45" dirty="0">
                <a:latin typeface="+mj-lt"/>
                <a:cs typeface="Tahoma"/>
              </a:rPr>
              <a:t> des </a:t>
            </a:r>
            <a:r>
              <a:rPr lang="en-CA" sz="2400" b="1" spc="-45" dirty="0" err="1">
                <a:latin typeface="+mj-lt"/>
                <a:cs typeface="Tahoma"/>
              </a:rPr>
              <a:t>estimateurs</a:t>
            </a:r>
            <a:endParaRPr lang="en-CA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Estimation MAP dans le </a:t>
            </a:r>
            <a:r>
              <a:rPr lang="en-CA" sz="2400" b="1" spc="-45" dirty="0" err="1">
                <a:latin typeface="+mj-lt"/>
                <a:cs typeface="Tahoma"/>
              </a:rPr>
              <a:t>cas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linéaire</a:t>
            </a:r>
            <a:r>
              <a:rPr lang="en-CA" sz="2400" b="1" spc="-45" dirty="0">
                <a:latin typeface="+mj-lt"/>
                <a:cs typeface="Tahoma"/>
              </a:rPr>
              <a:t> et </a:t>
            </a:r>
            <a:r>
              <a:rPr lang="en-CA" sz="2400" b="1" spc="-45" dirty="0" err="1">
                <a:latin typeface="+mj-lt"/>
                <a:cs typeface="Tahoma"/>
              </a:rPr>
              <a:t>gaussien</a:t>
            </a:r>
            <a:endParaRPr lang="en-CA" sz="2400" b="1" spc="-4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Rappels: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probabilités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signal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086C8FD9-F1E7-6541-BDA4-DF675213353F}"/>
              </a:ext>
            </a:extLst>
          </p:cNvPr>
          <p:cNvSpPr/>
          <p:nvPr/>
        </p:nvSpPr>
        <p:spPr>
          <a:xfrm>
            <a:off x="848007" y="3373802"/>
            <a:ext cx="7994910" cy="420117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4373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Position du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problème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23877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Estimation: Position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problème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078" y="1032530"/>
                <a:ext cx="8430315" cy="541181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spc="-50" dirty="0">
                    <a:latin typeface="+mj-lt"/>
                    <a:cs typeface="Tahoma"/>
                  </a:rPr>
                  <a:t>Une mesure avec un détecteur</a:t>
                </a: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253800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spc="-50" dirty="0">
                    <a:latin typeface="+mj-lt"/>
                    <a:cs typeface="Tahoma"/>
                  </a:rPr>
                  <a:t>Donné un ensemble de mesures </a:t>
                </a:r>
                <a:r>
                  <a:rPr lang="fr-CA" sz="2200" dirty="0">
                    <a:latin typeface="+mj-lt"/>
                  </a:rPr>
                  <a:t>g = (g</a:t>
                </a:r>
                <a:r>
                  <a:rPr lang="fr-CA" sz="2200" baseline="-25000" dirty="0">
                    <a:latin typeface="+mj-lt"/>
                  </a:rPr>
                  <a:t>1</a:t>
                </a:r>
                <a:r>
                  <a:rPr lang="fr-CA" sz="2200" dirty="0">
                    <a:latin typeface="+mj-lt"/>
                  </a:rPr>
                  <a:t>, g</a:t>
                </a:r>
                <a:r>
                  <a:rPr lang="fr-CA" sz="2200" baseline="-25000" dirty="0">
                    <a:latin typeface="+mj-lt"/>
                  </a:rPr>
                  <a:t>2</a:t>
                </a:r>
                <a:r>
                  <a:rPr lang="fr-CA" sz="2200" dirty="0">
                    <a:latin typeface="+mj-lt"/>
                  </a:rPr>
                  <a:t>, …, </a:t>
                </a:r>
                <a:r>
                  <a:rPr lang="fr-CA" sz="2200" dirty="0" err="1">
                    <a:latin typeface="+mj-lt"/>
                  </a:rPr>
                  <a:t>g</a:t>
                </a:r>
                <a:r>
                  <a:rPr lang="fr-CA" sz="2200" baseline="-25000" dirty="0" err="1">
                    <a:latin typeface="+mj-lt"/>
                  </a:rPr>
                  <a:t>n</a:t>
                </a:r>
                <a:r>
                  <a:rPr lang="fr-CA" sz="2200" dirty="0">
                    <a:latin typeface="+mj-lt"/>
                  </a:rPr>
                  <a:t>), quelle est la valeur de </a:t>
                </a:r>
                <a:r>
                  <a:rPr lang="fr-CA" sz="2200" i="1" dirty="0">
                    <a:latin typeface="+mj-lt"/>
                  </a:rPr>
                  <a:t>f</a:t>
                </a:r>
                <a:r>
                  <a:rPr lang="fr-CA" sz="2200" dirty="0">
                    <a:latin typeface="+mj-lt"/>
                  </a:rPr>
                  <a:t> ?</a:t>
                </a: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dirty="0">
                    <a:solidFill>
                      <a:srgbClr val="FF0000"/>
                    </a:solidFill>
                    <a:latin typeface="+mj-lt"/>
                  </a:rPr>
                  <a:t>Estimateur: </a:t>
                </a:r>
              </a:p>
              <a:p>
                <a:pPr lvl="2"/>
                <a:r>
                  <a:rPr lang="fr-CA" sz="2200" dirty="0">
                    <a:latin typeface="+mj-lt"/>
                  </a:rPr>
                  <a:t>Une fonction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fr-CA" sz="2200" dirty="0">
                    <a:latin typeface="+mj-lt"/>
                  </a:rPr>
                  <a:t> qui nous permet de estimer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CA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CA" sz="2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CA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CA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2200" spc="-50" dirty="0">
                    <a:latin typeface="+mj-lt"/>
                    <a:cs typeface="Tahoma"/>
                  </a:rPr>
                  <a:t> </a:t>
                </a: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253800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fr-CA" sz="2200" spc="-50" dirty="0">
                    <a:latin typeface="+mj-lt"/>
                    <a:cs typeface="Tahoma"/>
                  </a:rPr>
                  <a:t> </a:t>
                </a: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253800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fr-CA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78" y="1032530"/>
                <a:ext cx="8430315" cy="5411811"/>
              </a:xfrm>
              <a:prstGeom prst="rect">
                <a:avLst/>
              </a:prstGeom>
              <a:blipFill>
                <a:blip r:embed="rId3"/>
                <a:stretch>
                  <a:fillRect t="-257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31FD68-A56E-8F4B-AF2C-E0F36467D5B0}"/>
              </a:ext>
            </a:extLst>
          </p:cNvPr>
          <p:cNvSpPr txBox="1"/>
          <p:nvPr/>
        </p:nvSpPr>
        <p:spPr>
          <a:xfrm>
            <a:off x="1916539" y="3470020"/>
            <a:ext cx="19186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200" dirty="0">
                <a:latin typeface="+mj-lt"/>
              </a:rPr>
              <a:t>Vraisemblance: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CA3D03CF-E29F-3346-ACDC-01B917DF9284}"/>
                  </a:ext>
                </a:extLst>
              </p:cNvPr>
              <p:cNvSpPr txBox="1"/>
              <p:nvPr/>
            </p:nvSpPr>
            <p:spPr>
              <a:xfrm>
                <a:off x="3835141" y="3458890"/>
                <a:ext cx="304217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200" b="0" i="1" spc="-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ℒ</m:t>
                      </m:r>
                      <m:d>
                        <m:dPr>
                          <m:ctrlPr>
                            <a:rPr lang="en-CA" sz="2200" i="1" spc="-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a:rPr lang="en-CA" sz="2200" b="0" i="1" spc="-5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  <m:t>𝑓</m:t>
                          </m:r>
                        </m:e>
                      </m:d>
                      <m:r>
                        <a:rPr lang="en-CA" sz="2200" b="0" i="1" spc="-5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= </m:t>
                      </m:r>
                      <m:r>
                        <a:rPr lang="en-CA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CA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CA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CA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CA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CA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r>
                        <a:rPr lang="en-CA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CA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CA" sz="2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D03CF-E29F-3346-ACDC-01B917DF9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141" y="3458890"/>
                <a:ext cx="3042179" cy="430887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EA58FFD9-4420-C149-A5EE-CC72CEB4B3F7}"/>
              </a:ext>
            </a:extLst>
          </p:cNvPr>
          <p:cNvGrpSpPr/>
          <p:nvPr/>
        </p:nvGrpSpPr>
        <p:grpSpPr>
          <a:xfrm>
            <a:off x="1916539" y="1676626"/>
            <a:ext cx="3561722" cy="1569516"/>
            <a:chOff x="924814" y="2109526"/>
            <a:chExt cx="3561722" cy="1569516"/>
          </a:xfrm>
        </p:grpSpPr>
        <p:pic>
          <p:nvPicPr>
            <p:cNvPr id="4" name="Picture 3" descr="Chart, line chart&#10;&#10;Description automatically generated">
              <a:extLst>
                <a:ext uri="{FF2B5EF4-FFF2-40B4-BE49-F238E27FC236}">
                  <a16:creationId xmlns="" xmlns:a16="http://schemas.microsoft.com/office/drawing/2014/main" id="{1249509C-0651-E74E-8C18-05A314920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914" y="2109526"/>
              <a:ext cx="3457622" cy="149120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D7D66A20-3DD1-844B-A9E2-FD699AA16292}"/>
                    </a:ext>
                  </a:extLst>
                </p:cNvPr>
                <p:cNvSpPr txBox="1"/>
                <p:nvPr/>
              </p:nvSpPr>
              <p:spPr>
                <a:xfrm>
                  <a:off x="924814" y="2505670"/>
                  <a:ext cx="11643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CA" i="1" spc="-40" dirty="0">
                            <a:cs typeface="Trebuchet MS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i="1" spc="-60" baseline="-15873" dirty="0">
                            <a:cs typeface="Arial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CA" i="1" spc="-60" baseline="-15873" dirty="0"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i="1" spc="-60" baseline="-15873" dirty="0">
                            <a:cs typeface="Arial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i="1" spc="44" baseline="-15873" dirty="0">
                            <a:cs typeface="Arial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i="1" spc="44" baseline="-15873" dirty="0"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pc="150" baseline="-15873" dirty="0">
                            <a:cs typeface="Arial"/>
                          </a:rPr>
                          <m:t>= </m:t>
                        </m:r>
                        <m:r>
                          <m:rPr>
                            <m:nor/>
                          </m:rPr>
                          <a:rPr lang="en-CA" i="1" spc="150" baseline="-15873" dirty="0">
                            <a:cs typeface="Arial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i="1" spc="150" baseline="-15873" dirty="0"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pc="-10" dirty="0">
                            <a:cs typeface="Arial Black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CA" i="1" spc="-10" dirty="0">
                            <a:cs typeface="Trebuchet MS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CA" i="1" spc="-265" dirty="0">
                            <a:cs typeface="Trebuchet M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pc="-5" dirty="0">
                            <a:cs typeface="Arial Black"/>
                          </a:rPr>
                          <m:t>)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D66A20-3DD1-844B-A9E2-FD699AA16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814" y="2505670"/>
                  <a:ext cx="1164357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667" b="-16667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EA4078F-6C45-D24D-BB38-E131513AB0A5}"/>
                </a:ext>
              </a:extLst>
            </p:cNvPr>
            <p:cNvSpPr txBox="1"/>
            <p:nvPr/>
          </p:nvSpPr>
          <p:spPr>
            <a:xfrm>
              <a:off x="3964153" y="3148169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/>
                <a:t>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8EBD70BD-D023-DD48-9575-A60163ACA85D}"/>
                </a:ext>
              </a:extLst>
            </p:cNvPr>
            <p:cNvSpPr/>
            <p:nvPr/>
          </p:nvSpPr>
          <p:spPr>
            <a:xfrm>
              <a:off x="1177636" y="2321902"/>
              <a:ext cx="720437" cy="21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2D2CFAD9-3CDD-6B48-84CA-D41ECEBF0452}"/>
                </a:ext>
              </a:extLst>
            </p:cNvPr>
            <p:cNvSpPr/>
            <p:nvPr/>
          </p:nvSpPr>
          <p:spPr>
            <a:xfrm>
              <a:off x="2757725" y="3384312"/>
              <a:ext cx="267458" cy="215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FF333C77-8F46-2F41-843C-FD4DA0353ED6}"/>
                </a:ext>
              </a:extLst>
            </p:cNvPr>
            <p:cNvSpPr txBox="1"/>
            <p:nvPr/>
          </p:nvSpPr>
          <p:spPr>
            <a:xfrm>
              <a:off x="2719910" y="3309710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/>
                <a:t>f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8AC72175-C98C-314C-81BF-47E1AF0C8341}"/>
                </a:ext>
              </a:extLst>
            </p:cNvPr>
            <p:cNvSpPr/>
            <p:nvPr/>
          </p:nvSpPr>
          <p:spPr>
            <a:xfrm>
              <a:off x="4241344" y="3282000"/>
              <a:ext cx="185617" cy="17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4629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130928"/>
            <a:ext cx="8518283" cy="519181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͏͏Variables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Vecteurs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Aspects </a:t>
            </a:r>
            <a:r>
              <a:rPr lang="en-CA" sz="2400" b="1" spc="-45" dirty="0" err="1">
                <a:latin typeface="+mj-lt"/>
                <a:cs typeface="Tahoma"/>
              </a:rPr>
              <a:t>fréquentiels</a:t>
            </a:r>
            <a:r>
              <a:rPr lang="en-CA" sz="2400" b="1" spc="-45" dirty="0">
                <a:latin typeface="+mj-lt"/>
                <a:cs typeface="Tahoma"/>
              </a:rPr>
              <a:t> : </a:t>
            </a:r>
            <a:r>
              <a:rPr lang="en-CA" sz="2400" b="1" spc="-45" dirty="0" err="1">
                <a:latin typeface="+mj-lt"/>
                <a:cs typeface="Tahoma"/>
              </a:rPr>
              <a:t>signaux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aléatoires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stationnaires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d’ordre</a:t>
            </a:r>
            <a:r>
              <a:rPr lang="en-CA" sz="2400" b="1" spc="-45" dirty="0">
                <a:latin typeface="+mj-lt"/>
                <a:cs typeface="Tahoma"/>
              </a:rPr>
              <a:t> 2</a:t>
            </a:r>
            <a:endParaRPr lang="fr-FR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Estimation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Estimateurs classiques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 err="1">
                <a:latin typeface="+mj-lt"/>
                <a:cs typeface="Tahoma"/>
              </a:rPr>
              <a:t>Caractéristiques</a:t>
            </a:r>
            <a:r>
              <a:rPr lang="en-CA" sz="2400" b="1" spc="-45" dirty="0">
                <a:latin typeface="+mj-lt"/>
                <a:cs typeface="Tahoma"/>
              </a:rPr>
              <a:t> des </a:t>
            </a:r>
            <a:r>
              <a:rPr lang="en-CA" sz="2400" b="1" spc="-45" dirty="0" err="1">
                <a:latin typeface="+mj-lt"/>
                <a:cs typeface="Tahoma"/>
              </a:rPr>
              <a:t>estimateurs</a:t>
            </a:r>
            <a:endParaRPr lang="en-CA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Estimation MAP dans le </a:t>
            </a:r>
            <a:r>
              <a:rPr lang="en-CA" sz="2400" b="1" spc="-45" dirty="0" err="1">
                <a:latin typeface="+mj-lt"/>
                <a:cs typeface="Tahoma"/>
              </a:rPr>
              <a:t>cas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linéaire</a:t>
            </a:r>
            <a:r>
              <a:rPr lang="en-CA" sz="2400" b="1" spc="-45" dirty="0">
                <a:latin typeface="+mj-lt"/>
                <a:cs typeface="Tahoma"/>
              </a:rPr>
              <a:t> et </a:t>
            </a:r>
            <a:r>
              <a:rPr lang="en-CA" sz="2400" b="1" spc="-45" dirty="0" err="1">
                <a:latin typeface="+mj-lt"/>
                <a:cs typeface="Tahoma"/>
              </a:rPr>
              <a:t>gaussien</a:t>
            </a:r>
            <a:endParaRPr lang="en-CA" sz="2400" b="1" spc="-4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Rappels: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probabilités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signal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086C8FD9-F1E7-6541-BDA4-DF675213353F}"/>
              </a:ext>
            </a:extLst>
          </p:cNvPr>
          <p:cNvSpPr/>
          <p:nvPr/>
        </p:nvSpPr>
        <p:spPr>
          <a:xfrm>
            <a:off x="848007" y="4065175"/>
            <a:ext cx="7994910" cy="420117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49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Méthodologie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l’estimation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23877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601" y="1037664"/>
                <a:ext cx="8430315" cy="498646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b="1" u="sng" spc="-50" dirty="0">
                    <a:latin typeface="+mj-lt"/>
                    <a:cs typeface="Tahoma"/>
                  </a:rPr>
                  <a:t>Maximum </a:t>
                </a:r>
                <a:r>
                  <a:rPr lang="fr-CA" b="1" i="1" u="sng" spc="-50" dirty="0">
                    <a:latin typeface="+mj-lt"/>
                    <a:cs typeface="Tahoma"/>
                  </a:rPr>
                  <a:t>vraisemblance (</a:t>
                </a:r>
                <a:r>
                  <a:rPr lang="fr-CA" b="1" i="1" u="sng" spc="-50" dirty="0" err="1">
                    <a:latin typeface="+mj-lt"/>
                    <a:cs typeface="Tahoma"/>
                  </a:rPr>
                  <a:t>likelihood</a:t>
                </a:r>
                <a:r>
                  <a:rPr lang="fr-CA" b="1" i="1" u="sng" spc="-50" dirty="0">
                    <a:latin typeface="+mj-lt"/>
                    <a:cs typeface="Tahoma"/>
                  </a:rPr>
                  <a:t>) </a:t>
                </a:r>
                <a:r>
                  <a:rPr lang="fr-CA" b="1" u="sng" spc="-50" dirty="0">
                    <a:latin typeface="+mj-lt"/>
                    <a:cs typeface="Tahoma"/>
                  </a:rPr>
                  <a:t>(MLE)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2200" i="1" spc="-50" dirty="0">
                  <a:latin typeface="Cambria Math" panose="02040503050406030204" pitchFamily="18" charset="0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2200" i="1" spc="-50" dirty="0">
                  <a:latin typeface="Cambria Math" panose="02040503050406030204" pitchFamily="18" charset="0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en-CA" sz="2200" i="1" spc="-50" dirty="0">
                  <a:latin typeface="Cambria Math" panose="02040503050406030204" pitchFamily="18" charset="0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CA" sz="22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accPr>
                      <m:e>
                        <m: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𝑓</m:t>
                        </m:r>
                      </m:e>
                    </m:acc>
                    <m:r>
                      <a:rPr lang="en-CA" sz="22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sSub>
                      <m:sSubPr>
                        <m:ctrlP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func>
                          <m:funcPr>
                            <m:ctrlPr>
                              <a:rPr lang="en-CA" sz="22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200" b="0" i="0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arg</m:t>
                            </m:r>
                          </m:fName>
                          <m:e>
                            <m:r>
                              <a:rPr lang="en-CA" sz="22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𝑚𝑎𝑥</m:t>
                            </m:r>
                          </m:e>
                        </m:func>
                        <m: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</m:e>
                      <m:sub>
                        <m: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𝑓</m:t>
                        </m:r>
                      </m:sub>
                    </m:sSub>
                    <m:r>
                      <a:rPr lang="en-CA" sz="2200" b="0" i="1" spc="-50" smtClean="0">
                        <a:latin typeface="Cambria Math" panose="02040503050406030204" pitchFamily="18" charset="0"/>
                        <a:cs typeface="Tahoma"/>
                      </a:rPr>
                      <m:t> {</m:t>
                    </m:r>
                    <m:sSub>
                      <m:sSubPr>
                        <m:ctrlP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𝐺</m:t>
                        </m:r>
                        <m: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|</m:t>
                        </m:r>
                        <m: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𝐹</m:t>
                        </m:r>
                        <m: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=</m:t>
                        </m:r>
                        <m:r>
                          <a:rPr lang="en-CA" sz="22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𝑓</m:t>
                        </m:r>
                      </m:sub>
                    </m:sSub>
                    <m:r>
                      <a:rPr lang="en-CA" sz="2200" b="0" i="1" spc="-50" smtClean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2200" b="0" i="1" spc="-50" smtClean="0">
                        <a:latin typeface="Cambria Math" panose="02040503050406030204" pitchFamily="18" charset="0"/>
                        <a:cs typeface="Tahoma"/>
                      </a:rPr>
                      <m:t>𝑔</m:t>
                    </m:r>
                    <m:r>
                      <a:rPr lang="en-CA" sz="2200" b="0" i="1" spc="-50" smtClean="0">
                        <a:latin typeface="Cambria Math" panose="02040503050406030204" pitchFamily="18" charset="0"/>
                        <a:cs typeface="Tahoma"/>
                      </a:rPr>
                      <m:t>)}</m:t>
                    </m:r>
                  </m:oMath>
                </a14:m>
                <a:endParaRPr lang="fr-CA" sz="2200" spc="-50" dirty="0">
                  <a:latin typeface="+mj-lt"/>
                  <a:cs typeface="Tahoma"/>
                </a:endParaRPr>
              </a:p>
              <a:p>
                <a:pPr marL="253800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253800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fr-CA" sz="2200" spc="-50" dirty="0">
                    <a:latin typeface="+mj-lt"/>
                    <a:cs typeface="Tahoma"/>
                  </a:rPr>
                  <a:t>      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31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1" y="1037664"/>
                <a:ext cx="8430315" cy="4986466"/>
              </a:xfrm>
              <a:prstGeom prst="rect">
                <a:avLst/>
              </a:prstGeom>
              <a:blipFill>
                <a:blip r:embed="rId3"/>
                <a:stretch>
                  <a:fillRect l="-1504" t="-203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AA718E6-2F85-4A13-951C-FF335C44724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Estimateurs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D489C81-581D-56A9-A727-795B0B1A904D}"/>
              </a:ext>
            </a:extLst>
          </p:cNvPr>
          <p:cNvGrpSpPr/>
          <p:nvPr/>
        </p:nvGrpSpPr>
        <p:grpSpPr>
          <a:xfrm>
            <a:off x="1916539" y="1676626"/>
            <a:ext cx="3561722" cy="1569516"/>
            <a:chOff x="924814" y="2109526"/>
            <a:chExt cx="3561722" cy="1569516"/>
          </a:xfrm>
        </p:grpSpPr>
        <p:pic>
          <p:nvPicPr>
            <p:cNvPr id="15" name="Picture 14" descr="Chart, line chart&#10;&#10;Description automatically generated">
              <a:extLst>
                <a:ext uri="{FF2B5EF4-FFF2-40B4-BE49-F238E27FC236}">
                  <a16:creationId xmlns="" xmlns:a16="http://schemas.microsoft.com/office/drawing/2014/main" id="{FEC86686-8806-6EB0-1289-6A193AE8A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914" y="2109526"/>
              <a:ext cx="3457622" cy="149120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="" xmlns:a16="http://schemas.microsoft.com/office/drawing/2014/main" id="{5ECEA172-2467-28D3-5AF9-4240D75C97EE}"/>
                    </a:ext>
                  </a:extLst>
                </p:cNvPr>
                <p:cNvSpPr txBox="1"/>
                <p:nvPr/>
              </p:nvSpPr>
              <p:spPr>
                <a:xfrm>
                  <a:off x="924814" y="2505670"/>
                  <a:ext cx="11643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CA" i="1" spc="-40" dirty="0">
                            <a:cs typeface="Trebuchet MS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i="1" spc="-60" baseline="-15873" dirty="0">
                            <a:cs typeface="Arial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CA" i="1" spc="-60" baseline="-15873" dirty="0"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i="1" spc="-60" baseline="-15873" dirty="0">
                            <a:cs typeface="Arial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i="1" spc="44" baseline="-15873" dirty="0">
                            <a:cs typeface="Arial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i="1" spc="44" baseline="-15873" dirty="0"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pc="150" baseline="-15873" dirty="0">
                            <a:cs typeface="Arial"/>
                          </a:rPr>
                          <m:t>= </m:t>
                        </m:r>
                        <m:r>
                          <m:rPr>
                            <m:nor/>
                          </m:rPr>
                          <a:rPr lang="en-CA" i="1" spc="150" baseline="-15873" dirty="0">
                            <a:cs typeface="Arial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i="1" spc="150" baseline="-15873" dirty="0"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pc="-10" dirty="0">
                            <a:cs typeface="Arial Black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CA" i="1" spc="-10" dirty="0">
                            <a:cs typeface="Trebuchet MS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CA" i="1" spc="-265" dirty="0">
                            <a:cs typeface="Trebuchet M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pc="-5" dirty="0">
                            <a:cs typeface="Arial Black"/>
                          </a:rPr>
                          <m:t>)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D66A20-3DD1-844B-A9E2-FD699AA16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814" y="2505670"/>
                  <a:ext cx="1164357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667" b="-16667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FCAA18C-389E-3188-D696-2A9DF0B4E411}"/>
                </a:ext>
              </a:extLst>
            </p:cNvPr>
            <p:cNvSpPr txBox="1"/>
            <p:nvPr/>
          </p:nvSpPr>
          <p:spPr>
            <a:xfrm>
              <a:off x="3964153" y="3148169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/>
                <a:t>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CB2FCF84-DFA0-E382-FFA3-5D2F945E4646}"/>
                </a:ext>
              </a:extLst>
            </p:cNvPr>
            <p:cNvSpPr/>
            <p:nvPr/>
          </p:nvSpPr>
          <p:spPr>
            <a:xfrm>
              <a:off x="1177636" y="2321902"/>
              <a:ext cx="720437" cy="21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52157350-EC9B-DC85-B58B-10D79345F928}"/>
                </a:ext>
              </a:extLst>
            </p:cNvPr>
            <p:cNvSpPr/>
            <p:nvPr/>
          </p:nvSpPr>
          <p:spPr>
            <a:xfrm>
              <a:off x="2757725" y="3384312"/>
              <a:ext cx="267458" cy="215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246B2354-B247-1424-122C-BDDD65FDCE1E}"/>
                </a:ext>
              </a:extLst>
            </p:cNvPr>
            <p:cNvSpPr txBox="1"/>
            <p:nvPr/>
          </p:nvSpPr>
          <p:spPr>
            <a:xfrm>
              <a:off x="2719910" y="3309710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/>
                <a:t>f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6BB58E1A-13C5-050A-AC36-1CD79E5F53F3}"/>
                </a:ext>
              </a:extLst>
            </p:cNvPr>
            <p:cNvSpPr/>
            <p:nvPr/>
          </p:nvSpPr>
          <p:spPr>
            <a:xfrm>
              <a:off x="4241344" y="3282000"/>
              <a:ext cx="185617" cy="17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488711" y="4370989"/>
            <a:ext cx="2139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 smtClean="0"/>
              <a:t>Fonction de vraisemblance</a:t>
            </a:r>
            <a:endParaRPr lang="fr-CA" sz="1400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976282" y="3945121"/>
            <a:ext cx="104614" cy="425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1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Position du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problème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05BD66-3ADB-4637-B326-34C14BD2CA8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   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="" xmlns:a16="http://schemas.microsoft.com/office/drawing/2014/main" id="{8FB46B10-9D9D-4AC3-8E17-648C706BD8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034036"/>
                <a:ext cx="8633792" cy="540105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r>
                  <a:rPr lang="fr-CA" sz="2600" b="1" u="sng" spc="-50" dirty="0">
                    <a:latin typeface="+mj-lt"/>
                    <a:cs typeface="Tahoma"/>
                  </a:rPr>
                  <a:t>Restauration d’images</a:t>
                </a: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Modèle de formation d’images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fr-CA" sz="2200" dirty="0">
                    <a:solidFill>
                      <a:srgbClr val="F2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Estimation de </a:t>
                </a:r>
                <a14:m>
                  <m:oMath xmlns:m="http://schemas.openxmlformats.org/officeDocument/2006/math">
                    <m:r>
                      <a:rPr lang="fr-CA" sz="2200" b="0" i="1" smtClean="0">
                        <a:solidFill>
                          <a:srgbClr val="F2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𝑓</m:t>
                    </m:r>
                    <m:d>
                      <m:dPr>
                        <m:ctrlPr>
                          <a:rPr lang="fr-CA" sz="2200" i="1" spc="-45" smtClean="0">
                            <a:solidFill>
                              <a:srgbClr val="F2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2200" i="1" spc="-45" smtClean="0">
                            <a:solidFill>
                              <a:srgbClr val="F20000"/>
                            </a:solidFill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fr-CA" sz="2200" i="1" spc="-45" baseline="-25000" smtClean="0">
                            <a:solidFill>
                              <a:srgbClr val="F2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fr-CA" sz="2200" spc="-45" smtClean="0">
                            <a:solidFill>
                              <a:srgbClr val="F2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fr-CA" sz="2200" i="1" spc="-45" baseline="-25000" smtClean="0">
                            <a:solidFill>
                              <a:srgbClr val="F2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200" i="1" spc="-45" smtClean="0">
                            <a:solidFill>
                              <a:srgbClr val="F20000"/>
                            </a:solidFill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  <m:r>
                      <a:rPr lang="fr-CA" sz="2200" i="1" spc="-45" smtClean="0">
                        <a:solidFill>
                          <a:srgbClr val="F20000"/>
                        </a:solidFill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fr-CA" sz="2200" dirty="0">
                    <a:solidFill>
                      <a:srgbClr val="F2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à partir de </a:t>
                </a:r>
                <a:r>
                  <a:rPr lang="fr-CA" sz="2200" i="1" spc="-45" dirty="0">
                    <a:solidFill>
                      <a:srgbClr val="F20000"/>
                    </a:solidFill>
                    <a:latin typeface="+mj-lt"/>
                    <a:cs typeface="Arial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2200" i="1" spc="-45" smtClean="0">
                            <a:solidFill>
                              <a:srgbClr val="F2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2200" i="1" spc="-45" smtClean="0">
                            <a:solidFill>
                              <a:srgbClr val="F20000"/>
                            </a:solidFill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fr-CA" sz="2200" i="1" spc="-45" baseline="-25000" smtClean="0">
                            <a:solidFill>
                              <a:srgbClr val="F2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fr-CA" sz="2200" spc="-45" smtClean="0">
                            <a:solidFill>
                              <a:srgbClr val="F2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fr-CA" sz="2200" i="1" spc="-45" baseline="-25000" smtClean="0">
                            <a:solidFill>
                              <a:srgbClr val="F2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200" i="1" spc="-45" smtClean="0">
                            <a:solidFill>
                              <a:srgbClr val="F20000"/>
                            </a:solidFill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fr-CA" sz="2200" dirty="0">
                    <a:solidFill>
                      <a:srgbClr val="F2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comportement </a:t>
                </a:r>
                <a:r>
                  <a:rPr lang="fr-CA" sz="2200" dirty="0" smtClean="0">
                    <a:solidFill>
                      <a:srgbClr val="F2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statistique</a:t>
                </a:r>
                <a:endParaRPr lang="fr-CA" sz="2200" dirty="0">
                  <a:solidFill>
                    <a:srgbClr val="F2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FB46B10-9D9D-4AC3-8E17-648C706BD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034036"/>
                <a:ext cx="8633792" cy="5401054"/>
              </a:xfrm>
              <a:prstGeom prst="rect">
                <a:avLst/>
              </a:prstGeom>
              <a:blipFill rotWithShape="0">
                <a:blip r:embed="rId3"/>
                <a:stretch>
                  <a:fillRect l="-1271" t="-180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black text with stars and a star&#10;&#10;Description automatically generated with medium confidence">
            <a:extLst>
              <a:ext uri="{FF2B5EF4-FFF2-40B4-BE49-F238E27FC236}">
                <a16:creationId xmlns="" xmlns:a16="http://schemas.microsoft.com/office/drawing/2014/main" id="{8B6E030B-2891-DEA2-1F9F-42DB54701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73" y="1816698"/>
            <a:ext cx="2971167" cy="452358"/>
          </a:xfrm>
          <a:prstGeom prst="rect">
            <a:avLst/>
          </a:prstGeom>
        </p:spPr>
      </p:pic>
      <p:pic>
        <p:nvPicPr>
          <p:cNvPr id="7" name="Picture 6" descr="A diagram of a function&#10;&#10;Description automatically generated">
            <a:extLst>
              <a:ext uri="{FF2B5EF4-FFF2-40B4-BE49-F238E27FC236}">
                <a16:creationId xmlns="" xmlns:a16="http://schemas.microsoft.com/office/drawing/2014/main" id="{0F915275-51A0-B025-CAFD-3588BFBDD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79" y="2956479"/>
            <a:ext cx="6227954" cy="2022754"/>
          </a:xfrm>
          <a:prstGeom prst="rect">
            <a:avLst/>
          </a:prstGeom>
        </p:spPr>
      </p:pic>
      <p:cxnSp>
        <p:nvCxnSpPr>
          <p:cNvPr id="14" name="Curved Connector 13">
            <a:extLst>
              <a:ext uri="{FF2B5EF4-FFF2-40B4-BE49-F238E27FC236}">
                <a16:creationId xmlns="" xmlns:a16="http://schemas.microsoft.com/office/drawing/2014/main" id="{DE49E8EE-53A7-B7F5-BFE3-495838D608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98635" y="1217530"/>
            <a:ext cx="680224" cy="600119"/>
          </a:xfrm>
          <a:prstGeom prst="curvedConnector3">
            <a:avLst>
              <a:gd name="adj1" fmla="val 10082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D0A27CC-4C44-A236-86BB-CE99FE52A866}"/>
              </a:ext>
            </a:extLst>
          </p:cNvPr>
          <p:cNvSpPr txBox="1"/>
          <p:nvPr/>
        </p:nvSpPr>
        <p:spPr>
          <a:xfrm>
            <a:off x="6478859" y="1018102"/>
            <a:ext cx="246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Représentation spatiale de la fonction de dégradation</a:t>
            </a:r>
            <a:r>
              <a:rPr lang="fr-CA" sz="1400" dirty="0">
                <a:effectLst/>
                <a:latin typeface="+mj-lt"/>
              </a:rPr>
              <a:t> </a:t>
            </a:r>
            <a:endParaRPr lang="fr-CA" sz="1400" dirty="0">
              <a:latin typeface="+mj-lt"/>
            </a:endParaRPr>
          </a:p>
        </p:txBody>
      </p:sp>
      <p:cxnSp>
        <p:nvCxnSpPr>
          <p:cNvPr id="18" name="Curved Connector 17">
            <a:extLst>
              <a:ext uri="{FF2B5EF4-FFF2-40B4-BE49-F238E27FC236}">
                <a16:creationId xmlns="" xmlns:a16="http://schemas.microsoft.com/office/drawing/2014/main" id="{8335127A-53F1-FEE0-0908-084FB7A20DBA}"/>
              </a:ext>
            </a:extLst>
          </p:cNvPr>
          <p:cNvCxnSpPr>
            <a:cxnSpLocks/>
          </p:cNvCxnSpPr>
          <p:nvPr/>
        </p:nvCxnSpPr>
        <p:spPr>
          <a:xfrm rot="10800000">
            <a:off x="7025269" y="2173945"/>
            <a:ext cx="1014796" cy="403941"/>
          </a:xfrm>
          <a:prstGeom prst="curvedConnector3">
            <a:avLst>
              <a:gd name="adj1" fmla="val 100548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9AFC81C-53D6-7A15-BA67-D45E44223624}"/>
              </a:ext>
            </a:extLst>
          </p:cNvPr>
          <p:cNvSpPr txBox="1"/>
          <p:nvPr/>
        </p:nvSpPr>
        <p:spPr>
          <a:xfrm>
            <a:off x="8040065" y="2412845"/>
            <a:ext cx="60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bruit</a:t>
            </a:r>
          </a:p>
        </p:txBody>
      </p:sp>
      <p:cxnSp>
        <p:nvCxnSpPr>
          <p:cNvPr id="30" name="Curved Connector 29">
            <a:extLst>
              <a:ext uri="{FF2B5EF4-FFF2-40B4-BE49-F238E27FC236}">
                <a16:creationId xmlns="" xmlns:a16="http://schemas.microsoft.com/office/drawing/2014/main" id="{BC34E6A4-437E-39C6-35CB-B3D8A860B94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44836" y="2740573"/>
            <a:ext cx="680224" cy="444787"/>
          </a:xfrm>
          <a:prstGeom prst="curvedConnector3">
            <a:avLst>
              <a:gd name="adj1" fmla="val 9918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041FC7F6-AAC7-18A0-564E-ADDA265AB78C}"/>
                  </a:ext>
                </a:extLst>
              </p:cNvPr>
              <p:cNvSpPr txBox="1"/>
              <p:nvPr/>
            </p:nvSpPr>
            <p:spPr>
              <a:xfrm>
                <a:off x="3825060" y="2452721"/>
                <a:ext cx="24605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latin typeface="+mj-lt"/>
                    <a:ea typeface="Cambria Math" panose="02040503050406030204" pitchFamily="18" charset="0"/>
                  </a:rPr>
                  <a:t>Operateur</a:t>
                </a:r>
                <a:r>
                  <a:rPr lang="fr-CA" sz="1400" dirty="0">
                    <a:ea typeface="Cambria Math" panose="02040503050406030204" pitchFamily="18" charset="0"/>
                  </a:rPr>
                  <a:t> « </a:t>
                </a:r>
                <a14:m>
                  <m:oMath xmlns:m="http://schemas.openxmlformats.org/officeDocument/2006/math">
                    <m:r>
                      <a:rPr lang="fr-CA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fr-CA" sz="1400" dirty="0">
                    <a:latin typeface="+mj-lt"/>
                  </a:rPr>
                  <a:t> » : dégradation linéaire, invariante par positon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1FC7F6-AAC7-18A0-564E-ADDA265AB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060" y="2452721"/>
                <a:ext cx="2460587" cy="523220"/>
              </a:xfrm>
              <a:prstGeom prst="rect">
                <a:avLst/>
              </a:prstGeom>
              <a:blipFill>
                <a:blip r:embed="rId6"/>
                <a:stretch>
                  <a:fillRect l="-513" b="-1162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9FFC47B-FD55-1FEA-5EB2-0415260A5BCA}"/>
              </a:ext>
            </a:extLst>
          </p:cNvPr>
          <p:cNvSpPr txBox="1"/>
          <p:nvPr/>
        </p:nvSpPr>
        <p:spPr>
          <a:xfrm>
            <a:off x="5439943" y="3736424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solidFill>
                  <a:srgbClr val="FF0000"/>
                </a:solidFill>
                <a:latin typeface="+mj-lt"/>
              </a:rPr>
              <a:t>Ou estimateur</a:t>
            </a:r>
          </a:p>
        </p:txBody>
      </p:sp>
    </p:spTree>
    <p:extLst>
      <p:ext uri="{BB962C8B-B14F-4D97-AF65-F5344CB8AC3E}">
        <p14:creationId xmlns:p14="http://schemas.microsoft.com/office/powerpoint/2010/main" val="39246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Méthodologie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l’estimation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23877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601" y="1037664"/>
                <a:ext cx="8430315" cy="498646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b="1" u="sng" spc="-50" dirty="0">
                    <a:latin typeface="+mj-lt"/>
                    <a:cs typeface="Tahoma"/>
                  </a:rPr>
                  <a:t>Maximum </a:t>
                </a:r>
                <a:r>
                  <a:rPr lang="fr-CA" b="1" i="1" u="sng" spc="-50" dirty="0">
                    <a:latin typeface="+mj-lt"/>
                    <a:cs typeface="Tahoma"/>
                  </a:rPr>
                  <a:t>vraisemblance (</a:t>
                </a:r>
                <a:r>
                  <a:rPr lang="fr-CA" b="1" i="1" u="sng" spc="-50" dirty="0" err="1">
                    <a:latin typeface="+mj-lt"/>
                    <a:cs typeface="Tahoma"/>
                  </a:rPr>
                  <a:t>likelihood</a:t>
                </a:r>
                <a:r>
                  <a:rPr lang="fr-CA" b="1" i="1" u="sng" spc="-50" dirty="0">
                    <a:latin typeface="+mj-lt"/>
                    <a:cs typeface="Tahoma"/>
                  </a:rPr>
                  <a:t>) </a:t>
                </a:r>
                <a:r>
                  <a:rPr lang="fr-CA" b="1" u="sng" spc="-50" dirty="0">
                    <a:latin typeface="+mj-lt"/>
                    <a:cs typeface="Tahoma"/>
                  </a:rPr>
                  <a:t>(MLE)</a:t>
                </a:r>
                <a:endParaRPr lang="fr-CA" sz="2200" spc="-50" dirty="0">
                  <a:latin typeface="+mj-lt"/>
                  <a:cs typeface="Tahoma"/>
                </a:endParaRPr>
              </a:p>
              <a:p>
                <a:pPr marL="596700" indent="-3429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fr-CA" sz="2200" spc="-50" dirty="0">
                    <a:latin typeface="+mj-lt"/>
                    <a:cs typeface="Tahoma"/>
                  </a:rPr>
                  <a:t>Ex: Deux mesures sonar indépendantes (avec des moyennes z</a:t>
                </a:r>
                <a:r>
                  <a:rPr lang="fr-CA" sz="2200" spc="-50" baseline="-25000" dirty="0">
                    <a:latin typeface="+mj-lt"/>
                    <a:cs typeface="Tahoma"/>
                  </a:rPr>
                  <a:t>1</a:t>
                </a:r>
                <a:r>
                  <a:rPr lang="fr-CA" sz="2200" spc="-50" dirty="0">
                    <a:latin typeface="+mj-lt"/>
                    <a:cs typeface="Tahoma"/>
                  </a:rPr>
                  <a:t> et z</a:t>
                </a:r>
                <a:r>
                  <a:rPr lang="fr-CA" sz="2200" spc="-50" baseline="-25000" dirty="0">
                    <a:latin typeface="+mj-lt"/>
                    <a:cs typeface="Tahoma"/>
                  </a:rPr>
                  <a:t>2</a:t>
                </a:r>
                <a:r>
                  <a:rPr lang="fr-CA" sz="2200" spc="-50" dirty="0">
                    <a:latin typeface="+mj-lt"/>
                    <a:cs typeface="Tahoma"/>
                  </a:rPr>
                  <a:t>) de la position d’un objet (x). </a:t>
                </a:r>
              </a:p>
              <a:p>
                <a:pPr marL="253800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fr-CA" sz="2200" spc="-50" dirty="0">
                    <a:latin typeface="+mj-lt"/>
                    <a:cs typeface="Tahoma"/>
                  </a:rPr>
                  <a:t>      Le modèle du détecteur est </a:t>
                </a:r>
                <a14:m>
                  <m:oMath xmlns:m="http://schemas.openxmlformats.org/officeDocument/2006/math">
                    <m:r>
                      <a:rPr lang="fr-CA" sz="2200" i="1" spc="-50" dirty="0" smtClean="0">
                        <a:latin typeface="Cambria Math" panose="02040503050406030204" pitchFamily="18" charset="0"/>
                        <a:cs typeface="Tahoma"/>
                      </a:rPr>
                      <m:t>𝑝</m:t>
                    </m:r>
                    <m:r>
                      <a:rPr lang="fr-CA" sz="2200" i="1" spc="-50" dirty="0" smtClean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fr-CA" sz="2200" i="1" spc="-50" dirty="0" err="1">
                        <a:latin typeface="Cambria Math" panose="02040503050406030204" pitchFamily="18" charset="0"/>
                        <a:cs typeface="Tahoma"/>
                      </a:rPr>
                      <m:t>𝑧</m:t>
                    </m:r>
                    <m:r>
                      <a:rPr lang="fr-CA" sz="2200" i="1" spc="-50" baseline="-25000" dirty="0" err="1">
                        <a:latin typeface="Cambria Math" panose="02040503050406030204" pitchFamily="18" charset="0"/>
                        <a:cs typeface="Tahoma"/>
                      </a:rPr>
                      <m:t>𝑖</m:t>
                    </m:r>
                    <m:r>
                      <a:rPr lang="fr-CA" sz="2200" i="1" spc="-50" dirty="0" err="1">
                        <a:latin typeface="Cambria Math" panose="02040503050406030204" pitchFamily="18" charset="0"/>
                        <a:cs typeface="Tahoma"/>
                      </a:rPr>
                      <m:t>|</m:t>
                    </m:r>
                    <m:r>
                      <a:rPr lang="fr-CA" sz="2200" i="1" spc="-50" dirty="0" err="1">
                        <a:latin typeface="Cambria Math" panose="02040503050406030204" pitchFamily="18" charset="0"/>
                        <a:cs typeface="Tahoma"/>
                      </a:rPr>
                      <m:t>𝑥</m:t>
                    </m:r>
                    <m:r>
                      <a:rPr lang="fr-CA" sz="2200" i="1" spc="-50" dirty="0">
                        <a:latin typeface="Cambria Math" panose="02040503050406030204" pitchFamily="18" charset="0"/>
                        <a:cs typeface="Tahoma"/>
                      </a:rPr>
                      <m:t>) = </m:t>
                    </m:r>
                    <m:r>
                      <a:rPr lang="fr-CA" sz="2200" i="1" spc="-50" dirty="0">
                        <a:latin typeface="Cambria Math" panose="02040503050406030204" pitchFamily="18" charset="0"/>
                        <a:cs typeface="Tahoma"/>
                      </a:rPr>
                      <m:t>𝑁</m:t>
                    </m:r>
                    <m:r>
                      <a:rPr lang="fr-CA" sz="22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fr-CA" sz="2200" i="1" spc="-50" dirty="0">
                        <a:latin typeface="Cambria Math" panose="02040503050406030204" pitchFamily="18" charset="0"/>
                        <a:cs typeface="Tahoma"/>
                      </a:rPr>
                      <m:t>𝑥</m:t>
                    </m:r>
                    <m:r>
                      <a:rPr lang="fr-CA" sz="2200" i="1" spc="-50" dirty="0">
                        <a:latin typeface="Cambria Math" panose="02040503050406030204" pitchFamily="18" charset="0"/>
                        <a:cs typeface="Tahoma"/>
                      </a:rPr>
                      <m:t>,</m:t>
                    </m:r>
                    <m:sSup>
                      <m:sSupPr>
                        <m:ctrlPr>
                          <a:rPr lang="fr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fr-CA" sz="22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𝜎</m:t>
                        </m:r>
                      </m:e>
                      <m:sup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  <m:r>
                      <a:rPr lang="fr-CA" sz="2200" i="1" spc="-50" dirty="0" smtClean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</m:oMath>
                </a14:m>
                <a:r>
                  <a:rPr lang="fr-CA" sz="2200" spc="-50" dirty="0">
                    <a:latin typeface="+mj-lt"/>
                    <a:cs typeface="Tahoma"/>
                  </a:rPr>
                  <a:t>.</a:t>
                </a:r>
              </a:p>
              <a:p>
                <a:pPr marL="711000" lvl="1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253800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fr-CA" sz="2200" spc="-50" dirty="0">
                    <a:latin typeface="+mj-lt"/>
                    <a:cs typeface="Tahoma"/>
                  </a:rPr>
                  <a:t>Les mesures sont indépendantes:</a:t>
                </a:r>
              </a:p>
              <a:p>
                <a:pPr marL="1053900" lvl="1" indent="-3429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1800" spc="-50" dirty="0">
                  <a:latin typeface="+mj-lt"/>
                  <a:cs typeface="Tahoma"/>
                </a:endParaRPr>
              </a:p>
              <a:p>
                <a:pPr marL="253800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fr-CA" sz="2200" spc="-50" dirty="0">
                    <a:latin typeface="+mj-lt"/>
                    <a:cs typeface="Tahoma"/>
                  </a:rPr>
                  <a:t>      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CA" sz="31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1" y="1037664"/>
                <a:ext cx="8430315" cy="4986466"/>
              </a:xfrm>
              <a:prstGeom prst="rect">
                <a:avLst/>
              </a:prstGeom>
              <a:blipFill>
                <a:blip r:embed="rId3"/>
                <a:stretch>
                  <a:fillRect l="-1504" t="-2030" r="-45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AA718E6-2F85-4A13-951C-FF335C44724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Estimateurs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31C366-9521-5C45-8316-585AD6F8F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581" y="3431818"/>
            <a:ext cx="3535795" cy="373646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E2A930DF-7B70-0E4D-B2F7-228FB7E13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82" y="4900302"/>
            <a:ext cx="1747757" cy="535028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5624EF6D-9F97-5C46-8820-024638652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5359" y="4900302"/>
            <a:ext cx="1100198" cy="535028"/>
          </a:xfrm>
          <a:prstGeom prst="rect">
            <a:avLst/>
          </a:prstGeom>
        </p:spPr>
      </p:pic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4DE3BDB9-A838-6941-92B4-E6716E7C4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941" y="5689261"/>
            <a:ext cx="1867679" cy="472127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="" xmlns:a16="http://schemas.microsoft.com/office/drawing/2014/main" id="{1C244C2A-365D-1843-A6E2-22B554E41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3716" y="5654844"/>
            <a:ext cx="1660057" cy="472126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="" xmlns:a16="http://schemas.microsoft.com/office/drawing/2014/main" id="{B60A9F9A-F69E-794D-BBC5-FB3B144048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7475" y="4787174"/>
            <a:ext cx="3759584" cy="14659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6BA6E83-2D89-53EC-E76D-52778EF6D7B9}"/>
              </a:ext>
            </a:extLst>
          </p:cNvPr>
          <p:cNvGrpSpPr/>
          <p:nvPr/>
        </p:nvGrpSpPr>
        <p:grpSpPr>
          <a:xfrm>
            <a:off x="666941" y="3965381"/>
            <a:ext cx="4301836" cy="637984"/>
            <a:chOff x="706882" y="3394852"/>
            <a:chExt cx="4301836" cy="637984"/>
          </a:xfrm>
        </p:grpSpPr>
        <p:pic>
          <p:nvPicPr>
            <p:cNvPr id="5" name="Picture 4" descr="Text, letter&#10;&#10;Description automatically generated">
              <a:extLst>
                <a:ext uri="{FF2B5EF4-FFF2-40B4-BE49-F238E27FC236}">
                  <a16:creationId xmlns="" xmlns:a16="http://schemas.microsoft.com/office/drawing/2014/main" id="{8B214C83-79FA-AB44-B320-484EC5A4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6882" y="3394852"/>
              <a:ext cx="4301836" cy="63798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8276DC2-371A-7E4E-8A9B-69D3A273474A}"/>
                </a:ext>
              </a:extLst>
            </p:cNvPr>
            <p:cNvSpPr/>
            <p:nvPr/>
          </p:nvSpPr>
          <p:spPr>
            <a:xfrm>
              <a:off x="1280502" y="3847862"/>
              <a:ext cx="720437" cy="184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</p:spTree>
    <p:extLst>
      <p:ext uri="{BB962C8B-B14F-4D97-AF65-F5344CB8AC3E}">
        <p14:creationId xmlns:p14="http://schemas.microsoft.com/office/powerpoint/2010/main" val="11292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Méthodologie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l’estimation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23877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601" y="1037664"/>
                <a:ext cx="8430315" cy="498646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b="1" u="sng" spc="-50" dirty="0">
                    <a:latin typeface="+mj-lt"/>
                    <a:cs typeface="Tahoma"/>
                  </a:rPr>
                  <a:t>Maximum </a:t>
                </a:r>
                <a:r>
                  <a:rPr lang="en-CA" b="1" i="1" u="sng" spc="-50" dirty="0">
                    <a:latin typeface="+mj-lt"/>
                    <a:cs typeface="Tahoma"/>
                  </a:rPr>
                  <a:t>a posteriori </a:t>
                </a:r>
                <a:r>
                  <a:rPr lang="en-CA" b="1" u="sng" spc="-50" dirty="0">
                    <a:latin typeface="+mj-lt"/>
                    <a:cs typeface="Tahoma"/>
                  </a:rPr>
                  <a:t>(MAP)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en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en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en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en-CA" sz="22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400" i="1" spc="-40" dirty="0">
                    <a:latin typeface="+mj-lt"/>
                    <a:cs typeface="Trebuchet MS"/>
                  </a:rPr>
                  <a:t>p</a:t>
                </a:r>
                <a:r>
                  <a:rPr lang="en-CA" sz="2400" i="1" spc="-60" baseline="-15873" dirty="0">
                    <a:latin typeface="+mj-lt"/>
                    <a:cs typeface="Arial"/>
                  </a:rPr>
                  <a:t>F </a:t>
                </a:r>
                <a:r>
                  <a:rPr lang="en-CA" sz="2400" i="1" spc="44" baseline="-15873" dirty="0">
                    <a:latin typeface="+mj-lt"/>
                    <a:cs typeface="Arial"/>
                  </a:rPr>
                  <a:t>|G </a:t>
                </a:r>
                <a:r>
                  <a:rPr lang="en-CA" sz="2400" spc="150" baseline="-15873" dirty="0">
                    <a:latin typeface="+mj-lt"/>
                    <a:cs typeface="Arial"/>
                  </a:rPr>
                  <a:t>= </a:t>
                </a:r>
                <a:r>
                  <a:rPr lang="en-CA" sz="2400" i="1" spc="150" baseline="-15873" dirty="0">
                    <a:latin typeface="+mj-lt"/>
                    <a:cs typeface="Arial"/>
                  </a:rPr>
                  <a:t>g</a:t>
                </a:r>
                <a:r>
                  <a:rPr lang="en-CA" sz="2400" spc="-10" dirty="0">
                    <a:latin typeface="+mj-lt"/>
                    <a:cs typeface="Arial Black"/>
                  </a:rPr>
                  <a:t>(</a:t>
                </a:r>
                <a:r>
                  <a:rPr lang="en-CA" sz="2400" i="1" spc="-10" dirty="0">
                    <a:latin typeface="+mj-lt"/>
                    <a:cs typeface="Trebuchet MS"/>
                  </a:rPr>
                  <a:t>f</a:t>
                </a:r>
                <a:r>
                  <a:rPr lang="en-CA" sz="2400" i="1" spc="-265" dirty="0">
                    <a:latin typeface="+mj-lt"/>
                    <a:cs typeface="Trebuchet MS"/>
                  </a:rPr>
                  <a:t> </a:t>
                </a:r>
                <a:r>
                  <a:rPr lang="en-CA" sz="2400" spc="-5" dirty="0">
                    <a:latin typeface="+mj-lt"/>
                    <a:cs typeface="Arial Black"/>
                  </a:rPr>
                  <a:t>) </a:t>
                </a:r>
                <a:r>
                  <a:rPr lang="en-CA" sz="2400" spc="110" dirty="0">
                    <a:latin typeface="+mj-lt"/>
                    <a:cs typeface="Arial Black"/>
                  </a:rPr>
                  <a:t>= </a:t>
                </a:r>
                <a:r>
                  <a:rPr lang="en-CA" sz="24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400" i="1" spc="-5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2400" i="1" spc="-40" dirty="0">
                            <a:latin typeface="+mj-lt"/>
                            <a:cs typeface="Trebuchet MS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sz="2400" i="1" spc="-60" baseline="-15873" dirty="0">
                            <a:latin typeface="+mj-lt"/>
                            <a:cs typeface="Arial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CA" sz="2400" i="1" spc="-60" baseline="-15873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i="1" spc="-60" baseline="-15873" dirty="0">
                            <a:latin typeface="+mj-lt"/>
                            <a:cs typeface="Arial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sz="2400" i="1" spc="44" baseline="-15873" dirty="0">
                            <a:latin typeface="+mj-lt"/>
                            <a:cs typeface="Arial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400" i="1" spc="44" baseline="-15873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spc="150" baseline="-15873" dirty="0">
                            <a:latin typeface="+mj-lt"/>
                            <a:cs typeface="Arial"/>
                          </a:rPr>
                          <m:t>= </m:t>
                        </m:r>
                        <m:r>
                          <m:rPr>
                            <m:nor/>
                          </m:rPr>
                          <a:rPr lang="en-CA" sz="2400" i="1" spc="150" baseline="-15873" dirty="0">
                            <a:latin typeface="+mj-lt"/>
                            <a:cs typeface="Arial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400" i="1" spc="150" baseline="-15873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spc="-10" dirty="0">
                            <a:latin typeface="+mj-lt"/>
                            <a:cs typeface="Arial Black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CA" sz="2400" i="1" spc="-10" dirty="0">
                            <a:latin typeface="+mj-lt"/>
                            <a:cs typeface="Trebuchet MS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CA" sz="2400" i="1" spc="-265" dirty="0">
                            <a:latin typeface="+mj-lt"/>
                            <a:cs typeface="Trebuchet M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spc="-5" dirty="0">
                            <a:latin typeface="+mj-lt"/>
                            <a:cs typeface="Arial Black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CA" sz="2400" i="1" spc="-40" dirty="0">
                            <a:latin typeface="+mj-lt"/>
                            <a:cs typeface="Trebuchet MS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sz="2400" i="1" spc="-60" baseline="-15873" dirty="0">
                            <a:latin typeface="+mj-lt"/>
                            <a:cs typeface="Arial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400" i="1" spc="-60" baseline="-15873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spc="-10" dirty="0">
                            <a:latin typeface="+mj-lt"/>
                            <a:cs typeface="Arial Black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CA" sz="2400" i="1" spc="-10" dirty="0">
                            <a:latin typeface="+mj-lt"/>
                            <a:cs typeface="Trebuchet MS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400" i="1" spc="-265" dirty="0">
                            <a:latin typeface="+mj-lt"/>
                            <a:cs typeface="Trebuchet M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spc="-5" dirty="0">
                            <a:latin typeface="+mj-lt"/>
                            <a:cs typeface="Arial Black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2400" i="1" spc="-40" dirty="0">
                            <a:latin typeface="+mj-lt"/>
                            <a:cs typeface="Trebuchet MS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sz="2400" i="1" spc="-60" baseline="-15873" dirty="0">
                            <a:latin typeface="+mj-lt"/>
                            <a:cs typeface="Arial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CA" sz="2400" i="1" spc="-60" baseline="-15873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spc="-10" dirty="0">
                            <a:latin typeface="+mj-lt"/>
                            <a:cs typeface="Arial Black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CA" sz="2400" i="1" spc="-10" dirty="0">
                            <a:latin typeface="+mj-lt"/>
                            <a:cs typeface="Trebuchet MS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CA" sz="2400" i="1" spc="-265" dirty="0">
                            <a:latin typeface="+mj-lt"/>
                            <a:cs typeface="Trebuchet M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spc="-5" dirty="0">
                            <a:latin typeface="+mj-lt"/>
                            <a:cs typeface="Arial Black"/>
                          </a:rPr>
                          <m:t>)</m:t>
                        </m:r>
                      </m:den>
                    </m:f>
                  </m:oMath>
                </a14:m>
                <a:endParaRPr lang="en-CA" sz="2200" spc="-50" dirty="0">
                  <a:latin typeface="+mj-lt"/>
                  <a:cs typeface="Tahoma"/>
                </a:endParaRPr>
              </a:p>
              <a:p>
                <a:pPr marL="253800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200" spc="-50" dirty="0">
                  <a:latin typeface="+mj-lt"/>
                  <a:cs typeface="Tahoma"/>
                </a:endParaRPr>
              </a:p>
              <a:p>
                <a:pPr marL="253800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n-CA" sz="2200" spc="-50" dirty="0">
                    <a:latin typeface="+mj-lt"/>
                    <a:cs typeface="Tahoma"/>
                  </a:rPr>
                  <a:t>  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f</m:t>
                        </m:r>
                      </m:e>
                    </m:acc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 : </a:t>
                </a:r>
                <a:r>
                  <a:rPr lang="en-CA" sz="2200" spc="-50" dirty="0" err="1">
                    <a:latin typeface="+mj-lt"/>
                    <a:cs typeface="Tahoma"/>
                  </a:rPr>
                  <a:t>valeur</a:t>
                </a:r>
                <a:r>
                  <a:rPr lang="en-CA" sz="2200" spc="-50" dirty="0">
                    <a:latin typeface="+mj-lt"/>
                    <a:cs typeface="Tahoma"/>
                  </a:rPr>
                  <a:t> de </a:t>
                </a:r>
                <a:r>
                  <a:rPr lang="en-CA" sz="2200" i="1" spc="-50" dirty="0">
                    <a:latin typeface="+mj-lt"/>
                    <a:cs typeface="Tahoma"/>
                  </a:rPr>
                  <a:t>f</a:t>
                </a:r>
                <a:r>
                  <a:rPr lang="en-CA" sz="2200" spc="-50" dirty="0">
                    <a:latin typeface="+mj-lt"/>
                    <a:cs typeface="Tahoma"/>
                  </a:rPr>
                  <a:t> « la plus probable » </a:t>
                </a:r>
                <a:r>
                  <a:rPr lang="en-CA" sz="2200" spc="-50" dirty="0" err="1">
                    <a:latin typeface="+mj-lt"/>
                    <a:cs typeface="Tahoma"/>
                  </a:rPr>
                  <a:t>compte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tenu</a:t>
                </a:r>
                <a:r>
                  <a:rPr lang="en-CA" sz="2200" spc="-50" dirty="0">
                    <a:latin typeface="+mj-lt"/>
                    <a:cs typeface="Tahoma"/>
                  </a:rPr>
                  <a:t> de la </a:t>
                </a:r>
                <a:r>
                  <a:rPr lang="en-CA" sz="2200" spc="-50" dirty="0" err="1">
                    <a:latin typeface="+mj-lt"/>
                    <a:cs typeface="Tahoma"/>
                  </a:rPr>
                  <a:t>valeur</a:t>
                </a:r>
                <a:r>
                  <a:rPr lang="en-CA" sz="2200" spc="-50" dirty="0">
                    <a:latin typeface="+mj-lt"/>
                    <a:cs typeface="Tahoma"/>
                  </a:rPr>
                  <a:t> des </a:t>
                </a:r>
                <a:r>
                  <a:rPr lang="en-CA" sz="2200" spc="-50" dirty="0" err="1">
                    <a:latin typeface="+mj-lt"/>
                    <a:cs typeface="Tahoma"/>
                  </a:rPr>
                  <a:t>mesures</a:t>
                </a:r>
                <a:endParaRPr lang="en-CA" sz="2200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endParaRPr lang="en-CA" sz="31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1" y="1037664"/>
                <a:ext cx="8430315" cy="4986466"/>
              </a:xfrm>
              <a:prstGeom prst="rect">
                <a:avLst/>
              </a:prstGeom>
              <a:blipFill>
                <a:blip r:embed="rId3"/>
                <a:stretch>
                  <a:fillRect l="-1504" t="-2030" r="-15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AA718E6-2F85-4A13-951C-FF335C44724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Estimateurs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3CA6281-1A2F-4FBF-B628-64D89C86D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46" y="4591556"/>
            <a:ext cx="5920740" cy="4031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D93235F-4757-BB41-9149-F2742AA6F69C}"/>
              </a:ext>
            </a:extLst>
          </p:cNvPr>
          <p:cNvGrpSpPr/>
          <p:nvPr/>
        </p:nvGrpSpPr>
        <p:grpSpPr>
          <a:xfrm>
            <a:off x="479439" y="1616953"/>
            <a:ext cx="3561722" cy="1569516"/>
            <a:chOff x="924814" y="2109526"/>
            <a:chExt cx="3561722" cy="1569516"/>
          </a:xfrm>
        </p:grpSpPr>
        <p:pic>
          <p:nvPicPr>
            <p:cNvPr id="13" name="Picture 12" descr="Chart, line chart&#10;&#10;Description automatically generated">
              <a:extLst>
                <a:ext uri="{FF2B5EF4-FFF2-40B4-BE49-F238E27FC236}">
                  <a16:creationId xmlns="" xmlns:a16="http://schemas.microsoft.com/office/drawing/2014/main" id="{19486E5B-E953-0940-A5B9-F327DBF5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914" y="2109526"/>
              <a:ext cx="3457622" cy="149120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="" xmlns:a16="http://schemas.microsoft.com/office/drawing/2014/main" id="{3D083DAF-C626-754A-A895-A71B0683F849}"/>
                    </a:ext>
                  </a:extLst>
                </p:cNvPr>
                <p:cNvSpPr txBox="1"/>
                <p:nvPr/>
              </p:nvSpPr>
              <p:spPr>
                <a:xfrm>
                  <a:off x="924814" y="2505670"/>
                  <a:ext cx="11643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CA" i="1" spc="-40" dirty="0">
                            <a:cs typeface="Trebuchet MS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i="1" spc="-60" baseline="-15873" dirty="0">
                            <a:cs typeface="Arial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CA" i="1" spc="-60" baseline="-15873" dirty="0"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i="1" spc="-60" baseline="-15873" dirty="0">
                            <a:cs typeface="Arial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i="1" spc="44" baseline="-15873" dirty="0">
                            <a:cs typeface="Arial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i="1" spc="44" baseline="-15873" dirty="0"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pc="150" baseline="-15873" dirty="0">
                            <a:cs typeface="Arial"/>
                          </a:rPr>
                          <m:t>= </m:t>
                        </m:r>
                        <m:r>
                          <m:rPr>
                            <m:nor/>
                          </m:rPr>
                          <a:rPr lang="en-CA" i="1" spc="150" baseline="-15873" dirty="0">
                            <a:cs typeface="Arial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i="1" spc="150" baseline="-15873" dirty="0"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pc="-10" dirty="0">
                            <a:cs typeface="Arial Black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CA" i="1" spc="-10" dirty="0">
                            <a:cs typeface="Trebuchet MS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CA" i="1" spc="-265" dirty="0">
                            <a:cs typeface="Trebuchet M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pc="-5" dirty="0">
                            <a:cs typeface="Arial Black"/>
                          </a:rPr>
                          <m:t>)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D083DAF-C626-754A-A895-A71B0683F8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814" y="2505670"/>
                  <a:ext cx="1164357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3226" b="-16129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8E6EBBA3-4E6F-B945-8D6A-7DDBB577E3E7}"/>
                </a:ext>
              </a:extLst>
            </p:cNvPr>
            <p:cNvSpPr txBox="1"/>
            <p:nvPr/>
          </p:nvSpPr>
          <p:spPr>
            <a:xfrm>
              <a:off x="3964153" y="3148169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/>
                <a:t>g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27B02FF-95C6-8549-B472-55BA26F7517B}"/>
                </a:ext>
              </a:extLst>
            </p:cNvPr>
            <p:cNvSpPr/>
            <p:nvPr/>
          </p:nvSpPr>
          <p:spPr>
            <a:xfrm>
              <a:off x="1177636" y="2321902"/>
              <a:ext cx="720437" cy="21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D3057251-E74B-9D4C-BB01-232AD5A3246D}"/>
                </a:ext>
              </a:extLst>
            </p:cNvPr>
            <p:cNvSpPr/>
            <p:nvPr/>
          </p:nvSpPr>
          <p:spPr>
            <a:xfrm>
              <a:off x="2757725" y="3384312"/>
              <a:ext cx="267458" cy="215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287DE48-4727-2746-9D22-BD3365D78583}"/>
                </a:ext>
              </a:extLst>
            </p:cNvPr>
            <p:cNvSpPr txBox="1"/>
            <p:nvPr/>
          </p:nvSpPr>
          <p:spPr>
            <a:xfrm>
              <a:off x="2719910" y="3309710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/>
                <a:t>f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67292C8B-B921-5D4C-945E-ACC6CB2B8C96}"/>
                </a:ext>
              </a:extLst>
            </p:cNvPr>
            <p:cNvSpPr/>
            <p:nvPr/>
          </p:nvSpPr>
          <p:spPr>
            <a:xfrm>
              <a:off x="4241344" y="3282000"/>
              <a:ext cx="185617" cy="17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="" xmlns:a16="http://schemas.microsoft.com/office/drawing/2014/main" id="{18C37556-E6AC-8548-8C48-B7DB381708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209"/>
          <a:stretch/>
        </p:blipFill>
        <p:spPr>
          <a:xfrm>
            <a:off x="4307707" y="1623895"/>
            <a:ext cx="4252754" cy="9060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73EE22F-9DB4-C546-BB9D-B22F6405BCA5}"/>
              </a:ext>
            </a:extLst>
          </p:cNvPr>
          <p:cNvGrpSpPr/>
          <p:nvPr/>
        </p:nvGrpSpPr>
        <p:grpSpPr>
          <a:xfrm>
            <a:off x="4497946" y="1724411"/>
            <a:ext cx="4054476" cy="725761"/>
            <a:chOff x="4497946" y="1724411"/>
            <a:chExt cx="4054476" cy="725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="" xmlns:a16="http://schemas.microsoft.com/office/drawing/2014/main" id="{182B8257-F8AE-6A42-A7B4-2D71B2010D0D}"/>
                    </a:ext>
                  </a:extLst>
                </p:cNvPr>
                <p:cNvSpPr txBox="1"/>
                <p:nvPr/>
              </p:nvSpPr>
              <p:spPr>
                <a:xfrm>
                  <a:off x="4497946" y="2080840"/>
                  <a:ext cx="6943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82B8257-F8AE-6A42-A7B4-2D71B2010D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946" y="2080840"/>
                  <a:ext cx="694357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BDD6A4E-2BD4-604D-8CF7-B62F8373F82F}"/>
                </a:ext>
              </a:extLst>
            </p:cNvPr>
            <p:cNvSpPr/>
            <p:nvPr/>
          </p:nvSpPr>
          <p:spPr>
            <a:xfrm>
              <a:off x="4866269" y="1830070"/>
              <a:ext cx="371353" cy="316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73177D53-8E37-FA48-B1DD-8453A6127BF2}"/>
                </a:ext>
              </a:extLst>
            </p:cNvPr>
            <p:cNvSpPr/>
            <p:nvPr/>
          </p:nvSpPr>
          <p:spPr>
            <a:xfrm>
              <a:off x="8170895" y="1724412"/>
              <a:ext cx="307895" cy="36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872DCAB6-0C53-8741-AA08-118BB9AC2771}"/>
                    </a:ext>
                  </a:extLst>
                </p:cNvPr>
                <p:cNvSpPr txBox="1"/>
                <p:nvPr/>
              </p:nvSpPr>
              <p:spPr>
                <a:xfrm>
                  <a:off x="8097262" y="1724411"/>
                  <a:ext cx="4551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72DCAB6-0C53-8741-AA08-118BB9AC27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7262" y="1724411"/>
                  <a:ext cx="455160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" name="Curved Connector 2">
            <a:extLst>
              <a:ext uri="{FF2B5EF4-FFF2-40B4-BE49-F238E27FC236}">
                <a16:creationId xmlns="" xmlns:a16="http://schemas.microsoft.com/office/drawing/2014/main" id="{D0EFB1F6-90CA-CD31-9F24-04654E730F30}"/>
              </a:ext>
            </a:extLst>
          </p:cNvPr>
          <p:cNvCxnSpPr>
            <a:cxnSpLocks/>
          </p:cNvCxnSpPr>
          <p:nvPr/>
        </p:nvCxnSpPr>
        <p:spPr>
          <a:xfrm rot="10800000">
            <a:off x="1290901" y="4163740"/>
            <a:ext cx="1172812" cy="207064"/>
          </a:xfrm>
          <a:prstGeom prst="curvedConnector3">
            <a:avLst>
              <a:gd name="adj1" fmla="val 99718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6DCAE3-2456-67C8-4854-3F847D409CE8}"/>
              </a:ext>
            </a:extLst>
          </p:cNvPr>
          <p:cNvSpPr txBox="1"/>
          <p:nvPr/>
        </p:nvSpPr>
        <p:spPr>
          <a:xfrm>
            <a:off x="2488296" y="4203664"/>
            <a:ext cx="1122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a posteriori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="" xmlns:a16="http://schemas.microsoft.com/office/drawing/2014/main" id="{C867EF4A-9D47-14ED-51C5-87ACB449235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95389" y="3104778"/>
            <a:ext cx="1010784" cy="452750"/>
          </a:xfrm>
          <a:prstGeom prst="curvedConnector3">
            <a:avLst>
              <a:gd name="adj1" fmla="val 9851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E4350A1-6D83-45AF-6AF2-EACA2A42C29F}"/>
              </a:ext>
            </a:extLst>
          </p:cNvPr>
          <p:cNvSpPr txBox="1"/>
          <p:nvPr/>
        </p:nvSpPr>
        <p:spPr>
          <a:xfrm>
            <a:off x="4953975" y="2946553"/>
            <a:ext cx="1122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a priori</a:t>
            </a:r>
          </a:p>
        </p:txBody>
      </p:sp>
    </p:spTree>
    <p:extLst>
      <p:ext uri="{BB962C8B-B14F-4D97-AF65-F5344CB8AC3E}">
        <p14:creationId xmlns:p14="http://schemas.microsoft.com/office/powerpoint/2010/main" val="48558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Méthodologie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l’estimation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23877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601" y="1037664"/>
                <a:ext cx="8572373" cy="498646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b="1" u="sng" spc="-50" dirty="0">
                    <a:latin typeface="+mj-lt"/>
                    <a:cs typeface="Tahoma"/>
                  </a:rPr>
                  <a:t>Maximum </a:t>
                </a:r>
                <a:r>
                  <a:rPr lang="en-CA" b="1" i="1" u="sng" spc="-50" dirty="0">
                    <a:latin typeface="+mj-lt"/>
                    <a:cs typeface="Tahoma"/>
                  </a:rPr>
                  <a:t>a posteriori </a:t>
                </a:r>
                <a:r>
                  <a:rPr lang="en-CA" b="1" u="sng" spc="-50" dirty="0">
                    <a:latin typeface="+mj-lt"/>
                    <a:cs typeface="Tahoma"/>
                  </a:rPr>
                  <a:t>(MAP)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cs typeface="Tahoma"/>
                  </a:rPr>
                  <a:t>Ex: </a:t>
                </a:r>
                <a:r>
                  <a:rPr lang="fr-CA" sz="2200" spc="-50" dirty="0">
                    <a:latin typeface="+mj-lt"/>
                    <a:cs typeface="Tahoma"/>
                  </a:rPr>
                  <a:t>Deux mesures sonar indépendantes (z</a:t>
                </a:r>
                <a:r>
                  <a:rPr lang="fr-CA" sz="2200" spc="-50" baseline="-25000" dirty="0">
                    <a:latin typeface="+mj-lt"/>
                    <a:cs typeface="Tahoma"/>
                  </a:rPr>
                  <a:t>1</a:t>
                </a:r>
                <a:r>
                  <a:rPr lang="fr-CA" sz="2200" spc="-50" dirty="0">
                    <a:latin typeface="+mj-lt"/>
                    <a:cs typeface="Tahoma"/>
                  </a:rPr>
                  <a:t>,z</a:t>
                </a:r>
                <a:r>
                  <a:rPr lang="fr-CA" sz="2200" spc="-50" baseline="-25000" dirty="0">
                    <a:latin typeface="+mj-lt"/>
                    <a:cs typeface="Tahoma"/>
                  </a:rPr>
                  <a:t>2</a:t>
                </a:r>
                <a:r>
                  <a:rPr lang="fr-CA" sz="2200" spc="-50" dirty="0">
                    <a:latin typeface="+mj-lt"/>
                    <a:cs typeface="Tahoma"/>
                  </a:rPr>
                  <a:t>) de la position d’un objet (x). </a:t>
                </a:r>
              </a:p>
              <a:p>
                <a:pPr marL="253800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fr-CA" sz="2200" spc="-50" dirty="0">
                    <a:latin typeface="+mj-lt"/>
                    <a:cs typeface="Tahoma"/>
                  </a:rPr>
                  <a:t>    Les modèles des détecteurs sont p(z</a:t>
                </a:r>
                <a:r>
                  <a:rPr lang="fr-CA" sz="2200" spc="-50" baseline="-25000" dirty="0">
                    <a:latin typeface="+mj-lt"/>
                    <a:cs typeface="Tahoma"/>
                  </a:rPr>
                  <a:t>1</a:t>
                </a:r>
                <a:r>
                  <a:rPr lang="fr-CA" sz="2200" spc="-50" dirty="0">
                    <a:latin typeface="+mj-lt"/>
                    <a:cs typeface="Tahoma"/>
                  </a:rPr>
                  <a:t>|x) = N(x,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fr-CA" sz="22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𝜎</m:t>
                        </m:r>
                        <m:r>
                          <a:rPr lang="en-CA" sz="2200" b="0" i="1" spc="-5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1</m:t>
                        </m:r>
                      </m:e>
                      <m:sup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A" sz="2200" spc="-50" dirty="0">
                    <a:latin typeface="+mj-lt"/>
                    <a:cs typeface="Tahoma"/>
                  </a:rPr>
                  <a:t>), p(z</a:t>
                </a:r>
                <a:r>
                  <a:rPr lang="fr-CA" sz="2200" spc="-50" baseline="-25000" dirty="0">
                    <a:latin typeface="+mj-lt"/>
                    <a:cs typeface="Tahoma"/>
                  </a:rPr>
                  <a:t>2</a:t>
                </a:r>
                <a:r>
                  <a:rPr lang="fr-CA" sz="2200" spc="-50" dirty="0">
                    <a:latin typeface="+mj-lt"/>
                    <a:cs typeface="Tahoma"/>
                  </a:rPr>
                  <a:t>|x) = N(x,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fr-CA" sz="22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𝜎</m:t>
                        </m:r>
                        <m:r>
                          <a:rPr lang="en-CA" sz="2200" b="0" i="1" spc="-5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2</m:t>
                        </m:r>
                      </m:e>
                      <m:sup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A" sz="2200" spc="-50" dirty="0">
                    <a:latin typeface="+mj-lt"/>
                    <a:cs typeface="Tahoma"/>
                  </a:rPr>
                  <a:t>).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cs typeface="Tahoma"/>
                  </a:rPr>
                  <a:t>p(x)=N(</a:t>
                </a:r>
                <a:r>
                  <a:rPr lang="en-CA" sz="2200" spc="-50" dirty="0" err="1">
                    <a:latin typeface="+mj-lt"/>
                    <a:cs typeface="Tahoma"/>
                  </a:rPr>
                  <a:t>x</a:t>
                </a:r>
                <a:r>
                  <a:rPr lang="en-CA" sz="2200" spc="-50" baseline="-25000" dirty="0" err="1">
                    <a:latin typeface="+mj-lt"/>
                    <a:cs typeface="Tahoma"/>
                  </a:rPr>
                  <a:t>p</a:t>
                </a:r>
                <a:r>
                  <a:rPr lang="en-CA" sz="2200" spc="-50" dirty="0">
                    <a:latin typeface="+mj-lt"/>
                    <a:cs typeface="Tahoma"/>
                  </a:rPr>
                  <a:t>,</a:t>
                </a:r>
                <a:r>
                  <a:rPr lang="fr-CA" sz="22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fr-CA" sz="22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𝜎</m:t>
                        </m:r>
                        <m:r>
                          <a:rPr lang="en-CA" sz="2200" b="0" i="1" spc="-5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p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)</a:t>
                </a: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1" y="1037664"/>
                <a:ext cx="8572373" cy="4986466"/>
              </a:xfrm>
              <a:prstGeom prst="rect">
                <a:avLst/>
              </a:prstGeom>
              <a:blipFill>
                <a:blip r:embed="rId3"/>
                <a:stretch>
                  <a:fillRect l="-1479" t="-2030" r="-59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AA718E6-2F85-4A13-951C-FF335C44724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Estimateurs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026BEFB-A123-3E4E-9122-7680F2A8B62B}"/>
              </a:ext>
            </a:extLst>
          </p:cNvPr>
          <p:cNvGrpSpPr/>
          <p:nvPr/>
        </p:nvGrpSpPr>
        <p:grpSpPr>
          <a:xfrm>
            <a:off x="3826293" y="3117973"/>
            <a:ext cx="3807604" cy="3100180"/>
            <a:chOff x="1085850" y="3167270"/>
            <a:chExt cx="3807604" cy="3100180"/>
          </a:xfrm>
        </p:grpSpPr>
        <p:pic>
          <p:nvPicPr>
            <p:cNvPr id="27" name="Picture 26" descr="Chart, histogram&#10;&#10;Description automatically generated">
              <a:extLst>
                <a:ext uri="{FF2B5EF4-FFF2-40B4-BE49-F238E27FC236}">
                  <a16:creationId xmlns="" xmlns:a16="http://schemas.microsoft.com/office/drawing/2014/main" id="{657A63C0-1E14-BE4D-B961-4C2E3761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5850" y="3167270"/>
              <a:ext cx="3807604" cy="3100180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9A06EB58-20BA-EE49-B422-2AA59C9B9750}"/>
                </a:ext>
              </a:extLst>
            </p:cNvPr>
            <p:cNvGrpSpPr/>
            <p:nvPr/>
          </p:nvGrpSpPr>
          <p:grpSpPr>
            <a:xfrm>
              <a:off x="3080122" y="3392531"/>
              <a:ext cx="615851" cy="2371131"/>
              <a:chOff x="3080122" y="3392531"/>
              <a:chExt cx="615851" cy="237113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4764A052-32A9-5F40-93D2-86A96B3AB444}"/>
                  </a:ext>
                </a:extLst>
              </p:cNvPr>
              <p:cNvSpPr/>
              <p:nvPr/>
            </p:nvSpPr>
            <p:spPr>
              <a:xfrm>
                <a:off x="3193102" y="3507749"/>
                <a:ext cx="98385" cy="1388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="" xmlns:a16="http://schemas.microsoft.com/office/drawing/2014/main" id="{12F1ECD1-D5D6-D440-A001-0101F9C53FA9}"/>
                      </a:ext>
                    </a:extLst>
                  </p:cNvPr>
                  <p:cNvSpPr txBox="1"/>
                  <p:nvPr/>
                </p:nvSpPr>
                <p:spPr>
                  <a:xfrm>
                    <a:off x="3080122" y="3392531"/>
                    <a:ext cx="24457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fr-CA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2F1ECD1-D5D6-D440-A001-0101F9C53F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0122" y="3392531"/>
                    <a:ext cx="244579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0000"/>
                    </a:stretch>
                  </a:blipFill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D799F926-051D-1E41-BAB5-0E99964E42A6}"/>
                  </a:ext>
                </a:extLst>
              </p:cNvPr>
              <p:cNvSpPr/>
              <p:nvPr/>
            </p:nvSpPr>
            <p:spPr>
              <a:xfrm>
                <a:off x="3570790" y="5509549"/>
                <a:ext cx="86810" cy="140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="" xmlns:a16="http://schemas.microsoft.com/office/drawing/2014/main" id="{09E6029F-4A8E-9B4B-84FE-61D5CBA6075E}"/>
                      </a:ext>
                    </a:extLst>
                  </p:cNvPr>
                  <p:cNvSpPr txBox="1"/>
                  <p:nvPr/>
                </p:nvSpPr>
                <p:spPr>
                  <a:xfrm>
                    <a:off x="3451394" y="5394330"/>
                    <a:ext cx="24457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fr-CA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9E6029F-4A8E-9B4B-84FE-61D5CBA607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1394" y="5394330"/>
                    <a:ext cx="244579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5000"/>
                    </a:stretch>
                  </a:blipFill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78A06CA2-9919-5779-36D7-E07D68493487}"/>
                  </a:ext>
                </a:extLst>
              </p:cNvPr>
              <p:cNvSpPr txBox="1"/>
              <p:nvPr/>
            </p:nvSpPr>
            <p:spPr>
              <a:xfrm>
                <a:off x="1232402" y="4089763"/>
                <a:ext cx="2385234" cy="578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800" i="1" spc="-40" dirty="0">
                    <a:latin typeface="+mj-lt"/>
                    <a:cs typeface="Trebuchet MS"/>
                  </a:rPr>
                  <a:t>p</a:t>
                </a:r>
                <a:r>
                  <a:rPr lang="en-CA" spc="-5" dirty="0">
                    <a:latin typeface="+mj-lt"/>
                    <a:cs typeface="Arial Black"/>
                  </a:rPr>
                  <a:t> </a:t>
                </a:r>
                <a:r>
                  <a:rPr lang="en-CA" sz="1800" spc="-5" dirty="0">
                    <a:latin typeface="+mj-lt"/>
                    <a:cs typeface="Arial Black"/>
                  </a:rPr>
                  <a:t>(</a:t>
                </a:r>
                <a:r>
                  <a:rPr lang="en-CA" sz="1800" spc="-5" dirty="0" err="1">
                    <a:latin typeface="+mj-lt"/>
                    <a:cs typeface="Arial Black"/>
                  </a:rPr>
                  <a:t>x|z</a:t>
                </a:r>
                <a:r>
                  <a:rPr lang="en-CA" sz="1800" spc="-5" dirty="0">
                    <a:latin typeface="+mj-lt"/>
                    <a:cs typeface="Arial Black"/>
                  </a:rPr>
                  <a:t>)</a:t>
                </a:r>
                <a:r>
                  <a:rPr lang="en-CA" sz="1800" spc="110" dirty="0">
                    <a:latin typeface="+mj-lt"/>
                    <a:cs typeface="Arial Black"/>
                  </a:rPr>
                  <a:t>= </a:t>
                </a:r>
                <a:r>
                  <a:rPr lang="en-CA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1800" i="1" spc="-5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1800" i="1" spc="-40" dirty="0">
                            <a:latin typeface="+mj-lt"/>
                            <a:cs typeface="Trebuchet MS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sz="1800" i="1" spc="-60" baseline="-15873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spc="-10" dirty="0">
                            <a:latin typeface="+mj-lt"/>
                            <a:cs typeface="Arial Black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CA" sz="1800" b="0" i="1" spc="-10" dirty="0" smtClean="0">
                            <a:latin typeface="+mj-lt"/>
                            <a:cs typeface="Arial Black"/>
                          </a:rPr>
                          <m:t>z</m:t>
                        </m:r>
                        <m:r>
                          <m:rPr>
                            <m:nor/>
                          </m:rPr>
                          <a:rPr lang="en-CA" sz="1800" b="0" i="1" spc="-10" dirty="0" smtClean="0">
                            <a:latin typeface="+mj-lt"/>
                            <a:cs typeface="Arial Black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sz="1800" b="0" i="1" spc="-10" dirty="0" smtClean="0">
                            <a:latin typeface="+mj-lt"/>
                            <a:cs typeface="Arial Black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1800" i="1" spc="-265" dirty="0">
                            <a:latin typeface="+mj-lt"/>
                            <a:cs typeface="Trebuchet M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spc="-5" dirty="0">
                            <a:latin typeface="+mj-lt"/>
                            <a:cs typeface="Arial Black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CA" sz="1800" i="1" spc="-40" dirty="0">
                            <a:latin typeface="+mj-lt"/>
                            <a:cs typeface="Trebuchet MS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sz="1800" spc="-10" dirty="0">
                            <a:latin typeface="+mj-lt"/>
                            <a:cs typeface="Arial Black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CA" sz="1800" b="0" i="1" spc="-10" dirty="0" smtClean="0">
                            <a:latin typeface="+mj-lt"/>
                            <a:cs typeface="Arial Black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1800" i="1" spc="-265" dirty="0">
                            <a:latin typeface="+mj-lt"/>
                            <a:cs typeface="Trebuchet M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spc="-5" dirty="0">
                            <a:latin typeface="+mj-lt"/>
                            <a:cs typeface="Arial Black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1800" i="1" spc="-40" dirty="0">
                            <a:latin typeface="+mj-lt"/>
                            <a:cs typeface="Trebuchet MS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sz="1800" i="1" spc="-60" baseline="-15873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spc="-10" dirty="0">
                            <a:latin typeface="+mj-lt"/>
                            <a:cs typeface="Arial Black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CA" sz="1800" b="0" i="1" spc="-10" dirty="0" smtClean="0">
                            <a:latin typeface="+mj-lt"/>
                            <a:cs typeface="Arial Black"/>
                          </a:rPr>
                          <m:t>z</m:t>
                        </m:r>
                        <m:r>
                          <m:rPr>
                            <m:nor/>
                          </m:rPr>
                          <a:rPr lang="en-CA" sz="1800" i="1" spc="-265" dirty="0">
                            <a:latin typeface="+mj-lt"/>
                            <a:cs typeface="Trebuchet M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spc="-5" dirty="0">
                            <a:latin typeface="+mj-lt"/>
                            <a:cs typeface="Arial Black"/>
                          </a:rPr>
                          <m:t>)</m:t>
                        </m:r>
                      </m:den>
                    </m:f>
                  </m:oMath>
                </a14:m>
                <a:endParaRPr lang="fr-CA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A06CA2-9919-5779-36D7-E07D68493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402" y="4089763"/>
                <a:ext cx="2385234" cy="578300"/>
              </a:xfrm>
              <a:prstGeom prst="rect">
                <a:avLst/>
              </a:prstGeom>
              <a:blipFill>
                <a:blip r:embed="rId7"/>
                <a:stretch>
                  <a:fillRect l="-1587" t="-6522" b="-1521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15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Méthodologie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l’estimation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23877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(4)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12601" y="1037664"/>
            <a:ext cx="8430315" cy="49864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b="1" u="sng" spc="-50" dirty="0">
                <a:latin typeface="+mj-lt"/>
                <a:cs typeface="Tahoma"/>
              </a:rPr>
              <a:t>Moyenne </a:t>
            </a:r>
            <a:r>
              <a:rPr lang="en-CA" b="1" i="1" u="sng" spc="-50" dirty="0">
                <a:latin typeface="+mj-lt"/>
                <a:cs typeface="Tahoma"/>
              </a:rPr>
              <a:t>a </a:t>
            </a:r>
            <a:r>
              <a:rPr lang="en-CA" b="1" i="1" u="sng" spc="-50" dirty="0" smtClean="0">
                <a:latin typeface="+mj-lt"/>
                <a:cs typeface="Tahoma"/>
              </a:rPr>
              <a:t>posteriori</a:t>
            </a:r>
            <a:endParaRPr lang="en-CA" sz="2200" spc="-50" dirty="0">
              <a:latin typeface="+mj-lt"/>
              <a:cs typeface="Tahoma"/>
            </a:endParaRP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50" dirty="0" err="1" smtClean="0">
                <a:latin typeface="+mj-lt"/>
                <a:cs typeface="Tahoma"/>
              </a:rPr>
              <a:t>Robuste</a:t>
            </a:r>
            <a:r>
              <a:rPr lang="en-CA" sz="2200" spc="-50" dirty="0" smtClean="0">
                <a:latin typeface="+mj-lt"/>
                <a:cs typeface="Tahoma"/>
              </a:rPr>
              <a:t>, minimise </a:t>
            </a:r>
            <a:r>
              <a:rPr lang="en-CA" sz="2200" spc="-50" dirty="0" err="1" smtClean="0">
                <a:latin typeface="+mj-lt"/>
                <a:cs typeface="Tahoma"/>
              </a:rPr>
              <a:t>l’erreur</a:t>
            </a:r>
            <a:r>
              <a:rPr lang="en-CA" sz="2200" spc="-50" dirty="0" smtClean="0">
                <a:latin typeface="+mj-lt"/>
                <a:cs typeface="Tahoma"/>
              </a:rPr>
              <a:t> </a:t>
            </a:r>
            <a:r>
              <a:rPr lang="en-CA" sz="2200" spc="-50" dirty="0" err="1" smtClean="0">
                <a:latin typeface="+mj-lt"/>
                <a:cs typeface="Tahoma"/>
              </a:rPr>
              <a:t>quadratique</a:t>
            </a:r>
            <a:r>
              <a:rPr lang="en-CA" sz="2200" spc="-50" dirty="0" smtClean="0">
                <a:latin typeface="+mj-lt"/>
                <a:cs typeface="Tahoma"/>
              </a:rPr>
              <a:t> </a:t>
            </a:r>
            <a:r>
              <a:rPr lang="en-CA" sz="2200" spc="-50" dirty="0" err="1" smtClean="0">
                <a:latin typeface="+mj-lt"/>
                <a:cs typeface="Tahoma"/>
              </a:rPr>
              <a:t>moyenne</a:t>
            </a:r>
            <a:r>
              <a:rPr lang="en-CA" sz="2200" spc="-50" dirty="0" smtClean="0">
                <a:latin typeface="+mj-lt"/>
                <a:cs typeface="Tahoma"/>
              </a:rPr>
              <a:t> </a:t>
            </a:r>
            <a:endParaRPr lang="en-CA" sz="2200" spc="-50" dirty="0">
              <a:latin typeface="+mj-lt"/>
              <a:cs typeface="Tahoma"/>
            </a:endParaRP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cs typeface="Tahoma"/>
              </a:rPr>
              <a:t>Interprétation</a:t>
            </a:r>
            <a:r>
              <a:rPr lang="en-CA" sz="2200" spc="-50" dirty="0">
                <a:latin typeface="+mj-lt"/>
                <a:cs typeface="Tahoma"/>
              </a:rPr>
              <a:t> : </a:t>
            </a:r>
            <a:r>
              <a:rPr lang="en-CA" sz="2200" spc="-50" dirty="0" err="1">
                <a:latin typeface="+mj-lt"/>
                <a:cs typeface="Tahoma"/>
              </a:rPr>
              <a:t>erreur</a:t>
            </a:r>
            <a:r>
              <a:rPr lang="en-CA" sz="2200" spc="-50" dirty="0">
                <a:latin typeface="+mj-lt"/>
                <a:cs typeface="Tahoma"/>
              </a:rPr>
              <a:t> </a:t>
            </a:r>
            <a:r>
              <a:rPr lang="en-CA" sz="2200" spc="-50" dirty="0" err="1">
                <a:latin typeface="+mj-lt"/>
                <a:cs typeface="Tahoma"/>
              </a:rPr>
              <a:t>quadratique</a:t>
            </a:r>
            <a:r>
              <a:rPr lang="en-CA" sz="2200" spc="-50" dirty="0">
                <a:latin typeface="+mj-lt"/>
                <a:cs typeface="Tahoma"/>
              </a:rPr>
              <a:t> </a:t>
            </a:r>
            <a:r>
              <a:rPr lang="en-CA" sz="2200" spc="-50" dirty="0" err="1">
                <a:latin typeface="+mj-lt"/>
                <a:cs typeface="Tahoma"/>
              </a:rPr>
              <a:t>moyenne</a:t>
            </a:r>
            <a:r>
              <a:rPr lang="en-CA" sz="2200" spc="-50" dirty="0">
                <a:latin typeface="+mj-lt"/>
                <a:cs typeface="Tahoma"/>
              </a:rPr>
              <a:t> </a:t>
            </a:r>
            <a:r>
              <a:rPr lang="en-CA" sz="2200" spc="-50" dirty="0" err="1">
                <a:latin typeface="+mj-lt"/>
                <a:cs typeface="Tahoma"/>
              </a:rPr>
              <a:t>minimale</a:t>
            </a:r>
            <a:endParaRPr lang="en-CA" sz="2200" spc="-50" dirty="0">
              <a:latin typeface="+mj-lt"/>
              <a:cs typeface="Tahoma"/>
            </a:endParaRP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cs typeface="Tahoma"/>
              </a:rPr>
              <a:t>Mise </a:t>
            </a:r>
            <a:r>
              <a:rPr lang="en-CA" sz="2200" spc="-50" dirty="0" err="1">
                <a:latin typeface="+mj-lt"/>
                <a:cs typeface="Tahoma"/>
              </a:rPr>
              <a:t>en</a:t>
            </a:r>
            <a:r>
              <a:rPr lang="en-CA" sz="2200" spc="-50" dirty="0">
                <a:latin typeface="+mj-lt"/>
                <a:cs typeface="Tahoma"/>
              </a:rPr>
              <a:t> oeuvre difficile</a:t>
            </a:r>
          </a:p>
          <a:p>
            <a:pPr marL="253800" indent="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253800" indent="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  <a:buNone/>
            </a:pPr>
            <a:endParaRPr lang="en-CA" sz="31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endParaRPr lang="en-CA" sz="3100" b="1" u="sng" spc="-50" dirty="0">
              <a:latin typeface="+mj-lt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AA718E6-2F85-4A13-951C-FF335C44724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Estimateurs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CB2CC33-7456-4468-A492-40772126F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62" y="1586556"/>
            <a:ext cx="3757406" cy="56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3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Méthodologie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l’estimation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1272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classiques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(5)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12601" y="1037663"/>
            <a:ext cx="8430315" cy="52945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Estimateur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linéaire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d’erreur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quadratique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moyenne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minimale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600" spc="-50" dirty="0">
                <a:latin typeface="+mj-lt"/>
                <a:cs typeface="Tahoma"/>
              </a:rPr>
              <a:t>                                                </a:t>
            </a:r>
            <a:r>
              <a:rPr lang="en-CA" sz="2600" spc="-50" dirty="0" smtClean="0">
                <a:latin typeface="+mj-lt"/>
                <a:cs typeface="Tahoma"/>
              </a:rPr>
              <a:t>(</a:t>
            </a:r>
            <a:r>
              <a:rPr lang="en-CA" sz="2600" spc="-50" dirty="0" err="1" smtClean="0">
                <a:latin typeface="+mj-lt"/>
                <a:cs typeface="Tahoma"/>
              </a:rPr>
              <a:t>erreur</a:t>
            </a:r>
            <a:r>
              <a:rPr lang="en-CA" sz="2600" spc="-50" dirty="0" smtClean="0">
                <a:latin typeface="+mj-lt"/>
                <a:cs typeface="Tahoma"/>
              </a:rPr>
              <a:t> </a:t>
            </a:r>
            <a:r>
              <a:rPr lang="en-CA" sz="2600" spc="-50" dirty="0" err="1" smtClean="0">
                <a:latin typeface="+mj-lt"/>
                <a:cs typeface="Tahoma"/>
              </a:rPr>
              <a:t>minimale</a:t>
            </a:r>
            <a:r>
              <a:rPr lang="en-CA" sz="2600" spc="-50" dirty="0" smtClean="0">
                <a:latin typeface="+mj-lt"/>
                <a:cs typeface="Tahoma"/>
              </a:rPr>
              <a:t>)</a:t>
            </a:r>
            <a:endParaRPr lang="en-CA" sz="2600" spc="-50" dirty="0">
              <a:latin typeface="+mj-lt"/>
              <a:cs typeface="Tahoma"/>
            </a:endParaRP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600" spc="-50" dirty="0" err="1">
                <a:latin typeface="+mj-lt"/>
                <a:cs typeface="Tahoma"/>
              </a:rPr>
              <a:t>Hypothèse</a:t>
            </a:r>
            <a:r>
              <a:rPr lang="en-CA" sz="2600" spc="-50" dirty="0">
                <a:latin typeface="+mj-lt"/>
                <a:cs typeface="Tahoma"/>
              </a:rPr>
              <a:t> </a:t>
            </a:r>
            <a:r>
              <a:rPr lang="en-CA" sz="2600" spc="-50" dirty="0" err="1">
                <a:latin typeface="+mj-lt"/>
                <a:cs typeface="Tahoma"/>
              </a:rPr>
              <a:t>gaussienne</a:t>
            </a:r>
            <a:r>
              <a:rPr lang="en-CA" sz="2600" spc="-50" dirty="0">
                <a:latin typeface="+mj-lt"/>
                <a:cs typeface="Tahoma"/>
              </a:rPr>
              <a:t> </a:t>
            </a:r>
            <a:r>
              <a:rPr lang="en-CA" sz="2600" spc="-50" dirty="0" err="1">
                <a:latin typeface="+mj-lt"/>
                <a:cs typeface="Tahoma"/>
              </a:rPr>
              <a:t>implicite</a:t>
            </a:r>
            <a:endParaRPr lang="en-CA" sz="2600" spc="-50" dirty="0">
              <a:latin typeface="+mj-lt"/>
              <a:cs typeface="Tahoma"/>
            </a:endParaRP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600" spc="-50" dirty="0">
                <a:latin typeface="+mj-lt"/>
                <a:cs typeface="Tahoma"/>
              </a:rPr>
              <a:t>Mise </a:t>
            </a:r>
            <a:r>
              <a:rPr lang="en-CA" sz="2600" spc="-50" dirty="0" err="1">
                <a:latin typeface="+mj-lt"/>
                <a:cs typeface="Tahoma"/>
              </a:rPr>
              <a:t>en</a:t>
            </a:r>
            <a:r>
              <a:rPr lang="en-CA" sz="2600" spc="-50" dirty="0">
                <a:latin typeface="+mj-lt"/>
                <a:cs typeface="Tahoma"/>
              </a:rPr>
              <a:t> oeuvre par </a:t>
            </a:r>
            <a:r>
              <a:rPr lang="en-CA" sz="2600" spc="-50" dirty="0" err="1">
                <a:latin typeface="+mj-lt"/>
                <a:cs typeface="Tahoma"/>
              </a:rPr>
              <a:t>filtre</a:t>
            </a:r>
            <a:r>
              <a:rPr lang="en-CA" sz="2600" spc="-50" dirty="0">
                <a:latin typeface="+mj-lt"/>
                <a:cs typeface="Tahoma"/>
              </a:rPr>
              <a:t> de Kalman </a:t>
            </a:r>
            <a:r>
              <a:rPr lang="en-CA" sz="2600" spc="-50" dirty="0" err="1">
                <a:latin typeface="+mj-lt"/>
                <a:cs typeface="Tahoma"/>
              </a:rPr>
              <a:t>ou</a:t>
            </a:r>
            <a:r>
              <a:rPr lang="en-CA" sz="2600" spc="-50" dirty="0">
                <a:latin typeface="+mj-lt"/>
                <a:cs typeface="Tahoma"/>
              </a:rPr>
              <a:t> de Wiener </a:t>
            </a:r>
          </a:p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Estimateurs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empiriques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cs typeface="Tahoma"/>
              </a:rPr>
              <a:t>                                               </a:t>
            </a: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cs typeface="Tahoma"/>
              </a:rPr>
              <a:t> </a:t>
            </a: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cs typeface="Tahoma"/>
              </a:rPr>
              <a:t>Qualité</a:t>
            </a:r>
            <a:r>
              <a:rPr lang="en-CA" sz="2200" spc="-50" dirty="0">
                <a:latin typeface="+mj-lt"/>
                <a:cs typeface="Tahoma"/>
              </a:rPr>
              <a:t> de </a:t>
            </a:r>
            <a:r>
              <a:rPr lang="en-CA" sz="2200" spc="-50" dirty="0" err="1">
                <a:latin typeface="+mj-lt"/>
                <a:cs typeface="Tahoma"/>
              </a:rPr>
              <a:t>l’estimateur</a:t>
            </a:r>
            <a:endParaRPr lang="en-CA" sz="3100" b="1" u="sng" spc="-50" dirty="0">
              <a:latin typeface="+mj-lt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AA718E6-2F85-4A13-951C-FF335C44724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Estimateurs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classiques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296616-6C11-47EA-AEB7-31718018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84" y="1494462"/>
            <a:ext cx="3131820" cy="558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BC8F8A4-EEB4-4217-B235-E7F263969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74" y="3880196"/>
            <a:ext cx="1302774" cy="424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CC7DA0-278F-4B9A-AC90-04EE3F0F9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084" y="4441720"/>
            <a:ext cx="1554480" cy="3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130928"/>
            <a:ext cx="8518283" cy="519181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͏͏Variables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Vecteurs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Aspects </a:t>
            </a:r>
            <a:r>
              <a:rPr lang="en-CA" sz="2400" b="1" spc="-45" dirty="0" err="1">
                <a:latin typeface="+mj-lt"/>
                <a:cs typeface="Tahoma"/>
              </a:rPr>
              <a:t>fréquentiels</a:t>
            </a:r>
            <a:r>
              <a:rPr lang="en-CA" sz="2400" b="1" spc="-45" dirty="0">
                <a:latin typeface="+mj-lt"/>
                <a:cs typeface="Tahoma"/>
              </a:rPr>
              <a:t> : </a:t>
            </a:r>
            <a:r>
              <a:rPr lang="en-CA" sz="2400" b="1" spc="-45" dirty="0" err="1">
                <a:latin typeface="+mj-lt"/>
                <a:cs typeface="Tahoma"/>
              </a:rPr>
              <a:t>signaux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aléatoires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stationnaires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d’ordre</a:t>
            </a:r>
            <a:r>
              <a:rPr lang="en-CA" sz="2400" b="1" spc="-45" dirty="0">
                <a:latin typeface="+mj-lt"/>
                <a:cs typeface="Tahoma"/>
              </a:rPr>
              <a:t> 2</a:t>
            </a:r>
            <a:endParaRPr lang="fr-FR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Estimation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Estimateurs classiques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 err="1">
                <a:latin typeface="+mj-lt"/>
                <a:cs typeface="Tahoma"/>
              </a:rPr>
              <a:t>Caractéristiques</a:t>
            </a:r>
            <a:r>
              <a:rPr lang="en-CA" sz="2400" b="1" spc="-45" dirty="0">
                <a:latin typeface="+mj-lt"/>
                <a:cs typeface="Tahoma"/>
              </a:rPr>
              <a:t> des </a:t>
            </a:r>
            <a:r>
              <a:rPr lang="en-CA" sz="2400" b="1" spc="-45" dirty="0" err="1">
                <a:latin typeface="+mj-lt"/>
                <a:cs typeface="Tahoma"/>
              </a:rPr>
              <a:t>estimateurs</a:t>
            </a:r>
            <a:endParaRPr lang="en-CA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Estimation MAP dans le </a:t>
            </a:r>
            <a:r>
              <a:rPr lang="en-CA" sz="2400" b="1" spc="-45" dirty="0" err="1">
                <a:latin typeface="+mj-lt"/>
                <a:cs typeface="Tahoma"/>
              </a:rPr>
              <a:t>cas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linéaire</a:t>
            </a:r>
            <a:r>
              <a:rPr lang="en-CA" sz="2400" b="1" spc="-45" dirty="0">
                <a:latin typeface="+mj-lt"/>
                <a:cs typeface="Tahoma"/>
              </a:rPr>
              <a:t> et </a:t>
            </a:r>
            <a:r>
              <a:rPr lang="en-CA" sz="2400" b="1" spc="-45" dirty="0" err="1">
                <a:latin typeface="+mj-lt"/>
                <a:cs typeface="Tahoma"/>
              </a:rPr>
              <a:t>gaussien</a:t>
            </a:r>
            <a:endParaRPr lang="en-CA" sz="2400" b="1" spc="-4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Rappels: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probabilités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signal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086C8FD9-F1E7-6541-BDA4-DF675213353F}"/>
              </a:ext>
            </a:extLst>
          </p:cNvPr>
          <p:cNvSpPr/>
          <p:nvPr/>
        </p:nvSpPr>
        <p:spPr>
          <a:xfrm>
            <a:off x="848007" y="4790002"/>
            <a:ext cx="7994910" cy="420117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34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Caractéristiques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estimateurs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1272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Caractéristiques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405" y="1010227"/>
                <a:ext cx="8430315" cy="5284555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3100" b="1" u="sng" spc="-50" dirty="0">
                    <a:latin typeface="+mj-lt"/>
                    <a:cs typeface="Tahoma"/>
                  </a:rPr>
                  <a:t>Position du </a:t>
                </a:r>
                <a:r>
                  <a:rPr lang="en-CA" sz="3100" b="1" u="sng" spc="-50" dirty="0" err="1">
                    <a:latin typeface="+mj-lt"/>
                    <a:cs typeface="Tahoma"/>
                  </a:rPr>
                  <a:t>problème</a:t>
                </a:r>
                <a:endParaRPr lang="en-CA" sz="3100" b="1" u="sng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600" spc="-50" dirty="0">
                    <a:latin typeface="+mj-lt"/>
                    <a:cs typeface="Tahoma"/>
                  </a:rPr>
                  <a:t>Tous les </a:t>
                </a:r>
                <a:r>
                  <a:rPr lang="en-CA" sz="2600" spc="-50" dirty="0" err="1">
                    <a:latin typeface="+mj-lt"/>
                    <a:cs typeface="Tahoma"/>
                  </a:rPr>
                  <a:t>estimateurs</a:t>
                </a:r>
                <a:r>
                  <a:rPr lang="en-CA" sz="2600" spc="-50" dirty="0">
                    <a:latin typeface="+mj-lt"/>
                    <a:cs typeface="Tahoma"/>
                  </a:rPr>
                  <a:t> </a:t>
                </a:r>
                <a:r>
                  <a:rPr lang="en-CA" sz="2600" spc="-50" dirty="0" err="1">
                    <a:latin typeface="+mj-lt"/>
                    <a:cs typeface="Tahoma"/>
                  </a:rPr>
                  <a:t>ponctuels</a:t>
                </a:r>
                <a:r>
                  <a:rPr lang="en-CA" sz="2600" spc="-50" dirty="0">
                    <a:latin typeface="+mj-lt"/>
                    <a:cs typeface="Tahoma"/>
                  </a:rPr>
                  <a:t> </a:t>
                </a:r>
                <a:r>
                  <a:rPr lang="en-CA" sz="2600" spc="-50" dirty="0" err="1">
                    <a:latin typeface="+mj-lt"/>
                    <a:cs typeface="Tahoma"/>
                  </a:rPr>
                  <a:t>sont</a:t>
                </a:r>
                <a:r>
                  <a:rPr lang="en-CA" sz="2600" spc="-50" dirty="0">
                    <a:latin typeface="+mj-lt"/>
                    <a:cs typeface="Tahoma"/>
                  </a:rPr>
                  <a:t> de la </a:t>
                </a:r>
                <a:r>
                  <a:rPr lang="en-CA" sz="2600" spc="-50" dirty="0" err="1">
                    <a:latin typeface="+mj-lt"/>
                    <a:cs typeface="Tahoma"/>
                  </a:rPr>
                  <a:t>forme</a:t>
                </a:r>
                <a:r>
                  <a:rPr lang="en-CA" sz="2600" spc="-50" dirty="0">
                    <a:latin typeface="+mj-lt"/>
                    <a:cs typeface="Tahoma"/>
                  </a:rPr>
                  <a:t>                                                 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CA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CA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CA" sz="2600" spc="-50" dirty="0">
                    <a:latin typeface="+mj-lt"/>
                    <a:cs typeface="Tahoma"/>
                  </a:rPr>
                  <a:t> </a:t>
                </a:r>
                <a:r>
                  <a:rPr lang="en-CA" sz="2600" spc="-50" dirty="0" err="1">
                    <a:latin typeface="+mj-lt"/>
                    <a:cs typeface="Tahoma"/>
                  </a:rPr>
                  <a:t>aléatoire</a:t>
                </a:r>
                <a:r>
                  <a:rPr lang="en-CA" sz="2600" spc="-50" dirty="0">
                    <a:latin typeface="+mj-lt"/>
                    <a:cs typeface="Tahoma"/>
                  </a:rPr>
                  <a:t> car G </a:t>
                </a:r>
                <a:r>
                  <a:rPr lang="en-CA" sz="2600" spc="-50" dirty="0" err="1">
                    <a:latin typeface="+mj-lt"/>
                    <a:cs typeface="Tahoma"/>
                  </a:rPr>
                  <a:t>aléatoire</a:t>
                </a:r>
                <a:endParaRPr lang="en-CA" sz="2600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6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Comportement </a:t>
                </a:r>
                <a:r>
                  <a:rPr lang="en-CA" sz="2600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statistique</a:t>
                </a:r>
                <a:r>
                  <a:rPr lang="en-CA" sz="26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de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CA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CA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CA" sz="26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?</a:t>
                </a: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3100" b="1" u="sng" spc="-50" dirty="0" err="1">
                    <a:latin typeface="+mj-lt"/>
                    <a:cs typeface="Tahoma"/>
                  </a:rPr>
                  <a:t>Principales</a:t>
                </a:r>
                <a:r>
                  <a:rPr lang="en-CA" sz="3100" b="1" u="sng" spc="-50" dirty="0">
                    <a:latin typeface="+mj-lt"/>
                    <a:cs typeface="Tahoma"/>
                  </a:rPr>
                  <a:t> </a:t>
                </a:r>
                <a:r>
                  <a:rPr lang="en-CA" sz="3100" b="1" u="sng" spc="-50" dirty="0" err="1">
                    <a:latin typeface="+mj-lt"/>
                    <a:cs typeface="Tahoma"/>
                  </a:rPr>
                  <a:t>caractéristiques</a:t>
                </a:r>
                <a:endParaRPr lang="en-CA" sz="3100" b="1" u="sng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600" spc="-50" dirty="0" err="1">
                    <a:latin typeface="+mj-lt"/>
                    <a:cs typeface="Tahoma"/>
                  </a:rPr>
                  <a:t>Comportement</a:t>
                </a:r>
                <a:r>
                  <a:rPr lang="en-CA" sz="2600" spc="-50" dirty="0">
                    <a:latin typeface="+mj-lt"/>
                    <a:cs typeface="Tahoma"/>
                  </a:rPr>
                  <a:t> </a:t>
                </a:r>
                <a:r>
                  <a:rPr lang="en-CA" sz="2600" spc="-50" dirty="0" err="1">
                    <a:latin typeface="+mj-lt"/>
                    <a:cs typeface="Tahoma"/>
                  </a:rPr>
                  <a:t>statistique</a:t>
                </a:r>
                <a:r>
                  <a:rPr lang="en-CA" sz="2600" spc="-50" dirty="0">
                    <a:latin typeface="+mj-lt"/>
                    <a:cs typeface="Tahoma"/>
                  </a:rPr>
                  <a:t> de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CA" sz="260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CA" sz="260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CA" sz="2600" spc="-50" dirty="0">
                    <a:latin typeface="+mj-lt"/>
                    <a:cs typeface="Tahoma"/>
                  </a:rPr>
                  <a:t> résumé par </a:t>
                </a:r>
                <a:r>
                  <a:rPr lang="en-CA" sz="2600" spc="-50" dirty="0" err="1">
                    <a:latin typeface="+mj-lt"/>
                    <a:cs typeface="Tahoma"/>
                  </a:rPr>
                  <a:t>sa</a:t>
                </a:r>
                <a:r>
                  <a:rPr lang="en-CA" sz="2600" spc="-50" dirty="0">
                    <a:latin typeface="+mj-lt"/>
                    <a:cs typeface="Tahoma"/>
                  </a:rPr>
                  <a:t> </a:t>
                </a:r>
                <a:r>
                  <a:rPr lang="en-CA" sz="2600" spc="-50" dirty="0" err="1">
                    <a:latin typeface="+mj-lt"/>
                    <a:cs typeface="Tahoma"/>
                  </a:rPr>
                  <a:t>moyenne</a:t>
                </a:r>
                <a:r>
                  <a:rPr lang="en-CA" sz="2600" spc="-50" dirty="0">
                    <a:latin typeface="+mj-lt"/>
                    <a:cs typeface="Tahoma"/>
                  </a:rPr>
                  <a:t> et </a:t>
                </a:r>
                <a:r>
                  <a:rPr lang="en-CA" sz="2600" spc="-50" dirty="0" err="1">
                    <a:latin typeface="+mj-lt"/>
                    <a:cs typeface="Tahoma"/>
                  </a:rPr>
                  <a:t>sa</a:t>
                </a:r>
                <a:r>
                  <a:rPr lang="en-CA" sz="2600" spc="-50" dirty="0">
                    <a:latin typeface="+mj-lt"/>
                    <a:cs typeface="Tahoma"/>
                  </a:rPr>
                  <a:t> variance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600" spc="-50" dirty="0" err="1">
                    <a:latin typeface="+mj-lt"/>
                    <a:cs typeface="Tahoma"/>
                  </a:rPr>
                  <a:t>Moyenne</a:t>
                </a:r>
                <a:r>
                  <a:rPr lang="en-CA" sz="2600" spc="-50" dirty="0">
                    <a:latin typeface="+mj-lt"/>
                    <a:cs typeface="Tahoma"/>
                  </a:rPr>
                  <a:t> : </a:t>
                </a:r>
                <a:r>
                  <a:rPr lang="en-CA" sz="2600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précision</a:t>
                </a:r>
                <a:endParaRPr lang="en-CA" sz="2600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600" spc="-50" dirty="0">
                    <a:latin typeface="+mj-lt"/>
                    <a:cs typeface="Tahoma"/>
                  </a:rPr>
                  <a:t>Variance : </a:t>
                </a:r>
                <a:r>
                  <a:rPr lang="en-CA" sz="2600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fidélité</a:t>
                </a:r>
                <a:r>
                  <a:rPr lang="en-CA" sz="26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  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600" spc="-50" dirty="0" err="1">
                    <a:latin typeface="+mj-lt"/>
                    <a:cs typeface="Tahoma"/>
                  </a:rPr>
                  <a:t>Biais</a:t>
                </a:r>
                <a:r>
                  <a:rPr lang="en-CA" sz="2600" spc="-50" dirty="0">
                    <a:latin typeface="+mj-lt"/>
                    <a:cs typeface="Tahoma"/>
                  </a:rPr>
                  <a:t> : </a:t>
                </a:r>
                <a14:m>
                  <m:oMath xmlns:m="http://schemas.openxmlformats.org/officeDocument/2006/math">
                    <m:r>
                      <a:rPr lang="en-CA" sz="2600" b="0" i="1" spc="-50" smtClean="0">
                        <a:latin typeface="Cambria Math" panose="02040503050406030204" pitchFamily="18" charset="0"/>
                        <a:cs typeface="Tahoma"/>
                      </a:rPr>
                      <m:t>𝐵</m:t>
                    </m:r>
                    <m:r>
                      <a:rPr lang="en-CA" sz="26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2600" b="0" i="1" spc="-50" smtClean="0">
                        <a:latin typeface="Cambria Math" panose="02040503050406030204" pitchFamily="18" charset="0"/>
                        <a:cs typeface="Tahoma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CA" sz="26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6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CA" sz="26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accPr>
                          <m:e>
                            <m:r>
                              <a:rPr lang="en-CA" sz="26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𝐹</m:t>
                            </m:r>
                          </m:e>
                        </m:acc>
                        <m:r>
                          <a:rPr lang="en-CA" sz="26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−</m:t>
                        </m:r>
                        <m:sSub>
                          <m:sSubPr>
                            <m:ctrlPr>
                              <a:rPr lang="en-CA" sz="26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a:rPr lang="en-CA" sz="26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𝐹</m:t>
                            </m:r>
                          </m:e>
                          <m:sub>
                            <m:r>
                              <a:rPr lang="en-CA" sz="26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𝑉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sz="2600" spc="-50" dirty="0">
                    <a:latin typeface="+mj-lt"/>
                    <a:cs typeface="Tahoma"/>
                  </a:rPr>
                  <a:t> 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6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600" spc="-50" dirty="0">
                            <a:latin typeface="+mj-lt"/>
                            <a:cs typeface="Tahoma"/>
                          </a:rPr>
                          <m:t>F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600" spc="-50" dirty="0">
                            <a:latin typeface="+mj-lt"/>
                            <a:cs typeface="Tahoma"/>
                          </a:rPr>
                          <m:t>v</m:t>
                        </m:r>
                      </m:sub>
                    </m:sSub>
                  </m:oMath>
                </a14:m>
                <a:r>
                  <a:rPr lang="en-CA" sz="2600" spc="-50" dirty="0">
                    <a:latin typeface="+mj-lt"/>
                    <a:cs typeface="Tahoma"/>
                  </a:rPr>
                  <a:t>  : </a:t>
                </a:r>
                <a:r>
                  <a:rPr lang="en-CA" sz="2600" spc="-50" dirty="0" err="1">
                    <a:latin typeface="+mj-lt"/>
                    <a:cs typeface="Tahoma"/>
                  </a:rPr>
                  <a:t>vraie</a:t>
                </a:r>
                <a:r>
                  <a:rPr lang="en-CA" sz="2600" spc="-50" dirty="0">
                    <a:latin typeface="+mj-lt"/>
                    <a:cs typeface="Tahoma"/>
                  </a:rPr>
                  <a:t> </a:t>
                </a:r>
                <a:r>
                  <a:rPr lang="en-CA" sz="2600" spc="-50" dirty="0" err="1">
                    <a:latin typeface="+mj-lt"/>
                    <a:cs typeface="Tahoma"/>
                  </a:rPr>
                  <a:t>valeur</a:t>
                </a:r>
                <a:r>
                  <a:rPr lang="en-CA" sz="2600" spc="-50" dirty="0">
                    <a:latin typeface="+mj-lt"/>
                    <a:cs typeface="Tahoma"/>
                  </a:rPr>
                  <a:t> de F</a:t>
                </a:r>
              </a:p>
              <a:p>
                <a:pPr marL="482400">
                  <a:lnSpc>
                    <a:spcPct val="100000"/>
                  </a:lnSpc>
                  <a:spcBef>
                    <a:spcPts val="1800"/>
                  </a:spcBef>
                  <a:buClr>
                    <a:schemeClr val="tx1"/>
                  </a:buClr>
                  <a:buSzPct val="135000"/>
                </a:pPr>
                <a:r>
                  <a:rPr lang="en-CA" sz="2600" spc="-50" dirty="0" err="1">
                    <a:latin typeface="+mj-lt"/>
                    <a:cs typeface="Tahoma"/>
                  </a:rPr>
                  <a:t>Erreur</a:t>
                </a:r>
                <a:r>
                  <a:rPr lang="en-CA" sz="2600" spc="-50" dirty="0">
                    <a:latin typeface="+mj-lt"/>
                    <a:cs typeface="Tahoma"/>
                  </a:rPr>
                  <a:t> </a:t>
                </a:r>
                <a:r>
                  <a:rPr lang="en-CA" sz="2600" spc="-50" dirty="0" err="1">
                    <a:latin typeface="+mj-lt"/>
                    <a:cs typeface="Tahoma"/>
                  </a:rPr>
                  <a:t>quadratique</a:t>
                </a:r>
                <a:r>
                  <a:rPr lang="en-CA" sz="2600" spc="-50" dirty="0">
                    <a:latin typeface="+mj-lt"/>
                    <a:cs typeface="Tahoma"/>
                  </a:rPr>
                  <a:t> </a:t>
                </a:r>
                <a:r>
                  <a:rPr lang="en-CA" sz="2600" spc="-50" dirty="0" err="1">
                    <a:latin typeface="+mj-lt"/>
                    <a:cs typeface="Tahoma"/>
                  </a:rPr>
                  <a:t>moyenne</a:t>
                </a:r>
                <a:r>
                  <a:rPr lang="en-CA" sz="2600" spc="-50" dirty="0">
                    <a:latin typeface="+mj-lt"/>
                    <a:cs typeface="Tahoma"/>
                  </a:rPr>
                  <a:t> :</a:t>
                </a:r>
                <a:r>
                  <a:rPr lang="en-CA" sz="26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600" i="1" spc="-5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sz="26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6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en-CA" sz="2600" b="0" i="1" spc="-5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  <m:r>
                      <a:rPr lang="en-CA" sz="2600" b="0" i="1" spc="-5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ahoma"/>
                      </a:rPr>
                      <m:t>+</m:t>
                    </m:r>
                    <m:r>
                      <m:rPr>
                        <m:sty m:val="p"/>
                      </m:rPr>
                      <a:rPr lang="en-CA" sz="2600" b="0" i="0" spc="-5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ahoma"/>
                      </a:rPr>
                      <m:t>Var</m:t>
                    </m:r>
                    <m:r>
                      <a:rPr lang="en-CA" sz="2600" b="0" i="1" spc="-5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ahoma"/>
                      </a:rPr>
                      <m:t>[</m:t>
                    </m:r>
                    <m:acc>
                      <m:accPr>
                        <m:chr m:val="̂"/>
                        <m:ctrlPr>
                          <a:rPr lang="en-CA" sz="2600" b="0" i="1" spc="-5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accPr>
                      <m:e>
                        <m:r>
                          <a:rPr lang="en-CA" sz="2600" b="0" i="1" spc="-5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𝐹</m:t>
                        </m:r>
                      </m:e>
                    </m:acc>
                    <m:r>
                      <a:rPr lang="en-CA" sz="2600" b="0" i="1" spc="-5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ahoma"/>
                      </a:rPr>
                      <m:t>]</m:t>
                    </m:r>
                  </m:oMath>
                </a14:m>
                <a:endParaRPr lang="en-CA" sz="2600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05" y="1010227"/>
                <a:ext cx="8430315" cy="5284555"/>
              </a:xfrm>
              <a:prstGeom prst="rect">
                <a:avLst/>
              </a:prstGeom>
              <a:blipFill>
                <a:blip r:embed="rId3"/>
                <a:stretch>
                  <a:fillRect l="-1203" t="-287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7C0556-65D4-71BD-19D3-3B019DD0C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870" y="1402041"/>
            <a:ext cx="1302774" cy="42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130928"/>
            <a:ext cx="8518283" cy="519181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͏͏Variables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Vecteurs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Aspects </a:t>
            </a:r>
            <a:r>
              <a:rPr lang="en-CA" sz="2400" b="1" spc="-45" dirty="0" err="1">
                <a:latin typeface="+mj-lt"/>
                <a:cs typeface="Tahoma"/>
              </a:rPr>
              <a:t>fréquentiels</a:t>
            </a:r>
            <a:r>
              <a:rPr lang="en-CA" sz="2400" b="1" spc="-45" dirty="0">
                <a:latin typeface="+mj-lt"/>
                <a:cs typeface="Tahoma"/>
              </a:rPr>
              <a:t> : </a:t>
            </a:r>
            <a:r>
              <a:rPr lang="en-CA" sz="2400" b="1" spc="-45" dirty="0" err="1">
                <a:latin typeface="+mj-lt"/>
                <a:cs typeface="Tahoma"/>
              </a:rPr>
              <a:t>signaux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aléatoires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stationnaires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d’ordre</a:t>
            </a:r>
            <a:r>
              <a:rPr lang="en-CA" sz="2400" b="1" spc="-45" dirty="0">
                <a:latin typeface="+mj-lt"/>
                <a:cs typeface="Tahoma"/>
              </a:rPr>
              <a:t> 2</a:t>
            </a:r>
            <a:endParaRPr lang="fr-FR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Estimation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Estimateurs classiques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 err="1">
                <a:latin typeface="+mj-lt"/>
                <a:cs typeface="Tahoma"/>
              </a:rPr>
              <a:t>Caractéristiques</a:t>
            </a:r>
            <a:r>
              <a:rPr lang="en-CA" sz="2400" b="1" spc="-45" dirty="0">
                <a:latin typeface="+mj-lt"/>
                <a:cs typeface="Tahoma"/>
              </a:rPr>
              <a:t> des </a:t>
            </a:r>
            <a:r>
              <a:rPr lang="en-CA" sz="2400" b="1" spc="-45" dirty="0" err="1">
                <a:latin typeface="+mj-lt"/>
                <a:cs typeface="Tahoma"/>
              </a:rPr>
              <a:t>estimateurs</a:t>
            </a:r>
            <a:endParaRPr lang="en-CA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Estimation MAP dans le </a:t>
            </a:r>
            <a:r>
              <a:rPr lang="en-CA" sz="2400" b="1" spc="-45" dirty="0" err="1">
                <a:latin typeface="+mj-lt"/>
                <a:cs typeface="Tahoma"/>
              </a:rPr>
              <a:t>cas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linéaire</a:t>
            </a:r>
            <a:r>
              <a:rPr lang="en-CA" sz="2400" b="1" spc="-45" dirty="0">
                <a:latin typeface="+mj-lt"/>
                <a:cs typeface="Tahoma"/>
              </a:rPr>
              <a:t> et </a:t>
            </a:r>
            <a:r>
              <a:rPr lang="en-CA" sz="2400" b="1" spc="-45" dirty="0" err="1">
                <a:latin typeface="+mj-lt"/>
                <a:cs typeface="Tahoma"/>
              </a:rPr>
              <a:t>gaussien</a:t>
            </a:r>
            <a:endParaRPr lang="en-CA" sz="2400" b="1" spc="-4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Rappels: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probabilités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signal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086C8FD9-F1E7-6541-BDA4-DF675213353F}"/>
              </a:ext>
            </a:extLst>
          </p:cNvPr>
          <p:cNvSpPr/>
          <p:nvPr/>
        </p:nvSpPr>
        <p:spPr>
          <a:xfrm>
            <a:off x="848007" y="5470224"/>
            <a:ext cx="7994910" cy="420117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854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Estimation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linéaire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gaussien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12726"/>
            <a:ext cx="862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spc="-10" dirty="0">
                <a:latin typeface="+mj-lt"/>
                <a:ea typeface="Century Gothic" charset="0"/>
                <a:cs typeface="Century Gothic" charset="0"/>
              </a:rPr>
              <a:t>Estimation MAP dans le </a:t>
            </a:r>
            <a:r>
              <a:rPr lang="en-CA" sz="2800" b="1" spc="-10" dirty="0" err="1">
                <a:latin typeface="+mj-lt"/>
                <a:ea typeface="Century Gothic" charset="0"/>
                <a:cs typeface="Century Gothic" charset="0"/>
              </a:rPr>
              <a:t>cas</a:t>
            </a:r>
            <a:r>
              <a:rPr lang="en-CA" sz="28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2800" b="1" spc="-10" dirty="0" err="1">
                <a:latin typeface="+mj-lt"/>
                <a:ea typeface="Century Gothic" charset="0"/>
                <a:cs typeface="Century Gothic" charset="0"/>
              </a:rPr>
              <a:t>linéaire</a:t>
            </a:r>
            <a:r>
              <a:rPr lang="en-CA" sz="2800" b="1" spc="-10" dirty="0">
                <a:latin typeface="+mj-lt"/>
                <a:ea typeface="Century Gothic" charset="0"/>
                <a:cs typeface="Century Gothic" charset="0"/>
              </a:rPr>
              <a:t> et </a:t>
            </a:r>
            <a:r>
              <a:rPr lang="en-CA" sz="2800" b="1" spc="-10" dirty="0" err="1">
                <a:latin typeface="+mj-lt"/>
                <a:ea typeface="Century Gothic" charset="0"/>
                <a:cs typeface="Century Gothic" charset="0"/>
              </a:rPr>
              <a:t>gaussien</a:t>
            </a:r>
            <a:r>
              <a:rPr lang="en-CA" sz="28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601" y="1094813"/>
                <a:ext cx="8430315" cy="242084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Hypothèse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s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000" i="1" spc="-50" dirty="0">
                    <a:latin typeface="+mj-lt"/>
                    <a:cs typeface="Tahoma"/>
                  </a:rPr>
                  <a:t>F </a:t>
                </a:r>
                <a:r>
                  <a:rPr lang="en-CA" sz="2000" spc="-50" dirty="0">
                    <a:latin typeface="+mj-lt"/>
                    <a:cs typeface="Tahoma"/>
                  </a:rPr>
                  <a:t>et </a:t>
                </a:r>
                <a:r>
                  <a:rPr lang="en-CA" sz="2000" i="1" spc="-50" dirty="0">
                    <a:latin typeface="+mj-lt"/>
                    <a:cs typeface="Tahoma"/>
                  </a:rPr>
                  <a:t>G </a:t>
                </a:r>
                <a:r>
                  <a:rPr lang="en-CA" sz="2000" spc="-50" dirty="0">
                    <a:latin typeface="+mj-lt"/>
                    <a:cs typeface="Tahoma"/>
                  </a:rPr>
                  <a:t>de dimension </a:t>
                </a:r>
                <a:r>
                  <a:rPr lang="en-CA" sz="2000" spc="-50" dirty="0" err="1">
                    <a:latin typeface="+mj-lt"/>
                    <a:cs typeface="Tahoma"/>
                  </a:rPr>
                  <a:t>finie</a:t>
                </a:r>
                <a:endParaRPr lang="en-CA" sz="2000" i="1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0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Système</a:t>
                </a:r>
                <a:r>
                  <a:rPr lang="en-CA" sz="20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0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linéaire</a:t>
                </a:r>
                <a:r>
                  <a:rPr lang="en-CA" sz="20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et bruit </a:t>
                </a:r>
                <a:r>
                  <a:rPr lang="en-CA" sz="20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additif</a:t>
                </a:r>
                <a:r>
                  <a:rPr lang="en-CA" sz="20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: </a:t>
                </a:r>
                <a:r>
                  <a:rPr lang="en-CA" sz="2000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g </a:t>
                </a:r>
                <a14:m>
                  <m:oMath xmlns:m="http://schemas.openxmlformats.org/officeDocument/2006/math">
                    <m:r>
                      <a:rPr lang="en-CA" sz="2000" b="0" i="1" spc="-5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0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000" b="1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Hf </a:t>
                </a:r>
                <a14:m>
                  <m:oMath xmlns:m="http://schemas.openxmlformats.org/officeDocument/2006/math">
                    <m:r>
                      <a:rPr lang="en-CA" sz="2000" b="0" i="1" spc="-5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+ </m:t>
                    </m:r>
                    <m:r>
                      <m:rPr>
                        <m:nor/>
                      </m:rPr>
                      <a:rPr lang="el-GR" sz="2000" i="1" spc="-4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rPr>
                      <m:t>η</m:t>
                    </m:r>
                  </m:oMath>
                </a14:m>
                <a:endParaRPr lang="en-CA" sz="2000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0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Bruit </a:t>
                </a:r>
                <a:r>
                  <a:rPr lang="en-CA" sz="20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gaussien</a:t>
                </a:r>
                <a:r>
                  <a:rPr lang="en-CA" sz="20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; </a:t>
                </a:r>
              </a:p>
              <a:p>
                <a:pPr marL="482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000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F </a:t>
                </a:r>
                <a:r>
                  <a:rPr lang="en-CA" sz="2000" spc="-50" dirty="0" err="1">
                    <a:solidFill>
                      <a:schemeClr val="tx1"/>
                    </a:solidFill>
                    <a:latin typeface="+mj-lt"/>
                    <a:cs typeface="Tahoma"/>
                  </a:rPr>
                  <a:t>gaussien</a:t>
                </a:r>
                <a:r>
                  <a:rPr lang="en-CA" sz="20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; </a:t>
                </a:r>
                <a:endParaRPr lang="en-CA" sz="2000" i="1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1" y="1094813"/>
                <a:ext cx="8430315" cy="2420840"/>
              </a:xfrm>
              <a:prstGeom prst="rect">
                <a:avLst/>
              </a:prstGeom>
              <a:blipFill>
                <a:blip r:embed="rId3"/>
                <a:stretch>
                  <a:fillRect l="-1203" t="-418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AC3928-4056-4AB3-B28A-E8A50C615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994" y="2354211"/>
            <a:ext cx="1874520" cy="33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9E9F46-A4C5-44E9-AE47-11E2F7A08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148" y="2799281"/>
            <a:ext cx="1874520" cy="3410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5BBE4CE-5A68-B025-4C55-D3106DDF3CBC}"/>
              </a:ext>
            </a:extLst>
          </p:cNvPr>
          <p:cNvGrpSpPr/>
          <p:nvPr/>
        </p:nvGrpSpPr>
        <p:grpSpPr>
          <a:xfrm>
            <a:off x="412601" y="3418971"/>
            <a:ext cx="8430315" cy="2885309"/>
            <a:chOff x="412601" y="3418971"/>
            <a:chExt cx="8430315" cy="28853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ontent Placeholder 5">
                  <a:extLst>
                    <a:ext uri="{FF2B5EF4-FFF2-40B4-BE49-F238E27FC236}">
                      <a16:creationId xmlns="" xmlns:a16="http://schemas.microsoft.com/office/drawing/2014/main" id="{9D80FECA-E440-B24A-24D0-59920736508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2601" y="3418971"/>
                  <a:ext cx="8430315" cy="2885309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spcBef>
                      <a:spcPts val="2400"/>
                    </a:spcBef>
                    <a:buSzPct val="135000"/>
                    <a:buNone/>
                  </a:pPr>
                  <a:r>
                    <a:rPr lang="en-CA" sz="2600" b="1" u="sng" spc="-50" dirty="0" err="1">
                      <a:latin typeface="+mj-lt"/>
                      <a:cs typeface="Tahoma"/>
                    </a:rPr>
                    <a:t>Approche</a:t>
                  </a:r>
                  <a:r>
                    <a:rPr lang="en-CA" sz="2600" b="1" u="sng" spc="-50" dirty="0">
                      <a:latin typeface="+mj-lt"/>
                      <a:cs typeface="Tahoma"/>
                    </a:rPr>
                    <a:t> MAP</a:t>
                  </a:r>
                </a:p>
                <a:p>
                  <a:pPr marL="482400">
                    <a:lnSpc>
                      <a:spcPct val="100000"/>
                    </a:lnSpc>
                    <a:spcBef>
                      <a:spcPts val="600"/>
                    </a:spcBef>
                    <a:buClr>
                      <a:schemeClr val="tx1"/>
                    </a:buClr>
                    <a:buSzPct val="135000"/>
                  </a:pPr>
                  <a:r>
                    <a:rPr lang="en-CA" sz="2000" i="1" spc="-40" dirty="0">
                      <a:latin typeface="+mj-lt"/>
                      <a:cs typeface="Trebuchet MS"/>
                    </a:rPr>
                    <a:t>p</a:t>
                  </a:r>
                  <a:r>
                    <a:rPr lang="en-CA" sz="2000" i="1" spc="-60" baseline="-15873" dirty="0">
                      <a:latin typeface="+mj-lt"/>
                      <a:cs typeface="Arial"/>
                    </a:rPr>
                    <a:t>F </a:t>
                  </a:r>
                  <a:r>
                    <a:rPr lang="en-CA" sz="2000" i="1" spc="44" baseline="-15873" dirty="0">
                      <a:latin typeface="+mj-lt"/>
                      <a:cs typeface="Arial"/>
                    </a:rPr>
                    <a:t>|G </a:t>
                  </a:r>
                  <a:r>
                    <a:rPr lang="en-CA" sz="2000" spc="150" baseline="-15873" dirty="0">
                      <a:latin typeface="+mj-lt"/>
                      <a:cs typeface="Arial"/>
                    </a:rPr>
                    <a:t>= </a:t>
                  </a:r>
                  <a:r>
                    <a:rPr lang="en-CA" sz="2000" i="1" spc="150" baseline="-15873" dirty="0">
                      <a:latin typeface="+mj-lt"/>
                      <a:cs typeface="Arial"/>
                    </a:rPr>
                    <a:t>g</a:t>
                  </a:r>
                  <a:r>
                    <a:rPr lang="en-CA" sz="2000" spc="-10" dirty="0">
                      <a:latin typeface="+mj-lt"/>
                      <a:cs typeface="Arial Black"/>
                    </a:rPr>
                    <a:t>(</a:t>
                  </a:r>
                  <a:r>
                    <a:rPr lang="en-CA" sz="2000" i="1" spc="-10" dirty="0">
                      <a:latin typeface="+mj-lt"/>
                      <a:cs typeface="Trebuchet MS"/>
                    </a:rPr>
                    <a:t>f</a:t>
                  </a:r>
                  <a:r>
                    <a:rPr lang="en-CA" sz="2000" i="1" spc="-265" dirty="0">
                      <a:latin typeface="+mj-lt"/>
                      <a:cs typeface="Trebuchet MS"/>
                    </a:rPr>
                    <a:t> </a:t>
                  </a:r>
                  <a:r>
                    <a:rPr lang="en-CA" sz="2000" spc="-5" dirty="0">
                      <a:latin typeface="+mj-lt"/>
                      <a:cs typeface="Arial Black"/>
                    </a:rPr>
                    <a:t>) </a:t>
                  </a:r>
                  <a:r>
                    <a:rPr lang="en-CA" sz="2000" spc="110" dirty="0">
                      <a:latin typeface="+mj-lt"/>
                      <a:cs typeface="Arial Black"/>
                    </a:rPr>
                    <a:t>= </a:t>
                  </a:r>
                  <a:r>
                    <a:rPr lang="en-CA" sz="2000" spc="-5" dirty="0">
                      <a:latin typeface="+mj-lt"/>
                      <a:cs typeface="Arial Black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CA" sz="2000" i="1" spc="-5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CA" sz="2000" i="1" spc="-40" dirty="0">
                              <a:latin typeface="+mj-lt"/>
                              <a:cs typeface="Trebuchet MS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CA" sz="2000" i="1" spc="-60" baseline="-15873" dirty="0">
                              <a:latin typeface="+mj-lt"/>
                              <a:cs typeface="Arial"/>
                            </a:rPr>
                            <m:t>G</m:t>
                          </m:r>
                          <m:r>
                            <m:rPr>
                              <m:nor/>
                            </m:rPr>
                            <a:rPr lang="en-CA" sz="2000" i="1" spc="-60" baseline="-15873" dirty="0">
                              <a:latin typeface="+mj-lt"/>
                              <a:cs typeface="Arial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CA" sz="2000" i="1" spc="-60" baseline="-15873" dirty="0">
                              <a:latin typeface="+mj-lt"/>
                              <a:cs typeface="Arial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n-CA" sz="2000" i="1" spc="44" baseline="-15873" dirty="0">
                              <a:latin typeface="+mj-lt"/>
                              <a:cs typeface="Arial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CA" sz="2000" i="1" spc="44" baseline="-15873" dirty="0">
                              <a:latin typeface="+mj-lt"/>
                              <a:cs typeface="Arial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CA" sz="2000" spc="150" baseline="-15873" dirty="0">
                              <a:latin typeface="+mj-lt"/>
                              <a:cs typeface="Arial"/>
                            </a:rPr>
                            <m:t>= </m:t>
                          </m:r>
                          <m:r>
                            <m:rPr>
                              <m:nor/>
                            </m:rPr>
                            <a:rPr lang="en-CA" sz="2000" i="1" spc="150" baseline="-15873" dirty="0">
                              <a:latin typeface="+mj-lt"/>
                              <a:cs typeface="Arial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CA" sz="2000" i="1" spc="150" baseline="-15873" dirty="0">
                              <a:latin typeface="+mj-lt"/>
                              <a:cs typeface="Arial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CA" sz="2000" spc="-10" dirty="0">
                              <a:latin typeface="+mj-lt"/>
                              <a:cs typeface="Arial Black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CA" sz="2000" i="1" spc="-10" dirty="0">
                              <a:latin typeface="+mj-lt"/>
                              <a:cs typeface="Trebuchet MS"/>
                            </a:rPr>
                            <m:t>g</m:t>
                          </m:r>
                          <m:r>
                            <m:rPr>
                              <m:nor/>
                            </m:rPr>
                            <a:rPr lang="en-CA" sz="2000" i="1" spc="-265" dirty="0">
                              <a:latin typeface="+mj-lt"/>
                              <a:cs typeface="Trebuchet M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CA" sz="2000" spc="-5" dirty="0">
                              <a:latin typeface="+mj-lt"/>
                              <a:cs typeface="Arial Black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CA" sz="2000" i="1" spc="-40" dirty="0">
                              <a:latin typeface="+mj-lt"/>
                              <a:cs typeface="Trebuchet MS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CA" sz="2000" i="1" spc="-60" baseline="-15873" dirty="0">
                              <a:latin typeface="+mj-lt"/>
                              <a:cs typeface="Arial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CA" sz="2000" i="1" spc="-60" baseline="-15873" dirty="0">
                              <a:latin typeface="+mj-lt"/>
                              <a:cs typeface="Arial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CA" sz="2000" spc="-10" dirty="0">
                              <a:latin typeface="+mj-lt"/>
                              <a:cs typeface="Arial Black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CA" sz="2000" i="1" spc="-10" dirty="0">
                              <a:latin typeface="+mj-lt"/>
                              <a:cs typeface="Trebuchet MS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CA" sz="2000" i="1" spc="-265" dirty="0">
                              <a:latin typeface="+mj-lt"/>
                              <a:cs typeface="Trebuchet M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CA" sz="2000" spc="-5" dirty="0">
                              <a:latin typeface="+mj-lt"/>
                              <a:cs typeface="Arial Black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CA" sz="2000" i="1" spc="-40" dirty="0">
                              <a:latin typeface="+mj-lt"/>
                              <a:cs typeface="Trebuchet MS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CA" sz="2000" i="1" spc="-60" baseline="-15873" dirty="0">
                              <a:latin typeface="+mj-lt"/>
                              <a:cs typeface="Arial"/>
                            </a:rPr>
                            <m:t>G</m:t>
                          </m:r>
                          <m:r>
                            <m:rPr>
                              <m:nor/>
                            </m:rPr>
                            <a:rPr lang="en-CA" sz="2000" i="1" spc="-60" baseline="-15873" dirty="0">
                              <a:latin typeface="+mj-lt"/>
                              <a:cs typeface="Arial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CA" sz="2000" spc="-10" dirty="0">
                              <a:latin typeface="+mj-lt"/>
                              <a:cs typeface="Arial Black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CA" sz="2000" i="1" spc="-10" dirty="0">
                              <a:latin typeface="+mj-lt"/>
                              <a:cs typeface="Trebuchet MS"/>
                            </a:rPr>
                            <m:t>g</m:t>
                          </m:r>
                          <m:r>
                            <m:rPr>
                              <m:nor/>
                            </m:rPr>
                            <a:rPr lang="en-CA" sz="2000" i="1" spc="-265" dirty="0">
                              <a:latin typeface="+mj-lt"/>
                              <a:cs typeface="Trebuchet M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CA" sz="2000" spc="-5" dirty="0">
                              <a:latin typeface="+mj-lt"/>
                              <a:cs typeface="Arial Black"/>
                            </a:rPr>
                            <m:t>)</m:t>
                          </m:r>
                        </m:den>
                      </m:f>
                    </m:oMath>
                  </a14:m>
                  <a:endParaRPr lang="en-CA" sz="2400" i="1" spc="-60" dirty="0">
                    <a:latin typeface="+mj-lt"/>
                    <a:cs typeface="Arial"/>
                  </a:endParaRPr>
                </a:p>
                <a:p>
                  <a:pPr marL="482400">
                    <a:lnSpc>
                      <a:spcPct val="100000"/>
                    </a:lnSpc>
                    <a:spcBef>
                      <a:spcPts val="600"/>
                    </a:spcBef>
                    <a:buClr>
                      <a:schemeClr val="tx1"/>
                    </a:buClr>
                    <a:buSzPct val="135000"/>
                  </a:pPr>
                  <a:endParaRPr lang="en-CA" sz="2000" i="1" spc="-60" dirty="0">
                    <a:latin typeface="+mj-lt"/>
                    <a:cs typeface="Arial"/>
                  </a:endParaRPr>
                </a:p>
                <a:p>
                  <a:pPr marL="482400">
                    <a:lnSpc>
                      <a:spcPct val="100000"/>
                    </a:lnSpc>
                    <a:spcBef>
                      <a:spcPts val="600"/>
                    </a:spcBef>
                    <a:buClr>
                      <a:schemeClr val="tx1"/>
                    </a:buClr>
                    <a:buSzPct val="135000"/>
                  </a:pP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CA" sz="2000" i="1" spc="-60" dirty="0">
                          <a:latin typeface="+mj-lt"/>
                          <a:cs typeface="Arial"/>
                        </a:rPr>
                        <m:t>p</m:t>
                      </m:r>
                      <m:r>
                        <m:rPr>
                          <m:nor/>
                        </m:rPr>
                        <a:rPr lang="en-CA" sz="2000" i="1" spc="-60" baseline="-25000" dirty="0">
                          <a:latin typeface="+mj-lt"/>
                          <a:cs typeface="Arial"/>
                        </a:rPr>
                        <m:t>G</m:t>
                      </m:r>
                      <m:r>
                        <m:rPr>
                          <m:nor/>
                        </m:rPr>
                        <a:rPr lang="en-CA" sz="2000" i="1" spc="-60" baseline="-25000" dirty="0">
                          <a:latin typeface="+mj-lt"/>
                          <a:cs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CA" sz="2000" spc="-60" baseline="-25000" dirty="0">
                          <a:latin typeface="+mj-lt"/>
                          <a:cs typeface="Arial"/>
                        </a:rPr>
                        <m:t>|</m:t>
                      </m:r>
                      <m:r>
                        <m:rPr>
                          <m:nor/>
                        </m:rPr>
                        <a:rPr lang="en-CA" sz="2000" i="1" spc="44" baseline="-25000" dirty="0">
                          <a:latin typeface="+mj-lt"/>
                          <a:cs typeface="Arial"/>
                        </a:rPr>
                        <m:t>F</m:t>
                      </m:r>
                      <m:r>
                        <a:rPr lang="en-CA" sz="2000" i="1" spc="44" baseline="-25000" dirty="0">
                          <a:latin typeface="Cambria Math" panose="02040503050406030204" pitchFamily="18" charset="0"/>
                          <a:cs typeface="Arial"/>
                        </a:rPr>
                        <m:t> </m:t>
                      </m:r>
                      <m:r>
                        <a:rPr lang="en-CA" sz="2000" i="1" spc="-50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=</m:t>
                      </m:r>
                    </m:oMath>
                  </a14:m>
                  <a:r>
                    <a:rPr lang="en-CA" sz="2000" spc="-50" baseline="-25000" dirty="0">
                      <a:latin typeface="+mj-lt"/>
                      <a:cs typeface="Tahoma"/>
                    </a:rPr>
                    <a:t>  </a:t>
                  </a:r>
                  <a:r>
                    <a:rPr lang="en-CA" sz="2000" i="1" spc="-50" baseline="-25000" dirty="0">
                      <a:latin typeface="+mj-lt"/>
                      <a:cs typeface="Tahoma"/>
                    </a:rPr>
                    <a:t>f</a:t>
                  </a:r>
                  <a:r>
                    <a:rPr lang="en-CA" sz="2000" i="1" spc="-50" dirty="0">
                      <a:latin typeface="+mj-lt"/>
                      <a:cs typeface="Tahoma"/>
                    </a:rPr>
                    <a:t> (g)  </a:t>
                  </a:r>
                  <a:r>
                    <a:rPr lang="en-CA" sz="2000" spc="-50" dirty="0" err="1">
                      <a:latin typeface="+mj-lt"/>
                      <a:cs typeface="Tahoma"/>
                    </a:rPr>
                    <a:t>gaussien</a:t>
                  </a:r>
                  <a:r>
                    <a:rPr lang="en-CA" sz="2000" i="1" spc="-50" dirty="0">
                      <a:latin typeface="+mj-lt"/>
                      <a:cs typeface="Tahoma"/>
                    </a:rPr>
                    <a:t>  </a:t>
                  </a:r>
                  <a:r>
                    <a:rPr lang="en-CA" sz="2000" spc="-50" dirty="0">
                      <a:latin typeface="+mj-lt"/>
                      <a:cs typeface="Tahoma"/>
                    </a:rPr>
                    <a:t>:</a:t>
                  </a:r>
                </a:p>
                <a:p>
                  <a:pPr marL="482400">
                    <a:lnSpc>
                      <a:spcPct val="100000"/>
                    </a:lnSpc>
                    <a:spcBef>
                      <a:spcPts val="600"/>
                    </a:spcBef>
                    <a:buClr>
                      <a:schemeClr val="tx1"/>
                    </a:buClr>
                    <a:buSzPct val="135000"/>
                  </a:pPr>
                  <a:endParaRPr lang="en-CA" sz="2000" spc="-50" dirty="0">
                    <a:latin typeface="+mj-lt"/>
                    <a:cs typeface="Tahoma"/>
                  </a:endParaRPr>
                </a:p>
                <a:p>
                  <a:pPr marL="482400">
                    <a:lnSpc>
                      <a:spcPct val="100000"/>
                    </a:lnSpc>
                    <a:spcBef>
                      <a:spcPts val="600"/>
                    </a:spcBef>
                    <a:buClr>
                      <a:schemeClr val="tx1"/>
                    </a:buClr>
                    <a:buSzPct val="135000"/>
                  </a:pPr>
                  <a:r>
                    <a:rPr lang="en-CA" sz="2000" spc="-50" dirty="0">
                      <a:solidFill>
                        <a:schemeClr val="tx1"/>
                      </a:solidFill>
                      <a:latin typeface="+mj-lt"/>
                      <a:cs typeface="Tahoma"/>
                    </a:rPr>
                    <a:t> </a:t>
                  </a:r>
                </a:p>
                <a:p>
                  <a:pPr marL="482400">
                    <a:lnSpc>
                      <a:spcPct val="100000"/>
                    </a:lnSpc>
                    <a:spcBef>
                      <a:spcPts val="1200"/>
                    </a:spcBef>
                    <a:buClr>
                      <a:schemeClr val="tx1"/>
                    </a:buClr>
                    <a:buSzPct val="135000"/>
                  </a:pPr>
                  <a:endParaRPr lang="en-CA" sz="2000" i="1" spc="-50" dirty="0">
                    <a:solidFill>
                      <a:schemeClr val="tx1"/>
                    </a:solidFill>
                    <a:latin typeface="+mj-lt"/>
                    <a:cs typeface="Tahoma"/>
                  </a:endParaRPr>
                </a:p>
              </p:txBody>
            </p:sp>
          </mc:Choice>
          <mc:Fallback xmlns="">
            <p:sp>
              <p:nvSpPr>
                <p:cNvPr id="39" name="Content Placeholder 5">
                  <a:extLst>
                    <a:ext uri="{FF2B5EF4-FFF2-40B4-BE49-F238E27FC236}">
                      <a16:creationId xmlns:a16="http://schemas.microsoft.com/office/drawing/2014/main" id="{9D80FECA-E440-B24A-24D0-5992073650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601" y="3418971"/>
                  <a:ext cx="8430315" cy="2885309"/>
                </a:xfrm>
                <a:prstGeom prst="rect">
                  <a:avLst/>
                </a:prstGeom>
                <a:blipFill>
                  <a:blip r:embed="rId6"/>
                  <a:stretch>
                    <a:fillRect l="-1203" t="-3509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068BB10-75ED-4B48-83C8-551D2176B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53480" y="4848563"/>
              <a:ext cx="2670113" cy="381445"/>
            </a:xfrm>
            <a:prstGeom prst="rect">
              <a:avLst/>
            </a:prstGeom>
          </p:spPr>
        </p:pic>
        <p:cxnSp>
          <p:nvCxnSpPr>
            <p:cNvPr id="16" name="Curved Connector 15">
              <a:extLst>
                <a:ext uri="{FF2B5EF4-FFF2-40B4-BE49-F238E27FC236}">
                  <a16:creationId xmlns="" xmlns:a16="http://schemas.microsoft.com/office/drawing/2014/main" id="{1C507D9C-3B52-033F-388B-C7333B0A40DE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rot="10800000">
              <a:off x="1147233" y="4405013"/>
              <a:ext cx="488348" cy="153888"/>
            </a:xfrm>
            <a:prstGeom prst="curvedConnector3">
              <a:avLst>
                <a:gd name="adj1" fmla="val 98846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88B6D41E-4C9D-D3DC-6A06-094AA93F18E5}"/>
                </a:ext>
              </a:extLst>
            </p:cNvPr>
            <p:cNvSpPr txBox="1"/>
            <p:nvPr/>
          </p:nvSpPr>
          <p:spPr>
            <a:xfrm>
              <a:off x="1635581" y="4405012"/>
              <a:ext cx="1122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latin typeface="+mj-lt"/>
                </a:rPr>
                <a:t>a posteriori</a:t>
              </a:r>
            </a:p>
          </p:txBody>
        </p:sp>
        <p:cxnSp>
          <p:nvCxnSpPr>
            <p:cNvPr id="20" name="Curved Connector 19">
              <a:extLst>
                <a:ext uri="{FF2B5EF4-FFF2-40B4-BE49-F238E27FC236}">
                  <a16:creationId xmlns="" xmlns:a16="http://schemas.microsoft.com/office/drawing/2014/main" id="{CCD1A9D4-2EE7-4737-3CC1-6CCFE8A90EA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827658" y="4037904"/>
              <a:ext cx="802810" cy="46527"/>
            </a:xfrm>
            <a:prstGeom prst="curvedConnector3">
              <a:avLst>
                <a:gd name="adj1" fmla="val 96221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2E15A6A-3506-9FC8-7493-BA7B76C482F8}"/>
                </a:ext>
              </a:extLst>
            </p:cNvPr>
            <p:cNvSpPr txBox="1"/>
            <p:nvPr/>
          </p:nvSpPr>
          <p:spPr>
            <a:xfrm>
              <a:off x="4659774" y="3874520"/>
              <a:ext cx="1122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latin typeface="+mj-lt"/>
                </a:rPr>
                <a:t>a priori</a:t>
              </a:r>
            </a:p>
          </p:txBody>
        </p:sp>
        <p:cxnSp>
          <p:nvCxnSpPr>
            <p:cNvPr id="27" name="Curved Connector 26">
              <a:extLst>
                <a:ext uri="{FF2B5EF4-FFF2-40B4-BE49-F238E27FC236}">
                  <a16:creationId xmlns="" xmlns:a16="http://schemas.microsoft.com/office/drawing/2014/main" id="{27F4A5BD-586D-3703-32F6-F57A935532A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697480" y="3734127"/>
              <a:ext cx="969371" cy="196655"/>
            </a:xfrm>
            <a:prstGeom prst="curvedConnector3">
              <a:avLst>
                <a:gd name="adj1" fmla="val 97848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C4F2AA2C-EB30-9567-3A7E-9346E6BF1D04}"/>
                </a:ext>
              </a:extLst>
            </p:cNvPr>
            <p:cNvSpPr txBox="1"/>
            <p:nvPr/>
          </p:nvSpPr>
          <p:spPr>
            <a:xfrm>
              <a:off x="3695137" y="3498092"/>
              <a:ext cx="1526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>
                  <a:latin typeface="+mj-lt"/>
                </a:rPr>
                <a:t>vraisemblance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9E50AE97-B9F9-6954-47E1-390C4790E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931" y="5429637"/>
            <a:ext cx="3379095" cy="7181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E386AFF-1378-786A-CC81-FCF8D586C8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9774" y="5466262"/>
            <a:ext cx="4111850" cy="5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3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12601" y="1300553"/>
            <a:ext cx="8430315" cy="27943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Forme de </a:t>
            </a:r>
            <a:r>
              <a:rPr lang="en-CA" sz="2600" b="1" u="sng" spc="-50" dirty="0" err="1">
                <a:latin typeface="+mj-lt"/>
                <a:cs typeface="Tahoma"/>
              </a:rPr>
              <a:t>l’estimateur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cs typeface="Tahoma"/>
              </a:rPr>
              <a:t>Estimateur</a:t>
            </a:r>
            <a:r>
              <a:rPr lang="en-CA" sz="2200" spc="-50" dirty="0">
                <a:latin typeface="+mj-lt"/>
                <a:cs typeface="Tahoma"/>
              </a:rPr>
              <a:t> </a:t>
            </a:r>
            <a:r>
              <a:rPr lang="en-CA" sz="2200" spc="-50" dirty="0" err="1">
                <a:latin typeface="+mj-lt"/>
                <a:cs typeface="Tahoma"/>
              </a:rPr>
              <a:t>général</a:t>
            </a:r>
            <a:r>
              <a:rPr lang="en-CA" sz="2200" spc="-50" dirty="0">
                <a:latin typeface="+mj-lt"/>
                <a:cs typeface="Tahoma"/>
              </a:rPr>
              <a:t> : </a:t>
            </a:r>
          </a:p>
          <a:p>
            <a:pPr marL="482400">
              <a:lnSpc>
                <a:spcPct val="100000"/>
              </a:lnSpc>
              <a:spcBef>
                <a:spcPts val="24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solidFill>
                  <a:schemeClr val="tx1"/>
                </a:solidFill>
                <a:latin typeface="+mj-lt"/>
                <a:cs typeface="Tahoma"/>
              </a:rPr>
              <a:t>Si le bruit </a:t>
            </a:r>
            <a:r>
              <a:rPr lang="en-CA" sz="2200" spc="-50" dirty="0" err="1">
                <a:solidFill>
                  <a:schemeClr val="tx1"/>
                </a:solidFill>
                <a:latin typeface="+mj-lt"/>
                <a:cs typeface="Tahoma"/>
              </a:rPr>
              <a:t>est</a:t>
            </a:r>
            <a:r>
              <a:rPr lang="en-CA" sz="2200" spc="-50" dirty="0">
                <a:solidFill>
                  <a:schemeClr val="tx1"/>
                </a:solidFill>
                <a:latin typeface="+mj-lt"/>
                <a:cs typeface="Tahoma"/>
              </a:rPr>
              <a:t> blanc : </a:t>
            </a:r>
          </a:p>
          <a:p>
            <a:pPr marL="482400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solidFill>
                  <a:schemeClr val="tx1"/>
                </a:solidFill>
                <a:latin typeface="+mj-lt"/>
                <a:cs typeface="Tahoma"/>
              </a:rPr>
              <a:t>Si </a:t>
            </a:r>
            <a:r>
              <a:rPr lang="en-CA" sz="2200" i="1" spc="-50" dirty="0">
                <a:solidFill>
                  <a:schemeClr val="tx1"/>
                </a:solidFill>
                <a:latin typeface="+mj-lt"/>
                <a:cs typeface="Tahoma"/>
              </a:rPr>
              <a:t>F</a:t>
            </a:r>
            <a:r>
              <a:rPr lang="en-CA" sz="2200" spc="-50" dirty="0">
                <a:solidFill>
                  <a:schemeClr val="tx1"/>
                </a:solidFill>
                <a:latin typeface="+mj-lt"/>
                <a:cs typeface="Tahoma"/>
              </a:rPr>
              <a:t> </a:t>
            </a:r>
            <a:r>
              <a:rPr lang="en-CA" sz="2200" spc="-50" dirty="0" err="1">
                <a:solidFill>
                  <a:schemeClr val="tx1"/>
                </a:solidFill>
                <a:latin typeface="+mj-lt"/>
                <a:cs typeface="Tahoma"/>
              </a:rPr>
              <a:t>est</a:t>
            </a:r>
            <a:r>
              <a:rPr lang="en-CA" sz="2200" spc="-50" dirty="0">
                <a:solidFill>
                  <a:schemeClr val="tx1"/>
                </a:solidFill>
                <a:latin typeface="+mj-lt"/>
                <a:cs typeface="Tahoma"/>
              </a:rPr>
              <a:t> </a:t>
            </a:r>
            <a:r>
              <a:rPr lang="en-CA" sz="2200" spc="-50" dirty="0" err="1">
                <a:solidFill>
                  <a:schemeClr val="tx1"/>
                </a:solidFill>
                <a:latin typeface="+mj-lt"/>
                <a:cs typeface="Tahoma"/>
              </a:rPr>
              <a:t>déterministe</a:t>
            </a:r>
            <a:r>
              <a:rPr lang="en-CA" sz="2200" spc="-50" dirty="0">
                <a:solidFill>
                  <a:schemeClr val="tx1"/>
                </a:solidFill>
                <a:latin typeface="+mj-lt"/>
                <a:cs typeface="Tahoma"/>
              </a:rPr>
              <a:t> :  </a:t>
            </a:r>
          </a:p>
          <a:p>
            <a:pPr marL="482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cs typeface="Tahoma"/>
              </a:rPr>
              <a:t>Deux </a:t>
            </a:r>
            <a:r>
              <a:rPr lang="en-CA" sz="2200" spc="-50" dirty="0" err="1">
                <a:latin typeface="+mj-lt"/>
                <a:cs typeface="Tahoma"/>
              </a:rPr>
              <a:t>cas</a:t>
            </a:r>
            <a:r>
              <a:rPr lang="en-CA" sz="2200" spc="-50" dirty="0">
                <a:latin typeface="+mj-lt"/>
                <a:cs typeface="Tahoma"/>
              </a:rPr>
              <a:t> </a:t>
            </a:r>
            <a:r>
              <a:rPr lang="en-CA" sz="2200" spc="-50" dirty="0" err="1">
                <a:latin typeface="+mj-lt"/>
                <a:cs typeface="Tahoma"/>
              </a:rPr>
              <a:t>précédents</a:t>
            </a:r>
            <a:r>
              <a:rPr lang="en-CA" sz="2200" spc="-50" dirty="0">
                <a:latin typeface="+mj-lt"/>
                <a:cs typeface="Tahoma"/>
              </a:rPr>
              <a:t> : </a:t>
            </a:r>
            <a:endParaRPr lang="en-CA" sz="2200" spc="-50" dirty="0">
              <a:solidFill>
                <a:schemeClr val="tx1"/>
              </a:solidFill>
              <a:latin typeface="+mj-lt"/>
              <a:cs typeface="Taho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FE68FE-BB0E-41CC-AD8F-8A241B7D0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925" y="1799828"/>
            <a:ext cx="3628550" cy="508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90FEEB-9530-45BD-BE8E-6882E90AA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925" y="2373799"/>
            <a:ext cx="3121106" cy="556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71D683E-2095-488A-A3E2-31736DDC8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885" y="3015435"/>
            <a:ext cx="2899512" cy="398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C778C27-6E29-45A1-AA1A-D26C1C94A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8583" y="3479954"/>
            <a:ext cx="2058726" cy="37221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D53C413-220C-4107-925C-B8B1A10D3CB8}"/>
              </a:ext>
            </a:extLst>
          </p:cNvPr>
          <p:cNvSpPr/>
          <p:nvPr/>
        </p:nvSpPr>
        <p:spPr>
          <a:xfrm>
            <a:off x="5791915" y="3494841"/>
            <a:ext cx="2103120" cy="39872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spc="-50" dirty="0">
                <a:solidFill>
                  <a:srgbClr val="FF0000"/>
                </a:solidFill>
                <a:latin typeface="+mj-lt"/>
                <a:cs typeface="Tahoma"/>
              </a:rPr>
              <a:t>Moindres carrés</a:t>
            </a:r>
            <a:endParaRPr lang="en-CA" sz="22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Estimation dans le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cas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linéaire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gaussien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7016"/>
            <a:ext cx="862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spc="-10" dirty="0">
                <a:latin typeface="+mj-lt"/>
                <a:ea typeface="Century Gothic" charset="0"/>
                <a:cs typeface="Century Gothic" charset="0"/>
              </a:rPr>
              <a:t>Estimation MAP dans le </a:t>
            </a:r>
            <a:r>
              <a:rPr lang="en-CA" sz="2800" b="1" spc="-10" dirty="0" err="1">
                <a:latin typeface="+mj-lt"/>
                <a:ea typeface="Century Gothic" charset="0"/>
                <a:cs typeface="Century Gothic" charset="0"/>
              </a:rPr>
              <a:t>cas</a:t>
            </a:r>
            <a:r>
              <a:rPr lang="en-CA" sz="28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2800" b="1" spc="-10" dirty="0" err="1">
                <a:latin typeface="+mj-lt"/>
                <a:ea typeface="Century Gothic" charset="0"/>
                <a:cs typeface="Century Gothic" charset="0"/>
              </a:rPr>
              <a:t>linéaire</a:t>
            </a:r>
            <a:r>
              <a:rPr lang="en-CA" sz="2800" b="1" spc="-10" dirty="0">
                <a:latin typeface="+mj-lt"/>
                <a:ea typeface="Century Gothic" charset="0"/>
                <a:cs typeface="Century Gothic" charset="0"/>
              </a:rPr>
              <a:t> et </a:t>
            </a:r>
            <a:r>
              <a:rPr lang="en-CA" sz="2800" b="1" spc="-10" dirty="0" err="1">
                <a:latin typeface="+mj-lt"/>
                <a:ea typeface="Century Gothic" charset="0"/>
                <a:cs typeface="Century Gothic" charset="0"/>
              </a:rPr>
              <a:t>gaussien</a:t>
            </a:r>
            <a:r>
              <a:rPr lang="en-CA" sz="28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5">
                <a:extLst>
                  <a:ext uri="{FF2B5EF4-FFF2-40B4-BE49-F238E27FC236}">
                    <a16:creationId xmlns="" xmlns:a16="http://schemas.microsoft.com/office/drawing/2014/main" id="{0771979A-4A8B-A17D-030E-E2F40A97DB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2601" y="4199767"/>
                <a:ext cx="8430315" cy="209588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3600"/>
                  </a:spcBef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Choix d’un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estimateur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 err="1">
                    <a:latin typeface="+mj-lt"/>
                    <a:cs typeface="Tahoma"/>
                  </a:rPr>
                  <a:t>Dépend</a:t>
                </a:r>
                <a:r>
                  <a:rPr lang="en-CA" sz="2200" spc="-50" dirty="0">
                    <a:latin typeface="+mj-lt"/>
                    <a:cs typeface="Tahoma"/>
                  </a:rPr>
                  <a:t> du </a:t>
                </a:r>
                <a:r>
                  <a:rPr lang="en-CA" sz="2200" spc="-50" dirty="0" err="1">
                    <a:latin typeface="+mj-lt"/>
                    <a:cs typeface="Tahoma"/>
                  </a:rPr>
                  <a:t>contraste</a:t>
                </a:r>
                <a:r>
                  <a:rPr lang="en-CA" sz="2200" spc="-50" dirty="0">
                    <a:latin typeface="+mj-lt"/>
                    <a:cs typeface="Tahoma"/>
                  </a:rPr>
                  <a:t> entre </a:t>
                </a:r>
                <a:r>
                  <a:rPr lang="en-CA" sz="2200" i="1" spc="-50" dirty="0">
                    <a:latin typeface="+mj-lt"/>
                    <a:cs typeface="Tahoma"/>
                  </a:rPr>
                  <a:t>f </a:t>
                </a:r>
                <a:r>
                  <a:rPr lang="en-CA" sz="2200" spc="-50" dirty="0">
                    <a:latin typeface="+mj-lt"/>
                    <a:cs typeface="Tahoma"/>
                  </a:rPr>
                  <a:t>et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200" i="1" spc="-40" dirty="0">
                        <a:cs typeface="Times New Roman" panose="02020603050405020304" pitchFamily="18" charset="0"/>
                      </a:rPr>
                      <m:t>η</m:t>
                    </m:r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et du « </a:t>
                </a:r>
                <a:r>
                  <a:rPr lang="en-CA" sz="2200" spc="-50" dirty="0" err="1">
                    <a:latin typeface="+mj-lt"/>
                    <a:cs typeface="Tahoma"/>
                  </a:rPr>
                  <a:t>contenu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informationnel</a:t>
                </a:r>
                <a:r>
                  <a:rPr lang="en-CA" sz="2200" spc="-50" dirty="0">
                    <a:latin typeface="+mj-lt"/>
                    <a:cs typeface="Tahoma"/>
                  </a:rPr>
                  <a:t> » de </a:t>
                </a:r>
                <a:r>
                  <a:rPr lang="en-CA" sz="2200" i="1" spc="-50" dirty="0">
                    <a:latin typeface="+mj-lt"/>
                    <a:cs typeface="Tahoma"/>
                  </a:rPr>
                  <a:t>g</a:t>
                </a: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cs typeface="Tahoma"/>
                  </a:rPr>
                  <a:t>Conditions favorable : </a:t>
                </a:r>
                <a:r>
                  <a:rPr lang="en-CA" sz="2200" spc="-50" dirty="0" err="1">
                    <a:latin typeface="+mj-lt"/>
                    <a:cs typeface="Tahoma"/>
                  </a:rPr>
                  <a:t>moindres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carrés</a:t>
                </a:r>
                <a:r>
                  <a:rPr lang="en-CA" sz="2200" spc="-50" dirty="0">
                    <a:latin typeface="+mj-lt"/>
                    <a:cs typeface="Tahoma"/>
                  </a:rPr>
                  <a:t> OK</a:t>
                </a:r>
              </a:p>
              <a:p>
                <a:pPr marL="482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Autrement</a:t>
                </a:r>
                <a:r>
                  <a:rPr lang="en-CA" sz="22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(</a:t>
                </a:r>
                <a:r>
                  <a:rPr lang="en-CA" sz="2200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traitement</a:t>
                </a:r>
                <a:r>
                  <a:rPr lang="en-CA" sz="22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d’images</a:t>
                </a:r>
                <a:r>
                  <a:rPr lang="en-CA" sz="22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) : MAP</a:t>
                </a:r>
              </a:p>
            </p:txBody>
          </p:sp>
        </mc:Choice>
        <mc:Fallback xmlns="">
          <p:sp>
            <p:nvSpPr>
              <p:cNvPr id="2" name="Content Placeholder 5">
                <a:extLst>
                  <a:ext uri="{FF2B5EF4-FFF2-40B4-BE49-F238E27FC236}">
                    <a16:creationId xmlns:a16="http://schemas.microsoft.com/office/drawing/2014/main" id="{0771979A-4A8B-A17D-030E-E2F40A97D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1" y="4199767"/>
                <a:ext cx="8430315" cy="2095889"/>
              </a:xfrm>
              <a:prstGeom prst="rect">
                <a:avLst/>
              </a:prstGeom>
              <a:blipFill>
                <a:blip r:embed="rId7"/>
                <a:stretch>
                  <a:fillRect l="-1203" t="-421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urved Connector 8">
            <a:extLst>
              <a:ext uri="{FF2B5EF4-FFF2-40B4-BE49-F238E27FC236}">
                <a16:creationId xmlns="" xmlns:a16="http://schemas.microsoft.com/office/drawing/2014/main" id="{A582AF5D-C8DB-7633-8D52-36FB967E3853}"/>
              </a:ext>
            </a:extLst>
          </p:cNvPr>
          <p:cNvCxnSpPr>
            <a:cxnSpLocks/>
          </p:cNvCxnSpPr>
          <p:nvPr/>
        </p:nvCxnSpPr>
        <p:spPr>
          <a:xfrm rot="10800000">
            <a:off x="2587831" y="2823319"/>
            <a:ext cx="4152363" cy="168148"/>
          </a:xfrm>
          <a:prstGeom prst="curvedConnector3">
            <a:avLst>
              <a:gd name="adj1" fmla="val 100106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F80279D-F091-E3A9-168C-EFEAEBC6296D}"/>
              </a:ext>
            </a:extLst>
          </p:cNvPr>
          <p:cNvSpPr txBox="1"/>
          <p:nvPr/>
        </p:nvSpPr>
        <p:spPr>
          <a:xfrm>
            <a:off x="6745928" y="2811817"/>
            <a:ext cx="1122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Pas corrélé</a:t>
            </a:r>
          </a:p>
        </p:txBody>
      </p:sp>
    </p:spTree>
    <p:extLst>
      <p:ext uri="{BB962C8B-B14F-4D97-AF65-F5344CB8AC3E}">
        <p14:creationId xmlns:p14="http://schemas.microsoft.com/office/powerpoint/2010/main" val="29823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130928"/>
            <a:ext cx="8518283" cy="519181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͏͏Variables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Vecteurs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Aspects </a:t>
            </a:r>
            <a:r>
              <a:rPr lang="en-CA" sz="2400" b="1" spc="-45" dirty="0" err="1">
                <a:latin typeface="+mj-lt"/>
                <a:cs typeface="Tahoma"/>
              </a:rPr>
              <a:t>fréquentiels</a:t>
            </a:r>
            <a:r>
              <a:rPr lang="en-CA" sz="2400" b="1" spc="-45" dirty="0">
                <a:latin typeface="+mj-lt"/>
                <a:cs typeface="Tahoma"/>
              </a:rPr>
              <a:t> : </a:t>
            </a:r>
            <a:r>
              <a:rPr lang="en-CA" sz="2400" b="1" spc="-45" dirty="0" err="1">
                <a:latin typeface="+mj-lt"/>
                <a:cs typeface="Tahoma"/>
              </a:rPr>
              <a:t>signaux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aléatoires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stationnaires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d’ordre</a:t>
            </a:r>
            <a:r>
              <a:rPr lang="en-CA" sz="2400" b="1" spc="-45" dirty="0">
                <a:latin typeface="+mj-lt"/>
                <a:cs typeface="Tahoma"/>
              </a:rPr>
              <a:t> 2</a:t>
            </a:r>
            <a:endParaRPr lang="fr-FR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Estimation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Estimateurs classiques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 err="1">
                <a:latin typeface="+mj-lt"/>
                <a:cs typeface="Tahoma"/>
              </a:rPr>
              <a:t>Caractéristiques</a:t>
            </a:r>
            <a:r>
              <a:rPr lang="en-CA" sz="2400" b="1" spc="-45" dirty="0">
                <a:latin typeface="+mj-lt"/>
                <a:cs typeface="Tahoma"/>
              </a:rPr>
              <a:t> des </a:t>
            </a:r>
            <a:r>
              <a:rPr lang="en-CA" sz="2400" b="1" spc="-45" dirty="0" err="1">
                <a:latin typeface="+mj-lt"/>
                <a:cs typeface="Tahoma"/>
              </a:rPr>
              <a:t>estimateurs</a:t>
            </a:r>
            <a:endParaRPr lang="en-CA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Estimation MAP dans le </a:t>
            </a:r>
            <a:r>
              <a:rPr lang="en-CA" sz="2400" b="1" spc="-45" dirty="0" err="1">
                <a:latin typeface="+mj-lt"/>
                <a:cs typeface="Tahoma"/>
              </a:rPr>
              <a:t>cas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linéaire</a:t>
            </a:r>
            <a:r>
              <a:rPr lang="en-CA" sz="2400" b="1" spc="-45" dirty="0">
                <a:latin typeface="+mj-lt"/>
                <a:cs typeface="Tahoma"/>
              </a:rPr>
              <a:t> et </a:t>
            </a:r>
            <a:r>
              <a:rPr lang="en-CA" sz="2400" b="1" spc="-45" dirty="0" err="1">
                <a:latin typeface="+mj-lt"/>
                <a:cs typeface="Tahoma"/>
              </a:rPr>
              <a:t>gaussien</a:t>
            </a:r>
            <a:endParaRPr lang="en-CA" sz="2400" b="1" spc="-4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Rappels: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probabilités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signal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18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Exemple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7016"/>
            <a:ext cx="8628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Usage d’un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</a:t>
            </a:r>
            <a:r>
              <a:rPr lang="en-CA" sz="3200" b="1" spc="-10" dirty="0"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MAP dans la TCO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12601" y="1300552"/>
            <a:ext cx="8430315" cy="49293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endParaRPr lang="en-CA" sz="2200" spc="-50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6E865DE9-2B54-7F4D-82A8-413AB9CB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5048"/>
            <a:ext cx="9144000" cy="44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Exemple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7016"/>
            <a:ext cx="8628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Usage d’un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</a:t>
            </a:r>
            <a:r>
              <a:rPr lang="en-CA" sz="3200" b="1" spc="-10" dirty="0"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MAP dans la TCO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12601" y="1300552"/>
            <a:ext cx="8430315" cy="49293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5000"/>
            </a:pPr>
            <a:r>
              <a:rPr lang="fr-CA" sz="2400" spc="-50" dirty="0">
                <a:latin typeface="+mj-lt"/>
                <a:cs typeface="Tahoma"/>
              </a:rPr>
              <a:t>TCO : modalité permettant la génération d’images a haute résolution de la rétine</a:t>
            </a:r>
          </a:p>
          <a:p>
            <a:pPr>
              <a:buSzPct val="135000"/>
            </a:pPr>
            <a:endParaRPr lang="fr-CA" sz="2400" spc="-50" dirty="0">
              <a:latin typeface="+mj-lt"/>
              <a:cs typeface="Tahoma"/>
            </a:endParaRPr>
          </a:p>
          <a:p>
            <a:pPr>
              <a:buSzPct val="135000"/>
            </a:pPr>
            <a:r>
              <a:rPr lang="fr-CA" sz="2400" spc="-50" dirty="0">
                <a:latin typeface="+mj-lt"/>
                <a:cs typeface="Tahoma"/>
              </a:rPr>
              <a:t>Images bruyants qui nécessite des traitements pour les rendre utiles </a:t>
            </a:r>
          </a:p>
          <a:p>
            <a:pPr>
              <a:buSzPct val="135000"/>
            </a:pPr>
            <a:endParaRPr lang="fr-CA" sz="2400" spc="-50" dirty="0">
              <a:latin typeface="+mj-lt"/>
              <a:cs typeface="Tahoma"/>
            </a:endParaRPr>
          </a:p>
          <a:p>
            <a:pPr>
              <a:buSzPct val="135000"/>
            </a:pPr>
            <a:r>
              <a:rPr lang="fr-CA" sz="2400" spc="-50" dirty="0">
                <a:latin typeface="+mj-lt"/>
                <a:cs typeface="Tahoma"/>
              </a:rPr>
              <a:t>Approche commune : </a:t>
            </a:r>
            <a:r>
              <a:rPr lang="fr-CA" sz="2400" spc="-50" dirty="0" err="1">
                <a:latin typeface="+mj-lt"/>
                <a:cs typeface="Tahoma"/>
              </a:rPr>
              <a:t>moyennage</a:t>
            </a:r>
            <a:r>
              <a:rPr lang="fr-CA" sz="2400" spc="-50" dirty="0">
                <a:latin typeface="+mj-lt"/>
                <a:cs typeface="Tahoma"/>
              </a:rPr>
              <a:t> de plusieurs images</a:t>
            </a:r>
          </a:p>
          <a:p>
            <a:pPr lvl="1">
              <a:buSzPct val="135000"/>
            </a:pPr>
            <a:r>
              <a:rPr lang="fr-CA" sz="2200" spc="-50" dirty="0">
                <a:latin typeface="+mj-lt"/>
                <a:cs typeface="Tahoma"/>
              </a:rPr>
              <a:t>Valide pour des signaux qui ont du bruit blanc gaussien additif (BBGA)</a:t>
            </a:r>
          </a:p>
          <a:p>
            <a:pPr marL="0" indent="0">
              <a:buSzPct val="135000"/>
              <a:buNone/>
            </a:pPr>
            <a:endParaRPr lang="fr-CA" sz="2400" spc="-50" dirty="0">
              <a:latin typeface="+mj-lt"/>
              <a:cs typeface="Tahoma"/>
            </a:endParaRPr>
          </a:p>
          <a:p>
            <a:pPr marL="457200" lvl="1" indent="0">
              <a:buSzPct val="135000"/>
              <a:buNone/>
            </a:pPr>
            <a:endParaRPr lang="fr-CA" spc="-50" dirty="0">
              <a:latin typeface="+mj-lt"/>
              <a:cs typeface="Tahoma"/>
            </a:endParaRPr>
          </a:p>
          <a:p>
            <a:pPr lvl="1">
              <a:buSzPct val="135000"/>
            </a:pPr>
            <a:endParaRPr lang="fr-CA" spc="-50" dirty="0">
              <a:latin typeface="+mj-lt"/>
              <a:cs typeface="Tahoma"/>
            </a:endParaRPr>
          </a:p>
          <a:p>
            <a:pPr lvl="1">
              <a:buSzPct val="135000"/>
            </a:pPr>
            <a:endParaRPr lang="fr-CA" spc="-50" dirty="0"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375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Exemple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7016"/>
            <a:ext cx="8628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Usage d’un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</a:t>
            </a:r>
            <a:r>
              <a:rPr lang="en-CA" sz="3200" b="1" spc="-10" dirty="0"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MAP dans la TCO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0198" y="1114832"/>
            <a:ext cx="8430315" cy="49293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5000"/>
            </a:pPr>
            <a:r>
              <a:rPr lang="fr-CA" sz="2200" b="1" spc="-50" dirty="0">
                <a:solidFill>
                  <a:srgbClr val="FF0000"/>
                </a:solidFill>
                <a:latin typeface="+mj-lt"/>
                <a:cs typeface="Tahoma"/>
              </a:rPr>
              <a:t>Problème</a:t>
            </a:r>
            <a:r>
              <a:rPr lang="fr-CA" sz="2200" spc="-50" dirty="0">
                <a:solidFill>
                  <a:srgbClr val="FF0000"/>
                </a:solidFill>
                <a:latin typeface="+mj-lt"/>
                <a:cs typeface="Tahoma"/>
              </a:rPr>
              <a:t> : </a:t>
            </a:r>
          </a:p>
          <a:p>
            <a:pPr lvl="1">
              <a:buSzPct val="135000"/>
            </a:pPr>
            <a:r>
              <a:rPr lang="fr-CA" sz="2200" spc="-50" dirty="0">
                <a:latin typeface="+mj-lt"/>
                <a:cs typeface="Tahoma"/>
              </a:rPr>
              <a:t>Les signaux TCO sont complexes</a:t>
            </a:r>
          </a:p>
          <a:p>
            <a:pPr lvl="1">
              <a:buSzPct val="135000"/>
            </a:pPr>
            <a:r>
              <a:rPr lang="fr-CA" sz="2200" spc="-50" dirty="0">
                <a:latin typeface="+mj-lt"/>
                <a:cs typeface="Tahoma"/>
              </a:rPr>
              <a:t>Parties réelles et imaginaires: BBGA</a:t>
            </a:r>
          </a:p>
          <a:p>
            <a:pPr lvl="1">
              <a:buSzPct val="135000"/>
            </a:pPr>
            <a:r>
              <a:rPr lang="fr-CA" sz="2200" spc="-50" dirty="0">
                <a:latin typeface="+mj-lt"/>
                <a:cs typeface="Tahoma"/>
              </a:rPr>
              <a:t>On peut seulement mesurer la magnitude qui aura une distribution </a:t>
            </a:r>
            <a:r>
              <a:rPr lang="fr-CA" sz="2200" spc="-50" dirty="0" err="1">
                <a:latin typeface="+mj-lt"/>
                <a:cs typeface="Tahoma"/>
              </a:rPr>
              <a:t>Ricienne</a:t>
            </a:r>
            <a:r>
              <a:rPr lang="fr-CA" sz="2200" spc="-50" dirty="0">
                <a:latin typeface="+mj-lt"/>
                <a:cs typeface="Tahoma"/>
              </a:rPr>
              <a:t> :</a:t>
            </a:r>
          </a:p>
          <a:p>
            <a:pPr lvl="1">
              <a:buSzPct val="135000"/>
            </a:pPr>
            <a:endParaRPr lang="fr-CA" sz="2200" spc="-50" dirty="0">
              <a:latin typeface="+mj-lt"/>
              <a:cs typeface="Tahoma"/>
            </a:endParaRPr>
          </a:p>
          <a:p>
            <a:pPr lvl="1">
              <a:buSzPct val="135000"/>
            </a:pPr>
            <a:endParaRPr lang="fr-CA" sz="2200" spc="-50" dirty="0">
              <a:latin typeface="+mj-lt"/>
              <a:cs typeface="Tahoma"/>
            </a:endParaRPr>
          </a:p>
          <a:p>
            <a:pPr lvl="1">
              <a:buSzPct val="135000"/>
            </a:pPr>
            <a:endParaRPr lang="fr-CA" sz="2200" spc="-50" dirty="0">
              <a:latin typeface="+mj-lt"/>
              <a:cs typeface="Tahom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46CB107-7FAE-BA40-96AE-D69B36B56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19" y="3030288"/>
            <a:ext cx="3204587" cy="28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5FD2DCD5-8A86-3B44-9D4B-4C503B77A5BF}"/>
              </a:ext>
            </a:extLst>
          </p:cNvPr>
          <p:cNvCxnSpPr>
            <a:cxnSpLocks/>
          </p:cNvCxnSpPr>
          <p:nvPr/>
        </p:nvCxnSpPr>
        <p:spPr>
          <a:xfrm>
            <a:off x="3630304" y="5776554"/>
            <a:ext cx="170597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EB93C2D-33E0-7243-8FDC-2F71F76C6DAC}"/>
              </a:ext>
            </a:extLst>
          </p:cNvPr>
          <p:cNvSpPr txBox="1"/>
          <p:nvPr/>
        </p:nvSpPr>
        <p:spPr>
          <a:xfrm>
            <a:off x="5331439" y="5591888"/>
            <a:ext cx="258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Rapport signal/bruit (RSB)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ECDB2B0-B93A-6848-874B-C39027310DE3}"/>
              </a:ext>
            </a:extLst>
          </p:cNvPr>
          <p:cNvSpPr txBox="1"/>
          <p:nvPr/>
        </p:nvSpPr>
        <p:spPr>
          <a:xfrm>
            <a:off x="5155833" y="3501830"/>
            <a:ext cx="360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+mj-lt"/>
              </a:rPr>
              <a:t>RSB élevé : distribution ~ Gaussienne</a:t>
            </a:r>
          </a:p>
          <a:p>
            <a:r>
              <a:rPr lang="fr-CA" dirty="0">
                <a:latin typeface="+mj-lt"/>
              </a:rPr>
              <a:t>RSB bas : distribution asymétrique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2E44B6C-640F-4B4E-B108-C00D3AF2AB95}"/>
              </a:ext>
            </a:extLst>
          </p:cNvPr>
          <p:cNvSpPr txBox="1"/>
          <p:nvPr/>
        </p:nvSpPr>
        <p:spPr>
          <a:xfrm>
            <a:off x="5155833" y="4444365"/>
            <a:ext cx="357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  <a:latin typeface="+mj-lt"/>
              </a:rPr>
              <a:t>Conséquence:</a:t>
            </a:r>
            <a:r>
              <a:rPr lang="fr-CA" dirty="0">
                <a:latin typeface="+mj-lt"/>
              </a:rPr>
              <a:t> régions avec un RSB faible auront un biais positif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31BCA72-BD9C-0F4E-8330-A8DEC7E5CE93}"/>
              </a:ext>
            </a:extLst>
          </p:cNvPr>
          <p:cNvSpPr txBox="1"/>
          <p:nvPr/>
        </p:nvSpPr>
        <p:spPr>
          <a:xfrm>
            <a:off x="1629629" y="5823586"/>
            <a:ext cx="370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err="1"/>
              <a:t>Gudbjartsson</a:t>
            </a:r>
            <a:r>
              <a:rPr lang="en-CA" sz="1200" dirty="0"/>
              <a:t>, H, and S Patz. “The Rician distribution of noisy MRI data.” </a:t>
            </a:r>
            <a:r>
              <a:rPr lang="en-CA" sz="1200" i="1" dirty="0"/>
              <a:t>Magnetic resonance in medicine</a:t>
            </a:r>
            <a:r>
              <a:rPr lang="en-CA" sz="1200" dirty="0"/>
              <a:t> vol. 34,6 (1995): 910-4. doi:10.1002/mrm.1910340618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357826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Exemple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B896A-8E61-42F9-8CDD-AEBA96DDF353}"/>
              </a:ext>
            </a:extLst>
          </p:cNvPr>
          <p:cNvSpPr txBox="1"/>
          <p:nvPr/>
        </p:nvSpPr>
        <p:spPr>
          <a:xfrm>
            <a:off x="355600" y="247016"/>
            <a:ext cx="8628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Usage d’un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estimateur</a:t>
            </a:r>
            <a:r>
              <a:rPr lang="en-CA" sz="3200" b="1" spc="-10" dirty="0"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MAP dans la TCO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=""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0198" y="1114832"/>
            <a:ext cx="8430315" cy="49293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SzPct val="135000"/>
              <a:buNone/>
            </a:pPr>
            <a:endParaRPr lang="fr-CA" sz="2200" spc="-50" dirty="0">
              <a:latin typeface="+mj-lt"/>
              <a:cs typeface="Tahoma"/>
            </a:endParaRPr>
          </a:p>
          <a:p>
            <a:pPr lvl="1">
              <a:buSzPct val="135000"/>
            </a:pPr>
            <a:endParaRPr lang="fr-CA" sz="2200" spc="-50" dirty="0">
              <a:latin typeface="+mj-lt"/>
              <a:cs typeface="Tahoma"/>
            </a:endParaRPr>
          </a:p>
          <a:p>
            <a:pPr lvl="1">
              <a:buSzPct val="135000"/>
            </a:pPr>
            <a:endParaRPr lang="fr-CA" sz="2200" spc="-50" dirty="0">
              <a:latin typeface="+mj-lt"/>
              <a:cs typeface="Tahoma"/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8BF0F770-7F2B-3547-B9F0-DEBCE368F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32" y="1130152"/>
            <a:ext cx="5156200" cy="77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17C3E90-30DE-7743-B7AA-F9D92A8CDB70}"/>
              </a:ext>
            </a:extLst>
          </p:cNvPr>
          <p:cNvSpPr txBox="1"/>
          <p:nvPr/>
        </p:nvSpPr>
        <p:spPr>
          <a:xfrm>
            <a:off x="381383" y="1238844"/>
            <a:ext cx="20436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200" dirty="0">
                <a:latin typeface="+mj-lt"/>
              </a:rPr>
              <a:t>Vraisemblance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997A83DD-DA21-6942-B406-F2AEAC8ACC99}"/>
                  </a:ext>
                </a:extLst>
              </p:cNvPr>
              <p:cNvSpPr txBox="1"/>
              <p:nvPr/>
            </p:nvSpPr>
            <p:spPr>
              <a:xfrm>
                <a:off x="355600" y="1881613"/>
                <a:ext cx="836107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2200" dirty="0">
                    <a:latin typeface="+mj-lt"/>
                  </a:rPr>
                  <a:t>Probabilité d’une mesure d’amplitude « </a:t>
                </a:r>
                <a:r>
                  <a:rPr lang="fr-CA" sz="2200" i="1" dirty="0">
                    <a:latin typeface="+mj-lt"/>
                  </a:rPr>
                  <a:t>a</a:t>
                </a:r>
                <a:r>
                  <a:rPr lang="fr-CA" sz="2200" i="1" baseline="-25000" dirty="0">
                    <a:latin typeface="+mj-lt"/>
                  </a:rPr>
                  <a:t>n</a:t>
                </a:r>
                <a:r>
                  <a:rPr lang="fr-CA" sz="2200" dirty="0">
                    <a:latin typeface="+mj-lt"/>
                  </a:rPr>
                  <a:t> », donné une vrai valeur « </a:t>
                </a:r>
                <a14:m>
                  <m:oMath xmlns:m="http://schemas.openxmlformats.org/officeDocument/2006/math">
                    <m:r>
                      <a:rPr lang="fr-CA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fr-CA" sz="2200" dirty="0">
                    <a:latin typeface="+mj-lt"/>
                  </a:rPr>
                  <a:t> »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7A83DD-DA21-6942-B406-F2AEAC8AC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1881613"/>
                <a:ext cx="8361071" cy="430887"/>
              </a:xfrm>
              <a:prstGeom prst="rect">
                <a:avLst/>
              </a:prstGeom>
              <a:blipFill>
                <a:blip r:embed="rId4"/>
                <a:stretch>
                  <a:fillRect l="-758" t="-11765" b="-2941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0BC55C0-B594-7A4C-A3E4-C7AA3052AA9D}"/>
              </a:ext>
            </a:extLst>
          </p:cNvPr>
          <p:cNvSpPr txBox="1"/>
          <p:nvPr/>
        </p:nvSpPr>
        <p:spPr>
          <a:xfrm>
            <a:off x="356140" y="2544768"/>
            <a:ext cx="15379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latin typeface="+mj-lt"/>
              </a:rPr>
              <a:t>Posteriori :  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8AFBA3DA-2B11-6545-9AB8-5A7C4400F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125" y="2576098"/>
            <a:ext cx="1727200" cy="3937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B42BE9CD-A60E-434F-B294-77323E8D1512}"/>
              </a:ext>
            </a:extLst>
          </p:cNvPr>
          <p:cNvCxnSpPr>
            <a:cxnSpLocks/>
          </p:cNvCxnSpPr>
          <p:nvPr/>
        </p:nvCxnSpPr>
        <p:spPr>
          <a:xfrm>
            <a:off x="3279913" y="2965332"/>
            <a:ext cx="341412" cy="3374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70D6370-2D8A-D146-812F-815AC489E560}"/>
              </a:ext>
            </a:extLst>
          </p:cNvPr>
          <p:cNvSpPr txBox="1"/>
          <p:nvPr/>
        </p:nvSpPr>
        <p:spPr>
          <a:xfrm>
            <a:off x="3578347" y="3143768"/>
            <a:ext cx="11240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latin typeface="+mj-lt"/>
              </a:rPr>
              <a:t> priori 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471F544A-EA4C-9246-8D05-F2C9701B51CB}"/>
              </a:ext>
            </a:extLst>
          </p:cNvPr>
          <p:cNvCxnSpPr>
            <a:cxnSpLocks/>
          </p:cNvCxnSpPr>
          <p:nvPr/>
        </p:nvCxnSpPr>
        <p:spPr>
          <a:xfrm>
            <a:off x="3796529" y="2736241"/>
            <a:ext cx="13287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EA727C9-646C-D549-9048-97DC1AD3506E}"/>
              </a:ext>
            </a:extLst>
          </p:cNvPr>
          <p:cNvSpPr txBox="1"/>
          <p:nvPr/>
        </p:nvSpPr>
        <p:spPr>
          <a:xfrm>
            <a:off x="5229678" y="2393215"/>
            <a:ext cx="3914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latin typeface="+mj-lt"/>
              </a:rPr>
              <a:t>On veut trouver le maximum de cette expression, cela sera l’estimé de la vrai valeur de la magnitude du pixel mesuré</a:t>
            </a:r>
          </a:p>
        </p:txBody>
      </p:sp>
      <p:pic>
        <p:nvPicPr>
          <p:cNvPr id="29" name="Picture 28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0C9B8FA5-B6CE-6A45-8827-588B5013F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918" y="4002654"/>
            <a:ext cx="6769290" cy="22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9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130928"/>
            <a:ext cx="8518283" cy="519181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͏͏Variables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Vecteurs aléatoires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Aspects </a:t>
            </a:r>
            <a:r>
              <a:rPr lang="en-CA" sz="2400" b="1" spc="-45" dirty="0" err="1">
                <a:latin typeface="+mj-lt"/>
                <a:cs typeface="Tahoma"/>
              </a:rPr>
              <a:t>fréquentiels</a:t>
            </a:r>
            <a:r>
              <a:rPr lang="en-CA" sz="2400" b="1" spc="-45" dirty="0">
                <a:latin typeface="+mj-lt"/>
                <a:cs typeface="Tahoma"/>
              </a:rPr>
              <a:t> : </a:t>
            </a:r>
            <a:r>
              <a:rPr lang="en-CA" sz="2400" b="1" spc="-45" dirty="0" err="1">
                <a:latin typeface="+mj-lt"/>
                <a:cs typeface="Tahoma"/>
              </a:rPr>
              <a:t>signaux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aléatoires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stationnaires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d’ordre</a:t>
            </a:r>
            <a:r>
              <a:rPr lang="en-CA" sz="2400" b="1" spc="-45" dirty="0">
                <a:latin typeface="+mj-lt"/>
                <a:cs typeface="Tahoma"/>
              </a:rPr>
              <a:t> 2</a:t>
            </a:r>
            <a:endParaRPr lang="fr-FR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Estimation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Estimateurs classiques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 err="1">
                <a:latin typeface="+mj-lt"/>
                <a:cs typeface="Tahoma"/>
              </a:rPr>
              <a:t>Caractéristiques</a:t>
            </a:r>
            <a:r>
              <a:rPr lang="en-CA" sz="2400" b="1" spc="-45" dirty="0">
                <a:latin typeface="+mj-lt"/>
                <a:cs typeface="Tahoma"/>
              </a:rPr>
              <a:t> des </a:t>
            </a:r>
            <a:r>
              <a:rPr lang="en-CA" sz="2400" b="1" spc="-45" dirty="0" err="1">
                <a:latin typeface="+mj-lt"/>
                <a:cs typeface="Tahoma"/>
              </a:rPr>
              <a:t>estimateurs</a:t>
            </a:r>
            <a:endParaRPr lang="en-CA" sz="24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Estimation MAP dans le </a:t>
            </a:r>
            <a:r>
              <a:rPr lang="en-CA" sz="2400" b="1" spc="-45" dirty="0" err="1">
                <a:latin typeface="+mj-lt"/>
                <a:cs typeface="Tahoma"/>
              </a:rPr>
              <a:t>cas</a:t>
            </a:r>
            <a:r>
              <a:rPr lang="en-CA" sz="2400" b="1" spc="-45" dirty="0">
                <a:latin typeface="+mj-lt"/>
                <a:cs typeface="Tahoma"/>
              </a:rPr>
              <a:t> </a:t>
            </a:r>
            <a:r>
              <a:rPr lang="en-CA" sz="2400" b="1" spc="-45" dirty="0" err="1">
                <a:latin typeface="+mj-lt"/>
                <a:cs typeface="Tahoma"/>
              </a:rPr>
              <a:t>linéaire</a:t>
            </a:r>
            <a:r>
              <a:rPr lang="en-CA" sz="2400" b="1" spc="-45" dirty="0">
                <a:latin typeface="+mj-lt"/>
                <a:cs typeface="Tahoma"/>
              </a:rPr>
              <a:t> et </a:t>
            </a:r>
            <a:r>
              <a:rPr lang="en-CA" sz="2400" b="1" spc="-45" dirty="0" err="1">
                <a:latin typeface="+mj-lt"/>
                <a:cs typeface="Tahoma"/>
              </a:rPr>
              <a:t>gaussien</a:t>
            </a:r>
            <a:endParaRPr lang="en-CA" sz="2400" b="1" spc="-4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Rappels: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probabilités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signal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086C8FD9-F1E7-6541-BDA4-DF675213353F}"/>
              </a:ext>
            </a:extLst>
          </p:cNvPr>
          <p:cNvSpPr/>
          <p:nvPr/>
        </p:nvSpPr>
        <p:spPr>
          <a:xfrm>
            <a:off x="848007" y="1277379"/>
            <a:ext cx="7994910" cy="420117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82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Cadre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05BD66-3ADB-4637-B326-34C14BD2CA8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Variables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="" xmlns:a16="http://schemas.microsoft.com/office/drawing/2014/main" id="{6B6C4510-B908-4C7B-9A28-38FB76AB38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238584"/>
                <a:ext cx="8633792" cy="501249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Hypothèses</a:t>
                </a: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générales</a:t>
                </a:r>
                <a:endParaRPr lang="en-CA" sz="2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Grandeurs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réelles</a:t>
                </a: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Grandeurs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discrètes</a:t>
                </a: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Dimensions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possiblement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infinies</a:t>
                </a: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Simplification des notations :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quantités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1D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Nombre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fini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composantes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: manipulation de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vecteurs</a:t>
                </a:r>
                <a:endParaRPr lang="en-CA" sz="2200" i="1" spc="-45" dirty="0">
                  <a:latin typeface="+mj-lt"/>
                  <a:cs typeface="Arial"/>
                </a:endParaRPr>
              </a:p>
              <a:p>
                <a:pPr marL="252000" lvl="1" indent="0" algn="ctr">
                  <a:lnSpc>
                    <a:spcPct val="100000"/>
                  </a:lnSpc>
                  <a:spcBef>
                    <a:spcPts val="2400"/>
                  </a:spcBef>
                  <a:buSzPct val="135000"/>
                  <a:buNone/>
                </a:pPr>
                <a:r>
                  <a:rPr lang="en-CA" sz="2200" i="1" spc="-45" dirty="0">
                    <a:latin typeface="+mj-lt"/>
                    <a:cs typeface="Arial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z="2200" spc="-45" smtClean="0"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en-CA" sz="2200" i="1" spc="-45" baseline="-25000" smtClean="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spc="-45" dirty="0" smtClean="0"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―&gt; </a:t>
                </a:r>
                <a:r>
                  <a:rPr lang="en-CA" sz="2200" b="1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CA" sz="3400" b="1" i="1" dirty="0">
                  <a:latin typeface="Agency FB" panose="020B0604020202020204" pitchFamily="34" charset="0"/>
                  <a:ea typeface="Tahoma" panose="020B0604030504040204" pitchFamily="34" charset="0"/>
                  <a:cs typeface="Aharoni" panose="020B0604020202020204" pitchFamily="2" charset="-79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b="1" u="sng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Image </a:t>
                </a:r>
                <a:r>
                  <a:rPr lang="en-CA" sz="2600" b="1" i="1" u="sng" spc="-45" dirty="0">
                    <a:solidFill>
                      <a:srgbClr val="FF0000"/>
                    </a:solidFill>
                    <a:latin typeface="+mj-lt"/>
                    <a:cs typeface="Arial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600" b="1" i="1" u="sng" spc="-45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600" b="1" i="1" u="sng" spc="-45" dirty="0">
                            <a:solidFill>
                              <a:srgbClr val="FF0000"/>
                            </a:solidFill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600" b="1" i="1" u="sng" spc="-45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z="2600" b="1" u="sng" spc="-45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en-CA" sz="2600" b="1" i="1" u="sng" spc="-45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600" b="1" i="1" u="sng" spc="-45" dirty="0">
                            <a:solidFill>
                              <a:srgbClr val="FF0000"/>
                            </a:solidFill>
                            <a:latin typeface="+mj-lt"/>
                            <a:cs typeface="Arial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600" b="1" u="sng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aléatoire </a:t>
                </a:r>
                <a:r>
                  <a:rPr lang="en-CA" sz="2600" b="1" u="sng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ou</a:t>
                </a:r>
                <a:r>
                  <a:rPr lang="en-CA" sz="2600" b="1" u="sng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600" b="1" u="sng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incertaine</a:t>
                </a:r>
                <a:endParaRPr lang="en-CA" sz="2600" b="1" i="1" u="sng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Les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composantes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spc="-40" dirty="0" err="1">
                    <a:latin typeface="+mj-lt"/>
                    <a:cs typeface="Times New Roman" panose="02020603050405020304" pitchFamily="18" charset="0"/>
                  </a:rPr>
                  <a:t>sont</a:t>
                </a:r>
                <a:r>
                  <a:rPr lang="en-CA" sz="2200" spc="-4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CA" sz="2200" spc="-40" dirty="0" err="1">
                    <a:latin typeface="+mj-lt"/>
                    <a:cs typeface="Times New Roman" panose="02020603050405020304" pitchFamily="18" charset="0"/>
                  </a:rPr>
                  <a:t>affectées</a:t>
                </a:r>
                <a:r>
                  <a:rPr lang="en-CA" sz="2200" spc="-4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CA" sz="2200" spc="-40" dirty="0" err="1">
                    <a:latin typeface="+mj-lt"/>
                    <a:cs typeface="Times New Roman" panose="02020603050405020304" pitchFamily="18" charset="0"/>
                  </a:rPr>
                  <a:t>d’incertitudes</a:t>
                </a:r>
                <a:endParaRPr lang="en-CA" sz="2200" spc="-40" dirty="0">
                  <a:latin typeface="+mj-lt"/>
                  <a:cs typeface="Times New Roman" panose="02020603050405020304" pitchFamily="18" charset="0"/>
                </a:endParaRPr>
              </a:p>
              <a:p>
                <a:pPr marL="0" indent="0"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B6C4510-B908-4C7B-9A28-38FB76AB3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238584"/>
                <a:ext cx="8633792" cy="5012493"/>
              </a:xfrm>
              <a:prstGeom prst="rect">
                <a:avLst/>
              </a:prstGeom>
              <a:blipFill>
                <a:blip r:embed="rId3"/>
                <a:stretch>
                  <a:fillRect l="-1175" t="-176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68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33356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Variables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05BD66-3ADB-4637-B326-34C14BD2CA8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Variables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0FBB14-B016-4431-8062-AB566C8CDC59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Interprétation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8282262-91D4-4DBC-B9E1-1C844283A28E}"/>
              </a:ext>
            </a:extLst>
          </p:cNvPr>
          <p:cNvGrpSpPr/>
          <p:nvPr/>
        </p:nvGrpSpPr>
        <p:grpSpPr>
          <a:xfrm>
            <a:off x="427788" y="997940"/>
            <a:ext cx="8633792" cy="5402858"/>
            <a:chOff x="427788" y="997940"/>
            <a:chExt cx="8633792" cy="5402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5">
                  <a:extLst>
                    <a:ext uri="{FF2B5EF4-FFF2-40B4-BE49-F238E27FC236}">
                      <a16:creationId xmlns="" xmlns:a16="http://schemas.microsoft.com/office/drawing/2014/main" id="{2F07EFFA-44CE-463F-80F9-36AE751C741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27788" y="997940"/>
                  <a:ext cx="8633792" cy="5402858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SzPct val="135000"/>
                    <a:buNone/>
                  </a:pPr>
                  <a:r>
                    <a:rPr lang="en-CA" sz="2600" b="1" u="sng" spc="-50" dirty="0">
                      <a:latin typeface="+mj-lt"/>
                      <a:cs typeface="Tahoma"/>
                    </a:rPr>
                    <a:t>Un pixel </a:t>
                  </a:r>
                  <a:r>
                    <a:rPr lang="en-CA" sz="2600" b="1" i="1" u="sng" spc="-50" dirty="0">
                      <a:latin typeface="+mj-lt"/>
                      <a:cs typeface="Tahoma"/>
                    </a:rPr>
                    <a:t>F</a:t>
                  </a:r>
                  <a:endParaRPr lang="en-CA" sz="2600" b="1" i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>
                    <a:spcBef>
                      <a:spcPts val="3000"/>
                    </a:spcBef>
                    <a:buSzPct val="135000"/>
                    <a:buNone/>
                  </a:pPr>
                  <a:endParaRPr lang="fr-FR" sz="2600" b="1" u="sng" spc="-50" dirty="0">
                    <a:latin typeface="+mj-lt"/>
                    <a:cs typeface="Tahoma"/>
                  </a:endParaRPr>
                </a:p>
                <a:p>
                  <a:pPr marL="0" indent="0">
                    <a:spcBef>
                      <a:spcPts val="3000"/>
                    </a:spcBef>
                    <a:buSzPct val="135000"/>
                    <a:buNone/>
                  </a:pPr>
                  <a:endParaRPr lang="fr-FR" sz="2600" b="1" u="sng" spc="-50" dirty="0">
                    <a:latin typeface="+mj-lt"/>
                    <a:cs typeface="Tahoma"/>
                  </a:endParaRPr>
                </a:p>
                <a:p>
                  <a:pPr marL="0" indent="0">
                    <a:spcBef>
                      <a:spcPts val="3000"/>
                    </a:spcBef>
                    <a:buSzPct val="135000"/>
                    <a:buNone/>
                  </a:pPr>
                  <a:endParaRPr lang="fr-FR" sz="2600" b="1" u="sng" spc="-50" dirty="0">
                    <a:latin typeface="+mj-lt"/>
                    <a:cs typeface="Tahoma"/>
                  </a:endParaRPr>
                </a:p>
                <a:p>
                  <a:pPr marL="0" indent="0">
                    <a:spcBef>
                      <a:spcPts val="3000"/>
                    </a:spcBef>
                    <a:buSzPct val="135000"/>
                    <a:buNone/>
                  </a:pPr>
                  <a:endParaRPr lang="fr-FR" sz="2600" b="1" u="sng" spc="-50" dirty="0">
                    <a:latin typeface="+mj-lt"/>
                    <a:cs typeface="Tahoma"/>
                  </a:endParaRPr>
                </a:p>
                <a:p>
                  <a:pPr marL="0" indent="0">
                    <a:spcBef>
                      <a:spcPts val="0"/>
                    </a:spcBef>
                    <a:buSzPct val="135000"/>
                    <a:buNone/>
                  </a:pPr>
                  <a:endParaRPr lang="fr-FR" sz="2600" b="1" u="sng" spc="-50" dirty="0">
                    <a:latin typeface="+mj-lt"/>
                    <a:cs typeface="Tahoma"/>
                  </a:endParaRPr>
                </a:p>
                <a:p>
                  <a:pPr marL="0" indent="0">
                    <a:spcBef>
                      <a:spcPts val="2400"/>
                    </a:spcBef>
                    <a:buSzPct val="135000"/>
                    <a:buNone/>
                  </a:pPr>
                  <a:r>
                    <a:rPr lang="fr-FR" sz="2600" b="1" u="sng" spc="-50" dirty="0">
                      <a:latin typeface="+mj-lt"/>
                      <a:cs typeface="Tahoma"/>
                    </a:rPr>
                    <a:t>Interprétation</a:t>
                  </a:r>
                </a:p>
                <a:p>
                  <a:pPr marL="0" indent="0" algn="ctr">
                    <a:buSzPct val="135000"/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22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CA" sz="2200" i="1" dirty="0"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P</m:t>
                          </m:r>
                        </m:e>
                        <m:sub>
                          <m:r>
                            <a:rPr lang="en-CA" sz="22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CA" sz="22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200" i="1" dirty="0"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f</m:t>
                          </m:r>
                        </m:e>
                      </m:d>
                    </m:oMath>
                  </a14:m>
                  <a:r>
                    <a:rPr lang="en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: </a:t>
                  </a:r>
                  <a:r>
                    <a:rPr lang="en-CA" sz="2200" i="1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confiance</a:t>
                  </a:r>
                  <a:r>
                    <a:rPr lang="en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que le pixel </a:t>
                  </a:r>
                  <a:r>
                    <a:rPr lang="en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 </a:t>
                  </a:r>
                  <a:r>
                    <a:rPr lang="en-CA" sz="2200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prendra</a:t>
                  </a:r>
                  <a:r>
                    <a:rPr lang="en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la </a:t>
                  </a:r>
                  <a:r>
                    <a:rPr lang="en-CA" sz="2200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valeur</a:t>
                  </a:r>
                  <a:r>
                    <a:rPr lang="en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endPara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 algn="ctr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en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en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0" indent="0">
                    <a:spcBef>
                      <a:spcPts val="3000"/>
                    </a:spcBef>
                    <a:buSzPct val="135000"/>
                    <a:buNone/>
                  </a:pPr>
                  <a:endParaRPr lang="fr-FR" sz="2600" b="1" u="sng" spc="-50" dirty="0">
                    <a:solidFill>
                      <a:srgbClr val="FF0000"/>
                    </a:solidFill>
                    <a:latin typeface="+mj-lt"/>
                    <a:cs typeface="Tahoma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Content Placeholder 5">
                  <a:extLst>
                    <a:ext uri="{FF2B5EF4-FFF2-40B4-BE49-F238E27FC236}">
                      <a16:creationId xmlns:a16="http://schemas.microsoft.com/office/drawing/2014/main" id="{2F07EFFA-44CE-463F-80F9-36AE751C74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88" y="997940"/>
                  <a:ext cx="8633792" cy="5402858"/>
                </a:xfrm>
                <a:prstGeom prst="rect">
                  <a:avLst/>
                </a:prstGeom>
                <a:blipFill>
                  <a:blip r:embed="rId3"/>
                  <a:stretch>
                    <a:fillRect l="-1271" t="-1806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06395EB6-6A85-471A-841D-EA56E0DCC692}"/>
                </a:ext>
              </a:extLst>
            </p:cNvPr>
            <p:cNvGrpSpPr/>
            <p:nvPr/>
          </p:nvGrpSpPr>
          <p:grpSpPr>
            <a:xfrm>
              <a:off x="1257300" y="1539208"/>
              <a:ext cx="6629400" cy="3070924"/>
              <a:chOff x="1257300" y="1539208"/>
              <a:chExt cx="6629400" cy="30709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63DE5E77-C150-4570-B921-1ACFAAC68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7300" y="1539208"/>
                <a:ext cx="6629400" cy="307092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315967ED-2885-4B79-8A9E-C9C48892E4EC}"/>
                  </a:ext>
                </a:extLst>
              </p:cNvPr>
              <p:cNvSpPr/>
              <p:nvPr/>
            </p:nvSpPr>
            <p:spPr>
              <a:xfrm>
                <a:off x="1257300" y="1539208"/>
                <a:ext cx="6629400" cy="3070924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35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627A815-D271-D6D0-29C3-0D754E3DA4CA}"/>
              </a:ext>
            </a:extLst>
          </p:cNvPr>
          <p:cNvSpPr txBox="1"/>
          <p:nvPr/>
        </p:nvSpPr>
        <p:spPr>
          <a:xfrm>
            <a:off x="487948" y="3031555"/>
            <a:ext cx="7890877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2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Propriétés</a:t>
            </a: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SzPct val="135000"/>
            </a:pPr>
            <a:r>
              <a:rPr lang="en-CA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21EB9910-3FDC-4C5C-B3D7-37006F7F0C2D}"/>
              </a:ext>
            </a:extLst>
          </p:cNvPr>
          <p:cNvCxnSpPr>
            <a:cxnSpLocks/>
          </p:cNvCxnSpPr>
          <p:nvPr/>
        </p:nvCxnSpPr>
        <p:spPr>
          <a:xfrm>
            <a:off x="496957" y="119550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067DCB-C25C-40C0-B5D8-D30D7242B32F}"/>
              </a:ext>
            </a:extLst>
          </p:cNvPr>
          <p:cNvSpPr txBox="1"/>
          <p:nvPr/>
        </p:nvSpPr>
        <p:spPr>
          <a:xfrm>
            <a:off x="355599" y="250260"/>
            <a:ext cx="80727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Variables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aléatoires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(2)</a:t>
            </a:r>
          </a:p>
          <a:p>
            <a:r>
              <a:rPr lang="en-CA" b="1" spc="-35" dirty="0">
                <a:latin typeface="+mj-lt"/>
                <a:ea typeface="Century Gothic" charset="0"/>
                <a:cs typeface="Century Gothic" charset="0"/>
              </a:rPr>
              <a:t>Formalisation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Variables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aléatoires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278DA38-1CE0-41D3-B500-005DFFEDB05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Définition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propriétés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=""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285496"/>
                <a:ext cx="8633792" cy="190375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D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ensité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de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probabilité</a:t>
                </a:r>
                <a:endParaRPr lang="en-CA" sz="26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 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variable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aléatoire</a:t>
                </a:r>
                <a:endPara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</m:t>
                        </m:r>
                      </m:e>
                      <m:sub>
                        <m:r>
                          <a:rPr lang="en-CA" sz="22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f</m:t>
                        </m:r>
                      </m:e>
                    </m:d>
                    <m:r>
                      <a:rPr lang="en-CA" sz="2200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densité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probabilité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endParaRPr lang="en-CA" i="1" dirty="0"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 algn="ctr">
                  <a:lnSpc>
                    <a:spcPct val="100000"/>
                  </a:lnSpc>
                  <a:spcBef>
                    <a:spcPts val="1200"/>
                  </a:spcBef>
                  <a:buSzPct val="135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</m:t>
                        </m:r>
                      </m:e>
                      <m:sub>
                        <m: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22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200" b="0" i="1" dirty="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e>
                    </m:d>
                    <m:r>
                      <a:rPr lang="en-CA" sz="2200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𝑑𝑓</m:t>
                    </m:r>
                    <m:r>
                      <a:rPr lang="en-CA" sz="2200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=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Pr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CA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≤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&lt;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CA" sz="2200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df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1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22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285496"/>
                <a:ext cx="8633792" cy="1903754"/>
              </a:xfrm>
              <a:prstGeom prst="rect">
                <a:avLst/>
              </a:prstGeom>
              <a:blipFill>
                <a:blip r:embed="rId3"/>
                <a:stretch>
                  <a:fillRect l="-1322" t="-529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792C9A-06A8-4ACE-8BE9-E4B75B660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565821"/>
            <a:ext cx="3943832" cy="656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F0EDFE8-B453-4B79-918E-54BAB8D3C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175" y="4267882"/>
            <a:ext cx="2319874" cy="614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5CB587-6E1A-4606-8400-82A207A95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081" y="4938647"/>
            <a:ext cx="3020390" cy="56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DD4C7CC-FD7C-466A-AB51-1CE68F791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757" y="5646631"/>
            <a:ext cx="4032310" cy="6004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5F33152-1D09-1857-D549-3AF848DA3B6E}"/>
              </a:ext>
            </a:extLst>
          </p:cNvPr>
          <p:cNvSpPr txBox="1"/>
          <p:nvPr/>
        </p:nvSpPr>
        <p:spPr>
          <a:xfrm>
            <a:off x="487948" y="4309937"/>
            <a:ext cx="46333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2400" lvl="1" indent="-230400">
              <a:lnSpc>
                <a:spcPct val="100000"/>
              </a:lnSpc>
              <a:spcBef>
                <a:spcPts val="3000"/>
              </a:spcBef>
              <a:buSzPct val="135000"/>
            </a:pP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Espérance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moyenne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27A6EF5-4876-CAFE-D186-08B036ED994D}"/>
              </a:ext>
            </a:extLst>
          </p:cNvPr>
          <p:cNvSpPr txBox="1"/>
          <p:nvPr/>
        </p:nvSpPr>
        <p:spPr>
          <a:xfrm>
            <a:off x="494020" y="5026979"/>
            <a:ext cx="46333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2400" lvl="1" indent="-230400">
              <a:lnSpc>
                <a:spcPct val="100000"/>
              </a:lnSpc>
              <a:spcBef>
                <a:spcPts val="3000"/>
              </a:spcBef>
              <a:buSzPct val="135000"/>
            </a:pP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Espérance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d’une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 err="1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fonction</a:t>
            </a:r>
            <a:r>
              <a:rPr lang="en-CA" sz="22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E8F8277-A3DE-D377-205D-5548D2108408}"/>
              </a:ext>
            </a:extLst>
          </p:cNvPr>
          <p:cNvSpPr txBox="1"/>
          <p:nvPr/>
        </p:nvSpPr>
        <p:spPr>
          <a:xfrm>
            <a:off x="495035" y="5757154"/>
            <a:ext cx="46333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2400" lvl="1" indent="-230400">
              <a:lnSpc>
                <a:spcPct val="100000"/>
              </a:lnSpc>
              <a:spcBef>
                <a:spcPts val="3000"/>
              </a:spcBef>
              <a:buSzPct val="135000"/>
            </a:pP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Moments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d’ordre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:  </a:t>
            </a:r>
          </a:p>
        </p:txBody>
      </p:sp>
    </p:spTree>
    <p:extLst>
      <p:ext uri="{BB962C8B-B14F-4D97-AF65-F5344CB8AC3E}">
        <p14:creationId xmlns:p14="http://schemas.microsoft.com/office/powerpoint/2010/main" val="113925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4.1.6203"/>
  <p:tag name="SLIDO_PRESENTATION_ID" val="2c498e9b-43a9-43ee-b75c-6c97df00ed1b"/>
  <p:tag name="SLIDO_EVENT_UUID" val="e5c461cf-32fb-42df-a3e1-6d0843feb5fa"/>
  <p:tag name="SLIDO_EVENT_SECTION_UUID" val="a2181d41-3f86-4f66-9085-6eb6f720653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g4NjA4NDF9"/>
  <p:tag name="SLIDO_TYPE" val="SlidoPoll"/>
  <p:tag name="SLIDO_POLL_UUID" val="e47bb870-1eeb-4993-9de7-fbba334d527e"/>
  <p:tag name="SLIDO_TIMELINE" val="W3sicG9sbFF1ZXN0aW9uVXVpZCI6IjEwNDNkNDNkLTA5NWEtNDJhOS1hZTM0LThhOGUzMzlkZDczMCIsInNob3dSZXN1bHRzIjpmYWxzZSwic2hvd0NvcnJlY3RBbnN3ZXJzIjpmYWxzZSwidm90aW5nTG9ja2VkIjpmYWxzZX0seyJwb2xsUXVlc3Rpb25VdWlkIjoiMTA0M2Q0M2QtMDk1YS00MmE5LWFlMzQtOGE4ZTMzOWRkNzMwIiwic2hvd1Jlc3VsdHMiOnRydWUsInNob3dDb3JyZWN0QW5zd2VycyI6dHJ1ZSwidm90aW5nTG9ja2VkIjpmYWxzZX1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g4MTUwMjd9"/>
  <p:tag name="SLIDO_TYPE" val="SlidoPoll"/>
  <p:tag name="SLIDO_POLL_UUID" val="2e81242f-3970-4e5b-aff1-b2ab136b2c48"/>
  <p:tag name="SLIDO_TIMELINE" val="W3sicG9sbFF1ZXN0aW9uVXVpZCI6ImY1NjY0OWZhLWJhMGQtNDRmMi1hMDM2LTQ5NTVlOGYwYjZjZSIsInNob3dSZXN1bHRzIjpmYWxzZSwic2hvd0NvcnJlY3RBbnN3ZXJzIjpmYWxzZSwidm90aW5nTG9ja2VkIjpmYWxzZX0seyJwb2xsUXVlc3Rpb25VdWlkIjoiZjU2NjQ5ZmEtYmEwZC00NGYyLWEwMzYtNDk1NWU4ZjBiNmNlIiwic2hvd1Jlc3VsdHMiOnRydWUsInNob3dDb3JyZWN0QW5zd2VycyI6dHJ1ZSwidm90aW5nTG9ja2VkIjpmYWxzZX1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g4NjE0MTR9"/>
  <p:tag name="SLIDO_TYPE" val="SlidoPoll"/>
  <p:tag name="SLIDO_POLL_UUID" val="c7284f45-4a80-400f-97f6-9deabfbe8458"/>
  <p:tag name="SLIDO_TIMELINE" val="W3sicG9sbFF1ZXN0aW9uVXVpZCI6IjUyNGU5YjViLWMxZTYtNGMwZS1iMjY4LWUyNzk1MGQ3MDNlNCIsInNob3dSZXN1bHRzIjpmYWxzZSwic2hvd0NvcnJlY3RBbnN3ZXJzIjpmYWxzZSwidm90aW5nTG9ja2VkIjpmYWxzZX0seyJwb2xsUXVlc3Rpb25VdWlkIjoiNTI0ZTliNWItYzFlNi00YzBlLWIyNjgtZTI3OTUwZDcwM2U0Iiwic2hvd1Jlc3VsdHMiOnRydWUsInNob3dDb3JyZWN0QW5zd2VycyI6dHJ1ZSwidm90aW5nTG9ja2VkIjpmYWxzZX1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g4NTkwNjJ9"/>
  <p:tag name="SLIDO_TYPE" val="SlidoPoll"/>
  <p:tag name="SLIDO_POLL_UUID" val="659f0ba8-8ebb-4591-9ebc-7213bd9c0ec6"/>
  <p:tag name="SLIDO_TIMELINE" val="W3sicG9sbFF1ZXN0aW9uVXVpZCI6IjIxMDUwY2Y2LTc1MWMtNDBhNS1iNjcyLTc3NDU2NGE0OGY0MCIsInNob3dSZXN1bHRzIjpmYWxzZSwic2hvd0NvcnJlY3RBbnN3ZXJzIjpmYWxzZSwidm90aW5nTG9ja2VkIjpmYWxzZX0seyJwb2xsUXVlc3Rpb25VdWlkIjoiMjEwNTBjZjYtNzUxYy00MGE1LWI2NzItNzc0NTY0YTQ4ZjQwIiwic2hvd1Jlc3VsdHMiOnRydWUsInNob3dDb3JyZWN0QW5zd2VycyI6dHJ1ZSwidm90aW5nTG9ja2VkIjpmYWxzZX1d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123158</TotalTime>
  <Words>2033</Words>
  <Application>Microsoft Office PowerPoint</Application>
  <PresentationFormat>Affichage à l'écran (4:3)</PresentationFormat>
  <Paragraphs>621</Paragraphs>
  <Slides>53</Slides>
  <Notes>49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70" baseType="lpstr">
      <vt:lpstr>Agency FB</vt:lpstr>
      <vt:lpstr>Aharoni</vt:lpstr>
      <vt:lpstr>Andalus</vt:lpstr>
      <vt:lpstr>Arial</vt:lpstr>
      <vt:lpstr>Arial Black</vt:lpstr>
      <vt:lpstr>Calibri</vt:lpstr>
      <vt:lpstr>Calibri Light</vt:lpstr>
      <vt:lpstr>Cambria Math</vt:lpstr>
      <vt:lpstr>Century Gothic</vt:lpstr>
      <vt:lpstr>Meiryo</vt:lpstr>
      <vt:lpstr>Microsoft Sans Serif</vt:lpstr>
      <vt:lpstr>Tahoma</vt:lpstr>
      <vt:lpstr>Times New Roman</vt:lpstr>
      <vt:lpstr>Trebuchet MS</vt:lpstr>
      <vt:lpstr>Vijaya</vt:lpstr>
      <vt:lpstr>Wingdings</vt:lpstr>
      <vt:lpstr>Office Theme</vt:lpstr>
      <vt:lpstr>Signaux aléatoires et estimation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Compte Microsoft</cp:lastModifiedBy>
  <cp:revision>1476</cp:revision>
  <cp:lastPrinted>2018-08-23T15:25:57Z</cp:lastPrinted>
  <dcterms:created xsi:type="dcterms:W3CDTF">2018-08-02T13:49:06Z</dcterms:created>
  <dcterms:modified xsi:type="dcterms:W3CDTF">2025-02-06T18:24:31Z</dcterms:modified>
</cp:coreProperties>
</file>