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4"/>
  </p:sldMasterIdLst>
  <p:notesMasterIdLst>
    <p:notesMasterId r:id="rId55"/>
  </p:notesMasterIdLst>
  <p:sldIdLst>
    <p:sldId id="256" r:id="rId5"/>
    <p:sldId id="258" r:id="rId6"/>
    <p:sldId id="383" r:id="rId7"/>
    <p:sldId id="347" r:id="rId8"/>
    <p:sldId id="349" r:id="rId9"/>
    <p:sldId id="354" r:id="rId10"/>
    <p:sldId id="263" r:id="rId11"/>
    <p:sldId id="350" r:id="rId12"/>
    <p:sldId id="351" r:id="rId13"/>
    <p:sldId id="353" r:id="rId14"/>
    <p:sldId id="355" r:id="rId15"/>
    <p:sldId id="356" r:id="rId16"/>
    <p:sldId id="357" r:id="rId17"/>
    <p:sldId id="358" r:id="rId18"/>
    <p:sldId id="359" r:id="rId19"/>
    <p:sldId id="360" r:id="rId20"/>
    <p:sldId id="371" r:id="rId21"/>
    <p:sldId id="361" r:id="rId22"/>
    <p:sldId id="362" r:id="rId23"/>
    <p:sldId id="363" r:id="rId24"/>
    <p:sldId id="364" r:id="rId25"/>
    <p:sldId id="365" r:id="rId26"/>
    <p:sldId id="367" r:id="rId27"/>
    <p:sldId id="368" r:id="rId28"/>
    <p:sldId id="369" r:id="rId29"/>
    <p:sldId id="372" r:id="rId30"/>
    <p:sldId id="373" r:id="rId31"/>
    <p:sldId id="374" r:id="rId32"/>
    <p:sldId id="375" r:id="rId33"/>
    <p:sldId id="376" r:id="rId34"/>
    <p:sldId id="377" r:id="rId35"/>
    <p:sldId id="378" r:id="rId36"/>
    <p:sldId id="379" r:id="rId37"/>
    <p:sldId id="380" r:id="rId38"/>
    <p:sldId id="381" r:id="rId39"/>
    <p:sldId id="382" r:id="rId40"/>
    <p:sldId id="265" r:id="rId41"/>
    <p:sldId id="384" r:id="rId42"/>
    <p:sldId id="385" r:id="rId43"/>
    <p:sldId id="395" r:id="rId44"/>
    <p:sldId id="386" r:id="rId45"/>
    <p:sldId id="394" r:id="rId46"/>
    <p:sldId id="387" r:id="rId47"/>
    <p:sldId id="388" r:id="rId48"/>
    <p:sldId id="391" r:id="rId49"/>
    <p:sldId id="396" r:id="rId50"/>
    <p:sldId id="392" r:id="rId51"/>
    <p:sldId id="393" r:id="rId52"/>
    <p:sldId id="399" r:id="rId53"/>
    <p:sldId id="400" r:id="rId54"/>
  </p:sldIdLst>
  <p:sldSz cx="9144000" cy="5143500" type="screen16x9"/>
  <p:notesSz cx="6858000" cy="9144000"/>
  <p:embeddedFontLst>
    <p:embeddedFont>
      <p:font typeface="Montserrat" panose="00000500000000000000"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9397568F-5395-438F-9BB2-03E3F105B71C}">
          <p14:sldIdLst>
            <p14:sldId id="256"/>
            <p14:sldId id="258"/>
          </p14:sldIdLst>
        </p14:section>
        <p14:section name="ISBI" id="{8D8D4A2C-CBF7-406A-9210-7435F7D47081}">
          <p14:sldIdLst>
            <p14:sldId id="383"/>
            <p14:sldId id="347"/>
            <p14:sldId id="349"/>
            <p14:sldId id="354"/>
            <p14:sldId id="263"/>
            <p14:sldId id="350"/>
            <p14:sldId id="351"/>
            <p14:sldId id="353"/>
            <p14:sldId id="355"/>
            <p14:sldId id="356"/>
            <p14:sldId id="357"/>
            <p14:sldId id="358"/>
          </p14:sldIdLst>
        </p14:section>
        <p14:section name="SPIE Medical Imaging" id="{5E680756-78FD-4107-8B63-906010AA8E85}">
          <p14:sldIdLst>
            <p14:sldId id="359"/>
            <p14:sldId id="360"/>
            <p14:sldId id="371"/>
            <p14:sldId id="361"/>
            <p14:sldId id="362"/>
            <p14:sldId id="363"/>
            <p14:sldId id="364"/>
            <p14:sldId id="365"/>
            <p14:sldId id="367"/>
            <p14:sldId id="368"/>
            <p14:sldId id="369"/>
          </p14:sldIdLst>
        </p14:section>
        <p14:section name="MICCAI" id="{BF8EC65D-D632-46CD-ADDA-424993369FD5}">
          <p14:sldIdLst>
            <p14:sldId id="372"/>
            <p14:sldId id="373"/>
            <p14:sldId id="374"/>
            <p14:sldId id="375"/>
            <p14:sldId id="376"/>
            <p14:sldId id="377"/>
            <p14:sldId id="378"/>
            <p14:sldId id="379"/>
            <p14:sldId id="380"/>
            <p14:sldId id="381"/>
          </p14:sldIdLst>
        </p14:section>
        <p14:section name="Overview conferences" id="{8F10BC79-1374-4068-BDE2-38D064E803AD}">
          <p14:sldIdLst>
            <p14:sldId id="382"/>
            <p14:sldId id="265"/>
          </p14:sldIdLst>
        </p14:section>
        <p14:section name="Journals" id="{ED18A7D1-4173-4B0E-B12F-A9225FF06905}">
          <p14:sldIdLst>
            <p14:sldId id="384"/>
            <p14:sldId id="385"/>
            <p14:sldId id="395"/>
            <p14:sldId id="386"/>
            <p14:sldId id="394"/>
            <p14:sldId id="387"/>
            <p14:sldId id="388"/>
            <p14:sldId id="391"/>
            <p14:sldId id="396"/>
            <p14:sldId id="392"/>
            <p14:sldId id="393"/>
            <p14:sldId id="399"/>
            <p14:sldId id="4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CF5DA-B0A4-4DB7-BF7C-77A88DC2660A}" v="125" dt="2024-08-22T14:05:02.183"/>
  </p1510:revLst>
</p1510:revInfo>
</file>

<file path=ppt/tableStyles.xml><?xml version="1.0" encoding="utf-8"?>
<a:tblStyleLst xmlns:a="http://schemas.openxmlformats.org/drawingml/2006/main" def="{48ED2847-2F7B-475F-9926-4E33731BD228}">
  <a:tblStyle styleId="{48ED2847-2F7B-475F-9926-4E33731BD22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930"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nuelle Richer" userId="S::emmanuelle.richer@polymtlus.ca::7f5aad26-a386-4b6f-b724-fa155e0737a2" providerId="AD" clId="Web-{225CF5DA-B0A4-4DB7-BF7C-77A88DC2660A}"/>
    <pc:docChg chg="modSld">
      <pc:chgData name="Emmanuelle Richer" userId="S::emmanuelle.richer@polymtlus.ca::7f5aad26-a386-4b6f-b724-fa155e0737a2" providerId="AD" clId="Web-{225CF5DA-B0A4-4DB7-BF7C-77A88DC2660A}" dt="2024-08-22T14:05:02.183" v="121"/>
      <pc:docMkLst>
        <pc:docMk/>
      </pc:docMkLst>
      <pc:sldChg chg="delAnim">
        <pc:chgData name="Emmanuelle Richer" userId="S::emmanuelle.richer@polymtlus.ca::7f5aad26-a386-4b6f-b724-fa155e0737a2" providerId="AD" clId="Web-{225CF5DA-B0A4-4DB7-BF7C-77A88DC2660A}" dt="2024-08-22T14:02:36.991" v="38"/>
        <pc:sldMkLst>
          <pc:docMk/>
          <pc:sldMk cId="0" sldId="256"/>
        </pc:sldMkLst>
      </pc:sldChg>
      <pc:sldChg chg="delAnim">
        <pc:chgData name="Emmanuelle Richer" userId="S::emmanuelle.richer@polymtlus.ca::7f5aad26-a386-4b6f-b724-fa155e0737a2" providerId="AD" clId="Web-{225CF5DA-B0A4-4DB7-BF7C-77A88DC2660A}" dt="2024-08-22T14:02:48.538" v="42"/>
        <pc:sldMkLst>
          <pc:docMk/>
          <pc:sldMk cId="0" sldId="263"/>
        </pc:sldMkLst>
      </pc:sldChg>
      <pc:sldChg chg="delAnim">
        <pc:chgData name="Emmanuelle Richer" userId="S::emmanuelle.richer@polymtlus.ca::7f5aad26-a386-4b6f-b724-fa155e0737a2" providerId="AD" clId="Web-{225CF5DA-B0A4-4DB7-BF7C-77A88DC2660A}" dt="2024-08-22T14:04:26.135" v="99"/>
        <pc:sldMkLst>
          <pc:docMk/>
          <pc:sldMk cId="0" sldId="265"/>
        </pc:sldMkLst>
      </pc:sldChg>
      <pc:sldChg chg="delAnim">
        <pc:chgData name="Emmanuelle Richer" userId="S::emmanuelle.richer@polymtlus.ca::7f5aad26-a386-4b6f-b724-fa155e0737a2" providerId="AD" clId="Web-{225CF5DA-B0A4-4DB7-BF7C-77A88DC2660A}" dt="2024-08-22T14:02:53.054" v="44"/>
        <pc:sldMkLst>
          <pc:docMk/>
          <pc:sldMk cId="4136208532" sldId="350"/>
        </pc:sldMkLst>
      </pc:sldChg>
      <pc:sldChg chg="delAnim">
        <pc:chgData name="Emmanuelle Richer" userId="S::emmanuelle.richer@polymtlus.ca::7f5aad26-a386-4b6f-b724-fa155e0737a2" providerId="AD" clId="Web-{225CF5DA-B0A4-4DB7-BF7C-77A88DC2660A}" dt="2024-08-22T14:02:56.742" v="45"/>
        <pc:sldMkLst>
          <pc:docMk/>
          <pc:sldMk cId="1694324408" sldId="351"/>
        </pc:sldMkLst>
      </pc:sldChg>
      <pc:sldChg chg="delAnim">
        <pc:chgData name="Emmanuelle Richer" userId="S::emmanuelle.richer@polymtlus.ca::7f5aad26-a386-4b6f-b724-fa155e0737a2" providerId="AD" clId="Web-{225CF5DA-B0A4-4DB7-BF7C-77A88DC2660A}" dt="2024-08-22T14:03:00.804" v="49"/>
        <pc:sldMkLst>
          <pc:docMk/>
          <pc:sldMk cId="2295288942" sldId="353"/>
        </pc:sldMkLst>
      </pc:sldChg>
      <pc:sldChg chg="delAnim">
        <pc:chgData name="Emmanuelle Richer" userId="S::emmanuelle.richer@polymtlus.ca::7f5aad26-a386-4b6f-b724-fa155e0737a2" providerId="AD" clId="Web-{225CF5DA-B0A4-4DB7-BF7C-77A88DC2660A}" dt="2024-08-22T14:02:43.382" v="40"/>
        <pc:sldMkLst>
          <pc:docMk/>
          <pc:sldMk cId="4261110443" sldId="354"/>
        </pc:sldMkLst>
      </pc:sldChg>
      <pc:sldChg chg="delAnim">
        <pc:chgData name="Emmanuelle Richer" userId="S::emmanuelle.richer@polymtlus.ca::7f5aad26-a386-4b6f-b724-fa155e0737a2" providerId="AD" clId="Web-{225CF5DA-B0A4-4DB7-BF7C-77A88DC2660A}" dt="2024-08-22T14:03:04.367" v="51"/>
        <pc:sldMkLst>
          <pc:docMk/>
          <pc:sldMk cId="844464873" sldId="355"/>
        </pc:sldMkLst>
      </pc:sldChg>
      <pc:sldChg chg="delAnim">
        <pc:chgData name="Emmanuelle Richer" userId="S::emmanuelle.richer@polymtlus.ca::7f5aad26-a386-4b6f-b724-fa155e0737a2" providerId="AD" clId="Web-{225CF5DA-B0A4-4DB7-BF7C-77A88DC2660A}" dt="2024-08-22T14:03:12.523" v="55"/>
        <pc:sldMkLst>
          <pc:docMk/>
          <pc:sldMk cId="3941003026" sldId="356"/>
        </pc:sldMkLst>
      </pc:sldChg>
      <pc:sldChg chg="delAnim">
        <pc:chgData name="Emmanuelle Richer" userId="S::emmanuelle.richer@polymtlus.ca::7f5aad26-a386-4b6f-b724-fa155e0737a2" providerId="AD" clId="Web-{225CF5DA-B0A4-4DB7-BF7C-77A88DC2660A}" dt="2024-08-22T14:03:16.227" v="57"/>
        <pc:sldMkLst>
          <pc:docMk/>
          <pc:sldMk cId="3395295005" sldId="357"/>
        </pc:sldMkLst>
      </pc:sldChg>
      <pc:sldChg chg="delAnim">
        <pc:chgData name="Emmanuelle Richer" userId="S::emmanuelle.richer@polymtlus.ca::7f5aad26-a386-4b6f-b724-fa155e0737a2" providerId="AD" clId="Web-{225CF5DA-B0A4-4DB7-BF7C-77A88DC2660A}" dt="2024-08-22T14:03:19.070" v="59"/>
        <pc:sldMkLst>
          <pc:docMk/>
          <pc:sldMk cId="1745310763" sldId="358"/>
        </pc:sldMkLst>
      </pc:sldChg>
      <pc:sldChg chg="delAnim">
        <pc:chgData name="Emmanuelle Richer" userId="S::emmanuelle.richer@polymtlus.ca::7f5aad26-a386-4b6f-b724-fa155e0737a2" providerId="AD" clId="Web-{225CF5DA-B0A4-4DB7-BF7C-77A88DC2660A}" dt="2024-08-22T14:03:26.977" v="63"/>
        <pc:sldMkLst>
          <pc:docMk/>
          <pc:sldMk cId="1302060196" sldId="361"/>
        </pc:sldMkLst>
      </pc:sldChg>
      <pc:sldChg chg="delAnim">
        <pc:chgData name="Emmanuelle Richer" userId="S::emmanuelle.richer@polymtlus.ca::7f5aad26-a386-4b6f-b724-fa155e0737a2" providerId="AD" clId="Web-{225CF5DA-B0A4-4DB7-BF7C-77A88DC2660A}" dt="2024-08-22T14:03:30.555" v="65"/>
        <pc:sldMkLst>
          <pc:docMk/>
          <pc:sldMk cId="193962735" sldId="362"/>
        </pc:sldMkLst>
      </pc:sldChg>
      <pc:sldChg chg="delAnim">
        <pc:chgData name="Emmanuelle Richer" userId="S::emmanuelle.richer@polymtlus.ca::7f5aad26-a386-4b6f-b724-fa155e0737a2" providerId="AD" clId="Web-{225CF5DA-B0A4-4DB7-BF7C-77A88DC2660A}" dt="2024-08-22T14:03:33.305" v="67"/>
        <pc:sldMkLst>
          <pc:docMk/>
          <pc:sldMk cId="1588184386" sldId="363"/>
        </pc:sldMkLst>
      </pc:sldChg>
      <pc:sldChg chg="delAnim">
        <pc:chgData name="Emmanuelle Richer" userId="S::emmanuelle.richer@polymtlus.ca::7f5aad26-a386-4b6f-b724-fa155e0737a2" providerId="AD" clId="Web-{225CF5DA-B0A4-4DB7-BF7C-77A88DC2660A}" dt="2024-08-22T14:03:36.118" v="68"/>
        <pc:sldMkLst>
          <pc:docMk/>
          <pc:sldMk cId="2174240291" sldId="364"/>
        </pc:sldMkLst>
      </pc:sldChg>
      <pc:sldChg chg="modSp delAnim">
        <pc:chgData name="Emmanuelle Richer" userId="S::emmanuelle.richer@polymtlus.ca::7f5aad26-a386-4b6f-b724-fa155e0737a2" providerId="AD" clId="Web-{225CF5DA-B0A4-4DB7-BF7C-77A88DC2660A}" dt="2024-08-22T14:03:39.993" v="72"/>
        <pc:sldMkLst>
          <pc:docMk/>
          <pc:sldMk cId="2148223453" sldId="365"/>
        </pc:sldMkLst>
        <pc:spChg chg="mod">
          <ac:chgData name="Emmanuelle Richer" userId="S::emmanuelle.richer@polymtlus.ca::7f5aad26-a386-4b6f-b724-fa155e0737a2" providerId="AD" clId="Web-{225CF5DA-B0A4-4DB7-BF7C-77A88DC2660A}" dt="2024-08-22T13:55:36.667" v="0" actId="20577"/>
          <ac:spMkLst>
            <pc:docMk/>
            <pc:sldMk cId="2148223453" sldId="365"/>
            <ac:spMk id="7" creationId="{A81617FD-E1D9-6C3F-ECD7-D322D10E55D7}"/>
          </ac:spMkLst>
        </pc:spChg>
      </pc:sldChg>
      <pc:sldChg chg="delAnim">
        <pc:chgData name="Emmanuelle Richer" userId="S::emmanuelle.richer@polymtlus.ca::7f5aad26-a386-4b6f-b724-fa155e0737a2" providerId="AD" clId="Web-{225CF5DA-B0A4-4DB7-BF7C-77A88DC2660A}" dt="2024-08-22T14:03:43.618" v="74"/>
        <pc:sldMkLst>
          <pc:docMk/>
          <pc:sldMk cId="728697663" sldId="367"/>
        </pc:sldMkLst>
      </pc:sldChg>
      <pc:sldChg chg="delAnim">
        <pc:chgData name="Emmanuelle Richer" userId="S::emmanuelle.richer@polymtlus.ca::7f5aad26-a386-4b6f-b724-fa155e0737a2" providerId="AD" clId="Web-{225CF5DA-B0A4-4DB7-BF7C-77A88DC2660A}" dt="2024-08-22T14:03:46.618" v="76"/>
        <pc:sldMkLst>
          <pc:docMk/>
          <pc:sldMk cId="2119982140" sldId="368"/>
        </pc:sldMkLst>
      </pc:sldChg>
      <pc:sldChg chg="delAnim">
        <pc:chgData name="Emmanuelle Richer" userId="S::emmanuelle.richer@polymtlus.ca::7f5aad26-a386-4b6f-b724-fa155e0737a2" providerId="AD" clId="Web-{225CF5DA-B0A4-4DB7-BF7C-77A88DC2660A}" dt="2024-08-22T14:03:49.587" v="78"/>
        <pc:sldMkLst>
          <pc:docMk/>
          <pc:sldMk cId="2436763772" sldId="369"/>
        </pc:sldMkLst>
      </pc:sldChg>
      <pc:sldChg chg="delAnim">
        <pc:chgData name="Emmanuelle Richer" userId="S::emmanuelle.richer@polymtlus.ca::7f5aad26-a386-4b6f-b724-fa155e0737a2" providerId="AD" clId="Web-{225CF5DA-B0A4-4DB7-BF7C-77A88DC2660A}" dt="2024-08-22T14:03:23.776" v="61"/>
        <pc:sldMkLst>
          <pc:docMk/>
          <pc:sldMk cId="2437992807" sldId="371"/>
        </pc:sldMkLst>
      </pc:sldChg>
      <pc:sldChg chg="modSp">
        <pc:chgData name="Emmanuelle Richer" userId="S::emmanuelle.richer@polymtlus.ca::7f5aad26-a386-4b6f-b724-fa155e0737a2" providerId="AD" clId="Web-{225CF5DA-B0A4-4DB7-BF7C-77A88DC2660A}" dt="2024-08-22T13:56:54.279" v="16"/>
        <pc:sldMkLst>
          <pc:docMk/>
          <pc:sldMk cId="520711295" sldId="373"/>
        </pc:sldMkLst>
        <pc:graphicFrameChg chg="mod modGraphic">
          <ac:chgData name="Emmanuelle Richer" userId="S::emmanuelle.richer@polymtlus.ca::7f5aad26-a386-4b6f-b724-fa155e0737a2" providerId="AD" clId="Web-{225CF5DA-B0A4-4DB7-BF7C-77A88DC2660A}" dt="2024-08-22T13:56:54.279" v="16"/>
          <ac:graphicFrameMkLst>
            <pc:docMk/>
            <pc:sldMk cId="520711295" sldId="373"/>
            <ac:graphicFrameMk id="17" creationId="{86B6F44A-E01F-ACA2-321D-2D787E35E49A}"/>
          </ac:graphicFrameMkLst>
        </pc:graphicFrameChg>
      </pc:sldChg>
      <pc:sldChg chg="delAnim">
        <pc:chgData name="Emmanuelle Richer" userId="S::emmanuelle.richer@polymtlus.ca::7f5aad26-a386-4b6f-b724-fa155e0737a2" providerId="AD" clId="Web-{225CF5DA-B0A4-4DB7-BF7C-77A88DC2660A}" dt="2024-08-22T14:03:54.087" v="80"/>
        <pc:sldMkLst>
          <pc:docMk/>
          <pc:sldMk cId="1627304175" sldId="374"/>
        </pc:sldMkLst>
      </pc:sldChg>
      <pc:sldChg chg="delAnim">
        <pc:chgData name="Emmanuelle Richer" userId="S::emmanuelle.richer@polymtlus.ca::7f5aad26-a386-4b6f-b724-fa155e0737a2" providerId="AD" clId="Web-{225CF5DA-B0A4-4DB7-BF7C-77A88DC2660A}" dt="2024-08-22T14:03:57.572" v="82"/>
        <pc:sldMkLst>
          <pc:docMk/>
          <pc:sldMk cId="4276663232" sldId="375"/>
        </pc:sldMkLst>
      </pc:sldChg>
      <pc:sldChg chg="modSp delAnim">
        <pc:chgData name="Emmanuelle Richer" userId="S::emmanuelle.richer@polymtlus.ca::7f5aad26-a386-4b6f-b724-fa155e0737a2" providerId="AD" clId="Web-{225CF5DA-B0A4-4DB7-BF7C-77A88DC2660A}" dt="2024-08-22T14:04:00.462" v="84"/>
        <pc:sldMkLst>
          <pc:docMk/>
          <pc:sldMk cId="1208069028" sldId="376"/>
        </pc:sldMkLst>
        <pc:spChg chg="mod">
          <ac:chgData name="Emmanuelle Richer" userId="S::emmanuelle.richer@polymtlus.ca::7f5aad26-a386-4b6f-b724-fa155e0737a2" providerId="AD" clId="Web-{225CF5DA-B0A4-4DB7-BF7C-77A88DC2660A}" dt="2024-08-22T13:57:48.421" v="21" actId="20577"/>
          <ac:spMkLst>
            <pc:docMk/>
            <pc:sldMk cId="1208069028" sldId="376"/>
            <ac:spMk id="553" creationId="{00000000-0000-0000-0000-000000000000}"/>
          </ac:spMkLst>
        </pc:spChg>
      </pc:sldChg>
      <pc:sldChg chg="delAnim">
        <pc:chgData name="Emmanuelle Richer" userId="S::emmanuelle.richer@polymtlus.ca::7f5aad26-a386-4b6f-b724-fa155e0737a2" providerId="AD" clId="Web-{225CF5DA-B0A4-4DB7-BF7C-77A88DC2660A}" dt="2024-08-22T14:04:03.962" v="85"/>
        <pc:sldMkLst>
          <pc:docMk/>
          <pc:sldMk cId="2628872199" sldId="377"/>
        </pc:sldMkLst>
      </pc:sldChg>
      <pc:sldChg chg="delAnim">
        <pc:chgData name="Emmanuelle Richer" userId="S::emmanuelle.richer@polymtlus.ca::7f5aad26-a386-4b6f-b724-fa155e0737a2" providerId="AD" clId="Web-{225CF5DA-B0A4-4DB7-BF7C-77A88DC2660A}" dt="2024-08-22T14:04:10.213" v="89"/>
        <pc:sldMkLst>
          <pc:docMk/>
          <pc:sldMk cId="1939786631" sldId="378"/>
        </pc:sldMkLst>
      </pc:sldChg>
      <pc:sldChg chg="modSp delAnim">
        <pc:chgData name="Emmanuelle Richer" userId="S::emmanuelle.richer@polymtlus.ca::7f5aad26-a386-4b6f-b724-fa155e0737a2" providerId="AD" clId="Web-{225CF5DA-B0A4-4DB7-BF7C-77A88DC2660A}" dt="2024-08-22T14:04:13.244" v="91"/>
        <pc:sldMkLst>
          <pc:docMk/>
          <pc:sldMk cId="1786175769" sldId="379"/>
        </pc:sldMkLst>
        <pc:spChg chg="mod">
          <ac:chgData name="Emmanuelle Richer" userId="S::emmanuelle.richer@polymtlus.ca::7f5aad26-a386-4b6f-b724-fa155e0737a2" providerId="AD" clId="Web-{225CF5DA-B0A4-4DB7-BF7C-77A88DC2660A}" dt="2024-08-22T13:58:41.422" v="28" actId="20577"/>
          <ac:spMkLst>
            <pc:docMk/>
            <pc:sldMk cId="1786175769" sldId="379"/>
            <ac:spMk id="553" creationId="{00000000-0000-0000-0000-000000000000}"/>
          </ac:spMkLst>
        </pc:spChg>
      </pc:sldChg>
      <pc:sldChg chg="modSp delAnim">
        <pc:chgData name="Emmanuelle Richer" userId="S::emmanuelle.richer@polymtlus.ca::7f5aad26-a386-4b6f-b724-fa155e0737a2" providerId="AD" clId="Web-{225CF5DA-B0A4-4DB7-BF7C-77A88DC2660A}" dt="2024-08-22T14:04:18.978" v="95"/>
        <pc:sldMkLst>
          <pc:docMk/>
          <pc:sldMk cId="3782129642" sldId="380"/>
        </pc:sldMkLst>
        <pc:spChg chg="mod">
          <ac:chgData name="Emmanuelle Richer" userId="S::emmanuelle.richer@polymtlus.ca::7f5aad26-a386-4b6f-b724-fa155e0737a2" providerId="AD" clId="Web-{225CF5DA-B0A4-4DB7-BF7C-77A88DC2660A}" dt="2024-08-22T13:59:05.923" v="31" actId="20577"/>
          <ac:spMkLst>
            <pc:docMk/>
            <pc:sldMk cId="3782129642" sldId="380"/>
            <ac:spMk id="5" creationId="{B52EBE89-ACDE-80FB-E19E-C91C54366CCB}"/>
          </ac:spMkLst>
        </pc:spChg>
      </pc:sldChg>
      <pc:sldChg chg="delAnim">
        <pc:chgData name="Emmanuelle Richer" userId="S::emmanuelle.richer@polymtlus.ca::7f5aad26-a386-4b6f-b724-fa155e0737a2" providerId="AD" clId="Web-{225CF5DA-B0A4-4DB7-BF7C-77A88DC2660A}" dt="2024-08-22T14:04:22.197" v="97"/>
        <pc:sldMkLst>
          <pc:docMk/>
          <pc:sldMk cId="1726592822" sldId="381"/>
        </pc:sldMkLst>
      </pc:sldChg>
      <pc:sldChg chg="modSp">
        <pc:chgData name="Emmanuelle Richer" userId="S::emmanuelle.richer@polymtlus.ca::7f5aad26-a386-4b6f-b724-fa155e0737a2" providerId="AD" clId="Web-{225CF5DA-B0A4-4DB7-BF7C-77A88DC2660A}" dt="2024-08-22T13:59:39.127" v="33"/>
        <pc:sldMkLst>
          <pc:docMk/>
          <pc:sldMk cId="4206187044" sldId="382"/>
        </pc:sldMkLst>
        <pc:graphicFrameChg chg="mod modGraphic">
          <ac:chgData name="Emmanuelle Richer" userId="S::emmanuelle.richer@polymtlus.ca::7f5aad26-a386-4b6f-b724-fa155e0737a2" providerId="AD" clId="Web-{225CF5DA-B0A4-4DB7-BF7C-77A88DC2660A}" dt="2024-08-22T13:59:39.127" v="33"/>
          <ac:graphicFrameMkLst>
            <pc:docMk/>
            <pc:sldMk cId="4206187044" sldId="382"/>
            <ac:graphicFrameMk id="15" creationId="{DAE686C4-C178-C055-70D8-7DC9C313F0A9}"/>
          </ac:graphicFrameMkLst>
        </pc:graphicFrameChg>
      </pc:sldChg>
      <pc:sldChg chg="delAnim">
        <pc:chgData name="Emmanuelle Richer" userId="S::emmanuelle.richer@polymtlus.ca::7f5aad26-a386-4b6f-b724-fa155e0737a2" providerId="AD" clId="Web-{225CF5DA-B0A4-4DB7-BF7C-77A88DC2660A}" dt="2024-08-22T14:04:30.057" v="101"/>
        <pc:sldMkLst>
          <pc:docMk/>
          <pc:sldMk cId="1249664088" sldId="385"/>
        </pc:sldMkLst>
      </pc:sldChg>
      <pc:sldChg chg="delAnim">
        <pc:chgData name="Emmanuelle Richer" userId="S::emmanuelle.richer@polymtlus.ca::7f5aad26-a386-4b6f-b724-fa155e0737a2" providerId="AD" clId="Web-{225CF5DA-B0A4-4DB7-BF7C-77A88DC2660A}" dt="2024-08-22T14:04:35.088" v="105"/>
        <pc:sldMkLst>
          <pc:docMk/>
          <pc:sldMk cId="762566864" sldId="386"/>
        </pc:sldMkLst>
      </pc:sldChg>
      <pc:sldChg chg="delAnim">
        <pc:chgData name="Emmanuelle Richer" userId="S::emmanuelle.richer@polymtlus.ca::7f5aad26-a386-4b6f-b724-fa155e0737a2" providerId="AD" clId="Web-{225CF5DA-B0A4-4DB7-BF7C-77A88DC2660A}" dt="2024-08-22T14:04:41.635" v="109"/>
        <pc:sldMkLst>
          <pc:docMk/>
          <pc:sldMk cId="2754608360" sldId="387"/>
        </pc:sldMkLst>
      </pc:sldChg>
      <pc:sldChg chg="delAnim">
        <pc:chgData name="Emmanuelle Richer" userId="S::emmanuelle.richer@polymtlus.ca::7f5aad26-a386-4b6f-b724-fa155e0737a2" providerId="AD" clId="Web-{225CF5DA-B0A4-4DB7-BF7C-77A88DC2660A}" dt="2024-08-22T14:04:45.042" v="111"/>
        <pc:sldMkLst>
          <pc:docMk/>
          <pc:sldMk cId="3994953254" sldId="388"/>
        </pc:sldMkLst>
      </pc:sldChg>
      <pc:sldChg chg="delAnim">
        <pc:chgData name="Emmanuelle Richer" userId="S::emmanuelle.richer@polymtlus.ca::7f5aad26-a386-4b6f-b724-fa155e0737a2" providerId="AD" clId="Web-{225CF5DA-B0A4-4DB7-BF7C-77A88DC2660A}" dt="2024-08-22T14:04:48.042" v="113"/>
        <pc:sldMkLst>
          <pc:docMk/>
          <pc:sldMk cId="2413521985" sldId="391"/>
        </pc:sldMkLst>
      </pc:sldChg>
      <pc:sldChg chg="delAnim">
        <pc:chgData name="Emmanuelle Richer" userId="S::emmanuelle.richer@polymtlus.ca::7f5aad26-a386-4b6f-b724-fa155e0737a2" providerId="AD" clId="Web-{225CF5DA-B0A4-4DB7-BF7C-77A88DC2660A}" dt="2024-08-22T14:04:55.823" v="117"/>
        <pc:sldMkLst>
          <pc:docMk/>
          <pc:sldMk cId="3425374209" sldId="392"/>
        </pc:sldMkLst>
      </pc:sldChg>
      <pc:sldChg chg="delAnim">
        <pc:chgData name="Emmanuelle Richer" userId="S::emmanuelle.richer@polymtlus.ca::7f5aad26-a386-4b6f-b724-fa155e0737a2" providerId="AD" clId="Web-{225CF5DA-B0A4-4DB7-BF7C-77A88DC2660A}" dt="2024-08-22T14:04:58.511" v="119"/>
        <pc:sldMkLst>
          <pc:docMk/>
          <pc:sldMk cId="2295783538" sldId="393"/>
        </pc:sldMkLst>
      </pc:sldChg>
      <pc:sldChg chg="delAnim">
        <pc:chgData name="Emmanuelle Richer" userId="S::emmanuelle.richer@polymtlus.ca::7f5aad26-a386-4b6f-b724-fa155e0737a2" providerId="AD" clId="Web-{225CF5DA-B0A4-4DB7-BF7C-77A88DC2660A}" dt="2024-08-22T14:04:38.713" v="107"/>
        <pc:sldMkLst>
          <pc:docMk/>
          <pc:sldMk cId="128048306" sldId="394"/>
        </pc:sldMkLst>
      </pc:sldChg>
      <pc:sldChg chg="delAnim">
        <pc:chgData name="Emmanuelle Richer" userId="S::emmanuelle.richer@polymtlus.ca::7f5aad26-a386-4b6f-b724-fa155e0737a2" providerId="AD" clId="Web-{225CF5DA-B0A4-4DB7-BF7C-77A88DC2660A}" dt="2024-08-22T14:04:32.463" v="103"/>
        <pc:sldMkLst>
          <pc:docMk/>
          <pc:sldMk cId="1364172708" sldId="395"/>
        </pc:sldMkLst>
      </pc:sldChg>
      <pc:sldChg chg="delAnim">
        <pc:chgData name="Emmanuelle Richer" userId="S::emmanuelle.richer@polymtlus.ca::7f5aad26-a386-4b6f-b724-fa155e0737a2" providerId="AD" clId="Web-{225CF5DA-B0A4-4DB7-BF7C-77A88DC2660A}" dt="2024-08-22T14:04:51.073" v="115"/>
        <pc:sldMkLst>
          <pc:docMk/>
          <pc:sldMk cId="529895825" sldId="396"/>
        </pc:sldMkLst>
      </pc:sldChg>
      <pc:sldChg chg="modSp">
        <pc:chgData name="Emmanuelle Richer" userId="S::emmanuelle.richer@polymtlus.ca::7f5aad26-a386-4b6f-b724-fa155e0737a2" providerId="AD" clId="Web-{225CF5DA-B0A4-4DB7-BF7C-77A88DC2660A}" dt="2024-08-22T14:01:21.536" v="34"/>
        <pc:sldMkLst>
          <pc:docMk/>
          <pc:sldMk cId="1801173048" sldId="399"/>
        </pc:sldMkLst>
        <pc:graphicFrameChg chg="modGraphic">
          <ac:chgData name="Emmanuelle Richer" userId="S::emmanuelle.richer@polymtlus.ca::7f5aad26-a386-4b6f-b724-fa155e0737a2" providerId="AD" clId="Web-{225CF5DA-B0A4-4DB7-BF7C-77A88DC2660A}" dt="2024-08-22T14:01:21.536" v="34"/>
          <ac:graphicFrameMkLst>
            <pc:docMk/>
            <pc:sldMk cId="1801173048" sldId="399"/>
            <ac:graphicFrameMk id="5" creationId="{BA4B13BA-6396-202A-0385-6B91A3EFD755}"/>
          </ac:graphicFrameMkLst>
        </pc:graphicFrameChg>
      </pc:sldChg>
      <pc:sldChg chg="modSp delAnim">
        <pc:chgData name="Emmanuelle Richer" userId="S::emmanuelle.richer@polymtlus.ca::7f5aad26-a386-4b6f-b724-fa155e0737a2" providerId="AD" clId="Web-{225CF5DA-B0A4-4DB7-BF7C-77A88DC2660A}" dt="2024-08-22T14:05:02.183" v="121"/>
        <pc:sldMkLst>
          <pc:docMk/>
          <pc:sldMk cId="3657528276" sldId="400"/>
        </pc:sldMkLst>
        <pc:spChg chg="mod">
          <ac:chgData name="Emmanuelle Richer" userId="S::emmanuelle.richer@polymtlus.ca::7f5aad26-a386-4b6f-b724-fa155e0737a2" providerId="AD" clId="Web-{225CF5DA-B0A4-4DB7-BF7C-77A88DC2660A}" dt="2024-08-22T14:01:54.021" v="36" actId="20577"/>
          <ac:spMkLst>
            <pc:docMk/>
            <pc:sldMk cId="3657528276" sldId="400"/>
            <ac:spMk id="6" creationId="{BC33F6BE-2744-E915-B6F2-C7758B5F2D8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DE1BB3-E16B-4E65-9F0D-C0ABD1F821FC}" type="doc">
      <dgm:prSet loTypeId="urn:microsoft.com/office/officeart/2005/8/layout/hProcess4" loCatId="process" qsTypeId="urn:microsoft.com/office/officeart/2005/8/quickstyle/simple1" qsCatId="simple" csTypeId="urn:microsoft.com/office/officeart/2005/8/colors/accent3_2" csCatId="accent3" phldr="1"/>
      <dgm:spPr/>
      <dgm:t>
        <a:bodyPr/>
        <a:lstStyle/>
        <a:p>
          <a:endParaRPr lang="fr-CA"/>
        </a:p>
      </dgm:t>
    </dgm:pt>
    <dgm:pt modelId="{2E35FA26-0700-4D6D-993F-CB859BD3D1FD}">
      <dgm:prSet phldrT="[Texte]"/>
      <dgm:spPr/>
      <dgm:t>
        <a:bodyPr/>
        <a:lstStyle/>
        <a:p>
          <a:r>
            <a:rPr lang="fr-CA" dirty="0" err="1"/>
            <a:t>Manuscript</a:t>
          </a:r>
          <a:r>
            <a:rPr lang="fr-CA" dirty="0"/>
            <a:t> </a:t>
          </a:r>
          <a:r>
            <a:rPr lang="fr-CA" dirty="0" err="1"/>
            <a:t>submission</a:t>
          </a:r>
          <a:endParaRPr lang="fr-CA" dirty="0"/>
        </a:p>
      </dgm:t>
    </dgm:pt>
    <dgm:pt modelId="{2A6DC258-7413-4D5A-B01F-BF051B389262}" type="parTrans" cxnId="{4A511072-567B-4461-B983-2D545934D125}">
      <dgm:prSet/>
      <dgm:spPr/>
      <dgm:t>
        <a:bodyPr/>
        <a:lstStyle/>
        <a:p>
          <a:endParaRPr lang="fr-CA"/>
        </a:p>
      </dgm:t>
    </dgm:pt>
    <dgm:pt modelId="{6CB9075B-04B3-4B18-8A8C-F19AC33E7511}" type="sibTrans" cxnId="{4A511072-567B-4461-B983-2D545934D125}">
      <dgm:prSet/>
      <dgm:spPr/>
      <dgm:t>
        <a:bodyPr/>
        <a:lstStyle/>
        <a:p>
          <a:endParaRPr lang="fr-CA"/>
        </a:p>
      </dgm:t>
    </dgm:pt>
    <dgm:pt modelId="{75DF5125-4F30-408C-9555-DB6FCCEF2639}">
      <dgm:prSet phldrT="[Texte]"/>
      <dgm:spPr/>
      <dgm:t>
        <a:bodyPr/>
        <a:lstStyle/>
        <a:p>
          <a:r>
            <a:rPr lang="fr-CA" dirty="0"/>
            <a:t>4-page maximum</a:t>
          </a:r>
        </a:p>
      </dgm:t>
    </dgm:pt>
    <dgm:pt modelId="{1677AD6B-340C-4C40-9490-A4E90C516D72}" type="parTrans" cxnId="{9C148A24-DB15-423A-83EB-28EC42586218}">
      <dgm:prSet/>
      <dgm:spPr/>
      <dgm:t>
        <a:bodyPr/>
        <a:lstStyle/>
        <a:p>
          <a:endParaRPr lang="fr-CA"/>
        </a:p>
      </dgm:t>
    </dgm:pt>
    <dgm:pt modelId="{80079764-1DF2-40E5-9AF8-6C78C148DB06}" type="sibTrans" cxnId="{9C148A24-DB15-423A-83EB-28EC42586218}">
      <dgm:prSet/>
      <dgm:spPr/>
      <dgm:t>
        <a:bodyPr/>
        <a:lstStyle/>
        <a:p>
          <a:endParaRPr lang="fr-CA"/>
        </a:p>
      </dgm:t>
    </dgm:pt>
    <dgm:pt modelId="{00C330EA-88F6-4B50-B6DA-35A7EF1D0A51}">
      <dgm:prSet phldrT="[Texte]"/>
      <dgm:spPr/>
      <dgm:t>
        <a:bodyPr/>
        <a:lstStyle/>
        <a:p>
          <a:r>
            <a:rPr lang="fr-CA" dirty="0" err="1"/>
            <a:t>Reviews</a:t>
          </a:r>
          <a:endParaRPr lang="fr-CA" dirty="0"/>
        </a:p>
      </dgm:t>
    </dgm:pt>
    <dgm:pt modelId="{8F1A3D5F-31F3-44FC-93F4-7D5E48AD8CBC}" type="parTrans" cxnId="{2BC28727-D29B-4FF5-9A69-5366779304A5}">
      <dgm:prSet/>
      <dgm:spPr/>
      <dgm:t>
        <a:bodyPr/>
        <a:lstStyle/>
        <a:p>
          <a:endParaRPr lang="fr-CA"/>
        </a:p>
      </dgm:t>
    </dgm:pt>
    <dgm:pt modelId="{44D048ED-E702-4C71-91EA-6915595EF5EE}" type="sibTrans" cxnId="{2BC28727-D29B-4FF5-9A69-5366779304A5}">
      <dgm:prSet/>
      <dgm:spPr/>
      <dgm:t>
        <a:bodyPr/>
        <a:lstStyle/>
        <a:p>
          <a:endParaRPr lang="fr-CA"/>
        </a:p>
      </dgm:t>
    </dgm:pt>
    <dgm:pt modelId="{4704A63D-2042-46A4-A963-A8CAC84E9F68}">
      <dgm:prSet phldrT="[Texte]"/>
      <dgm:spPr/>
      <dgm:t>
        <a:bodyPr/>
        <a:lstStyle/>
        <a:p>
          <a:r>
            <a:rPr lang="fr-CA" dirty="0" err="1"/>
            <a:t>Accept</a:t>
          </a:r>
          <a:r>
            <a:rPr lang="fr-CA" dirty="0"/>
            <a:t> / </a:t>
          </a:r>
          <a:r>
            <a:rPr lang="fr-CA" dirty="0" err="1"/>
            <a:t>Reject</a:t>
          </a:r>
          <a:r>
            <a:rPr lang="fr-CA" dirty="0"/>
            <a:t> </a:t>
          </a:r>
          <a:r>
            <a:rPr lang="fr-CA" dirty="0" err="1"/>
            <a:t>decision</a:t>
          </a:r>
          <a:endParaRPr lang="fr-CA" dirty="0"/>
        </a:p>
      </dgm:t>
    </dgm:pt>
    <dgm:pt modelId="{9CA90D6B-BF10-4B27-B404-6988A5564740}" type="parTrans" cxnId="{081B7990-81E6-4504-A054-9E8E5E0139D3}">
      <dgm:prSet/>
      <dgm:spPr/>
      <dgm:t>
        <a:bodyPr/>
        <a:lstStyle/>
        <a:p>
          <a:endParaRPr lang="fr-CA"/>
        </a:p>
      </dgm:t>
    </dgm:pt>
    <dgm:pt modelId="{5B90C5EE-A762-486A-9E68-AFB5E5C49F29}" type="sibTrans" cxnId="{081B7990-81E6-4504-A054-9E8E5E0139D3}">
      <dgm:prSet/>
      <dgm:spPr/>
      <dgm:t>
        <a:bodyPr/>
        <a:lstStyle/>
        <a:p>
          <a:endParaRPr lang="fr-CA"/>
        </a:p>
      </dgm:t>
    </dgm:pt>
    <dgm:pt modelId="{1CD3E5EC-0B4B-4B7F-A729-43507E9AF3EF}">
      <dgm:prSet phldrT="[Texte]"/>
      <dgm:spPr/>
      <dgm:t>
        <a:bodyPr/>
        <a:lstStyle/>
        <a:p>
          <a:r>
            <a:rPr lang="fr-CA" dirty="0"/>
            <a:t>No </a:t>
          </a:r>
          <a:r>
            <a:rPr lang="fr-CA" dirty="0" err="1"/>
            <a:t>rebuttal</a:t>
          </a:r>
          <a:endParaRPr lang="fr-CA" dirty="0"/>
        </a:p>
      </dgm:t>
    </dgm:pt>
    <dgm:pt modelId="{64E99914-3AE9-4FB1-9425-36E187109834}" type="parTrans" cxnId="{348EA33C-DDDA-4DDC-98AB-88A3633EC581}">
      <dgm:prSet/>
      <dgm:spPr/>
      <dgm:t>
        <a:bodyPr/>
        <a:lstStyle/>
        <a:p>
          <a:endParaRPr lang="fr-CA"/>
        </a:p>
      </dgm:t>
    </dgm:pt>
    <dgm:pt modelId="{59507760-25C6-45F9-8E3D-8EEDAB76CB4F}" type="sibTrans" cxnId="{348EA33C-DDDA-4DDC-98AB-88A3633EC581}">
      <dgm:prSet/>
      <dgm:spPr/>
      <dgm:t>
        <a:bodyPr/>
        <a:lstStyle/>
        <a:p>
          <a:endParaRPr lang="fr-CA"/>
        </a:p>
      </dgm:t>
    </dgm:pt>
    <dgm:pt modelId="{9DB9C11A-C041-4749-A3F4-FBAB660114D5}">
      <dgm:prSet phldrT="[Texte]"/>
      <dgm:spPr/>
      <dgm:t>
        <a:bodyPr/>
        <a:lstStyle/>
        <a:p>
          <a:r>
            <a:rPr lang="fr-CA" dirty="0"/>
            <a:t>Camera-</a:t>
          </a:r>
          <a:r>
            <a:rPr lang="fr-CA" dirty="0" err="1"/>
            <a:t>ready</a:t>
          </a:r>
          <a:r>
            <a:rPr lang="fr-CA" dirty="0"/>
            <a:t> </a:t>
          </a:r>
          <a:r>
            <a:rPr lang="fr-CA" dirty="0" err="1"/>
            <a:t>submission</a:t>
          </a:r>
          <a:endParaRPr lang="fr-CA" dirty="0"/>
        </a:p>
      </dgm:t>
    </dgm:pt>
    <dgm:pt modelId="{D2CED8E2-CB0E-4D52-9207-12013E190826}" type="parTrans" cxnId="{3498A34D-DC9E-472B-BDE1-361F3EB3554C}">
      <dgm:prSet/>
      <dgm:spPr/>
      <dgm:t>
        <a:bodyPr/>
        <a:lstStyle/>
        <a:p>
          <a:endParaRPr lang="fr-CA"/>
        </a:p>
      </dgm:t>
    </dgm:pt>
    <dgm:pt modelId="{D60F8F2D-616D-4403-B003-6344E0B70D32}" type="sibTrans" cxnId="{3498A34D-DC9E-472B-BDE1-361F3EB3554C}">
      <dgm:prSet/>
      <dgm:spPr/>
      <dgm:t>
        <a:bodyPr/>
        <a:lstStyle/>
        <a:p>
          <a:endParaRPr lang="fr-CA"/>
        </a:p>
      </dgm:t>
    </dgm:pt>
    <dgm:pt modelId="{AB9DE49E-0909-441D-889E-153BF6860DC9}">
      <dgm:prSet phldrT="[Texte]"/>
      <dgm:spPr/>
      <dgm:t>
        <a:bodyPr/>
        <a:lstStyle/>
        <a:p>
          <a:r>
            <a:rPr lang="fr-CA" dirty="0"/>
            <a:t>4-page maximum</a:t>
          </a:r>
        </a:p>
      </dgm:t>
    </dgm:pt>
    <dgm:pt modelId="{1F2DE2BC-B949-4719-8475-73D0F3DDD218}" type="parTrans" cxnId="{3056ED90-E3F5-46D1-B914-CF17E9FF723F}">
      <dgm:prSet/>
      <dgm:spPr/>
      <dgm:t>
        <a:bodyPr/>
        <a:lstStyle/>
        <a:p>
          <a:endParaRPr lang="fr-CA"/>
        </a:p>
      </dgm:t>
    </dgm:pt>
    <dgm:pt modelId="{C5DC958D-16D7-4B9C-8313-99C59E0246A2}" type="sibTrans" cxnId="{3056ED90-E3F5-46D1-B914-CF17E9FF723F}">
      <dgm:prSet/>
      <dgm:spPr/>
      <dgm:t>
        <a:bodyPr/>
        <a:lstStyle/>
        <a:p>
          <a:endParaRPr lang="fr-CA"/>
        </a:p>
      </dgm:t>
    </dgm:pt>
    <dgm:pt modelId="{F055C98B-CBDC-4612-8D86-81ED2D703518}">
      <dgm:prSet phldrT="[Texte]"/>
      <dgm:spPr/>
      <dgm:t>
        <a:bodyPr/>
        <a:lstStyle/>
        <a:p>
          <a:r>
            <a:rPr lang="fr-CA" dirty="0"/>
            <a:t>1 </a:t>
          </a:r>
          <a:r>
            <a:rPr lang="fr-CA" dirty="0" err="1"/>
            <a:t>optional</a:t>
          </a:r>
          <a:r>
            <a:rPr lang="fr-CA" dirty="0"/>
            <a:t> </a:t>
          </a:r>
          <a:r>
            <a:rPr lang="fr-CA" dirty="0" err="1"/>
            <a:t>additionnal</a:t>
          </a:r>
          <a:r>
            <a:rPr lang="fr-CA" dirty="0"/>
            <a:t> page (non-</a:t>
          </a:r>
          <a:r>
            <a:rPr lang="fr-CA" dirty="0" err="1"/>
            <a:t>technical</a:t>
          </a:r>
          <a:r>
            <a:rPr lang="fr-CA" dirty="0"/>
            <a:t> content </a:t>
          </a:r>
          <a:r>
            <a:rPr lang="fr-CA" dirty="0" err="1"/>
            <a:t>only</a:t>
          </a:r>
          <a:r>
            <a:rPr lang="fr-CA" dirty="0"/>
            <a:t>)</a:t>
          </a:r>
        </a:p>
      </dgm:t>
    </dgm:pt>
    <dgm:pt modelId="{4D8183E1-2C6D-4C5A-9449-E47A95D3C298}" type="parTrans" cxnId="{9B658A32-C635-4009-B350-773B95037B7D}">
      <dgm:prSet/>
      <dgm:spPr/>
      <dgm:t>
        <a:bodyPr/>
        <a:lstStyle/>
        <a:p>
          <a:endParaRPr lang="fr-CA"/>
        </a:p>
      </dgm:t>
    </dgm:pt>
    <dgm:pt modelId="{E20D7631-468A-46DA-8EF4-A4DA0AE4B991}" type="sibTrans" cxnId="{9B658A32-C635-4009-B350-773B95037B7D}">
      <dgm:prSet/>
      <dgm:spPr/>
      <dgm:t>
        <a:bodyPr/>
        <a:lstStyle/>
        <a:p>
          <a:endParaRPr lang="fr-CA"/>
        </a:p>
      </dgm:t>
    </dgm:pt>
    <dgm:pt modelId="{CE983950-3B0F-4B1F-AB6B-7429068A6766}" type="pres">
      <dgm:prSet presAssocID="{C5DE1BB3-E16B-4E65-9F0D-C0ABD1F821FC}" presName="Name0" presStyleCnt="0">
        <dgm:presLayoutVars>
          <dgm:dir/>
          <dgm:animLvl val="lvl"/>
          <dgm:resizeHandles val="exact"/>
        </dgm:presLayoutVars>
      </dgm:prSet>
      <dgm:spPr/>
    </dgm:pt>
    <dgm:pt modelId="{CF2868E4-5F46-408E-99BE-5B823330B98C}" type="pres">
      <dgm:prSet presAssocID="{C5DE1BB3-E16B-4E65-9F0D-C0ABD1F821FC}" presName="tSp" presStyleCnt="0"/>
      <dgm:spPr/>
    </dgm:pt>
    <dgm:pt modelId="{C66E5B0D-C1B8-4EB9-AE4A-364EAE1A10F5}" type="pres">
      <dgm:prSet presAssocID="{C5DE1BB3-E16B-4E65-9F0D-C0ABD1F821FC}" presName="bSp" presStyleCnt="0"/>
      <dgm:spPr/>
    </dgm:pt>
    <dgm:pt modelId="{B42EA5EE-4144-4801-A296-F887612B6084}" type="pres">
      <dgm:prSet presAssocID="{C5DE1BB3-E16B-4E65-9F0D-C0ABD1F821FC}" presName="process" presStyleCnt="0"/>
      <dgm:spPr/>
    </dgm:pt>
    <dgm:pt modelId="{B2E8FB5D-E3C9-4EF5-B391-E848B2CDFFC9}" type="pres">
      <dgm:prSet presAssocID="{2E35FA26-0700-4D6D-993F-CB859BD3D1FD}" presName="composite1" presStyleCnt="0"/>
      <dgm:spPr/>
    </dgm:pt>
    <dgm:pt modelId="{DF0C6604-187F-4322-B030-13713B348402}" type="pres">
      <dgm:prSet presAssocID="{2E35FA26-0700-4D6D-993F-CB859BD3D1FD}" presName="dummyNode1" presStyleLbl="node1" presStyleIdx="0" presStyleCnt="3"/>
      <dgm:spPr/>
    </dgm:pt>
    <dgm:pt modelId="{6DEB428A-8004-497A-873C-B7391E68155C}" type="pres">
      <dgm:prSet presAssocID="{2E35FA26-0700-4D6D-993F-CB859BD3D1FD}" presName="childNode1" presStyleLbl="bgAcc1" presStyleIdx="0" presStyleCnt="3">
        <dgm:presLayoutVars>
          <dgm:bulletEnabled val="1"/>
        </dgm:presLayoutVars>
      </dgm:prSet>
      <dgm:spPr/>
    </dgm:pt>
    <dgm:pt modelId="{C3B7DB8E-13BC-43C4-9158-5DE775720E8A}" type="pres">
      <dgm:prSet presAssocID="{2E35FA26-0700-4D6D-993F-CB859BD3D1FD}" presName="childNode1tx" presStyleLbl="bgAcc1" presStyleIdx="0" presStyleCnt="3">
        <dgm:presLayoutVars>
          <dgm:bulletEnabled val="1"/>
        </dgm:presLayoutVars>
      </dgm:prSet>
      <dgm:spPr/>
    </dgm:pt>
    <dgm:pt modelId="{4F7DE535-AAD3-4B48-BC5A-E613B703A80D}" type="pres">
      <dgm:prSet presAssocID="{2E35FA26-0700-4D6D-993F-CB859BD3D1FD}" presName="parentNode1" presStyleLbl="node1" presStyleIdx="0" presStyleCnt="3">
        <dgm:presLayoutVars>
          <dgm:chMax val="1"/>
          <dgm:bulletEnabled val="1"/>
        </dgm:presLayoutVars>
      </dgm:prSet>
      <dgm:spPr/>
    </dgm:pt>
    <dgm:pt modelId="{B7CB7712-71B8-46F5-8CF9-F5FC284F0700}" type="pres">
      <dgm:prSet presAssocID="{2E35FA26-0700-4D6D-993F-CB859BD3D1FD}" presName="connSite1" presStyleCnt="0"/>
      <dgm:spPr/>
    </dgm:pt>
    <dgm:pt modelId="{B69E4994-66A6-4044-97DE-813EDF15715E}" type="pres">
      <dgm:prSet presAssocID="{6CB9075B-04B3-4B18-8A8C-F19AC33E7511}" presName="Name9" presStyleLbl="sibTrans2D1" presStyleIdx="0" presStyleCnt="2"/>
      <dgm:spPr/>
    </dgm:pt>
    <dgm:pt modelId="{1060200D-C669-47F6-8AF2-CB60F6344B1E}" type="pres">
      <dgm:prSet presAssocID="{00C330EA-88F6-4B50-B6DA-35A7EF1D0A51}" presName="composite2" presStyleCnt="0"/>
      <dgm:spPr/>
    </dgm:pt>
    <dgm:pt modelId="{55340DD6-896E-45C7-983C-368F9EB7F936}" type="pres">
      <dgm:prSet presAssocID="{00C330EA-88F6-4B50-B6DA-35A7EF1D0A51}" presName="dummyNode2" presStyleLbl="node1" presStyleIdx="0" presStyleCnt="3"/>
      <dgm:spPr/>
    </dgm:pt>
    <dgm:pt modelId="{83D62475-5DA9-4673-AAAD-C460AD24B9B2}" type="pres">
      <dgm:prSet presAssocID="{00C330EA-88F6-4B50-B6DA-35A7EF1D0A51}" presName="childNode2" presStyleLbl="bgAcc1" presStyleIdx="1" presStyleCnt="3">
        <dgm:presLayoutVars>
          <dgm:bulletEnabled val="1"/>
        </dgm:presLayoutVars>
      </dgm:prSet>
      <dgm:spPr/>
    </dgm:pt>
    <dgm:pt modelId="{B99F0A98-BCD5-482C-9AC9-574A383D2525}" type="pres">
      <dgm:prSet presAssocID="{00C330EA-88F6-4B50-B6DA-35A7EF1D0A51}" presName="childNode2tx" presStyleLbl="bgAcc1" presStyleIdx="1" presStyleCnt="3">
        <dgm:presLayoutVars>
          <dgm:bulletEnabled val="1"/>
        </dgm:presLayoutVars>
      </dgm:prSet>
      <dgm:spPr/>
    </dgm:pt>
    <dgm:pt modelId="{F9F2332D-EC74-4D27-B6ED-3ED5AEEC5392}" type="pres">
      <dgm:prSet presAssocID="{00C330EA-88F6-4B50-B6DA-35A7EF1D0A51}" presName="parentNode2" presStyleLbl="node1" presStyleIdx="1" presStyleCnt="3">
        <dgm:presLayoutVars>
          <dgm:chMax val="0"/>
          <dgm:bulletEnabled val="1"/>
        </dgm:presLayoutVars>
      </dgm:prSet>
      <dgm:spPr/>
    </dgm:pt>
    <dgm:pt modelId="{00A9C1A3-0BC2-4F03-99A6-E1B412455619}" type="pres">
      <dgm:prSet presAssocID="{00C330EA-88F6-4B50-B6DA-35A7EF1D0A51}" presName="connSite2" presStyleCnt="0"/>
      <dgm:spPr/>
    </dgm:pt>
    <dgm:pt modelId="{992E5628-FAA2-4A98-830B-1972CAF282BF}" type="pres">
      <dgm:prSet presAssocID="{44D048ED-E702-4C71-91EA-6915595EF5EE}" presName="Name18" presStyleLbl="sibTrans2D1" presStyleIdx="1" presStyleCnt="2"/>
      <dgm:spPr/>
    </dgm:pt>
    <dgm:pt modelId="{0ECA02AF-E5DE-4738-880F-58451031A5D3}" type="pres">
      <dgm:prSet presAssocID="{9DB9C11A-C041-4749-A3F4-FBAB660114D5}" presName="composite1" presStyleCnt="0"/>
      <dgm:spPr/>
    </dgm:pt>
    <dgm:pt modelId="{F308FFE7-F5F0-4195-BB86-19B2FF3CFBAF}" type="pres">
      <dgm:prSet presAssocID="{9DB9C11A-C041-4749-A3F4-FBAB660114D5}" presName="dummyNode1" presStyleLbl="node1" presStyleIdx="1" presStyleCnt="3"/>
      <dgm:spPr/>
    </dgm:pt>
    <dgm:pt modelId="{1D072DF4-6113-4C49-B61D-BCB9DF2EFAF2}" type="pres">
      <dgm:prSet presAssocID="{9DB9C11A-C041-4749-A3F4-FBAB660114D5}" presName="childNode1" presStyleLbl="bgAcc1" presStyleIdx="2" presStyleCnt="3">
        <dgm:presLayoutVars>
          <dgm:bulletEnabled val="1"/>
        </dgm:presLayoutVars>
      </dgm:prSet>
      <dgm:spPr/>
    </dgm:pt>
    <dgm:pt modelId="{4003A123-D563-48C4-9952-13772AA28845}" type="pres">
      <dgm:prSet presAssocID="{9DB9C11A-C041-4749-A3F4-FBAB660114D5}" presName="childNode1tx" presStyleLbl="bgAcc1" presStyleIdx="2" presStyleCnt="3">
        <dgm:presLayoutVars>
          <dgm:bulletEnabled val="1"/>
        </dgm:presLayoutVars>
      </dgm:prSet>
      <dgm:spPr/>
    </dgm:pt>
    <dgm:pt modelId="{C89DE2D3-A5AA-45CE-872A-71C1C459782D}" type="pres">
      <dgm:prSet presAssocID="{9DB9C11A-C041-4749-A3F4-FBAB660114D5}" presName="parentNode1" presStyleLbl="node1" presStyleIdx="2" presStyleCnt="3">
        <dgm:presLayoutVars>
          <dgm:chMax val="1"/>
          <dgm:bulletEnabled val="1"/>
        </dgm:presLayoutVars>
      </dgm:prSet>
      <dgm:spPr/>
    </dgm:pt>
    <dgm:pt modelId="{746755DD-F6B8-4D80-B2A2-8FAAFD8576F3}" type="pres">
      <dgm:prSet presAssocID="{9DB9C11A-C041-4749-A3F4-FBAB660114D5}" presName="connSite1" presStyleCnt="0"/>
      <dgm:spPr/>
    </dgm:pt>
  </dgm:ptLst>
  <dgm:cxnLst>
    <dgm:cxn modelId="{A9B09702-6CB8-48B3-BBB8-78E6F7926F0C}" type="presOf" srcId="{4704A63D-2042-46A4-A963-A8CAC84E9F68}" destId="{B99F0A98-BCD5-482C-9AC9-574A383D2525}" srcOrd="1" destOrd="0" presId="urn:microsoft.com/office/officeart/2005/8/layout/hProcess4"/>
    <dgm:cxn modelId="{B3363415-593E-4E6D-AACF-7D639605229E}" type="presOf" srcId="{AB9DE49E-0909-441D-889E-153BF6860DC9}" destId="{4003A123-D563-48C4-9952-13772AA28845}" srcOrd="1" destOrd="0" presId="urn:microsoft.com/office/officeart/2005/8/layout/hProcess4"/>
    <dgm:cxn modelId="{9C148A24-DB15-423A-83EB-28EC42586218}" srcId="{2E35FA26-0700-4D6D-993F-CB859BD3D1FD}" destId="{75DF5125-4F30-408C-9555-DB6FCCEF2639}" srcOrd="0" destOrd="0" parTransId="{1677AD6B-340C-4C40-9490-A4E90C516D72}" sibTransId="{80079764-1DF2-40E5-9AF8-6C78C148DB06}"/>
    <dgm:cxn modelId="{2BC28727-D29B-4FF5-9A69-5366779304A5}" srcId="{C5DE1BB3-E16B-4E65-9F0D-C0ABD1F821FC}" destId="{00C330EA-88F6-4B50-B6DA-35A7EF1D0A51}" srcOrd="1" destOrd="0" parTransId="{8F1A3D5F-31F3-44FC-93F4-7D5E48AD8CBC}" sibTransId="{44D048ED-E702-4C71-91EA-6915595EF5EE}"/>
    <dgm:cxn modelId="{9B658A32-C635-4009-B350-773B95037B7D}" srcId="{9DB9C11A-C041-4749-A3F4-FBAB660114D5}" destId="{F055C98B-CBDC-4612-8D86-81ED2D703518}" srcOrd="1" destOrd="0" parTransId="{4D8183E1-2C6D-4C5A-9449-E47A95D3C298}" sibTransId="{E20D7631-468A-46DA-8EF4-A4DA0AE4B991}"/>
    <dgm:cxn modelId="{6B040733-7DC5-403C-9612-484AE1283D65}" type="presOf" srcId="{F055C98B-CBDC-4612-8D86-81ED2D703518}" destId="{4003A123-D563-48C4-9952-13772AA28845}" srcOrd="1" destOrd="1" presId="urn:microsoft.com/office/officeart/2005/8/layout/hProcess4"/>
    <dgm:cxn modelId="{A36A7834-2779-40E1-8279-591473FA9C71}" type="presOf" srcId="{4704A63D-2042-46A4-A963-A8CAC84E9F68}" destId="{83D62475-5DA9-4673-AAAD-C460AD24B9B2}" srcOrd="0" destOrd="0" presId="urn:microsoft.com/office/officeart/2005/8/layout/hProcess4"/>
    <dgm:cxn modelId="{348EA33C-DDDA-4DDC-98AB-88A3633EC581}" srcId="{00C330EA-88F6-4B50-B6DA-35A7EF1D0A51}" destId="{1CD3E5EC-0B4B-4B7F-A729-43507E9AF3EF}" srcOrd="1" destOrd="0" parTransId="{64E99914-3AE9-4FB1-9425-36E187109834}" sibTransId="{59507760-25C6-45F9-8E3D-8EEDAB76CB4F}"/>
    <dgm:cxn modelId="{CAD68C48-5514-489F-A0D1-3690E3369C50}" type="presOf" srcId="{00C330EA-88F6-4B50-B6DA-35A7EF1D0A51}" destId="{F9F2332D-EC74-4D27-B6ED-3ED5AEEC5392}" srcOrd="0" destOrd="0" presId="urn:microsoft.com/office/officeart/2005/8/layout/hProcess4"/>
    <dgm:cxn modelId="{3498A34D-DC9E-472B-BDE1-361F3EB3554C}" srcId="{C5DE1BB3-E16B-4E65-9F0D-C0ABD1F821FC}" destId="{9DB9C11A-C041-4749-A3F4-FBAB660114D5}" srcOrd="2" destOrd="0" parTransId="{D2CED8E2-CB0E-4D52-9207-12013E190826}" sibTransId="{D60F8F2D-616D-4403-B003-6344E0B70D32}"/>
    <dgm:cxn modelId="{43323F6F-1F84-4877-8ACD-7D4742AE7210}" type="presOf" srcId="{75DF5125-4F30-408C-9555-DB6FCCEF2639}" destId="{6DEB428A-8004-497A-873C-B7391E68155C}" srcOrd="0" destOrd="0" presId="urn:microsoft.com/office/officeart/2005/8/layout/hProcess4"/>
    <dgm:cxn modelId="{4A511072-567B-4461-B983-2D545934D125}" srcId="{C5DE1BB3-E16B-4E65-9F0D-C0ABD1F821FC}" destId="{2E35FA26-0700-4D6D-993F-CB859BD3D1FD}" srcOrd="0" destOrd="0" parTransId="{2A6DC258-7413-4D5A-B01F-BF051B389262}" sibTransId="{6CB9075B-04B3-4B18-8A8C-F19AC33E7511}"/>
    <dgm:cxn modelId="{3076D953-FA16-4DCC-9970-4DFA4C5A53A5}" type="presOf" srcId="{9DB9C11A-C041-4749-A3F4-FBAB660114D5}" destId="{C89DE2D3-A5AA-45CE-872A-71C1C459782D}" srcOrd="0" destOrd="0" presId="urn:microsoft.com/office/officeart/2005/8/layout/hProcess4"/>
    <dgm:cxn modelId="{FD30BF7A-7B44-440D-AFE8-2FFF9E87A2B5}" type="presOf" srcId="{F055C98B-CBDC-4612-8D86-81ED2D703518}" destId="{1D072DF4-6113-4C49-B61D-BCB9DF2EFAF2}" srcOrd="0" destOrd="1" presId="urn:microsoft.com/office/officeart/2005/8/layout/hProcess4"/>
    <dgm:cxn modelId="{BE72E282-13FE-4949-A137-E451C7D1BDD7}" type="presOf" srcId="{75DF5125-4F30-408C-9555-DB6FCCEF2639}" destId="{C3B7DB8E-13BC-43C4-9158-5DE775720E8A}" srcOrd="1" destOrd="0" presId="urn:microsoft.com/office/officeart/2005/8/layout/hProcess4"/>
    <dgm:cxn modelId="{081B7990-81E6-4504-A054-9E8E5E0139D3}" srcId="{00C330EA-88F6-4B50-B6DA-35A7EF1D0A51}" destId="{4704A63D-2042-46A4-A963-A8CAC84E9F68}" srcOrd="0" destOrd="0" parTransId="{9CA90D6B-BF10-4B27-B404-6988A5564740}" sibTransId="{5B90C5EE-A762-486A-9E68-AFB5E5C49F29}"/>
    <dgm:cxn modelId="{3056ED90-E3F5-46D1-B914-CF17E9FF723F}" srcId="{9DB9C11A-C041-4749-A3F4-FBAB660114D5}" destId="{AB9DE49E-0909-441D-889E-153BF6860DC9}" srcOrd="0" destOrd="0" parTransId="{1F2DE2BC-B949-4719-8475-73D0F3DDD218}" sibTransId="{C5DC958D-16D7-4B9C-8313-99C59E0246A2}"/>
    <dgm:cxn modelId="{11D97AA2-AFDF-419F-AAE0-F74A4A7647BD}" type="presOf" srcId="{C5DE1BB3-E16B-4E65-9F0D-C0ABD1F821FC}" destId="{CE983950-3B0F-4B1F-AB6B-7429068A6766}" srcOrd="0" destOrd="0" presId="urn:microsoft.com/office/officeart/2005/8/layout/hProcess4"/>
    <dgm:cxn modelId="{63C6EFA7-D2BC-47D4-8D0C-178C9659EC35}" type="presOf" srcId="{2E35FA26-0700-4D6D-993F-CB859BD3D1FD}" destId="{4F7DE535-AAD3-4B48-BC5A-E613B703A80D}" srcOrd="0" destOrd="0" presId="urn:microsoft.com/office/officeart/2005/8/layout/hProcess4"/>
    <dgm:cxn modelId="{2793D4A8-5D40-4BB3-BD5A-91F300B06332}" type="presOf" srcId="{44D048ED-E702-4C71-91EA-6915595EF5EE}" destId="{992E5628-FAA2-4A98-830B-1972CAF282BF}" srcOrd="0" destOrd="0" presId="urn:microsoft.com/office/officeart/2005/8/layout/hProcess4"/>
    <dgm:cxn modelId="{ACFB51B6-C34B-4DC5-8DE0-EF464220497E}" type="presOf" srcId="{1CD3E5EC-0B4B-4B7F-A729-43507E9AF3EF}" destId="{83D62475-5DA9-4673-AAAD-C460AD24B9B2}" srcOrd="0" destOrd="1" presId="urn:microsoft.com/office/officeart/2005/8/layout/hProcess4"/>
    <dgm:cxn modelId="{A04B97CE-A549-4674-A854-A3542BA34CFE}" type="presOf" srcId="{AB9DE49E-0909-441D-889E-153BF6860DC9}" destId="{1D072DF4-6113-4C49-B61D-BCB9DF2EFAF2}" srcOrd="0" destOrd="0" presId="urn:microsoft.com/office/officeart/2005/8/layout/hProcess4"/>
    <dgm:cxn modelId="{62102BE0-3D95-4F03-8C0E-EECCA00A688F}" type="presOf" srcId="{6CB9075B-04B3-4B18-8A8C-F19AC33E7511}" destId="{B69E4994-66A6-4044-97DE-813EDF15715E}" srcOrd="0" destOrd="0" presId="urn:microsoft.com/office/officeart/2005/8/layout/hProcess4"/>
    <dgm:cxn modelId="{CD014FED-FE2D-4C3D-AA5C-D59B5BB4CE9D}" type="presOf" srcId="{1CD3E5EC-0B4B-4B7F-A729-43507E9AF3EF}" destId="{B99F0A98-BCD5-482C-9AC9-574A383D2525}" srcOrd="1" destOrd="1" presId="urn:microsoft.com/office/officeart/2005/8/layout/hProcess4"/>
    <dgm:cxn modelId="{25A7C225-B08B-4CEB-B15D-CE2C7C06F582}" type="presParOf" srcId="{CE983950-3B0F-4B1F-AB6B-7429068A6766}" destId="{CF2868E4-5F46-408E-99BE-5B823330B98C}" srcOrd="0" destOrd="0" presId="urn:microsoft.com/office/officeart/2005/8/layout/hProcess4"/>
    <dgm:cxn modelId="{985253FC-C575-4FFA-A74F-FB367288B9E9}" type="presParOf" srcId="{CE983950-3B0F-4B1F-AB6B-7429068A6766}" destId="{C66E5B0D-C1B8-4EB9-AE4A-364EAE1A10F5}" srcOrd="1" destOrd="0" presId="urn:microsoft.com/office/officeart/2005/8/layout/hProcess4"/>
    <dgm:cxn modelId="{738F9F09-396C-4EDC-88E8-E3028DA7DB0A}" type="presParOf" srcId="{CE983950-3B0F-4B1F-AB6B-7429068A6766}" destId="{B42EA5EE-4144-4801-A296-F887612B6084}" srcOrd="2" destOrd="0" presId="urn:microsoft.com/office/officeart/2005/8/layout/hProcess4"/>
    <dgm:cxn modelId="{186B899E-806F-4CAC-A460-997495122CBB}" type="presParOf" srcId="{B42EA5EE-4144-4801-A296-F887612B6084}" destId="{B2E8FB5D-E3C9-4EF5-B391-E848B2CDFFC9}" srcOrd="0" destOrd="0" presId="urn:microsoft.com/office/officeart/2005/8/layout/hProcess4"/>
    <dgm:cxn modelId="{F9D21526-2538-4F62-81FA-62A79401728C}" type="presParOf" srcId="{B2E8FB5D-E3C9-4EF5-B391-E848B2CDFFC9}" destId="{DF0C6604-187F-4322-B030-13713B348402}" srcOrd="0" destOrd="0" presId="urn:microsoft.com/office/officeart/2005/8/layout/hProcess4"/>
    <dgm:cxn modelId="{5D9BCCAD-268A-4B7A-98BC-EBC110D56E55}" type="presParOf" srcId="{B2E8FB5D-E3C9-4EF5-B391-E848B2CDFFC9}" destId="{6DEB428A-8004-497A-873C-B7391E68155C}" srcOrd="1" destOrd="0" presId="urn:microsoft.com/office/officeart/2005/8/layout/hProcess4"/>
    <dgm:cxn modelId="{C344C080-71D9-49C7-A2DE-545BC9A0162C}" type="presParOf" srcId="{B2E8FB5D-E3C9-4EF5-B391-E848B2CDFFC9}" destId="{C3B7DB8E-13BC-43C4-9158-5DE775720E8A}" srcOrd="2" destOrd="0" presId="urn:microsoft.com/office/officeart/2005/8/layout/hProcess4"/>
    <dgm:cxn modelId="{2FCB12FF-2B9B-402D-AEB6-4D9EEFDC916C}" type="presParOf" srcId="{B2E8FB5D-E3C9-4EF5-B391-E848B2CDFFC9}" destId="{4F7DE535-AAD3-4B48-BC5A-E613B703A80D}" srcOrd="3" destOrd="0" presId="urn:microsoft.com/office/officeart/2005/8/layout/hProcess4"/>
    <dgm:cxn modelId="{50D88327-85A8-4201-A404-E2B528B1CA41}" type="presParOf" srcId="{B2E8FB5D-E3C9-4EF5-B391-E848B2CDFFC9}" destId="{B7CB7712-71B8-46F5-8CF9-F5FC284F0700}" srcOrd="4" destOrd="0" presId="urn:microsoft.com/office/officeart/2005/8/layout/hProcess4"/>
    <dgm:cxn modelId="{741CE6DA-5BE1-4382-AB02-7384CF7273C8}" type="presParOf" srcId="{B42EA5EE-4144-4801-A296-F887612B6084}" destId="{B69E4994-66A6-4044-97DE-813EDF15715E}" srcOrd="1" destOrd="0" presId="urn:microsoft.com/office/officeart/2005/8/layout/hProcess4"/>
    <dgm:cxn modelId="{E304E334-E17B-4F85-9180-714139BADBA8}" type="presParOf" srcId="{B42EA5EE-4144-4801-A296-F887612B6084}" destId="{1060200D-C669-47F6-8AF2-CB60F6344B1E}" srcOrd="2" destOrd="0" presId="urn:microsoft.com/office/officeart/2005/8/layout/hProcess4"/>
    <dgm:cxn modelId="{E6D8FEB3-2B64-461C-ABF1-B774FECBC1C7}" type="presParOf" srcId="{1060200D-C669-47F6-8AF2-CB60F6344B1E}" destId="{55340DD6-896E-45C7-983C-368F9EB7F936}" srcOrd="0" destOrd="0" presId="urn:microsoft.com/office/officeart/2005/8/layout/hProcess4"/>
    <dgm:cxn modelId="{9C4401D2-2F81-4303-9FFF-4E26C8C45844}" type="presParOf" srcId="{1060200D-C669-47F6-8AF2-CB60F6344B1E}" destId="{83D62475-5DA9-4673-AAAD-C460AD24B9B2}" srcOrd="1" destOrd="0" presId="urn:microsoft.com/office/officeart/2005/8/layout/hProcess4"/>
    <dgm:cxn modelId="{A4121957-04F8-418D-93EB-2EC5799B3B16}" type="presParOf" srcId="{1060200D-C669-47F6-8AF2-CB60F6344B1E}" destId="{B99F0A98-BCD5-482C-9AC9-574A383D2525}" srcOrd="2" destOrd="0" presId="urn:microsoft.com/office/officeart/2005/8/layout/hProcess4"/>
    <dgm:cxn modelId="{E90E5723-807B-441C-B7A1-FDE0EEB19D0B}" type="presParOf" srcId="{1060200D-C669-47F6-8AF2-CB60F6344B1E}" destId="{F9F2332D-EC74-4D27-B6ED-3ED5AEEC5392}" srcOrd="3" destOrd="0" presId="urn:microsoft.com/office/officeart/2005/8/layout/hProcess4"/>
    <dgm:cxn modelId="{94FDF5F3-F626-4B0D-989C-91B34054627E}" type="presParOf" srcId="{1060200D-C669-47F6-8AF2-CB60F6344B1E}" destId="{00A9C1A3-0BC2-4F03-99A6-E1B412455619}" srcOrd="4" destOrd="0" presId="urn:microsoft.com/office/officeart/2005/8/layout/hProcess4"/>
    <dgm:cxn modelId="{2A496619-120B-4B3E-9CCD-A41D10F2DA7D}" type="presParOf" srcId="{B42EA5EE-4144-4801-A296-F887612B6084}" destId="{992E5628-FAA2-4A98-830B-1972CAF282BF}" srcOrd="3" destOrd="0" presId="urn:microsoft.com/office/officeart/2005/8/layout/hProcess4"/>
    <dgm:cxn modelId="{E5E5278E-38BB-46CD-9764-4403E23F973D}" type="presParOf" srcId="{B42EA5EE-4144-4801-A296-F887612B6084}" destId="{0ECA02AF-E5DE-4738-880F-58451031A5D3}" srcOrd="4" destOrd="0" presId="urn:microsoft.com/office/officeart/2005/8/layout/hProcess4"/>
    <dgm:cxn modelId="{4BA53747-D460-4EFE-B287-32CB7E79ED8D}" type="presParOf" srcId="{0ECA02AF-E5DE-4738-880F-58451031A5D3}" destId="{F308FFE7-F5F0-4195-BB86-19B2FF3CFBAF}" srcOrd="0" destOrd="0" presId="urn:microsoft.com/office/officeart/2005/8/layout/hProcess4"/>
    <dgm:cxn modelId="{1D9B4559-C096-4663-BA7B-D89B002EADB4}" type="presParOf" srcId="{0ECA02AF-E5DE-4738-880F-58451031A5D3}" destId="{1D072DF4-6113-4C49-B61D-BCB9DF2EFAF2}" srcOrd="1" destOrd="0" presId="urn:microsoft.com/office/officeart/2005/8/layout/hProcess4"/>
    <dgm:cxn modelId="{EC608E82-ECDC-492D-9368-699B83283700}" type="presParOf" srcId="{0ECA02AF-E5DE-4738-880F-58451031A5D3}" destId="{4003A123-D563-48C4-9952-13772AA28845}" srcOrd="2" destOrd="0" presId="urn:microsoft.com/office/officeart/2005/8/layout/hProcess4"/>
    <dgm:cxn modelId="{D3110760-F7A3-4DDD-8312-01C64A65741B}" type="presParOf" srcId="{0ECA02AF-E5DE-4738-880F-58451031A5D3}" destId="{C89DE2D3-A5AA-45CE-872A-71C1C459782D}" srcOrd="3" destOrd="0" presId="urn:microsoft.com/office/officeart/2005/8/layout/hProcess4"/>
    <dgm:cxn modelId="{1A1BE800-CCAD-4FC3-AB8A-CA2A39EED256}" type="presParOf" srcId="{0ECA02AF-E5DE-4738-880F-58451031A5D3}" destId="{746755DD-F6B8-4D80-B2A2-8FAAFD8576F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E1BB3-E16B-4E65-9F0D-C0ABD1F821FC}" type="doc">
      <dgm:prSet loTypeId="urn:microsoft.com/office/officeart/2005/8/layout/hProcess4" loCatId="process" qsTypeId="urn:microsoft.com/office/officeart/2005/8/quickstyle/simple1" qsCatId="simple" csTypeId="urn:microsoft.com/office/officeart/2005/8/colors/accent3_2" csCatId="accent3" phldr="1"/>
      <dgm:spPr/>
      <dgm:t>
        <a:bodyPr/>
        <a:lstStyle/>
        <a:p>
          <a:endParaRPr lang="fr-CA"/>
        </a:p>
      </dgm:t>
    </dgm:pt>
    <dgm:pt modelId="{2E35FA26-0700-4D6D-993F-CB859BD3D1FD}">
      <dgm:prSet phldrT="[Texte]"/>
      <dgm:spPr/>
      <dgm:t>
        <a:bodyPr/>
        <a:lstStyle/>
        <a:p>
          <a:r>
            <a:rPr lang="fr-CA" dirty="0" err="1"/>
            <a:t>Submit</a:t>
          </a:r>
          <a:r>
            <a:rPr lang="fr-CA" dirty="0"/>
            <a:t> </a:t>
          </a:r>
          <a:r>
            <a:rPr lang="fr-CA" dirty="0" err="1"/>
            <a:t>extended</a:t>
          </a:r>
          <a:r>
            <a:rPr lang="fr-CA" dirty="0"/>
            <a:t> abstract</a:t>
          </a:r>
        </a:p>
      </dgm:t>
    </dgm:pt>
    <dgm:pt modelId="{2A6DC258-7413-4D5A-B01F-BF051B389262}" type="parTrans" cxnId="{4A511072-567B-4461-B983-2D545934D125}">
      <dgm:prSet/>
      <dgm:spPr/>
      <dgm:t>
        <a:bodyPr/>
        <a:lstStyle/>
        <a:p>
          <a:endParaRPr lang="fr-CA"/>
        </a:p>
      </dgm:t>
    </dgm:pt>
    <dgm:pt modelId="{6CB9075B-04B3-4B18-8A8C-F19AC33E7511}" type="sibTrans" cxnId="{4A511072-567B-4461-B983-2D545934D125}">
      <dgm:prSet/>
      <dgm:spPr/>
      <dgm:t>
        <a:bodyPr/>
        <a:lstStyle/>
        <a:p>
          <a:endParaRPr lang="fr-CA"/>
        </a:p>
      </dgm:t>
    </dgm:pt>
    <dgm:pt modelId="{75DF5125-4F30-408C-9555-DB6FCCEF2639}">
      <dgm:prSet phldrT="[Texte]"/>
      <dgm:spPr/>
      <dgm:t>
        <a:bodyPr/>
        <a:lstStyle/>
        <a:p>
          <a:r>
            <a:rPr lang="fr-CA" dirty="0"/>
            <a:t>200-300 </a:t>
          </a:r>
          <a:r>
            <a:rPr lang="fr-CA" dirty="0" err="1"/>
            <a:t>words</a:t>
          </a:r>
          <a:r>
            <a:rPr lang="fr-CA" dirty="0"/>
            <a:t> abstract + 2-4 page article</a:t>
          </a:r>
        </a:p>
      </dgm:t>
    </dgm:pt>
    <dgm:pt modelId="{1677AD6B-340C-4C40-9490-A4E90C516D72}" type="parTrans" cxnId="{9C148A24-DB15-423A-83EB-28EC42586218}">
      <dgm:prSet/>
      <dgm:spPr/>
      <dgm:t>
        <a:bodyPr/>
        <a:lstStyle/>
        <a:p>
          <a:endParaRPr lang="fr-CA"/>
        </a:p>
      </dgm:t>
    </dgm:pt>
    <dgm:pt modelId="{80079764-1DF2-40E5-9AF8-6C78C148DB06}" type="sibTrans" cxnId="{9C148A24-DB15-423A-83EB-28EC42586218}">
      <dgm:prSet/>
      <dgm:spPr/>
      <dgm:t>
        <a:bodyPr/>
        <a:lstStyle/>
        <a:p>
          <a:endParaRPr lang="fr-CA"/>
        </a:p>
      </dgm:t>
    </dgm:pt>
    <dgm:pt modelId="{00C330EA-88F6-4B50-B6DA-35A7EF1D0A51}">
      <dgm:prSet phldrT="[Texte]"/>
      <dgm:spPr/>
      <dgm:t>
        <a:bodyPr/>
        <a:lstStyle/>
        <a:p>
          <a:r>
            <a:rPr lang="fr-CA" dirty="0" err="1"/>
            <a:t>Reviews</a:t>
          </a:r>
          <a:endParaRPr lang="fr-CA" dirty="0"/>
        </a:p>
      </dgm:t>
    </dgm:pt>
    <dgm:pt modelId="{8F1A3D5F-31F3-44FC-93F4-7D5E48AD8CBC}" type="parTrans" cxnId="{2BC28727-D29B-4FF5-9A69-5366779304A5}">
      <dgm:prSet/>
      <dgm:spPr/>
      <dgm:t>
        <a:bodyPr/>
        <a:lstStyle/>
        <a:p>
          <a:endParaRPr lang="fr-CA"/>
        </a:p>
      </dgm:t>
    </dgm:pt>
    <dgm:pt modelId="{44D048ED-E702-4C71-91EA-6915595EF5EE}" type="sibTrans" cxnId="{2BC28727-D29B-4FF5-9A69-5366779304A5}">
      <dgm:prSet/>
      <dgm:spPr/>
      <dgm:t>
        <a:bodyPr/>
        <a:lstStyle/>
        <a:p>
          <a:endParaRPr lang="fr-CA"/>
        </a:p>
      </dgm:t>
    </dgm:pt>
    <dgm:pt modelId="{4704A63D-2042-46A4-A963-A8CAC84E9F68}">
      <dgm:prSet phldrT="[Texte]"/>
      <dgm:spPr/>
      <dgm:t>
        <a:bodyPr/>
        <a:lstStyle/>
        <a:p>
          <a:r>
            <a:rPr lang="fr-CA" dirty="0" err="1"/>
            <a:t>Accept</a:t>
          </a:r>
          <a:r>
            <a:rPr lang="fr-CA" dirty="0"/>
            <a:t> / </a:t>
          </a:r>
          <a:r>
            <a:rPr lang="fr-CA" dirty="0" err="1"/>
            <a:t>Reject</a:t>
          </a:r>
          <a:r>
            <a:rPr lang="fr-CA" dirty="0"/>
            <a:t> </a:t>
          </a:r>
          <a:r>
            <a:rPr lang="fr-CA" dirty="0" err="1"/>
            <a:t>decision</a:t>
          </a:r>
          <a:endParaRPr lang="fr-CA" dirty="0"/>
        </a:p>
      </dgm:t>
    </dgm:pt>
    <dgm:pt modelId="{9CA90D6B-BF10-4B27-B404-6988A5564740}" type="parTrans" cxnId="{081B7990-81E6-4504-A054-9E8E5E0139D3}">
      <dgm:prSet/>
      <dgm:spPr/>
      <dgm:t>
        <a:bodyPr/>
        <a:lstStyle/>
        <a:p>
          <a:endParaRPr lang="fr-CA"/>
        </a:p>
      </dgm:t>
    </dgm:pt>
    <dgm:pt modelId="{5B90C5EE-A762-486A-9E68-AFB5E5C49F29}" type="sibTrans" cxnId="{081B7990-81E6-4504-A054-9E8E5E0139D3}">
      <dgm:prSet/>
      <dgm:spPr/>
      <dgm:t>
        <a:bodyPr/>
        <a:lstStyle/>
        <a:p>
          <a:endParaRPr lang="fr-CA"/>
        </a:p>
      </dgm:t>
    </dgm:pt>
    <dgm:pt modelId="{1CD3E5EC-0B4B-4B7F-A729-43507E9AF3EF}">
      <dgm:prSet phldrT="[Texte]"/>
      <dgm:spPr/>
      <dgm:t>
        <a:bodyPr/>
        <a:lstStyle/>
        <a:p>
          <a:r>
            <a:rPr lang="fr-CA" dirty="0"/>
            <a:t>No </a:t>
          </a:r>
          <a:r>
            <a:rPr lang="fr-CA" dirty="0" err="1"/>
            <a:t>rebuttal</a:t>
          </a:r>
          <a:endParaRPr lang="fr-CA" dirty="0"/>
        </a:p>
      </dgm:t>
    </dgm:pt>
    <dgm:pt modelId="{64E99914-3AE9-4FB1-9425-36E187109834}" type="parTrans" cxnId="{348EA33C-DDDA-4DDC-98AB-88A3633EC581}">
      <dgm:prSet/>
      <dgm:spPr/>
      <dgm:t>
        <a:bodyPr/>
        <a:lstStyle/>
        <a:p>
          <a:endParaRPr lang="fr-CA"/>
        </a:p>
      </dgm:t>
    </dgm:pt>
    <dgm:pt modelId="{59507760-25C6-45F9-8E3D-8EEDAB76CB4F}" type="sibTrans" cxnId="{348EA33C-DDDA-4DDC-98AB-88A3633EC581}">
      <dgm:prSet/>
      <dgm:spPr/>
      <dgm:t>
        <a:bodyPr/>
        <a:lstStyle/>
        <a:p>
          <a:endParaRPr lang="fr-CA"/>
        </a:p>
      </dgm:t>
    </dgm:pt>
    <dgm:pt modelId="{9DB9C11A-C041-4749-A3F4-FBAB660114D5}">
      <dgm:prSet phldrT="[Texte]"/>
      <dgm:spPr/>
      <dgm:t>
        <a:bodyPr/>
        <a:lstStyle/>
        <a:p>
          <a:r>
            <a:rPr lang="fr-CA" dirty="0" err="1"/>
            <a:t>Manuscript</a:t>
          </a:r>
          <a:r>
            <a:rPr lang="fr-CA" dirty="0"/>
            <a:t> </a:t>
          </a:r>
          <a:r>
            <a:rPr lang="fr-CA" dirty="0" err="1"/>
            <a:t>submission</a:t>
          </a:r>
          <a:endParaRPr lang="fr-CA" dirty="0"/>
        </a:p>
      </dgm:t>
    </dgm:pt>
    <dgm:pt modelId="{D2CED8E2-CB0E-4D52-9207-12013E190826}" type="parTrans" cxnId="{3498A34D-DC9E-472B-BDE1-361F3EB3554C}">
      <dgm:prSet/>
      <dgm:spPr/>
      <dgm:t>
        <a:bodyPr/>
        <a:lstStyle/>
        <a:p>
          <a:endParaRPr lang="fr-CA"/>
        </a:p>
      </dgm:t>
    </dgm:pt>
    <dgm:pt modelId="{D60F8F2D-616D-4403-B003-6344E0B70D32}" type="sibTrans" cxnId="{3498A34D-DC9E-472B-BDE1-361F3EB3554C}">
      <dgm:prSet/>
      <dgm:spPr/>
      <dgm:t>
        <a:bodyPr/>
        <a:lstStyle/>
        <a:p>
          <a:endParaRPr lang="fr-CA"/>
        </a:p>
      </dgm:t>
    </dgm:pt>
    <dgm:pt modelId="{AB9DE49E-0909-441D-889E-153BF6860DC9}">
      <dgm:prSet phldrT="[Texte]"/>
      <dgm:spPr/>
      <dgm:t>
        <a:bodyPr/>
        <a:lstStyle/>
        <a:p>
          <a:r>
            <a:rPr lang="fr-CA" dirty="0"/>
            <a:t>Minimum of 4 page</a:t>
          </a:r>
        </a:p>
      </dgm:t>
    </dgm:pt>
    <dgm:pt modelId="{1F2DE2BC-B949-4719-8475-73D0F3DDD218}" type="parTrans" cxnId="{3056ED90-E3F5-46D1-B914-CF17E9FF723F}">
      <dgm:prSet/>
      <dgm:spPr/>
      <dgm:t>
        <a:bodyPr/>
        <a:lstStyle/>
        <a:p>
          <a:endParaRPr lang="fr-CA"/>
        </a:p>
      </dgm:t>
    </dgm:pt>
    <dgm:pt modelId="{C5DC958D-16D7-4B9C-8313-99C59E0246A2}" type="sibTrans" cxnId="{3056ED90-E3F5-46D1-B914-CF17E9FF723F}">
      <dgm:prSet/>
      <dgm:spPr/>
      <dgm:t>
        <a:bodyPr/>
        <a:lstStyle/>
        <a:p>
          <a:endParaRPr lang="fr-CA"/>
        </a:p>
      </dgm:t>
    </dgm:pt>
    <dgm:pt modelId="{5A242454-59F0-4694-B254-D76D3C8BA871}">
      <dgm:prSet phldrT="[Texte]"/>
      <dgm:spPr/>
      <dgm:t>
        <a:bodyPr/>
        <a:lstStyle/>
        <a:p>
          <a:r>
            <a:rPr lang="fr-CA" dirty="0"/>
            <a:t>No maximum </a:t>
          </a:r>
          <a:r>
            <a:rPr lang="fr-CA" dirty="0" err="1"/>
            <a:t>length</a:t>
          </a:r>
          <a:endParaRPr lang="fr-CA" dirty="0"/>
        </a:p>
      </dgm:t>
    </dgm:pt>
    <dgm:pt modelId="{3A8095C0-6CDF-402D-BAE8-42151CA46BE3}" type="parTrans" cxnId="{5871CCF4-42DD-4FC6-A79A-99FC023A8C19}">
      <dgm:prSet/>
      <dgm:spPr/>
      <dgm:t>
        <a:bodyPr/>
        <a:lstStyle/>
        <a:p>
          <a:endParaRPr lang="fr-CA"/>
        </a:p>
      </dgm:t>
    </dgm:pt>
    <dgm:pt modelId="{55196B49-6EAB-4513-B7CA-54535CB537F9}" type="sibTrans" cxnId="{5871CCF4-42DD-4FC6-A79A-99FC023A8C19}">
      <dgm:prSet/>
      <dgm:spPr/>
      <dgm:t>
        <a:bodyPr/>
        <a:lstStyle/>
        <a:p>
          <a:endParaRPr lang="fr-CA"/>
        </a:p>
      </dgm:t>
    </dgm:pt>
    <dgm:pt modelId="{CE983950-3B0F-4B1F-AB6B-7429068A6766}" type="pres">
      <dgm:prSet presAssocID="{C5DE1BB3-E16B-4E65-9F0D-C0ABD1F821FC}" presName="Name0" presStyleCnt="0">
        <dgm:presLayoutVars>
          <dgm:dir/>
          <dgm:animLvl val="lvl"/>
          <dgm:resizeHandles val="exact"/>
        </dgm:presLayoutVars>
      </dgm:prSet>
      <dgm:spPr/>
    </dgm:pt>
    <dgm:pt modelId="{CF2868E4-5F46-408E-99BE-5B823330B98C}" type="pres">
      <dgm:prSet presAssocID="{C5DE1BB3-E16B-4E65-9F0D-C0ABD1F821FC}" presName="tSp" presStyleCnt="0"/>
      <dgm:spPr/>
    </dgm:pt>
    <dgm:pt modelId="{C66E5B0D-C1B8-4EB9-AE4A-364EAE1A10F5}" type="pres">
      <dgm:prSet presAssocID="{C5DE1BB3-E16B-4E65-9F0D-C0ABD1F821FC}" presName="bSp" presStyleCnt="0"/>
      <dgm:spPr/>
    </dgm:pt>
    <dgm:pt modelId="{B42EA5EE-4144-4801-A296-F887612B6084}" type="pres">
      <dgm:prSet presAssocID="{C5DE1BB3-E16B-4E65-9F0D-C0ABD1F821FC}" presName="process" presStyleCnt="0"/>
      <dgm:spPr/>
    </dgm:pt>
    <dgm:pt modelId="{B2E8FB5D-E3C9-4EF5-B391-E848B2CDFFC9}" type="pres">
      <dgm:prSet presAssocID="{2E35FA26-0700-4D6D-993F-CB859BD3D1FD}" presName="composite1" presStyleCnt="0"/>
      <dgm:spPr/>
    </dgm:pt>
    <dgm:pt modelId="{DF0C6604-187F-4322-B030-13713B348402}" type="pres">
      <dgm:prSet presAssocID="{2E35FA26-0700-4D6D-993F-CB859BD3D1FD}" presName="dummyNode1" presStyleLbl="node1" presStyleIdx="0" presStyleCnt="3"/>
      <dgm:spPr/>
    </dgm:pt>
    <dgm:pt modelId="{6DEB428A-8004-497A-873C-B7391E68155C}" type="pres">
      <dgm:prSet presAssocID="{2E35FA26-0700-4D6D-993F-CB859BD3D1FD}" presName="childNode1" presStyleLbl="bgAcc1" presStyleIdx="0" presStyleCnt="3">
        <dgm:presLayoutVars>
          <dgm:bulletEnabled val="1"/>
        </dgm:presLayoutVars>
      </dgm:prSet>
      <dgm:spPr/>
    </dgm:pt>
    <dgm:pt modelId="{C3B7DB8E-13BC-43C4-9158-5DE775720E8A}" type="pres">
      <dgm:prSet presAssocID="{2E35FA26-0700-4D6D-993F-CB859BD3D1FD}" presName="childNode1tx" presStyleLbl="bgAcc1" presStyleIdx="0" presStyleCnt="3">
        <dgm:presLayoutVars>
          <dgm:bulletEnabled val="1"/>
        </dgm:presLayoutVars>
      </dgm:prSet>
      <dgm:spPr/>
    </dgm:pt>
    <dgm:pt modelId="{4F7DE535-AAD3-4B48-BC5A-E613B703A80D}" type="pres">
      <dgm:prSet presAssocID="{2E35FA26-0700-4D6D-993F-CB859BD3D1FD}" presName="parentNode1" presStyleLbl="node1" presStyleIdx="0" presStyleCnt="3">
        <dgm:presLayoutVars>
          <dgm:chMax val="1"/>
          <dgm:bulletEnabled val="1"/>
        </dgm:presLayoutVars>
      </dgm:prSet>
      <dgm:spPr/>
    </dgm:pt>
    <dgm:pt modelId="{B7CB7712-71B8-46F5-8CF9-F5FC284F0700}" type="pres">
      <dgm:prSet presAssocID="{2E35FA26-0700-4D6D-993F-CB859BD3D1FD}" presName="connSite1" presStyleCnt="0"/>
      <dgm:spPr/>
    </dgm:pt>
    <dgm:pt modelId="{B69E4994-66A6-4044-97DE-813EDF15715E}" type="pres">
      <dgm:prSet presAssocID="{6CB9075B-04B3-4B18-8A8C-F19AC33E7511}" presName="Name9" presStyleLbl="sibTrans2D1" presStyleIdx="0" presStyleCnt="2"/>
      <dgm:spPr/>
    </dgm:pt>
    <dgm:pt modelId="{1060200D-C669-47F6-8AF2-CB60F6344B1E}" type="pres">
      <dgm:prSet presAssocID="{00C330EA-88F6-4B50-B6DA-35A7EF1D0A51}" presName="composite2" presStyleCnt="0"/>
      <dgm:spPr/>
    </dgm:pt>
    <dgm:pt modelId="{55340DD6-896E-45C7-983C-368F9EB7F936}" type="pres">
      <dgm:prSet presAssocID="{00C330EA-88F6-4B50-B6DA-35A7EF1D0A51}" presName="dummyNode2" presStyleLbl="node1" presStyleIdx="0" presStyleCnt="3"/>
      <dgm:spPr/>
    </dgm:pt>
    <dgm:pt modelId="{83D62475-5DA9-4673-AAAD-C460AD24B9B2}" type="pres">
      <dgm:prSet presAssocID="{00C330EA-88F6-4B50-B6DA-35A7EF1D0A51}" presName="childNode2" presStyleLbl="bgAcc1" presStyleIdx="1" presStyleCnt="3">
        <dgm:presLayoutVars>
          <dgm:bulletEnabled val="1"/>
        </dgm:presLayoutVars>
      </dgm:prSet>
      <dgm:spPr/>
    </dgm:pt>
    <dgm:pt modelId="{B99F0A98-BCD5-482C-9AC9-574A383D2525}" type="pres">
      <dgm:prSet presAssocID="{00C330EA-88F6-4B50-B6DA-35A7EF1D0A51}" presName="childNode2tx" presStyleLbl="bgAcc1" presStyleIdx="1" presStyleCnt="3">
        <dgm:presLayoutVars>
          <dgm:bulletEnabled val="1"/>
        </dgm:presLayoutVars>
      </dgm:prSet>
      <dgm:spPr/>
    </dgm:pt>
    <dgm:pt modelId="{F9F2332D-EC74-4D27-B6ED-3ED5AEEC5392}" type="pres">
      <dgm:prSet presAssocID="{00C330EA-88F6-4B50-B6DA-35A7EF1D0A51}" presName="parentNode2" presStyleLbl="node1" presStyleIdx="1" presStyleCnt="3">
        <dgm:presLayoutVars>
          <dgm:chMax val="0"/>
          <dgm:bulletEnabled val="1"/>
        </dgm:presLayoutVars>
      </dgm:prSet>
      <dgm:spPr/>
    </dgm:pt>
    <dgm:pt modelId="{00A9C1A3-0BC2-4F03-99A6-E1B412455619}" type="pres">
      <dgm:prSet presAssocID="{00C330EA-88F6-4B50-B6DA-35A7EF1D0A51}" presName="connSite2" presStyleCnt="0"/>
      <dgm:spPr/>
    </dgm:pt>
    <dgm:pt modelId="{992E5628-FAA2-4A98-830B-1972CAF282BF}" type="pres">
      <dgm:prSet presAssocID="{44D048ED-E702-4C71-91EA-6915595EF5EE}" presName="Name18" presStyleLbl="sibTrans2D1" presStyleIdx="1" presStyleCnt="2"/>
      <dgm:spPr/>
    </dgm:pt>
    <dgm:pt modelId="{0ECA02AF-E5DE-4738-880F-58451031A5D3}" type="pres">
      <dgm:prSet presAssocID="{9DB9C11A-C041-4749-A3F4-FBAB660114D5}" presName="composite1" presStyleCnt="0"/>
      <dgm:spPr/>
    </dgm:pt>
    <dgm:pt modelId="{F308FFE7-F5F0-4195-BB86-19B2FF3CFBAF}" type="pres">
      <dgm:prSet presAssocID="{9DB9C11A-C041-4749-A3F4-FBAB660114D5}" presName="dummyNode1" presStyleLbl="node1" presStyleIdx="1" presStyleCnt="3"/>
      <dgm:spPr/>
    </dgm:pt>
    <dgm:pt modelId="{1D072DF4-6113-4C49-B61D-BCB9DF2EFAF2}" type="pres">
      <dgm:prSet presAssocID="{9DB9C11A-C041-4749-A3F4-FBAB660114D5}" presName="childNode1" presStyleLbl="bgAcc1" presStyleIdx="2" presStyleCnt="3">
        <dgm:presLayoutVars>
          <dgm:bulletEnabled val="1"/>
        </dgm:presLayoutVars>
      </dgm:prSet>
      <dgm:spPr/>
    </dgm:pt>
    <dgm:pt modelId="{4003A123-D563-48C4-9952-13772AA28845}" type="pres">
      <dgm:prSet presAssocID="{9DB9C11A-C041-4749-A3F4-FBAB660114D5}" presName="childNode1tx" presStyleLbl="bgAcc1" presStyleIdx="2" presStyleCnt="3">
        <dgm:presLayoutVars>
          <dgm:bulletEnabled val="1"/>
        </dgm:presLayoutVars>
      </dgm:prSet>
      <dgm:spPr/>
    </dgm:pt>
    <dgm:pt modelId="{C89DE2D3-A5AA-45CE-872A-71C1C459782D}" type="pres">
      <dgm:prSet presAssocID="{9DB9C11A-C041-4749-A3F4-FBAB660114D5}" presName="parentNode1" presStyleLbl="node1" presStyleIdx="2" presStyleCnt="3">
        <dgm:presLayoutVars>
          <dgm:chMax val="1"/>
          <dgm:bulletEnabled val="1"/>
        </dgm:presLayoutVars>
      </dgm:prSet>
      <dgm:spPr/>
    </dgm:pt>
    <dgm:pt modelId="{746755DD-F6B8-4D80-B2A2-8FAAFD8576F3}" type="pres">
      <dgm:prSet presAssocID="{9DB9C11A-C041-4749-A3F4-FBAB660114D5}" presName="connSite1" presStyleCnt="0"/>
      <dgm:spPr/>
    </dgm:pt>
  </dgm:ptLst>
  <dgm:cxnLst>
    <dgm:cxn modelId="{A9B09702-6CB8-48B3-BBB8-78E6F7926F0C}" type="presOf" srcId="{4704A63D-2042-46A4-A963-A8CAC84E9F68}" destId="{B99F0A98-BCD5-482C-9AC9-574A383D2525}" srcOrd="1" destOrd="0" presId="urn:microsoft.com/office/officeart/2005/8/layout/hProcess4"/>
    <dgm:cxn modelId="{B3363415-593E-4E6D-AACF-7D639605229E}" type="presOf" srcId="{AB9DE49E-0909-441D-889E-153BF6860DC9}" destId="{4003A123-D563-48C4-9952-13772AA28845}" srcOrd="1" destOrd="0" presId="urn:microsoft.com/office/officeart/2005/8/layout/hProcess4"/>
    <dgm:cxn modelId="{D277BE1D-1789-4427-88BC-D6C63E963427}" type="presOf" srcId="{5A242454-59F0-4694-B254-D76D3C8BA871}" destId="{4003A123-D563-48C4-9952-13772AA28845}" srcOrd="1" destOrd="1" presId="urn:microsoft.com/office/officeart/2005/8/layout/hProcess4"/>
    <dgm:cxn modelId="{9C148A24-DB15-423A-83EB-28EC42586218}" srcId="{2E35FA26-0700-4D6D-993F-CB859BD3D1FD}" destId="{75DF5125-4F30-408C-9555-DB6FCCEF2639}" srcOrd="0" destOrd="0" parTransId="{1677AD6B-340C-4C40-9490-A4E90C516D72}" sibTransId="{80079764-1DF2-40E5-9AF8-6C78C148DB06}"/>
    <dgm:cxn modelId="{2BC28727-D29B-4FF5-9A69-5366779304A5}" srcId="{C5DE1BB3-E16B-4E65-9F0D-C0ABD1F821FC}" destId="{00C330EA-88F6-4B50-B6DA-35A7EF1D0A51}" srcOrd="1" destOrd="0" parTransId="{8F1A3D5F-31F3-44FC-93F4-7D5E48AD8CBC}" sibTransId="{44D048ED-E702-4C71-91EA-6915595EF5EE}"/>
    <dgm:cxn modelId="{A36A7834-2779-40E1-8279-591473FA9C71}" type="presOf" srcId="{4704A63D-2042-46A4-A963-A8CAC84E9F68}" destId="{83D62475-5DA9-4673-AAAD-C460AD24B9B2}" srcOrd="0" destOrd="0" presId="urn:microsoft.com/office/officeart/2005/8/layout/hProcess4"/>
    <dgm:cxn modelId="{348EA33C-DDDA-4DDC-98AB-88A3633EC581}" srcId="{00C330EA-88F6-4B50-B6DA-35A7EF1D0A51}" destId="{1CD3E5EC-0B4B-4B7F-A729-43507E9AF3EF}" srcOrd="1" destOrd="0" parTransId="{64E99914-3AE9-4FB1-9425-36E187109834}" sibTransId="{59507760-25C6-45F9-8E3D-8EEDAB76CB4F}"/>
    <dgm:cxn modelId="{CAD68C48-5514-489F-A0D1-3690E3369C50}" type="presOf" srcId="{00C330EA-88F6-4B50-B6DA-35A7EF1D0A51}" destId="{F9F2332D-EC74-4D27-B6ED-3ED5AEEC5392}" srcOrd="0" destOrd="0" presId="urn:microsoft.com/office/officeart/2005/8/layout/hProcess4"/>
    <dgm:cxn modelId="{3498A34D-DC9E-472B-BDE1-361F3EB3554C}" srcId="{C5DE1BB3-E16B-4E65-9F0D-C0ABD1F821FC}" destId="{9DB9C11A-C041-4749-A3F4-FBAB660114D5}" srcOrd="2" destOrd="0" parTransId="{D2CED8E2-CB0E-4D52-9207-12013E190826}" sibTransId="{D60F8F2D-616D-4403-B003-6344E0B70D32}"/>
    <dgm:cxn modelId="{43323F6F-1F84-4877-8ACD-7D4742AE7210}" type="presOf" srcId="{75DF5125-4F30-408C-9555-DB6FCCEF2639}" destId="{6DEB428A-8004-497A-873C-B7391E68155C}" srcOrd="0" destOrd="0" presId="urn:microsoft.com/office/officeart/2005/8/layout/hProcess4"/>
    <dgm:cxn modelId="{4A511072-567B-4461-B983-2D545934D125}" srcId="{C5DE1BB3-E16B-4E65-9F0D-C0ABD1F821FC}" destId="{2E35FA26-0700-4D6D-993F-CB859BD3D1FD}" srcOrd="0" destOrd="0" parTransId="{2A6DC258-7413-4D5A-B01F-BF051B389262}" sibTransId="{6CB9075B-04B3-4B18-8A8C-F19AC33E7511}"/>
    <dgm:cxn modelId="{3076D953-FA16-4DCC-9970-4DFA4C5A53A5}" type="presOf" srcId="{9DB9C11A-C041-4749-A3F4-FBAB660114D5}" destId="{C89DE2D3-A5AA-45CE-872A-71C1C459782D}" srcOrd="0" destOrd="0" presId="urn:microsoft.com/office/officeart/2005/8/layout/hProcess4"/>
    <dgm:cxn modelId="{E332107A-16C8-4810-A9A7-D9AC7ED357A3}" type="presOf" srcId="{5A242454-59F0-4694-B254-D76D3C8BA871}" destId="{1D072DF4-6113-4C49-B61D-BCB9DF2EFAF2}" srcOrd="0" destOrd="1" presId="urn:microsoft.com/office/officeart/2005/8/layout/hProcess4"/>
    <dgm:cxn modelId="{BE72E282-13FE-4949-A137-E451C7D1BDD7}" type="presOf" srcId="{75DF5125-4F30-408C-9555-DB6FCCEF2639}" destId="{C3B7DB8E-13BC-43C4-9158-5DE775720E8A}" srcOrd="1" destOrd="0" presId="urn:microsoft.com/office/officeart/2005/8/layout/hProcess4"/>
    <dgm:cxn modelId="{081B7990-81E6-4504-A054-9E8E5E0139D3}" srcId="{00C330EA-88F6-4B50-B6DA-35A7EF1D0A51}" destId="{4704A63D-2042-46A4-A963-A8CAC84E9F68}" srcOrd="0" destOrd="0" parTransId="{9CA90D6B-BF10-4B27-B404-6988A5564740}" sibTransId="{5B90C5EE-A762-486A-9E68-AFB5E5C49F29}"/>
    <dgm:cxn modelId="{3056ED90-E3F5-46D1-B914-CF17E9FF723F}" srcId="{9DB9C11A-C041-4749-A3F4-FBAB660114D5}" destId="{AB9DE49E-0909-441D-889E-153BF6860DC9}" srcOrd="0" destOrd="0" parTransId="{1F2DE2BC-B949-4719-8475-73D0F3DDD218}" sibTransId="{C5DC958D-16D7-4B9C-8313-99C59E0246A2}"/>
    <dgm:cxn modelId="{11D97AA2-AFDF-419F-AAE0-F74A4A7647BD}" type="presOf" srcId="{C5DE1BB3-E16B-4E65-9F0D-C0ABD1F821FC}" destId="{CE983950-3B0F-4B1F-AB6B-7429068A6766}" srcOrd="0" destOrd="0" presId="urn:microsoft.com/office/officeart/2005/8/layout/hProcess4"/>
    <dgm:cxn modelId="{63C6EFA7-D2BC-47D4-8D0C-178C9659EC35}" type="presOf" srcId="{2E35FA26-0700-4D6D-993F-CB859BD3D1FD}" destId="{4F7DE535-AAD3-4B48-BC5A-E613B703A80D}" srcOrd="0" destOrd="0" presId="urn:microsoft.com/office/officeart/2005/8/layout/hProcess4"/>
    <dgm:cxn modelId="{2793D4A8-5D40-4BB3-BD5A-91F300B06332}" type="presOf" srcId="{44D048ED-E702-4C71-91EA-6915595EF5EE}" destId="{992E5628-FAA2-4A98-830B-1972CAF282BF}" srcOrd="0" destOrd="0" presId="urn:microsoft.com/office/officeart/2005/8/layout/hProcess4"/>
    <dgm:cxn modelId="{ACFB51B6-C34B-4DC5-8DE0-EF464220497E}" type="presOf" srcId="{1CD3E5EC-0B4B-4B7F-A729-43507E9AF3EF}" destId="{83D62475-5DA9-4673-AAAD-C460AD24B9B2}" srcOrd="0" destOrd="1" presId="urn:microsoft.com/office/officeart/2005/8/layout/hProcess4"/>
    <dgm:cxn modelId="{A04B97CE-A549-4674-A854-A3542BA34CFE}" type="presOf" srcId="{AB9DE49E-0909-441D-889E-153BF6860DC9}" destId="{1D072DF4-6113-4C49-B61D-BCB9DF2EFAF2}" srcOrd="0" destOrd="0" presId="urn:microsoft.com/office/officeart/2005/8/layout/hProcess4"/>
    <dgm:cxn modelId="{62102BE0-3D95-4F03-8C0E-EECCA00A688F}" type="presOf" srcId="{6CB9075B-04B3-4B18-8A8C-F19AC33E7511}" destId="{B69E4994-66A6-4044-97DE-813EDF15715E}" srcOrd="0" destOrd="0" presId="urn:microsoft.com/office/officeart/2005/8/layout/hProcess4"/>
    <dgm:cxn modelId="{CD014FED-FE2D-4C3D-AA5C-D59B5BB4CE9D}" type="presOf" srcId="{1CD3E5EC-0B4B-4B7F-A729-43507E9AF3EF}" destId="{B99F0A98-BCD5-482C-9AC9-574A383D2525}" srcOrd="1" destOrd="1" presId="urn:microsoft.com/office/officeart/2005/8/layout/hProcess4"/>
    <dgm:cxn modelId="{5871CCF4-42DD-4FC6-A79A-99FC023A8C19}" srcId="{9DB9C11A-C041-4749-A3F4-FBAB660114D5}" destId="{5A242454-59F0-4694-B254-D76D3C8BA871}" srcOrd="1" destOrd="0" parTransId="{3A8095C0-6CDF-402D-BAE8-42151CA46BE3}" sibTransId="{55196B49-6EAB-4513-B7CA-54535CB537F9}"/>
    <dgm:cxn modelId="{25A7C225-B08B-4CEB-B15D-CE2C7C06F582}" type="presParOf" srcId="{CE983950-3B0F-4B1F-AB6B-7429068A6766}" destId="{CF2868E4-5F46-408E-99BE-5B823330B98C}" srcOrd="0" destOrd="0" presId="urn:microsoft.com/office/officeart/2005/8/layout/hProcess4"/>
    <dgm:cxn modelId="{985253FC-C575-4FFA-A74F-FB367288B9E9}" type="presParOf" srcId="{CE983950-3B0F-4B1F-AB6B-7429068A6766}" destId="{C66E5B0D-C1B8-4EB9-AE4A-364EAE1A10F5}" srcOrd="1" destOrd="0" presId="urn:microsoft.com/office/officeart/2005/8/layout/hProcess4"/>
    <dgm:cxn modelId="{738F9F09-396C-4EDC-88E8-E3028DA7DB0A}" type="presParOf" srcId="{CE983950-3B0F-4B1F-AB6B-7429068A6766}" destId="{B42EA5EE-4144-4801-A296-F887612B6084}" srcOrd="2" destOrd="0" presId="urn:microsoft.com/office/officeart/2005/8/layout/hProcess4"/>
    <dgm:cxn modelId="{186B899E-806F-4CAC-A460-997495122CBB}" type="presParOf" srcId="{B42EA5EE-4144-4801-A296-F887612B6084}" destId="{B2E8FB5D-E3C9-4EF5-B391-E848B2CDFFC9}" srcOrd="0" destOrd="0" presId="urn:microsoft.com/office/officeart/2005/8/layout/hProcess4"/>
    <dgm:cxn modelId="{F9D21526-2538-4F62-81FA-62A79401728C}" type="presParOf" srcId="{B2E8FB5D-E3C9-4EF5-B391-E848B2CDFFC9}" destId="{DF0C6604-187F-4322-B030-13713B348402}" srcOrd="0" destOrd="0" presId="urn:microsoft.com/office/officeart/2005/8/layout/hProcess4"/>
    <dgm:cxn modelId="{5D9BCCAD-268A-4B7A-98BC-EBC110D56E55}" type="presParOf" srcId="{B2E8FB5D-E3C9-4EF5-B391-E848B2CDFFC9}" destId="{6DEB428A-8004-497A-873C-B7391E68155C}" srcOrd="1" destOrd="0" presId="urn:microsoft.com/office/officeart/2005/8/layout/hProcess4"/>
    <dgm:cxn modelId="{C344C080-71D9-49C7-A2DE-545BC9A0162C}" type="presParOf" srcId="{B2E8FB5D-E3C9-4EF5-B391-E848B2CDFFC9}" destId="{C3B7DB8E-13BC-43C4-9158-5DE775720E8A}" srcOrd="2" destOrd="0" presId="urn:microsoft.com/office/officeart/2005/8/layout/hProcess4"/>
    <dgm:cxn modelId="{2FCB12FF-2B9B-402D-AEB6-4D9EEFDC916C}" type="presParOf" srcId="{B2E8FB5D-E3C9-4EF5-B391-E848B2CDFFC9}" destId="{4F7DE535-AAD3-4B48-BC5A-E613B703A80D}" srcOrd="3" destOrd="0" presId="urn:microsoft.com/office/officeart/2005/8/layout/hProcess4"/>
    <dgm:cxn modelId="{50D88327-85A8-4201-A404-E2B528B1CA41}" type="presParOf" srcId="{B2E8FB5D-E3C9-4EF5-B391-E848B2CDFFC9}" destId="{B7CB7712-71B8-46F5-8CF9-F5FC284F0700}" srcOrd="4" destOrd="0" presId="urn:microsoft.com/office/officeart/2005/8/layout/hProcess4"/>
    <dgm:cxn modelId="{741CE6DA-5BE1-4382-AB02-7384CF7273C8}" type="presParOf" srcId="{B42EA5EE-4144-4801-A296-F887612B6084}" destId="{B69E4994-66A6-4044-97DE-813EDF15715E}" srcOrd="1" destOrd="0" presId="urn:microsoft.com/office/officeart/2005/8/layout/hProcess4"/>
    <dgm:cxn modelId="{E304E334-E17B-4F85-9180-714139BADBA8}" type="presParOf" srcId="{B42EA5EE-4144-4801-A296-F887612B6084}" destId="{1060200D-C669-47F6-8AF2-CB60F6344B1E}" srcOrd="2" destOrd="0" presId="urn:microsoft.com/office/officeart/2005/8/layout/hProcess4"/>
    <dgm:cxn modelId="{E6D8FEB3-2B64-461C-ABF1-B774FECBC1C7}" type="presParOf" srcId="{1060200D-C669-47F6-8AF2-CB60F6344B1E}" destId="{55340DD6-896E-45C7-983C-368F9EB7F936}" srcOrd="0" destOrd="0" presId="urn:microsoft.com/office/officeart/2005/8/layout/hProcess4"/>
    <dgm:cxn modelId="{9C4401D2-2F81-4303-9FFF-4E26C8C45844}" type="presParOf" srcId="{1060200D-C669-47F6-8AF2-CB60F6344B1E}" destId="{83D62475-5DA9-4673-AAAD-C460AD24B9B2}" srcOrd="1" destOrd="0" presId="urn:microsoft.com/office/officeart/2005/8/layout/hProcess4"/>
    <dgm:cxn modelId="{A4121957-04F8-418D-93EB-2EC5799B3B16}" type="presParOf" srcId="{1060200D-C669-47F6-8AF2-CB60F6344B1E}" destId="{B99F0A98-BCD5-482C-9AC9-574A383D2525}" srcOrd="2" destOrd="0" presId="urn:microsoft.com/office/officeart/2005/8/layout/hProcess4"/>
    <dgm:cxn modelId="{E90E5723-807B-441C-B7A1-FDE0EEB19D0B}" type="presParOf" srcId="{1060200D-C669-47F6-8AF2-CB60F6344B1E}" destId="{F9F2332D-EC74-4D27-B6ED-3ED5AEEC5392}" srcOrd="3" destOrd="0" presId="urn:microsoft.com/office/officeart/2005/8/layout/hProcess4"/>
    <dgm:cxn modelId="{94FDF5F3-F626-4B0D-989C-91B34054627E}" type="presParOf" srcId="{1060200D-C669-47F6-8AF2-CB60F6344B1E}" destId="{00A9C1A3-0BC2-4F03-99A6-E1B412455619}" srcOrd="4" destOrd="0" presId="urn:microsoft.com/office/officeart/2005/8/layout/hProcess4"/>
    <dgm:cxn modelId="{2A496619-120B-4B3E-9CCD-A41D10F2DA7D}" type="presParOf" srcId="{B42EA5EE-4144-4801-A296-F887612B6084}" destId="{992E5628-FAA2-4A98-830B-1972CAF282BF}" srcOrd="3" destOrd="0" presId="urn:microsoft.com/office/officeart/2005/8/layout/hProcess4"/>
    <dgm:cxn modelId="{E5E5278E-38BB-46CD-9764-4403E23F973D}" type="presParOf" srcId="{B42EA5EE-4144-4801-A296-F887612B6084}" destId="{0ECA02AF-E5DE-4738-880F-58451031A5D3}" srcOrd="4" destOrd="0" presId="urn:microsoft.com/office/officeart/2005/8/layout/hProcess4"/>
    <dgm:cxn modelId="{4BA53747-D460-4EFE-B287-32CB7E79ED8D}" type="presParOf" srcId="{0ECA02AF-E5DE-4738-880F-58451031A5D3}" destId="{F308FFE7-F5F0-4195-BB86-19B2FF3CFBAF}" srcOrd="0" destOrd="0" presId="urn:microsoft.com/office/officeart/2005/8/layout/hProcess4"/>
    <dgm:cxn modelId="{1D9B4559-C096-4663-BA7B-D89B002EADB4}" type="presParOf" srcId="{0ECA02AF-E5DE-4738-880F-58451031A5D3}" destId="{1D072DF4-6113-4C49-B61D-BCB9DF2EFAF2}" srcOrd="1" destOrd="0" presId="urn:microsoft.com/office/officeart/2005/8/layout/hProcess4"/>
    <dgm:cxn modelId="{EC608E82-ECDC-492D-9368-699B83283700}" type="presParOf" srcId="{0ECA02AF-E5DE-4738-880F-58451031A5D3}" destId="{4003A123-D563-48C4-9952-13772AA28845}" srcOrd="2" destOrd="0" presId="urn:microsoft.com/office/officeart/2005/8/layout/hProcess4"/>
    <dgm:cxn modelId="{D3110760-F7A3-4DDD-8312-01C64A65741B}" type="presParOf" srcId="{0ECA02AF-E5DE-4738-880F-58451031A5D3}" destId="{C89DE2D3-A5AA-45CE-872A-71C1C459782D}" srcOrd="3" destOrd="0" presId="urn:microsoft.com/office/officeart/2005/8/layout/hProcess4"/>
    <dgm:cxn modelId="{1A1BE800-CCAD-4FC3-AB8A-CA2A39EED256}" type="presParOf" srcId="{0ECA02AF-E5DE-4738-880F-58451031A5D3}" destId="{746755DD-F6B8-4D80-B2A2-8FAAFD8576F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DE1BB3-E16B-4E65-9F0D-C0ABD1F821FC}" type="doc">
      <dgm:prSet loTypeId="urn:microsoft.com/office/officeart/2005/8/layout/hProcess4" loCatId="process" qsTypeId="urn:microsoft.com/office/officeart/2005/8/quickstyle/simple1" qsCatId="simple" csTypeId="urn:microsoft.com/office/officeart/2005/8/colors/accent3_2" csCatId="accent3" phldr="1"/>
      <dgm:spPr/>
      <dgm:t>
        <a:bodyPr/>
        <a:lstStyle/>
        <a:p>
          <a:endParaRPr lang="fr-CA"/>
        </a:p>
      </dgm:t>
    </dgm:pt>
    <dgm:pt modelId="{2E35FA26-0700-4D6D-993F-CB859BD3D1FD}">
      <dgm:prSet phldrT="[Texte]"/>
      <dgm:spPr/>
      <dgm:t>
        <a:bodyPr/>
        <a:lstStyle/>
        <a:p>
          <a:r>
            <a:rPr lang="fr-CA" dirty="0"/>
            <a:t>« Intention to </a:t>
          </a:r>
          <a:r>
            <a:rPr lang="fr-CA" dirty="0" err="1"/>
            <a:t>submit</a:t>
          </a:r>
          <a:r>
            <a:rPr lang="fr-CA" dirty="0"/>
            <a:t> » </a:t>
          </a:r>
          <a:r>
            <a:rPr lang="fr-CA" dirty="0" err="1"/>
            <a:t>submission</a:t>
          </a:r>
          <a:endParaRPr lang="fr-CA" dirty="0"/>
        </a:p>
      </dgm:t>
    </dgm:pt>
    <dgm:pt modelId="{2A6DC258-7413-4D5A-B01F-BF051B389262}" type="parTrans" cxnId="{4A511072-567B-4461-B983-2D545934D125}">
      <dgm:prSet/>
      <dgm:spPr/>
      <dgm:t>
        <a:bodyPr/>
        <a:lstStyle/>
        <a:p>
          <a:endParaRPr lang="fr-CA"/>
        </a:p>
      </dgm:t>
    </dgm:pt>
    <dgm:pt modelId="{6CB9075B-04B3-4B18-8A8C-F19AC33E7511}" type="sibTrans" cxnId="{4A511072-567B-4461-B983-2D545934D125}">
      <dgm:prSet/>
      <dgm:spPr/>
      <dgm:t>
        <a:bodyPr/>
        <a:lstStyle/>
        <a:p>
          <a:endParaRPr lang="fr-CA"/>
        </a:p>
      </dgm:t>
    </dgm:pt>
    <dgm:pt modelId="{C5D30B85-92B4-4CB8-B354-098006D88A73}">
      <dgm:prSet phldrT="[Texte]"/>
      <dgm:spPr/>
      <dgm:t>
        <a:bodyPr/>
        <a:lstStyle/>
        <a:p>
          <a:r>
            <a:rPr lang="fr-CA" dirty="0"/>
            <a:t>Abstract</a:t>
          </a:r>
        </a:p>
      </dgm:t>
    </dgm:pt>
    <dgm:pt modelId="{C583E737-1305-4CCA-A2A9-102213D501D2}" type="parTrans" cxnId="{D6A15A21-6B13-4D05-BC41-5EACA85A9EA3}">
      <dgm:prSet/>
      <dgm:spPr/>
      <dgm:t>
        <a:bodyPr/>
        <a:lstStyle/>
        <a:p>
          <a:endParaRPr lang="fr-CA"/>
        </a:p>
      </dgm:t>
    </dgm:pt>
    <dgm:pt modelId="{0DB78E3C-4DBB-4F72-AF2A-90E3DA6DDB1F}" type="sibTrans" cxnId="{D6A15A21-6B13-4D05-BC41-5EACA85A9EA3}">
      <dgm:prSet/>
      <dgm:spPr/>
      <dgm:t>
        <a:bodyPr/>
        <a:lstStyle/>
        <a:p>
          <a:endParaRPr lang="fr-CA"/>
        </a:p>
      </dgm:t>
    </dgm:pt>
    <dgm:pt modelId="{28C28EEE-494B-4F37-8BB6-8BC6B549C703}">
      <dgm:prSet phldrT="[Texte]"/>
      <dgm:spPr/>
      <dgm:t>
        <a:bodyPr/>
        <a:lstStyle/>
        <a:p>
          <a:r>
            <a:rPr lang="fr-CA" dirty="0" err="1"/>
            <a:t>Author’s</a:t>
          </a:r>
          <a:r>
            <a:rPr lang="fr-CA" dirty="0"/>
            <a:t> information</a:t>
          </a:r>
        </a:p>
      </dgm:t>
    </dgm:pt>
    <dgm:pt modelId="{F3C86534-03AC-4E48-BBD9-B7CC54F52636}" type="parTrans" cxnId="{3027D82C-11F1-423F-B6DF-CF12D39C2187}">
      <dgm:prSet/>
      <dgm:spPr/>
      <dgm:t>
        <a:bodyPr/>
        <a:lstStyle/>
        <a:p>
          <a:endParaRPr lang="fr-CA"/>
        </a:p>
      </dgm:t>
    </dgm:pt>
    <dgm:pt modelId="{1EE52261-0BAB-4F3B-AF99-D3B8FB3A3E41}" type="sibTrans" cxnId="{3027D82C-11F1-423F-B6DF-CF12D39C2187}">
      <dgm:prSet/>
      <dgm:spPr/>
      <dgm:t>
        <a:bodyPr/>
        <a:lstStyle/>
        <a:p>
          <a:endParaRPr lang="fr-CA"/>
        </a:p>
      </dgm:t>
    </dgm:pt>
    <dgm:pt modelId="{A4561DD4-6D55-48DB-BB31-31A492CD327E}">
      <dgm:prSet phldrT="[Texte]"/>
      <dgm:spPr/>
      <dgm:t>
        <a:bodyPr/>
        <a:lstStyle/>
        <a:p>
          <a:r>
            <a:rPr lang="fr-CA" dirty="0" err="1"/>
            <a:t>Manuscript</a:t>
          </a:r>
          <a:r>
            <a:rPr lang="fr-CA" dirty="0"/>
            <a:t> </a:t>
          </a:r>
          <a:r>
            <a:rPr lang="fr-CA" dirty="0" err="1"/>
            <a:t>submission</a:t>
          </a:r>
          <a:endParaRPr lang="fr-CA" dirty="0"/>
        </a:p>
      </dgm:t>
    </dgm:pt>
    <dgm:pt modelId="{BBBF7CAD-C8A2-4FEF-B780-C22552261943}" type="parTrans" cxnId="{D2167890-D0CB-4286-9BB4-73F94F8CEBC5}">
      <dgm:prSet/>
      <dgm:spPr/>
      <dgm:t>
        <a:bodyPr/>
        <a:lstStyle/>
        <a:p>
          <a:endParaRPr lang="fr-CA"/>
        </a:p>
      </dgm:t>
    </dgm:pt>
    <dgm:pt modelId="{F6FC7C80-4184-4833-9F32-B443443C79F2}" type="sibTrans" cxnId="{D2167890-D0CB-4286-9BB4-73F94F8CEBC5}">
      <dgm:prSet/>
      <dgm:spPr/>
      <dgm:t>
        <a:bodyPr/>
        <a:lstStyle/>
        <a:p>
          <a:endParaRPr lang="fr-CA"/>
        </a:p>
      </dgm:t>
    </dgm:pt>
    <dgm:pt modelId="{D316A0BD-2BF9-4A48-93D7-6EDA203BBC56}">
      <dgm:prSet phldrT="[Texte]"/>
      <dgm:spPr/>
      <dgm:t>
        <a:bodyPr/>
        <a:lstStyle/>
        <a:p>
          <a:r>
            <a:rPr lang="fr-CA" dirty="0"/>
            <a:t>8-page maximum</a:t>
          </a:r>
        </a:p>
      </dgm:t>
    </dgm:pt>
    <dgm:pt modelId="{8B992DE4-2BCB-4F0E-9FF0-E243843C6897}" type="parTrans" cxnId="{41020665-B995-4F1A-9E16-075D5D052B64}">
      <dgm:prSet/>
      <dgm:spPr/>
      <dgm:t>
        <a:bodyPr/>
        <a:lstStyle/>
        <a:p>
          <a:endParaRPr lang="fr-CA"/>
        </a:p>
      </dgm:t>
    </dgm:pt>
    <dgm:pt modelId="{B2EE984E-FAEC-48C9-8A59-AA8568E34292}" type="sibTrans" cxnId="{41020665-B995-4F1A-9E16-075D5D052B64}">
      <dgm:prSet/>
      <dgm:spPr/>
      <dgm:t>
        <a:bodyPr/>
        <a:lstStyle/>
        <a:p>
          <a:endParaRPr lang="fr-CA"/>
        </a:p>
      </dgm:t>
    </dgm:pt>
    <dgm:pt modelId="{FC747CD6-86FA-4164-819A-6DD9978D4BD5}">
      <dgm:prSet phldrT="[Texte]"/>
      <dgm:spPr/>
      <dgm:t>
        <a:bodyPr/>
        <a:lstStyle/>
        <a:p>
          <a:r>
            <a:rPr lang="fr-CA" dirty="0" err="1"/>
            <a:t>Reviews</a:t>
          </a:r>
          <a:endParaRPr lang="fr-CA" dirty="0"/>
        </a:p>
      </dgm:t>
    </dgm:pt>
    <dgm:pt modelId="{BD5CFCA8-FC4E-4EB8-9A7B-97A7C75FADDD}" type="parTrans" cxnId="{AB77CC21-D93F-41C1-B5B4-04490C783CFE}">
      <dgm:prSet/>
      <dgm:spPr/>
      <dgm:t>
        <a:bodyPr/>
        <a:lstStyle/>
        <a:p>
          <a:endParaRPr lang="fr-CA"/>
        </a:p>
      </dgm:t>
    </dgm:pt>
    <dgm:pt modelId="{1627E2EA-4F32-4F3F-909D-D639D5AA8E8F}" type="sibTrans" cxnId="{AB77CC21-D93F-41C1-B5B4-04490C783CFE}">
      <dgm:prSet/>
      <dgm:spPr/>
      <dgm:t>
        <a:bodyPr/>
        <a:lstStyle/>
        <a:p>
          <a:endParaRPr lang="fr-CA"/>
        </a:p>
      </dgm:t>
    </dgm:pt>
    <dgm:pt modelId="{5D860F1D-F619-4010-B751-920637137F13}">
      <dgm:prSet phldrT="[Texte]"/>
      <dgm:spPr/>
      <dgm:t>
        <a:bodyPr/>
        <a:lstStyle/>
        <a:p>
          <a:r>
            <a:rPr lang="fr-CA" dirty="0" err="1"/>
            <a:t>Accept</a:t>
          </a:r>
          <a:r>
            <a:rPr lang="fr-CA" dirty="0"/>
            <a:t> / </a:t>
          </a:r>
          <a:r>
            <a:rPr lang="fr-CA" dirty="0" err="1"/>
            <a:t>Reject</a:t>
          </a:r>
          <a:r>
            <a:rPr lang="fr-CA" dirty="0"/>
            <a:t> / Borderline </a:t>
          </a:r>
          <a:r>
            <a:rPr lang="fr-CA" dirty="0" err="1"/>
            <a:t>decision</a:t>
          </a:r>
          <a:endParaRPr lang="fr-CA" dirty="0"/>
        </a:p>
      </dgm:t>
    </dgm:pt>
    <dgm:pt modelId="{C5FC75EA-B58A-4083-9306-FD52419F3F08}" type="parTrans" cxnId="{836D226A-FD2A-4F0F-84B3-1D314FA20A17}">
      <dgm:prSet/>
      <dgm:spPr/>
      <dgm:t>
        <a:bodyPr/>
        <a:lstStyle/>
        <a:p>
          <a:endParaRPr lang="fr-CA"/>
        </a:p>
      </dgm:t>
    </dgm:pt>
    <dgm:pt modelId="{49429EC6-4036-4B9B-AA7B-CD5E1D6DBD9B}" type="sibTrans" cxnId="{836D226A-FD2A-4F0F-84B3-1D314FA20A17}">
      <dgm:prSet/>
      <dgm:spPr/>
      <dgm:t>
        <a:bodyPr/>
        <a:lstStyle/>
        <a:p>
          <a:endParaRPr lang="fr-CA"/>
        </a:p>
      </dgm:t>
    </dgm:pt>
    <dgm:pt modelId="{564E4A51-425A-4F3A-B21D-4279B7B248CA}">
      <dgm:prSet phldrT="[Texte]"/>
      <dgm:spPr/>
      <dgm:t>
        <a:bodyPr/>
        <a:lstStyle/>
        <a:p>
          <a:r>
            <a:rPr lang="fr-CA" dirty="0" err="1"/>
            <a:t>Comments</a:t>
          </a:r>
          <a:r>
            <a:rPr lang="fr-CA" dirty="0"/>
            <a:t> of </a:t>
          </a:r>
          <a:r>
            <a:rPr lang="fr-CA" dirty="0" err="1"/>
            <a:t>reviewers</a:t>
          </a:r>
          <a:endParaRPr lang="fr-CA" dirty="0"/>
        </a:p>
      </dgm:t>
    </dgm:pt>
    <dgm:pt modelId="{C103C577-B9AD-47BA-A1EF-51B416CD4506}" type="parTrans" cxnId="{DACA1CCE-4E89-4E3D-AFEA-1840B555584E}">
      <dgm:prSet/>
      <dgm:spPr/>
      <dgm:t>
        <a:bodyPr/>
        <a:lstStyle/>
        <a:p>
          <a:endParaRPr lang="fr-CA"/>
        </a:p>
      </dgm:t>
    </dgm:pt>
    <dgm:pt modelId="{00BE8EFD-49EF-4504-BBE9-CED16EA6B1A1}" type="sibTrans" cxnId="{DACA1CCE-4E89-4E3D-AFEA-1840B555584E}">
      <dgm:prSet/>
      <dgm:spPr/>
      <dgm:t>
        <a:bodyPr/>
        <a:lstStyle/>
        <a:p>
          <a:endParaRPr lang="fr-CA"/>
        </a:p>
      </dgm:t>
    </dgm:pt>
    <dgm:pt modelId="{4226A2EE-ADA8-4318-AA2F-C59E1481D2D1}">
      <dgm:prSet phldrT="[Texte]"/>
      <dgm:spPr/>
      <dgm:t>
        <a:bodyPr/>
        <a:lstStyle/>
        <a:p>
          <a:r>
            <a:rPr lang="fr-CA" dirty="0" err="1"/>
            <a:t>Rebuttal</a:t>
          </a:r>
          <a:r>
            <a:rPr lang="fr-CA" dirty="0"/>
            <a:t> </a:t>
          </a:r>
          <a:r>
            <a:rPr lang="fr-CA" dirty="0" err="1"/>
            <a:t>letter</a:t>
          </a:r>
          <a:endParaRPr lang="fr-CA" dirty="0"/>
        </a:p>
      </dgm:t>
    </dgm:pt>
    <dgm:pt modelId="{B4214FE4-3186-4E4D-8F59-6C7D4CF71135}" type="parTrans" cxnId="{7590BC2F-581F-4B45-93BE-8B371D23C13B}">
      <dgm:prSet/>
      <dgm:spPr/>
      <dgm:t>
        <a:bodyPr/>
        <a:lstStyle/>
        <a:p>
          <a:endParaRPr lang="fr-CA"/>
        </a:p>
      </dgm:t>
    </dgm:pt>
    <dgm:pt modelId="{DD26A0D6-EE9B-445B-9329-E695D9A3F690}" type="sibTrans" cxnId="{7590BC2F-581F-4B45-93BE-8B371D23C13B}">
      <dgm:prSet/>
      <dgm:spPr/>
      <dgm:t>
        <a:bodyPr/>
        <a:lstStyle/>
        <a:p>
          <a:endParaRPr lang="fr-CA"/>
        </a:p>
      </dgm:t>
    </dgm:pt>
    <dgm:pt modelId="{86E2179A-727C-45CA-97F5-DE86D3D146C3}">
      <dgm:prSet phldrT="[Texte]"/>
      <dgm:spPr/>
      <dgm:t>
        <a:bodyPr/>
        <a:lstStyle/>
        <a:p>
          <a:r>
            <a:rPr lang="fr-CA" dirty="0"/>
            <a:t>4000 </a:t>
          </a:r>
          <a:r>
            <a:rPr lang="fr-CA" dirty="0" err="1"/>
            <a:t>words</a:t>
          </a:r>
          <a:r>
            <a:rPr lang="fr-CA" dirty="0"/>
            <a:t> </a:t>
          </a:r>
          <a:r>
            <a:rPr lang="fr-CA" dirty="0" err="1"/>
            <a:t>only</a:t>
          </a:r>
          <a:endParaRPr lang="fr-CA" dirty="0"/>
        </a:p>
      </dgm:t>
    </dgm:pt>
    <dgm:pt modelId="{0A824C27-C0A4-43CC-8CE6-2F5EFBF4C841}" type="parTrans" cxnId="{ADEBD652-F810-4239-8B6E-1E8AB9F8EABA}">
      <dgm:prSet/>
      <dgm:spPr/>
      <dgm:t>
        <a:bodyPr/>
        <a:lstStyle/>
        <a:p>
          <a:endParaRPr lang="fr-CA"/>
        </a:p>
      </dgm:t>
    </dgm:pt>
    <dgm:pt modelId="{A057890A-A7CD-461E-A21A-8F78AC2FA44E}" type="sibTrans" cxnId="{ADEBD652-F810-4239-8B6E-1E8AB9F8EABA}">
      <dgm:prSet/>
      <dgm:spPr/>
      <dgm:t>
        <a:bodyPr/>
        <a:lstStyle/>
        <a:p>
          <a:endParaRPr lang="fr-CA"/>
        </a:p>
      </dgm:t>
    </dgm:pt>
    <dgm:pt modelId="{81F2AD13-50D9-47FA-9C29-2369AB10DF9A}">
      <dgm:prSet phldrT="[Texte]"/>
      <dgm:spPr/>
      <dgm:t>
        <a:bodyPr/>
        <a:lstStyle/>
        <a:p>
          <a:r>
            <a:rPr lang="fr-CA" dirty="0"/>
            <a:t>No </a:t>
          </a:r>
          <a:r>
            <a:rPr lang="fr-CA" dirty="0" err="1"/>
            <a:t>additionnal</a:t>
          </a:r>
          <a:r>
            <a:rPr lang="fr-CA" dirty="0"/>
            <a:t> </a:t>
          </a:r>
          <a:r>
            <a:rPr lang="fr-CA" dirty="0" err="1"/>
            <a:t>experiments</a:t>
          </a:r>
          <a:r>
            <a:rPr lang="fr-CA" dirty="0"/>
            <a:t> or </a:t>
          </a:r>
          <a:r>
            <a:rPr lang="fr-CA" dirty="0" err="1"/>
            <a:t>results</a:t>
          </a:r>
          <a:endParaRPr lang="fr-CA" dirty="0"/>
        </a:p>
      </dgm:t>
    </dgm:pt>
    <dgm:pt modelId="{F8E7BA8E-3431-48EB-BF26-E19DC201A887}" type="parTrans" cxnId="{58D5A82C-E57F-415A-8835-AEDDE00F5FA2}">
      <dgm:prSet/>
      <dgm:spPr/>
      <dgm:t>
        <a:bodyPr/>
        <a:lstStyle/>
        <a:p>
          <a:endParaRPr lang="fr-CA"/>
        </a:p>
      </dgm:t>
    </dgm:pt>
    <dgm:pt modelId="{4FB91FFC-45FB-41CC-B3B4-F63D924DFDC0}" type="sibTrans" cxnId="{58D5A82C-E57F-415A-8835-AEDDE00F5FA2}">
      <dgm:prSet/>
      <dgm:spPr/>
      <dgm:t>
        <a:bodyPr/>
        <a:lstStyle/>
        <a:p>
          <a:endParaRPr lang="fr-CA"/>
        </a:p>
      </dgm:t>
    </dgm:pt>
    <dgm:pt modelId="{42A4A7D4-C0B3-4293-8D91-5AE51F841A0A}">
      <dgm:prSet phldrT="[Texte]"/>
      <dgm:spPr/>
      <dgm:t>
        <a:bodyPr/>
        <a:lstStyle/>
        <a:p>
          <a:r>
            <a:rPr lang="fr-CA" dirty="0" err="1"/>
            <a:t>Reviews</a:t>
          </a:r>
          <a:endParaRPr lang="fr-CA" dirty="0"/>
        </a:p>
      </dgm:t>
    </dgm:pt>
    <dgm:pt modelId="{2356BEEC-B90C-4AC2-B1ED-0A93D3C8D546}" type="parTrans" cxnId="{F4C2F443-BA13-4B0B-8CF2-609F1D30CAE9}">
      <dgm:prSet/>
      <dgm:spPr/>
      <dgm:t>
        <a:bodyPr/>
        <a:lstStyle/>
        <a:p>
          <a:endParaRPr lang="fr-CA"/>
        </a:p>
      </dgm:t>
    </dgm:pt>
    <dgm:pt modelId="{4C03CB38-E1B4-43BF-84A1-6CD63EF9977D}" type="sibTrans" cxnId="{F4C2F443-BA13-4B0B-8CF2-609F1D30CAE9}">
      <dgm:prSet/>
      <dgm:spPr/>
      <dgm:t>
        <a:bodyPr/>
        <a:lstStyle/>
        <a:p>
          <a:endParaRPr lang="fr-CA"/>
        </a:p>
      </dgm:t>
    </dgm:pt>
    <dgm:pt modelId="{A8C38C7C-4D59-4511-A0BD-D8F6DF1A136D}">
      <dgm:prSet phldrT="[Texte]"/>
      <dgm:spPr/>
      <dgm:t>
        <a:bodyPr/>
        <a:lstStyle/>
        <a:p>
          <a:r>
            <a:rPr lang="fr-CA" dirty="0"/>
            <a:t>Modification of </a:t>
          </a:r>
          <a:r>
            <a:rPr lang="fr-CA" dirty="0" err="1"/>
            <a:t>comments</a:t>
          </a:r>
          <a:r>
            <a:rPr lang="fr-CA" dirty="0"/>
            <a:t> and/or grades</a:t>
          </a:r>
        </a:p>
      </dgm:t>
    </dgm:pt>
    <dgm:pt modelId="{1FAED462-CE25-498F-AA01-00686824A591}" type="parTrans" cxnId="{06A531AB-BBB9-4706-A16B-B5B8B585A4A6}">
      <dgm:prSet/>
      <dgm:spPr/>
      <dgm:t>
        <a:bodyPr/>
        <a:lstStyle/>
        <a:p>
          <a:endParaRPr lang="fr-CA"/>
        </a:p>
      </dgm:t>
    </dgm:pt>
    <dgm:pt modelId="{E85DFB93-3F39-42AA-8617-5C0A4A4D0EB4}" type="sibTrans" cxnId="{06A531AB-BBB9-4706-A16B-B5B8B585A4A6}">
      <dgm:prSet/>
      <dgm:spPr/>
      <dgm:t>
        <a:bodyPr/>
        <a:lstStyle/>
        <a:p>
          <a:endParaRPr lang="fr-CA"/>
        </a:p>
      </dgm:t>
    </dgm:pt>
    <dgm:pt modelId="{E724C5EC-83EF-4DC7-8F13-5B1C7E39B85D}">
      <dgm:prSet phldrT="[Texte]"/>
      <dgm:spPr/>
      <dgm:t>
        <a:bodyPr/>
        <a:lstStyle/>
        <a:p>
          <a:r>
            <a:rPr lang="fr-CA" dirty="0"/>
            <a:t>Camera-</a:t>
          </a:r>
          <a:r>
            <a:rPr lang="fr-CA" dirty="0" err="1"/>
            <a:t>ready</a:t>
          </a:r>
          <a:r>
            <a:rPr lang="fr-CA" dirty="0"/>
            <a:t> </a:t>
          </a:r>
          <a:r>
            <a:rPr lang="fr-CA" dirty="0" err="1"/>
            <a:t>submission</a:t>
          </a:r>
          <a:endParaRPr lang="fr-CA" dirty="0"/>
        </a:p>
      </dgm:t>
    </dgm:pt>
    <dgm:pt modelId="{31A24F77-93D2-4458-968F-704F64C46C2A}" type="parTrans" cxnId="{784E8D96-A0A8-4431-8E26-F800FDC079AE}">
      <dgm:prSet/>
      <dgm:spPr/>
      <dgm:t>
        <a:bodyPr/>
        <a:lstStyle/>
        <a:p>
          <a:endParaRPr lang="fr-CA"/>
        </a:p>
      </dgm:t>
    </dgm:pt>
    <dgm:pt modelId="{B0B26615-B696-4C60-8E40-9B195CA96FC1}" type="sibTrans" cxnId="{784E8D96-A0A8-4431-8E26-F800FDC079AE}">
      <dgm:prSet/>
      <dgm:spPr/>
      <dgm:t>
        <a:bodyPr/>
        <a:lstStyle/>
        <a:p>
          <a:endParaRPr lang="fr-CA"/>
        </a:p>
      </dgm:t>
    </dgm:pt>
    <dgm:pt modelId="{1C2C3B96-2DA3-41C5-8577-5BD77D8D590B}">
      <dgm:prSet phldrT="[Texte]"/>
      <dgm:spPr/>
      <dgm:t>
        <a:bodyPr/>
        <a:lstStyle/>
        <a:p>
          <a:r>
            <a:rPr lang="fr-CA" dirty="0" err="1"/>
            <a:t>Similar</a:t>
          </a:r>
          <a:r>
            <a:rPr lang="fr-CA" dirty="0"/>
            <a:t> content to initial </a:t>
          </a:r>
          <a:r>
            <a:rPr lang="fr-CA" dirty="0" err="1"/>
            <a:t>submission</a:t>
          </a:r>
          <a:endParaRPr lang="fr-CA" dirty="0"/>
        </a:p>
      </dgm:t>
    </dgm:pt>
    <dgm:pt modelId="{EFC5EDDE-962A-44F3-A803-754F8D402509}" type="parTrans" cxnId="{060AD1A4-45E2-4F6D-A09A-20666199ABC9}">
      <dgm:prSet/>
      <dgm:spPr/>
      <dgm:t>
        <a:bodyPr/>
        <a:lstStyle/>
        <a:p>
          <a:endParaRPr lang="fr-CA"/>
        </a:p>
      </dgm:t>
    </dgm:pt>
    <dgm:pt modelId="{3CEC6800-214E-4BE5-8858-44FECB70F667}" type="sibTrans" cxnId="{060AD1A4-45E2-4F6D-A09A-20666199ABC9}">
      <dgm:prSet/>
      <dgm:spPr/>
      <dgm:t>
        <a:bodyPr/>
        <a:lstStyle/>
        <a:p>
          <a:endParaRPr lang="fr-CA"/>
        </a:p>
      </dgm:t>
    </dgm:pt>
    <dgm:pt modelId="{CE983950-3B0F-4B1F-AB6B-7429068A6766}" type="pres">
      <dgm:prSet presAssocID="{C5DE1BB3-E16B-4E65-9F0D-C0ABD1F821FC}" presName="Name0" presStyleCnt="0">
        <dgm:presLayoutVars>
          <dgm:dir/>
          <dgm:animLvl val="lvl"/>
          <dgm:resizeHandles val="exact"/>
        </dgm:presLayoutVars>
      </dgm:prSet>
      <dgm:spPr/>
    </dgm:pt>
    <dgm:pt modelId="{CF2868E4-5F46-408E-99BE-5B823330B98C}" type="pres">
      <dgm:prSet presAssocID="{C5DE1BB3-E16B-4E65-9F0D-C0ABD1F821FC}" presName="tSp" presStyleCnt="0"/>
      <dgm:spPr/>
    </dgm:pt>
    <dgm:pt modelId="{C66E5B0D-C1B8-4EB9-AE4A-364EAE1A10F5}" type="pres">
      <dgm:prSet presAssocID="{C5DE1BB3-E16B-4E65-9F0D-C0ABD1F821FC}" presName="bSp" presStyleCnt="0"/>
      <dgm:spPr/>
    </dgm:pt>
    <dgm:pt modelId="{B42EA5EE-4144-4801-A296-F887612B6084}" type="pres">
      <dgm:prSet presAssocID="{C5DE1BB3-E16B-4E65-9F0D-C0ABD1F821FC}" presName="process" presStyleCnt="0"/>
      <dgm:spPr/>
    </dgm:pt>
    <dgm:pt modelId="{B2E8FB5D-E3C9-4EF5-B391-E848B2CDFFC9}" type="pres">
      <dgm:prSet presAssocID="{2E35FA26-0700-4D6D-993F-CB859BD3D1FD}" presName="composite1" presStyleCnt="0"/>
      <dgm:spPr/>
    </dgm:pt>
    <dgm:pt modelId="{DF0C6604-187F-4322-B030-13713B348402}" type="pres">
      <dgm:prSet presAssocID="{2E35FA26-0700-4D6D-993F-CB859BD3D1FD}" presName="dummyNode1" presStyleLbl="node1" presStyleIdx="0" presStyleCnt="6"/>
      <dgm:spPr/>
    </dgm:pt>
    <dgm:pt modelId="{6DEB428A-8004-497A-873C-B7391E68155C}" type="pres">
      <dgm:prSet presAssocID="{2E35FA26-0700-4D6D-993F-CB859BD3D1FD}" presName="childNode1" presStyleLbl="bgAcc1" presStyleIdx="0" presStyleCnt="6">
        <dgm:presLayoutVars>
          <dgm:bulletEnabled val="1"/>
        </dgm:presLayoutVars>
      </dgm:prSet>
      <dgm:spPr/>
    </dgm:pt>
    <dgm:pt modelId="{C3B7DB8E-13BC-43C4-9158-5DE775720E8A}" type="pres">
      <dgm:prSet presAssocID="{2E35FA26-0700-4D6D-993F-CB859BD3D1FD}" presName="childNode1tx" presStyleLbl="bgAcc1" presStyleIdx="0" presStyleCnt="6">
        <dgm:presLayoutVars>
          <dgm:bulletEnabled val="1"/>
        </dgm:presLayoutVars>
      </dgm:prSet>
      <dgm:spPr/>
    </dgm:pt>
    <dgm:pt modelId="{4F7DE535-AAD3-4B48-BC5A-E613B703A80D}" type="pres">
      <dgm:prSet presAssocID="{2E35FA26-0700-4D6D-993F-CB859BD3D1FD}" presName="parentNode1" presStyleLbl="node1" presStyleIdx="0" presStyleCnt="6">
        <dgm:presLayoutVars>
          <dgm:chMax val="1"/>
          <dgm:bulletEnabled val="1"/>
        </dgm:presLayoutVars>
      </dgm:prSet>
      <dgm:spPr/>
    </dgm:pt>
    <dgm:pt modelId="{B7CB7712-71B8-46F5-8CF9-F5FC284F0700}" type="pres">
      <dgm:prSet presAssocID="{2E35FA26-0700-4D6D-993F-CB859BD3D1FD}" presName="connSite1" presStyleCnt="0"/>
      <dgm:spPr/>
    </dgm:pt>
    <dgm:pt modelId="{C2E96FD2-8222-4852-9334-4FEEE8377A52}" type="pres">
      <dgm:prSet presAssocID="{6CB9075B-04B3-4B18-8A8C-F19AC33E7511}" presName="Name9" presStyleLbl="sibTrans2D1" presStyleIdx="0" presStyleCnt="5"/>
      <dgm:spPr/>
    </dgm:pt>
    <dgm:pt modelId="{B66D6131-656D-4A40-9AA3-A68A1BBB22D2}" type="pres">
      <dgm:prSet presAssocID="{A4561DD4-6D55-48DB-BB31-31A492CD327E}" presName="composite2" presStyleCnt="0"/>
      <dgm:spPr/>
    </dgm:pt>
    <dgm:pt modelId="{04DC9864-88FE-4BCA-9F58-E972699D2A6E}" type="pres">
      <dgm:prSet presAssocID="{A4561DD4-6D55-48DB-BB31-31A492CD327E}" presName="dummyNode2" presStyleLbl="node1" presStyleIdx="0" presStyleCnt="6"/>
      <dgm:spPr/>
    </dgm:pt>
    <dgm:pt modelId="{80FCF30B-C933-47DC-A38E-40310D9AD20E}" type="pres">
      <dgm:prSet presAssocID="{A4561DD4-6D55-48DB-BB31-31A492CD327E}" presName="childNode2" presStyleLbl="bgAcc1" presStyleIdx="1" presStyleCnt="6">
        <dgm:presLayoutVars>
          <dgm:bulletEnabled val="1"/>
        </dgm:presLayoutVars>
      </dgm:prSet>
      <dgm:spPr/>
    </dgm:pt>
    <dgm:pt modelId="{94270D8A-2C9C-4B1A-AC35-94C15ABE2DFE}" type="pres">
      <dgm:prSet presAssocID="{A4561DD4-6D55-48DB-BB31-31A492CD327E}" presName="childNode2tx" presStyleLbl="bgAcc1" presStyleIdx="1" presStyleCnt="6">
        <dgm:presLayoutVars>
          <dgm:bulletEnabled val="1"/>
        </dgm:presLayoutVars>
      </dgm:prSet>
      <dgm:spPr/>
    </dgm:pt>
    <dgm:pt modelId="{DEEE81E1-80A5-4CD6-9170-A031900A3495}" type="pres">
      <dgm:prSet presAssocID="{A4561DD4-6D55-48DB-BB31-31A492CD327E}" presName="parentNode2" presStyleLbl="node1" presStyleIdx="1" presStyleCnt="6">
        <dgm:presLayoutVars>
          <dgm:chMax val="0"/>
          <dgm:bulletEnabled val="1"/>
        </dgm:presLayoutVars>
      </dgm:prSet>
      <dgm:spPr/>
    </dgm:pt>
    <dgm:pt modelId="{D037F026-ADD4-4F9B-B96D-301EF6EE4490}" type="pres">
      <dgm:prSet presAssocID="{A4561DD4-6D55-48DB-BB31-31A492CD327E}" presName="connSite2" presStyleCnt="0"/>
      <dgm:spPr/>
    </dgm:pt>
    <dgm:pt modelId="{0C6EB9BE-030A-4D74-B266-8A7173B1334F}" type="pres">
      <dgm:prSet presAssocID="{F6FC7C80-4184-4833-9F32-B443443C79F2}" presName="Name18" presStyleLbl="sibTrans2D1" presStyleIdx="1" presStyleCnt="5"/>
      <dgm:spPr/>
    </dgm:pt>
    <dgm:pt modelId="{6E09251D-D16E-40D3-AFC9-210A48345AE4}" type="pres">
      <dgm:prSet presAssocID="{FC747CD6-86FA-4164-819A-6DD9978D4BD5}" presName="composite1" presStyleCnt="0"/>
      <dgm:spPr/>
    </dgm:pt>
    <dgm:pt modelId="{800AACDD-B0FB-42A0-82F8-48BA1DC06ED0}" type="pres">
      <dgm:prSet presAssocID="{FC747CD6-86FA-4164-819A-6DD9978D4BD5}" presName="dummyNode1" presStyleLbl="node1" presStyleIdx="1" presStyleCnt="6"/>
      <dgm:spPr/>
    </dgm:pt>
    <dgm:pt modelId="{B04BEED3-401E-44CB-993A-C21B6D1FB005}" type="pres">
      <dgm:prSet presAssocID="{FC747CD6-86FA-4164-819A-6DD9978D4BD5}" presName="childNode1" presStyleLbl="bgAcc1" presStyleIdx="2" presStyleCnt="6">
        <dgm:presLayoutVars>
          <dgm:bulletEnabled val="1"/>
        </dgm:presLayoutVars>
      </dgm:prSet>
      <dgm:spPr/>
    </dgm:pt>
    <dgm:pt modelId="{331F7A6C-967F-4E37-8103-DC69BCDC8481}" type="pres">
      <dgm:prSet presAssocID="{FC747CD6-86FA-4164-819A-6DD9978D4BD5}" presName="childNode1tx" presStyleLbl="bgAcc1" presStyleIdx="2" presStyleCnt="6">
        <dgm:presLayoutVars>
          <dgm:bulletEnabled val="1"/>
        </dgm:presLayoutVars>
      </dgm:prSet>
      <dgm:spPr/>
    </dgm:pt>
    <dgm:pt modelId="{7920753B-BAEB-4917-9874-3C9CCA6D9F08}" type="pres">
      <dgm:prSet presAssocID="{FC747CD6-86FA-4164-819A-6DD9978D4BD5}" presName="parentNode1" presStyleLbl="node1" presStyleIdx="2" presStyleCnt="6">
        <dgm:presLayoutVars>
          <dgm:chMax val="1"/>
          <dgm:bulletEnabled val="1"/>
        </dgm:presLayoutVars>
      </dgm:prSet>
      <dgm:spPr/>
    </dgm:pt>
    <dgm:pt modelId="{252F9873-8B5A-4197-8FD1-D1DCAA4DC73E}" type="pres">
      <dgm:prSet presAssocID="{FC747CD6-86FA-4164-819A-6DD9978D4BD5}" presName="connSite1" presStyleCnt="0"/>
      <dgm:spPr/>
    </dgm:pt>
    <dgm:pt modelId="{79743AAE-0834-4CF0-94A7-29379E3E43E4}" type="pres">
      <dgm:prSet presAssocID="{1627E2EA-4F32-4F3F-909D-D639D5AA8E8F}" presName="Name9" presStyleLbl="sibTrans2D1" presStyleIdx="2" presStyleCnt="5"/>
      <dgm:spPr/>
    </dgm:pt>
    <dgm:pt modelId="{24871D14-03A1-41E0-B078-E1AD8AF49F6A}" type="pres">
      <dgm:prSet presAssocID="{4226A2EE-ADA8-4318-AA2F-C59E1481D2D1}" presName="composite2" presStyleCnt="0"/>
      <dgm:spPr/>
    </dgm:pt>
    <dgm:pt modelId="{E28050B7-37A4-471D-8006-C05410F1EE7A}" type="pres">
      <dgm:prSet presAssocID="{4226A2EE-ADA8-4318-AA2F-C59E1481D2D1}" presName="dummyNode2" presStyleLbl="node1" presStyleIdx="2" presStyleCnt="6"/>
      <dgm:spPr/>
    </dgm:pt>
    <dgm:pt modelId="{0ED56EA3-147D-43D1-ABA0-B4D710D5C439}" type="pres">
      <dgm:prSet presAssocID="{4226A2EE-ADA8-4318-AA2F-C59E1481D2D1}" presName="childNode2" presStyleLbl="bgAcc1" presStyleIdx="3" presStyleCnt="6">
        <dgm:presLayoutVars>
          <dgm:bulletEnabled val="1"/>
        </dgm:presLayoutVars>
      </dgm:prSet>
      <dgm:spPr/>
    </dgm:pt>
    <dgm:pt modelId="{AD01DF1D-BB5A-4ED1-BAF1-F79C6687DA06}" type="pres">
      <dgm:prSet presAssocID="{4226A2EE-ADA8-4318-AA2F-C59E1481D2D1}" presName="childNode2tx" presStyleLbl="bgAcc1" presStyleIdx="3" presStyleCnt="6">
        <dgm:presLayoutVars>
          <dgm:bulletEnabled val="1"/>
        </dgm:presLayoutVars>
      </dgm:prSet>
      <dgm:spPr/>
    </dgm:pt>
    <dgm:pt modelId="{2CCA12D2-0D3F-479C-9DA4-DF7E410888FF}" type="pres">
      <dgm:prSet presAssocID="{4226A2EE-ADA8-4318-AA2F-C59E1481D2D1}" presName="parentNode2" presStyleLbl="node1" presStyleIdx="3" presStyleCnt="6">
        <dgm:presLayoutVars>
          <dgm:chMax val="0"/>
          <dgm:bulletEnabled val="1"/>
        </dgm:presLayoutVars>
      </dgm:prSet>
      <dgm:spPr/>
    </dgm:pt>
    <dgm:pt modelId="{D9036C41-D7EA-4BA6-92BB-FBE639C099FE}" type="pres">
      <dgm:prSet presAssocID="{4226A2EE-ADA8-4318-AA2F-C59E1481D2D1}" presName="connSite2" presStyleCnt="0"/>
      <dgm:spPr/>
    </dgm:pt>
    <dgm:pt modelId="{12039E78-0221-4DF5-8926-98F0CE7A7331}" type="pres">
      <dgm:prSet presAssocID="{DD26A0D6-EE9B-445B-9329-E695D9A3F690}" presName="Name18" presStyleLbl="sibTrans2D1" presStyleIdx="3" presStyleCnt="5"/>
      <dgm:spPr/>
    </dgm:pt>
    <dgm:pt modelId="{F4E07C6C-742A-4EE8-9C1D-EEF609B963D5}" type="pres">
      <dgm:prSet presAssocID="{42A4A7D4-C0B3-4293-8D91-5AE51F841A0A}" presName="composite1" presStyleCnt="0"/>
      <dgm:spPr/>
    </dgm:pt>
    <dgm:pt modelId="{D241A24F-A974-41D5-B623-162F902A49E5}" type="pres">
      <dgm:prSet presAssocID="{42A4A7D4-C0B3-4293-8D91-5AE51F841A0A}" presName="dummyNode1" presStyleLbl="node1" presStyleIdx="3" presStyleCnt="6"/>
      <dgm:spPr/>
    </dgm:pt>
    <dgm:pt modelId="{EB85C817-ED40-40B5-92FE-8F8273510CE1}" type="pres">
      <dgm:prSet presAssocID="{42A4A7D4-C0B3-4293-8D91-5AE51F841A0A}" presName="childNode1" presStyleLbl="bgAcc1" presStyleIdx="4" presStyleCnt="6">
        <dgm:presLayoutVars>
          <dgm:bulletEnabled val="1"/>
        </dgm:presLayoutVars>
      </dgm:prSet>
      <dgm:spPr/>
    </dgm:pt>
    <dgm:pt modelId="{C6D9A249-ABDE-4013-9461-51E981CFC6E7}" type="pres">
      <dgm:prSet presAssocID="{42A4A7D4-C0B3-4293-8D91-5AE51F841A0A}" presName="childNode1tx" presStyleLbl="bgAcc1" presStyleIdx="4" presStyleCnt="6">
        <dgm:presLayoutVars>
          <dgm:bulletEnabled val="1"/>
        </dgm:presLayoutVars>
      </dgm:prSet>
      <dgm:spPr/>
    </dgm:pt>
    <dgm:pt modelId="{6B9A5BBF-F414-43B4-B708-29280117DB6D}" type="pres">
      <dgm:prSet presAssocID="{42A4A7D4-C0B3-4293-8D91-5AE51F841A0A}" presName="parentNode1" presStyleLbl="node1" presStyleIdx="4" presStyleCnt="6">
        <dgm:presLayoutVars>
          <dgm:chMax val="1"/>
          <dgm:bulletEnabled val="1"/>
        </dgm:presLayoutVars>
      </dgm:prSet>
      <dgm:spPr/>
    </dgm:pt>
    <dgm:pt modelId="{730B2D66-78C9-4511-93E8-51CD18422656}" type="pres">
      <dgm:prSet presAssocID="{42A4A7D4-C0B3-4293-8D91-5AE51F841A0A}" presName="connSite1" presStyleCnt="0"/>
      <dgm:spPr/>
    </dgm:pt>
    <dgm:pt modelId="{9B6E82AE-B5CF-4573-8367-7B8E37EC85AA}" type="pres">
      <dgm:prSet presAssocID="{4C03CB38-E1B4-43BF-84A1-6CD63EF9977D}" presName="Name9" presStyleLbl="sibTrans2D1" presStyleIdx="4" presStyleCnt="5"/>
      <dgm:spPr/>
    </dgm:pt>
    <dgm:pt modelId="{7910D0F5-BB37-432F-BFC7-1C0051B593FF}" type="pres">
      <dgm:prSet presAssocID="{E724C5EC-83EF-4DC7-8F13-5B1C7E39B85D}" presName="composite2" presStyleCnt="0"/>
      <dgm:spPr/>
    </dgm:pt>
    <dgm:pt modelId="{F6E6176B-9CF5-499B-93F1-56531AB34EB1}" type="pres">
      <dgm:prSet presAssocID="{E724C5EC-83EF-4DC7-8F13-5B1C7E39B85D}" presName="dummyNode2" presStyleLbl="node1" presStyleIdx="4" presStyleCnt="6"/>
      <dgm:spPr/>
    </dgm:pt>
    <dgm:pt modelId="{3B0F5D98-12DD-4A75-877C-19F60136B7CE}" type="pres">
      <dgm:prSet presAssocID="{E724C5EC-83EF-4DC7-8F13-5B1C7E39B85D}" presName="childNode2" presStyleLbl="bgAcc1" presStyleIdx="5" presStyleCnt="6">
        <dgm:presLayoutVars>
          <dgm:bulletEnabled val="1"/>
        </dgm:presLayoutVars>
      </dgm:prSet>
      <dgm:spPr/>
    </dgm:pt>
    <dgm:pt modelId="{E0FD9BE6-EE2A-4388-93F5-B3AD5E958343}" type="pres">
      <dgm:prSet presAssocID="{E724C5EC-83EF-4DC7-8F13-5B1C7E39B85D}" presName="childNode2tx" presStyleLbl="bgAcc1" presStyleIdx="5" presStyleCnt="6">
        <dgm:presLayoutVars>
          <dgm:bulletEnabled val="1"/>
        </dgm:presLayoutVars>
      </dgm:prSet>
      <dgm:spPr/>
    </dgm:pt>
    <dgm:pt modelId="{EB4D9086-5FED-4AB5-B98F-52DB3397D09E}" type="pres">
      <dgm:prSet presAssocID="{E724C5EC-83EF-4DC7-8F13-5B1C7E39B85D}" presName="parentNode2" presStyleLbl="node1" presStyleIdx="5" presStyleCnt="6">
        <dgm:presLayoutVars>
          <dgm:chMax val="0"/>
          <dgm:bulletEnabled val="1"/>
        </dgm:presLayoutVars>
      </dgm:prSet>
      <dgm:spPr/>
    </dgm:pt>
    <dgm:pt modelId="{7B07C850-48CF-4A06-8703-A522E4A33444}" type="pres">
      <dgm:prSet presAssocID="{E724C5EC-83EF-4DC7-8F13-5B1C7E39B85D}" presName="connSite2" presStyleCnt="0"/>
      <dgm:spPr/>
    </dgm:pt>
  </dgm:ptLst>
  <dgm:cxnLst>
    <dgm:cxn modelId="{0F8E1407-F5BA-44E3-8AF8-319A838905D5}" type="presOf" srcId="{28C28EEE-494B-4F37-8BB6-8BC6B549C703}" destId="{6DEB428A-8004-497A-873C-B7391E68155C}" srcOrd="0" destOrd="1" presId="urn:microsoft.com/office/officeart/2005/8/layout/hProcess4"/>
    <dgm:cxn modelId="{E43C990B-BFE7-4FE2-992F-CCD59FAD3524}" type="presOf" srcId="{86E2179A-727C-45CA-97F5-DE86D3D146C3}" destId="{0ED56EA3-147D-43D1-ABA0-B4D710D5C439}" srcOrd="0" destOrd="0" presId="urn:microsoft.com/office/officeart/2005/8/layout/hProcess4"/>
    <dgm:cxn modelId="{D40A9A0B-1A5E-4638-9D7D-BF2F4494165B}" type="presOf" srcId="{81F2AD13-50D9-47FA-9C29-2369AB10DF9A}" destId="{0ED56EA3-147D-43D1-ABA0-B4D710D5C439}" srcOrd="0" destOrd="1" presId="urn:microsoft.com/office/officeart/2005/8/layout/hProcess4"/>
    <dgm:cxn modelId="{FD1D6B16-5A7B-40E2-8E1D-4E00EAC014AF}" type="presOf" srcId="{DD26A0D6-EE9B-445B-9329-E695D9A3F690}" destId="{12039E78-0221-4DF5-8926-98F0CE7A7331}" srcOrd="0" destOrd="0" presId="urn:microsoft.com/office/officeart/2005/8/layout/hProcess4"/>
    <dgm:cxn modelId="{D6A15A21-6B13-4D05-BC41-5EACA85A9EA3}" srcId="{2E35FA26-0700-4D6D-993F-CB859BD3D1FD}" destId="{C5D30B85-92B4-4CB8-B354-098006D88A73}" srcOrd="0" destOrd="0" parTransId="{C583E737-1305-4CCA-A2A9-102213D501D2}" sibTransId="{0DB78E3C-4DBB-4F72-AF2A-90E3DA6DDB1F}"/>
    <dgm:cxn modelId="{AB77CC21-D93F-41C1-B5B4-04490C783CFE}" srcId="{C5DE1BB3-E16B-4E65-9F0D-C0ABD1F821FC}" destId="{FC747CD6-86FA-4164-819A-6DD9978D4BD5}" srcOrd="2" destOrd="0" parTransId="{BD5CFCA8-FC4E-4EB8-9A7B-97A7C75FADDD}" sibTransId="{1627E2EA-4F32-4F3F-909D-D639D5AA8E8F}"/>
    <dgm:cxn modelId="{58D5A82C-E57F-415A-8835-AEDDE00F5FA2}" srcId="{4226A2EE-ADA8-4318-AA2F-C59E1481D2D1}" destId="{81F2AD13-50D9-47FA-9C29-2369AB10DF9A}" srcOrd="1" destOrd="0" parTransId="{F8E7BA8E-3431-48EB-BF26-E19DC201A887}" sibTransId="{4FB91FFC-45FB-41CC-B3B4-F63D924DFDC0}"/>
    <dgm:cxn modelId="{3027D82C-11F1-423F-B6DF-CF12D39C2187}" srcId="{2E35FA26-0700-4D6D-993F-CB859BD3D1FD}" destId="{28C28EEE-494B-4F37-8BB6-8BC6B549C703}" srcOrd="1" destOrd="0" parTransId="{F3C86534-03AC-4E48-BBD9-B7CC54F52636}" sibTransId="{1EE52261-0BAB-4F3B-AF99-D3B8FB3A3E41}"/>
    <dgm:cxn modelId="{7590BC2F-581F-4B45-93BE-8B371D23C13B}" srcId="{C5DE1BB3-E16B-4E65-9F0D-C0ABD1F821FC}" destId="{4226A2EE-ADA8-4318-AA2F-C59E1481D2D1}" srcOrd="3" destOrd="0" parTransId="{B4214FE4-3186-4E4D-8F59-6C7D4CF71135}" sibTransId="{DD26A0D6-EE9B-445B-9329-E695D9A3F690}"/>
    <dgm:cxn modelId="{05015B34-99A9-4F5E-8E43-DE5DB1EF96AB}" type="presOf" srcId="{4C03CB38-E1B4-43BF-84A1-6CD63EF9977D}" destId="{9B6E82AE-B5CF-4573-8367-7B8E37EC85AA}" srcOrd="0" destOrd="0" presId="urn:microsoft.com/office/officeart/2005/8/layout/hProcess4"/>
    <dgm:cxn modelId="{07B4DE34-201A-4A08-A0B2-B8C7A73B5814}" type="presOf" srcId="{5D860F1D-F619-4010-B751-920637137F13}" destId="{331F7A6C-967F-4E37-8103-DC69BCDC8481}" srcOrd="1" destOrd="0" presId="urn:microsoft.com/office/officeart/2005/8/layout/hProcess4"/>
    <dgm:cxn modelId="{D1829341-80B8-457C-9E45-918028E57997}" type="presOf" srcId="{86E2179A-727C-45CA-97F5-DE86D3D146C3}" destId="{AD01DF1D-BB5A-4ED1-BAF1-F79C6687DA06}" srcOrd="1" destOrd="0" presId="urn:microsoft.com/office/officeart/2005/8/layout/hProcess4"/>
    <dgm:cxn modelId="{F4C2F443-BA13-4B0B-8CF2-609F1D30CAE9}" srcId="{C5DE1BB3-E16B-4E65-9F0D-C0ABD1F821FC}" destId="{42A4A7D4-C0B3-4293-8D91-5AE51F841A0A}" srcOrd="4" destOrd="0" parTransId="{2356BEEC-B90C-4AC2-B1ED-0A93D3C8D546}" sibTransId="{4C03CB38-E1B4-43BF-84A1-6CD63EF9977D}"/>
    <dgm:cxn modelId="{D14AA664-88E3-4F34-8FE1-33C621779E65}" type="presOf" srcId="{C5D30B85-92B4-4CB8-B354-098006D88A73}" destId="{6DEB428A-8004-497A-873C-B7391E68155C}" srcOrd="0" destOrd="0" presId="urn:microsoft.com/office/officeart/2005/8/layout/hProcess4"/>
    <dgm:cxn modelId="{41020665-B995-4F1A-9E16-075D5D052B64}" srcId="{A4561DD4-6D55-48DB-BB31-31A492CD327E}" destId="{D316A0BD-2BF9-4A48-93D7-6EDA203BBC56}" srcOrd="0" destOrd="0" parTransId="{8B992DE4-2BCB-4F0E-9FF0-E243843C6897}" sibTransId="{B2EE984E-FAEC-48C9-8A59-AA8568E34292}"/>
    <dgm:cxn modelId="{2E1DFB67-BA99-4293-AB2E-3F97C40960C7}" type="presOf" srcId="{5D860F1D-F619-4010-B751-920637137F13}" destId="{B04BEED3-401E-44CB-993A-C21B6D1FB005}" srcOrd="0" destOrd="0" presId="urn:microsoft.com/office/officeart/2005/8/layout/hProcess4"/>
    <dgm:cxn modelId="{95D84269-9251-4A52-A2B4-D2C739EAEAA1}" type="presOf" srcId="{C5D30B85-92B4-4CB8-B354-098006D88A73}" destId="{C3B7DB8E-13BC-43C4-9158-5DE775720E8A}" srcOrd="1" destOrd="0" presId="urn:microsoft.com/office/officeart/2005/8/layout/hProcess4"/>
    <dgm:cxn modelId="{836D226A-FD2A-4F0F-84B3-1D314FA20A17}" srcId="{FC747CD6-86FA-4164-819A-6DD9978D4BD5}" destId="{5D860F1D-F619-4010-B751-920637137F13}" srcOrd="0" destOrd="0" parTransId="{C5FC75EA-B58A-4083-9306-FD52419F3F08}" sibTransId="{49429EC6-4036-4B9B-AA7B-CD5E1D6DBD9B}"/>
    <dgm:cxn modelId="{96A55A50-A033-432D-B59C-2ED97F7020DC}" type="presOf" srcId="{A4561DD4-6D55-48DB-BB31-31A492CD327E}" destId="{DEEE81E1-80A5-4CD6-9170-A031900A3495}" srcOrd="0" destOrd="0" presId="urn:microsoft.com/office/officeart/2005/8/layout/hProcess4"/>
    <dgm:cxn modelId="{4A511072-567B-4461-B983-2D545934D125}" srcId="{C5DE1BB3-E16B-4E65-9F0D-C0ABD1F821FC}" destId="{2E35FA26-0700-4D6D-993F-CB859BD3D1FD}" srcOrd="0" destOrd="0" parTransId="{2A6DC258-7413-4D5A-B01F-BF051B389262}" sibTransId="{6CB9075B-04B3-4B18-8A8C-F19AC33E7511}"/>
    <dgm:cxn modelId="{ADEBD652-F810-4239-8B6E-1E8AB9F8EABA}" srcId="{4226A2EE-ADA8-4318-AA2F-C59E1481D2D1}" destId="{86E2179A-727C-45CA-97F5-DE86D3D146C3}" srcOrd="0" destOrd="0" parTransId="{0A824C27-C0A4-43CC-8CE6-2F5EFBF4C841}" sibTransId="{A057890A-A7CD-461E-A21A-8F78AC2FA44E}"/>
    <dgm:cxn modelId="{2282F154-9EE9-44C4-938F-EE5FF5A4C609}" type="presOf" srcId="{81F2AD13-50D9-47FA-9C29-2369AB10DF9A}" destId="{AD01DF1D-BB5A-4ED1-BAF1-F79C6687DA06}" srcOrd="1" destOrd="1" presId="urn:microsoft.com/office/officeart/2005/8/layout/hProcess4"/>
    <dgm:cxn modelId="{A4AF947F-F547-4D84-BE73-A34A79792306}" type="presOf" srcId="{28C28EEE-494B-4F37-8BB6-8BC6B549C703}" destId="{C3B7DB8E-13BC-43C4-9158-5DE775720E8A}" srcOrd="1" destOrd="1" presId="urn:microsoft.com/office/officeart/2005/8/layout/hProcess4"/>
    <dgm:cxn modelId="{2CD4C182-361E-4F33-954F-A40F5247C994}" type="presOf" srcId="{564E4A51-425A-4F3A-B21D-4279B7B248CA}" destId="{331F7A6C-967F-4E37-8103-DC69BCDC8481}" srcOrd="1" destOrd="1" presId="urn:microsoft.com/office/officeart/2005/8/layout/hProcess4"/>
    <dgm:cxn modelId="{1B1BBD8C-D5B8-4349-B0F0-2357BDB87AB5}" type="presOf" srcId="{FC747CD6-86FA-4164-819A-6DD9978D4BD5}" destId="{7920753B-BAEB-4917-9874-3C9CCA6D9F08}" srcOrd="0" destOrd="0" presId="urn:microsoft.com/office/officeart/2005/8/layout/hProcess4"/>
    <dgm:cxn modelId="{D2167890-D0CB-4286-9BB4-73F94F8CEBC5}" srcId="{C5DE1BB3-E16B-4E65-9F0D-C0ABD1F821FC}" destId="{A4561DD4-6D55-48DB-BB31-31A492CD327E}" srcOrd="1" destOrd="0" parTransId="{BBBF7CAD-C8A2-4FEF-B780-C22552261943}" sibTransId="{F6FC7C80-4184-4833-9F32-B443443C79F2}"/>
    <dgm:cxn modelId="{8A5AB491-94FC-490C-9212-6A9F038BDD63}" type="presOf" srcId="{A8C38C7C-4D59-4511-A0BD-D8F6DF1A136D}" destId="{EB85C817-ED40-40B5-92FE-8F8273510CE1}" srcOrd="0" destOrd="0" presId="urn:microsoft.com/office/officeart/2005/8/layout/hProcess4"/>
    <dgm:cxn modelId="{784E8D96-A0A8-4431-8E26-F800FDC079AE}" srcId="{C5DE1BB3-E16B-4E65-9F0D-C0ABD1F821FC}" destId="{E724C5EC-83EF-4DC7-8F13-5B1C7E39B85D}" srcOrd="5" destOrd="0" parTransId="{31A24F77-93D2-4458-968F-704F64C46C2A}" sibTransId="{B0B26615-B696-4C60-8E40-9B195CA96FC1}"/>
    <dgm:cxn modelId="{5A85DC9F-7E0A-4E2C-9A92-9B01E82524CE}" type="presOf" srcId="{A8C38C7C-4D59-4511-A0BD-D8F6DF1A136D}" destId="{C6D9A249-ABDE-4013-9461-51E981CFC6E7}" srcOrd="1" destOrd="0" presId="urn:microsoft.com/office/officeart/2005/8/layout/hProcess4"/>
    <dgm:cxn modelId="{11D97AA2-AFDF-419F-AAE0-F74A4A7647BD}" type="presOf" srcId="{C5DE1BB3-E16B-4E65-9F0D-C0ABD1F821FC}" destId="{CE983950-3B0F-4B1F-AB6B-7429068A6766}" srcOrd="0" destOrd="0" presId="urn:microsoft.com/office/officeart/2005/8/layout/hProcess4"/>
    <dgm:cxn modelId="{0934DDA3-DDCE-48A9-B4AB-3D08705D1364}" type="presOf" srcId="{42A4A7D4-C0B3-4293-8D91-5AE51F841A0A}" destId="{6B9A5BBF-F414-43B4-B708-29280117DB6D}" srcOrd="0" destOrd="0" presId="urn:microsoft.com/office/officeart/2005/8/layout/hProcess4"/>
    <dgm:cxn modelId="{060AD1A4-45E2-4F6D-A09A-20666199ABC9}" srcId="{E724C5EC-83EF-4DC7-8F13-5B1C7E39B85D}" destId="{1C2C3B96-2DA3-41C5-8577-5BD77D8D590B}" srcOrd="0" destOrd="0" parTransId="{EFC5EDDE-962A-44F3-A803-754F8D402509}" sibTransId="{3CEC6800-214E-4BE5-8858-44FECB70F667}"/>
    <dgm:cxn modelId="{63C6EFA7-D2BC-47D4-8D0C-178C9659EC35}" type="presOf" srcId="{2E35FA26-0700-4D6D-993F-CB859BD3D1FD}" destId="{4F7DE535-AAD3-4B48-BC5A-E613B703A80D}" srcOrd="0" destOrd="0" presId="urn:microsoft.com/office/officeart/2005/8/layout/hProcess4"/>
    <dgm:cxn modelId="{06A531AB-BBB9-4706-A16B-B5B8B585A4A6}" srcId="{42A4A7D4-C0B3-4293-8D91-5AE51F841A0A}" destId="{A8C38C7C-4D59-4511-A0BD-D8F6DF1A136D}" srcOrd="0" destOrd="0" parTransId="{1FAED462-CE25-498F-AA01-00686824A591}" sibTransId="{E85DFB93-3F39-42AA-8617-5C0A4A4D0EB4}"/>
    <dgm:cxn modelId="{0B5953B2-4A26-4C24-8EC1-F9FF3AB5D66A}" type="presOf" srcId="{1C2C3B96-2DA3-41C5-8577-5BD77D8D590B}" destId="{E0FD9BE6-EE2A-4388-93F5-B3AD5E958343}" srcOrd="1" destOrd="0" presId="urn:microsoft.com/office/officeart/2005/8/layout/hProcess4"/>
    <dgm:cxn modelId="{69F98BC8-65E7-4CEE-B5E2-98BE41EFFBFC}" type="presOf" srcId="{D316A0BD-2BF9-4A48-93D7-6EDA203BBC56}" destId="{80FCF30B-C933-47DC-A38E-40310D9AD20E}" srcOrd="0" destOrd="0" presId="urn:microsoft.com/office/officeart/2005/8/layout/hProcess4"/>
    <dgm:cxn modelId="{DACA1CCE-4E89-4E3D-AFEA-1840B555584E}" srcId="{FC747CD6-86FA-4164-819A-6DD9978D4BD5}" destId="{564E4A51-425A-4F3A-B21D-4279B7B248CA}" srcOrd="1" destOrd="0" parTransId="{C103C577-B9AD-47BA-A1EF-51B416CD4506}" sibTransId="{00BE8EFD-49EF-4504-BBE9-CED16EA6B1A1}"/>
    <dgm:cxn modelId="{6169E6D7-F636-4798-88E8-FDD6E1D3F819}" type="presOf" srcId="{6CB9075B-04B3-4B18-8A8C-F19AC33E7511}" destId="{C2E96FD2-8222-4852-9334-4FEEE8377A52}" srcOrd="0" destOrd="0" presId="urn:microsoft.com/office/officeart/2005/8/layout/hProcess4"/>
    <dgm:cxn modelId="{3EDC5CE3-C8CD-4C37-8C73-46AA496EE1C1}" type="presOf" srcId="{1627E2EA-4F32-4F3F-909D-D639D5AA8E8F}" destId="{79743AAE-0834-4CF0-94A7-29379E3E43E4}" srcOrd="0" destOrd="0" presId="urn:microsoft.com/office/officeart/2005/8/layout/hProcess4"/>
    <dgm:cxn modelId="{73EDFBE5-B255-4639-A0C7-CE7A7DE4C913}" type="presOf" srcId="{564E4A51-425A-4F3A-B21D-4279B7B248CA}" destId="{B04BEED3-401E-44CB-993A-C21B6D1FB005}" srcOrd="0" destOrd="1" presId="urn:microsoft.com/office/officeart/2005/8/layout/hProcess4"/>
    <dgm:cxn modelId="{3C925DE9-C1E2-48F9-86E4-273D61C2DE80}" type="presOf" srcId="{E724C5EC-83EF-4DC7-8F13-5B1C7E39B85D}" destId="{EB4D9086-5FED-4AB5-B98F-52DB3397D09E}" srcOrd="0" destOrd="0" presId="urn:microsoft.com/office/officeart/2005/8/layout/hProcess4"/>
    <dgm:cxn modelId="{0C3938EB-D7AC-4918-B410-EC28F910C87B}" type="presOf" srcId="{4226A2EE-ADA8-4318-AA2F-C59E1481D2D1}" destId="{2CCA12D2-0D3F-479C-9DA4-DF7E410888FF}" srcOrd="0" destOrd="0" presId="urn:microsoft.com/office/officeart/2005/8/layout/hProcess4"/>
    <dgm:cxn modelId="{A7C11CF7-E98C-4AB5-B1A2-BF8C4B35F2D5}" type="presOf" srcId="{F6FC7C80-4184-4833-9F32-B443443C79F2}" destId="{0C6EB9BE-030A-4D74-B266-8A7173B1334F}" srcOrd="0" destOrd="0" presId="urn:microsoft.com/office/officeart/2005/8/layout/hProcess4"/>
    <dgm:cxn modelId="{4E3C85FD-B934-4C17-BD9F-9513C2901C3B}" type="presOf" srcId="{1C2C3B96-2DA3-41C5-8577-5BD77D8D590B}" destId="{3B0F5D98-12DD-4A75-877C-19F60136B7CE}" srcOrd="0" destOrd="0" presId="urn:microsoft.com/office/officeart/2005/8/layout/hProcess4"/>
    <dgm:cxn modelId="{59978BFD-55C5-4060-8BE5-63B03E96410A}" type="presOf" srcId="{D316A0BD-2BF9-4A48-93D7-6EDA203BBC56}" destId="{94270D8A-2C9C-4B1A-AC35-94C15ABE2DFE}" srcOrd="1" destOrd="0" presId="urn:microsoft.com/office/officeart/2005/8/layout/hProcess4"/>
    <dgm:cxn modelId="{25A7C225-B08B-4CEB-B15D-CE2C7C06F582}" type="presParOf" srcId="{CE983950-3B0F-4B1F-AB6B-7429068A6766}" destId="{CF2868E4-5F46-408E-99BE-5B823330B98C}" srcOrd="0" destOrd="0" presId="urn:microsoft.com/office/officeart/2005/8/layout/hProcess4"/>
    <dgm:cxn modelId="{985253FC-C575-4FFA-A74F-FB367288B9E9}" type="presParOf" srcId="{CE983950-3B0F-4B1F-AB6B-7429068A6766}" destId="{C66E5B0D-C1B8-4EB9-AE4A-364EAE1A10F5}" srcOrd="1" destOrd="0" presId="urn:microsoft.com/office/officeart/2005/8/layout/hProcess4"/>
    <dgm:cxn modelId="{738F9F09-396C-4EDC-88E8-E3028DA7DB0A}" type="presParOf" srcId="{CE983950-3B0F-4B1F-AB6B-7429068A6766}" destId="{B42EA5EE-4144-4801-A296-F887612B6084}" srcOrd="2" destOrd="0" presId="urn:microsoft.com/office/officeart/2005/8/layout/hProcess4"/>
    <dgm:cxn modelId="{186B899E-806F-4CAC-A460-997495122CBB}" type="presParOf" srcId="{B42EA5EE-4144-4801-A296-F887612B6084}" destId="{B2E8FB5D-E3C9-4EF5-B391-E848B2CDFFC9}" srcOrd="0" destOrd="0" presId="urn:microsoft.com/office/officeart/2005/8/layout/hProcess4"/>
    <dgm:cxn modelId="{F9D21526-2538-4F62-81FA-62A79401728C}" type="presParOf" srcId="{B2E8FB5D-E3C9-4EF5-B391-E848B2CDFFC9}" destId="{DF0C6604-187F-4322-B030-13713B348402}" srcOrd="0" destOrd="0" presId="urn:microsoft.com/office/officeart/2005/8/layout/hProcess4"/>
    <dgm:cxn modelId="{5D9BCCAD-268A-4B7A-98BC-EBC110D56E55}" type="presParOf" srcId="{B2E8FB5D-E3C9-4EF5-B391-E848B2CDFFC9}" destId="{6DEB428A-8004-497A-873C-B7391E68155C}" srcOrd="1" destOrd="0" presId="urn:microsoft.com/office/officeart/2005/8/layout/hProcess4"/>
    <dgm:cxn modelId="{C344C080-71D9-49C7-A2DE-545BC9A0162C}" type="presParOf" srcId="{B2E8FB5D-E3C9-4EF5-B391-E848B2CDFFC9}" destId="{C3B7DB8E-13BC-43C4-9158-5DE775720E8A}" srcOrd="2" destOrd="0" presId="urn:microsoft.com/office/officeart/2005/8/layout/hProcess4"/>
    <dgm:cxn modelId="{2FCB12FF-2B9B-402D-AEB6-4D9EEFDC916C}" type="presParOf" srcId="{B2E8FB5D-E3C9-4EF5-B391-E848B2CDFFC9}" destId="{4F7DE535-AAD3-4B48-BC5A-E613B703A80D}" srcOrd="3" destOrd="0" presId="urn:microsoft.com/office/officeart/2005/8/layout/hProcess4"/>
    <dgm:cxn modelId="{50D88327-85A8-4201-A404-E2B528B1CA41}" type="presParOf" srcId="{B2E8FB5D-E3C9-4EF5-B391-E848B2CDFFC9}" destId="{B7CB7712-71B8-46F5-8CF9-F5FC284F0700}" srcOrd="4" destOrd="0" presId="urn:microsoft.com/office/officeart/2005/8/layout/hProcess4"/>
    <dgm:cxn modelId="{EAD02456-6F3F-44E2-84C6-F2B5F1CE77EA}" type="presParOf" srcId="{B42EA5EE-4144-4801-A296-F887612B6084}" destId="{C2E96FD2-8222-4852-9334-4FEEE8377A52}" srcOrd="1" destOrd="0" presId="urn:microsoft.com/office/officeart/2005/8/layout/hProcess4"/>
    <dgm:cxn modelId="{28285B35-CD24-4982-8D20-A123C17E6FEE}" type="presParOf" srcId="{B42EA5EE-4144-4801-A296-F887612B6084}" destId="{B66D6131-656D-4A40-9AA3-A68A1BBB22D2}" srcOrd="2" destOrd="0" presId="urn:microsoft.com/office/officeart/2005/8/layout/hProcess4"/>
    <dgm:cxn modelId="{1BB8214F-1FCB-478D-8114-7EE9AE1CC412}" type="presParOf" srcId="{B66D6131-656D-4A40-9AA3-A68A1BBB22D2}" destId="{04DC9864-88FE-4BCA-9F58-E972699D2A6E}" srcOrd="0" destOrd="0" presId="urn:microsoft.com/office/officeart/2005/8/layout/hProcess4"/>
    <dgm:cxn modelId="{35C009B7-4FFB-487F-AF19-4AB261438DB7}" type="presParOf" srcId="{B66D6131-656D-4A40-9AA3-A68A1BBB22D2}" destId="{80FCF30B-C933-47DC-A38E-40310D9AD20E}" srcOrd="1" destOrd="0" presId="urn:microsoft.com/office/officeart/2005/8/layout/hProcess4"/>
    <dgm:cxn modelId="{0000170A-3D74-49AC-8CAA-70C95871B64A}" type="presParOf" srcId="{B66D6131-656D-4A40-9AA3-A68A1BBB22D2}" destId="{94270D8A-2C9C-4B1A-AC35-94C15ABE2DFE}" srcOrd="2" destOrd="0" presId="urn:microsoft.com/office/officeart/2005/8/layout/hProcess4"/>
    <dgm:cxn modelId="{AEAF65D4-6FD0-451F-8A5D-9C6BBBF82CA8}" type="presParOf" srcId="{B66D6131-656D-4A40-9AA3-A68A1BBB22D2}" destId="{DEEE81E1-80A5-4CD6-9170-A031900A3495}" srcOrd="3" destOrd="0" presId="urn:microsoft.com/office/officeart/2005/8/layout/hProcess4"/>
    <dgm:cxn modelId="{ECB17A8B-76DD-44F2-A3A7-BD86335AFEC8}" type="presParOf" srcId="{B66D6131-656D-4A40-9AA3-A68A1BBB22D2}" destId="{D037F026-ADD4-4F9B-B96D-301EF6EE4490}" srcOrd="4" destOrd="0" presId="urn:microsoft.com/office/officeart/2005/8/layout/hProcess4"/>
    <dgm:cxn modelId="{80F2DDE0-C993-416B-93EE-FA5BF6AB5AD6}" type="presParOf" srcId="{B42EA5EE-4144-4801-A296-F887612B6084}" destId="{0C6EB9BE-030A-4D74-B266-8A7173B1334F}" srcOrd="3" destOrd="0" presId="urn:microsoft.com/office/officeart/2005/8/layout/hProcess4"/>
    <dgm:cxn modelId="{E945056F-531A-42E9-9EB9-DFCEF0B41B16}" type="presParOf" srcId="{B42EA5EE-4144-4801-A296-F887612B6084}" destId="{6E09251D-D16E-40D3-AFC9-210A48345AE4}" srcOrd="4" destOrd="0" presId="urn:microsoft.com/office/officeart/2005/8/layout/hProcess4"/>
    <dgm:cxn modelId="{CA708DEE-515B-4459-AF19-43DAC1232D68}" type="presParOf" srcId="{6E09251D-D16E-40D3-AFC9-210A48345AE4}" destId="{800AACDD-B0FB-42A0-82F8-48BA1DC06ED0}" srcOrd="0" destOrd="0" presId="urn:microsoft.com/office/officeart/2005/8/layout/hProcess4"/>
    <dgm:cxn modelId="{04E7DEB4-5F82-4FA6-9675-3016F4DC3BE4}" type="presParOf" srcId="{6E09251D-D16E-40D3-AFC9-210A48345AE4}" destId="{B04BEED3-401E-44CB-993A-C21B6D1FB005}" srcOrd="1" destOrd="0" presId="urn:microsoft.com/office/officeart/2005/8/layout/hProcess4"/>
    <dgm:cxn modelId="{F45B05DF-FBBA-4BC8-B48E-76DB97494CC5}" type="presParOf" srcId="{6E09251D-D16E-40D3-AFC9-210A48345AE4}" destId="{331F7A6C-967F-4E37-8103-DC69BCDC8481}" srcOrd="2" destOrd="0" presId="urn:microsoft.com/office/officeart/2005/8/layout/hProcess4"/>
    <dgm:cxn modelId="{30F4B170-6A1A-451F-B10D-3BE13AF65CC3}" type="presParOf" srcId="{6E09251D-D16E-40D3-AFC9-210A48345AE4}" destId="{7920753B-BAEB-4917-9874-3C9CCA6D9F08}" srcOrd="3" destOrd="0" presId="urn:microsoft.com/office/officeart/2005/8/layout/hProcess4"/>
    <dgm:cxn modelId="{62C98516-3D2A-48AF-94C4-DB17DEDED39D}" type="presParOf" srcId="{6E09251D-D16E-40D3-AFC9-210A48345AE4}" destId="{252F9873-8B5A-4197-8FD1-D1DCAA4DC73E}" srcOrd="4" destOrd="0" presId="urn:microsoft.com/office/officeart/2005/8/layout/hProcess4"/>
    <dgm:cxn modelId="{414802BC-7033-49DA-8A87-4CE404163426}" type="presParOf" srcId="{B42EA5EE-4144-4801-A296-F887612B6084}" destId="{79743AAE-0834-4CF0-94A7-29379E3E43E4}" srcOrd="5" destOrd="0" presId="urn:microsoft.com/office/officeart/2005/8/layout/hProcess4"/>
    <dgm:cxn modelId="{42725E4C-0BC6-457B-85FC-AC45E2EA5EF9}" type="presParOf" srcId="{B42EA5EE-4144-4801-A296-F887612B6084}" destId="{24871D14-03A1-41E0-B078-E1AD8AF49F6A}" srcOrd="6" destOrd="0" presId="urn:microsoft.com/office/officeart/2005/8/layout/hProcess4"/>
    <dgm:cxn modelId="{6B243000-F1EA-4E19-9562-883D1AAA75DF}" type="presParOf" srcId="{24871D14-03A1-41E0-B078-E1AD8AF49F6A}" destId="{E28050B7-37A4-471D-8006-C05410F1EE7A}" srcOrd="0" destOrd="0" presId="urn:microsoft.com/office/officeart/2005/8/layout/hProcess4"/>
    <dgm:cxn modelId="{5D2EA479-8E7C-4C99-9175-B6F22A3EC7AB}" type="presParOf" srcId="{24871D14-03A1-41E0-B078-E1AD8AF49F6A}" destId="{0ED56EA3-147D-43D1-ABA0-B4D710D5C439}" srcOrd="1" destOrd="0" presId="urn:microsoft.com/office/officeart/2005/8/layout/hProcess4"/>
    <dgm:cxn modelId="{47CDB0C5-A439-4EE4-A08E-BE7C4636EFB8}" type="presParOf" srcId="{24871D14-03A1-41E0-B078-E1AD8AF49F6A}" destId="{AD01DF1D-BB5A-4ED1-BAF1-F79C6687DA06}" srcOrd="2" destOrd="0" presId="urn:microsoft.com/office/officeart/2005/8/layout/hProcess4"/>
    <dgm:cxn modelId="{5DD2981B-131B-431B-A950-CEA67AEB08B2}" type="presParOf" srcId="{24871D14-03A1-41E0-B078-E1AD8AF49F6A}" destId="{2CCA12D2-0D3F-479C-9DA4-DF7E410888FF}" srcOrd="3" destOrd="0" presId="urn:microsoft.com/office/officeart/2005/8/layout/hProcess4"/>
    <dgm:cxn modelId="{EC406222-2FE9-4065-A925-CA7129503D5E}" type="presParOf" srcId="{24871D14-03A1-41E0-B078-E1AD8AF49F6A}" destId="{D9036C41-D7EA-4BA6-92BB-FBE639C099FE}" srcOrd="4" destOrd="0" presId="urn:microsoft.com/office/officeart/2005/8/layout/hProcess4"/>
    <dgm:cxn modelId="{C34065F1-92A3-410D-A895-AD1C1D11DF1B}" type="presParOf" srcId="{B42EA5EE-4144-4801-A296-F887612B6084}" destId="{12039E78-0221-4DF5-8926-98F0CE7A7331}" srcOrd="7" destOrd="0" presId="urn:microsoft.com/office/officeart/2005/8/layout/hProcess4"/>
    <dgm:cxn modelId="{AD8F16DB-6F37-4036-BC47-C2B12FEC42DF}" type="presParOf" srcId="{B42EA5EE-4144-4801-A296-F887612B6084}" destId="{F4E07C6C-742A-4EE8-9C1D-EEF609B963D5}" srcOrd="8" destOrd="0" presId="urn:microsoft.com/office/officeart/2005/8/layout/hProcess4"/>
    <dgm:cxn modelId="{756A9268-FDA5-4D44-97B8-5EBDD8E413F9}" type="presParOf" srcId="{F4E07C6C-742A-4EE8-9C1D-EEF609B963D5}" destId="{D241A24F-A974-41D5-B623-162F902A49E5}" srcOrd="0" destOrd="0" presId="urn:microsoft.com/office/officeart/2005/8/layout/hProcess4"/>
    <dgm:cxn modelId="{2B636CCF-A218-48ED-BA96-F548077412DE}" type="presParOf" srcId="{F4E07C6C-742A-4EE8-9C1D-EEF609B963D5}" destId="{EB85C817-ED40-40B5-92FE-8F8273510CE1}" srcOrd="1" destOrd="0" presId="urn:microsoft.com/office/officeart/2005/8/layout/hProcess4"/>
    <dgm:cxn modelId="{5CEE768F-AD97-45C7-9F4E-469F603985C1}" type="presParOf" srcId="{F4E07C6C-742A-4EE8-9C1D-EEF609B963D5}" destId="{C6D9A249-ABDE-4013-9461-51E981CFC6E7}" srcOrd="2" destOrd="0" presId="urn:microsoft.com/office/officeart/2005/8/layout/hProcess4"/>
    <dgm:cxn modelId="{E1DD59C5-96CD-421C-A2E9-1358E4F3AA78}" type="presParOf" srcId="{F4E07C6C-742A-4EE8-9C1D-EEF609B963D5}" destId="{6B9A5BBF-F414-43B4-B708-29280117DB6D}" srcOrd="3" destOrd="0" presId="urn:microsoft.com/office/officeart/2005/8/layout/hProcess4"/>
    <dgm:cxn modelId="{0A7C2D76-3965-4229-AEB8-8B7FC605957E}" type="presParOf" srcId="{F4E07C6C-742A-4EE8-9C1D-EEF609B963D5}" destId="{730B2D66-78C9-4511-93E8-51CD18422656}" srcOrd="4" destOrd="0" presId="urn:microsoft.com/office/officeart/2005/8/layout/hProcess4"/>
    <dgm:cxn modelId="{7F27D59B-1F45-4FBC-9ACB-E98CF06EA9FB}" type="presParOf" srcId="{B42EA5EE-4144-4801-A296-F887612B6084}" destId="{9B6E82AE-B5CF-4573-8367-7B8E37EC85AA}" srcOrd="9" destOrd="0" presId="urn:microsoft.com/office/officeart/2005/8/layout/hProcess4"/>
    <dgm:cxn modelId="{0B563EB9-8B1C-43E7-87C2-61B75238C6E3}" type="presParOf" srcId="{B42EA5EE-4144-4801-A296-F887612B6084}" destId="{7910D0F5-BB37-432F-BFC7-1C0051B593FF}" srcOrd="10" destOrd="0" presId="urn:microsoft.com/office/officeart/2005/8/layout/hProcess4"/>
    <dgm:cxn modelId="{33778C7C-385A-4CFC-8FAF-BA970E03730D}" type="presParOf" srcId="{7910D0F5-BB37-432F-BFC7-1C0051B593FF}" destId="{F6E6176B-9CF5-499B-93F1-56531AB34EB1}" srcOrd="0" destOrd="0" presId="urn:microsoft.com/office/officeart/2005/8/layout/hProcess4"/>
    <dgm:cxn modelId="{8CE3C939-CF1D-41E1-A173-121E083920BE}" type="presParOf" srcId="{7910D0F5-BB37-432F-BFC7-1C0051B593FF}" destId="{3B0F5D98-12DD-4A75-877C-19F60136B7CE}" srcOrd="1" destOrd="0" presId="urn:microsoft.com/office/officeart/2005/8/layout/hProcess4"/>
    <dgm:cxn modelId="{DAFAF725-25A1-4B1F-B309-193B583FC8B2}" type="presParOf" srcId="{7910D0F5-BB37-432F-BFC7-1C0051B593FF}" destId="{E0FD9BE6-EE2A-4388-93F5-B3AD5E958343}" srcOrd="2" destOrd="0" presId="urn:microsoft.com/office/officeart/2005/8/layout/hProcess4"/>
    <dgm:cxn modelId="{9DC19509-7739-4786-8589-EFFF311CA16D}" type="presParOf" srcId="{7910D0F5-BB37-432F-BFC7-1C0051B593FF}" destId="{EB4D9086-5FED-4AB5-B98F-52DB3397D09E}" srcOrd="3" destOrd="0" presId="urn:microsoft.com/office/officeart/2005/8/layout/hProcess4"/>
    <dgm:cxn modelId="{9B6E08CB-9DE8-4CA8-8D52-74E6A8AB3058}" type="presParOf" srcId="{7910D0F5-BB37-432F-BFC7-1C0051B593FF}" destId="{7B07C850-48CF-4A06-8703-A522E4A3344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B428A-8004-497A-873C-B7391E68155C}">
      <dsp:nvSpPr>
        <dsp:cNvPr id="0" name=""/>
        <dsp:cNvSpPr/>
      </dsp:nvSpPr>
      <dsp:spPr>
        <a:xfrm>
          <a:off x="1803045" y="583217"/>
          <a:ext cx="1358759" cy="11206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fr-CA" sz="1100" kern="1200" dirty="0"/>
            <a:t>4-page maximum</a:t>
          </a:r>
        </a:p>
      </dsp:txBody>
      <dsp:txXfrm>
        <a:off x="1828835" y="609007"/>
        <a:ext cx="1307179" cy="828963"/>
      </dsp:txXfrm>
    </dsp:sp>
    <dsp:sp modelId="{B69E4994-66A6-4044-97DE-813EDF15715E}">
      <dsp:nvSpPr>
        <dsp:cNvPr id="0" name=""/>
        <dsp:cNvSpPr/>
      </dsp:nvSpPr>
      <dsp:spPr>
        <a:xfrm>
          <a:off x="2498001" y="603638"/>
          <a:ext cx="1862602" cy="1862602"/>
        </a:xfrm>
        <a:prstGeom prst="leftCircularArrow">
          <a:avLst>
            <a:gd name="adj1" fmla="val 5096"/>
            <a:gd name="adj2" fmla="val 657388"/>
            <a:gd name="adj3" fmla="val 2432899"/>
            <a:gd name="adj4" fmla="val 9024489"/>
            <a:gd name="adj5" fmla="val 5945"/>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7DE535-AAD3-4B48-BC5A-E613B703A80D}">
      <dsp:nvSpPr>
        <dsp:cNvPr id="0" name=""/>
        <dsp:cNvSpPr/>
      </dsp:nvSpPr>
      <dsp:spPr>
        <a:xfrm>
          <a:off x="2104991" y="1463761"/>
          <a:ext cx="1207786" cy="4802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CA" sz="1300" kern="1200" dirty="0" err="1"/>
            <a:t>Manuscript</a:t>
          </a:r>
          <a:r>
            <a:rPr lang="fr-CA" sz="1300" kern="1200" dirty="0"/>
            <a:t> </a:t>
          </a:r>
          <a:r>
            <a:rPr lang="fr-CA" sz="1300" kern="1200" dirty="0" err="1"/>
            <a:t>submission</a:t>
          </a:r>
          <a:endParaRPr lang="fr-CA" sz="1300" kern="1200" dirty="0"/>
        </a:p>
      </dsp:txBody>
      <dsp:txXfrm>
        <a:off x="2119058" y="1477828"/>
        <a:ext cx="1179652" cy="452162"/>
      </dsp:txXfrm>
    </dsp:sp>
    <dsp:sp modelId="{83D62475-5DA9-4673-AAAD-C460AD24B9B2}">
      <dsp:nvSpPr>
        <dsp:cNvPr id="0" name=""/>
        <dsp:cNvSpPr/>
      </dsp:nvSpPr>
      <dsp:spPr>
        <a:xfrm>
          <a:off x="3764738" y="583217"/>
          <a:ext cx="1358759" cy="11206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fr-CA" sz="1100" kern="1200" dirty="0" err="1"/>
            <a:t>Accept</a:t>
          </a:r>
          <a:r>
            <a:rPr lang="fr-CA" sz="1100" kern="1200" dirty="0"/>
            <a:t> / </a:t>
          </a:r>
          <a:r>
            <a:rPr lang="fr-CA" sz="1100" kern="1200" dirty="0" err="1"/>
            <a:t>Reject</a:t>
          </a:r>
          <a:r>
            <a:rPr lang="fr-CA" sz="1100" kern="1200" dirty="0"/>
            <a:t> </a:t>
          </a:r>
          <a:r>
            <a:rPr lang="fr-CA" sz="1100" kern="1200" dirty="0" err="1"/>
            <a:t>decision</a:t>
          </a:r>
          <a:endParaRPr lang="fr-CA" sz="1100" kern="1200" dirty="0"/>
        </a:p>
        <a:p>
          <a:pPr marL="57150" lvl="1" indent="-57150" algn="l" defTabSz="488950">
            <a:lnSpc>
              <a:spcPct val="90000"/>
            </a:lnSpc>
            <a:spcBef>
              <a:spcPct val="0"/>
            </a:spcBef>
            <a:spcAft>
              <a:spcPct val="15000"/>
            </a:spcAft>
            <a:buChar char="•"/>
          </a:pPr>
          <a:r>
            <a:rPr lang="fr-CA" sz="1100" kern="1200" dirty="0"/>
            <a:t>No </a:t>
          </a:r>
          <a:r>
            <a:rPr lang="fr-CA" sz="1100" kern="1200" dirty="0" err="1"/>
            <a:t>rebuttal</a:t>
          </a:r>
          <a:endParaRPr lang="fr-CA" sz="1100" kern="1200" dirty="0"/>
        </a:p>
      </dsp:txBody>
      <dsp:txXfrm>
        <a:off x="3790528" y="849155"/>
        <a:ext cx="1307179" cy="828963"/>
      </dsp:txXfrm>
    </dsp:sp>
    <dsp:sp modelId="{992E5628-FAA2-4A98-830B-1972CAF282BF}">
      <dsp:nvSpPr>
        <dsp:cNvPr id="0" name=""/>
        <dsp:cNvSpPr/>
      </dsp:nvSpPr>
      <dsp:spPr>
        <a:xfrm>
          <a:off x="4448371" y="-223055"/>
          <a:ext cx="2036221" cy="2036221"/>
        </a:xfrm>
        <a:prstGeom prst="circularArrow">
          <a:avLst>
            <a:gd name="adj1" fmla="val 4661"/>
            <a:gd name="adj2" fmla="val 594875"/>
            <a:gd name="adj3" fmla="val 19229614"/>
            <a:gd name="adj4" fmla="val 12575511"/>
            <a:gd name="adj5" fmla="val 5438"/>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F2332D-EC74-4D27-B6ED-3ED5AEEC5392}">
      <dsp:nvSpPr>
        <dsp:cNvPr id="0" name=""/>
        <dsp:cNvSpPr/>
      </dsp:nvSpPr>
      <dsp:spPr>
        <a:xfrm>
          <a:off x="4066684" y="343069"/>
          <a:ext cx="1207786" cy="4802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CA" sz="1300" kern="1200" dirty="0" err="1"/>
            <a:t>Reviews</a:t>
          </a:r>
          <a:endParaRPr lang="fr-CA" sz="1300" kern="1200" dirty="0"/>
        </a:p>
      </dsp:txBody>
      <dsp:txXfrm>
        <a:off x="4080751" y="357136"/>
        <a:ext cx="1179652" cy="452162"/>
      </dsp:txXfrm>
    </dsp:sp>
    <dsp:sp modelId="{1D072DF4-6113-4C49-B61D-BCB9DF2EFAF2}">
      <dsp:nvSpPr>
        <dsp:cNvPr id="0" name=""/>
        <dsp:cNvSpPr/>
      </dsp:nvSpPr>
      <dsp:spPr>
        <a:xfrm>
          <a:off x="5726431" y="583217"/>
          <a:ext cx="1358759" cy="11206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fr-CA" sz="1100" kern="1200" dirty="0"/>
            <a:t>4-page maximum</a:t>
          </a:r>
        </a:p>
        <a:p>
          <a:pPr marL="57150" lvl="1" indent="-57150" algn="l" defTabSz="488950">
            <a:lnSpc>
              <a:spcPct val="90000"/>
            </a:lnSpc>
            <a:spcBef>
              <a:spcPct val="0"/>
            </a:spcBef>
            <a:spcAft>
              <a:spcPct val="15000"/>
            </a:spcAft>
            <a:buChar char="•"/>
          </a:pPr>
          <a:r>
            <a:rPr lang="fr-CA" sz="1100" kern="1200" dirty="0"/>
            <a:t>1 </a:t>
          </a:r>
          <a:r>
            <a:rPr lang="fr-CA" sz="1100" kern="1200" dirty="0" err="1"/>
            <a:t>optional</a:t>
          </a:r>
          <a:r>
            <a:rPr lang="fr-CA" sz="1100" kern="1200" dirty="0"/>
            <a:t> </a:t>
          </a:r>
          <a:r>
            <a:rPr lang="fr-CA" sz="1100" kern="1200" dirty="0" err="1"/>
            <a:t>additionnal</a:t>
          </a:r>
          <a:r>
            <a:rPr lang="fr-CA" sz="1100" kern="1200" dirty="0"/>
            <a:t> page (non-</a:t>
          </a:r>
          <a:r>
            <a:rPr lang="fr-CA" sz="1100" kern="1200" dirty="0" err="1"/>
            <a:t>technical</a:t>
          </a:r>
          <a:r>
            <a:rPr lang="fr-CA" sz="1100" kern="1200" dirty="0"/>
            <a:t> content </a:t>
          </a:r>
          <a:r>
            <a:rPr lang="fr-CA" sz="1100" kern="1200" dirty="0" err="1"/>
            <a:t>only</a:t>
          </a:r>
          <a:r>
            <a:rPr lang="fr-CA" sz="1100" kern="1200" dirty="0"/>
            <a:t>)</a:t>
          </a:r>
        </a:p>
      </dsp:txBody>
      <dsp:txXfrm>
        <a:off x="5752221" y="609007"/>
        <a:ext cx="1307179" cy="828963"/>
      </dsp:txXfrm>
    </dsp:sp>
    <dsp:sp modelId="{C89DE2D3-A5AA-45CE-872A-71C1C459782D}">
      <dsp:nvSpPr>
        <dsp:cNvPr id="0" name=""/>
        <dsp:cNvSpPr/>
      </dsp:nvSpPr>
      <dsp:spPr>
        <a:xfrm>
          <a:off x="6028377" y="1463761"/>
          <a:ext cx="1207786" cy="4802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fr-CA" sz="1300" kern="1200" dirty="0"/>
            <a:t>Camera-</a:t>
          </a:r>
          <a:r>
            <a:rPr lang="fr-CA" sz="1300" kern="1200" dirty="0" err="1"/>
            <a:t>ready</a:t>
          </a:r>
          <a:r>
            <a:rPr lang="fr-CA" sz="1300" kern="1200" dirty="0"/>
            <a:t> </a:t>
          </a:r>
          <a:r>
            <a:rPr lang="fr-CA" sz="1300" kern="1200" dirty="0" err="1"/>
            <a:t>submission</a:t>
          </a:r>
          <a:endParaRPr lang="fr-CA" sz="1300" kern="1200" dirty="0"/>
        </a:p>
      </dsp:txBody>
      <dsp:txXfrm>
        <a:off x="6042444" y="1477828"/>
        <a:ext cx="1179652" cy="452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B428A-8004-497A-873C-B7391E68155C}">
      <dsp:nvSpPr>
        <dsp:cNvPr id="0" name=""/>
        <dsp:cNvSpPr/>
      </dsp:nvSpPr>
      <dsp:spPr>
        <a:xfrm>
          <a:off x="916934" y="615130"/>
          <a:ext cx="1433110" cy="118201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CA" sz="1500" kern="1200" dirty="0"/>
            <a:t>200-300 </a:t>
          </a:r>
          <a:r>
            <a:rPr lang="fr-CA" sz="1500" kern="1200" dirty="0" err="1"/>
            <a:t>words</a:t>
          </a:r>
          <a:r>
            <a:rPr lang="fr-CA" sz="1500" kern="1200" dirty="0"/>
            <a:t> abstract + 2-4 page article</a:t>
          </a:r>
        </a:p>
      </dsp:txBody>
      <dsp:txXfrm>
        <a:off x="944135" y="642331"/>
        <a:ext cx="1378708" cy="874325"/>
      </dsp:txXfrm>
    </dsp:sp>
    <dsp:sp modelId="{B69E4994-66A6-4044-97DE-813EDF15715E}">
      <dsp:nvSpPr>
        <dsp:cNvPr id="0" name=""/>
        <dsp:cNvSpPr/>
      </dsp:nvSpPr>
      <dsp:spPr>
        <a:xfrm>
          <a:off x="1683017" y="755547"/>
          <a:ext cx="1788905" cy="1788905"/>
        </a:xfrm>
        <a:prstGeom prst="leftCircularArrow">
          <a:avLst>
            <a:gd name="adj1" fmla="val 4311"/>
            <a:gd name="adj2" fmla="val 545531"/>
            <a:gd name="adj3" fmla="val 2321042"/>
            <a:gd name="adj4" fmla="val 9024489"/>
            <a:gd name="adj5" fmla="val 503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7DE535-AAD3-4B48-BC5A-E613B703A80D}">
      <dsp:nvSpPr>
        <dsp:cNvPr id="0" name=""/>
        <dsp:cNvSpPr/>
      </dsp:nvSpPr>
      <dsp:spPr>
        <a:xfrm>
          <a:off x="1235403" y="1543857"/>
          <a:ext cx="1273875" cy="5065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CA" sz="1200" kern="1200" dirty="0" err="1"/>
            <a:t>Submit</a:t>
          </a:r>
          <a:r>
            <a:rPr lang="fr-CA" sz="1200" kern="1200" dirty="0"/>
            <a:t> </a:t>
          </a:r>
          <a:r>
            <a:rPr lang="fr-CA" sz="1200" kern="1200" dirty="0" err="1"/>
            <a:t>extended</a:t>
          </a:r>
          <a:r>
            <a:rPr lang="fr-CA" sz="1200" kern="1200" dirty="0"/>
            <a:t> abstract</a:t>
          </a:r>
        </a:p>
      </dsp:txBody>
      <dsp:txXfrm>
        <a:off x="1250240" y="1558694"/>
        <a:ext cx="1244201" cy="476904"/>
      </dsp:txXfrm>
    </dsp:sp>
    <dsp:sp modelId="{83D62475-5DA9-4673-AAAD-C460AD24B9B2}">
      <dsp:nvSpPr>
        <dsp:cNvPr id="0" name=""/>
        <dsp:cNvSpPr/>
      </dsp:nvSpPr>
      <dsp:spPr>
        <a:xfrm>
          <a:off x="2876551" y="615130"/>
          <a:ext cx="1433110" cy="118201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CA" sz="1500" kern="1200" dirty="0" err="1"/>
            <a:t>Accept</a:t>
          </a:r>
          <a:r>
            <a:rPr lang="fr-CA" sz="1500" kern="1200" dirty="0"/>
            <a:t> / </a:t>
          </a:r>
          <a:r>
            <a:rPr lang="fr-CA" sz="1500" kern="1200" dirty="0" err="1"/>
            <a:t>Reject</a:t>
          </a:r>
          <a:r>
            <a:rPr lang="fr-CA" sz="1500" kern="1200" dirty="0"/>
            <a:t> </a:t>
          </a:r>
          <a:r>
            <a:rPr lang="fr-CA" sz="1500" kern="1200" dirty="0" err="1"/>
            <a:t>decision</a:t>
          </a:r>
          <a:endParaRPr lang="fr-CA" sz="1500" kern="1200" dirty="0"/>
        </a:p>
        <a:p>
          <a:pPr marL="114300" lvl="1" indent="-114300" algn="l" defTabSz="666750">
            <a:lnSpc>
              <a:spcPct val="90000"/>
            </a:lnSpc>
            <a:spcBef>
              <a:spcPct val="0"/>
            </a:spcBef>
            <a:spcAft>
              <a:spcPct val="15000"/>
            </a:spcAft>
            <a:buChar char="•"/>
          </a:pPr>
          <a:r>
            <a:rPr lang="fr-CA" sz="1500" kern="1200" dirty="0"/>
            <a:t>No </a:t>
          </a:r>
          <a:r>
            <a:rPr lang="fr-CA" sz="1500" kern="1200" dirty="0" err="1"/>
            <a:t>rebuttal</a:t>
          </a:r>
          <a:endParaRPr lang="fr-CA" sz="1500" kern="1200" dirty="0"/>
        </a:p>
      </dsp:txBody>
      <dsp:txXfrm>
        <a:off x="2903752" y="895621"/>
        <a:ext cx="1378708" cy="874325"/>
      </dsp:txXfrm>
    </dsp:sp>
    <dsp:sp modelId="{992E5628-FAA2-4A98-830B-1972CAF282BF}">
      <dsp:nvSpPr>
        <dsp:cNvPr id="0" name=""/>
        <dsp:cNvSpPr/>
      </dsp:nvSpPr>
      <dsp:spPr>
        <a:xfrm>
          <a:off x="3630691" y="-178520"/>
          <a:ext cx="1972025" cy="1972025"/>
        </a:xfrm>
        <a:prstGeom prst="circularArrow">
          <a:avLst>
            <a:gd name="adj1" fmla="val 3911"/>
            <a:gd name="adj2" fmla="val 490084"/>
            <a:gd name="adj3" fmla="val 19334405"/>
            <a:gd name="adj4" fmla="val 12575511"/>
            <a:gd name="adj5" fmla="val 4563"/>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F2332D-EC74-4D27-B6ED-3ED5AEEC5392}">
      <dsp:nvSpPr>
        <dsp:cNvPr id="0" name=""/>
        <dsp:cNvSpPr/>
      </dsp:nvSpPr>
      <dsp:spPr>
        <a:xfrm>
          <a:off x="3195020" y="361841"/>
          <a:ext cx="1273875" cy="5065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CA" sz="1200" kern="1200" dirty="0" err="1"/>
            <a:t>Reviews</a:t>
          </a:r>
          <a:endParaRPr lang="fr-CA" sz="1200" kern="1200" dirty="0"/>
        </a:p>
      </dsp:txBody>
      <dsp:txXfrm>
        <a:off x="3209857" y="376678"/>
        <a:ext cx="1244201" cy="476904"/>
      </dsp:txXfrm>
    </dsp:sp>
    <dsp:sp modelId="{1D072DF4-6113-4C49-B61D-BCB9DF2EFAF2}">
      <dsp:nvSpPr>
        <dsp:cNvPr id="0" name=""/>
        <dsp:cNvSpPr/>
      </dsp:nvSpPr>
      <dsp:spPr>
        <a:xfrm>
          <a:off x="4836168" y="615130"/>
          <a:ext cx="1433110" cy="118201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CA" sz="1500" kern="1200" dirty="0"/>
            <a:t>Minimum of 4 page</a:t>
          </a:r>
        </a:p>
        <a:p>
          <a:pPr marL="114300" lvl="1" indent="-114300" algn="l" defTabSz="666750">
            <a:lnSpc>
              <a:spcPct val="90000"/>
            </a:lnSpc>
            <a:spcBef>
              <a:spcPct val="0"/>
            </a:spcBef>
            <a:spcAft>
              <a:spcPct val="15000"/>
            </a:spcAft>
            <a:buChar char="•"/>
          </a:pPr>
          <a:r>
            <a:rPr lang="fr-CA" sz="1500" kern="1200" dirty="0"/>
            <a:t>No maximum </a:t>
          </a:r>
          <a:r>
            <a:rPr lang="fr-CA" sz="1500" kern="1200" dirty="0" err="1"/>
            <a:t>length</a:t>
          </a:r>
          <a:endParaRPr lang="fr-CA" sz="1500" kern="1200" dirty="0"/>
        </a:p>
      </dsp:txBody>
      <dsp:txXfrm>
        <a:off x="4863369" y="642331"/>
        <a:ext cx="1378708" cy="874325"/>
      </dsp:txXfrm>
    </dsp:sp>
    <dsp:sp modelId="{C89DE2D3-A5AA-45CE-872A-71C1C459782D}">
      <dsp:nvSpPr>
        <dsp:cNvPr id="0" name=""/>
        <dsp:cNvSpPr/>
      </dsp:nvSpPr>
      <dsp:spPr>
        <a:xfrm>
          <a:off x="5154637" y="1543857"/>
          <a:ext cx="1273875" cy="5065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fr-CA" sz="1200" kern="1200" dirty="0" err="1"/>
            <a:t>Manuscript</a:t>
          </a:r>
          <a:r>
            <a:rPr lang="fr-CA" sz="1200" kern="1200" dirty="0"/>
            <a:t> </a:t>
          </a:r>
          <a:r>
            <a:rPr lang="fr-CA" sz="1200" kern="1200" dirty="0" err="1"/>
            <a:t>submission</a:t>
          </a:r>
          <a:endParaRPr lang="fr-CA" sz="1200" kern="1200" dirty="0"/>
        </a:p>
      </dsp:txBody>
      <dsp:txXfrm>
        <a:off x="5169474" y="1558694"/>
        <a:ext cx="1244201" cy="476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B428A-8004-497A-873C-B7391E68155C}">
      <dsp:nvSpPr>
        <dsp:cNvPr id="0" name=""/>
        <dsp:cNvSpPr/>
      </dsp:nvSpPr>
      <dsp:spPr>
        <a:xfrm>
          <a:off x="2885" y="901660"/>
          <a:ext cx="1101225" cy="9082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fr-CA" sz="900" kern="1200" dirty="0"/>
            <a:t>Abstract</a:t>
          </a:r>
        </a:p>
        <a:p>
          <a:pPr marL="57150" lvl="1" indent="-57150" algn="l" defTabSz="400050">
            <a:lnSpc>
              <a:spcPct val="90000"/>
            </a:lnSpc>
            <a:spcBef>
              <a:spcPct val="0"/>
            </a:spcBef>
            <a:spcAft>
              <a:spcPct val="15000"/>
            </a:spcAft>
            <a:buChar char="•"/>
          </a:pPr>
          <a:r>
            <a:rPr lang="fr-CA" sz="900" kern="1200" dirty="0" err="1"/>
            <a:t>Author’s</a:t>
          </a:r>
          <a:r>
            <a:rPr lang="fr-CA" sz="900" kern="1200" dirty="0"/>
            <a:t> information</a:t>
          </a:r>
        </a:p>
      </dsp:txBody>
      <dsp:txXfrm>
        <a:off x="23787" y="922562"/>
        <a:ext cx="1059421" cy="671845"/>
      </dsp:txXfrm>
    </dsp:sp>
    <dsp:sp modelId="{C2E96FD2-8222-4852-9334-4FEEE8377A52}">
      <dsp:nvSpPr>
        <dsp:cNvPr id="0" name=""/>
        <dsp:cNvSpPr/>
      </dsp:nvSpPr>
      <dsp:spPr>
        <a:xfrm>
          <a:off x="585302" y="987098"/>
          <a:ext cx="1407804" cy="1407804"/>
        </a:xfrm>
        <a:prstGeom prst="leftCircularArrow">
          <a:avLst>
            <a:gd name="adj1" fmla="val 4518"/>
            <a:gd name="adj2" fmla="val 574598"/>
            <a:gd name="adj3" fmla="val 2350109"/>
            <a:gd name="adj4" fmla="val 9024489"/>
            <a:gd name="adj5" fmla="val 527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7DE535-AAD3-4B48-BC5A-E613B703A80D}">
      <dsp:nvSpPr>
        <dsp:cNvPr id="0" name=""/>
        <dsp:cNvSpPr/>
      </dsp:nvSpPr>
      <dsp:spPr>
        <a:xfrm>
          <a:off x="247602" y="1615309"/>
          <a:ext cx="978867" cy="389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r-CA" sz="800" kern="1200" dirty="0"/>
            <a:t>« Intention to </a:t>
          </a:r>
          <a:r>
            <a:rPr lang="fr-CA" sz="800" kern="1200" dirty="0" err="1"/>
            <a:t>submit</a:t>
          </a:r>
          <a:r>
            <a:rPr lang="fr-CA" sz="800" kern="1200" dirty="0"/>
            <a:t> » </a:t>
          </a:r>
          <a:r>
            <a:rPr lang="fr-CA" sz="800" kern="1200" dirty="0" err="1"/>
            <a:t>submission</a:t>
          </a:r>
          <a:endParaRPr lang="fr-CA" sz="800" kern="1200" dirty="0"/>
        </a:p>
      </dsp:txBody>
      <dsp:txXfrm>
        <a:off x="259003" y="1626710"/>
        <a:ext cx="956065" cy="366461"/>
      </dsp:txXfrm>
    </dsp:sp>
    <dsp:sp modelId="{80FCF30B-C933-47DC-A38E-40310D9AD20E}">
      <dsp:nvSpPr>
        <dsp:cNvPr id="0" name=""/>
        <dsp:cNvSpPr/>
      </dsp:nvSpPr>
      <dsp:spPr>
        <a:xfrm>
          <a:off x="1529360" y="901660"/>
          <a:ext cx="1101225" cy="9082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fr-CA" sz="900" kern="1200" dirty="0"/>
            <a:t>8-page maximum</a:t>
          </a:r>
        </a:p>
      </dsp:txBody>
      <dsp:txXfrm>
        <a:off x="1550262" y="1117194"/>
        <a:ext cx="1059421" cy="671845"/>
      </dsp:txXfrm>
    </dsp:sp>
    <dsp:sp modelId="{0C6EB9BE-030A-4D74-B266-8A7173B1334F}">
      <dsp:nvSpPr>
        <dsp:cNvPr id="0" name=""/>
        <dsp:cNvSpPr/>
      </dsp:nvSpPr>
      <dsp:spPr>
        <a:xfrm>
          <a:off x="2102601" y="281085"/>
          <a:ext cx="1548517" cy="1548517"/>
        </a:xfrm>
        <a:prstGeom prst="circularArrow">
          <a:avLst>
            <a:gd name="adj1" fmla="val 4108"/>
            <a:gd name="adj2" fmla="val 517170"/>
            <a:gd name="adj3" fmla="val 19307320"/>
            <a:gd name="adj4" fmla="val 12575511"/>
            <a:gd name="adj5" fmla="val 479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EE81E1-80A5-4CD6-9170-A031900A3495}">
      <dsp:nvSpPr>
        <dsp:cNvPr id="0" name=""/>
        <dsp:cNvSpPr/>
      </dsp:nvSpPr>
      <dsp:spPr>
        <a:xfrm>
          <a:off x="1774077" y="707029"/>
          <a:ext cx="978867" cy="389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r-CA" sz="800" kern="1200" dirty="0" err="1"/>
            <a:t>Manuscript</a:t>
          </a:r>
          <a:r>
            <a:rPr lang="fr-CA" sz="800" kern="1200" dirty="0"/>
            <a:t> </a:t>
          </a:r>
          <a:r>
            <a:rPr lang="fr-CA" sz="800" kern="1200" dirty="0" err="1"/>
            <a:t>submission</a:t>
          </a:r>
          <a:endParaRPr lang="fr-CA" sz="800" kern="1200" dirty="0"/>
        </a:p>
      </dsp:txBody>
      <dsp:txXfrm>
        <a:off x="1785478" y="718430"/>
        <a:ext cx="956065" cy="366461"/>
      </dsp:txXfrm>
    </dsp:sp>
    <dsp:sp modelId="{B04BEED3-401E-44CB-993A-C21B6D1FB005}">
      <dsp:nvSpPr>
        <dsp:cNvPr id="0" name=""/>
        <dsp:cNvSpPr/>
      </dsp:nvSpPr>
      <dsp:spPr>
        <a:xfrm>
          <a:off x="3055835" y="901660"/>
          <a:ext cx="1101225" cy="9082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fr-CA" sz="900" kern="1200" dirty="0" err="1"/>
            <a:t>Accept</a:t>
          </a:r>
          <a:r>
            <a:rPr lang="fr-CA" sz="900" kern="1200" dirty="0"/>
            <a:t> / </a:t>
          </a:r>
          <a:r>
            <a:rPr lang="fr-CA" sz="900" kern="1200" dirty="0" err="1"/>
            <a:t>Reject</a:t>
          </a:r>
          <a:r>
            <a:rPr lang="fr-CA" sz="900" kern="1200" dirty="0"/>
            <a:t> / Borderline </a:t>
          </a:r>
          <a:r>
            <a:rPr lang="fr-CA" sz="900" kern="1200" dirty="0" err="1"/>
            <a:t>decision</a:t>
          </a:r>
          <a:endParaRPr lang="fr-CA" sz="900" kern="1200" dirty="0"/>
        </a:p>
        <a:p>
          <a:pPr marL="57150" lvl="1" indent="-57150" algn="l" defTabSz="400050">
            <a:lnSpc>
              <a:spcPct val="90000"/>
            </a:lnSpc>
            <a:spcBef>
              <a:spcPct val="0"/>
            </a:spcBef>
            <a:spcAft>
              <a:spcPct val="15000"/>
            </a:spcAft>
            <a:buChar char="•"/>
          </a:pPr>
          <a:r>
            <a:rPr lang="fr-CA" sz="900" kern="1200" dirty="0" err="1"/>
            <a:t>Comments</a:t>
          </a:r>
          <a:r>
            <a:rPr lang="fr-CA" sz="900" kern="1200" dirty="0"/>
            <a:t> of </a:t>
          </a:r>
          <a:r>
            <a:rPr lang="fr-CA" sz="900" kern="1200" dirty="0" err="1"/>
            <a:t>reviewers</a:t>
          </a:r>
          <a:endParaRPr lang="fr-CA" sz="900" kern="1200" dirty="0"/>
        </a:p>
      </dsp:txBody>
      <dsp:txXfrm>
        <a:off x="3076737" y="922562"/>
        <a:ext cx="1059421" cy="671845"/>
      </dsp:txXfrm>
    </dsp:sp>
    <dsp:sp modelId="{79743AAE-0834-4CF0-94A7-29379E3E43E4}">
      <dsp:nvSpPr>
        <dsp:cNvPr id="0" name=""/>
        <dsp:cNvSpPr/>
      </dsp:nvSpPr>
      <dsp:spPr>
        <a:xfrm>
          <a:off x="3638253" y="987098"/>
          <a:ext cx="1407804" cy="1407804"/>
        </a:xfrm>
        <a:prstGeom prst="leftCircularArrow">
          <a:avLst>
            <a:gd name="adj1" fmla="val 4518"/>
            <a:gd name="adj2" fmla="val 574598"/>
            <a:gd name="adj3" fmla="val 2350109"/>
            <a:gd name="adj4" fmla="val 9024489"/>
            <a:gd name="adj5" fmla="val 527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20753B-BAEB-4917-9874-3C9CCA6D9F08}">
      <dsp:nvSpPr>
        <dsp:cNvPr id="0" name=""/>
        <dsp:cNvSpPr/>
      </dsp:nvSpPr>
      <dsp:spPr>
        <a:xfrm>
          <a:off x="3300552" y="1615309"/>
          <a:ext cx="978867" cy="389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r-CA" sz="800" kern="1200" dirty="0" err="1"/>
            <a:t>Reviews</a:t>
          </a:r>
          <a:endParaRPr lang="fr-CA" sz="800" kern="1200" dirty="0"/>
        </a:p>
      </dsp:txBody>
      <dsp:txXfrm>
        <a:off x="3311953" y="1626710"/>
        <a:ext cx="956065" cy="366461"/>
      </dsp:txXfrm>
    </dsp:sp>
    <dsp:sp modelId="{0ED56EA3-147D-43D1-ABA0-B4D710D5C439}">
      <dsp:nvSpPr>
        <dsp:cNvPr id="0" name=""/>
        <dsp:cNvSpPr/>
      </dsp:nvSpPr>
      <dsp:spPr>
        <a:xfrm>
          <a:off x="4582311" y="901660"/>
          <a:ext cx="1101225" cy="9082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fr-CA" sz="900" kern="1200" dirty="0"/>
            <a:t>4000 </a:t>
          </a:r>
          <a:r>
            <a:rPr lang="fr-CA" sz="900" kern="1200" dirty="0" err="1"/>
            <a:t>words</a:t>
          </a:r>
          <a:r>
            <a:rPr lang="fr-CA" sz="900" kern="1200" dirty="0"/>
            <a:t> </a:t>
          </a:r>
          <a:r>
            <a:rPr lang="fr-CA" sz="900" kern="1200" dirty="0" err="1"/>
            <a:t>only</a:t>
          </a:r>
          <a:endParaRPr lang="fr-CA" sz="900" kern="1200" dirty="0"/>
        </a:p>
        <a:p>
          <a:pPr marL="57150" lvl="1" indent="-57150" algn="l" defTabSz="400050">
            <a:lnSpc>
              <a:spcPct val="90000"/>
            </a:lnSpc>
            <a:spcBef>
              <a:spcPct val="0"/>
            </a:spcBef>
            <a:spcAft>
              <a:spcPct val="15000"/>
            </a:spcAft>
            <a:buChar char="•"/>
          </a:pPr>
          <a:r>
            <a:rPr lang="fr-CA" sz="900" kern="1200" dirty="0"/>
            <a:t>No </a:t>
          </a:r>
          <a:r>
            <a:rPr lang="fr-CA" sz="900" kern="1200" dirty="0" err="1"/>
            <a:t>additionnal</a:t>
          </a:r>
          <a:r>
            <a:rPr lang="fr-CA" sz="900" kern="1200" dirty="0"/>
            <a:t> </a:t>
          </a:r>
          <a:r>
            <a:rPr lang="fr-CA" sz="900" kern="1200" dirty="0" err="1"/>
            <a:t>experiments</a:t>
          </a:r>
          <a:r>
            <a:rPr lang="fr-CA" sz="900" kern="1200" dirty="0"/>
            <a:t> or </a:t>
          </a:r>
          <a:r>
            <a:rPr lang="fr-CA" sz="900" kern="1200" dirty="0" err="1"/>
            <a:t>results</a:t>
          </a:r>
          <a:endParaRPr lang="fr-CA" sz="900" kern="1200" dirty="0"/>
        </a:p>
      </dsp:txBody>
      <dsp:txXfrm>
        <a:off x="4603213" y="1117194"/>
        <a:ext cx="1059421" cy="671845"/>
      </dsp:txXfrm>
    </dsp:sp>
    <dsp:sp modelId="{12039E78-0221-4DF5-8926-98F0CE7A7331}">
      <dsp:nvSpPr>
        <dsp:cNvPr id="0" name=""/>
        <dsp:cNvSpPr/>
      </dsp:nvSpPr>
      <dsp:spPr>
        <a:xfrm>
          <a:off x="5155551" y="281085"/>
          <a:ext cx="1548517" cy="1548517"/>
        </a:xfrm>
        <a:prstGeom prst="circularArrow">
          <a:avLst>
            <a:gd name="adj1" fmla="val 4108"/>
            <a:gd name="adj2" fmla="val 517170"/>
            <a:gd name="adj3" fmla="val 19307320"/>
            <a:gd name="adj4" fmla="val 12575511"/>
            <a:gd name="adj5" fmla="val 479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CA12D2-0D3F-479C-9DA4-DF7E410888FF}">
      <dsp:nvSpPr>
        <dsp:cNvPr id="0" name=""/>
        <dsp:cNvSpPr/>
      </dsp:nvSpPr>
      <dsp:spPr>
        <a:xfrm>
          <a:off x="4827027" y="707029"/>
          <a:ext cx="978867" cy="389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r-CA" sz="800" kern="1200" dirty="0" err="1"/>
            <a:t>Rebuttal</a:t>
          </a:r>
          <a:r>
            <a:rPr lang="fr-CA" sz="800" kern="1200" dirty="0"/>
            <a:t> </a:t>
          </a:r>
          <a:r>
            <a:rPr lang="fr-CA" sz="800" kern="1200" dirty="0" err="1"/>
            <a:t>letter</a:t>
          </a:r>
          <a:endParaRPr lang="fr-CA" sz="800" kern="1200" dirty="0"/>
        </a:p>
      </dsp:txBody>
      <dsp:txXfrm>
        <a:off x="4838428" y="718430"/>
        <a:ext cx="956065" cy="366461"/>
      </dsp:txXfrm>
    </dsp:sp>
    <dsp:sp modelId="{EB85C817-ED40-40B5-92FE-8F8273510CE1}">
      <dsp:nvSpPr>
        <dsp:cNvPr id="0" name=""/>
        <dsp:cNvSpPr/>
      </dsp:nvSpPr>
      <dsp:spPr>
        <a:xfrm>
          <a:off x="6108786" y="901660"/>
          <a:ext cx="1101225" cy="9082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fr-CA" sz="900" kern="1200" dirty="0"/>
            <a:t>Modification of </a:t>
          </a:r>
          <a:r>
            <a:rPr lang="fr-CA" sz="900" kern="1200" dirty="0" err="1"/>
            <a:t>comments</a:t>
          </a:r>
          <a:r>
            <a:rPr lang="fr-CA" sz="900" kern="1200" dirty="0"/>
            <a:t> and/or grades</a:t>
          </a:r>
        </a:p>
      </dsp:txBody>
      <dsp:txXfrm>
        <a:off x="6129688" y="922562"/>
        <a:ext cx="1059421" cy="671845"/>
      </dsp:txXfrm>
    </dsp:sp>
    <dsp:sp modelId="{9B6E82AE-B5CF-4573-8367-7B8E37EC85AA}">
      <dsp:nvSpPr>
        <dsp:cNvPr id="0" name=""/>
        <dsp:cNvSpPr/>
      </dsp:nvSpPr>
      <dsp:spPr>
        <a:xfrm>
          <a:off x="6691203" y="987098"/>
          <a:ext cx="1407804" cy="1407804"/>
        </a:xfrm>
        <a:prstGeom prst="leftCircularArrow">
          <a:avLst>
            <a:gd name="adj1" fmla="val 4518"/>
            <a:gd name="adj2" fmla="val 574598"/>
            <a:gd name="adj3" fmla="val 2350109"/>
            <a:gd name="adj4" fmla="val 9024489"/>
            <a:gd name="adj5" fmla="val 527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9A5BBF-F414-43B4-B708-29280117DB6D}">
      <dsp:nvSpPr>
        <dsp:cNvPr id="0" name=""/>
        <dsp:cNvSpPr/>
      </dsp:nvSpPr>
      <dsp:spPr>
        <a:xfrm>
          <a:off x="6353503" y="1615309"/>
          <a:ext cx="978867" cy="389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r-CA" sz="800" kern="1200" dirty="0" err="1"/>
            <a:t>Reviews</a:t>
          </a:r>
          <a:endParaRPr lang="fr-CA" sz="800" kern="1200" dirty="0"/>
        </a:p>
      </dsp:txBody>
      <dsp:txXfrm>
        <a:off x="6364904" y="1626710"/>
        <a:ext cx="956065" cy="366461"/>
      </dsp:txXfrm>
    </dsp:sp>
    <dsp:sp modelId="{3B0F5D98-12DD-4A75-877C-19F60136B7CE}">
      <dsp:nvSpPr>
        <dsp:cNvPr id="0" name=""/>
        <dsp:cNvSpPr/>
      </dsp:nvSpPr>
      <dsp:spPr>
        <a:xfrm>
          <a:off x="7635261" y="901660"/>
          <a:ext cx="1101225" cy="9082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fr-CA" sz="900" kern="1200" dirty="0" err="1"/>
            <a:t>Similar</a:t>
          </a:r>
          <a:r>
            <a:rPr lang="fr-CA" sz="900" kern="1200" dirty="0"/>
            <a:t> content to initial </a:t>
          </a:r>
          <a:r>
            <a:rPr lang="fr-CA" sz="900" kern="1200" dirty="0" err="1"/>
            <a:t>submission</a:t>
          </a:r>
          <a:endParaRPr lang="fr-CA" sz="900" kern="1200" dirty="0"/>
        </a:p>
      </dsp:txBody>
      <dsp:txXfrm>
        <a:off x="7656163" y="1117194"/>
        <a:ext cx="1059421" cy="671845"/>
      </dsp:txXfrm>
    </dsp:sp>
    <dsp:sp modelId="{EB4D9086-5FED-4AB5-B98F-52DB3397D09E}">
      <dsp:nvSpPr>
        <dsp:cNvPr id="0" name=""/>
        <dsp:cNvSpPr/>
      </dsp:nvSpPr>
      <dsp:spPr>
        <a:xfrm>
          <a:off x="7879978" y="707029"/>
          <a:ext cx="978867" cy="389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fr-CA" sz="800" kern="1200" dirty="0"/>
            <a:t>Camera-</a:t>
          </a:r>
          <a:r>
            <a:rPr lang="fr-CA" sz="800" kern="1200" dirty="0" err="1"/>
            <a:t>ready</a:t>
          </a:r>
          <a:r>
            <a:rPr lang="fr-CA" sz="800" kern="1200" dirty="0"/>
            <a:t> </a:t>
          </a:r>
          <a:r>
            <a:rPr lang="fr-CA" sz="800" kern="1200" dirty="0" err="1"/>
            <a:t>submission</a:t>
          </a:r>
          <a:endParaRPr lang="fr-CA" sz="800" kern="1200" dirty="0"/>
        </a:p>
      </dsp:txBody>
      <dsp:txXfrm>
        <a:off x="7891379" y="718430"/>
        <a:ext cx="956065" cy="3664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4032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0532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881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56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750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854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42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566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391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741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3000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705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559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1570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244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85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769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127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692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717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424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188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1660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402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6526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9037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4310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481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105aad17dc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105aad17dc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cf7a3c503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cf7a3c50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367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43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d8a80d6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672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034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8160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589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7932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6220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198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489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019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548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854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cf7a3c50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cf7a3c50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0000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0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548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4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05aad17dc0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94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324500"/>
            <a:ext cx="70641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77100"/>
            <a:ext cx="7064100" cy="441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366272"/>
            <a:ext cx="3714900" cy="818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339163"/>
            <a:ext cx="16509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0010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0010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655200" y="1942925"/>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655200" y="2255100"/>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0010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00100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655200" y="3723950"/>
            <a:ext cx="2486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655250" y="4036125"/>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23786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5724450" y="130358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237870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5724450" y="3082738"/>
            <a:ext cx="1039200" cy="66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127" name="Google Shape;127;p1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28" name="Google Shape;12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CUSTOM_14">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1549875"/>
            <a:ext cx="454500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endParaRPr/>
          </a:p>
        </p:txBody>
      </p:sp>
      <p:sp>
        <p:nvSpPr>
          <p:cNvPr id="139" name="Google Shape;139;p19"/>
          <p:cNvSpPr txBox="1">
            <a:spLocks noGrp="1"/>
          </p:cNvSpPr>
          <p:nvPr>
            <p:ph type="subTitle" idx="1"/>
          </p:nvPr>
        </p:nvSpPr>
        <p:spPr>
          <a:xfrm>
            <a:off x="3742850" y="3039213"/>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140" name="Google Shape;140;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3" r:id="rId6"/>
    <p:sldLayoutId id="2147483665" r:id="rId7"/>
    <p:sldLayoutId id="2147483696" r:id="rId8"/>
    <p:sldLayoutId id="2147483697" r:id="rId9"/>
    <p:sldLayoutId id="2147483698" r:id="rId10"/>
    <p:sldLayoutId id="214748369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TD828Nixvc"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youtube.com/watch?v=Ln60y3aGthc" TargetMode="External"/><Relationship Id="rId5" Type="http://schemas.openxmlformats.org/officeDocument/2006/relationships/hyperlink" Target="https://www.youtube.com/watch?v=4D8N-qr9WSA" TargetMode="External"/><Relationship Id="rId4" Type="http://schemas.openxmlformats.org/officeDocument/2006/relationships/hyperlink" Target="https://www.youtube.com/watch?v=UT_UwmUx38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piedigitallibrary.org/journals/journal-of-medical-imaging/volume-9/issue-S1/012208/SPIE-Computer-Aided-Diagnosis-conference-anniversary-review/10.1117/1.JMI.9.S1.012208.ful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spiedigitallibrary.org/conference-proceedings-of-spie/12469/1246907/Characterizing-browser-based-medical-imaging-AI-with-serverless-edge-computing/10.1117/12.2653626.short"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spiedigitallibrary.org/conference-proceedings-of-spie/12466/124661I/Temporal-bone-CT-synthesis-for-MR-only-cochlear-implant-preoperative/10.1117/12.2647443.shor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conferences.miccai.org/2024/en/Update-on-MICCAI-2024-Paper-Reviews.html"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conferences.miccai.org/2023/papers/557-Paper2813.html"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link.springer.com/chapter/10.1007/978-3-031-43898-1_68"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XTPhDrdmvv0"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www.youtube.com/watch?v=PoRLavz1fJA" TargetMode="External"/><Relationship Id="rId5" Type="http://schemas.openxmlformats.org/officeDocument/2006/relationships/hyperlink" Target="https://www.youtube.com/watch?v=6oN8CAqCJes" TargetMode="External"/><Relationship Id="rId4" Type="http://schemas.openxmlformats.org/officeDocument/2006/relationships/hyperlink" Target="https://www.youtube.com/watch?v=tG_Zr_8ton0"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biomedicalimaging.org/2025/"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59"/>
          <p:cNvSpPr txBox="1">
            <a:spLocks noGrp="1"/>
          </p:cNvSpPr>
          <p:nvPr>
            <p:ph type="ctrTitle"/>
          </p:nvPr>
        </p:nvSpPr>
        <p:spPr>
          <a:xfrm>
            <a:off x="1144053" y="646771"/>
            <a:ext cx="7064100" cy="142935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t>Medical Imaging Computing</a:t>
            </a:r>
            <a:endParaRPr sz="4000" dirty="0"/>
          </a:p>
        </p:txBody>
      </p:sp>
      <p:sp>
        <p:nvSpPr>
          <p:cNvPr id="483" name="Google Shape;483;p59"/>
          <p:cNvSpPr txBox="1">
            <a:spLocks noGrp="1"/>
          </p:cNvSpPr>
          <p:nvPr>
            <p:ph type="subTitle" idx="1"/>
          </p:nvPr>
        </p:nvSpPr>
        <p:spPr>
          <a:xfrm>
            <a:off x="1039950" y="2187637"/>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dk1"/>
                </a:solidFill>
              </a:rPr>
              <a:t>Conferences and Journals</a:t>
            </a:r>
          </a:p>
        </p:txBody>
      </p:sp>
      <p:sp>
        <p:nvSpPr>
          <p:cNvPr id="2" name="ZoneTexte 1">
            <a:extLst>
              <a:ext uri="{FF2B5EF4-FFF2-40B4-BE49-F238E27FC236}">
                <a16:creationId xmlns:a16="http://schemas.microsoft.com/office/drawing/2014/main" id="{70ADA61A-8C14-753F-83F6-64746BC10FE8}"/>
              </a:ext>
            </a:extLst>
          </p:cNvPr>
          <p:cNvSpPr txBox="1"/>
          <p:nvPr/>
        </p:nvSpPr>
        <p:spPr>
          <a:xfrm>
            <a:off x="438615" y="3040566"/>
            <a:ext cx="3575824" cy="1169551"/>
          </a:xfrm>
          <a:prstGeom prst="rect">
            <a:avLst/>
          </a:prstGeom>
          <a:noFill/>
        </p:spPr>
        <p:txBody>
          <a:bodyPr wrap="square" rtlCol="0">
            <a:spAutoFit/>
          </a:bodyPr>
          <a:lstStyle/>
          <a:p>
            <a:pPr marL="285750" indent="-285750">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International Symposium on </a:t>
            </a:r>
            <a:r>
              <a:rPr lang="fr-CA" dirty="0" err="1">
                <a:latin typeface="Times New Roman" panose="02020603050405020304" pitchFamily="18" charset="0"/>
                <a:cs typeface="Times New Roman" panose="02020603050405020304" pitchFamily="18" charset="0"/>
              </a:rPr>
              <a:t>Biomedical</a:t>
            </a:r>
            <a:r>
              <a:rPr lang="fr-CA" dirty="0">
                <a:latin typeface="Times New Roman" panose="02020603050405020304" pitchFamily="18" charset="0"/>
                <a:cs typeface="Times New Roman" panose="02020603050405020304" pitchFamily="18" charset="0"/>
              </a:rPr>
              <a:t> Imaging (</a:t>
            </a:r>
            <a:r>
              <a:rPr lang="fr-CA" i="1" dirty="0">
                <a:latin typeface="Times New Roman" panose="02020603050405020304" pitchFamily="18" charset="0"/>
                <a:cs typeface="Times New Roman" panose="02020603050405020304" pitchFamily="18" charset="0"/>
              </a:rPr>
              <a:t>ISBI</a:t>
            </a:r>
            <a:r>
              <a:rPr lang="fr-CA"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SPIE </a:t>
            </a:r>
            <a:r>
              <a:rPr lang="fr-CA" dirty="0" err="1">
                <a:latin typeface="Times New Roman" panose="02020603050405020304" pitchFamily="18" charset="0"/>
                <a:cs typeface="Times New Roman" panose="02020603050405020304" pitchFamily="18" charset="0"/>
              </a:rPr>
              <a:t>Medical</a:t>
            </a:r>
            <a:r>
              <a:rPr lang="fr-CA" dirty="0">
                <a:latin typeface="Times New Roman" panose="02020603050405020304" pitchFamily="18" charset="0"/>
                <a:cs typeface="Times New Roman" panose="02020603050405020304" pitchFamily="18" charset="0"/>
              </a:rPr>
              <a:t> Imaging</a:t>
            </a:r>
          </a:p>
          <a:p>
            <a:pPr marL="285750" indent="-285750">
              <a:buFont typeface="Arial" panose="020B0604020202020204" pitchFamily="34" charset="0"/>
              <a:buChar char="•"/>
            </a:pPr>
            <a:r>
              <a:rPr lang="fr-CA" dirty="0" err="1">
                <a:latin typeface="Times New Roman" panose="02020603050405020304" pitchFamily="18" charset="0"/>
                <a:cs typeface="Times New Roman" panose="02020603050405020304" pitchFamily="18" charset="0"/>
              </a:rPr>
              <a:t>Medical</a:t>
            </a:r>
            <a:r>
              <a:rPr lang="fr-CA" dirty="0">
                <a:latin typeface="Times New Roman" panose="02020603050405020304" pitchFamily="18" charset="0"/>
                <a:cs typeface="Times New Roman" panose="02020603050405020304" pitchFamily="18" charset="0"/>
              </a:rPr>
              <a:t> Image </a:t>
            </a:r>
            <a:r>
              <a:rPr lang="fr-CA" dirty="0" err="1">
                <a:latin typeface="Times New Roman" panose="02020603050405020304" pitchFamily="18" charset="0"/>
                <a:cs typeface="Times New Roman" panose="02020603050405020304" pitchFamily="18" charset="0"/>
              </a:rPr>
              <a:t>Computing</a:t>
            </a:r>
            <a:r>
              <a:rPr lang="fr-CA" dirty="0">
                <a:latin typeface="Times New Roman" panose="02020603050405020304" pitchFamily="18" charset="0"/>
                <a:cs typeface="Times New Roman" panose="02020603050405020304" pitchFamily="18" charset="0"/>
              </a:rPr>
              <a:t> &amp; Computer </a:t>
            </a:r>
            <a:r>
              <a:rPr lang="fr-CA" dirty="0" err="1">
                <a:latin typeface="Times New Roman" panose="02020603050405020304" pitchFamily="18" charset="0"/>
                <a:cs typeface="Times New Roman" panose="02020603050405020304" pitchFamily="18" charset="0"/>
              </a:rPr>
              <a:t>Assisted</a:t>
            </a:r>
            <a:r>
              <a:rPr lang="fr-CA" dirty="0">
                <a:latin typeface="Times New Roman" panose="02020603050405020304" pitchFamily="18" charset="0"/>
                <a:cs typeface="Times New Roman" panose="02020603050405020304" pitchFamily="18" charset="0"/>
              </a:rPr>
              <a:t> Intervention (</a:t>
            </a:r>
            <a:r>
              <a:rPr lang="fr-CA" i="1" dirty="0">
                <a:latin typeface="Times New Roman" panose="02020603050405020304" pitchFamily="18" charset="0"/>
                <a:cs typeface="Times New Roman" panose="02020603050405020304" pitchFamily="18" charset="0"/>
              </a:rPr>
              <a:t>MICCAI</a:t>
            </a:r>
            <a:r>
              <a:rPr lang="fr-CA" dirty="0">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C4E4367A-CBC4-A715-5308-E2614E79E6FE}"/>
              </a:ext>
            </a:extLst>
          </p:cNvPr>
          <p:cNvSpPr txBox="1"/>
          <p:nvPr/>
        </p:nvSpPr>
        <p:spPr>
          <a:xfrm>
            <a:off x="4304372" y="3040566"/>
            <a:ext cx="4512526" cy="1169551"/>
          </a:xfrm>
          <a:prstGeom prst="rect">
            <a:avLst/>
          </a:prstGeom>
          <a:noFill/>
        </p:spPr>
        <p:txBody>
          <a:bodyPr wrap="square" rtlCol="0">
            <a:spAutoFit/>
          </a:bodyPr>
          <a:lstStyle/>
          <a:p>
            <a:pPr marL="285750" indent="-285750">
              <a:buFont typeface="Arial" panose="020B0604020202020204" pitchFamily="34" charset="0"/>
              <a:buChar char="•"/>
            </a:pPr>
            <a:r>
              <a:rPr lang="fr-CA" dirty="0" err="1">
                <a:latin typeface="Times New Roman" panose="02020603050405020304" pitchFamily="18" charset="0"/>
                <a:cs typeface="Times New Roman" panose="02020603050405020304" pitchFamily="18" charset="0"/>
              </a:rPr>
              <a:t>Medical</a:t>
            </a:r>
            <a:r>
              <a:rPr lang="fr-CA" dirty="0">
                <a:latin typeface="Times New Roman" panose="02020603050405020304" pitchFamily="18" charset="0"/>
                <a:cs typeface="Times New Roman" panose="02020603050405020304" pitchFamily="18" charset="0"/>
              </a:rPr>
              <a:t> Imaging </a:t>
            </a:r>
            <a:r>
              <a:rPr lang="fr-CA" dirty="0" err="1">
                <a:latin typeface="Times New Roman" panose="02020603050405020304" pitchFamily="18" charset="0"/>
                <a:cs typeface="Times New Roman" panose="02020603050405020304" pitchFamily="18" charset="0"/>
              </a:rPr>
              <a:t>Analysis</a:t>
            </a:r>
            <a:r>
              <a:rPr lang="fr-CA" dirty="0">
                <a:latin typeface="Times New Roman" panose="02020603050405020304" pitchFamily="18" charset="0"/>
                <a:cs typeface="Times New Roman" panose="02020603050405020304" pitchFamily="18" charset="0"/>
              </a:rPr>
              <a:t> (</a:t>
            </a:r>
            <a:r>
              <a:rPr lang="fr-CA" i="1" dirty="0" err="1">
                <a:latin typeface="Times New Roman" panose="02020603050405020304" pitchFamily="18" charset="0"/>
                <a:cs typeface="Times New Roman" panose="02020603050405020304" pitchFamily="18" charset="0"/>
              </a:rPr>
              <a:t>MedIA</a:t>
            </a:r>
            <a:r>
              <a:rPr lang="fr-CA"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IEEE Transactions on </a:t>
            </a:r>
            <a:r>
              <a:rPr lang="fr-CA" dirty="0" err="1">
                <a:latin typeface="Times New Roman" panose="02020603050405020304" pitchFamily="18" charset="0"/>
                <a:cs typeface="Times New Roman" panose="02020603050405020304" pitchFamily="18" charset="0"/>
              </a:rPr>
              <a:t>Medical</a:t>
            </a:r>
            <a:r>
              <a:rPr lang="fr-CA" dirty="0">
                <a:latin typeface="Times New Roman" panose="02020603050405020304" pitchFamily="18" charset="0"/>
                <a:cs typeface="Times New Roman" panose="02020603050405020304" pitchFamily="18" charset="0"/>
              </a:rPr>
              <a:t> Imaging (</a:t>
            </a:r>
            <a:r>
              <a:rPr lang="fr-CA" i="1" dirty="0">
                <a:latin typeface="Times New Roman" panose="02020603050405020304" pitchFamily="18" charset="0"/>
                <a:cs typeface="Times New Roman" panose="02020603050405020304" pitchFamily="18" charset="0"/>
              </a:rPr>
              <a:t>IEEE TMI</a:t>
            </a:r>
            <a:r>
              <a:rPr lang="fr-CA"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Scientific Reports</a:t>
            </a:r>
          </a:p>
          <a:p>
            <a:pPr marL="285750" indent="-285750">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Journal of </a:t>
            </a:r>
            <a:r>
              <a:rPr lang="fr-CA" dirty="0" err="1">
                <a:latin typeface="Times New Roman" panose="02020603050405020304" pitchFamily="18" charset="0"/>
                <a:cs typeface="Times New Roman" panose="02020603050405020304" pitchFamily="18" charset="0"/>
              </a:rPr>
              <a:t>Medical</a:t>
            </a:r>
            <a:r>
              <a:rPr lang="fr-CA" dirty="0">
                <a:latin typeface="Times New Roman" panose="02020603050405020304" pitchFamily="18" charset="0"/>
                <a:cs typeface="Times New Roman" panose="02020603050405020304" pitchFamily="18" charset="0"/>
              </a:rPr>
              <a:t> Imaging (</a:t>
            </a:r>
            <a:r>
              <a:rPr lang="fr-CA" i="1" dirty="0">
                <a:latin typeface="Times New Roman" panose="02020603050405020304" pitchFamily="18" charset="0"/>
                <a:cs typeface="Times New Roman" panose="02020603050405020304" pitchFamily="18" charset="0"/>
              </a:rPr>
              <a:t>JMI</a:t>
            </a:r>
            <a:r>
              <a:rPr lang="fr-CA"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fr-CA" dirty="0">
                <a:latin typeface="Times New Roman" panose="02020603050405020304" pitchFamily="18" charset="0"/>
                <a:cs typeface="Times New Roman" panose="02020603050405020304" pitchFamily="18" charset="0"/>
              </a:rPr>
              <a:t>Nature </a:t>
            </a:r>
            <a:r>
              <a:rPr lang="fr-CA" dirty="0" err="1">
                <a:latin typeface="Times New Roman" panose="02020603050405020304" pitchFamily="18" charset="0"/>
                <a:cs typeface="Times New Roman" panose="02020603050405020304" pitchFamily="18" charset="0"/>
              </a:rPr>
              <a:t>Biomedical</a:t>
            </a:r>
            <a:r>
              <a:rPr lang="fr-CA" dirty="0">
                <a:latin typeface="Times New Roman" panose="02020603050405020304" pitchFamily="18" charset="0"/>
                <a:cs typeface="Times New Roman" panose="02020603050405020304" pitchFamily="18" charset="0"/>
              </a:rPr>
              <a:t> Engineering</a:t>
            </a:r>
          </a:p>
        </p:txBody>
      </p:sp>
      <p:sp>
        <p:nvSpPr>
          <p:cNvPr id="4" name="ZoneTexte 3">
            <a:extLst>
              <a:ext uri="{FF2B5EF4-FFF2-40B4-BE49-F238E27FC236}">
                <a16:creationId xmlns:a16="http://schemas.microsoft.com/office/drawing/2014/main" id="{C201DE2F-0C8C-7625-91FE-21F762FDBF62}"/>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838062" y="1213926"/>
            <a:ext cx="7965584" cy="2379900"/>
          </a:xfrm>
          <a:prstGeom prst="rect">
            <a:avLst/>
          </a:prstGeom>
        </p:spPr>
        <p:txBody>
          <a:bodyPr spcFirstLastPara="1" wrap="square" lIns="91425" tIns="91425" rIns="91425" bIns="91425" anchor="t" anchorCtr="0">
            <a:noAutofit/>
          </a:bodyPr>
          <a:lstStyle/>
          <a:p>
            <a:pPr>
              <a:lnSpc>
                <a:spcPct val="150000"/>
              </a:lnSpc>
            </a:pPr>
            <a:r>
              <a:rPr lang="fr-CA" i="1" dirty="0"/>
              <a:t>4 page article, </a:t>
            </a:r>
            <a:r>
              <a:rPr lang="fr-CA" i="1" dirty="0" err="1"/>
              <a:t>with</a:t>
            </a:r>
            <a:r>
              <a:rPr lang="fr-CA" i="1" dirty="0"/>
              <a:t> an extra page for non-</a:t>
            </a:r>
            <a:r>
              <a:rPr lang="fr-CA" i="1" dirty="0" err="1"/>
              <a:t>technical</a:t>
            </a:r>
            <a:r>
              <a:rPr lang="fr-CA" i="1" dirty="0"/>
              <a:t> content </a:t>
            </a:r>
            <a:r>
              <a:rPr lang="fr-CA" i="1" dirty="0" err="1"/>
              <a:t>only</a:t>
            </a:r>
            <a:r>
              <a:rPr lang="fr-CA" i="1" dirty="0"/>
              <a:t> (</a:t>
            </a:r>
            <a:r>
              <a:rPr lang="fr-CA" i="1" dirty="0" err="1"/>
              <a:t>acknowledgments</a:t>
            </a:r>
            <a:r>
              <a:rPr lang="fr-CA" i="1" dirty="0"/>
              <a:t>, </a:t>
            </a:r>
            <a:r>
              <a:rPr lang="fr-CA" i="1" dirty="0" err="1"/>
              <a:t>references</a:t>
            </a:r>
            <a:r>
              <a:rPr lang="fr-CA" i="1" dirty="0"/>
              <a:t>, etc.) </a:t>
            </a:r>
            <a:r>
              <a:rPr lang="fr-CA" i="1" dirty="0" err="1"/>
              <a:t>will</a:t>
            </a:r>
            <a:r>
              <a:rPr lang="fr-CA" i="1" dirty="0"/>
              <a:t> </a:t>
            </a:r>
            <a:r>
              <a:rPr lang="fr-CA" i="1" dirty="0" err="1"/>
              <a:t>be</a:t>
            </a:r>
            <a:r>
              <a:rPr lang="fr-CA" i="1" dirty="0"/>
              <a:t> </a:t>
            </a:r>
            <a:r>
              <a:rPr lang="fr-CA" i="1" dirty="0" err="1"/>
              <a:t>published</a:t>
            </a:r>
            <a:r>
              <a:rPr lang="fr-CA" i="1" dirty="0"/>
              <a:t> in IEEE Xplore </a:t>
            </a:r>
          </a:p>
          <a:p>
            <a:pPr>
              <a:lnSpc>
                <a:spcPct val="150000"/>
              </a:lnSpc>
            </a:pPr>
            <a:endParaRPr lang="fr-CA" i="1" dirty="0"/>
          </a:p>
        </p:txBody>
      </p:sp>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err="1"/>
              <a:t>What</a:t>
            </a:r>
            <a:r>
              <a:rPr lang="fr-CA" dirty="0"/>
              <a:t> </a:t>
            </a:r>
            <a:r>
              <a:rPr lang="fr-CA" dirty="0" err="1"/>
              <a:t>will</a:t>
            </a:r>
            <a:r>
              <a:rPr lang="fr-CA" dirty="0"/>
              <a:t> </a:t>
            </a:r>
            <a:r>
              <a:rPr lang="fr-CA" dirty="0" err="1"/>
              <a:t>be</a:t>
            </a:r>
            <a:r>
              <a:rPr lang="fr-CA" dirty="0"/>
              <a:t> </a:t>
            </a:r>
            <a:r>
              <a:rPr lang="fr-CA" dirty="0" err="1"/>
              <a:t>published</a:t>
            </a:r>
            <a:r>
              <a:rPr lang="fr-CA" dirty="0"/>
              <a:t> and </a:t>
            </a:r>
            <a:r>
              <a:rPr lang="fr-CA" dirty="0" err="1"/>
              <a:t>where</a:t>
            </a:r>
            <a:r>
              <a:rPr lang="fr-CA" dirty="0"/>
              <a:t> ?</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Google Shape;554;p66">
            <a:extLst>
              <a:ext uri="{FF2B5EF4-FFF2-40B4-BE49-F238E27FC236}">
                <a16:creationId xmlns:a16="http://schemas.microsoft.com/office/drawing/2014/main" id="{AA6A8443-21CA-BFF4-1FEB-5E8FE3B347A7}"/>
              </a:ext>
            </a:extLst>
          </p:cNvPr>
          <p:cNvSpPr txBox="1">
            <a:spLocks/>
          </p:cNvSpPr>
          <p:nvPr/>
        </p:nvSpPr>
        <p:spPr>
          <a:xfrm>
            <a:off x="838062" y="2285400"/>
            <a:ext cx="746787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idaloka"/>
              <a:buNone/>
              <a:defRPr sz="3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9pPr>
          </a:lstStyle>
          <a:p>
            <a:pPr algn="l"/>
            <a:r>
              <a:rPr lang="fr-CA" dirty="0"/>
              <a:t>ISBI dates</a:t>
            </a:r>
            <a:endParaRPr lang="en-US" dirty="0"/>
          </a:p>
        </p:txBody>
      </p:sp>
      <p:sp>
        <p:nvSpPr>
          <p:cNvPr id="4" name="Google Shape;553;p66">
            <a:extLst>
              <a:ext uri="{FF2B5EF4-FFF2-40B4-BE49-F238E27FC236}">
                <a16:creationId xmlns:a16="http://schemas.microsoft.com/office/drawing/2014/main" id="{DD7D99A8-AA0D-B7D4-2224-F8836C9F6376}"/>
              </a:ext>
            </a:extLst>
          </p:cNvPr>
          <p:cNvSpPr txBox="1">
            <a:spLocks/>
          </p:cNvSpPr>
          <p:nvPr/>
        </p:nvSpPr>
        <p:spPr>
          <a:xfrm>
            <a:off x="838062" y="3023550"/>
            <a:ext cx="7965584" cy="237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i="1" dirty="0"/>
              <a:t>Dates for the 2025 </a:t>
            </a:r>
            <a:r>
              <a:rPr lang="fr-CA" i="1" dirty="0" err="1"/>
              <a:t>edition</a:t>
            </a:r>
            <a:r>
              <a:rPr lang="fr-CA" i="1" dirty="0"/>
              <a:t> :</a:t>
            </a:r>
          </a:p>
          <a:p>
            <a:pPr lvl="1" algn="l"/>
            <a:r>
              <a:rPr lang="fr-CA" i="1" dirty="0"/>
              <a:t>4-page </a:t>
            </a:r>
            <a:r>
              <a:rPr lang="fr-CA" i="1" dirty="0" err="1"/>
              <a:t>paper</a:t>
            </a:r>
            <a:r>
              <a:rPr lang="fr-CA" i="1" dirty="0"/>
              <a:t> </a:t>
            </a:r>
            <a:r>
              <a:rPr lang="fr-CA" i="1" dirty="0" err="1"/>
              <a:t>submission</a:t>
            </a:r>
            <a:r>
              <a:rPr lang="fr-CA" i="1" dirty="0"/>
              <a:t> deadline : </a:t>
            </a:r>
            <a:r>
              <a:rPr lang="fr-CA" i="1" dirty="0" err="1"/>
              <a:t>September</a:t>
            </a:r>
            <a:r>
              <a:rPr lang="fr-CA" i="1" dirty="0"/>
              <a:t> 27th 2024</a:t>
            </a:r>
          </a:p>
          <a:p>
            <a:pPr lvl="1" algn="l"/>
            <a:r>
              <a:rPr lang="fr-CA" i="1" dirty="0" err="1"/>
              <a:t>Accept</a:t>
            </a:r>
            <a:r>
              <a:rPr lang="fr-CA" i="1" dirty="0"/>
              <a:t> / </a:t>
            </a:r>
            <a:r>
              <a:rPr lang="fr-CA" i="1" dirty="0" err="1"/>
              <a:t>Reject</a:t>
            </a:r>
            <a:r>
              <a:rPr lang="fr-CA" i="1" dirty="0"/>
              <a:t> notification : </a:t>
            </a:r>
            <a:r>
              <a:rPr lang="fr-CA" i="1" dirty="0" err="1"/>
              <a:t>December</a:t>
            </a:r>
            <a:r>
              <a:rPr lang="fr-CA" i="1" dirty="0"/>
              <a:t> 20th 2024</a:t>
            </a:r>
          </a:p>
          <a:p>
            <a:pPr lvl="1" algn="l"/>
            <a:r>
              <a:rPr lang="fr-CA" i="1" dirty="0"/>
              <a:t>Final </a:t>
            </a:r>
            <a:r>
              <a:rPr lang="fr-CA" i="1" dirty="0" err="1"/>
              <a:t>submission</a:t>
            </a:r>
            <a:r>
              <a:rPr lang="fr-CA" i="1" dirty="0"/>
              <a:t> : </a:t>
            </a:r>
            <a:r>
              <a:rPr lang="fr-CA" i="1" dirty="0" err="1"/>
              <a:t>January</a:t>
            </a:r>
            <a:r>
              <a:rPr lang="fr-CA" i="1" dirty="0"/>
              <a:t> 17th 2025</a:t>
            </a:r>
          </a:p>
          <a:p>
            <a:pPr lvl="1" algn="l"/>
            <a:r>
              <a:rPr lang="fr-CA" i="1" dirty="0" err="1"/>
              <a:t>Conference</a:t>
            </a:r>
            <a:r>
              <a:rPr lang="fr-CA" i="1" dirty="0"/>
              <a:t> : April 14th to 17th 2025</a:t>
            </a:r>
          </a:p>
          <a:p>
            <a:pPr lvl="1" algn="l"/>
            <a:r>
              <a:rPr lang="fr-CA" i="1" dirty="0"/>
              <a:t>Publication in IEEE Xplore : </a:t>
            </a:r>
            <a:r>
              <a:rPr lang="fr-CA" i="1" dirty="0" err="1"/>
              <a:t>some</a:t>
            </a:r>
            <a:r>
              <a:rPr lang="fr-CA" i="1" dirty="0"/>
              <a:t> </a:t>
            </a:r>
            <a:r>
              <a:rPr lang="fr-CA" i="1" dirty="0" err="1"/>
              <a:t>months</a:t>
            </a:r>
            <a:r>
              <a:rPr lang="fr-CA" i="1" dirty="0"/>
              <a:t> </a:t>
            </a:r>
            <a:r>
              <a:rPr lang="fr-CA" i="1" dirty="0" err="1"/>
              <a:t>after</a:t>
            </a:r>
            <a:r>
              <a:rPr lang="fr-CA" i="1" dirty="0"/>
              <a:t> the </a:t>
            </a:r>
            <a:r>
              <a:rPr lang="fr-CA" i="1" dirty="0" err="1"/>
              <a:t>conference</a:t>
            </a:r>
            <a:endParaRPr lang="fr-CA" i="1" dirty="0"/>
          </a:p>
          <a:p>
            <a:pPr lvl="1" algn="l"/>
            <a:endParaRPr lang="fr-CA" i="1" dirty="0"/>
          </a:p>
        </p:txBody>
      </p:sp>
      <p:sp>
        <p:nvSpPr>
          <p:cNvPr id="5" name="ZoneTexte 4">
            <a:extLst>
              <a:ext uri="{FF2B5EF4-FFF2-40B4-BE49-F238E27FC236}">
                <a16:creationId xmlns:a16="http://schemas.microsoft.com/office/drawing/2014/main" id="{97A9750E-2748-D055-4BD8-DC333D592A2B}"/>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0D6EBC24-9831-B4A0-DC71-3FBE0A52F641}"/>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229528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223498"/>
            <a:ext cx="8709951" cy="3539738"/>
          </a:xfrm>
          <a:prstGeom prst="rect">
            <a:avLst/>
          </a:prstGeom>
        </p:spPr>
        <p:txBody>
          <a:bodyPr spcFirstLastPara="1" wrap="square" lIns="91425" tIns="91425" rIns="91425" bIns="91425" anchor="t" anchorCtr="0">
            <a:noAutofit/>
          </a:bodyPr>
          <a:lstStyle/>
          <a:p>
            <a:r>
              <a:rPr lang="fr-CA" b="1" i="1" dirty="0" err="1"/>
              <a:t>MedMNIST</a:t>
            </a:r>
            <a:r>
              <a:rPr lang="fr-CA" b="1" i="1" dirty="0"/>
              <a:t> Classification Decathlon: A </a:t>
            </a:r>
            <a:r>
              <a:rPr lang="fr-CA" b="1" i="1" dirty="0" err="1"/>
              <a:t>Lightweight</a:t>
            </a:r>
            <a:r>
              <a:rPr lang="fr-CA" b="1" i="1" dirty="0"/>
              <a:t> </a:t>
            </a:r>
            <a:r>
              <a:rPr lang="fr-CA" b="1" i="1" dirty="0" err="1"/>
              <a:t>AutoML</a:t>
            </a:r>
            <a:r>
              <a:rPr lang="fr-CA" b="1" i="1" dirty="0"/>
              <a:t> Benchmark for </a:t>
            </a:r>
            <a:r>
              <a:rPr lang="fr-CA" b="1" i="1" dirty="0" err="1"/>
              <a:t>Medical</a:t>
            </a:r>
            <a:r>
              <a:rPr lang="fr-CA" b="1" i="1" dirty="0"/>
              <a:t> Image </a:t>
            </a:r>
            <a:r>
              <a:rPr lang="fr-CA" b="1" i="1" dirty="0" err="1"/>
              <a:t>Analysis</a:t>
            </a:r>
            <a:endParaRPr lang="fr-CA" b="1" i="1" dirty="0"/>
          </a:p>
          <a:p>
            <a:pPr lvl="1" algn="l"/>
            <a:r>
              <a:rPr lang="fr-CA" i="1" dirty="0"/>
              <a:t>314 citations on Google Scholar in July 2024</a:t>
            </a:r>
          </a:p>
          <a:p>
            <a:pPr lvl="1" algn="l"/>
            <a:r>
              <a:rPr lang="fr-CA" i="1" dirty="0" err="1"/>
              <a:t>From</a:t>
            </a:r>
            <a:r>
              <a:rPr lang="fr-CA" i="1" dirty="0"/>
              <a:t> the 2021 18th ISBI </a:t>
            </a:r>
            <a:r>
              <a:rPr lang="fr-CA" i="1" dirty="0" err="1"/>
              <a:t>edition</a:t>
            </a:r>
            <a:endParaRPr lang="fr-CA" i="1" dirty="0"/>
          </a:p>
          <a:p>
            <a:r>
              <a:rPr lang="fr-CA" b="1" i="1" dirty="0" err="1"/>
              <a:t>Slake</a:t>
            </a:r>
            <a:r>
              <a:rPr lang="fr-CA" b="1" i="1" dirty="0"/>
              <a:t>: A </a:t>
            </a:r>
            <a:r>
              <a:rPr lang="fr-CA" b="1" i="1" dirty="0" err="1"/>
              <a:t>Semantically-Labeled</a:t>
            </a:r>
            <a:r>
              <a:rPr lang="fr-CA" b="1" i="1" dirty="0"/>
              <a:t> </a:t>
            </a:r>
            <a:r>
              <a:rPr lang="fr-CA" b="1" i="1" dirty="0" err="1"/>
              <a:t>Knowledge-Enhanced</a:t>
            </a:r>
            <a:r>
              <a:rPr lang="fr-CA" b="1" i="1" dirty="0"/>
              <a:t> </a:t>
            </a:r>
            <a:r>
              <a:rPr lang="fr-CA" b="1" i="1" dirty="0" err="1"/>
              <a:t>Dataset</a:t>
            </a:r>
            <a:r>
              <a:rPr lang="fr-CA" b="1" i="1" dirty="0"/>
              <a:t> for </a:t>
            </a:r>
            <a:r>
              <a:rPr lang="fr-CA" b="1" i="1" dirty="0" err="1"/>
              <a:t>Medical</a:t>
            </a:r>
            <a:r>
              <a:rPr lang="fr-CA" b="1" i="1" dirty="0"/>
              <a:t> Visual Question </a:t>
            </a:r>
            <a:r>
              <a:rPr lang="fr-CA" b="1" i="1" dirty="0" err="1"/>
              <a:t>Answering</a:t>
            </a:r>
            <a:endParaRPr lang="fr-CA" b="1" i="1" dirty="0"/>
          </a:p>
          <a:p>
            <a:pPr lvl="1" algn="l"/>
            <a:r>
              <a:rPr lang="fr-CA" i="1" dirty="0"/>
              <a:t>142 citations on Google Scholar in July 2024</a:t>
            </a:r>
          </a:p>
          <a:p>
            <a:pPr lvl="1" algn="l"/>
            <a:r>
              <a:rPr lang="fr-CA" i="1" dirty="0" err="1"/>
              <a:t>From</a:t>
            </a:r>
            <a:r>
              <a:rPr lang="fr-CA" i="1" dirty="0"/>
              <a:t> the 2021 18th ISBI </a:t>
            </a:r>
            <a:r>
              <a:rPr lang="fr-CA" i="1" dirty="0" err="1"/>
              <a:t>edition</a:t>
            </a:r>
            <a:endParaRPr lang="fr-CA" i="1" dirty="0"/>
          </a:p>
          <a:p>
            <a:r>
              <a:rPr lang="fr-CA" b="1" i="1" dirty="0"/>
              <a:t>MMBERT: Multimodal BERT </a:t>
            </a:r>
            <a:r>
              <a:rPr lang="fr-CA" b="1" i="1" dirty="0" err="1"/>
              <a:t>Pretraining</a:t>
            </a:r>
            <a:r>
              <a:rPr lang="fr-CA" b="1" i="1" dirty="0"/>
              <a:t> for </a:t>
            </a:r>
            <a:r>
              <a:rPr lang="fr-CA" b="1" i="1" dirty="0" err="1"/>
              <a:t>Improved</a:t>
            </a:r>
            <a:r>
              <a:rPr lang="fr-CA" b="1" i="1" dirty="0"/>
              <a:t> </a:t>
            </a:r>
            <a:r>
              <a:rPr lang="fr-CA" b="1" i="1" dirty="0" err="1"/>
              <a:t>Medical</a:t>
            </a:r>
            <a:r>
              <a:rPr lang="fr-CA" b="1" i="1" dirty="0"/>
              <a:t> VQA</a:t>
            </a:r>
            <a:endParaRPr lang="en-US" b="1" dirty="0">
              <a:solidFill>
                <a:srgbClr val="333333"/>
              </a:solidFill>
              <a:highlight>
                <a:srgbClr val="FFFFFF"/>
              </a:highlight>
              <a:latin typeface="HelveticaNeue Regular"/>
            </a:endParaRPr>
          </a:p>
          <a:p>
            <a:pPr lvl="1" algn="l"/>
            <a:r>
              <a:rPr lang="fr-CA" i="1" dirty="0"/>
              <a:t>133 citations on Google Scholar in July 2024</a:t>
            </a:r>
          </a:p>
          <a:p>
            <a:pPr lvl="1" algn="l"/>
            <a:r>
              <a:rPr lang="fr-CA" i="1" dirty="0" err="1"/>
              <a:t>From</a:t>
            </a:r>
            <a:r>
              <a:rPr lang="fr-CA" i="1" dirty="0"/>
              <a:t> the 2021 18th ISBI </a:t>
            </a:r>
            <a:r>
              <a:rPr lang="fr-CA" i="1" dirty="0" err="1"/>
              <a:t>edition</a:t>
            </a:r>
            <a:endParaRPr lang="fr-CA" i="1" dirty="0"/>
          </a:p>
          <a:p>
            <a:r>
              <a:rPr lang="fr-CA" b="1" i="1" dirty="0"/>
              <a:t>Self Pre-Training </a:t>
            </a:r>
            <a:r>
              <a:rPr lang="fr-CA" b="1" i="1" dirty="0" err="1"/>
              <a:t>with</a:t>
            </a:r>
            <a:r>
              <a:rPr lang="fr-CA" b="1" i="1" dirty="0"/>
              <a:t> </a:t>
            </a:r>
            <a:r>
              <a:rPr lang="fr-CA" b="1" i="1" dirty="0" err="1"/>
              <a:t>Masked</a:t>
            </a:r>
            <a:r>
              <a:rPr lang="fr-CA" b="1" i="1" dirty="0"/>
              <a:t> </a:t>
            </a:r>
            <a:r>
              <a:rPr lang="fr-CA" b="1" i="1" dirty="0" err="1"/>
              <a:t>Autoencoders</a:t>
            </a:r>
            <a:r>
              <a:rPr lang="fr-CA" b="1" i="1" dirty="0"/>
              <a:t> for </a:t>
            </a:r>
            <a:r>
              <a:rPr lang="fr-CA" b="1" i="1" dirty="0" err="1"/>
              <a:t>Medical</a:t>
            </a:r>
            <a:r>
              <a:rPr lang="fr-CA" b="1" i="1" dirty="0"/>
              <a:t> Image Classification and </a:t>
            </a:r>
            <a:r>
              <a:rPr lang="fr-CA" b="1" i="1" dirty="0" err="1"/>
              <a:t>Segmetnation</a:t>
            </a:r>
            <a:endParaRPr lang="fr-CA" b="1" i="1" dirty="0"/>
          </a:p>
          <a:p>
            <a:pPr lvl="1" algn="l"/>
            <a:r>
              <a:rPr lang="fr-CA" i="1" dirty="0"/>
              <a:t>110 citations on Google Scholar in July 2024</a:t>
            </a:r>
          </a:p>
          <a:p>
            <a:pPr lvl="1" algn="l"/>
            <a:r>
              <a:rPr lang="fr-CA" i="1" dirty="0" err="1"/>
              <a:t>From</a:t>
            </a:r>
            <a:r>
              <a:rPr lang="fr-CA" i="1" dirty="0"/>
              <a:t> the 2023 20th ISBI </a:t>
            </a:r>
            <a:r>
              <a:rPr lang="fr-CA" i="1" dirty="0" err="1"/>
              <a:t>edition</a:t>
            </a:r>
            <a:endParaRPr lang="fr-CA" i="1"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sz="2400" dirty="0"/>
              <a:t>Important (</a:t>
            </a:r>
            <a:r>
              <a:rPr lang="fr-CA" sz="2400" dirty="0" err="1"/>
              <a:t>most</a:t>
            </a:r>
            <a:r>
              <a:rPr lang="fr-CA" sz="2400" dirty="0"/>
              <a:t> </a:t>
            </a:r>
            <a:r>
              <a:rPr lang="fr-CA" sz="2400" dirty="0" err="1"/>
              <a:t>cited</a:t>
            </a:r>
            <a:r>
              <a:rPr lang="fr-CA" sz="2400" dirty="0"/>
              <a:t>) ISBI articles (2020-2024) (</a:t>
            </a:r>
            <a:r>
              <a:rPr lang="fr-CA" sz="2400" dirty="0" err="1"/>
              <a:t>according</a:t>
            </a:r>
            <a:r>
              <a:rPr lang="fr-CA" sz="2400" dirty="0"/>
              <a:t> to </a:t>
            </a:r>
            <a:r>
              <a:rPr lang="fr-CA" sz="2400" dirty="0" err="1"/>
              <a:t>Publish</a:t>
            </a:r>
            <a:r>
              <a:rPr lang="fr-CA" sz="2400" dirty="0"/>
              <a:t> 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BE6BA4E-74C1-AAA9-A91F-57074E245015}"/>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A67E634F-4D1D-3C1D-7BD1-4CCE002D2BB8}"/>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844464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223498"/>
            <a:ext cx="8709951" cy="941197"/>
          </a:xfrm>
          <a:prstGeom prst="rect">
            <a:avLst/>
          </a:prstGeom>
        </p:spPr>
        <p:txBody>
          <a:bodyPr spcFirstLastPara="1" wrap="square" lIns="91425" tIns="91425" rIns="91425" bIns="91425" anchor="t" anchorCtr="0">
            <a:noAutofit/>
          </a:bodyPr>
          <a:lstStyle/>
          <a:p>
            <a:r>
              <a:rPr lang="fr-CA" dirty="0"/>
              <a:t>DCSM 2.0: Deep </a:t>
            </a:r>
            <a:r>
              <a:rPr lang="fr-CA" dirty="0" err="1"/>
              <a:t>Conditional</a:t>
            </a:r>
            <a:r>
              <a:rPr lang="fr-CA" dirty="0"/>
              <a:t> Shape </a:t>
            </a:r>
            <a:r>
              <a:rPr lang="fr-CA" dirty="0" err="1"/>
              <a:t>Models</a:t>
            </a:r>
            <a:r>
              <a:rPr lang="fr-CA" dirty="0"/>
              <a:t> for Data Efficient Segmentation</a:t>
            </a:r>
          </a:p>
          <a:p>
            <a:pPr lvl="1" algn="l"/>
            <a:r>
              <a:rPr lang="fr-CA" dirty="0"/>
              <a:t>Not </a:t>
            </a:r>
            <a:r>
              <a:rPr lang="fr-CA" dirty="0" err="1"/>
              <a:t>published</a:t>
            </a:r>
            <a:r>
              <a:rPr lang="fr-CA" dirty="0"/>
              <a:t> </a:t>
            </a:r>
            <a:r>
              <a:rPr lang="fr-CA" dirty="0" err="1"/>
              <a:t>yet</a:t>
            </a:r>
            <a:r>
              <a:rPr lang="fr-CA" dirty="0"/>
              <a:t> but </a:t>
            </a:r>
            <a:r>
              <a:rPr lang="fr-CA" dirty="0" err="1"/>
              <a:t>available</a:t>
            </a:r>
            <a:r>
              <a:rPr lang="fr-CA" dirty="0"/>
              <a:t> on </a:t>
            </a:r>
            <a:r>
              <a:rPr lang="fr-CA" dirty="0" err="1"/>
              <a:t>arxiv</a:t>
            </a:r>
            <a:r>
              <a:rPr lang="fr-CA" dirty="0"/>
              <a:t> : </a:t>
            </a:r>
          </a:p>
          <a:p>
            <a:pPr lvl="2" algn="l"/>
            <a:r>
              <a:rPr lang="fr-CA" dirty="0"/>
              <a:t>https://arxiv.org/abs/2407.00186</a:t>
            </a:r>
          </a:p>
          <a:p>
            <a:endParaRPr lang="fr-CA" i="1"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dirty="0"/>
              <a:t>Best </a:t>
            </a:r>
            <a:r>
              <a:rPr lang="fr-CA" dirty="0" err="1"/>
              <a:t>paper</a:t>
            </a:r>
            <a:r>
              <a:rPr lang="fr-CA" dirty="0"/>
              <a:t> </a:t>
            </a:r>
            <a:r>
              <a:rPr lang="fr-CA" dirty="0" err="1"/>
              <a:t>award</a:t>
            </a:r>
            <a:r>
              <a:rPr lang="fr-CA" dirty="0"/>
              <a:t> (2024 </a:t>
            </a:r>
            <a:r>
              <a:rPr lang="fr-CA" dirty="0" err="1"/>
              <a:t>edition</a:t>
            </a:r>
            <a:r>
              <a:rPr lang="fr-CA" dirty="0"/>
              <a:t>)</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Google Shape;554;p66">
            <a:extLst>
              <a:ext uri="{FF2B5EF4-FFF2-40B4-BE49-F238E27FC236}">
                <a16:creationId xmlns:a16="http://schemas.microsoft.com/office/drawing/2014/main" id="{468F56E3-80D6-206B-AA48-D77D1BF2CD11}"/>
              </a:ext>
            </a:extLst>
          </p:cNvPr>
          <p:cNvSpPr txBox="1">
            <a:spLocks/>
          </p:cNvSpPr>
          <p:nvPr/>
        </p:nvSpPr>
        <p:spPr>
          <a:xfrm>
            <a:off x="248854" y="2334976"/>
            <a:ext cx="830593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idaloka"/>
              <a:buNone/>
              <a:defRPr sz="3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9pPr>
          </a:lstStyle>
          <a:p>
            <a:pPr algn="l"/>
            <a:r>
              <a:rPr lang="fr-CA" dirty="0"/>
              <a:t>Important ISBI articles – </a:t>
            </a:r>
            <a:r>
              <a:rPr lang="fr-CA" dirty="0" err="1"/>
              <a:t>old</a:t>
            </a:r>
            <a:r>
              <a:rPr lang="fr-CA" dirty="0"/>
              <a:t> but </a:t>
            </a:r>
            <a:r>
              <a:rPr lang="fr-CA" dirty="0" err="1"/>
              <a:t>worth</a:t>
            </a:r>
            <a:r>
              <a:rPr lang="fr-CA" dirty="0"/>
              <a:t> </a:t>
            </a:r>
            <a:r>
              <a:rPr lang="fr-CA" dirty="0" err="1"/>
              <a:t>noting</a:t>
            </a:r>
            <a:r>
              <a:rPr lang="fr-CA" dirty="0"/>
              <a:t> </a:t>
            </a:r>
            <a:endParaRPr lang="en-US" dirty="0"/>
          </a:p>
        </p:txBody>
      </p:sp>
      <p:sp>
        <p:nvSpPr>
          <p:cNvPr id="5" name="Google Shape;553;p66">
            <a:extLst>
              <a:ext uri="{FF2B5EF4-FFF2-40B4-BE49-F238E27FC236}">
                <a16:creationId xmlns:a16="http://schemas.microsoft.com/office/drawing/2014/main" id="{B52EBE89-ACDE-80FB-E19E-C91C54366CCB}"/>
              </a:ext>
            </a:extLst>
          </p:cNvPr>
          <p:cNvSpPr txBox="1">
            <a:spLocks/>
          </p:cNvSpPr>
          <p:nvPr/>
        </p:nvSpPr>
        <p:spPr>
          <a:xfrm>
            <a:off x="248855" y="3012041"/>
            <a:ext cx="4925030" cy="9411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dirty="0"/>
              <a:t>3D Slicer</a:t>
            </a:r>
          </a:p>
          <a:p>
            <a:pPr lvl="1" algn="l"/>
            <a:r>
              <a:rPr lang="fr-CA" i="1" dirty="0"/>
              <a:t>855 citations on Google Scholar in July 2024</a:t>
            </a:r>
          </a:p>
          <a:p>
            <a:pPr lvl="1" algn="l"/>
            <a:r>
              <a:rPr lang="fr-CA" i="1" dirty="0" err="1"/>
              <a:t>From</a:t>
            </a:r>
            <a:r>
              <a:rPr lang="fr-CA" i="1" dirty="0"/>
              <a:t> the 2004 2</a:t>
            </a:r>
            <a:r>
              <a:rPr lang="fr-CA" i="1" baseline="30000" dirty="0"/>
              <a:t>nd</a:t>
            </a:r>
            <a:r>
              <a:rPr lang="fr-CA" i="1" dirty="0"/>
              <a:t> ISBI </a:t>
            </a:r>
            <a:r>
              <a:rPr lang="fr-CA" i="1" dirty="0" err="1"/>
              <a:t>edition</a:t>
            </a:r>
            <a:endParaRPr lang="fr-CA" i="1" dirty="0"/>
          </a:p>
          <a:p>
            <a:pPr lvl="1" algn="l"/>
            <a:r>
              <a:rPr lang="fr-CA" i="1" dirty="0"/>
              <a:t>Software </a:t>
            </a:r>
            <a:r>
              <a:rPr lang="fr-CA" i="1" dirty="0" err="1"/>
              <a:t>still</a:t>
            </a:r>
            <a:r>
              <a:rPr lang="fr-CA" i="1" dirty="0"/>
              <a:t> </a:t>
            </a:r>
            <a:r>
              <a:rPr lang="fr-CA" i="1" dirty="0" err="1"/>
              <a:t>used</a:t>
            </a:r>
            <a:r>
              <a:rPr lang="fr-CA" i="1" dirty="0"/>
              <a:t> to </a:t>
            </a:r>
            <a:r>
              <a:rPr lang="fr-CA" i="1" dirty="0" err="1"/>
              <a:t>this</a:t>
            </a:r>
            <a:r>
              <a:rPr lang="fr-CA" i="1" dirty="0"/>
              <a:t> </a:t>
            </a:r>
            <a:r>
              <a:rPr lang="fr-CA" i="1" dirty="0" err="1"/>
              <a:t>day</a:t>
            </a:r>
            <a:endParaRPr lang="fr-CA" i="1" dirty="0"/>
          </a:p>
        </p:txBody>
      </p:sp>
      <p:pic>
        <p:nvPicPr>
          <p:cNvPr id="6" name="Picture 2" descr="3D Slicer image computing platform | 3D Slicer">
            <a:extLst>
              <a:ext uri="{FF2B5EF4-FFF2-40B4-BE49-F238E27FC236}">
                <a16:creationId xmlns:a16="http://schemas.microsoft.com/office/drawing/2014/main" id="{5488B0F2-540E-7BF9-FDA7-6E5047AC4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945" y="2972439"/>
            <a:ext cx="3306087" cy="179079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1035D429-F0E4-D0A7-B5C0-49C393FEEDAC}"/>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039735D7-82E4-4536-0F57-1C55C6240CF6}"/>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3941003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223498"/>
            <a:ext cx="8709951" cy="941197"/>
          </a:xfrm>
          <a:prstGeom prst="rect">
            <a:avLst/>
          </a:prstGeom>
        </p:spPr>
        <p:txBody>
          <a:bodyPr spcFirstLastPara="1" wrap="square" lIns="91425" tIns="91425" rIns="91425" bIns="91425" anchor="t" anchorCtr="0">
            <a:noAutofit/>
          </a:bodyPr>
          <a:lstStyle/>
          <a:p>
            <a:r>
              <a:rPr lang="fr-CA" i="1" dirty="0"/>
              <a:t>Not </a:t>
            </a:r>
            <a:r>
              <a:rPr lang="fr-CA" i="1" dirty="0" err="1"/>
              <a:t>available</a:t>
            </a:r>
            <a:r>
              <a:rPr lang="fr-CA" i="1" dirty="0"/>
              <a:t> free of charge. But for </a:t>
            </a:r>
            <a:r>
              <a:rPr lang="fr-CA" i="1" dirty="0" err="1"/>
              <a:t>members</a:t>
            </a:r>
            <a:r>
              <a:rPr lang="fr-CA" i="1" dirty="0"/>
              <a:t> : </a:t>
            </a:r>
          </a:p>
          <a:p>
            <a:endParaRPr lang="fr-CA" i="1"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dirty="0"/>
              <a:t>ISBI </a:t>
            </a:r>
            <a:r>
              <a:rPr lang="fr-CA" dirty="0" err="1"/>
              <a:t>presentations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pic>
        <p:nvPicPr>
          <p:cNvPr id="4" name="Image 3">
            <a:extLst>
              <a:ext uri="{FF2B5EF4-FFF2-40B4-BE49-F238E27FC236}">
                <a16:creationId xmlns:a16="http://schemas.microsoft.com/office/drawing/2014/main" id="{9DE4094F-F276-B9A0-03C5-3B7F6B686C89}"/>
              </a:ext>
            </a:extLst>
          </p:cNvPr>
          <p:cNvPicPr>
            <a:picLocks noChangeAspect="1"/>
          </p:cNvPicPr>
          <p:nvPr/>
        </p:nvPicPr>
        <p:blipFill>
          <a:blip r:embed="rId3"/>
          <a:stretch>
            <a:fillRect/>
          </a:stretch>
        </p:blipFill>
        <p:spPr>
          <a:xfrm>
            <a:off x="857008" y="1806443"/>
            <a:ext cx="4882814" cy="2679793"/>
          </a:xfrm>
          <a:prstGeom prst="rect">
            <a:avLst/>
          </a:prstGeom>
        </p:spPr>
      </p:pic>
      <p:sp>
        <p:nvSpPr>
          <p:cNvPr id="7" name="ZoneTexte 6">
            <a:extLst>
              <a:ext uri="{FF2B5EF4-FFF2-40B4-BE49-F238E27FC236}">
                <a16:creationId xmlns:a16="http://schemas.microsoft.com/office/drawing/2014/main" id="{E9AEC5AF-D2F4-AF15-6E0C-6E61C381B236}"/>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8" name="ZoneTexte 7">
            <a:extLst>
              <a:ext uri="{FF2B5EF4-FFF2-40B4-BE49-F238E27FC236}">
                <a16:creationId xmlns:a16="http://schemas.microsoft.com/office/drawing/2014/main" id="{1F83D004-C2F6-EC93-1ABF-A617CE6EDEDB}"/>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339529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223498"/>
            <a:ext cx="8709951" cy="941197"/>
          </a:xfrm>
          <a:prstGeom prst="rect">
            <a:avLst/>
          </a:prstGeom>
        </p:spPr>
        <p:txBody>
          <a:bodyPr spcFirstLastPara="1" wrap="square" lIns="91425" tIns="91425" rIns="91425" bIns="91425" anchor="t" anchorCtr="0">
            <a:noAutofit/>
          </a:bodyPr>
          <a:lstStyle/>
          <a:p>
            <a:r>
              <a:rPr lang="fr-CA" i="1" dirty="0" err="1"/>
              <a:t>Some</a:t>
            </a:r>
            <a:r>
              <a:rPr lang="fr-CA" i="1" dirty="0"/>
              <a:t> </a:t>
            </a:r>
            <a:r>
              <a:rPr lang="fr-CA" i="1" dirty="0" err="1"/>
              <a:t>available</a:t>
            </a:r>
            <a:r>
              <a:rPr lang="fr-CA" i="1" dirty="0"/>
              <a:t> on YouTube (</a:t>
            </a:r>
            <a:r>
              <a:rPr lang="fr-CA" i="1" dirty="0" err="1"/>
              <a:t>most</a:t>
            </a:r>
            <a:r>
              <a:rPr lang="fr-CA" i="1" dirty="0"/>
              <a:t> of </a:t>
            </a:r>
            <a:r>
              <a:rPr lang="fr-CA" i="1" dirty="0" err="1"/>
              <a:t>them</a:t>
            </a:r>
            <a:r>
              <a:rPr lang="fr-CA" i="1" dirty="0"/>
              <a:t> </a:t>
            </a:r>
            <a:r>
              <a:rPr lang="fr-CA" i="1" dirty="0" err="1"/>
              <a:t>without</a:t>
            </a:r>
            <a:r>
              <a:rPr lang="fr-CA" i="1" dirty="0"/>
              <a:t> cameras): </a:t>
            </a:r>
          </a:p>
          <a:p>
            <a:pPr lvl="1" algn="l"/>
            <a:r>
              <a:rPr lang="fr-CA" i="1" dirty="0"/>
              <a:t>DBAHNET : Dual-Branch Attention-</a:t>
            </a:r>
            <a:r>
              <a:rPr lang="fr-CA" i="1" dirty="0" err="1"/>
              <a:t>Based</a:t>
            </a:r>
            <a:r>
              <a:rPr lang="fr-CA" i="1" dirty="0"/>
              <a:t> </a:t>
            </a:r>
            <a:r>
              <a:rPr lang="fr-CA" i="1" dirty="0" err="1"/>
              <a:t>Hybrid</a:t>
            </a:r>
            <a:r>
              <a:rPr lang="fr-CA" i="1" dirty="0"/>
              <a:t> Network for High-</a:t>
            </a:r>
            <a:r>
              <a:rPr lang="fr-CA" i="1" dirty="0" err="1"/>
              <a:t>Resolution</a:t>
            </a:r>
            <a:r>
              <a:rPr lang="fr-CA" i="1" dirty="0"/>
              <a:t> 3D Micro-CT Bone Scan Segmentation (2024 21st ISBI </a:t>
            </a:r>
            <a:r>
              <a:rPr lang="fr-CA" i="1" dirty="0" err="1"/>
              <a:t>edition</a:t>
            </a:r>
            <a:r>
              <a:rPr lang="fr-CA" i="1" dirty="0"/>
              <a:t>)</a:t>
            </a:r>
          </a:p>
          <a:p>
            <a:pPr lvl="2" algn="l"/>
            <a:r>
              <a:rPr lang="fr-CA" i="1" dirty="0">
                <a:hlinkClick r:id="rId3"/>
              </a:rPr>
              <a:t>https://www.youtube.com/watch?v=wTD828Nixvc</a:t>
            </a:r>
            <a:endParaRPr lang="fr-CA" i="1" dirty="0"/>
          </a:p>
          <a:p>
            <a:pPr lvl="1" algn="l"/>
            <a:r>
              <a:rPr lang="fr-CA" i="1" dirty="0"/>
              <a:t>Insights </a:t>
            </a:r>
            <a:r>
              <a:rPr lang="fr-CA" i="1" dirty="0" err="1"/>
              <a:t>from</a:t>
            </a:r>
            <a:r>
              <a:rPr lang="fr-CA" i="1" dirty="0"/>
              <a:t> </a:t>
            </a:r>
            <a:r>
              <a:rPr lang="fr-CA" i="1" dirty="0" err="1"/>
              <a:t>Learned</a:t>
            </a:r>
            <a:r>
              <a:rPr lang="fr-CA" i="1" dirty="0"/>
              <a:t> </a:t>
            </a:r>
            <a:r>
              <a:rPr lang="fr-CA" i="1" dirty="0" err="1"/>
              <a:t>Filters</a:t>
            </a:r>
            <a:r>
              <a:rPr lang="fr-CA" i="1" dirty="0"/>
              <a:t> of Vision </a:t>
            </a:r>
            <a:r>
              <a:rPr lang="fr-CA" i="1" dirty="0" err="1"/>
              <a:t>CNNs</a:t>
            </a:r>
            <a:r>
              <a:rPr lang="fr-CA" i="1" dirty="0"/>
              <a:t> (2023 20th ISBI </a:t>
            </a:r>
            <a:r>
              <a:rPr lang="fr-CA" i="1" dirty="0" err="1"/>
              <a:t>edition</a:t>
            </a:r>
            <a:r>
              <a:rPr lang="fr-CA" i="1" dirty="0"/>
              <a:t>)</a:t>
            </a:r>
          </a:p>
          <a:p>
            <a:pPr lvl="2" algn="l"/>
            <a:r>
              <a:rPr lang="fr-CA" i="1" dirty="0">
                <a:hlinkClick r:id="rId4"/>
              </a:rPr>
              <a:t>https://www.youtube.com/watch?v=UT_UwmUx384</a:t>
            </a:r>
            <a:endParaRPr lang="fr-CA" i="1" dirty="0"/>
          </a:p>
          <a:p>
            <a:pPr lvl="1" algn="l"/>
            <a:r>
              <a:rPr lang="fr-CA" i="1" dirty="0"/>
              <a:t>SAVGAN: Self-Attention </a:t>
            </a:r>
            <a:r>
              <a:rPr lang="fr-CA" i="1" dirty="0" err="1"/>
              <a:t>Based</a:t>
            </a:r>
            <a:r>
              <a:rPr lang="fr-CA" i="1" dirty="0"/>
              <a:t> </a:t>
            </a:r>
            <a:r>
              <a:rPr lang="fr-CA" i="1" dirty="0" err="1"/>
              <a:t>Generation</a:t>
            </a:r>
            <a:r>
              <a:rPr lang="fr-CA" i="1" dirty="0"/>
              <a:t> of </a:t>
            </a:r>
            <a:r>
              <a:rPr lang="fr-CA" i="1" dirty="0" err="1"/>
              <a:t>Tumour</a:t>
            </a:r>
            <a:r>
              <a:rPr lang="fr-CA" i="1" dirty="0"/>
              <a:t> on Chip </a:t>
            </a:r>
            <a:r>
              <a:rPr lang="fr-CA" i="1" dirty="0" err="1"/>
              <a:t>Videos</a:t>
            </a:r>
            <a:r>
              <a:rPr lang="fr-CA" i="1" dirty="0"/>
              <a:t> (2022 19th ISBI </a:t>
            </a:r>
            <a:r>
              <a:rPr lang="fr-CA" i="1" dirty="0" err="1"/>
              <a:t>edition</a:t>
            </a:r>
            <a:r>
              <a:rPr lang="fr-CA" i="1" dirty="0"/>
              <a:t>)</a:t>
            </a:r>
          </a:p>
          <a:p>
            <a:pPr lvl="2" algn="l"/>
            <a:r>
              <a:rPr lang="fr-CA" i="1" dirty="0">
                <a:hlinkClick r:id="rId5"/>
              </a:rPr>
              <a:t>https://www.youtube.com/watch?v=4D8N-qr9WSA</a:t>
            </a:r>
            <a:endParaRPr lang="fr-CA" i="1" dirty="0"/>
          </a:p>
          <a:p>
            <a:pPr lvl="1" algn="l"/>
            <a:r>
              <a:rPr lang="fr-CA" i="1" dirty="0" err="1"/>
              <a:t>MAg</a:t>
            </a:r>
            <a:r>
              <a:rPr lang="fr-CA" i="1" dirty="0"/>
              <a:t>: a simple </a:t>
            </a:r>
            <a:r>
              <a:rPr lang="fr-CA" i="1" dirty="0" err="1"/>
              <a:t>learning-based</a:t>
            </a:r>
            <a:r>
              <a:rPr lang="fr-CA" i="1" dirty="0"/>
              <a:t> patient-</a:t>
            </a:r>
            <a:r>
              <a:rPr lang="fr-CA" i="1" dirty="0" err="1"/>
              <a:t>level</a:t>
            </a:r>
            <a:r>
              <a:rPr lang="fr-CA" i="1" dirty="0"/>
              <a:t> </a:t>
            </a:r>
            <a:r>
              <a:rPr lang="fr-CA" i="1" dirty="0" err="1"/>
              <a:t>aggregation</a:t>
            </a:r>
            <a:r>
              <a:rPr lang="fr-CA" i="1" dirty="0"/>
              <a:t> </a:t>
            </a:r>
            <a:r>
              <a:rPr lang="fr-CA" i="1" dirty="0" err="1"/>
              <a:t>method</a:t>
            </a:r>
            <a:r>
              <a:rPr lang="fr-CA" i="1" dirty="0"/>
              <a:t> for </a:t>
            </a:r>
            <a:r>
              <a:rPr lang="fr-CA" i="1" dirty="0" err="1"/>
              <a:t>detecting</a:t>
            </a:r>
            <a:r>
              <a:rPr lang="fr-CA" i="1" dirty="0"/>
              <a:t> microsatellite </a:t>
            </a:r>
            <a:r>
              <a:rPr lang="fr-CA" i="1" dirty="0" err="1"/>
              <a:t>instability</a:t>
            </a:r>
            <a:r>
              <a:rPr lang="fr-CA" i="1" dirty="0"/>
              <a:t> </a:t>
            </a:r>
            <a:r>
              <a:rPr lang="fr-CA" i="1" dirty="0" err="1"/>
              <a:t>from</a:t>
            </a:r>
            <a:r>
              <a:rPr lang="fr-CA" i="1" dirty="0"/>
              <a:t> </a:t>
            </a:r>
            <a:r>
              <a:rPr lang="fr-CA" i="1" dirty="0" err="1"/>
              <a:t>whole</a:t>
            </a:r>
            <a:r>
              <a:rPr lang="fr-CA" i="1" dirty="0"/>
              <a:t>-slide images</a:t>
            </a:r>
          </a:p>
          <a:p>
            <a:pPr lvl="2" algn="l"/>
            <a:r>
              <a:rPr lang="fr-CA" i="1" dirty="0">
                <a:hlinkClick r:id="rId6"/>
              </a:rPr>
              <a:t>https://www.youtube.com/watch?v=Ln60y3aGthc</a:t>
            </a:r>
            <a:endParaRPr lang="fr-CA" i="1"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dirty="0"/>
              <a:t>ISBI </a:t>
            </a:r>
            <a:r>
              <a:rPr lang="fr-CA" dirty="0" err="1"/>
              <a:t>presentations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6" name="ZoneTexte 5">
            <a:extLst>
              <a:ext uri="{FF2B5EF4-FFF2-40B4-BE49-F238E27FC236}">
                <a16:creationId xmlns:a16="http://schemas.microsoft.com/office/drawing/2014/main" id="{F466AA1E-8939-DB55-FF8A-06119A093E93}"/>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AFAEF6C6-4271-179F-D162-3DB1584391FD}"/>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1745310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subTitle" idx="1"/>
          </p:nvPr>
        </p:nvSpPr>
        <p:spPr>
          <a:xfrm>
            <a:off x="713224" y="1212638"/>
            <a:ext cx="6869605" cy="2379900"/>
          </a:xfrm>
          <a:prstGeom prst="rect">
            <a:avLst/>
          </a:prstGeom>
        </p:spPr>
        <p:txBody>
          <a:bodyPr spcFirstLastPara="1" wrap="square" lIns="91425" tIns="91425" rIns="91425" bIns="91425" anchor="t" anchorCtr="0">
            <a:noAutofit/>
          </a:bodyPr>
          <a:lstStyle/>
          <a:p>
            <a:pPr marL="0" indent="0">
              <a:buNone/>
            </a:pPr>
            <a:r>
              <a:rPr lang="en-US" i="1" dirty="0"/>
              <a:t>“Come share with—and learn from—world experts, researchers, and innovators discussing advancements in image processing, physics, computer-aided diagnosis, perception, image-guided procedures, biomedical applications, ultrasound, informatics, radiology, and digital pathology. The conference topics include an increased focus on fast emerging areas such as deep learning, AI, machine learning, and information fusion. </a:t>
            </a:r>
            <a:r>
              <a:rPr lang="en-US" dirty="0"/>
              <a:t>”</a:t>
            </a:r>
            <a:endParaRPr lang="fr-CA" i="1" dirty="0"/>
          </a:p>
        </p:txBody>
      </p:sp>
      <p:sp>
        <p:nvSpPr>
          <p:cNvPr id="547" name="Google Shape;547;p65"/>
          <p:cNvSpPr txBox="1">
            <a:spLocks noGrp="1"/>
          </p:cNvSpPr>
          <p:nvPr>
            <p:ph type="title"/>
          </p:nvPr>
        </p:nvSpPr>
        <p:spPr>
          <a:xfrm>
            <a:off x="713224" y="445025"/>
            <a:ext cx="749407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SPIE Medical Imaging</a:t>
            </a:r>
            <a:endParaRPr dirty="0"/>
          </a:p>
        </p:txBody>
      </p:sp>
      <p:sp>
        <p:nvSpPr>
          <p:cNvPr id="2" name="ZoneTexte 1">
            <a:extLst>
              <a:ext uri="{FF2B5EF4-FFF2-40B4-BE49-F238E27FC236}">
                <a16:creationId xmlns:a16="http://schemas.microsoft.com/office/drawing/2014/main" id="{B8A94F46-F028-F9A8-3082-F94FD96B659F}"/>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4" name="ZoneTexte 3">
            <a:extLst>
              <a:ext uri="{FF2B5EF4-FFF2-40B4-BE49-F238E27FC236}">
                <a16:creationId xmlns:a16="http://schemas.microsoft.com/office/drawing/2014/main" id="{C8701666-FBC0-481F-C703-8DF4E2661075}"/>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B86223D7-C57E-A758-B7B2-C45A47DE09F3}"/>
              </a:ext>
            </a:extLst>
          </p:cNvPr>
          <p:cNvSpPr txBox="1"/>
          <p:nvPr/>
        </p:nvSpPr>
        <p:spPr>
          <a:xfrm>
            <a:off x="7268901" y="-30463"/>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pic>
        <p:nvPicPr>
          <p:cNvPr id="6" name="Picture 4" descr="SPIE Medical Imaging 2025">
            <a:extLst>
              <a:ext uri="{FF2B5EF4-FFF2-40B4-BE49-F238E27FC236}">
                <a16:creationId xmlns:a16="http://schemas.microsoft.com/office/drawing/2014/main" id="{3F3EB56A-661D-2F27-F922-887022A92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458" y="2871580"/>
            <a:ext cx="3479800" cy="1826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919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466846" y="345916"/>
            <a:ext cx="607285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SPIE Medical imaging overview</a:t>
            </a:r>
            <a:endParaRPr dirty="0"/>
          </a:p>
        </p:txBody>
      </p:sp>
      <p:sp>
        <p:nvSpPr>
          <p:cNvPr id="2" name="ZoneTexte 1">
            <a:extLst>
              <a:ext uri="{FF2B5EF4-FFF2-40B4-BE49-F238E27FC236}">
                <a16:creationId xmlns:a16="http://schemas.microsoft.com/office/drawing/2014/main" id="{4002F49C-9445-EC80-FE0C-384B6B2861DB}"/>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18" name="ZoneTexte 17">
            <a:extLst>
              <a:ext uri="{FF2B5EF4-FFF2-40B4-BE49-F238E27FC236}">
                <a16:creationId xmlns:a16="http://schemas.microsoft.com/office/drawing/2014/main" id="{17447A09-9948-B1ED-AA56-A8117F4F8FCD}"/>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AEB08A56-0546-BB6D-A8B8-6A548C107356}"/>
              </a:ext>
            </a:extLst>
          </p:cNvPr>
          <p:cNvSpPr txBox="1"/>
          <p:nvPr/>
        </p:nvSpPr>
        <p:spPr>
          <a:xfrm>
            <a:off x="7268901" y="-30463"/>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graphicFrame>
        <p:nvGraphicFramePr>
          <p:cNvPr id="4" name="Tableau 3">
            <a:extLst>
              <a:ext uri="{FF2B5EF4-FFF2-40B4-BE49-F238E27FC236}">
                <a16:creationId xmlns:a16="http://schemas.microsoft.com/office/drawing/2014/main" id="{5450FE1E-E04D-2A8F-97F3-471FDA2E2FA2}"/>
              </a:ext>
            </a:extLst>
          </p:cNvPr>
          <p:cNvGraphicFramePr>
            <a:graphicFrameLocks noGrp="1"/>
          </p:cNvGraphicFramePr>
          <p:nvPr>
            <p:extLst>
              <p:ext uri="{D42A27DB-BD31-4B8C-83A1-F6EECF244321}">
                <p14:modId xmlns:p14="http://schemas.microsoft.com/office/powerpoint/2010/main" val="1202896200"/>
              </p:ext>
            </p:extLst>
          </p:nvPr>
        </p:nvGraphicFramePr>
        <p:xfrm>
          <a:off x="342398" y="918618"/>
          <a:ext cx="8604832" cy="3842772"/>
        </p:xfrm>
        <a:graphic>
          <a:graphicData uri="http://schemas.openxmlformats.org/drawingml/2006/table">
            <a:tbl>
              <a:tblPr bandRow="1">
                <a:tableStyleId>{5C22544A-7EE6-4342-B048-85BDC9FD1C3A}</a:tableStyleId>
              </a:tblPr>
              <a:tblGrid>
                <a:gridCol w="2469905">
                  <a:extLst>
                    <a:ext uri="{9D8B030D-6E8A-4147-A177-3AD203B41FA5}">
                      <a16:colId xmlns:a16="http://schemas.microsoft.com/office/drawing/2014/main" val="2347312117"/>
                    </a:ext>
                  </a:extLst>
                </a:gridCol>
                <a:gridCol w="6134927">
                  <a:extLst>
                    <a:ext uri="{9D8B030D-6E8A-4147-A177-3AD203B41FA5}">
                      <a16:colId xmlns:a16="http://schemas.microsoft.com/office/drawing/2014/main" val="641798199"/>
                    </a:ext>
                  </a:extLst>
                </a:gridCol>
              </a:tblGrid>
              <a:tr h="343473">
                <a:tc>
                  <a:txBody>
                    <a:bodyPr/>
                    <a:lstStyle/>
                    <a:p>
                      <a:r>
                        <a:rPr lang="fr-CA" sz="1200" dirty="0" err="1"/>
                        <a:t>Website</a:t>
                      </a:r>
                      <a:endParaRPr lang="fr-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https://spie.org/conferences-and-exhibitions/medical-imaging#_=_</a:t>
                      </a:r>
                    </a:p>
                  </a:txBody>
                  <a:tcPr/>
                </a:tc>
                <a:extLst>
                  <a:ext uri="{0D108BD9-81ED-4DB2-BD59-A6C34878D82A}">
                    <a16:rowId xmlns:a16="http://schemas.microsoft.com/office/drawing/2014/main" val="1231117979"/>
                  </a:ext>
                </a:extLst>
              </a:tr>
              <a:tr h="259707">
                <a:tc>
                  <a:txBody>
                    <a:bodyPr/>
                    <a:lstStyle/>
                    <a:p>
                      <a:r>
                        <a:rPr lang="fr-CA" sz="1200" dirty="0" err="1"/>
                        <a:t>Reviews</a:t>
                      </a:r>
                      <a:endParaRPr lang="fr-CA" sz="1200" dirty="0"/>
                    </a:p>
                  </a:txBody>
                  <a:tcPr/>
                </a:tc>
                <a:tc>
                  <a:txBody>
                    <a:bodyPr/>
                    <a:lstStyle/>
                    <a:p>
                      <a:r>
                        <a:rPr lang="fr-CA" sz="1200" dirty="0" err="1"/>
                        <a:t>Only</a:t>
                      </a:r>
                      <a:r>
                        <a:rPr lang="fr-CA" sz="1200" dirty="0"/>
                        <a:t> abstracts are </a:t>
                      </a:r>
                      <a:r>
                        <a:rPr lang="fr-CA" sz="1200" dirty="0" err="1"/>
                        <a:t>reviewed</a:t>
                      </a:r>
                      <a:r>
                        <a:rPr lang="fr-CA" sz="1200" dirty="0"/>
                        <a:t>, no </a:t>
                      </a:r>
                      <a:r>
                        <a:rPr lang="fr-CA" sz="1200" dirty="0" err="1"/>
                        <a:t>review</a:t>
                      </a:r>
                      <a:r>
                        <a:rPr lang="fr-CA" sz="1200" dirty="0"/>
                        <a:t> for the </a:t>
                      </a:r>
                      <a:r>
                        <a:rPr lang="fr-CA" sz="1200" dirty="0" err="1"/>
                        <a:t>manuscript</a:t>
                      </a:r>
                      <a:endParaRPr lang="fr-CA" sz="1200" dirty="0"/>
                    </a:p>
                  </a:txBody>
                  <a:tcPr/>
                </a:tc>
                <a:extLst>
                  <a:ext uri="{0D108BD9-81ED-4DB2-BD59-A6C34878D82A}">
                    <a16:rowId xmlns:a16="http://schemas.microsoft.com/office/drawing/2014/main" val="2119924401"/>
                  </a:ext>
                </a:extLst>
              </a:tr>
              <a:tr h="605983">
                <a:tc>
                  <a:txBody>
                    <a:bodyPr/>
                    <a:lstStyle/>
                    <a:p>
                      <a:r>
                        <a:rPr lang="fr-CA" sz="1200" dirty="0"/>
                        <a:t>Highlights of </a:t>
                      </a:r>
                      <a:r>
                        <a:rPr lang="fr-CA" sz="1200" dirty="0" err="1"/>
                        <a:t>this</a:t>
                      </a:r>
                      <a:r>
                        <a:rPr lang="fr-CA" sz="1200" dirty="0"/>
                        <a:t> </a:t>
                      </a:r>
                      <a:r>
                        <a:rPr lang="fr-CA" sz="1200" dirty="0" err="1"/>
                        <a:t>conference</a:t>
                      </a:r>
                      <a:endParaRPr lang="fr-CA" sz="1200" dirty="0"/>
                    </a:p>
                  </a:txBody>
                  <a:tcPr/>
                </a:tc>
                <a:tc>
                  <a:txBody>
                    <a:bodyPr/>
                    <a:lstStyle/>
                    <a:p>
                      <a:r>
                        <a:rPr lang="fr-CA" sz="1200" dirty="0"/>
                        <a:t>Exhibition hall </a:t>
                      </a:r>
                      <a:r>
                        <a:rPr lang="fr-CA" sz="1200" dirty="0" err="1"/>
                        <a:t>filled</a:t>
                      </a:r>
                      <a:r>
                        <a:rPr lang="fr-CA" sz="1200" dirty="0"/>
                        <a:t> </a:t>
                      </a:r>
                      <a:r>
                        <a:rPr lang="fr-CA" sz="1200" dirty="0" err="1"/>
                        <a:t>with</a:t>
                      </a:r>
                      <a:r>
                        <a:rPr lang="fr-CA" sz="1200" dirty="0"/>
                        <a:t> </a:t>
                      </a:r>
                      <a:r>
                        <a:rPr lang="fr-CA" sz="1200" dirty="0" err="1"/>
                        <a:t>companies</a:t>
                      </a:r>
                      <a:r>
                        <a:rPr lang="fr-CA" sz="1200" dirty="0"/>
                        <a:t> and </a:t>
                      </a:r>
                      <a:r>
                        <a:rPr lang="fr-CA" sz="1200" dirty="0" err="1"/>
                        <a:t>their</a:t>
                      </a:r>
                      <a:r>
                        <a:rPr lang="fr-CA" sz="1200" dirty="0"/>
                        <a:t> </a:t>
                      </a:r>
                      <a:r>
                        <a:rPr lang="fr-CA" sz="1200" dirty="0" err="1"/>
                        <a:t>products</a:t>
                      </a:r>
                      <a:endParaRPr lang="fr-CA" sz="1200" dirty="0"/>
                    </a:p>
                    <a:p>
                      <a:r>
                        <a:rPr lang="fr-CA" sz="1200" dirty="0"/>
                        <a:t>Courses </a:t>
                      </a:r>
                      <a:r>
                        <a:rPr lang="fr-CA" sz="1200" dirty="0" err="1"/>
                        <a:t>with</a:t>
                      </a:r>
                      <a:r>
                        <a:rPr lang="fr-CA" sz="1200" dirty="0"/>
                        <a:t> SPIE certification</a:t>
                      </a:r>
                    </a:p>
                    <a:p>
                      <a:r>
                        <a:rPr lang="fr-CA" sz="1200" dirty="0"/>
                        <a:t>Very big </a:t>
                      </a:r>
                      <a:r>
                        <a:rPr lang="fr-CA" sz="1200" dirty="0" err="1"/>
                        <a:t>conference</a:t>
                      </a:r>
                      <a:r>
                        <a:rPr lang="fr-CA" sz="1200" dirty="0"/>
                        <a:t> </a:t>
                      </a:r>
                      <a:r>
                        <a:rPr lang="fr-CA" sz="1200" dirty="0" err="1"/>
                        <a:t>with</a:t>
                      </a:r>
                      <a:r>
                        <a:rPr lang="fr-CA" sz="1200" dirty="0"/>
                        <a:t> lots of </a:t>
                      </a:r>
                      <a:r>
                        <a:rPr lang="fr-CA" sz="1200" dirty="0" err="1"/>
                        <a:t>attendees</a:t>
                      </a:r>
                      <a:endParaRPr lang="fr-CA" sz="1200" dirty="0"/>
                    </a:p>
                  </a:txBody>
                  <a:tcPr/>
                </a:tc>
                <a:extLst>
                  <a:ext uri="{0D108BD9-81ED-4DB2-BD59-A6C34878D82A}">
                    <a16:rowId xmlns:a16="http://schemas.microsoft.com/office/drawing/2014/main" val="2869970927"/>
                  </a:ext>
                </a:extLst>
              </a:tr>
              <a:tr h="1030419">
                <a:tc>
                  <a:txBody>
                    <a:bodyPr/>
                    <a:lstStyle/>
                    <a:p>
                      <a:r>
                        <a:rPr lang="fr-CA" sz="1200" dirty="0"/>
                        <a:t>Acceptance 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No official public </a:t>
                      </a:r>
                      <a:r>
                        <a:rPr lang="fr-CA" sz="1200" dirty="0" err="1"/>
                        <a:t>numbers</a:t>
                      </a:r>
                      <a:r>
                        <a:rPr lang="fr-CA" sz="1200" dirty="0"/>
                        <a:t> </a:t>
                      </a:r>
                      <a:r>
                        <a:rPr lang="fr-CA" sz="1200" dirty="0" err="1"/>
                        <a:t>found</a:t>
                      </a:r>
                      <a:endParaRPr lang="fr-CA" sz="1200" dirty="0"/>
                    </a:p>
                    <a:p>
                      <a:r>
                        <a:rPr lang="fr-CA" sz="1200" dirty="0"/>
                        <a:t>79 % in a </a:t>
                      </a:r>
                      <a:r>
                        <a:rPr lang="fr-CA" sz="1200" dirty="0" err="1"/>
                        <a:t>specific</a:t>
                      </a:r>
                      <a:r>
                        <a:rPr lang="fr-CA" sz="1200" dirty="0"/>
                        <a:t> </a:t>
                      </a:r>
                      <a:r>
                        <a:rPr lang="fr-CA" sz="1200" dirty="0" err="1"/>
                        <a:t>sub-conference</a:t>
                      </a:r>
                      <a:r>
                        <a:rPr lang="fr-CA" sz="1200" dirty="0"/>
                        <a:t> in 2021 (</a:t>
                      </a:r>
                      <a:r>
                        <a:rPr lang="fr-CA" sz="1200" dirty="0">
                          <a:hlinkClick r:id="rId3"/>
                        </a:rPr>
                        <a:t>https://www.spiedigitallibrary.org/journals/journal-of-medical-imaging/volume-9/issue-S1/012208/SPIE-Computer-Aided-Diagnosis-conference-anniversary-review/10.1117/1.JMI.9.S1.012208.full</a:t>
                      </a:r>
                      <a:r>
                        <a:rPr lang="fr-CA" sz="1200" dirty="0"/>
                        <a:t>)</a:t>
                      </a:r>
                    </a:p>
                  </a:txBody>
                  <a:tcPr/>
                </a:tc>
                <a:extLst>
                  <a:ext uri="{0D108BD9-81ED-4DB2-BD59-A6C34878D82A}">
                    <a16:rowId xmlns:a16="http://schemas.microsoft.com/office/drawing/2014/main" val="2636725328"/>
                  </a:ext>
                </a:extLst>
              </a:tr>
              <a:tr h="259707">
                <a:tc>
                  <a:txBody>
                    <a:bodyPr/>
                    <a:lstStyle/>
                    <a:p>
                      <a:r>
                        <a:rPr lang="fr-CA" sz="1200" dirty="0"/>
                        <a:t>« Specialty »</a:t>
                      </a:r>
                    </a:p>
                  </a:txBody>
                  <a:tcPr/>
                </a:tc>
                <a:tc>
                  <a:txBody>
                    <a:bodyPr/>
                    <a:lstStyle/>
                    <a:p>
                      <a:r>
                        <a:rPr lang="fr-CA" sz="1200" dirty="0"/>
                        <a:t>Image </a:t>
                      </a:r>
                      <a:r>
                        <a:rPr lang="fr-CA" sz="1200" dirty="0" err="1"/>
                        <a:t>processing</a:t>
                      </a:r>
                      <a:r>
                        <a:rPr lang="fr-CA" sz="1200" dirty="0"/>
                        <a:t>, </a:t>
                      </a:r>
                      <a:r>
                        <a:rPr lang="fr-CA" sz="1200" dirty="0" err="1"/>
                        <a:t>physics</a:t>
                      </a:r>
                      <a:r>
                        <a:rPr lang="fr-CA" sz="1200" dirty="0"/>
                        <a:t>, </a:t>
                      </a:r>
                      <a:r>
                        <a:rPr lang="fr-CA" sz="1200" dirty="0" err="1"/>
                        <a:t>imaging</a:t>
                      </a:r>
                      <a:r>
                        <a:rPr lang="fr-CA" sz="1200" dirty="0"/>
                        <a:t> </a:t>
                      </a:r>
                      <a:r>
                        <a:rPr lang="fr-CA" sz="1200" dirty="0" err="1"/>
                        <a:t>modalities</a:t>
                      </a:r>
                      <a:r>
                        <a:rPr lang="fr-CA" sz="1200" dirty="0"/>
                        <a:t> (</a:t>
                      </a:r>
                      <a:r>
                        <a:rPr lang="fr-CA" sz="1200" dirty="0" err="1"/>
                        <a:t>ultrasound</a:t>
                      </a:r>
                      <a:r>
                        <a:rPr lang="fr-CA" sz="1200" dirty="0"/>
                        <a:t>, </a:t>
                      </a:r>
                      <a:r>
                        <a:rPr lang="fr-CA" sz="1200" dirty="0" err="1"/>
                        <a:t>radiology</a:t>
                      </a:r>
                      <a:r>
                        <a:rPr lang="fr-CA" sz="1200" dirty="0"/>
                        <a:t>)</a:t>
                      </a:r>
                    </a:p>
                  </a:txBody>
                  <a:tcPr/>
                </a:tc>
                <a:extLst>
                  <a:ext uri="{0D108BD9-81ED-4DB2-BD59-A6C34878D82A}">
                    <a16:rowId xmlns:a16="http://schemas.microsoft.com/office/drawing/2014/main" val="536740404"/>
                  </a:ext>
                </a:extLst>
              </a:tr>
              <a:tr h="779121">
                <a:tc>
                  <a:txBody>
                    <a:bodyPr/>
                    <a:lstStyle/>
                    <a:p>
                      <a:r>
                        <a:rPr lang="fr-CA" sz="1200" dirty="0" err="1"/>
                        <a:t>Criteria</a:t>
                      </a:r>
                      <a:r>
                        <a:rPr lang="fr-CA" sz="1200" dirty="0"/>
                        <a:t> for </a:t>
                      </a:r>
                      <a:r>
                        <a:rPr lang="fr-CA" sz="1200" dirty="0" err="1"/>
                        <a:t>paper</a:t>
                      </a:r>
                      <a:r>
                        <a:rPr lang="fr-CA" sz="1200" dirty="0"/>
                        <a:t> </a:t>
                      </a:r>
                      <a:r>
                        <a:rPr lang="fr-CA" sz="1200" dirty="0" err="1"/>
                        <a:t>selection</a:t>
                      </a:r>
                      <a:endParaRPr lang="fr-CA" sz="1200" dirty="0"/>
                    </a:p>
                  </a:txBody>
                  <a:tcPr/>
                </a:tc>
                <a:tc>
                  <a:txBody>
                    <a:bodyPr/>
                    <a:lstStyle/>
                    <a:p>
                      <a:r>
                        <a:rPr lang="fr-CA" sz="1200" dirty="0" err="1"/>
                        <a:t>Could</a:t>
                      </a:r>
                      <a:r>
                        <a:rPr lang="fr-CA" sz="1200" dirty="0"/>
                        <a:t> </a:t>
                      </a:r>
                      <a:r>
                        <a:rPr lang="fr-CA" sz="1200" dirty="0" err="1"/>
                        <a:t>be</a:t>
                      </a:r>
                      <a:r>
                        <a:rPr lang="fr-CA" sz="1200" dirty="0"/>
                        <a:t> </a:t>
                      </a:r>
                      <a:r>
                        <a:rPr lang="fr-CA" sz="1200" dirty="0" err="1"/>
                        <a:t>different</a:t>
                      </a:r>
                      <a:r>
                        <a:rPr lang="fr-CA" sz="1200" dirty="0"/>
                        <a:t> for all </a:t>
                      </a:r>
                      <a:r>
                        <a:rPr lang="fr-CA" sz="1200" dirty="0" err="1"/>
                        <a:t>sub-conferences</a:t>
                      </a:r>
                      <a:endParaRPr lang="fr-CA" sz="1200" dirty="0"/>
                    </a:p>
                    <a:p>
                      <a:r>
                        <a:rPr lang="en-US" sz="1200" b="0" i="0" kern="1200" dirty="0">
                          <a:solidFill>
                            <a:schemeClr val="dk1"/>
                          </a:solidFill>
                          <a:effectLst/>
                          <a:latin typeface="+mn-lt"/>
                          <a:ea typeface="+mn-ea"/>
                          <a:cs typeface="+mn-cs"/>
                        </a:rPr>
                        <a:t>“Only original material should be submitted. Commercial papers, papers with no new research/development content, and papers with proprietary restrictions will not be accepted for presentation.”</a:t>
                      </a:r>
                      <a:endParaRPr lang="fr-CA" sz="1200" dirty="0"/>
                    </a:p>
                  </a:txBody>
                  <a:tcPr/>
                </a:tc>
                <a:extLst>
                  <a:ext uri="{0D108BD9-81ED-4DB2-BD59-A6C34878D82A}">
                    <a16:rowId xmlns:a16="http://schemas.microsoft.com/office/drawing/2014/main" val="1621758550"/>
                  </a:ext>
                </a:extLst>
              </a:tr>
              <a:tr h="432845">
                <a:tc>
                  <a:txBody>
                    <a:bodyPr/>
                    <a:lstStyle/>
                    <a:p>
                      <a:r>
                        <a:rPr lang="fr-CA" sz="1200" dirty="0" err="1"/>
                        <a:t>Length</a:t>
                      </a:r>
                      <a:r>
                        <a:rPr lang="fr-CA" sz="1200" dirty="0"/>
                        <a:t> restrictions in </a:t>
                      </a:r>
                      <a:r>
                        <a:rPr lang="fr-CA" sz="1200" dirty="0" err="1"/>
                        <a:t>published</a:t>
                      </a:r>
                      <a:r>
                        <a:rPr lang="fr-CA" sz="1200" dirty="0"/>
                        <a:t> </a:t>
                      </a:r>
                      <a:r>
                        <a:rPr lang="fr-CA" sz="1200" dirty="0" err="1"/>
                        <a:t>papers</a:t>
                      </a:r>
                      <a:endParaRPr lang="fr-CA" sz="1200" dirty="0"/>
                    </a:p>
                  </a:txBody>
                  <a:tcPr/>
                </a:tc>
                <a:tc>
                  <a:txBody>
                    <a:bodyPr/>
                    <a:lstStyle/>
                    <a:p>
                      <a:r>
                        <a:rPr lang="fr-CA" sz="1200" dirty="0"/>
                        <a:t>Minimum 4 pages</a:t>
                      </a:r>
                    </a:p>
                  </a:txBody>
                  <a:tcPr/>
                </a:tc>
                <a:extLst>
                  <a:ext uri="{0D108BD9-81ED-4DB2-BD59-A6C34878D82A}">
                    <a16:rowId xmlns:a16="http://schemas.microsoft.com/office/drawing/2014/main" val="2630825321"/>
                  </a:ext>
                </a:extLst>
              </a:tr>
            </a:tbl>
          </a:graphicData>
        </a:graphic>
      </p:graphicFrame>
    </p:spTree>
    <p:extLst>
      <p:ext uri="{BB962C8B-B14F-4D97-AF65-F5344CB8AC3E}">
        <p14:creationId xmlns:p14="http://schemas.microsoft.com/office/powerpoint/2010/main" val="374676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460787" y="1289077"/>
            <a:ext cx="7965584" cy="3577424"/>
          </a:xfrm>
          <a:prstGeom prst="rect">
            <a:avLst/>
          </a:prstGeom>
        </p:spPr>
        <p:txBody>
          <a:bodyPr spcFirstLastPara="1" wrap="square" lIns="91425" tIns="91425" rIns="91425" bIns="91425" anchor="t" anchorCtr="0">
            <a:noAutofit/>
          </a:bodyPr>
          <a:lstStyle/>
          <a:p>
            <a:r>
              <a:rPr lang="fr-CA" dirty="0"/>
              <a:t>SPIE hosts HUGE </a:t>
            </a:r>
            <a:r>
              <a:rPr lang="fr-CA" dirty="0" err="1"/>
              <a:t>conferences</a:t>
            </a:r>
            <a:r>
              <a:rPr lang="fr-CA" dirty="0"/>
              <a:t>. </a:t>
            </a:r>
            <a:r>
              <a:rPr lang="fr-CA" dirty="0" err="1"/>
              <a:t>They</a:t>
            </a:r>
            <a:r>
              <a:rPr lang="fr-CA" dirty="0"/>
              <a:t> are </a:t>
            </a:r>
            <a:r>
              <a:rPr lang="fr-CA" dirty="0" err="1"/>
              <a:t>organized</a:t>
            </a:r>
            <a:r>
              <a:rPr lang="fr-CA" dirty="0"/>
              <a:t> by </a:t>
            </a:r>
            <a:r>
              <a:rPr lang="fr-CA" dirty="0" err="1"/>
              <a:t>grouping</a:t>
            </a:r>
            <a:r>
              <a:rPr lang="fr-CA" dirty="0"/>
              <a:t> lots of </a:t>
            </a:r>
            <a:r>
              <a:rPr lang="fr-CA" dirty="0" err="1"/>
              <a:t>differences</a:t>
            </a:r>
            <a:r>
              <a:rPr lang="fr-CA" dirty="0"/>
              <a:t> </a:t>
            </a:r>
            <a:r>
              <a:rPr lang="fr-CA" dirty="0" err="1"/>
              <a:t>conferences</a:t>
            </a:r>
            <a:r>
              <a:rPr lang="fr-CA" dirty="0"/>
              <a:t> </a:t>
            </a:r>
            <a:r>
              <a:rPr lang="fr-CA" dirty="0" err="1"/>
              <a:t>together</a:t>
            </a:r>
            <a:r>
              <a:rPr lang="fr-CA" dirty="0"/>
              <a:t>, and </a:t>
            </a:r>
            <a:r>
              <a:rPr lang="fr-CA" dirty="0" err="1"/>
              <a:t>hosting</a:t>
            </a:r>
            <a:r>
              <a:rPr lang="fr-CA" dirty="0"/>
              <a:t> </a:t>
            </a:r>
            <a:r>
              <a:rPr lang="fr-CA" dirty="0" err="1"/>
              <a:t>them</a:t>
            </a:r>
            <a:r>
              <a:rPr lang="fr-CA" dirty="0"/>
              <a:t> all </a:t>
            </a:r>
            <a:r>
              <a:rPr lang="fr-CA" dirty="0" err="1"/>
              <a:t>together</a:t>
            </a:r>
            <a:r>
              <a:rPr lang="fr-CA" dirty="0"/>
              <a:t> in a big </a:t>
            </a:r>
            <a:r>
              <a:rPr lang="fr-CA" dirty="0" err="1"/>
              <a:t>conference</a:t>
            </a:r>
            <a:r>
              <a:rPr lang="fr-CA" dirty="0"/>
              <a:t> center. For the 2025 SPIE </a:t>
            </a:r>
            <a:r>
              <a:rPr lang="fr-CA" dirty="0" err="1"/>
              <a:t>Medical</a:t>
            </a:r>
            <a:r>
              <a:rPr lang="fr-CA" dirty="0"/>
              <a:t> Imaging </a:t>
            </a:r>
            <a:r>
              <a:rPr lang="fr-CA" dirty="0" err="1"/>
              <a:t>conference</a:t>
            </a:r>
            <a:r>
              <a:rPr lang="fr-CA" dirty="0"/>
              <a:t>, 9 </a:t>
            </a:r>
            <a:r>
              <a:rPr lang="fr-CA" dirty="0" err="1"/>
              <a:t>conferences</a:t>
            </a:r>
            <a:r>
              <a:rPr lang="fr-CA" dirty="0"/>
              <a:t> are happening at the </a:t>
            </a:r>
            <a:r>
              <a:rPr lang="fr-CA" dirty="0" err="1"/>
              <a:t>same</a:t>
            </a:r>
            <a:r>
              <a:rPr lang="fr-CA" dirty="0"/>
              <a:t> time : </a:t>
            </a:r>
          </a:p>
          <a:p>
            <a:pPr lvl="1" algn="l"/>
            <a:r>
              <a:rPr lang="fr-CA" i="1" dirty="0" err="1"/>
              <a:t>Physics</a:t>
            </a:r>
            <a:r>
              <a:rPr lang="fr-CA" i="1" dirty="0"/>
              <a:t> of </a:t>
            </a:r>
            <a:r>
              <a:rPr lang="fr-CA" i="1" dirty="0" err="1"/>
              <a:t>Medical</a:t>
            </a:r>
            <a:r>
              <a:rPr lang="fr-CA" i="1" dirty="0"/>
              <a:t> Imaging</a:t>
            </a:r>
          </a:p>
          <a:p>
            <a:pPr lvl="1" algn="l"/>
            <a:r>
              <a:rPr lang="fr-CA" i="1" dirty="0"/>
              <a:t>Image </a:t>
            </a:r>
            <a:r>
              <a:rPr lang="fr-CA" i="1" dirty="0" err="1"/>
              <a:t>Processing</a:t>
            </a:r>
            <a:endParaRPr lang="fr-CA" i="1" dirty="0"/>
          </a:p>
          <a:p>
            <a:pPr lvl="1" algn="l"/>
            <a:r>
              <a:rPr lang="fr-CA" i="1" dirty="0"/>
              <a:t>Computer-</a:t>
            </a:r>
            <a:r>
              <a:rPr lang="fr-CA" i="1" dirty="0" err="1"/>
              <a:t>Aided</a:t>
            </a:r>
            <a:r>
              <a:rPr lang="fr-CA" i="1" dirty="0"/>
              <a:t> </a:t>
            </a:r>
            <a:r>
              <a:rPr lang="fr-CA" i="1" dirty="0" err="1"/>
              <a:t>Diagnosis</a:t>
            </a:r>
            <a:endParaRPr lang="fr-CA" i="1" dirty="0"/>
          </a:p>
          <a:p>
            <a:pPr lvl="1" algn="l"/>
            <a:r>
              <a:rPr lang="fr-CA" i="1" dirty="0"/>
              <a:t>Image-</a:t>
            </a:r>
            <a:r>
              <a:rPr lang="fr-CA" i="1" dirty="0" err="1"/>
              <a:t>Guided</a:t>
            </a:r>
            <a:r>
              <a:rPr lang="fr-CA" i="1" dirty="0"/>
              <a:t> </a:t>
            </a:r>
            <a:r>
              <a:rPr lang="fr-CA" i="1" dirty="0" err="1"/>
              <a:t>Procedures</a:t>
            </a:r>
            <a:r>
              <a:rPr lang="fr-CA" i="1" dirty="0"/>
              <a:t>, </a:t>
            </a:r>
            <a:r>
              <a:rPr lang="fr-CA" i="1" dirty="0" err="1"/>
              <a:t>Robotic</a:t>
            </a:r>
            <a:r>
              <a:rPr lang="fr-CA" i="1" dirty="0"/>
              <a:t> Interventions, and Modeling</a:t>
            </a:r>
          </a:p>
          <a:p>
            <a:pPr lvl="1" algn="l"/>
            <a:r>
              <a:rPr lang="fr-CA" i="1" dirty="0"/>
              <a:t>Image Perception, Observer Performance, and </a:t>
            </a:r>
            <a:r>
              <a:rPr lang="fr-CA" i="1" dirty="0" err="1"/>
              <a:t>Technology</a:t>
            </a:r>
            <a:r>
              <a:rPr lang="fr-CA" i="1" dirty="0"/>
              <a:t> </a:t>
            </a:r>
            <a:r>
              <a:rPr lang="fr-CA" i="1" dirty="0" err="1"/>
              <a:t>Assessment</a:t>
            </a:r>
            <a:endParaRPr lang="fr-CA" i="1" dirty="0"/>
          </a:p>
          <a:p>
            <a:pPr lvl="1" algn="l"/>
            <a:r>
              <a:rPr lang="fr-CA" i="1" dirty="0" err="1"/>
              <a:t>Clinical</a:t>
            </a:r>
            <a:r>
              <a:rPr lang="fr-CA" i="1" dirty="0"/>
              <a:t> and </a:t>
            </a:r>
            <a:r>
              <a:rPr lang="fr-CA" i="1" dirty="0" err="1"/>
              <a:t>Biomedical</a:t>
            </a:r>
            <a:r>
              <a:rPr lang="fr-CA" i="1" dirty="0"/>
              <a:t> Imaging</a:t>
            </a:r>
          </a:p>
          <a:p>
            <a:pPr lvl="1" algn="l"/>
            <a:r>
              <a:rPr lang="fr-CA" i="1" dirty="0"/>
              <a:t>Imaging </a:t>
            </a:r>
            <a:r>
              <a:rPr lang="fr-CA" i="1" dirty="0" err="1"/>
              <a:t>Informatics</a:t>
            </a:r>
            <a:endParaRPr lang="fr-CA" i="1" dirty="0"/>
          </a:p>
          <a:p>
            <a:pPr lvl="1" algn="l"/>
            <a:r>
              <a:rPr lang="fr-CA" i="1" dirty="0" err="1"/>
              <a:t>Ultrasonic</a:t>
            </a:r>
            <a:r>
              <a:rPr lang="fr-CA" i="1" dirty="0"/>
              <a:t> Imaging and </a:t>
            </a:r>
            <a:r>
              <a:rPr lang="fr-CA" i="1" dirty="0" err="1"/>
              <a:t>Tomography</a:t>
            </a:r>
            <a:endParaRPr lang="fr-CA" i="1" dirty="0"/>
          </a:p>
          <a:p>
            <a:pPr lvl="1" algn="l"/>
            <a:r>
              <a:rPr lang="fr-CA" i="1" dirty="0"/>
              <a:t>Digital and </a:t>
            </a:r>
            <a:r>
              <a:rPr lang="fr-CA" i="1" dirty="0" err="1"/>
              <a:t>Computational</a:t>
            </a:r>
            <a:r>
              <a:rPr lang="fr-CA" i="1" dirty="0"/>
              <a:t> </a:t>
            </a:r>
            <a:r>
              <a:rPr lang="fr-CA" i="1" dirty="0" err="1"/>
              <a:t>Pathology</a:t>
            </a:r>
            <a:endParaRPr lang="fr-CA" i="1" dirty="0"/>
          </a:p>
        </p:txBody>
      </p:sp>
      <p:sp>
        <p:nvSpPr>
          <p:cNvPr id="554" name="Google Shape;554;p66"/>
          <p:cNvSpPr txBox="1">
            <a:spLocks noGrp="1"/>
          </p:cNvSpPr>
          <p:nvPr>
            <p:ph type="title"/>
          </p:nvPr>
        </p:nvSpPr>
        <p:spPr>
          <a:xfrm>
            <a:off x="553384" y="508093"/>
            <a:ext cx="6289206" cy="572700"/>
          </a:xfrm>
          <a:prstGeom prst="rect">
            <a:avLst/>
          </a:prstGeom>
        </p:spPr>
        <p:txBody>
          <a:bodyPr spcFirstLastPara="1" wrap="square" lIns="91425" tIns="91425" rIns="91425" bIns="91425" anchor="t" anchorCtr="0">
            <a:noAutofit/>
          </a:bodyPr>
          <a:lstStyle/>
          <a:p>
            <a:pPr lvl="0" algn="l"/>
            <a:r>
              <a:rPr lang="fr-CA" dirty="0"/>
              <a:t>SPIE </a:t>
            </a:r>
            <a:r>
              <a:rPr lang="fr-CA" dirty="0" err="1"/>
              <a:t>Medical</a:t>
            </a:r>
            <a:r>
              <a:rPr lang="fr-CA" dirty="0"/>
              <a:t> Imaging</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3200932D-4087-0F96-9775-E2DA2EDA781D}"/>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E1A04544-750F-C7AC-2FBE-8BAE6D4CAA3C}"/>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2437992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831176" y="1029300"/>
            <a:ext cx="7965584" cy="3761772"/>
          </a:xfrm>
          <a:prstGeom prst="rect">
            <a:avLst/>
          </a:prstGeom>
        </p:spPr>
        <p:txBody>
          <a:bodyPr spcFirstLastPara="1" wrap="square" lIns="91425" tIns="91425" rIns="91425" bIns="91425" anchor="t" anchorCtr="0">
            <a:noAutofit/>
          </a:bodyPr>
          <a:lstStyle/>
          <a:p>
            <a:r>
              <a:rPr lang="fr-CA" i="1" dirty="0"/>
              <a:t>Courses</a:t>
            </a:r>
          </a:p>
          <a:p>
            <a:pPr lvl="1" algn="l"/>
            <a:r>
              <a:rPr lang="fr-CA" i="1" dirty="0" err="1"/>
              <a:t>Created</a:t>
            </a:r>
            <a:r>
              <a:rPr lang="fr-CA" i="1" dirty="0"/>
              <a:t> by experts in </a:t>
            </a:r>
            <a:r>
              <a:rPr lang="fr-CA" i="1" dirty="0" err="1"/>
              <a:t>industry</a:t>
            </a:r>
            <a:r>
              <a:rPr lang="fr-CA" i="1" dirty="0"/>
              <a:t> and </a:t>
            </a:r>
            <a:r>
              <a:rPr lang="fr-CA" i="1" dirty="0" err="1"/>
              <a:t>academia</a:t>
            </a:r>
            <a:endParaRPr lang="fr-CA" i="1" dirty="0"/>
          </a:p>
          <a:p>
            <a:pPr lvl="1" algn="l"/>
            <a:r>
              <a:rPr lang="fr-CA" i="1" dirty="0"/>
              <a:t>SPIE </a:t>
            </a:r>
            <a:r>
              <a:rPr lang="fr-CA" i="1" dirty="0" err="1"/>
              <a:t>certificate</a:t>
            </a:r>
            <a:r>
              <a:rPr lang="fr-CA" i="1" dirty="0"/>
              <a:t> </a:t>
            </a:r>
            <a:r>
              <a:rPr lang="fr-CA" i="1" dirty="0" err="1"/>
              <a:t>given</a:t>
            </a:r>
            <a:r>
              <a:rPr lang="fr-CA" i="1" dirty="0"/>
              <a:t> at the end of the course</a:t>
            </a:r>
          </a:p>
          <a:p>
            <a:r>
              <a:rPr lang="fr-CA" i="1" dirty="0" err="1"/>
              <a:t>Technical</a:t>
            </a:r>
            <a:r>
              <a:rPr lang="fr-CA" i="1" dirty="0"/>
              <a:t> sessions</a:t>
            </a:r>
          </a:p>
          <a:p>
            <a:pPr lvl="1" algn="l"/>
            <a:r>
              <a:rPr lang="fr-CA" i="1" dirty="0"/>
              <a:t>Panel discussions </a:t>
            </a:r>
            <a:r>
              <a:rPr lang="fr-CA" i="1" dirty="0" err="1"/>
              <a:t>with</a:t>
            </a:r>
            <a:r>
              <a:rPr lang="fr-CA" i="1" dirty="0"/>
              <a:t> experts</a:t>
            </a:r>
          </a:p>
          <a:p>
            <a:pPr lvl="1" algn="l"/>
            <a:r>
              <a:rPr lang="fr-CA" i="1" dirty="0"/>
              <a:t>Networking sessions</a:t>
            </a:r>
          </a:p>
          <a:p>
            <a:pPr lvl="1" algn="l"/>
            <a:r>
              <a:rPr lang="fr-CA" i="1" dirty="0"/>
              <a:t>Workshops</a:t>
            </a:r>
          </a:p>
          <a:p>
            <a:pPr lvl="1" algn="l"/>
            <a:r>
              <a:rPr lang="fr-CA" i="1" dirty="0"/>
              <a:t>Live </a:t>
            </a:r>
            <a:r>
              <a:rPr lang="fr-CA" i="1" dirty="0" err="1"/>
              <a:t>demonstrations</a:t>
            </a:r>
            <a:endParaRPr lang="fr-CA" i="1" dirty="0"/>
          </a:p>
          <a:p>
            <a:pPr lvl="1" algn="l"/>
            <a:r>
              <a:rPr lang="fr-CA" i="1" dirty="0"/>
              <a:t>~ 5 </a:t>
            </a:r>
            <a:r>
              <a:rPr lang="fr-CA" i="1" dirty="0" err="1"/>
              <a:t>technical</a:t>
            </a:r>
            <a:r>
              <a:rPr lang="fr-CA" i="1" dirty="0"/>
              <a:t> sessions for the 2024 </a:t>
            </a:r>
            <a:r>
              <a:rPr lang="fr-CA" i="1" dirty="0" err="1"/>
              <a:t>edition</a:t>
            </a:r>
            <a:endParaRPr lang="fr-CA" i="1" dirty="0"/>
          </a:p>
          <a:p>
            <a:r>
              <a:rPr lang="fr-CA" i="1" dirty="0"/>
              <a:t>Exhibitions</a:t>
            </a:r>
          </a:p>
          <a:p>
            <a:pPr lvl="1" algn="l"/>
            <a:r>
              <a:rPr lang="fr-CA" i="1" dirty="0" err="1"/>
              <a:t>Companies</a:t>
            </a:r>
            <a:r>
              <a:rPr lang="fr-CA" i="1" dirty="0"/>
              <a:t> </a:t>
            </a:r>
            <a:r>
              <a:rPr lang="fr-CA" i="1" dirty="0" err="1"/>
              <a:t>present</a:t>
            </a:r>
            <a:r>
              <a:rPr lang="fr-CA" i="1" dirty="0"/>
              <a:t> </a:t>
            </a:r>
            <a:r>
              <a:rPr lang="fr-CA" i="1" dirty="0" err="1"/>
              <a:t>their</a:t>
            </a:r>
            <a:r>
              <a:rPr lang="fr-CA" i="1" dirty="0"/>
              <a:t> </a:t>
            </a:r>
            <a:r>
              <a:rPr lang="fr-CA" i="1" dirty="0" err="1"/>
              <a:t>products</a:t>
            </a:r>
            <a:r>
              <a:rPr lang="fr-CA" i="1" dirty="0"/>
              <a:t> at </a:t>
            </a:r>
            <a:r>
              <a:rPr lang="fr-CA" i="1" dirty="0" err="1"/>
              <a:t>booths</a:t>
            </a:r>
            <a:r>
              <a:rPr lang="fr-CA" i="1" dirty="0"/>
              <a:t> in a </a:t>
            </a:r>
            <a:r>
              <a:rPr lang="fr-CA" i="1" dirty="0" err="1"/>
              <a:t>conference</a:t>
            </a:r>
            <a:r>
              <a:rPr lang="fr-CA" i="1" dirty="0"/>
              <a:t> hall</a:t>
            </a:r>
          </a:p>
          <a:p>
            <a:r>
              <a:rPr lang="fr-CA" i="1" dirty="0" err="1"/>
              <a:t>Keynotes</a:t>
            </a:r>
            <a:endParaRPr lang="fr-CA" i="1" dirty="0"/>
          </a:p>
          <a:p>
            <a:r>
              <a:rPr lang="fr-CA" i="1" dirty="0"/>
              <a:t>Posters</a:t>
            </a:r>
          </a:p>
          <a:p>
            <a:r>
              <a:rPr lang="fr-CA" i="1" dirty="0" err="1"/>
              <a:t>Conference</a:t>
            </a:r>
            <a:r>
              <a:rPr lang="fr-CA" i="1" dirty="0"/>
              <a:t> </a:t>
            </a:r>
            <a:r>
              <a:rPr lang="fr-CA" i="1" dirty="0" err="1"/>
              <a:t>talks</a:t>
            </a:r>
            <a:endParaRPr lang="fr-CA" i="1" dirty="0"/>
          </a:p>
        </p:txBody>
      </p:sp>
      <p:sp>
        <p:nvSpPr>
          <p:cNvPr id="554" name="Google Shape;554;p66"/>
          <p:cNvSpPr txBox="1">
            <a:spLocks noGrp="1"/>
          </p:cNvSpPr>
          <p:nvPr>
            <p:ph type="title"/>
          </p:nvPr>
        </p:nvSpPr>
        <p:spPr>
          <a:xfrm>
            <a:off x="831176" y="352428"/>
            <a:ext cx="6289206" cy="572700"/>
          </a:xfrm>
          <a:prstGeom prst="rect">
            <a:avLst/>
          </a:prstGeom>
        </p:spPr>
        <p:txBody>
          <a:bodyPr spcFirstLastPara="1" wrap="square" lIns="91425" tIns="91425" rIns="91425" bIns="91425" anchor="t" anchorCtr="0">
            <a:noAutofit/>
          </a:bodyPr>
          <a:lstStyle/>
          <a:p>
            <a:pPr lvl="0" algn="l"/>
            <a:r>
              <a:rPr lang="fr-CA" dirty="0" err="1"/>
              <a:t>Activities</a:t>
            </a:r>
            <a:r>
              <a:rPr lang="fr-CA" dirty="0"/>
              <a:t> at SPIE </a:t>
            </a:r>
            <a:r>
              <a:rPr lang="fr-CA" dirty="0" err="1"/>
              <a:t>Medical</a:t>
            </a:r>
            <a:r>
              <a:rPr lang="fr-CA" dirty="0"/>
              <a:t> Imaging</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3200932D-4087-0F96-9775-E2DA2EDA781D}"/>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566257F2-0377-703F-8293-6FABE12C13CE}"/>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1302060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589207" y="1648018"/>
            <a:ext cx="7965584" cy="2379900"/>
          </a:xfrm>
          <a:prstGeom prst="rect">
            <a:avLst/>
          </a:prstGeom>
        </p:spPr>
        <p:txBody>
          <a:bodyPr spcFirstLastPara="1" wrap="square" lIns="91425" tIns="91425" rIns="91425" bIns="91425" anchor="t" anchorCtr="0">
            <a:noAutofit/>
          </a:bodyPr>
          <a:lstStyle/>
          <a:p>
            <a:r>
              <a:rPr lang="fr-CA" i="1" dirty="0" err="1"/>
              <a:t>What</a:t>
            </a:r>
            <a:r>
              <a:rPr lang="fr-CA" i="1" dirty="0"/>
              <a:t> do </a:t>
            </a:r>
            <a:r>
              <a:rPr lang="fr-CA" i="1" dirty="0" err="1"/>
              <a:t>we</a:t>
            </a:r>
            <a:r>
              <a:rPr lang="fr-CA" i="1" dirty="0"/>
              <a:t> </a:t>
            </a:r>
            <a:r>
              <a:rPr lang="fr-CA" i="1" dirty="0" err="1"/>
              <a:t>need</a:t>
            </a:r>
            <a:r>
              <a:rPr lang="fr-CA" i="1" dirty="0"/>
              <a:t> to </a:t>
            </a:r>
            <a:r>
              <a:rPr lang="fr-CA" i="1" dirty="0" err="1"/>
              <a:t>submit</a:t>
            </a:r>
            <a:r>
              <a:rPr lang="fr-CA" i="1" dirty="0"/>
              <a:t> ?</a:t>
            </a:r>
          </a:p>
          <a:p>
            <a:pPr lvl="1" algn="l"/>
            <a:r>
              <a:rPr lang="fr-CA" i="1" dirty="0"/>
              <a:t>Extended abstract : 200-300 </a:t>
            </a:r>
            <a:r>
              <a:rPr lang="fr-CA" i="1" dirty="0" err="1"/>
              <a:t>words</a:t>
            </a:r>
            <a:r>
              <a:rPr lang="fr-CA" i="1" dirty="0"/>
              <a:t> (abstract) and a 2-to-4 page file </a:t>
            </a:r>
            <a:r>
              <a:rPr lang="fr-CA" i="1" dirty="0" err="1"/>
              <a:t>containing</a:t>
            </a:r>
            <a:r>
              <a:rPr lang="fr-CA" i="1" dirty="0"/>
              <a:t> the </a:t>
            </a:r>
            <a:r>
              <a:rPr lang="fr-CA" i="1" dirty="0" err="1"/>
              <a:t>methods</a:t>
            </a:r>
            <a:r>
              <a:rPr lang="fr-CA" i="1" dirty="0"/>
              <a:t>, </a:t>
            </a:r>
            <a:r>
              <a:rPr lang="fr-CA" i="1" dirty="0" err="1"/>
              <a:t>results</a:t>
            </a:r>
            <a:r>
              <a:rPr lang="fr-CA" i="1" dirty="0"/>
              <a:t>, conclusions</a:t>
            </a:r>
          </a:p>
        </p:txBody>
      </p:sp>
      <p:sp>
        <p:nvSpPr>
          <p:cNvPr id="554" name="Google Shape;554;p66"/>
          <p:cNvSpPr txBox="1">
            <a:spLocks noGrp="1"/>
          </p:cNvSpPr>
          <p:nvPr>
            <p:ph type="title"/>
          </p:nvPr>
        </p:nvSpPr>
        <p:spPr>
          <a:xfrm>
            <a:off x="671332" y="456600"/>
            <a:ext cx="679629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SPIE Medical Imaging submission and review process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EBF94275-C351-ADDC-E7C5-A88716EC504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9B4B15A0-57B8-1F36-7494-B3D1ABE2104F}"/>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193962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495" name="Google Shape;495;p61"/>
          <p:cNvSpPr txBox="1">
            <a:spLocks noGrp="1"/>
          </p:cNvSpPr>
          <p:nvPr>
            <p:ph type="subTitle" idx="3"/>
          </p:nvPr>
        </p:nvSpPr>
        <p:spPr>
          <a:xfrm>
            <a:off x="1506514" y="1942925"/>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Conferences</a:t>
            </a:r>
            <a:endParaRPr dirty="0"/>
          </a:p>
        </p:txBody>
      </p:sp>
      <p:sp>
        <p:nvSpPr>
          <p:cNvPr id="496" name="Google Shape;496;p61"/>
          <p:cNvSpPr txBox="1">
            <a:spLocks noGrp="1"/>
          </p:cNvSpPr>
          <p:nvPr>
            <p:ph type="subTitle" idx="1"/>
          </p:nvPr>
        </p:nvSpPr>
        <p:spPr>
          <a:xfrm>
            <a:off x="4852314" y="1942925"/>
            <a:ext cx="2486100" cy="35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Journals</a:t>
            </a:r>
            <a:endParaRPr dirty="0"/>
          </a:p>
        </p:txBody>
      </p:sp>
      <p:sp>
        <p:nvSpPr>
          <p:cNvPr id="497" name="Google Shape;497;p61"/>
          <p:cNvSpPr txBox="1">
            <a:spLocks noGrp="1"/>
          </p:cNvSpPr>
          <p:nvPr>
            <p:ph type="subTitle" idx="2"/>
          </p:nvPr>
        </p:nvSpPr>
        <p:spPr>
          <a:xfrm>
            <a:off x="5521387" y="2498962"/>
            <a:ext cx="3771294" cy="1432237"/>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t>MedIA</a:t>
            </a:r>
          </a:p>
          <a:p>
            <a:pPr marL="285750" lvl="0" indent="-285750" algn="l" rtl="0">
              <a:spcBef>
                <a:spcPts val="0"/>
              </a:spcBef>
              <a:spcAft>
                <a:spcPts val="0"/>
              </a:spcAft>
              <a:buFont typeface="Arial" panose="020B0604020202020204" pitchFamily="34" charset="0"/>
              <a:buChar char="•"/>
            </a:pPr>
            <a:r>
              <a:rPr lang="en" dirty="0"/>
              <a:t>JMI</a:t>
            </a:r>
          </a:p>
          <a:p>
            <a:pPr marL="285750" lvl="0" indent="-285750" algn="l" rtl="0">
              <a:spcBef>
                <a:spcPts val="0"/>
              </a:spcBef>
              <a:spcAft>
                <a:spcPts val="0"/>
              </a:spcAft>
              <a:buFont typeface="Arial" panose="020B0604020202020204" pitchFamily="34" charset="0"/>
              <a:buChar char="•"/>
            </a:pPr>
            <a:r>
              <a:rPr lang="en" dirty="0"/>
              <a:t>IEEE TMI</a:t>
            </a:r>
          </a:p>
          <a:p>
            <a:pPr marL="285750" lvl="0" indent="-285750" algn="l" rtl="0">
              <a:spcBef>
                <a:spcPts val="0"/>
              </a:spcBef>
              <a:spcAft>
                <a:spcPts val="0"/>
              </a:spcAft>
              <a:buFont typeface="Arial" panose="020B0604020202020204" pitchFamily="34" charset="0"/>
              <a:buChar char="•"/>
            </a:pPr>
            <a:r>
              <a:rPr lang="en" dirty="0"/>
              <a:t>Nature Biomedical Engineering</a:t>
            </a:r>
          </a:p>
          <a:p>
            <a:pPr marL="285750" lvl="0" indent="-285750" algn="l" rtl="0">
              <a:spcBef>
                <a:spcPts val="0"/>
              </a:spcBef>
              <a:spcAft>
                <a:spcPts val="0"/>
              </a:spcAft>
              <a:buFont typeface="Arial" panose="020B0604020202020204" pitchFamily="34" charset="0"/>
              <a:buChar char="•"/>
            </a:pPr>
            <a:r>
              <a:rPr lang="en" dirty="0"/>
              <a:t>Scientific Reports</a:t>
            </a:r>
          </a:p>
          <a:p>
            <a:pPr marL="285750" lvl="0" indent="-285750" algn="l" rtl="0">
              <a:spcBef>
                <a:spcPts val="0"/>
              </a:spcBef>
              <a:spcAft>
                <a:spcPts val="0"/>
              </a:spcAft>
              <a:buFont typeface="Arial" panose="020B0604020202020204" pitchFamily="34" charset="0"/>
              <a:buChar char="•"/>
            </a:pPr>
            <a:r>
              <a:rPr lang="en" dirty="0"/>
              <a:t>Overview of 5 journals</a:t>
            </a:r>
            <a:endParaRPr dirty="0"/>
          </a:p>
        </p:txBody>
      </p:sp>
      <p:sp>
        <p:nvSpPr>
          <p:cNvPr id="498" name="Google Shape;498;p61"/>
          <p:cNvSpPr txBox="1">
            <a:spLocks noGrp="1"/>
          </p:cNvSpPr>
          <p:nvPr>
            <p:ph type="subTitle" idx="4"/>
          </p:nvPr>
        </p:nvSpPr>
        <p:spPr>
          <a:xfrm>
            <a:off x="1811831" y="2498962"/>
            <a:ext cx="2914666" cy="122399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 dirty="0"/>
              <a:t>ISBI</a:t>
            </a:r>
          </a:p>
          <a:p>
            <a:pPr marL="285750" lvl="0" indent="-285750" algn="l" rtl="0">
              <a:spcBef>
                <a:spcPts val="0"/>
              </a:spcBef>
              <a:spcAft>
                <a:spcPts val="0"/>
              </a:spcAft>
              <a:buFont typeface="Arial" panose="020B0604020202020204" pitchFamily="34" charset="0"/>
              <a:buChar char="•"/>
            </a:pPr>
            <a:r>
              <a:rPr lang="en" dirty="0"/>
              <a:t>SPIE Medical Imaging</a:t>
            </a:r>
          </a:p>
          <a:p>
            <a:pPr marL="285750" lvl="0" indent="-285750" algn="l" rtl="0">
              <a:spcBef>
                <a:spcPts val="0"/>
              </a:spcBef>
              <a:spcAft>
                <a:spcPts val="0"/>
              </a:spcAft>
              <a:buFont typeface="Arial" panose="020B0604020202020204" pitchFamily="34" charset="0"/>
              <a:buChar char="•"/>
            </a:pPr>
            <a:r>
              <a:rPr lang="en" dirty="0"/>
              <a:t>MICCAI</a:t>
            </a:r>
          </a:p>
          <a:p>
            <a:pPr marL="285750" lvl="0" indent="-285750" algn="l" rtl="0">
              <a:spcBef>
                <a:spcPts val="0"/>
              </a:spcBef>
              <a:spcAft>
                <a:spcPts val="0"/>
              </a:spcAft>
              <a:buFont typeface="Arial" panose="020B0604020202020204" pitchFamily="34" charset="0"/>
              <a:buChar char="•"/>
            </a:pPr>
            <a:r>
              <a:rPr lang="en" dirty="0"/>
              <a:t>Overview of 3 conferences</a:t>
            </a:r>
            <a:endParaRPr dirty="0"/>
          </a:p>
        </p:txBody>
      </p:sp>
      <p:sp>
        <p:nvSpPr>
          <p:cNvPr id="503" name="Google Shape;503;p61"/>
          <p:cNvSpPr txBox="1">
            <a:spLocks noGrp="1"/>
          </p:cNvSpPr>
          <p:nvPr>
            <p:ph type="title" idx="9"/>
          </p:nvPr>
        </p:nvSpPr>
        <p:spPr>
          <a:xfrm>
            <a:off x="2229964" y="1303588"/>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04" name="Google Shape;504;p61"/>
          <p:cNvSpPr txBox="1">
            <a:spLocks noGrp="1"/>
          </p:cNvSpPr>
          <p:nvPr>
            <p:ph type="title" idx="13"/>
          </p:nvPr>
        </p:nvSpPr>
        <p:spPr>
          <a:xfrm>
            <a:off x="5575764" y="1303588"/>
            <a:ext cx="1039200" cy="66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 name="ZoneTexte 1">
            <a:extLst>
              <a:ext uri="{FF2B5EF4-FFF2-40B4-BE49-F238E27FC236}">
                <a16:creationId xmlns:a16="http://schemas.microsoft.com/office/drawing/2014/main" id="{4002F49C-9445-EC80-FE0C-384B6B2861DB}"/>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838062" y="1721823"/>
            <a:ext cx="7965584" cy="2379900"/>
          </a:xfrm>
          <a:prstGeom prst="rect">
            <a:avLst/>
          </a:prstGeom>
        </p:spPr>
        <p:txBody>
          <a:bodyPr spcFirstLastPara="1" wrap="square" lIns="91425" tIns="91425" rIns="91425" bIns="91425" anchor="t" anchorCtr="0">
            <a:noAutofit/>
          </a:bodyPr>
          <a:lstStyle/>
          <a:p>
            <a:pPr marL="514350" indent="-514350">
              <a:buFont typeface="+mj-lt"/>
              <a:buAutoNum type="arabicPeriod"/>
            </a:pPr>
            <a:r>
              <a:rPr lang="fr-CA" i="1" dirty="0"/>
              <a:t>The </a:t>
            </a:r>
            <a:r>
              <a:rPr lang="fr-CA" i="1" dirty="0" err="1"/>
              <a:t>submitters</a:t>
            </a:r>
            <a:r>
              <a:rPr lang="fr-CA" i="1" dirty="0"/>
              <a:t> chose the </a:t>
            </a:r>
            <a:r>
              <a:rPr lang="fr-CA" i="1" dirty="0" err="1"/>
              <a:t>specific</a:t>
            </a:r>
            <a:r>
              <a:rPr lang="fr-CA" i="1" dirty="0"/>
              <a:t> </a:t>
            </a:r>
            <a:r>
              <a:rPr lang="fr-CA" i="1" dirty="0" err="1"/>
              <a:t>conference</a:t>
            </a:r>
            <a:r>
              <a:rPr lang="fr-CA" i="1" dirty="0"/>
              <a:t> </a:t>
            </a:r>
            <a:r>
              <a:rPr lang="fr-CA" i="1" dirty="0" err="1"/>
              <a:t>that</a:t>
            </a:r>
            <a:r>
              <a:rPr lang="fr-CA" i="1" dirty="0"/>
              <a:t> </a:t>
            </a:r>
            <a:r>
              <a:rPr lang="fr-CA" i="1" dirty="0" err="1"/>
              <a:t>they</a:t>
            </a:r>
            <a:r>
              <a:rPr lang="fr-CA" i="1" dirty="0"/>
              <a:t> </a:t>
            </a:r>
            <a:r>
              <a:rPr lang="fr-CA" i="1" dirty="0" err="1"/>
              <a:t>want</a:t>
            </a:r>
            <a:r>
              <a:rPr lang="fr-CA" i="1" dirty="0"/>
              <a:t> to </a:t>
            </a:r>
            <a:r>
              <a:rPr lang="fr-CA" i="1" dirty="0" err="1"/>
              <a:t>submit</a:t>
            </a:r>
            <a:r>
              <a:rPr lang="fr-CA" i="1" dirty="0"/>
              <a:t> to</a:t>
            </a:r>
          </a:p>
          <a:p>
            <a:pPr marL="514350" indent="-514350">
              <a:buFont typeface="+mj-lt"/>
              <a:buAutoNum type="arabicPeriod"/>
            </a:pPr>
            <a:r>
              <a:rPr lang="fr-CA" i="1" dirty="0"/>
              <a:t>Extended abstract </a:t>
            </a:r>
            <a:r>
              <a:rPr lang="fr-CA" i="1" dirty="0" err="1"/>
              <a:t>is</a:t>
            </a:r>
            <a:r>
              <a:rPr lang="fr-CA" i="1" dirty="0"/>
              <a:t> </a:t>
            </a:r>
            <a:r>
              <a:rPr lang="fr-CA" i="1" dirty="0" err="1"/>
              <a:t>submitted</a:t>
            </a:r>
            <a:endParaRPr lang="fr-CA" i="1" dirty="0"/>
          </a:p>
          <a:p>
            <a:pPr marL="0" indent="0">
              <a:buNone/>
            </a:pPr>
            <a:r>
              <a:rPr lang="fr-CA" i="1" dirty="0"/>
              <a:t>(The </a:t>
            </a:r>
            <a:r>
              <a:rPr lang="fr-CA" i="1" dirty="0" err="1"/>
              <a:t>recruitement</a:t>
            </a:r>
            <a:r>
              <a:rPr lang="fr-CA" i="1" dirty="0"/>
              <a:t> of </a:t>
            </a:r>
            <a:r>
              <a:rPr lang="fr-CA" i="1" dirty="0" err="1"/>
              <a:t>reviewers</a:t>
            </a:r>
            <a:r>
              <a:rPr lang="fr-CA" i="1" dirty="0"/>
              <a:t> </a:t>
            </a:r>
            <a:r>
              <a:rPr lang="fr-CA" i="1" dirty="0" err="1"/>
              <a:t>is</a:t>
            </a:r>
            <a:r>
              <a:rPr lang="fr-CA" i="1" dirty="0"/>
              <a:t> not </a:t>
            </a:r>
            <a:r>
              <a:rPr lang="fr-CA" i="1" dirty="0" err="1"/>
              <a:t>really</a:t>
            </a:r>
            <a:r>
              <a:rPr lang="fr-CA" i="1" dirty="0"/>
              <a:t> </a:t>
            </a:r>
            <a:r>
              <a:rPr lang="fr-CA" i="1" dirty="0" err="1"/>
              <a:t>explained</a:t>
            </a:r>
            <a:r>
              <a:rPr lang="fr-CA" i="1" dirty="0"/>
              <a:t>. It </a:t>
            </a:r>
            <a:r>
              <a:rPr lang="fr-CA" i="1" dirty="0" err="1"/>
              <a:t>seems</a:t>
            </a:r>
            <a:r>
              <a:rPr lang="fr-CA" i="1" dirty="0"/>
              <a:t> the abstracts are </a:t>
            </a:r>
            <a:r>
              <a:rPr lang="fr-CA" i="1" dirty="0" err="1"/>
              <a:t>evaluated</a:t>
            </a:r>
            <a:r>
              <a:rPr lang="fr-CA" i="1" dirty="0"/>
              <a:t> by the Area Chairs of the </a:t>
            </a:r>
            <a:r>
              <a:rPr lang="fr-CA" i="1" dirty="0" err="1"/>
              <a:t>specific</a:t>
            </a:r>
            <a:r>
              <a:rPr lang="fr-CA" i="1" dirty="0"/>
              <a:t> </a:t>
            </a:r>
            <a:r>
              <a:rPr lang="fr-CA" i="1" dirty="0" err="1"/>
              <a:t>conference</a:t>
            </a:r>
            <a:r>
              <a:rPr lang="fr-CA" i="1" dirty="0"/>
              <a:t>. The </a:t>
            </a:r>
            <a:r>
              <a:rPr lang="fr-CA" i="1" dirty="0" err="1"/>
              <a:t>level</a:t>
            </a:r>
            <a:r>
              <a:rPr lang="fr-CA" i="1" dirty="0"/>
              <a:t> of </a:t>
            </a:r>
            <a:r>
              <a:rPr lang="fr-CA" i="1" dirty="0" err="1"/>
              <a:t>blindness</a:t>
            </a:r>
            <a:r>
              <a:rPr lang="fr-CA" i="1" dirty="0"/>
              <a:t> </a:t>
            </a:r>
            <a:r>
              <a:rPr lang="fr-CA" i="1" dirty="0" err="1"/>
              <a:t>is</a:t>
            </a:r>
            <a:r>
              <a:rPr lang="fr-CA" i="1" dirty="0"/>
              <a:t> not </a:t>
            </a:r>
            <a:r>
              <a:rPr lang="fr-CA" i="1" dirty="0" err="1"/>
              <a:t>clear</a:t>
            </a:r>
            <a:r>
              <a:rPr lang="fr-CA" i="1" dirty="0"/>
              <a:t> </a:t>
            </a:r>
            <a:r>
              <a:rPr lang="fr-CA" i="1" dirty="0" err="1"/>
              <a:t>either</a:t>
            </a:r>
            <a:r>
              <a:rPr lang="fr-CA" i="1" dirty="0"/>
              <a:t>.)</a:t>
            </a:r>
          </a:p>
          <a:p>
            <a:pPr marL="514350" indent="-514350">
              <a:buFont typeface="+mj-lt"/>
              <a:buAutoNum type="arabicPeriod" startAt="3"/>
            </a:pPr>
            <a:r>
              <a:rPr lang="fr-CA" i="1" dirty="0" err="1"/>
              <a:t>Reviewers</a:t>
            </a:r>
            <a:r>
              <a:rPr lang="fr-CA" i="1" dirty="0"/>
              <a:t> grade the </a:t>
            </a:r>
            <a:r>
              <a:rPr lang="fr-CA" i="1" dirty="0" err="1"/>
              <a:t>submission</a:t>
            </a:r>
            <a:r>
              <a:rPr lang="fr-CA" i="1" dirty="0"/>
              <a:t>. A </a:t>
            </a:r>
            <a:r>
              <a:rPr lang="fr-CA" i="1" dirty="0" err="1"/>
              <a:t>decision</a:t>
            </a:r>
            <a:r>
              <a:rPr lang="fr-CA" i="1" dirty="0"/>
              <a:t> « </a:t>
            </a:r>
            <a:r>
              <a:rPr lang="fr-CA" i="1" dirty="0" err="1"/>
              <a:t>accept</a:t>
            </a:r>
            <a:r>
              <a:rPr lang="fr-CA" i="1" dirty="0"/>
              <a:t> » or « </a:t>
            </a:r>
            <a:r>
              <a:rPr lang="fr-CA" i="1" dirty="0" err="1"/>
              <a:t>reject</a:t>
            </a:r>
            <a:r>
              <a:rPr lang="fr-CA" i="1" dirty="0"/>
              <a:t> » </a:t>
            </a:r>
            <a:r>
              <a:rPr lang="fr-CA" i="1" dirty="0" err="1"/>
              <a:t>is</a:t>
            </a:r>
            <a:r>
              <a:rPr lang="fr-CA" i="1" dirty="0"/>
              <a:t> made and </a:t>
            </a:r>
            <a:r>
              <a:rPr lang="fr-CA" i="1" dirty="0" err="1"/>
              <a:t>communicated</a:t>
            </a:r>
            <a:r>
              <a:rPr lang="fr-CA" i="1" dirty="0"/>
              <a:t> to the </a:t>
            </a:r>
            <a:r>
              <a:rPr lang="fr-CA" i="1" dirty="0" err="1"/>
              <a:t>submitters</a:t>
            </a:r>
            <a:r>
              <a:rPr lang="fr-CA" i="1" dirty="0"/>
              <a:t>. </a:t>
            </a:r>
          </a:p>
          <a:p>
            <a:pPr marL="514350" indent="-514350">
              <a:buFont typeface="+mj-lt"/>
              <a:buAutoNum type="arabicPeriod" startAt="3"/>
            </a:pPr>
            <a:r>
              <a:rPr lang="fr-CA" i="1" dirty="0"/>
              <a:t>If the </a:t>
            </a:r>
            <a:r>
              <a:rPr lang="fr-CA" i="1" dirty="0" err="1"/>
              <a:t>paper</a:t>
            </a:r>
            <a:r>
              <a:rPr lang="fr-CA" i="1" dirty="0"/>
              <a:t> </a:t>
            </a:r>
            <a:r>
              <a:rPr lang="fr-CA" i="1" dirty="0" err="1"/>
              <a:t>is</a:t>
            </a:r>
            <a:r>
              <a:rPr lang="fr-CA" i="1" dirty="0"/>
              <a:t> </a:t>
            </a:r>
            <a:r>
              <a:rPr lang="fr-CA" i="1" dirty="0" err="1"/>
              <a:t>accepted</a:t>
            </a:r>
            <a:r>
              <a:rPr lang="fr-CA" i="1" dirty="0"/>
              <a:t>, the </a:t>
            </a:r>
            <a:r>
              <a:rPr lang="fr-CA" i="1" dirty="0" err="1"/>
              <a:t>submitters</a:t>
            </a:r>
            <a:r>
              <a:rPr lang="fr-CA" i="1" dirty="0"/>
              <a:t> have a few </a:t>
            </a:r>
            <a:r>
              <a:rPr lang="fr-CA" b="1" i="1" dirty="0" err="1"/>
              <a:t>months</a:t>
            </a:r>
            <a:r>
              <a:rPr lang="fr-CA" i="1" dirty="0"/>
              <a:t> to </a:t>
            </a:r>
            <a:r>
              <a:rPr lang="fr-CA" i="1" dirty="0" err="1"/>
              <a:t>prepare</a:t>
            </a:r>
            <a:r>
              <a:rPr lang="fr-CA" i="1" dirty="0"/>
              <a:t> </a:t>
            </a:r>
            <a:r>
              <a:rPr lang="fr-CA" i="1" dirty="0" err="1"/>
              <a:t>their</a:t>
            </a:r>
            <a:r>
              <a:rPr lang="fr-CA" i="1" dirty="0"/>
              <a:t> </a:t>
            </a:r>
            <a:r>
              <a:rPr lang="fr-CA" i="1" dirty="0" err="1"/>
              <a:t>manuscript</a:t>
            </a:r>
            <a:r>
              <a:rPr lang="fr-CA" i="1" dirty="0"/>
              <a:t> (not </a:t>
            </a:r>
            <a:r>
              <a:rPr lang="fr-CA" i="1" dirty="0" err="1"/>
              <a:t>reviewed</a:t>
            </a:r>
            <a:r>
              <a:rPr lang="fr-CA" i="1" dirty="0"/>
              <a:t> </a:t>
            </a:r>
            <a:r>
              <a:rPr lang="fr-CA" i="1" dirty="0" err="1"/>
              <a:t>again</a:t>
            </a:r>
            <a:r>
              <a:rPr lang="fr-CA" i="1" dirty="0"/>
              <a:t>). There </a:t>
            </a:r>
            <a:r>
              <a:rPr lang="fr-CA" i="1" dirty="0" err="1"/>
              <a:t>is</a:t>
            </a:r>
            <a:r>
              <a:rPr lang="fr-CA" i="1" dirty="0"/>
              <a:t> no </a:t>
            </a:r>
            <a:r>
              <a:rPr lang="fr-CA" i="1" dirty="0" err="1"/>
              <a:t>rebuttal</a:t>
            </a:r>
            <a:r>
              <a:rPr lang="fr-CA" i="1" dirty="0"/>
              <a:t>. </a:t>
            </a:r>
          </a:p>
        </p:txBody>
      </p:sp>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a:t>SPIE </a:t>
            </a:r>
            <a:r>
              <a:rPr lang="fr-CA" dirty="0" err="1"/>
              <a:t>Medical</a:t>
            </a:r>
            <a:r>
              <a:rPr lang="fr-CA" dirty="0"/>
              <a:t> Imaging </a:t>
            </a:r>
            <a:r>
              <a:rPr lang="fr-CA" dirty="0" err="1"/>
              <a:t>submission</a:t>
            </a:r>
            <a:r>
              <a:rPr lang="fr-CA" dirty="0"/>
              <a:t> and </a:t>
            </a:r>
            <a:r>
              <a:rPr lang="fr-CA" dirty="0" err="1"/>
              <a:t>review</a:t>
            </a:r>
            <a:r>
              <a:rPr lang="fr-CA" dirty="0"/>
              <a:t> process </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1BAA14FE-8C1B-C5ED-3F6C-5A199E00AE3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F0EC10D4-F6AD-DB64-8A6B-C0EBF665A71A}"/>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158818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a:t>SPIE </a:t>
            </a:r>
            <a:r>
              <a:rPr lang="fr-CA" dirty="0" err="1"/>
              <a:t>Medical</a:t>
            </a:r>
            <a:r>
              <a:rPr lang="fr-CA" dirty="0"/>
              <a:t> Imaging </a:t>
            </a:r>
            <a:r>
              <a:rPr lang="fr-CA" dirty="0" err="1"/>
              <a:t>submission</a:t>
            </a:r>
            <a:r>
              <a:rPr lang="fr-CA" dirty="0"/>
              <a:t> and </a:t>
            </a:r>
            <a:r>
              <a:rPr lang="fr-CA" dirty="0" err="1"/>
              <a:t>review</a:t>
            </a:r>
            <a:r>
              <a:rPr lang="fr-CA" dirty="0"/>
              <a:t> process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6" name="ZoneTexte 5">
            <a:extLst>
              <a:ext uri="{FF2B5EF4-FFF2-40B4-BE49-F238E27FC236}">
                <a16:creationId xmlns:a16="http://schemas.microsoft.com/office/drawing/2014/main" id="{81B33C83-F08C-36F1-9996-1558EBFC2FD3}"/>
              </a:ext>
            </a:extLst>
          </p:cNvPr>
          <p:cNvSpPr txBox="1"/>
          <p:nvPr/>
        </p:nvSpPr>
        <p:spPr>
          <a:xfrm>
            <a:off x="2810345" y="3873512"/>
            <a:ext cx="1549101" cy="276999"/>
          </a:xfrm>
          <a:prstGeom prst="rect">
            <a:avLst/>
          </a:prstGeom>
          <a:noFill/>
        </p:spPr>
        <p:txBody>
          <a:bodyPr wrap="square" rtlCol="0">
            <a:spAutoFit/>
          </a:bodyPr>
          <a:lstStyle/>
          <a:p>
            <a:r>
              <a:rPr lang="fr-CA" sz="1200" i="1" dirty="0"/>
              <a:t>3 </a:t>
            </a:r>
            <a:r>
              <a:rPr lang="fr-CA" sz="1200" i="1" dirty="0" err="1"/>
              <a:t>months</a:t>
            </a:r>
            <a:endParaRPr lang="fr-CA" sz="1200" i="1" dirty="0"/>
          </a:p>
        </p:txBody>
      </p:sp>
      <p:sp>
        <p:nvSpPr>
          <p:cNvPr id="7" name="ZoneTexte 6">
            <a:extLst>
              <a:ext uri="{FF2B5EF4-FFF2-40B4-BE49-F238E27FC236}">
                <a16:creationId xmlns:a16="http://schemas.microsoft.com/office/drawing/2014/main" id="{1EB472CB-CFC6-37FF-5CA5-2CB54EBC970D}"/>
              </a:ext>
            </a:extLst>
          </p:cNvPr>
          <p:cNvSpPr txBox="1"/>
          <p:nvPr/>
        </p:nvSpPr>
        <p:spPr>
          <a:xfrm>
            <a:off x="4903931" y="1844662"/>
            <a:ext cx="1549101" cy="276999"/>
          </a:xfrm>
          <a:prstGeom prst="rect">
            <a:avLst/>
          </a:prstGeom>
          <a:noFill/>
        </p:spPr>
        <p:txBody>
          <a:bodyPr wrap="square" rtlCol="0">
            <a:spAutoFit/>
          </a:bodyPr>
          <a:lstStyle/>
          <a:p>
            <a:r>
              <a:rPr lang="fr-CA" sz="1200" i="1" dirty="0"/>
              <a:t>3 </a:t>
            </a:r>
            <a:r>
              <a:rPr lang="fr-CA" sz="1200" i="1" dirty="0" err="1"/>
              <a:t>months</a:t>
            </a:r>
            <a:endParaRPr lang="fr-CA" sz="1200" i="1" dirty="0"/>
          </a:p>
        </p:txBody>
      </p:sp>
      <p:sp>
        <p:nvSpPr>
          <p:cNvPr id="8" name="ZoneTexte 7">
            <a:extLst>
              <a:ext uri="{FF2B5EF4-FFF2-40B4-BE49-F238E27FC236}">
                <a16:creationId xmlns:a16="http://schemas.microsoft.com/office/drawing/2014/main" id="{CEFDF497-C514-BF9F-F99E-EB5516D2632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3" name="Diagramme 2">
            <a:extLst>
              <a:ext uri="{FF2B5EF4-FFF2-40B4-BE49-F238E27FC236}">
                <a16:creationId xmlns:a16="http://schemas.microsoft.com/office/drawing/2014/main" id="{401F0970-CA63-B7B7-C41C-944A3E22FC35}"/>
              </a:ext>
            </a:extLst>
          </p:cNvPr>
          <p:cNvGraphicFramePr/>
          <p:nvPr>
            <p:extLst>
              <p:ext uri="{D42A27DB-BD31-4B8C-83A1-F6EECF244321}">
                <p14:modId xmlns:p14="http://schemas.microsoft.com/office/powerpoint/2010/main" val="1354253840"/>
              </p:ext>
            </p:extLst>
          </p:nvPr>
        </p:nvGraphicFramePr>
        <p:xfrm>
          <a:off x="686722" y="1791588"/>
          <a:ext cx="7345447" cy="2412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24F0CADE-833A-618F-52D6-BC292AC87214}"/>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217424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838062" y="1089953"/>
            <a:ext cx="7965584" cy="2379900"/>
          </a:xfrm>
          <a:prstGeom prst="rect">
            <a:avLst/>
          </a:prstGeom>
        </p:spPr>
        <p:txBody>
          <a:bodyPr spcFirstLastPara="1" wrap="square" lIns="91425" tIns="91425" rIns="91425" bIns="91425" anchor="t" anchorCtr="0">
            <a:noAutofit/>
          </a:bodyPr>
          <a:lstStyle/>
          <a:p>
            <a:r>
              <a:rPr lang="fr-CA" i="1" dirty="0" err="1"/>
              <a:t>Manuscript</a:t>
            </a:r>
            <a:r>
              <a:rPr lang="fr-CA" i="1" dirty="0"/>
              <a:t> (no maximum </a:t>
            </a:r>
            <a:r>
              <a:rPr lang="fr-CA" i="1" dirty="0" err="1"/>
              <a:t>length</a:t>
            </a:r>
            <a:r>
              <a:rPr lang="fr-CA" i="1" dirty="0"/>
              <a:t>, minimum of 4 pages) </a:t>
            </a:r>
            <a:r>
              <a:rPr lang="fr-CA" i="1" dirty="0" err="1"/>
              <a:t>will</a:t>
            </a:r>
            <a:r>
              <a:rPr lang="fr-CA" i="1" dirty="0"/>
              <a:t> </a:t>
            </a:r>
            <a:r>
              <a:rPr lang="fr-CA" i="1" dirty="0" err="1"/>
              <a:t>be</a:t>
            </a:r>
            <a:r>
              <a:rPr lang="fr-CA" i="1" dirty="0"/>
              <a:t> </a:t>
            </a:r>
            <a:r>
              <a:rPr lang="fr-CA" i="1" dirty="0" err="1"/>
              <a:t>published</a:t>
            </a:r>
            <a:r>
              <a:rPr lang="fr-CA" i="1" dirty="0"/>
              <a:t> in SPIE Digital Library</a:t>
            </a:r>
          </a:p>
          <a:p>
            <a:r>
              <a:rPr lang="fr-CA" i="1" dirty="0"/>
              <a:t>If the </a:t>
            </a:r>
            <a:r>
              <a:rPr lang="fr-CA" i="1" dirty="0" err="1"/>
              <a:t>submitter</a:t>
            </a:r>
            <a:r>
              <a:rPr lang="fr-CA" i="1" dirty="0"/>
              <a:t> </a:t>
            </a:r>
            <a:r>
              <a:rPr lang="fr-CA" i="1" dirty="0" err="1"/>
              <a:t>is</a:t>
            </a:r>
            <a:r>
              <a:rPr lang="fr-CA" i="1" dirty="0"/>
              <a:t> </a:t>
            </a:r>
            <a:r>
              <a:rPr lang="fr-CA" i="1" dirty="0" err="1"/>
              <a:t>chosen</a:t>
            </a:r>
            <a:r>
              <a:rPr lang="fr-CA" i="1" dirty="0"/>
              <a:t> for an oral </a:t>
            </a:r>
            <a:r>
              <a:rPr lang="fr-CA" i="1" dirty="0" err="1"/>
              <a:t>presentation</a:t>
            </a:r>
            <a:r>
              <a:rPr lang="fr-CA" i="1" dirty="0"/>
              <a:t> :</a:t>
            </a:r>
          </a:p>
          <a:p>
            <a:pPr lvl="1" algn="l"/>
            <a:r>
              <a:rPr lang="fr-CA" i="1" dirty="0"/>
              <a:t>The </a:t>
            </a:r>
            <a:r>
              <a:rPr lang="fr-CA" i="1" dirty="0" err="1"/>
              <a:t>presentation</a:t>
            </a:r>
            <a:r>
              <a:rPr lang="fr-CA" i="1" dirty="0"/>
              <a:t> (slides and </a:t>
            </a:r>
            <a:r>
              <a:rPr lang="fr-CA" i="1" dirty="0" err="1"/>
              <a:t>video</a:t>
            </a:r>
            <a:r>
              <a:rPr lang="fr-CA" i="1" dirty="0"/>
              <a:t> / </a:t>
            </a:r>
            <a:r>
              <a:rPr lang="fr-CA" i="1" dirty="0" err="1"/>
              <a:t>voice</a:t>
            </a:r>
            <a:r>
              <a:rPr lang="fr-CA" i="1" dirty="0"/>
              <a:t> over) </a:t>
            </a:r>
            <a:r>
              <a:rPr lang="fr-CA" i="1" dirty="0" err="1"/>
              <a:t>is</a:t>
            </a:r>
            <a:r>
              <a:rPr lang="fr-CA" i="1" dirty="0"/>
              <a:t> </a:t>
            </a:r>
            <a:r>
              <a:rPr lang="fr-CA" i="1" dirty="0" err="1"/>
              <a:t>recorded</a:t>
            </a:r>
            <a:r>
              <a:rPr lang="fr-CA" i="1" dirty="0"/>
              <a:t> </a:t>
            </a:r>
            <a:r>
              <a:rPr lang="fr-CA" i="1" dirty="0" err="1"/>
              <a:t>during</a:t>
            </a:r>
            <a:r>
              <a:rPr lang="fr-CA" i="1" dirty="0"/>
              <a:t> the meeting and </a:t>
            </a:r>
            <a:r>
              <a:rPr lang="fr-CA" i="1" dirty="0" err="1"/>
              <a:t>published</a:t>
            </a:r>
            <a:r>
              <a:rPr lang="fr-CA" i="1" dirty="0"/>
              <a:t> in SPIE Digital Library</a:t>
            </a:r>
          </a:p>
          <a:p>
            <a:r>
              <a:rPr lang="fr-CA" i="1" dirty="0"/>
              <a:t>If the </a:t>
            </a:r>
            <a:r>
              <a:rPr lang="fr-CA" i="1" dirty="0" err="1"/>
              <a:t>submitter</a:t>
            </a:r>
            <a:r>
              <a:rPr lang="fr-CA" i="1" dirty="0"/>
              <a:t> </a:t>
            </a:r>
            <a:r>
              <a:rPr lang="fr-CA" i="1" dirty="0" err="1"/>
              <a:t>is</a:t>
            </a:r>
            <a:r>
              <a:rPr lang="fr-CA" i="1" dirty="0"/>
              <a:t> </a:t>
            </a:r>
            <a:r>
              <a:rPr lang="fr-CA" i="1" dirty="0" err="1"/>
              <a:t>chosen</a:t>
            </a:r>
            <a:r>
              <a:rPr lang="fr-CA" i="1" dirty="0"/>
              <a:t> for a poster :</a:t>
            </a:r>
          </a:p>
          <a:p>
            <a:pPr lvl="1" algn="l"/>
            <a:r>
              <a:rPr lang="fr-CA" i="1" dirty="0"/>
              <a:t>The poster (in PDF format) </a:t>
            </a:r>
            <a:r>
              <a:rPr lang="fr-CA" i="1" dirty="0" err="1"/>
              <a:t>is</a:t>
            </a:r>
            <a:r>
              <a:rPr lang="fr-CA" i="1" dirty="0"/>
              <a:t> </a:t>
            </a:r>
            <a:r>
              <a:rPr lang="fr-CA" i="1" dirty="0" err="1"/>
              <a:t>published</a:t>
            </a:r>
            <a:r>
              <a:rPr lang="fr-CA" i="1" dirty="0"/>
              <a:t> in SPIE Digital Library</a:t>
            </a:r>
          </a:p>
        </p:txBody>
      </p:sp>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err="1"/>
              <a:t>What</a:t>
            </a:r>
            <a:r>
              <a:rPr lang="fr-CA" dirty="0"/>
              <a:t> </a:t>
            </a:r>
            <a:r>
              <a:rPr lang="fr-CA" dirty="0" err="1"/>
              <a:t>will</a:t>
            </a:r>
            <a:r>
              <a:rPr lang="fr-CA" dirty="0"/>
              <a:t> </a:t>
            </a:r>
            <a:r>
              <a:rPr lang="fr-CA" dirty="0" err="1"/>
              <a:t>be</a:t>
            </a:r>
            <a:r>
              <a:rPr lang="fr-CA" dirty="0"/>
              <a:t> </a:t>
            </a:r>
            <a:r>
              <a:rPr lang="fr-CA" dirty="0" err="1"/>
              <a:t>published</a:t>
            </a:r>
            <a:r>
              <a:rPr lang="fr-CA" dirty="0"/>
              <a:t> and </a:t>
            </a:r>
            <a:r>
              <a:rPr lang="fr-CA" dirty="0" err="1"/>
              <a:t>where</a:t>
            </a:r>
            <a:r>
              <a:rPr lang="fr-CA" dirty="0"/>
              <a:t> ?</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Google Shape;554;p66">
            <a:extLst>
              <a:ext uri="{FF2B5EF4-FFF2-40B4-BE49-F238E27FC236}">
                <a16:creationId xmlns:a16="http://schemas.microsoft.com/office/drawing/2014/main" id="{AA6A8443-21CA-BFF4-1FEB-5E8FE3B347A7}"/>
              </a:ext>
            </a:extLst>
          </p:cNvPr>
          <p:cNvSpPr txBox="1">
            <a:spLocks/>
          </p:cNvSpPr>
          <p:nvPr/>
        </p:nvSpPr>
        <p:spPr>
          <a:xfrm>
            <a:off x="838062" y="2840127"/>
            <a:ext cx="746787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idaloka"/>
              <a:buNone/>
              <a:defRPr sz="3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9pPr>
          </a:lstStyle>
          <a:p>
            <a:pPr algn="l"/>
            <a:r>
              <a:rPr lang="fr-CA" dirty="0"/>
              <a:t>SPIE </a:t>
            </a:r>
            <a:r>
              <a:rPr lang="fr-CA" dirty="0" err="1"/>
              <a:t>Medical</a:t>
            </a:r>
            <a:r>
              <a:rPr lang="fr-CA" dirty="0"/>
              <a:t> Imaging dates</a:t>
            </a:r>
            <a:endParaRPr lang="en-US" dirty="0"/>
          </a:p>
        </p:txBody>
      </p:sp>
      <p:sp>
        <p:nvSpPr>
          <p:cNvPr id="4" name="Google Shape;553;p66">
            <a:extLst>
              <a:ext uri="{FF2B5EF4-FFF2-40B4-BE49-F238E27FC236}">
                <a16:creationId xmlns:a16="http://schemas.microsoft.com/office/drawing/2014/main" id="{DD7D99A8-AA0D-B7D4-2224-F8836C9F6376}"/>
              </a:ext>
            </a:extLst>
          </p:cNvPr>
          <p:cNvSpPr txBox="1">
            <a:spLocks/>
          </p:cNvSpPr>
          <p:nvPr/>
        </p:nvSpPr>
        <p:spPr>
          <a:xfrm>
            <a:off x="838062" y="3496012"/>
            <a:ext cx="7965584" cy="237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i="1" dirty="0"/>
              <a:t>Dates for the 2025 </a:t>
            </a:r>
            <a:r>
              <a:rPr lang="fr-CA" i="1" dirty="0" err="1"/>
              <a:t>edition</a:t>
            </a:r>
            <a:r>
              <a:rPr lang="fr-CA" i="1" dirty="0"/>
              <a:t> :</a:t>
            </a:r>
          </a:p>
          <a:p>
            <a:pPr lvl="1" algn="l"/>
            <a:r>
              <a:rPr lang="fr-CA" i="1" dirty="0"/>
              <a:t>Abstract due : August 7th 2024</a:t>
            </a:r>
          </a:p>
          <a:p>
            <a:pPr lvl="1" algn="l"/>
            <a:r>
              <a:rPr lang="fr-CA" i="1" dirty="0" err="1"/>
              <a:t>Author</a:t>
            </a:r>
            <a:r>
              <a:rPr lang="fr-CA" i="1" dirty="0"/>
              <a:t> notification : </a:t>
            </a:r>
            <a:r>
              <a:rPr lang="fr-CA" i="1" dirty="0" err="1"/>
              <a:t>October</a:t>
            </a:r>
            <a:r>
              <a:rPr lang="fr-CA" i="1" dirty="0"/>
              <a:t> 28th 2024</a:t>
            </a:r>
          </a:p>
          <a:p>
            <a:pPr lvl="1" algn="l"/>
            <a:r>
              <a:rPr lang="fr-CA" i="1" dirty="0" err="1"/>
              <a:t>Manuscript</a:t>
            </a:r>
            <a:r>
              <a:rPr lang="fr-CA" i="1" dirty="0"/>
              <a:t> due : </a:t>
            </a:r>
            <a:r>
              <a:rPr lang="fr-CA" i="1" dirty="0" err="1"/>
              <a:t>January</a:t>
            </a:r>
            <a:r>
              <a:rPr lang="fr-CA" i="1" dirty="0"/>
              <a:t> 29th 2025</a:t>
            </a:r>
          </a:p>
        </p:txBody>
      </p:sp>
      <p:sp>
        <p:nvSpPr>
          <p:cNvPr id="5" name="ZoneTexte 4">
            <a:extLst>
              <a:ext uri="{FF2B5EF4-FFF2-40B4-BE49-F238E27FC236}">
                <a16:creationId xmlns:a16="http://schemas.microsoft.com/office/drawing/2014/main" id="{F24852DC-0CD8-46AD-82A7-E1D71552630F}"/>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7" name="Rectangle : coins arrondis 6">
            <a:extLst>
              <a:ext uri="{FF2B5EF4-FFF2-40B4-BE49-F238E27FC236}">
                <a16:creationId xmlns:a16="http://schemas.microsoft.com/office/drawing/2014/main" id="{A81617FD-E1D9-6C3F-ECD7-D322D10E55D7}"/>
              </a:ext>
            </a:extLst>
          </p:cNvPr>
          <p:cNvSpPr/>
          <p:nvPr/>
        </p:nvSpPr>
        <p:spPr>
          <a:xfrm>
            <a:off x="5652498" y="3496012"/>
            <a:ext cx="3151148" cy="1097260"/>
          </a:xfrm>
          <a:prstGeom prst="roundRect">
            <a:avLst/>
          </a:prstGeom>
          <a:solidFill>
            <a:schemeClr val="accent1">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i="1" dirty="0"/>
              <a:t>(the dates </a:t>
            </a:r>
            <a:r>
              <a:rPr lang="fr-CA" i="1" dirty="0" err="1"/>
              <a:t>might</a:t>
            </a:r>
            <a:r>
              <a:rPr lang="fr-CA" i="1" dirty="0"/>
              <a:t> change </a:t>
            </a:r>
            <a:r>
              <a:rPr lang="fr-CA" i="1" dirty="0" err="1"/>
              <a:t>depending</a:t>
            </a:r>
            <a:r>
              <a:rPr lang="fr-CA" i="1" dirty="0"/>
              <a:t> on the </a:t>
            </a:r>
            <a:r>
              <a:rPr lang="fr-CA" i="1" dirty="0" err="1"/>
              <a:t>specific</a:t>
            </a:r>
            <a:r>
              <a:rPr lang="fr-CA" i="1" dirty="0"/>
              <a:t> </a:t>
            </a:r>
            <a:r>
              <a:rPr lang="fr-CA" i="1" dirty="0" err="1"/>
              <a:t>sub-conference</a:t>
            </a:r>
            <a:r>
              <a:rPr lang="fr-CA" i="1" dirty="0"/>
              <a:t>, </a:t>
            </a:r>
            <a:r>
              <a:rPr lang="fr-CA" i="1" dirty="0" err="1"/>
              <a:t>these</a:t>
            </a:r>
            <a:r>
              <a:rPr lang="fr-CA" i="1" dirty="0"/>
              <a:t> are for the </a:t>
            </a:r>
            <a:r>
              <a:rPr lang="fr-CA" dirty="0" err="1"/>
              <a:t>Clinical</a:t>
            </a:r>
            <a:r>
              <a:rPr lang="fr-CA" dirty="0"/>
              <a:t> and </a:t>
            </a:r>
            <a:r>
              <a:rPr lang="fr-CA" dirty="0" err="1"/>
              <a:t>Biomedical</a:t>
            </a:r>
            <a:r>
              <a:rPr lang="fr-CA" dirty="0"/>
              <a:t> Imaging </a:t>
            </a:r>
            <a:r>
              <a:rPr lang="fr-CA" i="1" dirty="0" err="1"/>
              <a:t>conference</a:t>
            </a:r>
            <a:r>
              <a:rPr lang="fr-CA" i="1" dirty="0"/>
              <a:t>)</a:t>
            </a:r>
          </a:p>
        </p:txBody>
      </p:sp>
      <p:sp>
        <p:nvSpPr>
          <p:cNvPr id="8" name="ZoneTexte 7">
            <a:extLst>
              <a:ext uri="{FF2B5EF4-FFF2-40B4-BE49-F238E27FC236}">
                <a16:creationId xmlns:a16="http://schemas.microsoft.com/office/drawing/2014/main" id="{1B8299E0-55D7-893D-4C49-4817344329C7}"/>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214822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465262"/>
            <a:ext cx="8709951" cy="3539738"/>
          </a:xfrm>
          <a:prstGeom prst="rect">
            <a:avLst/>
          </a:prstGeom>
        </p:spPr>
        <p:txBody>
          <a:bodyPr spcFirstLastPara="1" wrap="square" lIns="91425" tIns="91425" rIns="91425" bIns="91425" anchor="t" anchorCtr="0">
            <a:noAutofit/>
          </a:bodyPr>
          <a:lstStyle/>
          <a:p>
            <a:r>
              <a:rPr lang="en-US" b="1" dirty="0" err="1">
                <a:solidFill>
                  <a:srgbClr val="000000"/>
                </a:solidFill>
              </a:rPr>
              <a:t>CaraNet</a:t>
            </a:r>
            <a:r>
              <a:rPr lang="en-US" b="1" dirty="0">
                <a:solidFill>
                  <a:srgbClr val="000000"/>
                </a:solidFill>
              </a:rPr>
              <a:t>: context axial reverse attention network for segmentation of small medical objects</a:t>
            </a:r>
          </a:p>
          <a:p>
            <a:pPr lvl="1" algn="l"/>
            <a:r>
              <a:rPr lang="en-US" i="1" dirty="0">
                <a:solidFill>
                  <a:srgbClr val="000000"/>
                </a:solidFill>
              </a:rPr>
              <a:t>158 citations on Google Scholar in July 2024</a:t>
            </a:r>
          </a:p>
          <a:p>
            <a:pPr lvl="1" algn="l"/>
            <a:r>
              <a:rPr lang="en-US" i="1" dirty="0">
                <a:solidFill>
                  <a:srgbClr val="000000"/>
                </a:solidFill>
              </a:rPr>
              <a:t>From Medical Imaging 2022 Conference</a:t>
            </a:r>
          </a:p>
          <a:p>
            <a:r>
              <a:rPr lang="en-US" b="1" dirty="0">
                <a:solidFill>
                  <a:srgbClr val="000000"/>
                </a:solidFill>
              </a:rPr>
              <a:t>DC-</a:t>
            </a:r>
            <a:r>
              <a:rPr lang="en-US" b="1" dirty="0" err="1">
                <a:solidFill>
                  <a:srgbClr val="000000"/>
                </a:solidFill>
              </a:rPr>
              <a:t>UNet</a:t>
            </a:r>
            <a:r>
              <a:rPr lang="en-US" b="1" dirty="0">
                <a:solidFill>
                  <a:srgbClr val="000000"/>
                </a:solidFill>
              </a:rPr>
              <a:t>: rethinking the U-Net architecture with dual channel efficient CNN for medical image segmentation</a:t>
            </a:r>
          </a:p>
          <a:p>
            <a:pPr lvl="1" algn="l"/>
            <a:r>
              <a:rPr lang="en-US" i="1" dirty="0">
                <a:solidFill>
                  <a:srgbClr val="000000"/>
                </a:solidFill>
              </a:rPr>
              <a:t>149 citations on Google Scholar in July 2024</a:t>
            </a:r>
          </a:p>
          <a:p>
            <a:pPr lvl="1" algn="l"/>
            <a:r>
              <a:rPr lang="en-US" i="1" dirty="0">
                <a:solidFill>
                  <a:srgbClr val="000000"/>
                </a:solidFill>
              </a:rPr>
              <a:t>From Medical Imaging 2021 Conference</a:t>
            </a:r>
          </a:p>
          <a:p>
            <a:r>
              <a:rPr lang="en-US" b="1" dirty="0" err="1">
                <a:solidFill>
                  <a:srgbClr val="000000"/>
                </a:solidFill>
              </a:rPr>
              <a:t>ESFPNet</a:t>
            </a:r>
            <a:r>
              <a:rPr lang="en-US" b="1" dirty="0">
                <a:solidFill>
                  <a:srgbClr val="000000"/>
                </a:solidFill>
              </a:rPr>
              <a:t>: efficient deep learning architecture for real-time lesion segmentation in autofluorescence </a:t>
            </a:r>
            <a:r>
              <a:rPr lang="en-US" b="1" dirty="0" err="1">
                <a:solidFill>
                  <a:srgbClr val="000000"/>
                </a:solidFill>
              </a:rPr>
              <a:t>bronchoscopic</a:t>
            </a:r>
            <a:r>
              <a:rPr lang="en-US" b="1" dirty="0">
                <a:solidFill>
                  <a:srgbClr val="000000"/>
                </a:solidFill>
              </a:rPr>
              <a:t> video</a:t>
            </a:r>
            <a:endParaRPr lang="en-US" b="1" i="1" dirty="0">
              <a:solidFill>
                <a:srgbClr val="000000"/>
              </a:solidFill>
            </a:endParaRPr>
          </a:p>
          <a:p>
            <a:pPr lvl="1" algn="l"/>
            <a:r>
              <a:rPr lang="en-US" i="1" dirty="0">
                <a:solidFill>
                  <a:srgbClr val="000000"/>
                </a:solidFill>
              </a:rPr>
              <a:t>47 citations on Google Scholar in July 2024</a:t>
            </a:r>
          </a:p>
          <a:p>
            <a:pPr lvl="1" algn="l"/>
            <a:r>
              <a:rPr lang="en-US" i="1" dirty="0">
                <a:solidFill>
                  <a:srgbClr val="000000"/>
                </a:solidFill>
              </a:rPr>
              <a:t>From Medical Imaging 2023 Conference</a:t>
            </a:r>
            <a:endParaRPr lang="fr-CA" i="1"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sz="2400" dirty="0"/>
              <a:t>Important (</a:t>
            </a:r>
            <a:r>
              <a:rPr lang="fr-CA" sz="2400" dirty="0" err="1"/>
              <a:t>most</a:t>
            </a:r>
            <a:r>
              <a:rPr lang="fr-CA" sz="2400" dirty="0"/>
              <a:t> </a:t>
            </a:r>
            <a:r>
              <a:rPr lang="fr-CA" sz="2400" dirty="0" err="1"/>
              <a:t>cited</a:t>
            </a:r>
            <a:r>
              <a:rPr lang="fr-CA" sz="2400" dirty="0"/>
              <a:t>) SPIE </a:t>
            </a:r>
            <a:r>
              <a:rPr lang="fr-CA" sz="2400" dirty="0" err="1"/>
              <a:t>Medical</a:t>
            </a:r>
            <a:r>
              <a:rPr lang="fr-CA" sz="2400" dirty="0"/>
              <a:t> Imaging articles (2020-2024) (</a:t>
            </a:r>
            <a:r>
              <a:rPr lang="fr-CA" sz="2400" dirty="0" err="1"/>
              <a:t>according</a:t>
            </a:r>
            <a:r>
              <a:rPr lang="fr-CA" sz="2400" dirty="0"/>
              <a:t> to </a:t>
            </a:r>
            <a:r>
              <a:rPr lang="fr-CA" sz="2400" dirty="0" err="1"/>
              <a:t>Publish</a:t>
            </a:r>
            <a:r>
              <a:rPr lang="fr-CA" sz="2400" dirty="0"/>
              <a:t> 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BE6BA4E-74C1-AAA9-A91F-57074E245015}"/>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7FE86501-EF19-7580-562C-DC7C1EB2F6C6}"/>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728697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223498"/>
            <a:ext cx="8709951" cy="2974982"/>
          </a:xfrm>
          <a:prstGeom prst="rect">
            <a:avLst/>
          </a:prstGeom>
        </p:spPr>
        <p:txBody>
          <a:bodyPr spcFirstLastPara="1" wrap="square" lIns="91425" tIns="91425" rIns="91425" bIns="91425" anchor="t" anchorCtr="0">
            <a:noAutofit/>
          </a:bodyPr>
          <a:lstStyle/>
          <a:p>
            <a:r>
              <a:rPr lang="en-US" dirty="0"/>
              <a:t>Some examples </a:t>
            </a:r>
          </a:p>
          <a:p>
            <a:pPr lvl="1" algn="l"/>
            <a:r>
              <a:rPr lang="en-US" b="1" dirty="0"/>
              <a:t>Characterizing browser-based medical imaging AI with serverless edge computing: towards addressing clinical data security constraints</a:t>
            </a:r>
          </a:p>
          <a:p>
            <a:pPr lvl="2" algn="l"/>
            <a:r>
              <a:rPr lang="en-US" dirty="0">
                <a:hlinkClick r:id="rId3">
                  <a:extLst>
                    <a:ext uri="{A12FA001-AC4F-418D-AE19-62706E023703}">
                      <ahyp:hlinkClr xmlns:ahyp="http://schemas.microsoft.com/office/drawing/2018/hyperlinkcolor" val="tx"/>
                    </a:ext>
                  </a:extLst>
                </a:hlinkClick>
              </a:rPr>
              <a:t>https://www.spiedigitallibrary.org/conference-proceedings-of-spie/12469/1246907/Characterizing-browser-based-medical-imaging-AI-with-serverless-edge-computing/10.1117/12.2653626.short</a:t>
            </a:r>
            <a:endParaRPr lang="en-US" dirty="0"/>
          </a:p>
          <a:p>
            <a:pPr lvl="1" algn="l"/>
            <a:r>
              <a:rPr lang="en-US" b="1" dirty="0"/>
              <a:t>Temporal bone CT synthesis for MR-only cochlear implant preoperative planning</a:t>
            </a:r>
          </a:p>
          <a:p>
            <a:pPr lvl="2" algn="l"/>
            <a:r>
              <a:rPr lang="fr-CA" dirty="0">
                <a:hlinkClick r:id="rId4"/>
              </a:rPr>
              <a:t>https://www.spiedigitallibrary.org/conference-proceedings-of-spie/12466/124661I/Temporal-bone-CT-synthesis-for-MR-only-cochlear-implant-preoperative/10.1117/12.2647443.short</a:t>
            </a:r>
            <a:endParaRPr lang="fr-CA"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dirty="0"/>
              <a:t>Best </a:t>
            </a:r>
            <a:r>
              <a:rPr lang="fr-CA" dirty="0" err="1"/>
              <a:t>paper</a:t>
            </a:r>
            <a:r>
              <a:rPr lang="fr-CA" dirty="0"/>
              <a:t> </a:t>
            </a:r>
            <a:r>
              <a:rPr lang="fr-CA" dirty="0" err="1"/>
              <a:t>award</a:t>
            </a:r>
            <a:r>
              <a:rPr lang="fr-CA" dirty="0"/>
              <a:t> (2024 </a:t>
            </a:r>
            <a:r>
              <a:rPr lang="fr-CA" dirty="0" err="1"/>
              <a:t>edition</a:t>
            </a:r>
            <a:r>
              <a:rPr lang="fr-CA" dirty="0"/>
              <a:t>)</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1035D429-F0E4-D0A7-B5C0-49C393FEEDAC}"/>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D6E2655B-BE98-CC10-AA75-0F46740F8FA8}"/>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2119982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223498"/>
            <a:ext cx="8709951" cy="941197"/>
          </a:xfrm>
          <a:prstGeom prst="rect">
            <a:avLst/>
          </a:prstGeom>
        </p:spPr>
        <p:txBody>
          <a:bodyPr spcFirstLastPara="1" wrap="square" lIns="91425" tIns="91425" rIns="91425" bIns="91425" anchor="t" anchorCtr="0">
            <a:noAutofit/>
          </a:bodyPr>
          <a:lstStyle/>
          <a:p>
            <a:r>
              <a:rPr lang="fr-CA" i="1" dirty="0" err="1"/>
              <a:t>Only</a:t>
            </a:r>
            <a:r>
              <a:rPr lang="fr-CA" i="1" dirty="0"/>
              <a:t> </a:t>
            </a:r>
            <a:r>
              <a:rPr lang="fr-CA" i="1" dirty="0" err="1"/>
              <a:t>available</a:t>
            </a:r>
            <a:r>
              <a:rPr lang="fr-CA" i="1" dirty="0"/>
              <a:t> for SPIE </a:t>
            </a:r>
            <a:r>
              <a:rPr lang="fr-CA" i="1" dirty="0" err="1"/>
              <a:t>members</a:t>
            </a:r>
            <a:r>
              <a:rPr lang="fr-CA" i="1" dirty="0"/>
              <a:t> :</a:t>
            </a:r>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dirty="0"/>
              <a:t>SPIE </a:t>
            </a:r>
            <a:r>
              <a:rPr lang="fr-CA" dirty="0" err="1"/>
              <a:t>Medical</a:t>
            </a:r>
            <a:r>
              <a:rPr lang="fr-CA" dirty="0"/>
              <a:t> Imaging </a:t>
            </a:r>
            <a:r>
              <a:rPr lang="fr-CA" dirty="0" err="1"/>
              <a:t>presentations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9AEC5AF-D2F4-AF15-6E0C-6E61C381B236}"/>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9ADD6E42-DF80-6798-F378-E3A8CA234DD2}"/>
              </a:ext>
            </a:extLst>
          </p:cNvPr>
          <p:cNvPicPr>
            <a:picLocks noChangeAspect="1"/>
          </p:cNvPicPr>
          <p:nvPr/>
        </p:nvPicPr>
        <p:blipFill>
          <a:blip r:embed="rId3"/>
          <a:stretch>
            <a:fillRect/>
          </a:stretch>
        </p:blipFill>
        <p:spPr>
          <a:xfrm>
            <a:off x="906696" y="1876651"/>
            <a:ext cx="6236068" cy="2871383"/>
          </a:xfrm>
          <a:prstGeom prst="rect">
            <a:avLst/>
          </a:prstGeom>
        </p:spPr>
      </p:pic>
      <p:sp>
        <p:nvSpPr>
          <p:cNvPr id="5" name="ZoneTexte 4">
            <a:extLst>
              <a:ext uri="{FF2B5EF4-FFF2-40B4-BE49-F238E27FC236}">
                <a16:creationId xmlns:a16="http://schemas.microsoft.com/office/drawing/2014/main" id="{722BEF19-2532-04C9-685C-00B6EE14097C}"/>
              </a:ext>
            </a:extLst>
          </p:cNvPr>
          <p:cNvSpPr txBox="1"/>
          <p:nvPr/>
        </p:nvSpPr>
        <p:spPr>
          <a:xfrm>
            <a:off x="6053393" y="-7967"/>
            <a:ext cx="2133977"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SPIE </a:t>
            </a:r>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Imaging</a:t>
            </a:r>
          </a:p>
        </p:txBody>
      </p:sp>
    </p:spTree>
    <p:extLst>
      <p:ext uri="{BB962C8B-B14F-4D97-AF65-F5344CB8AC3E}">
        <p14:creationId xmlns:p14="http://schemas.microsoft.com/office/powerpoint/2010/main" val="243676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subTitle" idx="1"/>
          </p:nvPr>
        </p:nvSpPr>
        <p:spPr>
          <a:xfrm>
            <a:off x="713224" y="1664469"/>
            <a:ext cx="6869605" cy="2379900"/>
          </a:xfrm>
          <a:prstGeom prst="rect">
            <a:avLst/>
          </a:prstGeom>
        </p:spPr>
        <p:txBody>
          <a:bodyPr spcFirstLastPara="1" wrap="square" lIns="91425" tIns="91425" rIns="91425" bIns="91425" anchor="t" anchorCtr="0">
            <a:noAutofit/>
          </a:bodyPr>
          <a:lstStyle/>
          <a:p>
            <a:pPr marL="0" indent="0">
              <a:buNone/>
            </a:pPr>
            <a:r>
              <a:rPr lang="en-US" i="1" dirty="0"/>
              <a:t>“The MICCAI Society strives to be a leading international forum for medical image computing, computer-assisted intervention, and medical robotics. The multidisciplinary nature of these research fields brings together clinicians, </a:t>
            </a:r>
            <a:r>
              <a:rPr lang="en-US" i="1" dirty="0" err="1"/>
              <a:t>bioscientists</a:t>
            </a:r>
            <a:r>
              <a:rPr lang="en-US" i="1" dirty="0"/>
              <a:t>, computer scientists, engineers, physicists, and other researchers who are contributing to, and need to keep abreast of, advances in the methodology and applications of these fields.</a:t>
            </a:r>
            <a:r>
              <a:rPr lang="en-US" dirty="0"/>
              <a:t>”</a:t>
            </a:r>
            <a:endParaRPr lang="fr-CA" i="1" dirty="0"/>
          </a:p>
        </p:txBody>
      </p:sp>
      <p:sp>
        <p:nvSpPr>
          <p:cNvPr id="547" name="Google Shape;547;p65"/>
          <p:cNvSpPr txBox="1">
            <a:spLocks noGrp="1"/>
          </p:cNvSpPr>
          <p:nvPr>
            <p:ph type="title"/>
          </p:nvPr>
        </p:nvSpPr>
        <p:spPr>
          <a:xfrm>
            <a:off x="713224" y="445025"/>
            <a:ext cx="749407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Medical Image Computing &amp; Computer Assisted Intervention (MICCAI)</a:t>
            </a:r>
            <a:endParaRPr dirty="0"/>
          </a:p>
        </p:txBody>
      </p:sp>
      <p:sp>
        <p:nvSpPr>
          <p:cNvPr id="2" name="ZoneTexte 1">
            <a:extLst>
              <a:ext uri="{FF2B5EF4-FFF2-40B4-BE49-F238E27FC236}">
                <a16:creationId xmlns:a16="http://schemas.microsoft.com/office/drawing/2014/main" id="{B8A94F46-F028-F9A8-3082-F94FD96B659F}"/>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4" name="ZoneTexte 3">
            <a:extLst>
              <a:ext uri="{FF2B5EF4-FFF2-40B4-BE49-F238E27FC236}">
                <a16:creationId xmlns:a16="http://schemas.microsoft.com/office/drawing/2014/main" id="{C8701666-FBC0-481F-C703-8DF4E2661075}"/>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pic>
        <p:nvPicPr>
          <p:cNvPr id="6" name="Picture 2" descr="MICCAI 2024 - 27. International Conference On Medical Image Computing &amp;  Computer Assisted Intervention">
            <a:extLst>
              <a:ext uri="{FF2B5EF4-FFF2-40B4-BE49-F238E27FC236}">
                <a16:creationId xmlns:a16="http://schemas.microsoft.com/office/drawing/2014/main" id="{0CE19757-3CF0-35A4-7003-13899AE51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44" y="3290630"/>
            <a:ext cx="3121335" cy="135339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DC8B9F86-AE6B-B696-A0D4-F7A924EBC8AA}"/>
              </a:ext>
            </a:extLst>
          </p:cNvPr>
          <p:cNvSpPr txBox="1"/>
          <p:nvPr/>
        </p:nvSpPr>
        <p:spPr>
          <a:xfrm>
            <a:off x="8207297"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3664829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466846" y="345916"/>
            <a:ext cx="358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MICCAI overview</a:t>
            </a:r>
            <a:endParaRPr dirty="0"/>
          </a:p>
        </p:txBody>
      </p:sp>
      <p:sp>
        <p:nvSpPr>
          <p:cNvPr id="2" name="ZoneTexte 1">
            <a:extLst>
              <a:ext uri="{FF2B5EF4-FFF2-40B4-BE49-F238E27FC236}">
                <a16:creationId xmlns:a16="http://schemas.microsoft.com/office/drawing/2014/main" id="{4002F49C-9445-EC80-FE0C-384B6B2861DB}"/>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graphicFrame>
        <p:nvGraphicFramePr>
          <p:cNvPr id="17" name="Tableau 16">
            <a:extLst>
              <a:ext uri="{FF2B5EF4-FFF2-40B4-BE49-F238E27FC236}">
                <a16:creationId xmlns:a16="http://schemas.microsoft.com/office/drawing/2014/main" id="{86B6F44A-E01F-ACA2-321D-2D787E35E49A}"/>
              </a:ext>
            </a:extLst>
          </p:cNvPr>
          <p:cNvGraphicFramePr>
            <a:graphicFrameLocks noGrp="1"/>
          </p:cNvGraphicFramePr>
          <p:nvPr>
            <p:extLst>
              <p:ext uri="{D42A27DB-BD31-4B8C-83A1-F6EECF244321}">
                <p14:modId xmlns:p14="http://schemas.microsoft.com/office/powerpoint/2010/main" val="2953983485"/>
              </p:ext>
            </p:extLst>
          </p:nvPr>
        </p:nvGraphicFramePr>
        <p:xfrm>
          <a:off x="302871" y="918616"/>
          <a:ext cx="8725382" cy="3931920"/>
        </p:xfrm>
        <a:graphic>
          <a:graphicData uri="http://schemas.openxmlformats.org/drawingml/2006/table">
            <a:tbl>
              <a:tblPr bandRow="1">
                <a:tableStyleId>{5C22544A-7EE6-4342-B048-85BDC9FD1C3A}</a:tableStyleId>
              </a:tblPr>
              <a:tblGrid>
                <a:gridCol w="2504509">
                  <a:extLst>
                    <a:ext uri="{9D8B030D-6E8A-4147-A177-3AD203B41FA5}">
                      <a16:colId xmlns:a16="http://schemas.microsoft.com/office/drawing/2014/main" val="674759439"/>
                    </a:ext>
                  </a:extLst>
                </a:gridCol>
                <a:gridCol w="6220873">
                  <a:extLst>
                    <a:ext uri="{9D8B030D-6E8A-4147-A177-3AD203B41FA5}">
                      <a16:colId xmlns:a16="http://schemas.microsoft.com/office/drawing/2014/main" val="3699549388"/>
                    </a:ext>
                  </a:extLst>
                </a:gridCol>
              </a:tblGrid>
              <a:tr h="199236">
                <a:tc>
                  <a:txBody>
                    <a:bodyPr/>
                    <a:lstStyle/>
                    <a:p>
                      <a:r>
                        <a:rPr lang="fr-CA" sz="1200" dirty="0" err="1"/>
                        <a:t>Website</a:t>
                      </a:r>
                      <a:endParaRPr lang="fr-CA"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https://conferences.miccai.org/2024/en/default.asp</a:t>
                      </a:r>
                    </a:p>
                  </a:txBody>
                  <a:tcPr/>
                </a:tc>
                <a:extLst>
                  <a:ext uri="{0D108BD9-81ED-4DB2-BD59-A6C34878D82A}">
                    <a16:rowId xmlns:a16="http://schemas.microsoft.com/office/drawing/2014/main" val="3925727443"/>
                  </a:ext>
                </a:extLst>
              </a:tr>
              <a:tr h="199236">
                <a:tc>
                  <a:txBody>
                    <a:bodyPr/>
                    <a:lstStyle/>
                    <a:p>
                      <a:r>
                        <a:rPr lang="fr-CA" sz="1200" dirty="0" err="1"/>
                        <a:t>Reviews</a:t>
                      </a:r>
                      <a:endParaRPr lang="fr-CA" sz="1200" dirty="0"/>
                    </a:p>
                  </a:txBody>
                  <a:tcPr/>
                </a:tc>
                <a:tc>
                  <a:txBody>
                    <a:bodyPr/>
                    <a:lstStyle/>
                    <a:p>
                      <a:r>
                        <a:rPr lang="fr-CA" sz="1200" dirty="0"/>
                        <a:t>Double blind, open </a:t>
                      </a:r>
                      <a:r>
                        <a:rPr lang="fr-CA" sz="1200" dirty="0" err="1"/>
                        <a:t>reviews</a:t>
                      </a:r>
                      <a:endParaRPr lang="fr-CA" sz="1200" dirty="0"/>
                    </a:p>
                  </a:txBody>
                  <a:tcPr/>
                </a:tc>
                <a:extLst>
                  <a:ext uri="{0D108BD9-81ED-4DB2-BD59-A6C34878D82A}">
                    <a16:rowId xmlns:a16="http://schemas.microsoft.com/office/drawing/2014/main" val="3171600157"/>
                  </a:ext>
                </a:extLst>
              </a:tr>
              <a:tr h="464884">
                <a:tc>
                  <a:txBody>
                    <a:bodyPr/>
                    <a:lstStyle/>
                    <a:p>
                      <a:r>
                        <a:rPr lang="fr-CA" sz="1200" dirty="0"/>
                        <a:t>Highlights of </a:t>
                      </a:r>
                      <a:r>
                        <a:rPr lang="fr-CA" sz="1200" dirty="0" err="1"/>
                        <a:t>this</a:t>
                      </a:r>
                      <a:r>
                        <a:rPr lang="fr-CA" sz="1200" dirty="0"/>
                        <a:t> </a:t>
                      </a:r>
                      <a:r>
                        <a:rPr lang="fr-CA" sz="1200" dirty="0" err="1"/>
                        <a:t>conference</a:t>
                      </a:r>
                      <a:endParaRPr lang="fr-CA" sz="1200" dirty="0"/>
                    </a:p>
                  </a:txBody>
                  <a:tcPr/>
                </a:tc>
                <a:tc>
                  <a:txBody>
                    <a:bodyPr/>
                    <a:lstStyle/>
                    <a:p>
                      <a:r>
                        <a:rPr lang="fr-CA" sz="1200" dirty="0"/>
                        <a:t>Very </a:t>
                      </a:r>
                      <a:r>
                        <a:rPr lang="fr-CA" sz="1200" dirty="0" err="1"/>
                        <a:t>prestigious</a:t>
                      </a:r>
                      <a:r>
                        <a:rPr lang="fr-CA" sz="1200" dirty="0"/>
                        <a:t> </a:t>
                      </a:r>
                      <a:r>
                        <a:rPr lang="fr-CA" sz="1200" dirty="0" err="1"/>
                        <a:t>conference</a:t>
                      </a:r>
                      <a:r>
                        <a:rPr lang="fr-CA" sz="1200" dirty="0"/>
                        <a:t> to have a </a:t>
                      </a:r>
                      <a:r>
                        <a:rPr lang="fr-CA" sz="1200" dirty="0" err="1"/>
                        <a:t>published</a:t>
                      </a:r>
                      <a:r>
                        <a:rPr lang="fr-CA" sz="1200" dirty="0"/>
                        <a:t> article in </a:t>
                      </a:r>
                    </a:p>
                    <a:p>
                      <a:r>
                        <a:rPr lang="fr-CA" sz="1200" dirty="0" err="1"/>
                        <a:t>Pretty</a:t>
                      </a:r>
                      <a:r>
                        <a:rPr lang="fr-CA" sz="1200" dirty="0"/>
                        <a:t> hard </a:t>
                      </a:r>
                      <a:r>
                        <a:rPr lang="fr-CA" sz="1200" dirty="0" err="1"/>
                        <a:t>conference</a:t>
                      </a:r>
                      <a:r>
                        <a:rPr lang="fr-CA" sz="1200" dirty="0"/>
                        <a:t> to </a:t>
                      </a:r>
                      <a:r>
                        <a:rPr lang="fr-CA" sz="1200" dirty="0" err="1"/>
                        <a:t>get</a:t>
                      </a:r>
                      <a:r>
                        <a:rPr lang="fr-CA" sz="1200" dirty="0"/>
                        <a:t> </a:t>
                      </a:r>
                      <a:r>
                        <a:rPr lang="fr-CA" sz="1200" dirty="0" err="1"/>
                        <a:t>into</a:t>
                      </a:r>
                      <a:endParaRPr lang="fr-CA" sz="1200" dirty="0"/>
                    </a:p>
                    <a:p>
                      <a:r>
                        <a:rPr lang="fr-CA" sz="1200" dirty="0" err="1"/>
                        <a:t>Interesting</a:t>
                      </a:r>
                      <a:r>
                        <a:rPr lang="fr-CA" sz="1200" dirty="0"/>
                        <a:t> workshops</a:t>
                      </a:r>
                    </a:p>
                  </a:txBody>
                  <a:tcPr/>
                </a:tc>
                <a:extLst>
                  <a:ext uri="{0D108BD9-81ED-4DB2-BD59-A6C34878D82A}">
                    <a16:rowId xmlns:a16="http://schemas.microsoft.com/office/drawing/2014/main" val="3098056510"/>
                  </a:ext>
                </a:extLst>
              </a:tr>
              <a:tr h="464884">
                <a:tc>
                  <a:txBody>
                    <a:bodyPr/>
                    <a:lstStyle/>
                    <a:p>
                      <a:r>
                        <a:rPr lang="fr-CA" sz="1200" dirty="0"/>
                        <a:t>Acceptance rate</a:t>
                      </a:r>
                    </a:p>
                  </a:txBody>
                  <a:tcPr/>
                </a:tc>
                <a:tc>
                  <a:txBody>
                    <a:bodyPr/>
                    <a:lstStyle/>
                    <a:p>
                      <a:r>
                        <a:rPr lang="fr-CA" sz="1200" dirty="0"/>
                        <a:t>For the 2024 </a:t>
                      </a:r>
                      <a:r>
                        <a:rPr lang="fr-CA" sz="1200" dirty="0" err="1"/>
                        <a:t>ongoing</a:t>
                      </a:r>
                      <a:r>
                        <a:rPr lang="fr-CA" sz="1200" dirty="0"/>
                        <a:t> </a:t>
                      </a:r>
                      <a:r>
                        <a:rPr lang="fr-CA" sz="1200" dirty="0" err="1"/>
                        <a:t>edition</a:t>
                      </a:r>
                      <a:r>
                        <a:rPr lang="fr-CA" sz="1200" dirty="0"/>
                        <a:t> : 11 % </a:t>
                      </a:r>
                      <a:r>
                        <a:rPr lang="fr-CA" sz="1200" dirty="0" err="1"/>
                        <a:t>were</a:t>
                      </a:r>
                      <a:r>
                        <a:rPr lang="fr-CA" sz="1200" dirty="0"/>
                        <a:t> </a:t>
                      </a:r>
                      <a:r>
                        <a:rPr lang="fr-CA" sz="1200" dirty="0" err="1"/>
                        <a:t>early</a:t>
                      </a:r>
                      <a:r>
                        <a:rPr lang="fr-CA" sz="1200" dirty="0"/>
                        <a:t> </a:t>
                      </a:r>
                      <a:r>
                        <a:rPr lang="fr-CA" sz="1200" dirty="0" err="1"/>
                        <a:t>accept</a:t>
                      </a:r>
                      <a:r>
                        <a:rPr lang="fr-CA" sz="1200" dirty="0"/>
                        <a:t>, 35 % </a:t>
                      </a:r>
                      <a:r>
                        <a:rPr lang="fr-CA" sz="1200" dirty="0" err="1"/>
                        <a:t>early</a:t>
                      </a:r>
                      <a:r>
                        <a:rPr lang="fr-CA" sz="1200" dirty="0"/>
                        <a:t> </a:t>
                      </a:r>
                      <a:r>
                        <a:rPr lang="fr-CA" sz="1200" dirty="0" err="1"/>
                        <a:t>reject</a:t>
                      </a:r>
                      <a:r>
                        <a:rPr lang="fr-CA" sz="1200" dirty="0"/>
                        <a:t> and 54 % </a:t>
                      </a:r>
                      <a:r>
                        <a:rPr lang="fr-CA" sz="1200" dirty="0" err="1"/>
                        <a:t>going</a:t>
                      </a:r>
                      <a:r>
                        <a:rPr lang="fr-CA" sz="1200" dirty="0"/>
                        <a:t> to the </a:t>
                      </a:r>
                      <a:r>
                        <a:rPr lang="fr-CA" sz="1200" dirty="0" err="1"/>
                        <a:t>rebuttal</a:t>
                      </a:r>
                      <a:r>
                        <a:rPr lang="fr-CA" sz="1200" dirty="0"/>
                        <a:t> stage. ~ 30 % </a:t>
                      </a:r>
                      <a:r>
                        <a:rPr lang="fr-CA" sz="1200" dirty="0" err="1"/>
                        <a:t>overall</a:t>
                      </a:r>
                      <a:r>
                        <a:rPr lang="fr-CA" sz="1200" dirty="0"/>
                        <a:t> </a:t>
                      </a:r>
                      <a:r>
                        <a:rPr lang="fr-CA" sz="1200" dirty="0" err="1"/>
                        <a:t>accepted</a:t>
                      </a:r>
                      <a:r>
                        <a:rPr lang="fr-CA" sz="1200" dirty="0"/>
                        <a:t> . (</a:t>
                      </a:r>
                      <a:r>
                        <a:rPr lang="fr-CA" sz="1200" dirty="0">
                          <a:hlinkClick r:id="rId3"/>
                        </a:rPr>
                        <a:t>https://conferences.miccai.org/2024/en/Update-on-MICCAI-2024-Paper-Reviews.html</a:t>
                      </a:r>
                      <a:r>
                        <a:rPr lang="fr-CA" sz="1200" dirty="0"/>
                        <a:t>). </a:t>
                      </a:r>
                    </a:p>
                  </a:txBody>
                  <a:tcPr/>
                </a:tc>
                <a:extLst>
                  <a:ext uri="{0D108BD9-81ED-4DB2-BD59-A6C34878D82A}">
                    <a16:rowId xmlns:a16="http://schemas.microsoft.com/office/drawing/2014/main" val="1341316739"/>
                  </a:ext>
                </a:extLst>
              </a:tr>
              <a:tr h="332060">
                <a:tc>
                  <a:txBody>
                    <a:bodyPr/>
                    <a:lstStyle/>
                    <a:p>
                      <a:r>
                        <a:rPr lang="fr-CA" sz="1200" dirty="0"/>
                        <a:t>« Specialty »</a:t>
                      </a:r>
                    </a:p>
                  </a:txBody>
                  <a:tcPr/>
                </a:tc>
                <a:tc>
                  <a:txBody>
                    <a:bodyPr/>
                    <a:lstStyle/>
                    <a:p>
                      <a:r>
                        <a:rPr lang="fr-CA" sz="1200" b="1" dirty="0"/>
                        <a:t>Novel </a:t>
                      </a:r>
                      <a:r>
                        <a:rPr lang="fr-CA" sz="1200" b="1" dirty="0" err="1"/>
                        <a:t>methods</a:t>
                      </a:r>
                      <a:r>
                        <a:rPr lang="fr-CA" sz="1200" b="1" dirty="0"/>
                        <a:t> and AI</a:t>
                      </a:r>
                    </a:p>
                    <a:p>
                      <a:r>
                        <a:rPr lang="fr-CA" sz="1200" dirty="0" err="1"/>
                        <a:t>Medical</a:t>
                      </a:r>
                      <a:r>
                        <a:rPr lang="fr-CA" sz="1200" dirty="0"/>
                        <a:t> application </a:t>
                      </a:r>
                      <a:r>
                        <a:rPr lang="fr-CA" sz="1200" dirty="0" err="1"/>
                        <a:t>is</a:t>
                      </a:r>
                      <a:r>
                        <a:rPr lang="fr-CA" sz="1200" dirty="0"/>
                        <a:t> more or </a:t>
                      </a:r>
                      <a:r>
                        <a:rPr lang="fr-CA" sz="1200" dirty="0" err="1"/>
                        <a:t>less</a:t>
                      </a:r>
                      <a:r>
                        <a:rPr lang="fr-CA" sz="1200" dirty="0"/>
                        <a:t> important</a:t>
                      </a:r>
                    </a:p>
                  </a:txBody>
                  <a:tcPr/>
                </a:tc>
                <a:extLst>
                  <a:ext uri="{0D108BD9-81ED-4DB2-BD59-A6C34878D82A}">
                    <a16:rowId xmlns:a16="http://schemas.microsoft.com/office/drawing/2014/main" val="1926362672"/>
                  </a:ext>
                </a:extLst>
              </a:tr>
              <a:tr h="863357">
                <a:tc>
                  <a:txBody>
                    <a:bodyPr/>
                    <a:lstStyle/>
                    <a:p>
                      <a:r>
                        <a:rPr lang="fr-CA" sz="1200" dirty="0" err="1"/>
                        <a:t>Criteria</a:t>
                      </a:r>
                      <a:r>
                        <a:rPr lang="fr-CA" sz="1200" dirty="0"/>
                        <a:t> for </a:t>
                      </a:r>
                      <a:r>
                        <a:rPr lang="fr-CA" sz="1200" dirty="0" err="1"/>
                        <a:t>paper</a:t>
                      </a:r>
                      <a:r>
                        <a:rPr lang="fr-CA" sz="1200" dirty="0"/>
                        <a:t> </a:t>
                      </a:r>
                      <a:r>
                        <a:rPr lang="fr-CA" sz="1200" dirty="0" err="1"/>
                        <a:t>selection</a:t>
                      </a:r>
                      <a:endParaRPr lang="fr-CA" sz="1200" dirty="0"/>
                    </a:p>
                  </a:txBody>
                  <a:tcPr/>
                </a:tc>
                <a:tc>
                  <a:txBody>
                    <a:bodyPr/>
                    <a:lstStyle/>
                    <a:p>
                      <a:r>
                        <a:rPr lang="en-US" sz="1200" b="0" i="0" kern="1200" dirty="0">
                          <a:solidFill>
                            <a:schemeClr val="dk1"/>
                          </a:solidFill>
                          <a:effectLst/>
                          <a:latin typeface="+mn-lt"/>
                          <a:ea typeface="+mn-ea"/>
                          <a:cs typeface="+mn-cs"/>
                        </a:rPr>
                        <a:t>Methodological papers : “Highly innovative and ground-breaking methods, technologies, or systems, in the areas of interest to the MICCAI Society. [...] Clear innovations and contributions over the state-of-the-art methodologies. "</a:t>
                      </a:r>
                    </a:p>
                    <a:p>
                      <a:r>
                        <a:rPr lang="en-US" sz="1200" b="0" i="0" kern="1200" dirty="0">
                          <a:solidFill>
                            <a:schemeClr val="dk1"/>
                          </a:solidFill>
                          <a:effectLst/>
                          <a:latin typeface="+mn-lt"/>
                          <a:ea typeface="+mn-ea"/>
                          <a:cs typeface="+mn-cs"/>
                        </a:rPr>
                        <a:t>Application studies : “Demonstrate the impact or clinical value of one or more existing techniques, or to adapt/adopt state-of-the-art methods to a new problem or context”. </a:t>
                      </a:r>
                    </a:p>
                    <a:p>
                      <a:r>
                        <a:rPr lang="en-US" sz="1200" b="1" i="0" kern="1200" dirty="0">
                          <a:solidFill>
                            <a:schemeClr val="dk1"/>
                          </a:solidFill>
                          <a:effectLst/>
                          <a:latin typeface="+mn-lt"/>
                          <a:ea typeface="+mn-ea"/>
                          <a:cs typeface="+mn-cs"/>
                        </a:rPr>
                        <a:t>NOVELTY</a:t>
                      </a:r>
                    </a:p>
                  </a:txBody>
                  <a:tcPr/>
                </a:tc>
                <a:extLst>
                  <a:ext uri="{0D108BD9-81ED-4DB2-BD59-A6C34878D82A}">
                    <a16:rowId xmlns:a16="http://schemas.microsoft.com/office/drawing/2014/main" val="3193314726"/>
                  </a:ext>
                </a:extLst>
              </a:tr>
              <a:tr h="332060">
                <a:tc>
                  <a:txBody>
                    <a:bodyPr/>
                    <a:lstStyle/>
                    <a:p>
                      <a:r>
                        <a:rPr lang="fr-CA" sz="1200" dirty="0" err="1"/>
                        <a:t>Length</a:t>
                      </a:r>
                      <a:r>
                        <a:rPr lang="fr-CA" sz="1200" dirty="0"/>
                        <a:t> restrictions in </a:t>
                      </a:r>
                      <a:r>
                        <a:rPr lang="fr-CA" sz="1200" dirty="0" err="1"/>
                        <a:t>published</a:t>
                      </a:r>
                      <a:r>
                        <a:rPr lang="fr-CA" sz="1200" dirty="0"/>
                        <a:t> </a:t>
                      </a:r>
                      <a:r>
                        <a:rPr lang="fr-CA" sz="1200" dirty="0" err="1"/>
                        <a:t>papers</a:t>
                      </a:r>
                      <a:endParaRPr lang="fr-CA" sz="1200" dirty="0"/>
                    </a:p>
                  </a:txBody>
                  <a:tcPr/>
                </a:tc>
                <a:tc>
                  <a:txBody>
                    <a:bodyPr/>
                    <a:lstStyle/>
                    <a:p>
                      <a:r>
                        <a:rPr lang="fr-CA" sz="1200" dirty="0"/>
                        <a:t>8 page maximum. </a:t>
                      </a:r>
                    </a:p>
                  </a:txBody>
                  <a:tcPr/>
                </a:tc>
                <a:extLst>
                  <a:ext uri="{0D108BD9-81ED-4DB2-BD59-A6C34878D82A}">
                    <a16:rowId xmlns:a16="http://schemas.microsoft.com/office/drawing/2014/main" val="3196245373"/>
                  </a:ext>
                </a:extLst>
              </a:tr>
            </a:tbl>
          </a:graphicData>
        </a:graphic>
      </p:graphicFrame>
      <p:sp>
        <p:nvSpPr>
          <p:cNvPr id="18" name="ZoneTexte 17">
            <a:extLst>
              <a:ext uri="{FF2B5EF4-FFF2-40B4-BE49-F238E27FC236}">
                <a16:creationId xmlns:a16="http://schemas.microsoft.com/office/drawing/2014/main" id="{17447A09-9948-B1ED-AA56-A8117F4F8FCD}"/>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E5E03169-09A0-7659-CFDD-E6D705134DF8}"/>
              </a:ext>
            </a:extLst>
          </p:cNvPr>
          <p:cNvSpPr txBox="1"/>
          <p:nvPr/>
        </p:nvSpPr>
        <p:spPr>
          <a:xfrm>
            <a:off x="8207297"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520711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713224" y="1705864"/>
            <a:ext cx="7965584" cy="2379900"/>
          </a:xfrm>
          <a:prstGeom prst="rect">
            <a:avLst/>
          </a:prstGeom>
        </p:spPr>
        <p:txBody>
          <a:bodyPr spcFirstLastPara="1" wrap="square" lIns="91425" tIns="91425" rIns="91425" bIns="91425" anchor="t" anchorCtr="0">
            <a:noAutofit/>
          </a:bodyPr>
          <a:lstStyle/>
          <a:p>
            <a:r>
              <a:rPr lang="fr-CA" i="1" dirty="0"/>
              <a:t>Workshops</a:t>
            </a:r>
          </a:p>
          <a:p>
            <a:pPr lvl="1" algn="l"/>
            <a:r>
              <a:rPr lang="fr-CA" i="1" dirty="0"/>
              <a:t>~ </a:t>
            </a:r>
            <a:r>
              <a:rPr lang="fr-CA" b="1" i="1" dirty="0"/>
              <a:t>40</a:t>
            </a:r>
            <a:r>
              <a:rPr lang="fr-CA" i="1" dirty="0"/>
              <a:t> </a:t>
            </a:r>
            <a:r>
              <a:rPr lang="fr-CA" i="1" dirty="0" err="1"/>
              <a:t>different</a:t>
            </a:r>
            <a:r>
              <a:rPr lang="fr-CA" i="1" dirty="0"/>
              <a:t> workshops at the 2024 </a:t>
            </a:r>
            <a:r>
              <a:rPr lang="fr-CA" i="1" dirty="0" err="1"/>
              <a:t>edition</a:t>
            </a:r>
            <a:endParaRPr lang="fr-CA" i="1" dirty="0"/>
          </a:p>
          <a:p>
            <a:r>
              <a:rPr lang="fr-CA" i="1" dirty="0"/>
              <a:t>Challenges</a:t>
            </a:r>
          </a:p>
          <a:p>
            <a:pPr lvl="1" algn="l"/>
            <a:r>
              <a:rPr lang="fr-CA" i="1" dirty="0"/>
              <a:t>~ </a:t>
            </a:r>
            <a:r>
              <a:rPr lang="fr-CA" b="1" i="1" dirty="0"/>
              <a:t>50</a:t>
            </a:r>
            <a:r>
              <a:rPr lang="fr-CA" i="1" dirty="0"/>
              <a:t> </a:t>
            </a:r>
            <a:r>
              <a:rPr lang="fr-CA" i="1" dirty="0" err="1"/>
              <a:t>different</a:t>
            </a:r>
            <a:r>
              <a:rPr lang="fr-CA" i="1" dirty="0"/>
              <a:t> challenges at the 2024 </a:t>
            </a:r>
            <a:r>
              <a:rPr lang="fr-CA" i="1" dirty="0" err="1"/>
              <a:t>edition</a:t>
            </a:r>
            <a:endParaRPr lang="fr-CA" i="1" dirty="0"/>
          </a:p>
          <a:p>
            <a:r>
              <a:rPr lang="fr-CA" i="1" dirty="0" err="1"/>
              <a:t>Tutorials</a:t>
            </a:r>
            <a:endParaRPr lang="fr-CA" i="1" dirty="0"/>
          </a:p>
          <a:p>
            <a:pPr lvl="1" algn="l"/>
            <a:r>
              <a:rPr lang="fr-CA" i="1" dirty="0"/>
              <a:t>~ </a:t>
            </a:r>
            <a:r>
              <a:rPr lang="fr-CA" b="1" i="1" dirty="0"/>
              <a:t>10</a:t>
            </a:r>
            <a:r>
              <a:rPr lang="fr-CA" i="1" dirty="0"/>
              <a:t> </a:t>
            </a:r>
            <a:r>
              <a:rPr lang="fr-CA" i="1" dirty="0" err="1"/>
              <a:t>different</a:t>
            </a:r>
            <a:r>
              <a:rPr lang="fr-CA" i="1" dirty="0"/>
              <a:t> </a:t>
            </a:r>
            <a:r>
              <a:rPr lang="fr-CA" i="1" dirty="0" err="1"/>
              <a:t>tutorials</a:t>
            </a:r>
            <a:r>
              <a:rPr lang="fr-CA" i="1" dirty="0"/>
              <a:t> at the 2024 </a:t>
            </a:r>
            <a:r>
              <a:rPr lang="fr-CA" i="1" dirty="0" err="1"/>
              <a:t>edition</a:t>
            </a:r>
            <a:endParaRPr lang="fr-CA" i="1" dirty="0"/>
          </a:p>
          <a:p>
            <a:r>
              <a:rPr lang="fr-CA" i="1" dirty="0" err="1"/>
              <a:t>Keynotes</a:t>
            </a:r>
            <a:endParaRPr lang="fr-CA" i="1" dirty="0"/>
          </a:p>
          <a:p>
            <a:r>
              <a:rPr lang="fr-CA" i="1" dirty="0"/>
              <a:t>Posters</a:t>
            </a:r>
          </a:p>
          <a:p>
            <a:r>
              <a:rPr lang="fr-CA" i="1" dirty="0" err="1"/>
              <a:t>Conference</a:t>
            </a:r>
            <a:r>
              <a:rPr lang="fr-CA" i="1" dirty="0"/>
              <a:t> </a:t>
            </a:r>
            <a:r>
              <a:rPr lang="fr-CA" i="1" dirty="0" err="1"/>
              <a:t>talks</a:t>
            </a:r>
            <a:endParaRPr lang="fr-CA" i="1" dirty="0"/>
          </a:p>
        </p:txBody>
      </p:sp>
      <p:sp>
        <p:nvSpPr>
          <p:cNvPr id="554" name="Google Shape;554;p66"/>
          <p:cNvSpPr txBox="1">
            <a:spLocks noGrp="1"/>
          </p:cNvSpPr>
          <p:nvPr>
            <p:ph type="title"/>
          </p:nvPr>
        </p:nvSpPr>
        <p:spPr>
          <a:xfrm>
            <a:off x="611257" y="716487"/>
            <a:ext cx="6289206" cy="572700"/>
          </a:xfrm>
          <a:prstGeom prst="rect">
            <a:avLst/>
          </a:prstGeom>
        </p:spPr>
        <p:txBody>
          <a:bodyPr spcFirstLastPara="1" wrap="square" lIns="91425" tIns="91425" rIns="91425" bIns="91425" anchor="t" anchorCtr="0">
            <a:noAutofit/>
          </a:bodyPr>
          <a:lstStyle/>
          <a:p>
            <a:pPr lvl="0" algn="l"/>
            <a:r>
              <a:rPr lang="fr-CA" dirty="0" err="1"/>
              <a:t>Activities</a:t>
            </a:r>
            <a:r>
              <a:rPr lang="fr-CA" dirty="0"/>
              <a:t> at MICCAI</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3200932D-4087-0F96-9775-E2DA2EDA781D}"/>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DD4090E9-D152-D496-4E04-1AB0001B0583}"/>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1627304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713224" y="1757950"/>
            <a:ext cx="7965584" cy="2379900"/>
          </a:xfrm>
          <a:prstGeom prst="rect">
            <a:avLst/>
          </a:prstGeom>
        </p:spPr>
        <p:txBody>
          <a:bodyPr spcFirstLastPara="1" wrap="square" lIns="91425" tIns="91425" rIns="91425" bIns="91425" anchor="t" anchorCtr="0">
            <a:noAutofit/>
          </a:bodyPr>
          <a:lstStyle/>
          <a:p>
            <a:r>
              <a:rPr lang="fr-CA" i="1" dirty="0" err="1"/>
              <a:t>What</a:t>
            </a:r>
            <a:r>
              <a:rPr lang="fr-CA" i="1" dirty="0"/>
              <a:t> do </a:t>
            </a:r>
            <a:r>
              <a:rPr lang="fr-CA" i="1" dirty="0" err="1"/>
              <a:t>we</a:t>
            </a:r>
            <a:r>
              <a:rPr lang="fr-CA" i="1" dirty="0"/>
              <a:t> </a:t>
            </a:r>
            <a:r>
              <a:rPr lang="fr-CA" i="1" dirty="0" err="1"/>
              <a:t>need</a:t>
            </a:r>
            <a:r>
              <a:rPr lang="fr-CA" i="1" dirty="0"/>
              <a:t> to </a:t>
            </a:r>
            <a:r>
              <a:rPr lang="fr-CA" i="1" dirty="0" err="1"/>
              <a:t>submit</a:t>
            </a:r>
            <a:r>
              <a:rPr lang="fr-CA" i="1" dirty="0"/>
              <a:t> ?</a:t>
            </a:r>
          </a:p>
          <a:p>
            <a:pPr lvl="1" algn="l"/>
            <a:r>
              <a:rPr lang="fr-CA" i="1" dirty="0"/>
              <a:t>First : Intention to </a:t>
            </a:r>
            <a:r>
              <a:rPr lang="fr-CA" i="1" dirty="0" err="1"/>
              <a:t>submit</a:t>
            </a:r>
            <a:endParaRPr lang="fr-CA" i="1" dirty="0"/>
          </a:p>
          <a:p>
            <a:pPr lvl="2" algn="l"/>
            <a:r>
              <a:rPr lang="fr-CA" i="1" dirty="0" err="1"/>
              <a:t>Consists</a:t>
            </a:r>
            <a:r>
              <a:rPr lang="fr-CA" i="1" dirty="0"/>
              <a:t> </a:t>
            </a:r>
            <a:r>
              <a:rPr lang="fr-CA" i="1" dirty="0" err="1"/>
              <a:t>essentially</a:t>
            </a:r>
            <a:r>
              <a:rPr lang="fr-CA" i="1" dirty="0"/>
              <a:t> of information about the </a:t>
            </a:r>
            <a:r>
              <a:rPr lang="fr-CA" i="1" dirty="0" err="1"/>
              <a:t>authors</a:t>
            </a:r>
            <a:r>
              <a:rPr lang="fr-CA" i="1" dirty="0"/>
              <a:t> and an abstract</a:t>
            </a:r>
          </a:p>
          <a:p>
            <a:pPr lvl="1" algn="l"/>
            <a:r>
              <a:rPr lang="fr-CA" i="1" dirty="0"/>
              <a:t>A few </a:t>
            </a:r>
            <a:r>
              <a:rPr lang="fr-CA" i="1" dirty="0" err="1"/>
              <a:t>weeks</a:t>
            </a:r>
            <a:r>
              <a:rPr lang="fr-CA" i="1" dirty="0"/>
              <a:t> </a:t>
            </a:r>
            <a:r>
              <a:rPr lang="fr-CA" i="1" dirty="0" err="1"/>
              <a:t>later</a:t>
            </a:r>
            <a:r>
              <a:rPr lang="fr-CA" i="1" dirty="0"/>
              <a:t> : Article (8-page maximum)</a:t>
            </a:r>
          </a:p>
        </p:txBody>
      </p:sp>
      <p:sp>
        <p:nvSpPr>
          <p:cNvPr id="554" name="Google Shape;554;p66"/>
          <p:cNvSpPr txBox="1">
            <a:spLocks noGrp="1"/>
          </p:cNvSpPr>
          <p:nvPr>
            <p:ph type="title"/>
          </p:nvPr>
        </p:nvSpPr>
        <p:spPr>
          <a:xfrm>
            <a:off x="622830" y="820925"/>
            <a:ext cx="677339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MICCAI submission and review process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EBF94275-C351-ADDC-E7C5-A88716EC504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B14BD734-3E26-61D0-B2E7-B1F9F482ACE2}"/>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427666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9"/>
          <p:cNvSpPr txBox="1">
            <a:spLocks noGrp="1"/>
          </p:cNvSpPr>
          <p:nvPr>
            <p:ph type="title"/>
          </p:nvPr>
        </p:nvSpPr>
        <p:spPr>
          <a:xfrm>
            <a:off x="2714550" y="2366272"/>
            <a:ext cx="3714900" cy="8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Conferences</a:t>
            </a:r>
            <a:endParaRPr dirty="0"/>
          </a:p>
        </p:txBody>
      </p:sp>
      <p:sp>
        <p:nvSpPr>
          <p:cNvPr id="573" name="Google Shape;573;p69"/>
          <p:cNvSpPr txBox="1">
            <a:spLocks noGrp="1"/>
          </p:cNvSpPr>
          <p:nvPr>
            <p:ph type="title" idx="2"/>
          </p:nvPr>
        </p:nvSpPr>
        <p:spPr>
          <a:xfrm>
            <a:off x="3746550" y="1339163"/>
            <a:ext cx="16509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01</a:t>
            </a:r>
            <a:endParaRPr/>
          </a:p>
        </p:txBody>
      </p:sp>
      <p:sp>
        <p:nvSpPr>
          <p:cNvPr id="2" name="ZoneTexte 1">
            <a:extLst>
              <a:ext uri="{FF2B5EF4-FFF2-40B4-BE49-F238E27FC236}">
                <a16:creationId xmlns:a16="http://schemas.microsoft.com/office/drawing/2014/main" id="{651B9F09-7280-1B34-B2DD-3F157EF4ED5F}"/>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70906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332646" y="1177141"/>
            <a:ext cx="8201766" cy="3587816"/>
          </a:xfrm>
          <a:prstGeom prst="rect">
            <a:avLst/>
          </a:prstGeom>
        </p:spPr>
        <p:txBody>
          <a:bodyPr spcFirstLastPara="1" wrap="square" lIns="91425" tIns="91425" rIns="91425" bIns="91425" anchor="t" anchorCtr="0">
            <a:noAutofit/>
          </a:bodyPr>
          <a:lstStyle/>
          <a:p>
            <a:pPr marL="514350" indent="-514350">
              <a:lnSpc>
                <a:spcPct val="114000"/>
              </a:lnSpc>
              <a:buFont typeface="+mj-lt"/>
              <a:buAutoNum type="arabicPeriod"/>
            </a:pPr>
            <a:r>
              <a:rPr lang="fr-CA" sz="1200" i="1" dirty="0"/>
              <a:t>First </a:t>
            </a:r>
            <a:r>
              <a:rPr lang="fr-CA" sz="1200" i="1" dirty="0" err="1"/>
              <a:t>we</a:t>
            </a:r>
            <a:r>
              <a:rPr lang="fr-CA" sz="1200" i="1" dirty="0"/>
              <a:t> </a:t>
            </a:r>
            <a:r>
              <a:rPr lang="fr-CA" sz="1200" i="1" dirty="0" err="1"/>
              <a:t>submit</a:t>
            </a:r>
            <a:r>
              <a:rPr lang="fr-CA" sz="1200" i="1" dirty="0"/>
              <a:t> an « intention to </a:t>
            </a:r>
            <a:r>
              <a:rPr lang="fr-CA" sz="1200" i="1" dirty="0" err="1"/>
              <a:t>submit</a:t>
            </a:r>
            <a:r>
              <a:rPr lang="fr-CA" sz="1200" i="1" dirty="0"/>
              <a:t> », (abstract and information about the </a:t>
            </a:r>
            <a:r>
              <a:rPr lang="fr-CA" sz="1200" i="1" dirty="0" err="1"/>
              <a:t>authors</a:t>
            </a:r>
            <a:r>
              <a:rPr lang="fr-CA" sz="1200" i="1" dirty="0"/>
              <a:t>).</a:t>
            </a:r>
          </a:p>
          <a:p>
            <a:pPr marL="0" indent="0">
              <a:lnSpc>
                <a:spcPct val="114000"/>
              </a:lnSpc>
              <a:buNone/>
            </a:pPr>
            <a:r>
              <a:rPr lang="fr-CA" sz="1200" i="1" dirty="0"/>
              <a:t>A minimum of 1 </a:t>
            </a:r>
            <a:r>
              <a:rPr lang="fr-CA" sz="1200" i="1" dirty="0" err="1"/>
              <a:t>co-author</a:t>
            </a:r>
            <a:r>
              <a:rPr lang="fr-CA" sz="1200" i="1" dirty="0"/>
              <a:t> of </a:t>
            </a:r>
            <a:r>
              <a:rPr lang="fr-CA" sz="1200" i="1" dirty="0" err="1"/>
              <a:t>every</a:t>
            </a:r>
            <a:r>
              <a:rPr lang="fr-CA" sz="1200" i="1" dirty="0"/>
              <a:t> </a:t>
            </a:r>
            <a:r>
              <a:rPr lang="fr-CA" sz="1200" i="1" dirty="0" err="1"/>
              <a:t>submission</a:t>
            </a:r>
            <a:r>
              <a:rPr lang="fr-CA" sz="1200" i="1" dirty="0"/>
              <a:t> </a:t>
            </a:r>
            <a:r>
              <a:rPr lang="fr-CA" sz="1200" i="1" dirty="0" err="1"/>
              <a:t>needs</a:t>
            </a:r>
            <a:r>
              <a:rPr lang="fr-CA" sz="1200" i="1" dirty="0"/>
              <a:t> to </a:t>
            </a:r>
            <a:r>
              <a:rPr lang="fr-CA" sz="1200" i="1" dirty="0" err="1"/>
              <a:t>register</a:t>
            </a:r>
            <a:r>
              <a:rPr lang="fr-CA" sz="1200" i="1" dirty="0"/>
              <a:t> as a </a:t>
            </a:r>
            <a:r>
              <a:rPr lang="fr-CA" sz="1200" i="1" dirty="0" err="1"/>
              <a:t>reviewer</a:t>
            </a:r>
            <a:r>
              <a:rPr lang="fr-CA" sz="1200" i="1" dirty="0"/>
              <a:t> for the </a:t>
            </a:r>
            <a:r>
              <a:rPr lang="fr-CA" sz="1200" i="1" dirty="0" err="1"/>
              <a:t>current</a:t>
            </a:r>
            <a:r>
              <a:rPr lang="fr-CA" sz="1200" i="1" dirty="0"/>
              <a:t> </a:t>
            </a:r>
            <a:r>
              <a:rPr lang="fr-CA" sz="1200" i="1" dirty="0" err="1"/>
              <a:t>edition</a:t>
            </a:r>
            <a:r>
              <a:rPr lang="fr-CA" sz="1200" i="1" dirty="0"/>
              <a:t> of MICCAI (</a:t>
            </a:r>
            <a:r>
              <a:rPr lang="fr-CA" sz="1200" i="1" dirty="0" err="1"/>
              <a:t>with</a:t>
            </a:r>
            <a:r>
              <a:rPr lang="fr-CA" sz="1200" i="1" dirty="0"/>
              <a:t> « at least » an </a:t>
            </a:r>
            <a:r>
              <a:rPr lang="fr-CA" sz="1200" i="1" dirty="0" err="1"/>
              <a:t>ongoing</a:t>
            </a:r>
            <a:r>
              <a:rPr lang="fr-CA" sz="1200" i="1" dirty="0"/>
              <a:t> PhD </a:t>
            </a:r>
            <a:r>
              <a:rPr lang="fr-CA" sz="1200" i="1" dirty="0" err="1"/>
              <a:t>level</a:t>
            </a:r>
            <a:r>
              <a:rPr lang="fr-CA" sz="1200" i="1" dirty="0"/>
              <a:t>))</a:t>
            </a:r>
          </a:p>
          <a:p>
            <a:pPr marL="514350" indent="-514350">
              <a:lnSpc>
                <a:spcPct val="114000"/>
              </a:lnSpc>
              <a:buFont typeface="+mj-lt"/>
              <a:buAutoNum type="arabicPeriod" startAt="2"/>
            </a:pPr>
            <a:r>
              <a:rPr lang="fr-CA" sz="1200" i="1" dirty="0"/>
              <a:t>2 </a:t>
            </a:r>
            <a:r>
              <a:rPr lang="fr-CA" sz="1200" i="1" dirty="0" err="1"/>
              <a:t>weeks</a:t>
            </a:r>
            <a:r>
              <a:rPr lang="fr-CA" sz="1200" i="1" dirty="0"/>
              <a:t> </a:t>
            </a:r>
            <a:r>
              <a:rPr lang="fr-CA" sz="1200" i="1" dirty="0" err="1"/>
              <a:t>after</a:t>
            </a:r>
            <a:r>
              <a:rPr lang="fr-CA" sz="1200" i="1" dirty="0"/>
              <a:t> the « Intention to </a:t>
            </a:r>
            <a:r>
              <a:rPr lang="fr-CA" sz="1200" i="1" dirty="0" err="1"/>
              <a:t>submit</a:t>
            </a:r>
            <a:r>
              <a:rPr lang="fr-CA" sz="1200" i="1" dirty="0"/>
              <a:t> », </a:t>
            </a:r>
            <a:r>
              <a:rPr lang="fr-CA" sz="1200" i="1" dirty="0" err="1"/>
              <a:t>submitters</a:t>
            </a:r>
            <a:r>
              <a:rPr lang="fr-CA" sz="1200" i="1" dirty="0"/>
              <a:t> </a:t>
            </a:r>
            <a:r>
              <a:rPr lang="fr-CA" sz="1200" i="1" dirty="0" err="1"/>
              <a:t>send</a:t>
            </a:r>
            <a:r>
              <a:rPr lang="fr-CA" sz="1200" i="1" dirty="0"/>
              <a:t> the full article (8-page maximum).</a:t>
            </a:r>
          </a:p>
          <a:p>
            <a:pPr marL="514350" indent="-514350">
              <a:lnSpc>
                <a:spcPct val="114000"/>
              </a:lnSpc>
              <a:buFont typeface="+mj-lt"/>
              <a:buAutoNum type="arabicPeriod" startAt="2"/>
            </a:pPr>
            <a:r>
              <a:rPr lang="fr-CA" sz="1200" i="1" dirty="0"/>
              <a:t>A few </a:t>
            </a:r>
            <a:r>
              <a:rPr lang="fr-CA" sz="1200" i="1" dirty="0" err="1"/>
              <a:t>months</a:t>
            </a:r>
            <a:r>
              <a:rPr lang="fr-CA" sz="1200" i="1" dirty="0"/>
              <a:t> </a:t>
            </a:r>
            <a:r>
              <a:rPr lang="fr-CA" sz="1200" i="1" dirty="0" err="1"/>
              <a:t>later</a:t>
            </a:r>
            <a:r>
              <a:rPr lang="fr-CA" sz="1200" i="1" dirty="0"/>
              <a:t>, the </a:t>
            </a:r>
            <a:r>
              <a:rPr lang="fr-CA" sz="1200" i="1" dirty="0" err="1"/>
              <a:t>reviews</a:t>
            </a:r>
            <a:r>
              <a:rPr lang="fr-CA" sz="1200" i="1" dirty="0"/>
              <a:t> are sent to the </a:t>
            </a:r>
            <a:r>
              <a:rPr lang="fr-CA" sz="1200" i="1" dirty="0" err="1"/>
              <a:t>submitters</a:t>
            </a:r>
            <a:r>
              <a:rPr lang="fr-CA" sz="1200" i="1" dirty="0"/>
              <a:t>. </a:t>
            </a:r>
            <a:r>
              <a:rPr lang="fr-CA" sz="1200" i="1" dirty="0" err="1"/>
              <a:t>Some</a:t>
            </a:r>
            <a:r>
              <a:rPr lang="fr-CA" sz="1200" i="1" dirty="0"/>
              <a:t> articles are « </a:t>
            </a:r>
            <a:r>
              <a:rPr lang="fr-CA" sz="1200" i="1" dirty="0" err="1"/>
              <a:t>early</a:t>
            </a:r>
            <a:r>
              <a:rPr lang="fr-CA" sz="1200" i="1" dirty="0"/>
              <a:t> </a:t>
            </a:r>
            <a:r>
              <a:rPr lang="fr-CA" sz="1200" i="1" dirty="0" err="1"/>
              <a:t>accepted</a:t>
            </a:r>
            <a:r>
              <a:rPr lang="fr-CA" sz="1200" i="1" dirty="0"/>
              <a:t> », </a:t>
            </a:r>
            <a:r>
              <a:rPr lang="fr-CA" sz="1200" i="1" dirty="0" err="1"/>
              <a:t>some</a:t>
            </a:r>
            <a:r>
              <a:rPr lang="fr-CA" sz="1200" i="1" dirty="0"/>
              <a:t> are </a:t>
            </a:r>
            <a:r>
              <a:rPr lang="fr-CA" sz="1200" i="1" dirty="0" err="1"/>
              <a:t>rejected</a:t>
            </a:r>
            <a:r>
              <a:rPr lang="fr-CA" sz="1200" i="1" dirty="0"/>
              <a:t>, </a:t>
            </a:r>
            <a:r>
              <a:rPr lang="fr-CA" sz="1200" i="1" dirty="0" err="1"/>
              <a:t>some</a:t>
            </a:r>
            <a:r>
              <a:rPr lang="fr-CA" sz="1200" i="1" dirty="0"/>
              <a:t> are « borderline », </a:t>
            </a:r>
            <a:r>
              <a:rPr lang="fr-CA" sz="1200" i="1" dirty="0" err="1"/>
              <a:t>meaning</a:t>
            </a:r>
            <a:r>
              <a:rPr lang="fr-CA" sz="1200" i="1" dirty="0"/>
              <a:t> </a:t>
            </a:r>
            <a:r>
              <a:rPr lang="fr-CA" sz="1200" i="1" dirty="0" err="1"/>
              <a:t>that</a:t>
            </a:r>
            <a:r>
              <a:rPr lang="fr-CA" sz="1200" i="1" dirty="0"/>
              <a:t> </a:t>
            </a:r>
            <a:r>
              <a:rPr lang="fr-CA" sz="1200" i="1" dirty="0" err="1"/>
              <a:t>they</a:t>
            </a:r>
            <a:r>
              <a:rPr lang="fr-CA" sz="1200" i="1" dirty="0"/>
              <a:t> </a:t>
            </a:r>
            <a:r>
              <a:rPr lang="fr-CA" sz="1200" i="1" dirty="0" err="1"/>
              <a:t>could</a:t>
            </a:r>
            <a:r>
              <a:rPr lang="fr-CA" sz="1200" i="1" dirty="0"/>
              <a:t> </a:t>
            </a:r>
            <a:r>
              <a:rPr lang="fr-CA" sz="1200" i="1" dirty="0" err="1"/>
              <a:t>still</a:t>
            </a:r>
            <a:r>
              <a:rPr lang="fr-CA" sz="1200" i="1" dirty="0"/>
              <a:t> </a:t>
            </a:r>
            <a:r>
              <a:rPr lang="fr-CA" sz="1200" i="1" dirty="0" err="1"/>
              <a:t>be</a:t>
            </a:r>
            <a:r>
              <a:rPr lang="fr-CA" sz="1200" i="1" dirty="0"/>
              <a:t> </a:t>
            </a:r>
            <a:r>
              <a:rPr lang="fr-CA" sz="1200" i="1" dirty="0" err="1"/>
              <a:t>accepted</a:t>
            </a:r>
            <a:r>
              <a:rPr lang="fr-CA" sz="1200" i="1" dirty="0"/>
              <a:t> </a:t>
            </a:r>
            <a:r>
              <a:rPr lang="fr-CA" sz="1200" i="1" dirty="0" err="1"/>
              <a:t>after</a:t>
            </a:r>
            <a:r>
              <a:rPr lang="fr-CA" sz="1200" i="1" dirty="0"/>
              <a:t> the </a:t>
            </a:r>
            <a:r>
              <a:rPr lang="fr-CA" sz="1200" i="1" dirty="0" err="1"/>
              <a:t>rebuttal</a:t>
            </a:r>
            <a:r>
              <a:rPr lang="fr-CA" sz="1200" i="1" dirty="0"/>
              <a:t> stage.</a:t>
            </a:r>
          </a:p>
          <a:p>
            <a:pPr marL="514350" indent="-514350">
              <a:lnSpc>
                <a:spcPct val="114000"/>
              </a:lnSpc>
              <a:buFont typeface="+mj-lt"/>
              <a:buAutoNum type="arabicPeriod" startAt="2"/>
            </a:pPr>
            <a:r>
              <a:rPr lang="fr-CA" sz="1200" i="1" dirty="0"/>
              <a:t>1 </a:t>
            </a:r>
            <a:r>
              <a:rPr lang="fr-CA" sz="1200" i="1" dirty="0" err="1"/>
              <a:t>week</a:t>
            </a:r>
            <a:r>
              <a:rPr lang="fr-CA" sz="1200" i="1" dirty="0"/>
              <a:t> </a:t>
            </a:r>
            <a:r>
              <a:rPr lang="fr-CA" sz="1200" i="1" dirty="0" err="1"/>
              <a:t>after</a:t>
            </a:r>
            <a:r>
              <a:rPr lang="fr-CA" sz="1200" i="1" dirty="0"/>
              <a:t> </a:t>
            </a:r>
            <a:r>
              <a:rPr lang="fr-CA" sz="1200" i="1" dirty="0" err="1"/>
              <a:t>receiving</a:t>
            </a:r>
            <a:r>
              <a:rPr lang="fr-CA" sz="1200" i="1" dirty="0"/>
              <a:t> the </a:t>
            </a:r>
            <a:r>
              <a:rPr lang="fr-CA" sz="1200" i="1" dirty="0" err="1"/>
              <a:t>reviews</a:t>
            </a:r>
            <a:r>
              <a:rPr lang="fr-CA" sz="1200" i="1" dirty="0"/>
              <a:t>, the </a:t>
            </a:r>
            <a:r>
              <a:rPr lang="fr-CA" sz="1200" i="1" dirty="0" err="1"/>
              <a:t>authors</a:t>
            </a:r>
            <a:r>
              <a:rPr lang="fr-CA" sz="1200" i="1" dirty="0"/>
              <a:t> </a:t>
            </a:r>
            <a:r>
              <a:rPr lang="fr-CA" sz="1200" i="1" dirty="0" err="1"/>
              <a:t>need</a:t>
            </a:r>
            <a:r>
              <a:rPr lang="fr-CA" sz="1200" i="1" dirty="0"/>
              <a:t> to </a:t>
            </a:r>
            <a:r>
              <a:rPr lang="fr-CA" sz="1200" i="1" dirty="0" err="1"/>
              <a:t>submit</a:t>
            </a:r>
            <a:r>
              <a:rPr lang="fr-CA" sz="1200" i="1" dirty="0"/>
              <a:t> a </a:t>
            </a:r>
            <a:r>
              <a:rPr lang="fr-CA" sz="1200" i="1" dirty="0" err="1"/>
              <a:t>rebuttal</a:t>
            </a:r>
            <a:r>
              <a:rPr lang="fr-CA" sz="1200" i="1" dirty="0"/>
              <a:t> </a:t>
            </a:r>
            <a:r>
              <a:rPr lang="fr-CA" sz="1200" i="1" dirty="0" err="1"/>
              <a:t>letter</a:t>
            </a:r>
            <a:r>
              <a:rPr lang="fr-CA" sz="1200" i="1" dirty="0"/>
              <a:t>. The </a:t>
            </a:r>
            <a:r>
              <a:rPr lang="fr-CA" sz="1200" i="1" dirty="0" err="1"/>
              <a:t>early</a:t>
            </a:r>
            <a:r>
              <a:rPr lang="fr-CA" sz="1200" i="1" dirty="0"/>
              <a:t> </a:t>
            </a:r>
            <a:r>
              <a:rPr lang="fr-CA" sz="1200" i="1" dirty="0" err="1"/>
              <a:t>accept</a:t>
            </a:r>
            <a:r>
              <a:rPr lang="fr-CA" sz="1200" i="1" dirty="0"/>
              <a:t> articles can </a:t>
            </a:r>
            <a:r>
              <a:rPr lang="fr-CA" sz="1200" i="1" dirty="0" err="1"/>
              <a:t>still</a:t>
            </a:r>
            <a:r>
              <a:rPr lang="fr-CA" sz="1200" i="1" dirty="0"/>
              <a:t> </a:t>
            </a:r>
            <a:r>
              <a:rPr lang="fr-CA" sz="1200" i="1" dirty="0" err="1"/>
              <a:t>send</a:t>
            </a:r>
            <a:r>
              <a:rPr lang="fr-CA" sz="1200" i="1" dirty="0"/>
              <a:t> a </a:t>
            </a:r>
            <a:r>
              <a:rPr lang="fr-CA" sz="1200" i="1" dirty="0" err="1"/>
              <a:t>rebuttal</a:t>
            </a:r>
            <a:r>
              <a:rPr lang="fr-CA" sz="1200" i="1" dirty="0"/>
              <a:t> </a:t>
            </a:r>
            <a:r>
              <a:rPr lang="fr-CA" sz="1200" i="1" dirty="0" err="1"/>
              <a:t>letter</a:t>
            </a:r>
            <a:r>
              <a:rPr lang="fr-CA" sz="1200" i="1" dirty="0"/>
              <a:t>, to </a:t>
            </a:r>
            <a:r>
              <a:rPr lang="fr-CA" sz="1200" i="1" dirty="0" err="1"/>
              <a:t>clarify</a:t>
            </a:r>
            <a:r>
              <a:rPr lang="fr-CA" sz="1200" i="1" dirty="0"/>
              <a:t> </a:t>
            </a:r>
            <a:r>
              <a:rPr lang="fr-CA" sz="1200" i="1" dirty="0" err="1"/>
              <a:t>some</a:t>
            </a:r>
            <a:r>
              <a:rPr lang="fr-CA" sz="1200" i="1" dirty="0"/>
              <a:t> </a:t>
            </a:r>
            <a:r>
              <a:rPr lang="fr-CA" sz="1200" i="1" dirty="0" err="1"/>
              <a:t>things</a:t>
            </a:r>
            <a:r>
              <a:rPr lang="fr-CA" sz="1200" i="1" dirty="0"/>
              <a:t> </a:t>
            </a:r>
            <a:r>
              <a:rPr lang="fr-CA" sz="1200" i="1" dirty="0" err="1"/>
              <a:t>that</a:t>
            </a:r>
            <a:r>
              <a:rPr lang="fr-CA" sz="1200" i="1" dirty="0"/>
              <a:t> </a:t>
            </a:r>
            <a:r>
              <a:rPr lang="fr-CA" sz="1200" i="1" dirty="0" err="1"/>
              <a:t>could</a:t>
            </a:r>
            <a:r>
              <a:rPr lang="fr-CA" sz="1200" i="1" dirty="0"/>
              <a:t> have been </a:t>
            </a:r>
            <a:r>
              <a:rPr lang="fr-CA" sz="1200" i="1" dirty="0" err="1"/>
              <a:t>misunderstood</a:t>
            </a:r>
            <a:r>
              <a:rPr lang="fr-CA" sz="1200" i="1" dirty="0"/>
              <a:t>. The </a:t>
            </a:r>
            <a:r>
              <a:rPr lang="fr-CA" sz="1200" i="1" dirty="0" err="1"/>
              <a:t>rebuttal</a:t>
            </a:r>
            <a:r>
              <a:rPr lang="fr-CA" sz="1200" i="1" dirty="0"/>
              <a:t> </a:t>
            </a:r>
            <a:r>
              <a:rPr lang="fr-CA" sz="1200" i="1" dirty="0" err="1"/>
              <a:t>letter</a:t>
            </a:r>
            <a:r>
              <a:rPr lang="fr-CA" sz="1200" i="1" dirty="0"/>
              <a:t> </a:t>
            </a:r>
            <a:r>
              <a:rPr lang="fr-CA" sz="1200" i="1" dirty="0" err="1"/>
              <a:t>is</a:t>
            </a:r>
            <a:r>
              <a:rPr lang="fr-CA" sz="1200" i="1" dirty="0"/>
              <a:t> </a:t>
            </a:r>
            <a:r>
              <a:rPr lang="fr-CA" sz="1200" i="1" dirty="0" err="1"/>
              <a:t>very</a:t>
            </a:r>
            <a:r>
              <a:rPr lang="fr-CA" sz="1200" i="1" dirty="0"/>
              <a:t> short (4000 </a:t>
            </a:r>
            <a:r>
              <a:rPr lang="fr-CA" sz="1200" i="1" dirty="0" err="1"/>
              <a:t>words</a:t>
            </a:r>
            <a:r>
              <a:rPr lang="fr-CA" sz="1200" i="1" dirty="0"/>
              <a:t> maximum) and </a:t>
            </a:r>
            <a:r>
              <a:rPr lang="fr-CA" sz="1200" i="1" dirty="0" err="1"/>
              <a:t>should</a:t>
            </a:r>
            <a:r>
              <a:rPr lang="fr-CA" sz="1200" i="1" dirty="0"/>
              <a:t> </a:t>
            </a:r>
            <a:r>
              <a:rPr lang="fr-CA" sz="1200" i="1" dirty="0" err="1"/>
              <a:t>adress</a:t>
            </a:r>
            <a:r>
              <a:rPr lang="fr-CA" sz="1200" i="1" dirty="0"/>
              <a:t> in a concise and </a:t>
            </a:r>
            <a:r>
              <a:rPr lang="fr-CA" sz="1200" i="1" dirty="0" err="1"/>
              <a:t>polite</a:t>
            </a:r>
            <a:r>
              <a:rPr lang="fr-CA" sz="1200" i="1" dirty="0"/>
              <a:t> </a:t>
            </a:r>
            <a:r>
              <a:rPr lang="fr-CA" sz="1200" i="1" dirty="0" err="1"/>
              <a:t>way</a:t>
            </a:r>
            <a:r>
              <a:rPr lang="fr-CA" sz="1200" i="1" dirty="0"/>
              <a:t> the </a:t>
            </a:r>
            <a:r>
              <a:rPr lang="fr-CA" sz="1200" i="1" dirty="0" err="1"/>
              <a:t>reviews</a:t>
            </a:r>
            <a:r>
              <a:rPr lang="fr-CA" sz="1200" i="1" dirty="0"/>
              <a:t>. No </a:t>
            </a:r>
            <a:r>
              <a:rPr lang="fr-CA" sz="1200" i="1" dirty="0" err="1"/>
              <a:t>additional</a:t>
            </a:r>
            <a:r>
              <a:rPr lang="fr-CA" sz="1200" i="1" dirty="0"/>
              <a:t> </a:t>
            </a:r>
            <a:r>
              <a:rPr lang="fr-CA" sz="1200" i="1" dirty="0" err="1"/>
              <a:t>experiments</a:t>
            </a:r>
            <a:r>
              <a:rPr lang="fr-CA" sz="1200" i="1" dirty="0"/>
              <a:t> or </a:t>
            </a:r>
            <a:r>
              <a:rPr lang="fr-CA" sz="1200" i="1" dirty="0" err="1"/>
              <a:t>results</a:t>
            </a:r>
            <a:r>
              <a:rPr lang="fr-CA" sz="1200" i="1" dirty="0"/>
              <a:t> can </a:t>
            </a:r>
            <a:r>
              <a:rPr lang="fr-CA" sz="1200" i="1" dirty="0" err="1"/>
              <a:t>be</a:t>
            </a:r>
            <a:r>
              <a:rPr lang="fr-CA" sz="1200" i="1" dirty="0"/>
              <a:t> </a:t>
            </a:r>
            <a:r>
              <a:rPr lang="fr-CA" sz="1200" i="1" dirty="0" err="1"/>
              <a:t>added</a:t>
            </a:r>
            <a:r>
              <a:rPr lang="fr-CA" sz="1200" i="1" dirty="0"/>
              <a:t> to the article in the </a:t>
            </a:r>
            <a:r>
              <a:rPr lang="fr-CA" sz="1200" i="1" dirty="0" err="1"/>
              <a:t>rebuttal</a:t>
            </a:r>
            <a:r>
              <a:rPr lang="fr-CA" sz="1200" i="1" dirty="0"/>
              <a:t> stage.</a:t>
            </a:r>
          </a:p>
          <a:p>
            <a:pPr marL="514350" indent="-514350">
              <a:lnSpc>
                <a:spcPct val="114000"/>
              </a:lnSpc>
              <a:buFont typeface="+mj-lt"/>
              <a:buAutoNum type="arabicPeriod" startAt="2"/>
            </a:pPr>
            <a:r>
              <a:rPr lang="fr-CA" sz="1200" i="1" dirty="0" err="1"/>
              <a:t>After</a:t>
            </a:r>
            <a:r>
              <a:rPr lang="fr-CA" sz="1200" i="1" dirty="0"/>
              <a:t> </a:t>
            </a:r>
            <a:r>
              <a:rPr lang="fr-CA" sz="1200" i="1" dirty="0" err="1"/>
              <a:t>reading</a:t>
            </a:r>
            <a:r>
              <a:rPr lang="fr-CA" sz="1200" i="1" dirty="0"/>
              <a:t> the </a:t>
            </a:r>
            <a:r>
              <a:rPr lang="fr-CA" sz="1200" i="1" dirty="0" err="1"/>
              <a:t>rebuttal</a:t>
            </a:r>
            <a:r>
              <a:rPr lang="fr-CA" sz="1200" i="1" dirty="0"/>
              <a:t> </a:t>
            </a:r>
            <a:r>
              <a:rPr lang="fr-CA" sz="1200" i="1" dirty="0" err="1"/>
              <a:t>letter</a:t>
            </a:r>
            <a:r>
              <a:rPr lang="fr-CA" sz="1200" i="1" dirty="0"/>
              <a:t>, the </a:t>
            </a:r>
            <a:r>
              <a:rPr lang="fr-CA" sz="1200" i="1" dirty="0" err="1"/>
              <a:t>reviewers</a:t>
            </a:r>
            <a:r>
              <a:rPr lang="fr-CA" sz="1200" i="1" dirty="0"/>
              <a:t> can change </a:t>
            </a:r>
            <a:r>
              <a:rPr lang="fr-CA" sz="1200" i="1" dirty="0" err="1"/>
              <a:t>their</a:t>
            </a:r>
            <a:r>
              <a:rPr lang="fr-CA" sz="1200" i="1" dirty="0"/>
              <a:t> </a:t>
            </a:r>
            <a:r>
              <a:rPr lang="fr-CA" sz="1200" i="1" dirty="0" err="1"/>
              <a:t>reviews</a:t>
            </a:r>
            <a:r>
              <a:rPr lang="fr-CA" sz="1200" i="1" dirty="0"/>
              <a:t> and grades, and </a:t>
            </a:r>
            <a:r>
              <a:rPr lang="fr-CA" sz="1200" i="1" dirty="0" err="1"/>
              <a:t>some</a:t>
            </a:r>
            <a:r>
              <a:rPr lang="fr-CA" sz="1200" i="1" dirty="0"/>
              <a:t> articles </a:t>
            </a:r>
            <a:r>
              <a:rPr lang="fr-CA" sz="1200" i="1" dirty="0" err="1"/>
              <a:t>that</a:t>
            </a:r>
            <a:r>
              <a:rPr lang="fr-CA" sz="1200" i="1" dirty="0"/>
              <a:t> </a:t>
            </a:r>
            <a:r>
              <a:rPr lang="fr-CA" sz="1200" i="1" dirty="0" err="1"/>
              <a:t>were</a:t>
            </a:r>
            <a:r>
              <a:rPr lang="fr-CA" sz="1200" i="1" dirty="0"/>
              <a:t> borderline </a:t>
            </a:r>
            <a:r>
              <a:rPr lang="fr-CA" sz="1200" i="1" dirty="0" err="1"/>
              <a:t>will</a:t>
            </a:r>
            <a:r>
              <a:rPr lang="fr-CA" sz="1200" i="1" dirty="0"/>
              <a:t> </a:t>
            </a:r>
            <a:r>
              <a:rPr lang="fr-CA" sz="1200" i="1" dirty="0" err="1"/>
              <a:t>be</a:t>
            </a:r>
            <a:r>
              <a:rPr lang="fr-CA" sz="1200" i="1" dirty="0"/>
              <a:t> </a:t>
            </a:r>
            <a:r>
              <a:rPr lang="fr-CA" sz="1200" i="1" dirty="0" err="1"/>
              <a:t>accepted</a:t>
            </a:r>
            <a:r>
              <a:rPr lang="fr-CA" sz="1200" i="1" dirty="0"/>
              <a:t>. </a:t>
            </a:r>
          </a:p>
          <a:p>
            <a:pPr marL="514350" indent="-514350">
              <a:lnSpc>
                <a:spcPct val="114000"/>
              </a:lnSpc>
              <a:buFont typeface="+mj-lt"/>
              <a:buAutoNum type="arabicPeriod" startAt="2"/>
            </a:pPr>
            <a:r>
              <a:rPr lang="fr-CA" sz="1200" i="1" dirty="0"/>
              <a:t>The </a:t>
            </a:r>
            <a:r>
              <a:rPr lang="fr-CA" sz="1200" i="1" dirty="0" err="1"/>
              <a:t>submitters</a:t>
            </a:r>
            <a:r>
              <a:rPr lang="fr-CA" sz="1200" i="1" dirty="0"/>
              <a:t> have a few </a:t>
            </a:r>
            <a:r>
              <a:rPr lang="fr-CA" sz="1200" i="1" dirty="0" err="1"/>
              <a:t>weeks</a:t>
            </a:r>
            <a:r>
              <a:rPr lang="fr-CA" sz="1200" i="1" dirty="0"/>
              <a:t> </a:t>
            </a:r>
            <a:r>
              <a:rPr lang="fr-CA" sz="1200" i="1" dirty="0" err="1"/>
              <a:t>after</a:t>
            </a:r>
            <a:r>
              <a:rPr lang="fr-CA" sz="1200" i="1" dirty="0"/>
              <a:t> the final notification to </a:t>
            </a:r>
            <a:r>
              <a:rPr lang="fr-CA" sz="1200" i="1" dirty="0" err="1"/>
              <a:t>submit</a:t>
            </a:r>
            <a:r>
              <a:rPr lang="fr-CA" sz="1200" i="1" dirty="0"/>
              <a:t> the camera </a:t>
            </a:r>
            <a:r>
              <a:rPr lang="fr-CA" sz="1200" i="1" dirty="0" err="1"/>
              <a:t>ready</a:t>
            </a:r>
            <a:r>
              <a:rPr lang="fr-CA" sz="1200" i="1" dirty="0"/>
              <a:t> article (</a:t>
            </a:r>
            <a:r>
              <a:rPr lang="fr-CA" sz="1200" i="1" dirty="0" err="1"/>
              <a:t>that</a:t>
            </a:r>
            <a:r>
              <a:rPr lang="fr-CA" sz="1200" i="1" dirty="0"/>
              <a:t> </a:t>
            </a:r>
            <a:r>
              <a:rPr lang="fr-CA" sz="1200" i="1" dirty="0" err="1"/>
              <a:t>should</a:t>
            </a:r>
            <a:r>
              <a:rPr lang="fr-CA" sz="1200" i="1" dirty="0"/>
              <a:t> not have been </a:t>
            </a:r>
            <a:r>
              <a:rPr lang="fr-CA" sz="1200" i="1" dirty="0" err="1"/>
              <a:t>modified</a:t>
            </a:r>
            <a:r>
              <a:rPr lang="fr-CA" sz="1200" i="1" dirty="0"/>
              <a:t> </a:t>
            </a:r>
            <a:r>
              <a:rPr lang="fr-CA" sz="1200" i="1" dirty="0" err="1"/>
              <a:t>extensively</a:t>
            </a:r>
            <a:r>
              <a:rPr lang="fr-CA" sz="1200" i="1" dirty="0"/>
              <a:t> </a:t>
            </a:r>
            <a:r>
              <a:rPr lang="fr-CA" sz="1200" i="1" dirty="0" err="1"/>
              <a:t>from</a:t>
            </a:r>
            <a:r>
              <a:rPr lang="fr-CA" sz="1200" i="1" dirty="0"/>
              <a:t> the first </a:t>
            </a:r>
            <a:r>
              <a:rPr lang="fr-CA" sz="1200" i="1" dirty="0" err="1"/>
              <a:t>submission</a:t>
            </a:r>
            <a:r>
              <a:rPr lang="fr-CA" sz="1200" i="1" dirty="0"/>
              <a:t>).</a:t>
            </a:r>
          </a:p>
        </p:txBody>
      </p:sp>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a:t>MICCAI </a:t>
            </a:r>
            <a:r>
              <a:rPr lang="fr-CA" dirty="0" err="1"/>
              <a:t>submission</a:t>
            </a:r>
            <a:r>
              <a:rPr lang="fr-CA" dirty="0"/>
              <a:t> and </a:t>
            </a:r>
            <a:r>
              <a:rPr lang="fr-CA" dirty="0" err="1"/>
              <a:t>review</a:t>
            </a:r>
            <a:r>
              <a:rPr lang="fr-CA" dirty="0"/>
              <a:t> process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1BAA14FE-8C1B-C5ED-3F6C-5A199E00AE3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52F2AB85-A0D5-8F44-67C4-83B580215F6B}"/>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1208069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a:t>MICCAI </a:t>
            </a:r>
            <a:r>
              <a:rPr lang="fr-CA" dirty="0" err="1"/>
              <a:t>submission</a:t>
            </a:r>
            <a:r>
              <a:rPr lang="fr-CA" dirty="0"/>
              <a:t> and </a:t>
            </a:r>
            <a:r>
              <a:rPr lang="fr-CA" dirty="0" err="1"/>
              <a:t>review</a:t>
            </a:r>
            <a:r>
              <a:rPr lang="fr-CA" dirty="0"/>
              <a:t> process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8" name="ZoneTexte 7">
            <a:extLst>
              <a:ext uri="{FF2B5EF4-FFF2-40B4-BE49-F238E27FC236}">
                <a16:creationId xmlns:a16="http://schemas.microsoft.com/office/drawing/2014/main" id="{CEFDF497-C514-BF9F-F99E-EB5516D2632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3" name="Diagramme 2">
            <a:extLst>
              <a:ext uri="{FF2B5EF4-FFF2-40B4-BE49-F238E27FC236}">
                <a16:creationId xmlns:a16="http://schemas.microsoft.com/office/drawing/2014/main" id="{3FF7DEE2-4A5A-975B-1D0B-068841984A11}"/>
              </a:ext>
            </a:extLst>
          </p:cNvPr>
          <p:cNvGraphicFramePr/>
          <p:nvPr>
            <p:extLst>
              <p:ext uri="{D42A27DB-BD31-4B8C-83A1-F6EECF244321}">
                <p14:modId xmlns:p14="http://schemas.microsoft.com/office/powerpoint/2010/main" val="3063398474"/>
              </p:ext>
            </p:extLst>
          </p:nvPr>
        </p:nvGraphicFramePr>
        <p:xfrm>
          <a:off x="141134" y="1489325"/>
          <a:ext cx="8861731" cy="2711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id="{3570B83A-DE79-B958-63A9-4807B702A47D}"/>
              </a:ext>
            </a:extLst>
          </p:cNvPr>
          <p:cNvSpPr txBox="1"/>
          <p:nvPr/>
        </p:nvSpPr>
        <p:spPr>
          <a:xfrm>
            <a:off x="1064497" y="3483132"/>
            <a:ext cx="1549101" cy="276999"/>
          </a:xfrm>
          <a:prstGeom prst="rect">
            <a:avLst/>
          </a:prstGeom>
          <a:noFill/>
        </p:spPr>
        <p:txBody>
          <a:bodyPr wrap="square" rtlCol="0">
            <a:spAutoFit/>
          </a:bodyPr>
          <a:lstStyle/>
          <a:p>
            <a:r>
              <a:rPr lang="fr-CA" sz="1200" i="1" dirty="0"/>
              <a:t>2 </a:t>
            </a:r>
            <a:r>
              <a:rPr lang="fr-CA" sz="1200" i="1" dirty="0" err="1"/>
              <a:t>weeks</a:t>
            </a:r>
            <a:endParaRPr lang="fr-CA" sz="1200" i="1" dirty="0"/>
          </a:p>
        </p:txBody>
      </p:sp>
      <p:sp>
        <p:nvSpPr>
          <p:cNvPr id="10" name="ZoneTexte 9">
            <a:extLst>
              <a:ext uri="{FF2B5EF4-FFF2-40B4-BE49-F238E27FC236}">
                <a16:creationId xmlns:a16="http://schemas.microsoft.com/office/drawing/2014/main" id="{BEE526B8-5AFF-AC6F-EFB4-7ACE4A2EA2BA}"/>
              </a:ext>
            </a:extLst>
          </p:cNvPr>
          <p:cNvSpPr txBox="1"/>
          <p:nvPr/>
        </p:nvSpPr>
        <p:spPr>
          <a:xfrm>
            <a:off x="2613598" y="1934818"/>
            <a:ext cx="1549101" cy="276999"/>
          </a:xfrm>
          <a:prstGeom prst="rect">
            <a:avLst/>
          </a:prstGeom>
          <a:noFill/>
        </p:spPr>
        <p:txBody>
          <a:bodyPr wrap="square" rtlCol="0">
            <a:spAutoFit/>
          </a:bodyPr>
          <a:lstStyle/>
          <a:p>
            <a:r>
              <a:rPr lang="fr-CA" sz="1200" i="1" dirty="0"/>
              <a:t>2 </a:t>
            </a:r>
            <a:r>
              <a:rPr lang="fr-CA" sz="1200" i="1" dirty="0" err="1"/>
              <a:t>months</a:t>
            </a:r>
            <a:endParaRPr lang="fr-CA" sz="1200" i="1" dirty="0"/>
          </a:p>
        </p:txBody>
      </p:sp>
      <p:sp>
        <p:nvSpPr>
          <p:cNvPr id="11" name="ZoneTexte 10">
            <a:extLst>
              <a:ext uri="{FF2B5EF4-FFF2-40B4-BE49-F238E27FC236}">
                <a16:creationId xmlns:a16="http://schemas.microsoft.com/office/drawing/2014/main" id="{5D4C93CF-E19D-A03F-B548-96F4C414BE8C}"/>
              </a:ext>
            </a:extLst>
          </p:cNvPr>
          <p:cNvSpPr txBox="1"/>
          <p:nvPr/>
        </p:nvSpPr>
        <p:spPr>
          <a:xfrm>
            <a:off x="4162699" y="3483132"/>
            <a:ext cx="1549101" cy="276999"/>
          </a:xfrm>
          <a:prstGeom prst="rect">
            <a:avLst/>
          </a:prstGeom>
          <a:noFill/>
        </p:spPr>
        <p:txBody>
          <a:bodyPr wrap="square" rtlCol="0">
            <a:spAutoFit/>
          </a:bodyPr>
          <a:lstStyle/>
          <a:p>
            <a:r>
              <a:rPr lang="fr-CA" sz="1200" i="1" dirty="0"/>
              <a:t>1 </a:t>
            </a:r>
            <a:r>
              <a:rPr lang="fr-CA" sz="1200" i="1" dirty="0" err="1"/>
              <a:t>week</a:t>
            </a:r>
            <a:endParaRPr lang="fr-CA" sz="1200" i="1" dirty="0"/>
          </a:p>
        </p:txBody>
      </p:sp>
      <p:sp>
        <p:nvSpPr>
          <p:cNvPr id="12" name="ZoneTexte 11">
            <a:extLst>
              <a:ext uri="{FF2B5EF4-FFF2-40B4-BE49-F238E27FC236}">
                <a16:creationId xmlns:a16="http://schemas.microsoft.com/office/drawing/2014/main" id="{5EAA39AA-EFA3-4D80-4986-78E8138E7855}"/>
              </a:ext>
            </a:extLst>
          </p:cNvPr>
          <p:cNvSpPr txBox="1"/>
          <p:nvPr/>
        </p:nvSpPr>
        <p:spPr>
          <a:xfrm>
            <a:off x="5711800" y="1930840"/>
            <a:ext cx="1549101" cy="276999"/>
          </a:xfrm>
          <a:prstGeom prst="rect">
            <a:avLst/>
          </a:prstGeom>
          <a:noFill/>
        </p:spPr>
        <p:txBody>
          <a:bodyPr wrap="square" rtlCol="0">
            <a:spAutoFit/>
          </a:bodyPr>
          <a:lstStyle/>
          <a:p>
            <a:r>
              <a:rPr lang="fr-CA" sz="1200" i="1" dirty="0"/>
              <a:t>1 </a:t>
            </a:r>
            <a:r>
              <a:rPr lang="fr-CA" sz="1200" i="1" dirty="0" err="1"/>
              <a:t>month</a:t>
            </a:r>
            <a:endParaRPr lang="fr-CA" sz="1200" i="1" dirty="0"/>
          </a:p>
        </p:txBody>
      </p:sp>
      <p:sp>
        <p:nvSpPr>
          <p:cNvPr id="13" name="ZoneTexte 12">
            <a:extLst>
              <a:ext uri="{FF2B5EF4-FFF2-40B4-BE49-F238E27FC236}">
                <a16:creationId xmlns:a16="http://schemas.microsoft.com/office/drawing/2014/main" id="{BA3319F4-F185-A3CA-EC57-C8BCF9F11A59}"/>
              </a:ext>
            </a:extLst>
          </p:cNvPr>
          <p:cNvSpPr txBox="1"/>
          <p:nvPr/>
        </p:nvSpPr>
        <p:spPr>
          <a:xfrm>
            <a:off x="7122005" y="3483131"/>
            <a:ext cx="1549101" cy="276999"/>
          </a:xfrm>
          <a:prstGeom prst="rect">
            <a:avLst/>
          </a:prstGeom>
          <a:noFill/>
        </p:spPr>
        <p:txBody>
          <a:bodyPr wrap="square" rtlCol="0">
            <a:spAutoFit/>
          </a:bodyPr>
          <a:lstStyle/>
          <a:p>
            <a:r>
              <a:rPr lang="fr-CA" sz="1200" i="1" dirty="0"/>
              <a:t>3 </a:t>
            </a:r>
            <a:r>
              <a:rPr lang="fr-CA" sz="1200" i="1" dirty="0" err="1"/>
              <a:t>weeks</a:t>
            </a:r>
            <a:endParaRPr lang="fr-CA" sz="1200" i="1" dirty="0"/>
          </a:p>
        </p:txBody>
      </p:sp>
      <p:sp>
        <p:nvSpPr>
          <p:cNvPr id="14" name="ZoneTexte 13">
            <a:extLst>
              <a:ext uri="{FF2B5EF4-FFF2-40B4-BE49-F238E27FC236}">
                <a16:creationId xmlns:a16="http://schemas.microsoft.com/office/drawing/2014/main" id="{8AD619F7-CE13-323A-5A75-FBD3840AE682}"/>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2628872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838062" y="1027350"/>
            <a:ext cx="7965584" cy="2379900"/>
          </a:xfrm>
          <a:prstGeom prst="rect">
            <a:avLst/>
          </a:prstGeom>
        </p:spPr>
        <p:txBody>
          <a:bodyPr spcFirstLastPara="1" wrap="square" lIns="91425" tIns="91425" rIns="91425" bIns="91425" anchor="t" anchorCtr="0">
            <a:noAutofit/>
          </a:bodyPr>
          <a:lstStyle/>
          <a:p>
            <a:r>
              <a:rPr lang="fr-CA" i="1" dirty="0"/>
              <a:t>Accepted </a:t>
            </a:r>
            <a:r>
              <a:rPr lang="fr-CA" i="1" dirty="0" err="1"/>
              <a:t>manuscript</a:t>
            </a:r>
            <a:r>
              <a:rPr lang="fr-CA" i="1" dirty="0"/>
              <a:t> </a:t>
            </a:r>
            <a:r>
              <a:rPr lang="fr-CA" i="1" dirty="0" err="1"/>
              <a:t>will</a:t>
            </a:r>
            <a:r>
              <a:rPr lang="fr-CA" i="1" dirty="0"/>
              <a:t> </a:t>
            </a:r>
            <a:r>
              <a:rPr lang="fr-CA" i="1" dirty="0" err="1"/>
              <a:t>be</a:t>
            </a:r>
            <a:r>
              <a:rPr lang="fr-CA" i="1" dirty="0"/>
              <a:t> </a:t>
            </a:r>
            <a:r>
              <a:rPr lang="fr-CA" i="1" dirty="0" err="1"/>
              <a:t>published</a:t>
            </a:r>
            <a:r>
              <a:rPr lang="fr-CA" i="1" dirty="0"/>
              <a:t> in </a:t>
            </a:r>
            <a:r>
              <a:rPr lang="fr-CA" i="1" dirty="0" err="1"/>
              <a:t>Springer’s</a:t>
            </a:r>
            <a:r>
              <a:rPr lang="fr-CA" i="1" dirty="0"/>
              <a:t> Lecture Notes in Computer Science</a:t>
            </a:r>
          </a:p>
          <a:p>
            <a:r>
              <a:rPr lang="fr-CA" i="1" dirty="0"/>
              <a:t>If </a:t>
            </a:r>
            <a:r>
              <a:rPr lang="fr-CA" i="1" dirty="0" err="1"/>
              <a:t>accepted</a:t>
            </a:r>
            <a:r>
              <a:rPr lang="fr-CA" i="1" dirty="0"/>
              <a:t>, the </a:t>
            </a:r>
            <a:r>
              <a:rPr lang="fr-CA" i="1" dirty="0" err="1"/>
              <a:t>reviews</a:t>
            </a:r>
            <a:r>
              <a:rPr lang="fr-CA" i="1" dirty="0"/>
              <a:t> </a:t>
            </a:r>
            <a:r>
              <a:rPr lang="fr-CA" i="1" dirty="0" err="1"/>
              <a:t>will</a:t>
            </a:r>
            <a:r>
              <a:rPr lang="fr-CA" i="1" dirty="0"/>
              <a:t> </a:t>
            </a:r>
            <a:r>
              <a:rPr lang="fr-CA" i="1" dirty="0" err="1"/>
              <a:t>also</a:t>
            </a:r>
            <a:r>
              <a:rPr lang="fr-CA" i="1" dirty="0"/>
              <a:t> </a:t>
            </a:r>
            <a:r>
              <a:rPr lang="fr-CA" i="1" dirty="0" err="1"/>
              <a:t>be</a:t>
            </a:r>
            <a:r>
              <a:rPr lang="fr-CA" i="1" dirty="0"/>
              <a:t> made public (open </a:t>
            </a:r>
            <a:r>
              <a:rPr lang="fr-CA" i="1" dirty="0" err="1"/>
              <a:t>reviews</a:t>
            </a:r>
            <a:r>
              <a:rPr lang="fr-CA" i="1" dirty="0"/>
              <a:t>)</a:t>
            </a:r>
          </a:p>
          <a:p>
            <a:pPr lvl="1" algn="l"/>
            <a:r>
              <a:rPr lang="fr-CA" i="1" dirty="0" err="1"/>
              <a:t>See</a:t>
            </a:r>
            <a:r>
              <a:rPr lang="fr-CA" i="1" dirty="0"/>
              <a:t> </a:t>
            </a:r>
            <a:r>
              <a:rPr lang="fr-CA" i="1" dirty="0" err="1"/>
              <a:t>example</a:t>
            </a:r>
            <a:r>
              <a:rPr lang="fr-CA" i="1" dirty="0"/>
              <a:t> </a:t>
            </a:r>
            <a:r>
              <a:rPr lang="fr-CA" i="1" dirty="0" err="1"/>
              <a:t>here</a:t>
            </a:r>
            <a:r>
              <a:rPr lang="fr-CA" i="1" dirty="0"/>
              <a:t> : </a:t>
            </a:r>
            <a:r>
              <a:rPr lang="fr-CA" i="1" dirty="0">
                <a:hlinkClick r:id="rId3"/>
              </a:rPr>
              <a:t>https://conferences.miccai.org/2023/papers/557-Paper2813.html</a:t>
            </a:r>
            <a:endParaRPr lang="fr-CA" i="1" dirty="0"/>
          </a:p>
          <a:p>
            <a:pPr marL="457200" lvl="1" indent="0" algn="l">
              <a:buNone/>
            </a:pPr>
            <a:endParaRPr lang="fr-CA" i="1" dirty="0"/>
          </a:p>
        </p:txBody>
      </p:sp>
      <p:sp>
        <p:nvSpPr>
          <p:cNvPr id="554" name="Google Shape;554;p66"/>
          <p:cNvSpPr txBox="1">
            <a:spLocks noGrp="1"/>
          </p:cNvSpPr>
          <p:nvPr>
            <p:ph type="title"/>
          </p:nvPr>
        </p:nvSpPr>
        <p:spPr>
          <a:xfrm>
            <a:off x="838062" y="412950"/>
            <a:ext cx="7467873" cy="572700"/>
          </a:xfrm>
          <a:prstGeom prst="rect">
            <a:avLst/>
          </a:prstGeom>
        </p:spPr>
        <p:txBody>
          <a:bodyPr spcFirstLastPara="1" wrap="square" lIns="91425" tIns="91425" rIns="91425" bIns="91425" anchor="t" anchorCtr="0">
            <a:noAutofit/>
          </a:bodyPr>
          <a:lstStyle/>
          <a:p>
            <a:pPr lvl="0" algn="l"/>
            <a:r>
              <a:rPr lang="fr-CA" dirty="0" err="1"/>
              <a:t>What</a:t>
            </a:r>
            <a:r>
              <a:rPr lang="fr-CA" dirty="0"/>
              <a:t> </a:t>
            </a:r>
            <a:r>
              <a:rPr lang="fr-CA" dirty="0" err="1"/>
              <a:t>will</a:t>
            </a:r>
            <a:r>
              <a:rPr lang="fr-CA" dirty="0"/>
              <a:t> </a:t>
            </a:r>
            <a:r>
              <a:rPr lang="fr-CA" dirty="0" err="1"/>
              <a:t>be</a:t>
            </a:r>
            <a:r>
              <a:rPr lang="fr-CA" dirty="0"/>
              <a:t> </a:t>
            </a:r>
            <a:r>
              <a:rPr lang="fr-CA" dirty="0" err="1"/>
              <a:t>published</a:t>
            </a:r>
            <a:r>
              <a:rPr lang="fr-CA" dirty="0"/>
              <a:t> and </a:t>
            </a:r>
            <a:r>
              <a:rPr lang="fr-CA" dirty="0" err="1"/>
              <a:t>where</a:t>
            </a:r>
            <a:r>
              <a:rPr lang="fr-CA" dirty="0"/>
              <a:t> ?</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Google Shape;554;p66">
            <a:extLst>
              <a:ext uri="{FF2B5EF4-FFF2-40B4-BE49-F238E27FC236}">
                <a16:creationId xmlns:a16="http://schemas.microsoft.com/office/drawing/2014/main" id="{AA6A8443-21CA-BFF4-1FEB-5E8FE3B347A7}"/>
              </a:ext>
            </a:extLst>
          </p:cNvPr>
          <p:cNvSpPr txBox="1">
            <a:spLocks/>
          </p:cNvSpPr>
          <p:nvPr/>
        </p:nvSpPr>
        <p:spPr>
          <a:xfrm>
            <a:off x="838062" y="2285400"/>
            <a:ext cx="7467873"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idaloka"/>
              <a:buNone/>
              <a:defRPr sz="3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9pPr>
          </a:lstStyle>
          <a:p>
            <a:pPr algn="l"/>
            <a:r>
              <a:rPr lang="fr-CA" dirty="0"/>
              <a:t>MICCAI dates</a:t>
            </a:r>
            <a:endParaRPr lang="en-US" dirty="0"/>
          </a:p>
        </p:txBody>
      </p:sp>
      <p:sp>
        <p:nvSpPr>
          <p:cNvPr id="4" name="Google Shape;553;p66">
            <a:extLst>
              <a:ext uri="{FF2B5EF4-FFF2-40B4-BE49-F238E27FC236}">
                <a16:creationId xmlns:a16="http://schemas.microsoft.com/office/drawing/2014/main" id="{DD7D99A8-AA0D-B7D4-2224-F8836C9F6376}"/>
              </a:ext>
            </a:extLst>
          </p:cNvPr>
          <p:cNvSpPr txBox="1">
            <a:spLocks/>
          </p:cNvSpPr>
          <p:nvPr/>
        </p:nvSpPr>
        <p:spPr>
          <a:xfrm>
            <a:off x="838062" y="2763600"/>
            <a:ext cx="7965584" cy="237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i="1" dirty="0"/>
              <a:t>Dates for the 2024 </a:t>
            </a:r>
            <a:r>
              <a:rPr lang="fr-CA" i="1" dirty="0" err="1"/>
              <a:t>edition</a:t>
            </a:r>
            <a:r>
              <a:rPr lang="fr-CA" i="1" dirty="0"/>
              <a:t> :</a:t>
            </a:r>
          </a:p>
          <a:p>
            <a:pPr lvl="1" algn="l"/>
            <a:r>
              <a:rPr lang="en-US" dirty="0"/>
              <a:t>Conference : October 6</a:t>
            </a:r>
            <a:r>
              <a:rPr lang="en-US" baseline="30000" dirty="0"/>
              <a:t>th</a:t>
            </a:r>
            <a:r>
              <a:rPr lang="en-US" dirty="0"/>
              <a:t> to 10th 2024</a:t>
            </a:r>
          </a:p>
          <a:p>
            <a:pPr lvl="1" algn="l"/>
            <a:r>
              <a:rPr lang="en-US" dirty="0"/>
              <a:t>Intention to Submit : February 22nd 2024</a:t>
            </a:r>
          </a:p>
          <a:p>
            <a:pPr lvl="1" algn="l"/>
            <a:r>
              <a:rPr lang="en-US" dirty="0"/>
              <a:t>Main Conference Paper Submission : March 7th 2024</a:t>
            </a:r>
          </a:p>
          <a:p>
            <a:pPr lvl="1" algn="l"/>
            <a:r>
              <a:rPr lang="en-US" dirty="0"/>
              <a:t>Early Acceptance Notification; reviews Released to Authors : May 13th 2024</a:t>
            </a:r>
          </a:p>
          <a:p>
            <a:pPr lvl="1" algn="l"/>
            <a:r>
              <a:rPr lang="en-US" dirty="0"/>
              <a:t>Rebuttal Due Date : May 20th 2024</a:t>
            </a:r>
          </a:p>
          <a:p>
            <a:pPr lvl="1" algn="l"/>
            <a:r>
              <a:rPr lang="en-US" dirty="0"/>
              <a:t>Notification of Paper Decisions : June 17th 2024</a:t>
            </a:r>
          </a:p>
          <a:p>
            <a:pPr lvl="1" algn="l"/>
            <a:r>
              <a:rPr lang="en-US" dirty="0"/>
              <a:t>Main Conference Camera-ready Paper Submission : July 8th 2024</a:t>
            </a:r>
          </a:p>
          <a:p>
            <a:pPr lvl="1" algn="l"/>
            <a:endParaRPr lang="fr-CA" i="1" dirty="0"/>
          </a:p>
          <a:p>
            <a:pPr lvl="1" algn="l"/>
            <a:endParaRPr lang="fr-CA" i="1" dirty="0"/>
          </a:p>
        </p:txBody>
      </p:sp>
      <p:sp>
        <p:nvSpPr>
          <p:cNvPr id="5" name="ZoneTexte 4">
            <a:extLst>
              <a:ext uri="{FF2B5EF4-FFF2-40B4-BE49-F238E27FC236}">
                <a16:creationId xmlns:a16="http://schemas.microsoft.com/office/drawing/2014/main" id="{97A9750E-2748-D055-4BD8-DC333D592A2B}"/>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E25F444F-5F90-1625-47EC-13C3F0D5B9D0}"/>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1939786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434049" y="1135575"/>
            <a:ext cx="8709951" cy="3539738"/>
          </a:xfrm>
          <a:prstGeom prst="rect">
            <a:avLst/>
          </a:prstGeom>
        </p:spPr>
        <p:txBody>
          <a:bodyPr spcFirstLastPara="1" wrap="square" lIns="91425" tIns="91425" rIns="91425" bIns="91425" anchor="t" anchorCtr="0">
            <a:noAutofit/>
          </a:bodyPr>
          <a:lstStyle/>
          <a:p>
            <a:r>
              <a:rPr lang="fr-CA" b="1" i="1" dirty="0" err="1"/>
              <a:t>Medical</a:t>
            </a:r>
            <a:r>
              <a:rPr lang="fr-CA" b="1" i="1" dirty="0"/>
              <a:t> transformer: </a:t>
            </a:r>
            <a:r>
              <a:rPr lang="fr-CA" b="1" i="1" dirty="0" err="1"/>
              <a:t>Gated</a:t>
            </a:r>
            <a:r>
              <a:rPr lang="fr-CA" b="1" i="1" dirty="0"/>
              <a:t> axial-attention for </a:t>
            </a:r>
            <a:r>
              <a:rPr lang="fr-CA" b="1" i="1" dirty="0" err="1"/>
              <a:t>medical</a:t>
            </a:r>
            <a:r>
              <a:rPr lang="fr-CA" b="1" i="1" dirty="0"/>
              <a:t> image segmentation</a:t>
            </a:r>
          </a:p>
          <a:p>
            <a:pPr lvl="1" algn="l"/>
            <a:r>
              <a:rPr lang="fr-CA" i="1" dirty="0"/>
              <a:t>1056 citations on Google Scholar in July 2024</a:t>
            </a:r>
          </a:p>
          <a:p>
            <a:pPr lvl="1" algn="l"/>
            <a:r>
              <a:rPr lang="fr-CA" i="1" err="1"/>
              <a:t>From</a:t>
            </a:r>
            <a:r>
              <a:rPr lang="fr-CA" i="1" dirty="0"/>
              <a:t> 2021 24</a:t>
            </a:r>
            <a:r>
              <a:rPr lang="fr-CA" i="1" baseline="30000" dirty="0"/>
              <a:t>th</a:t>
            </a:r>
            <a:r>
              <a:rPr lang="fr-CA" i="1" dirty="0"/>
              <a:t> MICCAI </a:t>
            </a:r>
            <a:r>
              <a:rPr lang="fr-CA" i="1" err="1"/>
              <a:t>Conference</a:t>
            </a:r>
            <a:endParaRPr lang="fr-CA" i="1"/>
          </a:p>
          <a:p>
            <a:r>
              <a:rPr lang="fr-CA" b="1" i="1" dirty="0"/>
              <a:t>Concurrent spatial and </a:t>
            </a:r>
            <a:r>
              <a:rPr lang="fr-CA" b="1" i="1" dirty="0" err="1"/>
              <a:t>channel</a:t>
            </a:r>
            <a:r>
              <a:rPr lang="fr-CA" b="1" i="1" dirty="0"/>
              <a:t> ‘squeeze &amp; excitation’ in </a:t>
            </a:r>
            <a:r>
              <a:rPr lang="fr-CA" b="1" i="1" dirty="0" err="1"/>
              <a:t>fully</a:t>
            </a:r>
            <a:r>
              <a:rPr lang="fr-CA" b="1" i="1" dirty="0"/>
              <a:t> </a:t>
            </a:r>
            <a:r>
              <a:rPr lang="fr-CA" b="1" i="1" dirty="0" err="1"/>
              <a:t>convolutional</a:t>
            </a:r>
            <a:r>
              <a:rPr lang="fr-CA" b="1" i="1" dirty="0"/>
              <a:t> networks</a:t>
            </a:r>
          </a:p>
          <a:p>
            <a:pPr lvl="1" algn="l"/>
            <a:r>
              <a:rPr lang="fr-CA" i="1" dirty="0"/>
              <a:t>1006 citations on Google Scholar in July 2024</a:t>
            </a:r>
          </a:p>
          <a:p>
            <a:pPr lvl="1" algn="l"/>
            <a:r>
              <a:rPr lang="fr-CA" i="1" err="1"/>
              <a:t>From</a:t>
            </a:r>
            <a:r>
              <a:rPr lang="fr-CA" i="1" dirty="0"/>
              <a:t> 2018 21</a:t>
            </a:r>
            <a:r>
              <a:rPr lang="fr-CA" i="1" baseline="30000" dirty="0"/>
              <a:t>st</a:t>
            </a:r>
            <a:r>
              <a:rPr lang="fr-CA" i="1" dirty="0"/>
              <a:t> MICCAI </a:t>
            </a:r>
            <a:r>
              <a:rPr lang="fr-CA" i="1" err="1"/>
              <a:t>Conference</a:t>
            </a:r>
            <a:endParaRPr lang="fr-CA" b="1" i="1"/>
          </a:p>
          <a:p>
            <a:r>
              <a:rPr lang="en-US" b="1" i="1" dirty="0"/>
              <a:t>Transfuse: Fusing transformers and </a:t>
            </a:r>
            <a:r>
              <a:rPr lang="en-US" b="1" i="1" dirty="0" err="1"/>
              <a:t>cnns</a:t>
            </a:r>
            <a:r>
              <a:rPr lang="en-US" b="1" i="1" dirty="0"/>
              <a:t> for medical image segmentation</a:t>
            </a:r>
          </a:p>
          <a:p>
            <a:pPr lvl="1" algn="l"/>
            <a:r>
              <a:rPr lang="en-US" i="1" dirty="0"/>
              <a:t>899 citations on Google Scholar in July 2024</a:t>
            </a:r>
          </a:p>
          <a:p>
            <a:pPr lvl="1" algn="l"/>
            <a:r>
              <a:rPr lang="en-US" i="1" dirty="0"/>
              <a:t>From 2021 24</a:t>
            </a:r>
            <a:r>
              <a:rPr lang="en-US" i="1" baseline="30000" dirty="0"/>
              <a:t>th</a:t>
            </a:r>
            <a:r>
              <a:rPr lang="en-US" i="1" dirty="0"/>
              <a:t> MICCAI Conference</a:t>
            </a:r>
          </a:p>
          <a:p>
            <a:r>
              <a:rPr lang="en-US" b="1" i="1" dirty="0"/>
              <a:t>Medical image synthesis with context-aware generative adversarial networks</a:t>
            </a:r>
          </a:p>
          <a:p>
            <a:pPr lvl="1" algn="l"/>
            <a:r>
              <a:rPr lang="en-US" i="1" dirty="0"/>
              <a:t>812 citations on Google Scholar in July 2024</a:t>
            </a:r>
          </a:p>
          <a:p>
            <a:pPr lvl="1" algn="l"/>
            <a:r>
              <a:rPr lang="en-US" i="1" dirty="0"/>
              <a:t>From 2017  20</a:t>
            </a:r>
            <a:r>
              <a:rPr lang="en-US" i="1" baseline="30000" dirty="0"/>
              <a:t>th</a:t>
            </a:r>
            <a:r>
              <a:rPr lang="en-US" i="1" dirty="0"/>
              <a:t> MICCAI Conference</a:t>
            </a:r>
            <a:endParaRPr lang="fr-CA" b="1" i="1" dirty="0"/>
          </a:p>
          <a:p>
            <a:r>
              <a:rPr lang="fr-CA" b="1" i="1" dirty="0" err="1"/>
              <a:t>CoTr</a:t>
            </a:r>
            <a:r>
              <a:rPr lang="fr-CA" b="1" i="1" dirty="0"/>
              <a:t>: </a:t>
            </a:r>
            <a:r>
              <a:rPr lang="fr-CA" b="1" i="1" dirty="0" err="1"/>
              <a:t>Efficiently</a:t>
            </a:r>
            <a:r>
              <a:rPr lang="fr-CA" b="1" i="1" dirty="0"/>
              <a:t> bridging </a:t>
            </a:r>
            <a:r>
              <a:rPr lang="fr-CA" b="1" i="1" dirty="0" err="1"/>
              <a:t>cnn</a:t>
            </a:r>
            <a:r>
              <a:rPr lang="fr-CA" b="1" i="1" dirty="0"/>
              <a:t> and transformer for 3d </a:t>
            </a:r>
            <a:r>
              <a:rPr lang="fr-CA" b="1" i="1" dirty="0" err="1"/>
              <a:t>medical</a:t>
            </a:r>
            <a:r>
              <a:rPr lang="fr-CA" b="1" i="1" dirty="0"/>
              <a:t> image segmentation</a:t>
            </a:r>
          </a:p>
          <a:p>
            <a:pPr lvl="1" algn="l"/>
            <a:r>
              <a:rPr lang="fr-CA" i="1" dirty="0"/>
              <a:t>502 citations on Google Scholar in July 2024</a:t>
            </a:r>
          </a:p>
          <a:p>
            <a:pPr lvl="1" algn="l"/>
            <a:r>
              <a:rPr lang="fr-CA" i="1" err="1"/>
              <a:t>From</a:t>
            </a:r>
            <a:r>
              <a:rPr lang="fr-CA" i="1" dirty="0"/>
              <a:t> 2021 24</a:t>
            </a:r>
            <a:r>
              <a:rPr lang="fr-CA" i="1" baseline="30000" dirty="0"/>
              <a:t>th</a:t>
            </a:r>
            <a:r>
              <a:rPr lang="fr-CA" i="1" dirty="0"/>
              <a:t> MICCAI </a:t>
            </a:r>
            <a:r>
              <a:rPr lang="fr-CA" i="1" err="1"/>
              <a:t>Conference</a:t>
            </a:r>
            <a:endParaRPr lang="fr-CA" i="1"/>
          </a:p>
          <a:p>
            <a:endParaRPr lang="fr-CA" i="1"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sz="2400" dirty="0"/>
              <a:t>Important (</a:t>
            </a:r>
            <a:r>
              <a:rPr lang="fr-CA" sz="2400" dirty="0" err="1"/>
              <a:t>most</a:t>
            </a:r>
            <a:r>
              <a:rPr lang="fr-CA" sz="2400" dirty="0"/>
              <a:t> </a:t>
            </a:r>
            <a:r>
              <a:rPr lang="fr-CA" sz="2400" dirty="0" err="1"/>
              <a:t>cited</a:t>
            </a:r>
            <a:r>
              <a:rPr lang="fr-CA" sz="2400" dirty="0"/>
              <a:t>) MICCAI articles (2020-2024) (</a:t>
            </a:r>
            <a:r>
              <a:rPr lang="fr-CA" sz="2400" dirty="0" err="1"/>
              <a:t>according</a:t>
            </a:r>
            <a:r>
              <a:rPr lang="fr-CA" sz="2400" dirty="0"/>
              <a:t> to </a:t>
            </a:r>
            <a:r>
              <a:rPr lang="fr-CA" sz="2400" dirty="0" err="1"/>
              <a:t>Publish</a:t>
            </a:r>
            <a:r>
              <a:rPr lang="fr-CA" sz="2400" dirty="0"/>
              <a:t> 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BE6BA4E-74C1-AAA9-A91F-57074E245015}"/>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E6D7141E-CF52-71B5-47FD-B3E05DC62C0D}"/>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1786175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48853" y="1048285"/>
            <a:ext cx="8709951" cy="941197"/>
          </a:xfrm>
          <a:prstGeom prst="rect">
            <a:avLst/>
          </a:prstGeom>
        </p:spPr>
        <p:txBody>
          <a:bodyPr spcFirstLastPara="1" wrap="square" lIns="91425" tIns="91425" rIns="91425" bIns="91425" anchor="t" anchorCtr="0">
            <a:noAutofit/>
          </a:bodyPr>
          <a:lstStyle/>
          <a:p>
            <a:r>
              <a:rPr lang="fr-CA" i="1" dirty="0" err="1"/>
              <a:t>Robust</a:t>
            </a:r>
            <a:r>
              <a:rPr lang="fr-CA" i="1" dirty="0"/>
              <a:t> T-</a:t>
            </a:r>
            <a:r>
              <a:rPr lang="fr-CA" i="1" dirty="0" err="1"/>
              <a:t>Loss</a:t>
            </a:r>
            <a:r>
              <a:rPr lang="fr-CA" i="1" dirty="0"/>
              <a:t> for </a:t>
            </a:r>
            <a:r>
              <a:rPr lang="fr-CA" i="1" dirty="0" err="1"/>
              <a:t>Medical</a:t>
            </a:r>
            <a:r>
              <a:rPr lang="fr-CA" i="1" dirty="0"/>
              <a:t> Image Segmentation</a:t>
            </a:r>
          </a:p>
          <a:p>
            <a:pPr lvl="1" algn="l"/>
            <a:r>
              <a:rPr lang="fr-CA" dirty="0">
                <a:hlinkClick r:id="rId3">
                  <a:extLst>
                    <a:ext uri="{A12FA001-AC4F-418D-AE19-62706E023703}">
                      <ahyp:hlinkClr xmlns:ahyp="http://schemas.microsoft.com/office/drawing/2018/hyperlinkcolor" val="tx"/>
                    </a:ext>
                  </a:extLst>
                </a:hlinkClick>
              </a:rPr>
              <a:t>https://link.springer.com/chapter/10.1007/978-3-031-43898-1_68</a:t>
            </a:r>
            <a:endParaRPr lang="fr-CA" i="1" dirty="0"/>
          </a:p>
          <a:p>
            <a:pPr marL="457200" lvl="1" indent="0" algn="l">
              <a:buNone/>
            </a:pPr>
            <a:endParaRPr lang="fr-CA" dirty="0"/>
          </a:p>
        </p:txBody>
      </p:sp>
      <p:sp>
        <p:nvSpPr>
          <p:cNvPr id="554" name="Google Shape;554;p66"/>
          <p:cNvSpPr txBox="1">
            <a:spLocks noGrp="1"/>
          </p:cNvSpPr>
          <p:nvPr>
            <p:ph type="title"/>
          </p:nvPr>
        </p:nvSpPr>
        <p:spPr>
          <a:xfrm>
            <a:off x="248854" y="380264"/>
            <a:ext cx="8305938" cy="572700"/>
          </a:xfrm>
          <a:prstGeom prst="rect">
            <a:avLst/>
          </a:prstGeom>
        </p:spPr>
        <p:txBody>
          <a:bodyPr spcFirstLastPara="1" wrap="square" lIns="91425" tIns="91425" rIns="91425" bIns="91425" anchor="t" anchorCtr="0">
            <a:noAutofit/>
          </a:bodyPr>
          <a:lstStyle/>
          <a:p>
            <a:pPr lvl="0" algn="l"/>
            <a:r>
              <a:rPr lang="fr-CA" dirty="0"/>
              <a:t>Best </a:t>
            </a:r>
            <a:r>
              <a:rPr lang="fr-CA" dirty="0" err="1"/>
              <a:t>paper</a:t>
            </a:r>
            <a:r>
              <a:rPr lang="fr-CA" dirty="0"/>
              <a:t> </a:t>
            </a:r>
            <a:r>
              <a:rPr lang="fr-CA" dirty="0" err="1"/>
              <a:t>award</a:t>
            </a:r>
            <a:r>
              <a:rPr lang="fr-CA" dirty="0"/>
              <a:t> (2023 </a:t>
            </a:r>
            <a:r>
              <a:rPr lang="fr-CA" dirty="0" err="1"/>
              <a:t>edition</a:t>
            </a:r>
            <a:r>
              <a:rPr lang="fr-CA" dirty="0"/>
              <a:t>)</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Google Shape;554;p66">
            <a:extLst>
              <a:ext uri="{FF2B5EF4-FFF2-40B4-BE49-F238E27FC236}">
                <a16:creationId xmlns:a16="http://schemas.microsoft.com/office/drawing/2014/main" id="{468F56E3-80D6-206B-AA48-D77D1BF2CD11}"/>
              </a:ext>
            </a:extLst>
          </p:cNvPr>
          <p:cNvSpPr txBox="1">
            <a:spLocks/>
          </p:cNvSpPr>
          <p:nvPr/>
        </p:nvSpPr>
        <p:spPr>
          <a:xfrm>
            <a:off x="248853" y="1981610"/>
            <a:ext cx="8802549"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Vidaloka"/>
              <a:buNone/>
              <a:defRPr sz="3000" b="0" i="0" u="none" strike="noStrike" cap="none">
                <a:solidFill>
                  <a:schemeClr val="dk1"/>
                </a:solidFill>
                <a:latin typeface="Vidaloka"/>
                <a:ea typeface="Vidaloka"/>
                <a:cs typeface="Vidaloka"/>
                <a:sym typeface="Vidaloka"/>
              </a:defRPr>
            </a:lvl1pPr>
            <a:lvl2pPr marR="0" lvl="1"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1" u="none" strike="noStrike" cap="none">
                <a:solidFill>
                  <a:schemeClr val="dk1"/>
                </a:solidFill>
                <a:latin typeface="Arial"/>
                <a:ea typeface="Arial"/>
                <a:cs typeface="Arial"/>
                <a:sym typeface="Arial"/>
              </a:defRPr>
            </a:lvl9pPr>
          </a:lstStyle>
          <a:p>
            <a:pPr algn="l"/>
            <a:r>
              <a:rPr lang="fr-CA" dirty="0"/>
              <a:t>Important MICCAI articles – </a:t>
            </a:r>
            <a:r>
              <a:rPr lang="fr-CA" dirty="0" err="1"/>
              <a:t>old</a:t>
            </a:r>
            <a:r>
              <a:rPr lang="fr-CA" dirty="0"/>
              <a:t> but </a:t>
            </a:r>
            <a:r>
              <a:rPr lang="fr-CA" dirty="0" err="1"/>
              <a:t>worth</a:t>
            </a:r>
            <a:r>
              <a:rPr lang="fr-CA" dirty="0"/>
              <a:t> </a:t>
            </a:r>
            <a:r>
              <a:rPr lang="fr-CA" dirty="0" err="1"/>
              <a:t>noting</a:t>
            </a:r>
            <a:r>
              <a:rPr lang="fr-CA" dirty="0"/>
              <a:t> </a:t>
            </a:r>
            <a:endParaRPr lang="en-US" dirty="0"/>
          </a:p>
        </p:txBody>
      </p:sp>
      <p:sp>
        <p:nvSpPr>
          <p:cNvPr id="5" name="Google Shape;553;p66">
            <a:extLst>
              <a:ext uri="{FF2B5EF4-FFF2-40B4-BE49-F238E27FC236}">
                <a16:creationId xmlns:a16="http://schemas.microsoft.com/office/drawing/2014/main" id="{B52EBE89-ACDE-80FB-E19E-C91C54366CCB}"/>
              </a:ext>
            </a:extLst>
          </p:cNvPr>
          <p:cNvSpPr txBox="1">
            <a:spLocks/>
          </p:cNvSpPr>
          <p:nvPr/>
        </p:nvSpPr>
        <p:spPr>
          <a:xfrm>
            <a:off x="248855" y="2649631"/>
            <a:ext cx="8895145" cy="17511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i="1" dirty="0"/>
              <a:t>First </a:t>
            </a:r>
            <a:r>
              <a:rPr lang="fr-CA" i="1" dirty="0" err="1"/>
              <a:t>Unet</a:t>
            </a:r>
            <a:r>
              <a:rPr lang="fr-CA" i="1" dirty="0"/>
              <a:t> </a:t>
            </a:r>
            <a:r>
              <a:rPr lang="fr-CA" i="1" dirty="0" err="1"/>
              <a:t>papers</a:t>
            </a:r>
            <a:r>
              <a:rPr lang="fr-CA" i="1" dirty="0"/>
              <a:t> </a:t>
            </a:r>
            <a:r>
              <a:rPr lang="fr-CA" i="1" dirty="0" err="1"/>
              <a:t>were</a:t>
            </a:r>
            <a:r>
              <a:rPr lang="fr-CA" i="1" dirty="0"/>
              <a:t> </a:t>
            </a:r>
            <a:r>
              <a:rPr lang="fr-CA" i="1" dirty="0" err="1"/>
              <a:t>published</a:t>
            </a:r>
            <a:r>
              <a:rPr lang="fr-CA" i="1" dirty="0"/>
              <a:t> in MICCAI : one of the </a:t>
            </a:r>
            <a:r>
              <a:rPr lang="fr-CA" i="1" dirty="0" err="1"/>
              <a:t>most</a:t>
            </a:r>
            <a:r>
              <a:rPr lang="fr-CA" i="1" dirty="0"/>
              <a:t> </a:t>
            </a:r>
            <a:r>
              <a:rPr lang="fr-CA" i="1" dirty="0" err="1"/>
              <a:t>used</a:t>
            </a:r>
            <a:r>
              <a:rPr lang="fr-CA" i="1" dirty="0"/>
              <a:t> </a:t>
            </a:r>
            <a:r>
              <a:rPr lang="fr-CA" i="1" dirty="0" err="1"/>
              <a:t>deep</a:t>
            </a:r>
            <a:r>
              <a:rPr lang="fr-CA" i="1" dirty="0"/>
              <a:t> </a:t>
            </a:r>
            <a:r>
              <a:rPr lang="fr-CA" i="1" dirty="0" err="1"/>
              <a:t>learning</a:t>
            </a:r>
            <a:r>
              <a:rPr lang="fr-CA" i="1" dirty="0"/>
              <a:t> architectures</a:t>
            </a:r>
          </a:p>
          <a:p>
            <a:pPr lvl="1" algn="l"/>
            <a:r>
              <a:rPr lang="fr-CA" i="1" dirty="0"/>
              <a:t>U-net: </a:t>
            </a:r>
            <a:r>
              <a:rPr lang="fr-CA" i="1" dirty="0" err="1"/>
              <a:t>Convolutional</a:t>
            </a:r>
            <a:r>
              <a:rPr lang="fr-CA" i="1" dirty="0"/>
              <a:t> networks for </a:t>
            </a:r>
            <a:r>
              <a:rPr lang="fr-CA" i="1" dirty="0" err="1"/>
              <a:t>biomedical</a:t>
            </a:r>
            <a:r>
              <a:rPr lang="fr-CA" i="1" dirty="0"/>
              <a:t> image segmentation</a:t>
            </a:r>
          </a:p>
          <a:p>
            <a:pPr lvl="2" algn="l"/>
            <a:r>
              <a:rPr lang="fr-CA" i="1" dirty="0"/>
              <a:t>90 171 citations on Google Scholar in July 2024</a:t>
            </a:r>
          </a:p>
          <a:p>
            <a:pPr lvl="2" algn="l"/>
            <a:r>
              <a:rPr lang="fr-CA" i="1" err="1"/>
              <a:t>From</a:t>
            </a:r>
            <a:r>
              <a:rPr lang="fr-CA" i="1" dirty="0"/>
              <a:t> the 2015 18</a:t>
            </a:r>
            <a:r>
              <a:rPr lang="fr-CA" i="1" baseline="30000" dirty="0"/>
              <a:t>th</a:t>
            </a:r>
            <a:r>
              <a:rPr lang="fr-CA" i="1" dirty="0"/>
              <a:t> MICCAI </a:t>
            </a:r>
            <a:r>
              <a:rPr lang="fr-CA" i="1" err="1"/>
              <a:t>Conference</a:t>
            </a:r>
            <a:endParaRPr lang="fr-CA" i="1"/>
          </a:p>
          <a:p>
            <a:pPr lvl="1" algn="l"/>
            <a:r>
              <a:rPr lang="fr-CA" i="1" dirty="0"/>
              <a:t>3D U-Net: </a:t>
            </a:r>
            <a:r>
              <a:rPr lang="fr-CA" i="1" dirty="0" err="1"/>
              <a:t>learning</a:t>
            </a:r>
            <a:r>
              <a:rPr lang="fr-CA" i="1" dirty="0"/>
              <a:t> dense </a:t>
            </a:r>
            <a:r>
              <a:rPr lang="fr-CA" i="1" dirty="0" err="1"/>
              <a:t>volumetric</a:t>
            </a:r>
            <a:r>
              <a:rPr lang="fr-CA" i="1" dirty="0"/>
              <a:t> segmentation </a:t>
            </a:r>
            <a:r>
              <a:rPr lang="fr-CA" i="1" dirty="0" err="1"/>
              <a:t>from</a:t>
            </a:r>
            <a:r>
              <a:rPr lang="fr-CA" i="1" dirty="0"/>
              <a:t> </a:t>
            </a:r>
            <a:r>
              <a:rPr lang="fr-CA" i="1" dirty="0" err="1"/>
              <a:t>sparse</a:t>
            </a:r>
            <a:r>
              <a:rPr lang="fr-CA" i="1" dirty="0"/>
              <a:t> annotation</a:t>
            </a:r>
          </a:p>
          <a:p>
            <a:pPr lvl="2" algn="l"/>
            <a:r>
              <a:rPr lang="fr-CA" i="1" dirty="0"/>
              <a:t>7531 citations on Google Scholar in July 2024</a:t>
            </a:r>
          </a:p>
          <a:p>
            <a:pPr lvl="2" algn="l"/>
            <a:r>
              <a:rPr lang="fr-CA" i="1" err="1"/>
              <a:t>From</a:t>
            </a:r>
            <a:r>
              <a:rPr lang="fr-CA" i="1" dirty="0"/>
              <a:t> the 2016 19</a:t>
            </a:r>
            <a:r>
              <a:rPr lang="fr-CA" i="1" baseline="30000" dirty="0"/>
              <a:t>th</a:t>
            </a:r>
            <a:r>
              <a:rPr lang="fr-CA" i="1" dirty="0"/>
              <a:t> MICCAI </a:t>
            </a:r>
            <a:r>
              <a:rPr lang="fr-CA" i="1" err="1"/>
              <a:t>Conference</a:t>
            </a:r>
            <a:endParaRPr lang="fr-CA" i="1"/>
          </a:p>
        </p:txBody>
      </p:sp>
      <p:sp>
        <p:nvSpPr>
          <p:cNvPr id="7" name="ZoneTexte 6">
            <a:extLst>
              <a:ext uri="{FF2B5EF4-FFF2-40B4-BE49-F238E27FC236}">
                <a16:creationId xmlns:a16="http://schemas.microsoft.com/office/drawing/2014/main" id="{1035D429-F0E4-D0A7-B5C0-49C393FEEDAC}"/>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F44E859F-36AE-3D76-30FE-4AECFEFAD527}"/>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3782129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217023" y="1223498"/>
            <a:ext cx="8709951" cy="2237332"/>
          </a:xfrm>
          <a:prstGeom prst="rect">
            <a:avLst/>
          </a:prstGeom>
        </p:spPr>
        <p:txBody>
          <a:bodyPr spcFirstLastPara="1" wrap="square" lIns="91425" tIns="91425" rIns="91425" bIns="91425" anchor="t" anchorCtr="0">
            <a:noAutofit/>
          </a:bodyPr>
          <a:lstStyle/>
          <a:p>
            <a:pPr marL="0" indent="0">
              <a:buNone/>
            </a:pPr>
            <a:endParaRPr lang="fr-CA" i="1" dirty="0"/>
          </a:p>
          <a:p>
            <a:r>
              <a:rPr lang="fr-CA" i="1" dirty="0" err="1"/>
              <a:t>Video</a:t>
            </a:r>
            <a:r>
              <a:rPr lang="fr-CA" i="1" dirty="0"/>
              <a:t> (</a:t>
            </a:r>
            <a:r>
              <a:rPr lang="fr-CA" i="1" dirty="0" err="1"/>
              <a:t>pre-recorded</a:t>
            </a:r>
            <a:r>
              <a:rPr lang="fr-CA" i="1" dirty="0"/>
              <a:t>) </a:t>
            </a:r>
            <a:r>
              <a:rPr lang="fr-CA" i="1" dirty="0" err="1"/>
              <a:t>presentation</a:t>
            </a:r>
            <a:r>
              <a:rPr lang="fr-CA" i="1" dirty="0"/>
              <a:t> </a:t>
            </a:r>
            <a:r>
              <a:rPr lang="fr-CA" i="1" dirty="0" err="1"/>
              <a:t>explaining</a:t>
            </a:r>
            <a:r>
              <a:rPr lang="fr-CA" i="1" dirty="0"/>
              <a:t> a </a:t>
            </a:r>
            <a:r>
              <a:rPr lang="fr-CA" i="1" dirty="0" err="1"/>
              <a:t>team’s</a:t>
            </a:r>
            <a:r>
              <a:rPr lang="fr-CA" i="1" dirty="0"/>
              <a:t> solution to a 2023 MICCAI challenge : </a:t>
            </a:r>
            <a:r>
              <a:rPr lang="fr-CA" i="1" dirty="0">
                <a:hlinkClick r:id="rId3"/>
              </a:rPr>
              <a:t>https://www.youtube.com/watch?v=XTPhDrdmvv0</a:t>
            </a:r>
            <a:endParaRPr lang="fr-CA" i="1" dirty="0"/>
          </a:p>
          <a:p>
            <a:r>
              <a:rPr lang="fr-CA" i="1" dirty="0" err="1"/>
              <a:t>Video</a:t>
            </a:r>
            <a:r>
              <a:rPr lang="fr-CA" i="1" dirty="0"/>
              <a:t> (zoom-like) </a:t>
            </a:r>
            <a:r>
              <a:rPr lang="fr-CA" i="1" dirty="0" err="1"/>
              <a:t>presentation</a:t>
            </a:r>
            <a:r>
              <a:rPr lang="fr-CA" i="1" dirty="0"/>
              <a:t> of a </a:t>
            </a:r>
            <a:r>
              <a:rPr lang="fr-CA" i="1" dirty="0" err="1"/>
              <a:t>paper</a:t>
            </a:r>
            <a:r>
              <a:rPr lang="fr-CA" i="1" dirty="0"/>
              <a:t> </a:t>
            </a:r>
            <a:r>
              <a:rPr lang="fr-CA" i="1" dirty="0" err="1"/>
              <a:t>accepted</a:t>
            </a:r>
            <a:r>
              <a:rPr lang="fr-CA" i="1" dirty="0"/>
              <a:t> at 2023 MICCAI : </a:t>
            </a:r>
            <a:r>
              <a:rPr lang="fr-CA" i="1" dirty="0">
                <a:hlinkClick r:id="rId4"/>
              </a:rPr>
              <a:t>https://www.youtube.com/watch?v=tG_Zr_8ton0</a:t>
            </a:r>
            <a:endParaRPr lang="fr-CA" i="1" dirty="0"/>
          </a:p>
          <a:p>
            <a:r>
              <a:rPr lang="fr-CA" i="1" dirty="0" err="1"/>
              <a:t>Video</a:t>
            </a:r>
            <a:r>
              <a:rPr lang="fr-CA" i="1" dirty="0"/>
              <a:t> (</a:t>
            </a:r>
            <a:r>
              <a:rPr lang="fr-CA" i="1" dirty="0" err="1"/>
              <a:t>pre-recorded</a:t>
            </a:r>
            <a:r>
              <a:rPr lang="fr-CA" i="1" dirty="0"/>
              <a:t>) </a:t>
            </a:r>
            <a:r>
              <a:rPr lang="fr-CA" i="1" dirty="0" err="1"/>
              <a:t>presentation</a:t>
            </a:r>
            <a:r>
              <a:rPr lang="fr-CA" i="1" dirty="0"/>
              <a:t> of a </a:t>
            </a:r>
            <a:r>
              <a:rPr lang="fr-CA" i="1" dirty="0" err="1"/>
              <a:t>paper</a:t>
            </a:r>
            <a:r>
              <a:rPr lang="fr-CA" i="1" dirty="0"/>
              <a:t> </a:t>
            </a:r>
            <a:r>
              <a:rPr lang="fr-CA" i="1" dirty="0" err="1"/>
              <a:t>accepted</a:t>
            </a:r>
            <a:r>
              <a:rPr lang="fr-CA" i="1" dirty="0"/>
              <a:t> at 2023 MICCAI : </a:t>
            </a:r>
            <a:r>
              <a:rPr lang="fr-CA" i="1" dirty="0">
                <a:hlinkClick r:id="rId5"/>
              </a:rPr>
              <a:t>https://www.youtube.com/watch?v=6oN8CAqCJes</a:t>
            </a:r>
            <a:endParaRPr lang="fr-CA" i="1" dirty="0"/>
          </a:p>
          <a:p>
            <a:r>
              <a:rPr lang="fr-CA" i="1" dirty="0" err="1"/>
              <a:t>Video</a:t>
            </a:r>
            <a:r>
              <a:rPr lang="fr-CA" i="1" dirty="0"/>
              <a:t> (</a:t>
            </a:r>
            <a:r>
              <a:rPr lang="fr-CA" i="1" dirty="0" err="1"/>
              <a:t>pre-recorded</a:t>
            </a:r>
            <a:r>
              <a:rPr lang="fr-CA" i="1" dirty="0"/>
              <a:t>) </a:t>
            </a:r>
            <a:r>
              <a:rPr lang="fr-CA" i="1" dirty="0" err="1"/>
              <a:t>presentation</a:t>
            </a:r>
            <a:r>
              <a:rPr lang="fr-CA" i="1" dirty="0"/>
              <a:t> of a </a:t>
            </a:r>
            <a:r>
              <a:rPr lang="fr-CA" i="1" dirty="0" err="1"/>
              <a:t>paper</a:t>
            </a:r>
            <a:r>
              <a:rPr lang="fr-CA" i="1" dirty="0"/>
              <a:t> </a:t>
            </a:r>
            <a:r>
              <a:rPr lang="fr-CA" i="1" dirty="0" err="1"/>
              <a:t>accepted</a:t>
            </a:r>
            <a:r>
              <a:rPr lang="fr-CA" i="1" dirty="0"/>
              <a:t> at 2022 MICCAI : </a:t>
            </a:r>
            <a:r>
              <a:rPr lang="fr-CA" i="1" dirty="0">
                <a:hlinkClick r:id="rId6"/>
              </a:rPr>
              <a:t>https://www.youtube.com/watch?v=PoRLavz1fJA</a:t>
            </a:r>
            <a:endParaRPr lang="fr-CA" i="1" dirty="0"/>
          </a:p>
          <a:p>
            <a:endParaRPr lang="fr-CA" i="1" dirty="0"/>
          </a:p>
        </p:txBody>
      </p:sp>
      <p:sp>
        <p:nvSpPr>
          <p:cNvPr id="554" name="Google Shape;554;p66"/>
          <p:cNvSpPr txBox="1">
            <a:spLocks noGrp="1"/>
          </p:cNvSpPr>
          <p:nvPr>
            <p:ph type="title"/>
          </p:nvPr>
        </p:nvSpPr>
        <p:spPr>
          <a:xfrm>
            <a:off x="228474" y="650798"/>
            <a:ext cx="8305938" cy="572700"/>
          </a:xfrm>
          <a:prstGeom prst="rect">
            <a:avLst/>
          </a:prstGeom>
        </p:spPr>
        <p:txBody>
          <a:bodyPr spcFirstLastPara="1" wrap="square" lIns="91425" tIns="91425" rIns="91425" bIns="91425" anchor="t" anchorCtr="0">
            <a:noAutofit/>
          </a:bodyPr>
          <a:lstStyle/>
          <a:p>
            <a:pPr lvl="0" algn="l"/>
            <a:r>
              <a:rPr lang="fr-CA" dirty="0"/>
              <a:t>MICCAI </a:t>
            </a:r>
            <a:r>
              <a:rPr lang="fr-CA" dirty="0" err="1"/>
              <a:t>presentations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9AEC5AF-D2F4-AF15-6E0C-6E61C381B236}"/>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3" name="ZoneTexte 2">
            <a:extLst>
              <a:ext uri="{FF2B5EF4-FFF2-40B4-BE49-F238E27FC236}">
                <a16:creationId xmlns:a16="http://schemas.microsoft.com/office/drawing/2014/main" id="{1534D286-A0CA-23F3-E733-B7534BB5D89D}"/>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MICCAI</a:t>
            </a:r>
          </a:p>
        </p:txBody>
      </p:sp>
    </p:spTree>
    <p:extLst>
      <p:ext uri="{BB962C8B-B14F-4D97-AF65-F5344CB8AC3E}">
        <p14:creationId xmlns:p14="http://schemas.microsoft.com/office/powerpoint/2010/main" val="1726592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308111" y="294204"/>
            <a:ext cx="57878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Overview of 3 conferences</a:t>
            </a:r>
            <a:endParaRPr dirty="0"/>
          </a:p>
        </p:txBody>
      </p:sp>
      <p:sp>
        <p:nvSpPr>
          <p:cNvPr id="2" name="ZoneTexte 1">
            <a:extLst>
              <a:ext uri="{FF2B5EF4-FFF2-40B4-BE49-F238E27FC236}">
                <a16:creationId xmlns:a16="http://schemas.microsoft.com/office/drawing/2014/main" id="{4002F49C-9445-EC80-FE0C-384B6B2861DB}"/>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graphicFrame>
        <p:nvGraphicFramePr>
          <p:cNvPr id="15" name="Tableau 14">
            <a:extLst>
              <a:ext uri="{FF2B5EF4-FFF2-40B4-BE49-F238E27FC236}">
                <a16:creationId xmlns:a16="http://schemas.microsoft.com/office/drawing/2014/main" id="{DAE686C4-C178-C055-70D8-7DC9C313F0A9}"/>
              </a:ext>
            </a:extLst>
          </p:cNvPr>
          <p:cNvGraphicFramePr>
            <a:graphicFrameLocks noGrp="1"/>
          </p:cNvGraphicFramePr>
          <p:nvPr>
            <p:extLst>
              <p:ext uri="{D42A27DB-BD31-4B8C-83A1-F6EECF244321}">
                <p14:modId xmlns:p14="http://schemas.microsoft.com/office/powerpoint/2010/main" val="2105384033"/>
              </p:ext>
            </p:extLst>
          </p:nvPr>
        </p:nvGraphicFramePr>
        <p:xfrm>
          <a:off x="210931" y="898051"/>
          <a:ext cx="8722135" cy="3859907"/>
        </p:xfrm>
        <a:graphic>
          <a:graphicData uri="http://schemas.openxmlformats.org/drawingml/2006/table">
            <a:tbl>
              <a:tblPr firstRow="1" bandRow="1">
                <a:tableStyleId>{5C22544A-7EE6-4342-B048-85BDC9FD1C3A}</a:tableStyleId>
              </a:tblPr>
              <a:tblGrid>
                <a:gridCol w="853049">
                  <a:extLst>
                    <a:ext uri="{9D8B030D-6E8A-4147-A177-3AD203B41FA5}">
                      <a16:colId xmlns:a16="http://schemas.microsoft.com/office/drawing/2014/main" val="2155000898"/>
                    </a:ext>
                  </a:extLst>
                </a:gridCol>
                <a:gridCol w="1560145">
                  <a:extLst>
                    <a:ext uri="{9D8B030D-6E8A-4147-A177-3AD203B41FA5}">
                      <a16:colId xmlns:a16="http://schemas.microsoft.com/office/drawing/2014/main" val="2160309373"/>
                    </a:ext>
                  </a:extLst>
                </a:gridCol>
                <a:gridCol w="1114498">
                  <a:extLst>
                    <a:ext uri="{9D8B030D-6E8A-4147-A177-3AD203B41FA5}">
                      <a16:colId xmlns:a16="http://schemas.microsoft.com/office/drawing/2014/main" val="765063774"/>
                    </a:ext>
                  </a:extLst>
                </a:gridCol>
                <a:gridCol w="1053296">
                  <a:extLst>
                    <a:ext uri="{9D8B030D-6E8A-4147-A177-3AD203B41FA5}">
                      <a16:colId xmlns:a16="http://schemas.microsoft.com/office/drawing/2014/main" val="646425355"/>
                    </a:ext>
                  </a:extLst>
                </a:gridCol>
                <a:gridCol w="949124">
                  <a:extLst>
                    <a:ext uri="{9D8B030D-6E8A-4147-A177-3AD203B41FA5}">
                      <a16:colId xmlns:a16="http://schemas.microsoft.com/office/drawing/2014/main" val="651858925"/>
                    </a:ext>
                  </a:extLst>
                </a:gridCol>
                <a:gridCol w="1539433">
                  <a:extLst>
                    <a:ext uri="{9D8B030D-6E8A-4147-A177-3AD203B41FA5}">
                      <a16:colId xmlns:a16="http://schemas.microsoft.com/office/drawing/2014/main" val="1909716710"/>
                    </a:ext>
                  </a:extLst>
                </a:gridCol>
                <a:gridCol w="902825">
                  <a:extLst>
                    <a:ext uri="{9D8B030D-6E8A-4147-A177-3AD203B41FA5}">
                      <a16:colId xmlns:a16="http://schemas.microsoft.com/office/drawing/2014/main" val="852915552"/>
                    </a:ext>
                  </a:extLst>
                </a:gridCol>
                <a:gridCol w="749765">
                  <a:extLst>
                    <a:ext uri="{9D8B030D-6E8A-4147-A177-3AD203B41FA5}">
                      <a16:colId xmlns:a16="http://schemas.microsoft.com/office/drawing/2014/main" val="2712153788"/>
                    </a:ext>
                  </a:extLst>
                </a:gridCol>
              </a:tblGrid>
              <a:tr h="501331">
                <a:tc>
                  <a:txBody>
                    <a:bodyPr/>
                    <a:lstStyle/>
                    <a:p>
                      <a:endParaRPr lang="fr-CA" sz="1200"/>
                    </a:p>
                  </a:txBody>
                  <a:tcPr/>
                </a:tc>
                <a:tc>
                  <a:txBody>
                    <a:bodyPr/>
                    <a:lstStyle/>
                    <a:p>
                      <a:r>
                        <a:rPr lang="fr-CA" sz="1200" dirty="0" err="1"/>
                        <a:t>Website</a:t>
                      </a:r>
                      <a:endParaRPr lang="fr-CA" sz="1200" dirty="0"/>
                    </a:p>
                  </a:txBody>
                  <a:tcPr/>
                </a:tc>
                <a:tc>
                  <a:txBody>
                    <a:bodyPr/>
                    <a:lstStyle/>
                    <a:p>
                      <a:r>
                        <a:rPr lang="fr-CA" sz="1200" dirty="0"/>
                        <a:t>Acceptance rate</a:t>
                      </a:r>
                    </a:p>
                  </a:txBody>
                  <a:tcPr/>
                </a:tc>
                <a:tc>
                  <a:txBody>
                    <a:bodyPr/>
                    <a:lstStyle/>
                    <a:p>
                      <a:r>
                        <a:rPr lang="fr-CA" sz="1200" dirty="0"/>
                        <a:t>Peer </a:t>
                      </a:r>
                      <a:r>
                        <a:rPr lang="fr-CA" sz="1200" dirty="0" err="1"/>
                        <a:t>reviewed</a:t>
                      </a:r>
                      <a:r>
                        <a:rPr lang="fr-CA" sz="1200" dirty="0"/>
                        <a:t> ?</a:t>
                      </a:r>
                    </a:p>
                  </a:txBody>
                  <a:tcPr/>
                </a:tc>
                <a:tc>
                  <a:txBody>
                    <a:bodyPr/>
                    <a:lstStyle/>
                    <a:p>
                      <a:r>
                        <a:rPr lang="fr-CA" sz="1200" dirty="0" err="1"/>
                        <a:t>Rebuttal</a:t>
                      </a:r>
                      <a:r>
                        <a:rPr lang="fr-CA" sz="1200" dirty="0"/>
                        <a:t> ?</a:t>
                      </a:r>
                    </a:p>
                  </a:txBody>
                  <a:tcPr/>
                </a:tc>
                <a:tc>
                  <a:txBody>
                    <a:bodyPr/>
                    <a:lstStyle/>
                    <a:p>
                      <a:r>
                        <a:rPr lang="fr-CA" sz="1200" dirty="0"/>
                        <a:t>Leads to publication</a:t>
                      </a:r>
                    </a:p>
                  </a:txBody>
                  <a:tcPr/>
                </a:tc>
                <a:tc>
                  <a:txBody>
                    <a:bodyPr/>
                    <a:lstStyle/>
                    <a:p>
                      <a:r>
                        <a:rPr lang="fr-CA" sz="1200" dirty="0"/>
                        <a:t>Levels of </a:t>
                      </a:r>
                      <a:r>
                        <a:rPr lang="fr-CA" sz="1200" dirty="0" err="1"/>
                        <a:t>blindness</a:t>
                      </a:r>
                      <a:endParaRPr lang="fr-CA" sz="1200" dirty="0"/>
                    </a:p>
                  </a:txBody>
                  <a:tcPr/>
                </a:tc>
                <a:tc>
                  <a:txBody>
                    <a:bodyPr/>
                    <a:lstStyle/>
                    <a:p>
                      <a:r>
                        <a:rPr lang="fr-CA" sz="1200" dirty="0"/>
                        <a:t>Open </a:t>
                      </a:r>
                      <a:r>
                        <a:rPr lang="fr-CA" sz="1200" dirty="0" err="1"/>
                        <a:t>reviews</a:t>
                      </a:r>
                      <a:r>
                        <a:rPr lang="fr-CA" sz="1200" dirty="0"/>
                        <a:t> ?</a:t>
                      </a:r>
                    </a:p>
                  </a:txBody>
                  <a:tcPr/>
                </a:tc>
                <a:extLst>
                  <a:ext uri="{0D108BD9-81ED-4DB2-BD59-A6C34878D82A}">
                    <a16:rowId xmlns:a16="http://schemas.microsoft.com/office/drawing/2014/main" val="2942731770"/>
                  </a:ext>
                </a:extLst>
              </a:tr>
              <a:tr h="888565">
                <a:tc>
                  <a:txBody>
                    <a:bodyPr/>
                    <a:lstStyle/>
                    <a:p>
                      <a:r>
                        <a:rPr lang="fr-CA" sz="1200" dirty="0"/>
                        <a:t>ISBI</a:t>
                      </a:r>
                    </a:p>
                  </a:txBody>
                  <a:tcPr/>
                </a:tc>
                <a:tc>
                  <a:txBody>
                    <a:bodyPr/>
                    <a:lstStyle/>
                    <a:p>
                      <a:r>
                        <a:rPr lang="fr-CA" sz="1200" dirty="0"/>
                        <a:t>https://biomedicalimaging.org/2025/</a:t>
                      </a:r>
                    </a:p>
                  </a:txBody>
                  <a:tcPr/>
                </a:tc>
                <a:tc>
                  <a:txBody>
                    <a:bodyPr/>
                    <a:lstStyle/>
                    <a:p>
                      <a:r>
                        <a:rPr lang="en-US" sz="1200" dirty="0"/>
                        <a:t>Oral Presentation : ~13 %</a:t>
                      </a:r>
                    </a:p>
                    <a:p>
                      <a:r>
                        <a:rPr lang="en-US" sz="1200" dirty="0"/>
                        <a:t>Posters : ~30 %</a:t>
                      </a:r>
                    </a:p>
                    <a:p>
                      <a:r>
                        <a:rPr lang="fr-CA" sz="1200" dirty="0"/>
                        <a:t>(2022)</a:t>
                      </a:r>
                    </a:p>
                  </a:txBody>
                  <a:tcPr/>
                </a:tc>
                <a:tc>
                  <a:txBody>
                    <a:bodyPr/>
                    <a:lstStyle/>
                    <a:p>
                      <a:r>
                        <a:rPr lang="fr-CA" sz="1200" dirty="0"/>
                        <a:t>Yes</a:t>
                      </a:r>
                    </a:p>
                  </a:txBody>
                  <a:tcPr/>
                </a:tc>
                <a:tc>
                  <a:txBody>
                    <a:bodyPr/>
                    <a:lstStyle/>
                    <a:p>
                      <a:r>
                        <a:rPr lang="fr-CA" sz="1200" dirty="0"/>
                        <a:t>No</a:t>
                      </a:r>
                    </a:p>
                  </a:txBody>
                  <a:tcPr/>
                </a:tc>
                <a:tc>
                  <a:txBody>
                    <a:bodyPr/>
                    <a:lstStyle/>
                    <a:p>
                      <a:r>
                        <a:rPr lang="fr-CA" sz="1200" dirty="0"/>
                        <a:t>Yes, 4-page article (max) </a:t>
                      </a:r>
                      <a:r>
                        <a:rPr lang="fr-CA" sz="1200" dirty="0" err="1"/>
                        <a:t>published</a:t>
                      </a:r>
                      <a:r>
                        <a:rPr lang="fr-CA" sz="1200" dirty="0"/>
                        <a:t> in IEEE Xplore</a:t>
                      </a:r>
                    </a:p>
                  </a:txBody>
                  <a:tcPr/>
                </a:tc>
                <a:tc>
                  <a:txBody>
                    <a:bodyPr/>
                    <a:lstStyle/>
                    <a:p>
                      <a:r>
                        <a:rPr lang="fr-CA" sz="1200" dirty="0"/>
                        <a:t>Single blind</a:t>
                      </a:r>
                    </a:p>
                  </a:txBody>
                  <a:tcPr/>
                </a:tc>
                <a:tc>
                  <a:txBody>
                    <a:bodyPr/>
                    <a:lstStyle/>
                    <a:p>
                      <a:r>
                        <a:rPr lang="fr-CA" sz="1200" dirty="0"/>
                        <a:t>No</a:t>
                      </a:r>
                    </a:p>
                  </a:txBody>
                  <a:tcPr/>
                </a:tc>
                <a:extLst>
                  <a:ext uri="{0D108BD9-81ED-4DB2-BD59-A6C34878D82A}">
                    <a16:rowId xmlns:a16="http://schemas.microsoft.com/office/drawing/2014/main" val="4099011015"/>
                  </a:ext>
                </a:extLst>
              </a:tr>
              <a:tr h="888565">
                <a:tc>
                  <a:txBody>
                    <a:bodyPr/>
                    <a:lstStyle/>
                    <a:p>
                      <a:r>
                        <a:rPr lang="fr-CA" sz="1200" dirty="0"/>
                        <a:t>SPIE </a:t>
                      </a:r>
                      <a:r>
                        <a:rPr lang="fr-CA" sz="1200" dirty="0" err="1"/>
                        <a:t>Medical</a:t>
                      </a:r>
                      <a:r>
                        <a:rPr lang="fr-CA" sz="1200" dirty="0"/>
                        <a:t> Imaging</a:t>
                      </a:r>
                    </a:p>
                  </a:txBody>
                  <a:tcPr/>
                </a:tc>
                <a:tc>
                  <a:txBody>
                    <a:bodyPr/>
                    <a:lstStyle/>
                    <a:p>
                      <a:r>
                        <a:rPr lang="fr-CA" sz="1200" dirty="0"/>
                        <a:t>https://spie.org/conferences-and-exhibitions/medical-imaging#_=_</a:t>
                      </a:r>
                    </a:p>
                  </a:txBody>
                  <a:tcPr/>
                </a:tc>
                <a:tc>
                  <a:txBody>
                    <a:bodyPr/>
                    <a:lstStyle/>
                    <a:p>
                      <a:r>
                        <a:rPr lang="fr-CA" sz="1200" dirty="0"/>
                        <a:t>~ 80 % (2021)</a:t>
                      </a:r>
                    </a:p>
                  </a:txBody>
                  <a:tcPr/>
                </a:tc>
                <a:tc>
                  <a:txBody>
                    <a:bodyPr/>
                    <a:lstStyle/>
                    <a:p>
                      <a:r>
                        <a:rPr lang="fr-CA" sz="1200" dirty="0"/>
                        <a:t>No (</a:t>
                      </a:r>
                      <a:r>
                        <a:rPr lang="fr-CA" sz="1200" dirty="0" err="1"/>
                        <a:t>only</a:t>
                      </a:r>
                      <a:r>
                        <a:rPr lang="fr-CA" sz="1200" dirty="0"/>
                        <a:t> abstract </a:t>
                      </a:r>
                      <a:r>
                        <a:rPr lang="fr-CA" sz="1200" dirty="0" err="1"/>
                        <a:t>is</a:t>
                      </a:r>
                      <a:r>
                        <a:rPr lang="fr-CA" sz="1200" dirty="0"/>
                        <a:t> </a:t>
                      </a:r>
                      <a:r>
                        <a:rPr lang="fr-CA" sz="1200" dirty="0" err="1"/>
                        <a:t>reviewed</a:t>
                      </a:r>
                      <a:r>
                        <a:rPr lang="fr-CA" sz="1200" dirty="0"/>
                        <a:t>, not </a:t>
                      </a:r>
                      <a:r>
                        <a:rPr lang="fr-CA" sz="1200"/>
                        <a:t>manuscript)</a:t>
                      </a:r>
                    </a:p>
                  </a:txBody>
                  <a:tcPr/>
                </a:tc>
                <a:tc>
                  <a:txBody>
                    <a:bodyPr/>
                    <a:lstStyle/>
                    <a:p>
                      <a:r>
                        <a:rPr lang="fr-CA" sz="1200" dirty="0"/>
                        <a:t>No</a:t>
                      </a:r>
                    </a:p>
                  </a:txBody>
                  <a:tcPr/>
                </a:tc>
                <a:tc>
                  <a:txBody>
                    <a:bodyPr/>
                    <a:lstStyle/>
                    <a:p>
                      <a:r>
                        <a:rPr lang="fr-CA" sz="1200" dirty="0"/>
                        <a:t>Yes, 4-page (min) article </a:t>
                      </a:r>
                      <a:r>
                        <a:rPr lang="fr-CA" sz="1200" dirty="0" err="1"/>
                        <a:t>published</a:t>
                      </a:r>
                      <a:r>
                        <a:rPr lang="fr-CA" sz="1200" dirty="0"/>
                        <a:t> in SPIE Digital Library</a:t>
                      </a:r>
                    </a:p>
                  </a:txBody>
                  <a:tcPr/>
                </a:tc>
                <a:tc>
                  <a:txBody>
                    <a:bodyPr/>
                    <a:lstStyle/>
                    <a:p>
                      <a:r>
                        <a:rPr lang="fr-CA" sz="1200" dirty="0"/>
                        <a:t>N/A</a:t>
                      </a:r>
                    </a:p>
                  </a:txBody>
                  <a:tcPr/>
                </a:tc>
                <a:tc>
                  <a:txBody>
                    <a:bodyPr/>
                    <a:lstStyle/>
                    <a:p>
                      <a:r>
                        <a:rPr lang="fr-CA" sz="1200" dirty="0"/>
                        <a:t>No</a:t>
                      </a:r>
                    </a:p>
                  </a:txBody>
                  <a:tcPr/>
                </a:tc>
                <a:extLst>
                  <a:ext uri="{0D108BD9-81ED-4DB2-BD59-A6C34878D82A}">
                    <a16:rowId xmlns:a16="http://schemas.microsoft.com/office/drawing/2014/main" val="4006891421"/>
                  </a:ext>
                </a:extLst>
              </a:tr>
              <a:tr h="1025267">
                <a:tc>
                  <a:txBody>
                    <a:bodyPr/>
                    <a:lstStyle/>
                    <a:p>
                      <a:r>
                        <a:rPr lang="fr-CA" sz="1200" dirty="0"/>
                        <a:t>MICCAI</a:t>
                      </a:r>
                    </a:p>
                  </a:txBody>
                  <a:tcPr/>
                </a:tc>
                <a:tc>
                  <a:txBody>
                    <a:bodyPr/>
                    <a:lstStyle/>
                    <a:p>
                      <a:r>
                        <a:rPr lang="fr-CA" sz="1200" dirty="0"/>
                        <a:t>https://conferences.miccai.org/2024/en/default.asp</a:t>
                      </a:r>
                    </a:p>
                  </a:txBody>
                  <a:tcPr/>
                </a:tc>
                <a:tc>
                  <a:txBody>
                    <a:bodyPr/>
                    <a:lstStyle/>
                    <a:p>
                      <a:r>
                        <a:rPr lang="fr-CA" sz="1200" dirty="0"/>
                        <a:t>~ 30 % (2024)</a:t>
                      </a:r>
                    </a:p>
                  </a:txBody>
                  <a:tcPr/>
                </a:tc>
                <a:tc>
                  <a:txBody>
                    <a:bodyPr/>
                    <a:lstStyle/>
                    <a:p>
                      <a:r>
                        <a:rPr lang="fr-CA" sz="1200" dirty="0"/>
                        <a:t>Yes</a:t>
                      </a:r>
                    </a:p>
                  </a:txBody>
                  <a:tcPr/>
                </a:tc>
                <a:tc>
                  <a:txBody>
                    <a:bodyPr/>
                    <a:lstStyle/>
                    <a:p>
                      <a:r>
                        <a:rPr lang="fr-CA" sz="1200" dirty="0"/>
                        <a:t>Yes</a:t>
                      </a:r>
                    </a:p>
                  </a:txBody>
                  <a:tcPr/>
                </a:tc>
                <a:tc>
                  <a:txBody>
                    <a:bodyPr/>
                    <a:lstStyle/>
                    <a:p>
                      <a:r>
                        <a:rPr lang="fr-CA" sz="1200" dirty="0"/>
                        <a:t>Yes, 8-page (max) article </a:t>
                      </a:r>
                      <a:r>
                        <a:rPr lang="fr-CA" sz="1200" dirty="0" err="1"/>
                        <a:t>published</a:t>
                      </a:r>
                      <a:r>
                        <a:rPr lang="fr-CA" sz="1200" dirty="0"/>
                        <a:t> in </a:t>
                      </a:r>
                      <a:r>
                        <a:rPr lang="fr-CA" sz="1200" dirty="0" err="1"/>
                        <a:t>Springer’s</a:t>
                      </a:r>
                      <a:r>
                        <a:rPr lang="fr-CA" sz="1200" dirty="0"/>
                        <a:t> Lecture Notes in Computer Science</a:t>
                      </a:r>
                    </a:p>
                  </a:txBody>
                  <a:tcPr/>
                </a:tc>
                <a:tc>
                  <a:txBody>
                    <a:bodyPr/>
                    <a:lstStyle/>
                    <a:p>
                      <a:r>
                        <a:rPr lang="fr-CA" sz="1200" dirty="0"/>
                        <a:t>Double blind</a:t>
                      </a:r>
                    </a:p>
                  </a:txBody>
                  <a:tcPr/>
                </a:tc>
                <a:tc>
                  <a:txBody>
                    <a:bodyPr/>
                    <a:lstStyle/>
                    <a:p>
                      <a:r>
                        <a:rPr lang="fr-CA" sz="1200" dirty="0"/>
                        <a:t>Yes</a:t>
                      </a:r>
                    </a:p>
                  </a:txBody>
                  <a:tcPr/>
                </a:tc>
                <a:extLst>
                  <a:ext uri="{0D108BD9-81ED-4DB2-BD59-A6C34878D82A}">
                    <a16:rowId xmlns:a16="http://schemas.microsoft.com/office/drawing/2014/main" val="3034428074"/>
                  </a:ext>
                </a:extLst>
              </a:tr>
            </a:tbl>
          </a:graphicData>
        </a:graphic>
      </p:graphicFrame>
      <p:sp>
        <p:nvSpPr>
          <p:cNvPr id="16" name="ZoneTexte 15">
            <a:extLst>
              <a:ext uri="{FF2B5EF4-FFF2-40B4-BE49-F238E27FC236}">
                <a16:creationId xmlns:a16="http://schemas.microsoft.com/office/drawing/2014/main" id="{78566D6F-4AA8-CA65-6684-9A527272B7E8}"/>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187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2" name="ZoneTexte 1">
            <a:extLst>
              <a:ext uri="{FF2B5EF4-FFF2-40B4-BE49-F238E27FC236}">
                <a16:creationId xmlns:a16="http://schemas.microsoft.com/office/drawing/2014/main" id="{019B0FDD-2B8A-AAED-738A-4B9CDCB8BC91}"/>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10" name="Google Shape;553;p66">
            <a:extLst>
              <a:ext uri="{FF2B5EF4-FFF2-40B4-BE49-F238E27FC236}">
                <a16:creationId xmlns:a16="http://schemas.microsoft.com/office/drawing/2014/main" id="{5E0D1F4C-7335-AF3C-A68C-A7A2B3DDFB7F}"/>
              </a:ext>
            </a:extLst>
          </p:cNvPr>
          <p:cNvSpPr txBox="1">
            <a:spLocks noGrp="1"/>
          </p:cNvSpPr>
          <p:nvPr>
            <p:ph type="subTitle" idx="1"/>
          </p:nvPr>
        </p:nvSpPr>
        <p:spPr>
          <a:xfrm>
            <a:off x="934654" y="1615130"/>
            <a:ext cx="7468567" cy="2237332"/>
          </a:xfrm>
          <a:prstGeom prst="rect">
            <a:avLst/>
          </a:prstGeom>
        </p:spPr>
        <p:txBody>
          <a:bodyPr spcFirstLastPara="1" wrap="square" lIns="91425" tIns="91425" rIns="91425" bIns="91425" anchor="t" anchorCtr="0">
            <a:noAutofit/>
          </a:bodyPr>
          <a:lstStyle/>
          <a:p>
            <a:pPr marL="0" indent="0"/>
            <a:r>
              <a:rPr lang="fr-CA" dirty="0"/>
              <a:t>It can </a:t>
            </a:r>
            <a:r>
              <a:rPr lang="fr-CA" dirty="0" err="1"/>
              <a:t>be</a:t>
            </a:r>
            <a:r>
              <a:rPr lang="fr-CA" dirty="0"/>
              <a:t> </a:t>
            </a:r>
            <a:r>
              <a:rPr lang="fr-CA" dirty="0" err="1"/>
              <a:t>very</a:t>
            </a:r>
            <a:r>
              <a:rPr lang="fr-CA" dirty="0"/>
              <a:t> relevant to look for </a:t>
            </a:r>
            <a:r>
              <a:rPr lang="fr-CA" dirty="0" err="1"/>
              <a:t>conferences</a:t>
            </a:r>
            <a:r>
              <a:rPr lang="fr-CA" dirty="0"/>
              <a:t> </a:t>
            </a:r>
            <a:r>
              <a:rPr lang="fr-CA" dirty="0" err="1"/>
              <a:t>specifically</a:t>
            </a:r>
            <a:r>
              <a:rPr lang="fr-CA" dirty="0"/>
              <a:t> </a:t>
            </a:r>
            <a:r>
              <a:rPr lang="fr-CA" dirty="0" err="1"/>
              <a:t>related</a:t>
            </a:r>
            <a:r>
              <a:rPr lang="fr-CA" dirty="0"/>
              <a:t> to the </a:t>
            </a:r>
            <a:r>
              <a:rPr lang="fr-CA" dirty="0" err="1"/>
              <a:t>pathology</a:t>
            </a:r>
            <a:r>
              <a:rPr lang="fr-CA" dirty="0"/>
              <a:t> </a:t>
            </a:r>
            <a:r>
              <a:rPr lang="fr-CA" dirty="0" err="1"/>
              <a:t>that</a:t>
            </a:r>
            <a:r>
              <a:rPr lang="fr-CA" dirty="0"/>
              <a:t> </a:t>
            </a:r>
            <a:r>
              <a:rPr lang="fr-CA" dirty="0" err="1"/>
              <a:t>we</a:t>
            </a:r>
            <a:r>
              <a:rPr lang="fr-CA" dirty="0"/>
              <a:t> are </a:t>
            </a:r>
            <a:r>
              <a:rPr lang="fr-CA" dirty="0" err="1"/>
              <a:t>studying</a:t>
            </a:r>
            <a:r>
              <a:rPr lang="fr-CA" dirty="0"/>
              <a:t>, or the </a:t>
            </a:r>
            <a:r>
              <a:rPr lang="fr-CA" dirty="0" err="1"/>
              <a:t>anatomy</a:t>
            </a:r>
            <a:r>
              <a:rPr lang="fr-CA" dirty="0"/>
              <a:t>, </a:t>
            </a:r>
            <a:r>
              <a:rPr lang="fr-CA" dirty="0" err="1"/>
              <a:t>especially</a:t>
            </a:r>
            <a:r>
              <a:rPr lang="fr-CA" dirty="0"/>
              <a:t> if </a:t>
            </a:r>
            <a:r>
              <a:rPr lang="fr-CA" dirty="0" err="1"/>
              <a:t>we</a:t>
            </a:r>
            <a:r>
              <a:rPr lang="fr-CA" dirty="0"/>
              <a:t> have a focus on </a:t>
            </a:r>
            <a:r>
              <a:rPr lang="fr-CA" dirty="0" err="1"/>
              <a:t>clinical</a:t>
            </a:r>
            <a:r>
              <a:rPr lang="fr-CA" dirty="0"/>
              <a:t> </a:t>
            </a:r>
            <a:r>
              <a:rPr lang="fr-CA" dirty="0" err="1"/>
              <a:t>findings</a:t>
            </a:r>
            <a:r>
              <a:rPr lang="fr-CA" dirty="0"/>
              <a:t>, and </a:t>
            </a:r>
            <a:r>
              <a:rPr lang="fr-CA" dirty="0" err="1"/>
              <a:t>methods</a:t>
            </a:r>
            <a:r>
              <a:rPr lang="fr-CA" dirty="0"/>
              <a:t> </a:t>
            </a:r>
            <a:r>
              <a:rPr lang="fr-CA" dirty="0" err="1"/>
              <a:t>that</a:t>
            </a:r>
            <a:r>
              <a:rPr lang="fr-CA" dirty="0"/>
              <a:t> </a:t>
            </a:r>
            <a:r>
              <a:rPr lang="fr-CA" dirty="0" err="1"/>
              <a:t>could</a:t>
            </a:r>
            <a:r>
              <a:rPr lang="fr-CA" dirty="0"/>
              <a:t> </a:t>
            </a:r>
            <a:r>
              <a:rPr lang="fr-CA" dirty="0" err="1"/>
              <a:t>be</a:t>
            </a:r>
            <a:r>
              <a:rPr lang="fr-CA" dirty="0"/>
              <a:t> </a:t>
            </a:r>
            <a:r>
              <a:rPr lang="fr-CA" dirty="0" err="1"/>
              <a:t>applied</a:t>
            </a:r>
            <a:r>
              <a:rPr lang="fr-CA" dirty="0"/>
              <a:t> to the </a:t>
            </a:r>
            <a:r>
              <a:rPr lang="fr-CA" dirty="0" err="1"/>
              <a:t>clinic</a:t>
            </a:r>
            <a:endParaRPr lang="fr-CA" dirty="0"/>
          </a:p>
          <a:p>
            <a:pPr marL="0" indent="0"/>
            <a:endParaRPr lang="fr-CA" dirty="0"/>
          </a:p>
          <a:p>
            <a:pPr marL="0" indent="0"/>
            <a:r>
              <a:rPr lang="fr-CA" dirty="0" err="1"/>
              <a:t>Here</a:t>
            </a:r>
            <a:r>
              <a:rPr lang="fr-CA" dirty="0"/>
              <a:t> are </a:t>
            </a:r>
            <a:r>
              <a:rPr lang="fr-CA" dirty="0" err="1"/>
              <a:t>some</a:t>
            </a:r>
            <a:r>
              <a:rPr lang="fr-CA" dirty="0"/>
              <a:t> </a:t>
            </a:r>
            <a:r>
              <a:rPr lang="fr-CA" dirty="0" err="1"/>
              <a:t>examples</a:t>
            </a:r>
            <a:r>
              <a:rPr lang="fr-CA" dirty="0"/>
              <a:t> : </a:t>
            </a:r>
          </a:p>
          <a:p>
            <a:pPr lvl="1">
              <a:buFont typeface="Arial" panose="020B0604020202020204" pitchFamily="34" charset="0"/>
              <a:buChar char="•"/>
            </a:pPr>
            <a:r>
              <a:rPr lang="fr-CA" sz="1400" i="1" dirty="0"/>
              <a:t>Association for </a:t>
            </a:r>
            <a:r>
              <a:rPr lang="fr-CA" sz="1400" i="1" dirty="0" err="1"/>
              <a:t>Research</a:t>
            </a:r>
            <a:r>
              <a:rPr lang="fr-CA" sz="1400" i="1" dirty="0"/>
              <a:t> in Vision and </a:t>
            </a:r>
            <a:r>
              <a:rPr lang="fr-CA" sz="1400" i="1" dirty="0" err="1"/>
              <a:t>Ophthalmology</a:t>
            </a:r>
            <a:r>
              <a:rPr lang="fr-CA" sz="1400" i="1" dirty="0"/>
              <a:t> (ARVO)</a:t>
            </a:r>
            <a:r>
              <a:rPr lang="fr-CA" sz="1400" dirty="0"/>
              <a:t> for </a:t>
            </a:r>
            <a:r>
              <a:rPr lang="fr-CA" sz="1400" dirty="0" err="1"/>
              <a:t>everything</a:t>
            </a:r>
            <a:r>
              <a:rPr lang="fr-CA" sz="1400" dirty="0"/>
              <a:t> </a:t>
            </a:r>
            <a:r>
              <a:rPr lang="fr-CA" sz="1400" dirty="0" err="1"/>
              <a:t>related</a:t>
            </a:r>
            <a:r>
              <a:rPr lang="fr-CA" sz="1400" dirty="0"/>
              <a:t> to </a:t>
            </a:r>
            <a:r>
              <a:rPr lang="fr-CA" sz="1400" dirty="0" err="1"/>
              <a:t>ophthalmology</a:t>
            </a:r>
            <a:endParaRPr lang="fr-CA" sz="1400" dirty="0"/>
          </a:p>
          <a:p>
            <a:pPr lvl="1">
              <a:buFont typeface="Arial" panose="020B0604020202020204" pitchFamily="34" charset="0"/>
              <a:buChar char="•"/>
            </a:pPr>
            <a:r>
              <a:rPr lang="fr-CA" sz="1400" i="1" dirty="0"/>
              <a:t>SPIE Photonics West</a:t>
            </a:r>
            <a:r>
              <a:rPr lang="fr-CA" sz="1400" dirty="0"/>
              <a:t> for </a:t>
            </a:r>
            <a:r>
              <a:rPr lang="fr-CA" sz="1400" dirty="0" err="1"/>
              <a:t>everything</a:t>
            </a:r>
            <a:r>
              <a:rPr lang="fr-CA" sz="1400" dirty="0"/>
              <a:t> </a:t>
            </a:r>
            <a:r>
              <a:rPr lang="fr-CA" sz="1400" dirty="0" err="1"/>
              <a:t>related</a:t>
            </a:r>
            <a:r>
              <a:rPr lang="fr-CA" sz="1400" dirty="0"/>
              <a:t> to </a:t>
            </a:r>
            <a:r>
              <a:rPr lang="fr-CA" sz="1400" dirty="0" err="1"/>
              <a:t>optics</a:t>
            </a:r>
            <a:r>
              <a:rPr lang="fr-CA" sz="1400" dirty="0"/>
              <a:t>, lasers, </a:t>
            </a:r>
            <a:r>
              <a:rPr lang="fr-CA" sz="1400" dirty="0" err="1"/>
              <a:t>photonics</a:t>
            </a:r>
            <a:endParaRPr lang="fr-CA" sz="1400" dirty="0"/>
          </a:p>
          <a:p>
            <a:pPr lvl="1">
              <a:buFont typeface="Arial" panose="020B0604020202020204" pitchFamily="34" charset="0"/>
              <a:buChar char="•"/>
            </a:pPr>
            <a:r>
              <a:rPr lang="fr-CA" sz="1400" i="1" dirty="0"/>
              <a:t>American Association for Cancer </a:t>
            </a:r>
            <a:r>
              <a:rPr lang="fr-CA" sz="1400" i="1" dirty="0" err="1"/>
              <a:t>Research</a:t>
            </a:r>
            <a:r>
              <a:rPr lang="fr-CA" sz="1400" i="1" dirty="0"/>
              <a:t> (AACR) </a:t>
            </a:r>
            <a:r>
              <a:rPr lang="fr-CA" sz="1400" dirty="0"/>
              <a:t>for </a:t>
            </a:r>
            <a:r>
              <a:rPr lang="fr-CA" sz="1400" dirty="0" err="1"/>
              <a:t>everything</a:t>
            </a:r>
            <a:r>
              <a:rPr lang="fr-CA" sz="1400" dirty="0"/>
              <a:t> </a:t>
            </a:r>
            <a:r>
              <a:rPr lang="fr-CA" sz="1400" dirty="0" err="1"/>
              <a:t>related</a:t>
            </a:r>
            <a:r>
              <a:rPr lang="fr-CA" sz="1400" dirty="0"/>
              <a:t> to </a:t>
            </a:r>
            <a:r>
              <a:rPr lang="fr-CA" sz="1400" dirty="0" err="1"/>
              <a:t>oncology</a:t>
            </a:r>
            <a:r>
              <a:rPr lang="fr-CA" sz="1400" dirty="0"/>
              <a:t> and cancer </a:t>
            </a:r>
            <a:r>
              <a:rPr lang="fr-CA" sz="1400" dirty="0" err="1"/>
              <a:t>research</a:t>
            </a:r>
            <a:endParaRPr lang="fr-CA" sz="1400" dirty="0"/>
          </a:p>
          <a:p>
            <a:pPr lvl="1">
              <a:buFont typeface="Arial" panose="020B0604020202020204" pitchFamily="34" charset="0"/>
              <a:buChar char="•"/>
            </a:pPr>
            <a:r>
              <a:rPr lang="fr-CA" sz="1400" dirty="0"/>
              <a:t>…</a:t>
            </a:r>
          </a:p>
          <a:p>
            <a:pPr lvl="1"/>
            <a:endParaRPr lang="fr-CA" sz="1400" dirty="0"/>
          </a:p>
        </p:txBody>
      </p:sp>
      <p:sp>
        <p:nvSpPr>
          <p:cNvPr id="11" name="Google Shape;554;p66">
            <a:extLst>
              <a:ext uri="{FF2B5EF4-FFF2-40B4-BE49-F238E27FC236}">
                <a16:creationId xmlns:a16="http://schemas.microsoft.com/office/drawing/2014/main" id="{A7D2A052-9802-627B-3950-1214DE26E372}"/>
              </a:ext>
            </a:extLst>
          </p:cNvPr>
          <p:cNvSpPr txBox="1">
            <a:spLocks noGrp="1"/>
          </p:cNvSpPr>
          <p:nvPr>
            <p:ph type="title"/>
          </p:nvPr>
        </p:nvSpPr>
        <p:spPr>
          <a:xfrm>
            <a:off x="934654" y="757144"/>
            <a:ext cx="8305938" cy="701934"/>
          </a:xfrm>
          <a:prstGeom prst="rect">
            <a:avLst/>
          </a:prstGeom>
        </p:spPr>
        <p:txBody>
          <a:bodyPr spcFirstLastPara="1" wrap="square" lIns="91425" tIns="91425" rIns="91425" bIns="91425" anchor="t" anchorCtr="0">
            <a:noAutofit/>
          </a:bodyPr>
          <a:lstStyle/>
          <a:p>
            <a:pPr lvl="0" algn="l"/>
            <a:r>
              <a:rPr lang="fr-CA" sz="3000" dirty="0"/>
              <a:t>More </a:t>
            </a:r>
            <a:r>
              <a:rPr lang="fr-CA" sz="3000" dirty="0" err="1"/>
              <a:t>conferences</a:t>
            </a:r>
            <a:endParaRPr sz="3000" dirty="0"/>
          </a:p>
        </p:txBody>
      </p:sp>
      <p:sp>
        <p:nvSpPr>
          <p:cNvPr id="12" name="ZoneTexte 11">
            <a:extLst>
              <a:ext uri="{FF2B5EF4-FFF2-40B4-BE49-F238E27FC236}">
                <a16:creationId xmlns:a16="http://schemas.microsoft.com/office/drawing/2014/main" id="{96D7186E-DC17-52ED-1C26-0181016FBDB9}"/>
              </a:ext>
            </a:extLst>
          </p:cNvPr>
          <p:cNvSpPr txBox="1"/>
          <p:nvPr/>
        </p:nvSpPr>
        <p:spPr>
          <a:xfrm>
            <a:off x="1210753" y="0"/>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69"/>
          <p:cNvSpPr txBox="1">
            <a:spLocks noGrp="1"/>
          </p:cNvSpPr>
          <p:nvPr>
            <p:ph type="title"/>
          </p:nvPr>
        </p:nvSpPr>
        <p:spPr>
          <a:xfrm>
            <a:off x="3230549" y="2516403"/>
            <a:ext cx="2682900" cy="8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Journals</a:t>
            </a:r>
            <a:endParaRPr dirty="0"/>
          </a:p>
        </p:txBody>
      </p:sp>
      <p:sp>
        <p:nvSpPr>
          <p:cNvPr id="573" name="Google Shape;573;p69"/>
          <p:cNvSpPr txBox="1">
            <a:spLocks noGrp="1"/>
          </p:cNvSpPr>
          <p:nvPr>
            <p:ph type="title" idx="2"/>
          </p:nvPr>
        </p:nvSpPr>
        <p:spPr>
          <a:xfrm>
            <a:off x="3746550" y="1339163"/>
            <a:ext cx="1650900" cy="97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02</a:t>
            </a:r>
            <a:endParaRPr dirty="0"/>
          </a:p>
        </p:txBody>
      </p:sp>
      <p:sp>
        <p:nvSpPr>
          <p:cNvPr id="2" name="ZoneTexte 1">
            <a:extLst>
              <a:ext uri="{FF2B5EF4-FFF2-40B4-BE49-F238E27FC236}">
                <a16:creationId xmlns:a16="http://schemas.microsoft.com/office/drawing/2014/main" id="{651B9F09-7280-1B34-B2DD-3F157EF4ED5F}"/>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5600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838062" y="412950"/>
            <a:ext cx="7467873" cy="572700"/>
          </a:xfrm>
          <a:prstGeom prst="rect">
            <a:avLst/>
          </a:prstGeom>
        </p:spPr>
        <p:txBody>
          <a:bodyPr spcFirstLastPara="1" wrap="square" lIns="91425" tIns="91425" rIns="91425" bIns="91425" anchor="t" anchorCtr="0">
            <a:noAutofit/>
          </a:bodyPr>
          <a:lstStyle/>
          <a:p>
            <a:pPr lvl="0" algn="l"/>
            <a:r>
              <a:rPr lang="fr-CA" dirty="0" err="1"/>
              <a:t>Medical</a:t>
            </a:r>
            <a:r>
              <a:rPr lang="fr-CA" dirty="0"/>
              <a:t> Image </a:t>
            </a:r>
            <a:r>
              <a:rPr lang="fr-CA" dirty="0" err="1"/>
              <a:t>Analysis</a:t>
            </a:r>
            <a:r>
              <a:rPr lang="fr-CA" dirty="0"/>
              <a:t> (MEDIA)</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5" name="ZoneTexte 4">
            <a:extLst>
              <a:ext uri="{FF2B5EF4-FFF2-40B4-BE49-F238E27FC236}">
                <a16:creationId xmlns:a16="http://schemas.microsoft.com/office/drawing/2014/main" id="{97A9750E-2748-D055-4BD8-DC333D592A2B}"/>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E25F444F-5F90-1625-47EC-13C3F0D5B9D0}"/>
              </a:ext>
            </a:extLst>
          </p:cNvPr>
          <p:cNvSpPr txBox="1"/>
          <p:nvPr/>
        </p:nvSpPr>
        <p:spPr>
          <a:xfrm>
            <a:off x="8311469" y="-7967"/>
            <a:ext cx="1412476" cy="307777"/>
          </a:xfrm>
          <a:prstGeom prst="rect">
            <a:avLst/>
          </a:prstGeom>
          <a:noFill/>
        </p:spPr>
        <p:txBody>
          <a:bodyPr wrap="square" rtlCol="0">
            <a:spAutoFit/>
          </a:bodyPr>
          <a:lstStyle/>
          <a:p>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MedIA</a:t>
            </a:r>
            <a:endParaRPr lang="fr-CA" i="1"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519900" y="1453084"/>
            <a:ext cx="5576088" cy="22373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en-US" dirty="0">
                <a:solidFill>
                  <a:srgbClr val="1F1F1F"/>
                </a:solidFill>
                <a:latin typeface="Montserrat" panose="00000500000000000000" pitchFamily="2" charset="0"/>
              </a:rPr>
              <a:t>Subject areas : </a:t>
            </a:r>
          </a:p>
          <a:p>
            <a:pPr lvl="1" algn="l"/>
            <a:r>
              <a:rPr lang="en-US" dirty="0">
                <a:solidFill>
                  <a:srgbClr val="1F1F1F"/>
                </a:solidFill>
                <a:latin typeface="Montserrat" panose="00000500000000000000" pitchFamily="2" charset="0"/>
              </a:rPr>
              <a:t>Radiology and Imaging, Computer Graphics and Computer-Aided Design, Computer Science Applications, Computer Vision and Pattern Recognition, Biomedical Engineering</a:t>
            </a:r>
            <a:endParaRPr lang="fr-CA" dirty="0">
              <a:latin typeface="Montserrat" panose="00000500000000000000" pitchFamily="2" charset="0"/>
            </a:endParaRPr>
          </a:p>
          <a:p>
            <a:r>
              <a:rPr lang="fr-CA" dirty="0">
                <a:latin typeface="Montserrat" panose="00000500000000000000" pitchFamily="2" charset="0"/>
              </a:rPr>
              <a:t>Peer </a:t>
            </a:r>
            <a:r>
              <a:rPr lang="fr-CA" dirty="0" err="1">
                <a:latin typeface="Montserrat" panose="00000500000000000000" pitchFamily="2" charset="0"/>
              </a:rPr>
              <a:t>review</a:t>
            </a:r>
            <a:endParaRPr lang="fr-CA" dirty="0">
              <a:latin typeface="Montserrat" panose="00000500000000000000" pitchFamily="2" charset="0"/>
            </a:endParaRPr>
          </a:p>
          <a:p>
            <a:pPr lvl="1" algn="l"/>
            <a:r>
              <a:rPr lang="fr-CA" dirty="0">
                <a:latin typeface="Montserrat" panose="00000500000000000000" pitchFamily="2" charset="0"/>
              </a:rPr>
              <a:t>Single blind</a:t>
            </a:r>
          </a:p>
        </p:txBody>
      </p:sp>
      <p:pic>
        <p:nvPicPr>
          <p:cNvPr id="10" name="Picture 2" descr="MEDIA | Medical Image Analysis | Journal | ScienceDirect.com by Elsevier">
            <a:extLst>
              <a:ext uri="{FF2B5EF4-FFF2-40B4-BE49-F238E27FC236}">
                <a16:creationId xmlns:a16="http://schemas.microsoft.com/office/drawing/2014/main" id="{01450136-F1A7-D8AF-2FE4-982D045D2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780" y="1225977"/>
            <a:ext cx="2331320" cy="310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66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5"/>
          <p:cNvSpPr txBox="1">
            <a:spLocks noGrp="1"/>
          </p:cNvSpPr>
          <p:nvPr>
            <p:ph type="subTitle" idx="1"/>
          </p:nvPr>
        </p:nvSpPr>
        <p:spPr>
          <a:xfrm>
            <a:off x="713224" y="1888396"/>
            <a:ext cx="6869605" cy="2379900"/>
          </a:xfrm>
          <a:prstGeom prst="rect">
            <a:avLst/>
          </a:prstGeom>
        </p:spPr>
        <p:txBody>
          <a:bodyPr spcFirstLastPara="1" wrap="square" lIns="91425" tIns="91425" rIns="91425" bIns="91425" anchor="t" anchorCtr="0">
            <a:noAutofit/>
          </a:bodyPr>
          <a:lstStyle/>
          <a:p>
            <a:pPr marL="0" indent="0">
              <a:buNone/>
            </a:pPr>
            <a:r>
              <a:rPr lang="en-US" i="1" dirty="0"/>
              <a:t>“The IEEE International Symposium on Biomedical Imaging (ISBI) is a scientific conference dedicated to mathematical, algorithmic, and computational aspects of biological and biomedical imaging, across all scales of observation. It fosters knowledge transfer among different imaging communities and contributes to an integrative approach to biomedical imaging.”</a:t>
            </a:r>
            <a:endParaRPr lang="fr-CA" i="1" dirty="0"/>
          </a:p>
        </p:txBody>
      </p:sp>
      <p:sp>
        <p:nvSpPr>
          <p:cNvPr id="547" name="Google Shape;547;p65"/>
          <p:cNvSpPr txBox="1">
            <a:spLocks noGrp="1"/>
          </p:cNvSpPr>
          <p:nvPr>
            <p:ph type="title"/>
          </p:nvPr>
        </p:nvSpPr>
        <p:spPr>
          <a:xfrm>
            <a:off x="713224" y="445025"/>
            <a:ext cx="7494073"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International Symposium on Biomedical Imaging (ISBI)</a:t>
            </a:r>
            <a:endParaRPr dirty="0"/>
          </a:p>
        </p:txBody>
      </p:sp>
      <p:sp>
        <p:nvSpPr>
          <p:cNvPr id="2" name="ZoneTexte 1">
            <a:extLst>
              <a:ext uri="{FF2B5EF4-FFF2-40B4-BE49-F238E27FC236}">
                <a16:creationId xmlns:a16="http://schemas.microsoft.com/office/drawing/2014/main" id="{B8A94F46-F028-F9A8-3082-F94FD96B659F}"/>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pic>
        <p:nvPicPr>
          <p:cNvPr id="3" name="Picture 2" descr="IEEE ISBI 2025(Houston TX) - IEEE International Symposium on Biomedical  Imaging (ISBI) -- showsbee.com">
            <a:extLst>
              <a:ext uri="{FF2B5EF4-FFF2-40B4-BE49-F238E27FC236}">
                <a16:creationId xmlns:a16="http://schemas.microsoft.com/office/drawing/2014/main" id="{C0BAE9E2-9347-164A-56BB-9A97BDC21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2" y="3479031"/>
            <a:ext cx="3874585" cy="108836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8701666-FBC0-481F-C703-8DF4E2661075}"/>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B86223D7-C57E-A758-B7B2-C45A47DE09F3}"/>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19821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543478" y="459249"/>
            <a:ext cx="7467873" cy="572700"/>
          </a:xfrm>
          <a:prstGeom prst="rect">
            <a:avLst/>
          </a:prstGeom>
        </p:spPr>
        <p:txBody>
          <a:bodyPr spcFirstLastPara="1" wrap="square" lIns="91425" tIns="91425" rIns="91425" bIns="91425" anchor="t" anchorCtr="0">
            <a:noAutofit/>
          </a:bodyPr>
          <a:lstStyle/>
          <a:p>
            <a:pPr lvl="0" algn="l"/>
            <a:r>
              <a:rPr lang="fr-CA" sz="2400" dirty="0" err="1"/>
              <a:t>Medical</a:t>
            </a:r>
            <a:r>
              <a:rPr lang="fr-CA" sz="2400" dirty="0"/>
              <a:t> Image </a:t>
            </a:r>
            <a:r>
              <a:rPr lang="fr-CA" sz="2400" dirty="0" err="1"/>
              <a:t>Analysis</a:t>
            </a:r>
            <a:r>
              <a:rPr lang="fr-CA" sz="2400" dirty="0"/>
              <a:t> – top </a:t>
            </a:r>
            <a:r>
              <a:rPr lang="fr-CA" sz="2400" dirty="0" err="1"/>
              <a:t>cited</a:t>
            </a:r>
            <a:r>
              <a:rPr lang="fr-CA" sz="2400" dirty="0"/>
              <a:t> articles (</a:t>
            </a:r>
            <a:r>
              <a:rPr lang="fr-CA" sz="2400" dirty="0" err="1"/>
              <a:t>Publish</a:t>
            </a:r>
            <a:r>
              <a:rPr lang="fr-CA" sz="2400" dirty="0"/>
              <a:t> 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5" name="ZoneTexte 4">
            <a:extLst>
              <a:ext uri="{FF2B5EF4-FFF2-40B4-BE49-F238E27FC236}">
                <a16:creationId xmlns:a16="http://schemas.microsoft.com/office/drawing/2014/main" id="{97A9750E-2748-D055-4BD8-DC333D592A2B}"/>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E25F444F-5F90-1625-47EC-13C3F0D5B9D0}"/>
              </a:ext>
            </a:extLst>
          </p:cNvPr>
          <p:cNvSpPr txBox="1"/>
          <p:nvPr/>
        </p:nvSpPr>
        <p:spPr>
          <a:xfrm>
            <a:off x="8311469" y="-7967"/>
            <a:ext cx="1412476" cy="307777"/>
          </a:xfrm>
          <a:prstGeom prst="rect">
            <a:avLst/>
          </a:prstGeom>
          <a:noFill/>
        </p:spPr>
        <p:txBody>
          <a:bodyPr wrap="square" rtlCol="0">
            <a:spAutoFit/>
          </a:bodyPr>
          <a:lstStyle/>
          <a:p>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MedIA</a:t>
            </a:r>
            <a:endParaRPr lang="fr-CA" i="1"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543478" y="1531789"/>
            <a:ext cx="8450481" cy="34732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en-US" b="1" dirty="0">
                <a:solidFill>
                  <a:srgbClr val="1F1F1F"/>
                </a:solidFill>
                <a:latin typeface="Montserrat" panose="00000500000000000000" pitchFamily="2" charset="0"/>
              </a:rPr>
              <a:t>A survey on deep learning in medical image analysis</a:t>
            </a:r>
          </a:p>
          <a:p>
            <a:pPr lvl="1" algn="l"/>
            <a:r>
              <a:rPr lang="en-US" i="1" dirty="0">
                <a:solidFill>
                  <a:srgbClr val="1F1F1F"/>
                </a:solidFill>
                <a:latin typeface="Montserrat" panose="00000500000000000000" pitchFamily="2" charset="0"/>
              </a:rPr>
              <a:t>12491 citations on Google Scholar in July 2024</a:t>
            </a:r>
          </a:p>
          <a:p>
            <a:pPr lvl="1" algn="l"/>
            <a:r>
              <a:rPr lang="en-US" i="1" dirty="0">
                <a:solidFill>
                  <a:srgbClr val="1F1F1F"/>
                </a:solidFill>
                <a:latin typeface="Montserrat" panose="00000500000000000000" pitchFamily="2" charset="0"/>
              </a:rPr>
              <a:t>Published in 2017</a:t>
            </a:r>
          </a:p>
          <a:p>
            <a:r>
              <a:rPr lang="en-US" b="1" dirty="0">
                <a:solidFill>
                  <a:srgbClr val="1F1F1F"/>
                </a:solidFill>
                <a:latin typeface="Montserrat" panose="00000500000000000000" pitchFamily="2" charset="0"/>
              </a:rPr>
              <a:t>Generative adversarial network in medical imaging: A review</a:t>
            </a:r>
          </a:p>
          <a:p>
            <a:pPr lvl="1" algn="l"/>
            <a:r>
              <a:rPr lang="en-US" i="1" dirty="0">
                <a:solidFill>
                  <a:srgbClr val="1F1F1F"/>
                </a:solidFill>
                <a:latin typeface="Montserrat" panose="00000500000000000000" pitchFamily="2" charset="0"/>
              </a:rPr>
              <a:t>1683 citations on Google Scholar in July 2024</a:t>
            </a:r>
          </a:p>
          <a:p>
            <a:pPr lvl="1" algn="l"/>
            <a:r>
              <a:rPr lang="en-US" i="1" dirty="0">
                <a:solidFill>
                  <a:srgbClr val="1F1F1F"/>
                </a:solidFill>
                <a:latin typeface="Montserrat" panose="00000500000000000000" pitchFamily="2" charset="0"/>
              </a:rPr>
              <a:t>Published in 2019</a:t>
            </a:r>
          </a:p>
          <a:p>
            <a:r>
              <a:rPr lang="en-US" b="1" dirty="0">
                <a:solidFill>
                  <a:srgbClr val="1F1F1F"/>
                </a:solidFill>
                <a:latin typeface="Montserrat" panose="00000500000000000000" pitchFamily="2" charset="0"/>
              </a:rPr>
              <a:t>Attention gated networks: Learning to leverage salient regions in medical images</a:t>
            </a:r>
          </a:p>
          <a:p>
            <a:pPr lvl="1" algn="l"/>
            <a:r>
              <a:rPr lang="en-US" i="1" dirty="0">
                <a:solidFill>
                  <a:srgbClr val="1F1F1F"/>
                </a:solidFill>
                <a:latin typeface="Montserrat" panose="00000500000000000000" pitchFamily="2" charset="0"/>
              </a:rPr>
              <a:t>1476 citations on Google Scholar in July 2024</a:t>
            </a:r>
          </a:p>
          <a:p>
            <a:pPr lvl="1" algn="l"/>
            <a:r>
              <a:rPr lang="en-US" i="1" dirty="0">
                <a:solidFill>
                  <a:srgbClr val="1F1F1F"/>
                </a:solidFill>
                <a:latin typeface="Montserrat" panose="00000500000000000000" pitchFamily="2" charset="0"/>
              </a:rPr>
              <a:t>Published in 2019</a:t>
            </a:r>
          </a:p>
          <a:p>
            <a:r>
              <a:rPr lang="en-US" b="1" dirty="0">
                <a:solidFill>
                  <a:srgbClr val="1F1F1F"/>
                </a:solidFill>
                <a:latin typeface="Montserrat" panose="00000500000000000000" pitchFamily="2" charset="0"/>
              </a:rPr>
              <a:t>f-</a:t>
            </a:r>
            <a:r>
              <a:rPr lang="en-US" b="1" dirty="0" err="1">
                <a:solidFill>
                  <a:srgbClr val="1F1F1F"/>
                </a:solidFill>
                <a:latin typeface="Montserrat" panose="00000500000000000000" pitchFamily="2" charset="0"/>
              </a:rPr>
              <a:t>AnoGAN</a:t>
            </a:r>
            <a:r>
              <a:rPr lang="en-US" b="1" dirty="0">
                <a:solidFill>
                  <a:srgbClr val="1F1F1F"/>
                </a:solidFill>
                <a:latin typeface="Montserrat" panose="00000500000000000000" pitchFamily="2" charset="0"/>
              </a:rPr>
              <a:t>: Fast unsupervised anomaly detection with generative adversarial networks</a:t>
            </a:r>
          </a:p>
          <a:p>
            <a:pPr lvl="1" algn="l"/>
            <a:r>
              <a:rPr lang="en-US" i="1" dirty="0">
                <a:solidFill>
                  <a:srgbClr val="1F1F1F"/>
                </a:solidFill>
                <a:latin typeface="Montserrat" panose="00000500000000000000" pitchFamily="2" charset="0"/>
              </a:rPr>
              <a:t>1219 citations on Google Scholar in July 2024</a:t>
            </a:r>
          </a:p>
          <a:p>
            <a:pPr lvl="1" algn="l"/>
            <a:r>
              <a:rPr lang="en-US" i="1" dirty="0">
                <a:solidFill>
                  <a:srgbClr val="1F1F1F"/>
                </a:solidFill>
                <a:latin typeface="Montserrat" panose="00000500000000000000" pitchFamily="2" charset="0"/>
              </a:rPr>
              <a:t>Published in 2019</a:t>
            </a:r>
          </a:p>
        </p:txBody>
      </p:sp>
    </p:spTree>
    <p:extLst>
      <p:ext uri="{BB962C8B-B14F-4D97-AF65-F5344CB8AC3E}">
        <p14:creationId xmlns:p14="http://schemas.microsoft.com/office/powerpoint/2010/main" val="1364172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544009" y="412950"/>
            <a:ext cx="8078033" cy="572700"/>
          </a:xfrm>
          <a:prstGeom prst="rect">
            <a:avLst/>
          </a:prstGeom>
        </p:spPr>
        <p:txBody>
          <a:bodyPr spcFirstLastPara="1" wrap="square" lIns="91425" tIns="91425" rIns="91425" bIns="91425" anchor="t" anchorCtr="0">
            <a:noAutofit/>
          </a:bodyPr>
          <a:lstStyle/>
          <a:p>
            <a:pPr lvl="0" algn="l"/>
            <a:r>
              <a:rPr lang="fr-CA" dirty="0"/>
              <a:t>Journal of </a:t>
            </a:r>
            <a:r>
              <a:rPr lang="fr-CA" dirty="0" err="1"/>
              <a:t>Medical</a:t>
            </a:r>
            <a:r>
              <a:rPr lang="fr-CA" dirty="0"/>
              <a:t> Imaging</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25F444F-5F90-1625-47EC-13C3F0D5B9D0}"/>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JMI</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342887" y="1098789"/>
            <a:ext cx="6034764" cy="34338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dirty="0"/>
              <a:t>Scope :</a:t>
            </a:r>
          </a:p>
          <a:p>
            <a:pPr lvl="1" algn="l"/>
            <a:r>
              <a:rPr lang="fr-CA" dirty="0"/>
              <a:t>Fundamental and </a:t>
            </a:r>
            <a:r>
              <a:rPr lang="fr-CA" dirty="0" err="1"/>
              <a:t>translational</a:t>
            </a:r>
            <a:r>
              <a:rPr lang="fr-CA" dirty="0"/>
              <a:t> </a:t>
            </a:r>
            <a:r>
              <a:rPr lang="fr-CA" dirty="0" err="1"/>
              <a:t>research</a:t>
            </a:r>
            <a:r>
              <a:rPr lang="fr-CA" dirty="0"/>
              <a:t>, applications, </a:t>
            </a:r>
            <a:r>
              <a:rPr lang="fr-CA" dirty="0" err="1"/>
              <a:t>focused</a:t>
            </a:r>
            <a:r>
              <a:rPr lang="fr-CA" dirty="0"/>
              <a:t> on </a:t>
            </a:r>
            <a:r>
              <a:rPr lang="fr-CA" dirty="0" err="1"/>
              <a:t>medical</a:t>
            </a:r>
            <a:r>
              <a:rPr lang="fr-CA" dirty="0"/>
              <a:t> </a:t>
            </a:r>
            <a:r>
              <a:rPr lang="fr-CA" dirty="0" err="1"/>
              <a:t>imaging</a:t>
            </a:r>
            <a:endParaRPr lang="fr-CA" dirty="0"/>
          </a:p>
          <a:p>
            <a:pPr lvl="1" algn="l"/>
            <a:r>
              <a:rPr lang="fr-CA" dirty="0"/>
              <a:t>Imaging </a:t>
            </a:r>
            <a:r>
              <a:rPr lang="fr-CA" dirty="0" err="1"/>
              <a:t>physics</a:t>
            </a:r>
            <a:r>
              <a:rPr lang="fr-CA" dirty="0"/>
              <a:t>, </a:t>
            </a:r>
            <a:r>
              <a:rPr lang="fr-CA" dirty="0" err="1"/>
              <a:t>Tomographic</a:t>
            </a:r>
            <a:r>
              <a:rPr lang="fr-CA" dirty="0"/>
              <a:t> reconstruction </a:t>
            </a:r>
            <a:r>
              <a:rPr lang="fr-CA" dirty="0" err="1"/>
              <a:t>algorithms</a:t>
            </a:r>
            <a:r>
              <a:rPr lang="fr-CA" dirty="0"/>
              <a:t>, Image </a:t>
            </a:r>
            <a:r>
              <a:rPr lang="fr-CA" dirty="0" err="1"/>
              <a:t>processing</a:t>
            </a:r>
            <a:r>
              <a:rPr lang="fr-CA" dirty="0"/>
              <a:t> and </a:t>
            </a:r>
            <a:r>
              <a:rPr lang="fr-CA" dirty="0" err="1"/>
              <a:t>deep</a:t>
            </a:r>
            <a:r>
              <a:rPr lang="fr-CA" dirty="0"/>
              <a:t> </a:t>
            </a:r>
            <a:r>
              <a:rPr lang="fr-CA" dirty="0" err="1"/>
              <a:t>learning</a:t>
            </a:r>
            <a:r>
              <a:rPr lang="fr-CA" dirty="0"/>
              <a:t>, Computer-</a:t>
            </a:r>
            <a:r>
              <a:rPr lang="fr-CA" dirty="0" err="1"/>
              <a:t>aided</a:t>
            </a:r>
            <a:r>
              <a:rPr lang="fr-CA" dirty="0"/>
              <a:t> </a:t>
            </a:r>
            <a:r>
              <a:rPr lang="fr-CA" dirty="0" err="1"/>
              <a:t>diagnosis</a:t>
            </a:r>
            <a:r>
              <a:rPr lang="fr-CA" dirty="0"/>
              <a:t> and quantitative image </a:t>
            </a:r>
            <a:r>
              <a:rPr lang="fr-CA" dirty="0" err="1"/>
              <a:t>analysis</a:t>
            </a:r>
            <a:r>
              <a:rPr lang="fr-CA" dirty="0"/>
              <a:t>, </a:t>
            </a:r>
            <a:r>
              <a:rPr lang="fr-CA" dirty="0" err="1"/>
              <a:t>Visualization</a:t>
            </a:r>
            <a:r>
              <a:rPr lang="fr-CA" dirty="0"/>
              <a:t> and modeling, Picture </a:t>
            </a:r>
            <a:r>
              <a:rPr lang="fr-CA" dirty="0" err="1"/>
              <a:t>archiving</a:t>
            </a:r>
            <a:r>
              <a:rPr lang="fr-CA" dirty="0"/>
              <a:t> and communications </a:t>
            </a:r>
            <a:r>
              <a:rPr lang="fr-CA" dirty="0" err="1"/>
              <a:t>systems</a:t>
            </a:r>
            <a:r>
              <a:rPr lang="fr-CA" dirty="0"/>
              <a:t>, Image perception and observer performance, </a:t>
            </a:r>
            <a:r>
              <a:rPr lang="fr-CA" dirty="0" err="1"/>
              <a:t>Technology</a:t>
            </a:r>
            <a:r>
              <a:rPr lang="fr-CA" dirty="0"/>
              <a:t> </a:t>
            </a:r>
            <a:r>
              <a:rPr lang="fr-CA" dirty="0" err="1"/>
              <a:t>assessment</a:t>
            </a:r>
            <a:r>
              <a:rPr lang="fr-CA" dirty="0"/>
              <a:t>, </a:t>
            </a:r>
            <a:r>
              <a:rPr lang="fr-CA" dirty="0" err="1"/>
              <a:t>Ultrasonic</a:t>
            </a:r>
            <a:r>
              <a:rPr lang="fr-CA" dirty="0"/>
              <a:t> </a:t>
            </a:r>
            <a:r>
              <a:rPr lang="fr-CA" dirty="0" err="1"/>
              <a:t>imaging</a:t>
            </a:r>
            <a:r>
              <a:rPr lang="fr-CA" dirty="0"/>
              <a:t>, Image-</a:t>
            </a:r>
            <a:r>
              <a:rPr lang="fr-CA" dirty="0" err="1"/>
              <a:t>guided</a:t>
            </a:r>
            <a:r>
              <a:rPr lang="fr-CA" dirty="0"/>
              <a:t> </a:t>
            </a:r>
            <a:r>
              <a:rPr lang="fr-CA" dirty="0" err="1"/>
              <a:t>procedures</a:t>
            </a:r>
            <a:r>
              <a:rPr lang="fr-CA" dirty="0"/>
              <a:t>, Digital </a:t>
            </a:r>
            <a:r>
              <a:rPr lang="fr-CA" dirty="0" err="1"/>
              <a:t>pathology</a:t>
            </a:r>
            <a:r>
              <a:rPr lang="fr-CA" dirty="0"/>
              <a:t>, </a:t>
            </a:r>
            <a:r>
              <a:rPr lang="fr-CA" dirty="0" err="1"/>
              <a:t>Biomedical</a:t>
            </a:r>
            <a:r>
              <a:rPr lang="fr-CA" dirty="0"/>
              <a:t> applications of </a:t>
            </a:r>
            <a:r>
              <a:rPr lang="fr-CA" dirty="0" err="1"/>
              <a:t>biomedical</a:t>
            </a:r>
            <a:r>
              <a:rPr lang="fr-CA" dirty="0"/>
              <a:t> </a:t>
            </a:r>
            <a:r>
              <a:rPr lang="fr-CA" dirty="0" err="1"/>
              <a:t>imaging</a:t>
            </a:r>
            <a:r>
              <a:rPr lang="fr-CA" dirty="0"/>
              <a:t>, …</a:t>
            </a:r>
          </a:p>
          <a:p>
            <a:r>
              <a:rPr lang="fr-CA" dirty="0"/>
              <a:t>Peer </a:t>
            </a:r>
            <a:r>
              <a:rPr lang="fr-CA" dirty="0" err="1"/>
              <a:t>review</a:t>
            </a:r>
            <a:endParaRPr lang="fr-CA" dirty="0"/>
          </a:p>
          <a:p>
            <a:pPr lvl="1" algn="l"/>
            <a:r>
              <a:rPr lang="fr-CA" dirty="0"/>
              <a:t>Single blind</a:t>
            </a:r>
          </a:p>
        </p:txBody>
      </p:sp>
      <p:sp>
        <p:nvSpPr>
          <p:cNvPr id="3" name="ZoneTexte 2">
            <a:extLst>
              <a:ext uri="{FF2B5EF4-FFF2-40B4-BE49-F238E27FC236}">
                <a16:creationId xmlns:a16="http://schemas.microsoft.com/office/drawing/2014/main" id="{DAD7A6B7-403B-395B-FEAD-BE500FACE55C}"/>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pic>
        <p:nvPicPr>
          <p:cNvPr id="4" name="Picture 2" descr="Journal of Medical Imaging — Penelope.ai">
            <a:extLst>
              <a:ext uri="{FF2B5EF4-FFF2-40B4-BE49-F238E27FC236}">
                <a16:creationId xmlns:a16="http://schemas.microsoft.com/office/drawing/2014/main" id="{DE94FB7D-D914-A4EA-A64F-70467B0A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873" y="1328597"/>
            <a:ext cx="2245240" cy="291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566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544009" y="412950"/>
            <a:ext cx="8078033" cy="572700"/>
          </a:xfrm>
          <a:prstGeom prst="rect">
            <a:avLst/>
          </a:prstGeom>
        </p:spPr>
        <p:txBody>
          <a:bodyPr spcFirstLastPara="1" wrap="square" lIns="91425" tIns="91425" rIns="91425" bIns="91425" anchor="t" anchorCtr="0">
            <a:noAutofit/>
          </a:bodyPr>
          <a:lstStyle/>
          <a:p>
            <a:pPr lvl="0" algn="l"/>
            <a:r>
              <a:rPr lang="fr-CA" sz="2400" dirty="0"/>
              <a:t>Journal of </a:t>
            </a:r>
            <a:r>
              <a:rPr lang="fr-CA" sz="2400" dirty="0" err="1"/>
              <a:t>Medical</a:t>
            </a:r>
            <a:r>
              <a:rPr lang="fr-CA" sz="2400" dirty="0"/>
              <a:t> Imaging – top </a:t>
            </a:r>
            <a:r>
              <a:rPr lang="fr-CA" sz="2400" dirty="0" err="1"/>
              <a:t>cited</a:t>
            </a:r>
            <a:r>
              <a:rPr lang="fr-CA" sz="2400" dirty="0"/>
              <a:t> </a:t>
            </a:r>
            <a:r>
              <a:rPr lang="fr-CA" sz="2400" err="1"/>
              <a:t>papers</a:t>
            </a:r>
            <a:r>
              <a:rPr lang="fr-CA" sz="2400"/>
              <a:t> (Publish </a:t>
            </a:r>
            <a:r>
              <a:rPr lang="fr-CA" sz="2400" dirty="0"/>
              <a:t>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25F444F-5F90-1625-47EC-13C3F0D5B9D0}"/>
              </a:ext>
            </a:extLst>
          </p:cNvPr>
          <p:cNvSpPr txBox="1"/>
          <p:nvPr/>
        </p:nvSpPr>
        <p:spPr>
          <a:xfrm>
            <a:off x="8311469"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JMI</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355490" y="1296702"/>
            <a:ext cx="8662217" cy="34338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b="1" dirty="0" err="1">
                <a:solidFill>
                  <a:srgbClr val="000000"/>
                </a:solidFill>
                <a:latin typeface="Montserrat" panose="00000500000000000000" pitchFamily="2" charset="0"/>
              </a:rPr>
              <a:t>Recurrent</a:t>
            </a:r>
            <a:r>
              <a:rPr lang="fr-CA" b="1" dirty="0">
                <a:solidFill>
                  <a:srgbClr val="000000"/>
                </a:solidFill>
                <a:latin typeface="Montserrat" panose="00000500000000000000" pitchFamily="2" charset="0"/>
              </a:rPr>
              <a:t> </a:t>
            </a:r>
            <a:r>
              <a:rPr lang="fr-CA" b="1" dirty="0" err="1">
                <a:solidFill>
                  <a:srgbClr val="000000"/>
                </a:solidFill>
                <a:latin typeface="Montserrat" panose="00000500000000000000" pitchFamily="2" charset="0"/>
              </a:rPr>
              <a:t>residual</a:t>
            </a:r>
            <a:r>
              <a:rPr lang="fr-CA" b="1" dirty="0">
                <a:solidFill>
                  <a:srgbClr val="000000"/>
                </a:solidFill>
                <a:latin typeface="Montserrat" panose="00000500000000000000" pitchFamily="2" charset="0"/>
              </a:rPr>
              <a:t> U-Net for </a:t>
            </a:r>
            <a:r>
              <a:rPr lang="fr-CA" b="1" dirty="0" err="1">
                <a:solidFill>
                  <a:srgbClr val="000000"/>
                </a:solidFill>
                <a:latin typeface="Montserrat" panose="00000500000000000000" pitchFamily="2" charset="0"/>
              </a:rPr>
              <a:t>medical</a:t>
            </a:r>
            <a:r>
              <a:rPr lang="fr-CA" b="1" dirty="0">
                <a:solidFill>
                  <a:srgbClr val="000000"/>
                </a:solidFill>
                <a:latin typeface="Montserrat" panose="00000500000000000000" pitchFamily="2" charset="0"/>
              </a:rPr>
              <a:t> image segmentation</a:t>
            </a:r>
          </a:p>
          <a:p>
            <a:pPr lvl="1" algn="l"/>
            <a:r>
              <a:rPr lang="en-US" i="1" dirty="0">
                <a:solidFill>
                  <a:srgbClr val="000000"/>
                </a:solidFill>
                <a:latin typeface="Montserrat" panose="00000500000000000000" pitchFamily="2" charset="0"/>
              </a:rPr>
              <a:t>662 citations on Google Scholar in July 2024</a:t>
            </a:r>
          </a:p>
          <a:p>
            <a:pPr lvl="1" algn="l"/>
            <a:r>
              <a:rPr lang="en-US" i="1" dirty="0">
                <a:solidFill>
                  <a:srgbClr val="000000"/>
                </a:solidFill>
                <a:latin typeface="Montserrat" panose="00000500000000000000" pitchFamily="2" charset="0"/>
              </a:rPr>
              <a:t>Published in 2019</a:t>
            </a:r>
          </a:p>
          <a:p>
            <a:r>
              <a:rPr lang="en-US" b="1" dirty="0">
                <a:solidFill>
                  <a:srgbClr val="000000"/>
                </a:solidFill>
                <a:latin typeface="Montserrat" panose="00000500000000000000" pitchFamily="2" charset="0"/>
              </a:rPr>
              <a:t>Digital mammographic tumor classification using transfer learning from deep convolutional neural networks</a:t>
            </a:r>
          </a:p>
          <a:p>
            <a:pPr lvl="1" algn="l"/>
            <a:r>
              <a:rPr lang="en-US" i="1" dirty="0">
                <a:solidFill>
                  <a:srgbClr val="000000"/>
                </a:solidFill>
                <a:latin typeface="Montserrat" panose="00000500000000000000" pitchFamily="2" charset="0"/>
              </a:rPr>
              <a:t>622 citations on Google Scholar in July 2024</a:t>
            </a:r>
          </a:p>
          <a:p>
            <a:pPr lvl="1" algn="l"/>
            <a:r>
              <a:rPr lang="en-US" i="1" dirty="0">
                <a:latin typeface="Montserrat" panose="00000500000000000000" pitchFamily="2" charset="0"/>
              </a:rPr>
              <a:t>Published in 2016</a:t>
            </a:r>
          </a:p>
          <a:p>
            <a:r>
              <a:rPr lang="en-US" b="1" dirty="0">
                <a:latin typeface="Montserrat" panose="00000500000000000000" pitchFamily="2" charset="0"/>
              </a:rPr>
              <a:t>Virtual clinical trials in medical imaging: a review</a:t>
            </a:r>
          </a:p>
          <a:p>
            <a:pPr lvl="1" algn="l"/>
            <a:r>
              <a:rPr lang="en-US" i="1" dirty="0">
                <a:latin typeface="Montserrat" panose="00000500000000000000" pitchFamily="2" charset="0"/>
              </a:rPr>
              <a:t>161 citations on Google Scholar in July 2024</a:t>
            </a:r>
          </a:p>
          <a:p>
            <a:pPr lvl="1" algn="l"/>
            <a:r>
              <a:rPr lang="en-US" i="1" dirty="0">
                <a:latin typeface="Montserrat" panose="00000500000000000000" pitchFamily="2" charset="0"/>
              </a:rPr>
              <a:t>Published in 2020</a:t>
            </a:r>
          </a:p>
          <a:p>
            <a:r>
              <a:rPr lang="en-US" b="1" dirty="0">
                <a:solidFill>
                  <a:srgbClr val="000000"/>
                </a:solidFill>
                <a:latin typeface="Montserrat" panose="00000500000000000000" pitchFamily="2" charset="0"/>
              </a:rPr>
              <a:t>Computed tomography recent history and future perspectives</a:t>
            </a:r>
            <a:endParaRPr lang="en-US" b="1" i="1" dirty="0">
              <a:solidFill>
                <a:srgbClr val="000000"/>
              </a:solidFill>
              <a:latin typeface="Montserrat" panose="00000500000000000000" pitchFamily="2" charset="0"/>
            </a:endParaRPr>
          </a:p>
          <a:p>
            <a:pPr lvl="1" algn="l"/>
            <a:r>
              <a:rPr lang="en-US" i="1" dirty="0">
                <a:solidFill>
                  <a:srgbClr val="000000"/>
                </a:solidFill>
                <a:latin typeface="Montserrat" panose="00000500000000000000" pitchFamily="2" charset="0"/>
              </a:rPr>
              <a:t>82 citations on Google Scholar in July 2024</a:t>
            </a:r>
          </a:p>
          <a:p>
            <a:pPr lvl="1" algn="l"/>
            <a:r>
              <a:rPr lang="en-US" i="1" dirty="0">
                <a:solidFill>
                  <a:srgbClr val="000000"/>
                </a:solidFill>
                <a:latin typeface="Montserrat" panose="00000500000000000000" pitchFamily="2" charset="0"/>
              </a:rPr>
              <a:t>Published in 2021</a:t>
            </a:r>
            <a:endParaRPr lang="fr-CA" i="1" dirty="0">
              <a:latin typeface="Montserrat" panose="00000500000000000000" pitchFamily="2" charset="0"/>
            </a:endParaRPr>
          </a:p>
        </p:txBody>
      </p:sp>
      <p:sp>
        <p:nvSpPr>
          <p:cNvPr id="3" name="ZoneTexte 2">
            <a:extLst>
              <a:ext uri="{FF2B5EF4-FFF2-40B4-BE49-F238E27FC236}">
                <a16:creationId xmlns:a16="http://schemas.microsoft.com/office/drawing/2014/main" id="{DAD7A6B7-403B-395B-FEAD-BE500FACE55C}"/>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48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618143" y="609492"/>
            <a:ext cx="7467873" cy="572700"/>
          </a:xfrm>
          <a:prstGeom prst="rect">
            <a:avLst/>
          </a:prstGeom>
        </p:spPr>
        <p:txBody>
          <a:bodyPr spcFirstLastPara="1" wrap="square" lIns="91425" tIns="91425" rIns="91425" bIns="91425" anchor="t" anchorCtr="0">
            <a:noAutofit/>
          </a:bodyPr>
          <a:lstStyle/>
          <a:p>
            <a:pPr lvl="0" algn="l"/>
            <a:r>
              <a:rPr lang="fr-CA" dirty="0"/>
              <a:t>IEEE Transactions on </a:t>
            </a:r>
            <a:r>
              <a:rPr lang="fr-CA" dirty="0" err="1"/>
              <a:t>Medical</a:t>
            </a:r>
            <a:r>
              <a:rPr lang="fr-CA" dirty="0"/>
              <a:t> Imaging</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25F444F-5F90-1625-47EC-13C3F0D5B9D0}"/>
              </a:ext>
            </a:extLst>
          </p:cNvPr>
          <p:cNvSpPr txBox="1"/>
          <p:nvPr/>
        </p:nvSpPr>
        <p:spPr>
          <a:xfrm>
            <a:off x="8199956" y="-7966"/>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IEEE TMI</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450930" y="1585400"/>
            <a:ext cx="8242136" cy="34134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dirty="0" err="1"/>
              <a:t>Subject</a:t>
            </a:r>
            <a:r>
              <a:rPr lang="fr-CA" dirty="0"/>
              <a:t> areas</a:t>
            </a:r>
          </a:p>
          <a:p>
            <a:pPr lvl="1" algn="l"/>
            <a:r>
              <a:rPr lang="fr-CA" dirty="0"/>
              <a:t>Imaging of body structure, </a:t>
            </a:r>
            <a:r>
              <a:rPr lang="fr-CA" dirty="0" err="1"/>
              <a:t>Morphology</a:t>
            </a:r>
            <a:r>
              <a:rPr lang="fr-CA" dirty="0"/>
              <a:t> and </a:t>
            </a:r>
            <a:r>
              <a:rPr lang="fr-CA" dirty="0" err="1"/>
              <a:t>function</a:t>
            </a:r>
            <a:r>
              <a:rPr lang="fr-CA" dirty="0"/>
              <a:t>, Original contributions on </a:t>
            </a:r>
            <a:r>
              <a:rPr lang="fr-CA" dirty="0" err="1"/>
              <a:t>medical</a:t>
            </a:r>
            <a:r>
              <a:rPr lang="fr-CA" dirty="0"/>
              <a:t> </a:t>
            </a:r>
            <a:r>
              <a:rPr lang="fr-CA" dirty="0" err="1"/>
              <a:t>imaging</a:t>
            </a:r>
            <a:r>
              <a:rPr lang="fr-CA" dirty="0"/>
              <a:t> </a:t>
            </a:r>
            <a:r>
              <a:rPr lang="fr-CA" dirty="0" err="1"/>
              <a:t>achieved</a:t>
            </a:r>
            <a:r>
              <a:rPr lang="fr-CA" dirty="0"/>
              <a:t> by </a:t>
            </a:r>
            <a:r>
              <a:rPr lang="fr-CA" dirty="0" err="1"/>
              <a:t>different</a:t>
            </a:r>
            <a:r>
              <a:rPr lang="fr-CA" dirty="0"/>
              <a:t> </a:t>
            </a:r>
            <a:r>
              <a:rPr lang="fr-CA" dirty="0" err="1"/>
              <a:t>imaging</a:t>
            </a:r>
            <a:r>
              <a:rPr lang="fr-CA" dirty="0"/>
              <a:t> </a:t>
            </a:r>
            <a:r>
              <a:rPr lang="fr-CA" dirty="0" err="1"/>
              <a:t>modalities</a:t>
            </a:r>
            <a:r>
              <a:rPr lang="fr-CA" dirty="0"/>
              <a:t> (</a:t>
            </a:r>
            <a:r>
              <a:rPr lang="fr-CA" dirty="0" err="1"/>
              <a:t>ultrasound</a:t>
            </a:r>
            <a:r>
              <a:rPr lang="fr-CA" dirty="0"/>
              <a:t>, x-rays, MRI, </a:t>
            </a:r>
            <a:r>
              <a:rPr lang="fr-CA" dirty="0" err="1"/>
              <a:t>radionuclides</a:t>
            </a:r>
            <a:r>
              <a:rPr lang="fr-CA" dirty="0"/>
              <a:t>, </a:t>
            </a:r>
            <a:r>
              <a:rPr lang="fr-CA" dirty="0" err="1"/>
              <a:t>microwaves</a:t>
            </a:r>
            <a:r>
              <a:rPr lang="fr-CA" dirty="0"/>
              <a:t>, </a:t>
            </a:r>
            <a:r>
              <a:rPr lang="fr-CA" dirty="0" err="1"/>
              <a:t>optical</a:t>
            </a:r>
            <a:r>
              <a:rPr lang="fr-CA" dirty="0"/>
              <a:t> </a:t>
            </a:r>
            <a:r>
              <a:rPr lang="fr-CA" dirty="0" err="1"/>
              <a:t>methods</a:t>
            </a:r>
            <a:r>
              <a:rPr lang="fr-CA" dirty="0"/>
              <a:t>). Contributions </a:t>
            </a:r>
            <a:r>
              <a:rPr lang="fr-CA" dirty="0" err="1"/>
              <a:t>describing</a:t>
            </a:r>
            <a:r>
              <a:rPr lang="fr-CA" dirty="0"/>
              <a:t> </a:t>
            </a:r>
            <a:r>
              <a:rPr lang="fr-CA" dirty="0" err="1"/>
              <a:t>novel</a:t>
            </a:r>
            <a:r>
              <a:rPr lang="fr-CA" dirty="0"/>
              <a:t> acquisition techniques, </a:t>
            </a:r>
            <a:r>
              <a:rPr lang="fr-CA" dirty="0" err="1"/>
              <a:t>medical</a:t>
            </a:r>
            <a:r>
              <a:rPr lang="fr-CA" dirty="0"/>
              <a:t> image </a:t>
            </a:r>
            <a:r>
              <a:rPr lang="fr-CA" dirty="0" err="1"/>
              <a:t>processing</a:t>
            </a:r>
            <a:r>
              <a:rPr lang="fr-CA" dirty="0"/>
              <a:t> and </a:t>
            </a:r>
            <a:r>
              <a:rPr lang="fr-CA" dirty="0" err="1"/>
              <a:t>analysis</a:t>
            </a:r>
            <a:r>
              <a:rPr lang="fr-CA" dirty="0"/>
              <a:t>, </a:t>
            </a:r>
            <a:r>
              <a:rPr lang="fr-CA" dirty="0" err="1"/>
              <a:t>visualization</a:t>
            </a:r>
            <a:r>
              <a:rPr lang="fr-CA" dirty="0"/>
              <a:t> and performance, pattern recognition, machine </a:t>
            </a:r>
            <a:r>
              <a:rPr lang="fr-CA" dirty="0" err="1"/>
              <a:t>learning</a:t>
            </a:r>
            <a:r>
              <a:rPr lang="fr-CA" dirty="0"/>
              <a:t> are </a:t>
            </a:r>
            <a:r>
              <a:rPr lang="fr-CA" dirty="0" err="1"/>
              <a:t>encouraged</a:t>
            </a:r>
            <a:r>
              <a:rPr lang="fr-CA" dirty="0"/>
              <a:t>. </a:t>
            </a:r>
          </a:p>
          <a:p>
            <a:r>
              <a:rPr lang="fr-CA" dirty="0"/>
              <a:t>Peer </a:t>
            </a:r>
            <a:r>
              <a:rPr lang="fr-CA" dirty="0" err="1"/>
              <a:t>review</a:t>
            </a:r>
            <a:endParaRPr lang="fr-CA" dirty="0"/>
          </a:p>
          <a:p>
            <a:pPr lvl="1" algn="l"/>
            <a:r>
              <a:rPr lang="fr-CA" dirty="0"/>
              <a:t>Single blind</a:t>
            </a:r>
          </a:p>
        </p:txBody>
      </p:sp>
      <p:sp>
        <p:nvSpPr>
          <p:cNvPr id="3" name="ZoneTexte 2">
            <a:extLst>
              <a:ext uri="{FF2B5EF4-FFF2-40B4-BE49-F238E27FC236}">
                <a16:creationId xmlns:a16="http://schemas.microsoft.com/office/drawing/2014/main" id="{9D860BCF-427A-1AEB-207B-589590414967}"/>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pic>
        <p:nvPicPr>
          <p:cNvPr id="4" name="Picture 4" descr="IEEE TMI | IEEE TRANSACTIONS ON MEDICAL IMAGING">
            <a:extLst>
              <a:ext uri="{FF2B5EF4-FFF2-40B4-BE49-F238E27FC236}">
                <a16:creationId xmlns:a16="http://schemas.microsoft.com/office/drawing/2014/main" id="{DD8D5F2C-A913-905E-1CE6-4B4AF25A4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219" y="3558100"/>
            <a:ext cx="3047975" cy="107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608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340350" y="476544"/>
            <a:ext cx="7467873" cy="572700"/>
          </a:xfrm>
          <a:prstGeom prst="rect">
            <a:avLst/>
          </a:prstGeom>
        </p:spPr>
        <p:txBody>
          <a:bodyPr spcFirstLastPara="1" wrap="square" lIns="91425" tIns="91425" rIns="91425" bIns="91425" anchor="t" anchorCtr="0">
            <a:noAutofit/>
          </a:bodyPr>
          <a:lstStyle/>
          <a:p>
            <a:pPr lvl="0" algn="l"/>
            <a:r>
              <a:rPr lang="fr-CA" sz="2400" dirty="0"/>
              <a:t>IEEE Transactions on </a:t>
            </a:r>
            <a:r>
              <a:rPr lang="fr-CA" sz="2400" dirty="0" err="1"/>
              <a:t>Medical</a:t>
            </a:r>
            <a:r>
              <a:rPr lang="fr-CA" sz="2400" dirty="0"/>
              <a:t> Imaging – top </a:t>
            </a:r>
            <a:r>
              <a:rPr lang="fr-CA" sz="2400" dirty="0" err="1"/>
              <a:t>cited</a:t>
            </a:r>
            <a:r>
              <a:rPr lang="fr-CA" sz="2400" dirty="0"/>
              <a:t> </a:t>
            </a:r>
            <a:r>
              <a:rPr lang="fr-CA" sz="2400" dirty="0" err="1"/>
              <a:t>papers</a:t>
            </a:r>
            <a:r>
              <a:rPr lang="fr-CA" sz="2400" dirty="0"/>
              <a:t> (</a:t>
            </a:r>
            <a:r>
              <a:rPr lang="fr-CA" sz="2400" dirty="0" err="1"/>
              <a:t>Publish</a:t>
            </a:r>
            <a:r>
              <a:rPr lang="fr-CA" sz="2400" dirty="0"/>
              <a:t> 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439356" y="1348911"/>
            <a:ext cx="8265285" cy="34134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en-US" b="1" dirty="0"/>
              <a:t>Deep Convolutional Neural Networks for Computer-Aided Detection: CNN Architectures, Dataset Characteristics and Transfer Learning</a:t>
            </a:r>
          </a:p>
          <a:p>
            <a:pPr lvl="1" algn="l"/>
            <a:r>
              <a:rPr lang="en-US" i="1" dirty="0"/>
              <a:t>6011 citations on Google Scholar in July 2024</a:t>
            </a:r>
          </a:p>
          <a:p>
            <a:pPr lvl="1" algn="l"/>
            <a:r>
              <a:rPr lang="en-US" i="1" dirty="0"/>
              <a:t>Published in 2016</a:t>
            </a:r>
            <a:endParaRPr lang="en-US" b="1" dirty="0"/>
          </a:p>
          <a:p>
            <a:r>
              <a:rPr lang="en-US" b="1" dirty="0"/>
              <a:t>The Multimodal Brain Tumor Image Segmentation Benchmark (BRATS)</a:t>
            </a:r>
          </a:p>
          <a:p>
            <a:pPr lvl="1" algn="l"/>
            <a:r>
              <a:rPr lang="en-US" i="1" dirty="0"/>
              <a:t>5804 citations on Google Scholar in July 2024</a:t>
            </a:r>
          </a:p>
          <a:p>
            <a:pPr lvl="1" algn="l"/>
            <a:r>
              <a:rPr lang="en-US" i="1" dirty="0"/>
              <a:t>Published in 2014</a:t>
            </a:r>
          </a:p>
          <a:p>
            <a:r>
              <a:rPr lang="en-US" b="1" dirty="0"/>
              <a:t>Inf-Net: Automatic COVID-19 Lung Infection Segmentation From CT Images</a:t>
            </a:r>
          </a:p>
          <a:p>
            <a:pPr lvl="1" algn="l"/>
            <a:r>
              <a:rPr lang="en-US" i="1" dirty="0"/>
              <a:t>1149 citations on Google Scholar in July 2024</a:t>
            </a:r>
          </a:p>
          <a:p>
            <a:pPr lvl="1" algn="l"/>
            <a:r>
              <a:rPr lang="en-US" i="1" dirty="0"/>
              <a:t>Published in 2021</a:t>
            </a:r>
          </a:p>
          <a:p>
            <a:r>
              <a:rPr lang="en-US" b="1" dirty="0"/>
              <a:t>CA-Net: Comprehensive Attention Convolutional Neural Networks for Explainable Medical Image Segmentation</a:t>
            </a:r>
          </a:p>
          <a:p>
            <a:pPr lvl="1" algn="l"/>
            <a:r>
              <a:rPr lang="en-US" i="1" dirty="0"/>
              <a:t>470 citations on Google Scholar in July 2024</a:t>
            </a:r>
          </a:p>
          <a:p>
            <a:pPr lvl="1" algn="l"/>
            <a:r>
              <a:rPr lang="en-US" i="1" dirty="0"/>
              <a:t>Published in 2020</a:t>
            </a:r>
          </a:p>
        </p:txBody>
      </p:sp>
      <p:sp>
        <p:nvSpPr>
          <p:cNvPr id="3" name="ZoneTexte 2">
            <a:extLst>
              <a:ext uri="{FF2B5EF4-FFF2-40B4-BE49-F238E27FC236}">
                <a16:creationId xmlns:a16="http://schemas.microsoft.com/office/drawing/2014/main" id="{34FDDA9B-3A72-115D-F036-FC23DB386ED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50C93701-554E-0F65-2F64-6E153AF112F4}"/>
              </a:ext>
            </a:extLst>
          </p:cNvPr>
          <p:cNvSpPr txBox="1"/>
          <p:nvPr/>
        </p:nvSpPr>
        <p:spPr>
          <a:xfrm>
            <a:off x="8199956" y="-7966"/>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IEEE TMI</a:t>
            </a:r>
          </a:p>
        </p:txBody>
      </p:sp>
    </p:spTree>
    <p:extLst>
      <p:ext uri="{BB962C8B-B14F-4D97-AF65-F5344CB8AC3E}">
        <p14:creationId xmlns:p14="http://schemas.microsoft.com/office/powerpoint/2010/main" val="39949532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517099" y="390136"/>
            <a:ext cx="7467873" cy="572700"/>
          </a:xfrm>
          <a:prstGeom prst="rect">
            <a:avLst/>
          </a:prstGeom>
        </p:spPr>
        <p:txBody>
          <a:bodyPr spcFirstLastPara="1" wrap="square" lIns="91425" tIns="91425" rIns="91425" bIns="91425" anchor="t" anchorCtr="0">
            <a:noAutofit/>
          </a:bodyPr>
          <a:lstStyle/>
          <a:p>
            <a:pPr lvl="0" algn="l"/>
            <a:r>
              <a:rPr lang="fr-CA" dirty="0"/>
              <a:t>Nature </a:t>
            </a:r>
            <a:r>
              <a:rPr lang="fr-CA" dirty="0" err="1"/>
              <a:t>Biomedical</a:t>
            </a:r>
            <a:r>
              <a:rPr lang="fr-CA" dirty="0"/>
              <a:t> Engineering</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25F444F-5F90-1625-47EC-13C3F0D5B9D0}"/>
              </a:ext>
            </a:extLst>
          </p:cNvPr>
          <p:cNvSpPr txBox="1"/>
          <p:nvPr/>
        </p:nvSpPr>
        <p:spPr>
          <a:xfrm>
            <a:off x="6572496"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Nat. Bio. Eng.</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415727" y="1098788"/>
            <a:ext cx="5961923" cy="3631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dirty="0"/>
              <a:t>Not </a:t>
            </a:r>
            <a:r>
              <a:rPr lang="fr-CA" dirty="0" err="1"/>
              <a:t>specifically</a:t>
            </a:r>
            <a:r>
              <a:rPr lang="fr-CA" dirty="0"/>
              <a:t> for </a:t>
            </a:r>
            <a:r>
              <a:rPr lang="fr-CA" dirty="0" err="1"/>
              <a:t>Medical</a:t>
            </a:r>
            <a:r>
              <a:rPr lang="fr-CA" dirty="0"/>
              <a:t> Imaging </a:t>
            </a:r>
            <a:r>
              <a:rPr lang="fr-CA" dirty="0" err="1"/>
              <a:t>Computing</a:t>
            </a:r>
            <a:r>
              <a:rPr lang="fr-CA" dirty="0"/>
              <a:t>, but : </a:t>
            </a:r>
          </a:p>
          <a:p>
            <a:pPr lvl="1" algn="l"/>
            <a:r>
              <a:rPr lang="fr-CA" dirty="0" err="1"/>
              <a:t>Advances</a:t>
            </a:r>
            <a:r>
              <a:rPr lang="fr-CA" dirty="0"/>
              <a:t> in </a:t>
            </a:r>
            <a:r>
              <a:rPr lang="fr-CA" dirty="0" err="1"/>
              <a:t>applied</a:t>
            </a:r>
            <a:r>
              <a:rPr lang="fr-CA" dirty="0"/>
              <a:t> </a:t>
            </a:r>
            <a:r>
              <a:rPr lang="fr-CA" dirty="0" err="1"/>
              <a:t>biomedicine</a:t>
            </a:r>
            <a:r>
              <a:rPr lang="fr-CA" dirty="0"/>
              <a:t> and </a:t>
            </a:r>
            <a:r>
              <a:rPr lang="fr-CA" dirty="0" err="1"/>
              <a:t>health</a:t>
            </a:r>
            <a:r>
              <a:rPr lang="fr-CA" dirty="0"/>
              <a:t> </a:t>
            </a:r>
            <a:r>
              <a:rPr lang="fr-CA" dirty="0" err="1"/>
              <a:t>technology</a:t>
            </a:r>
            <a:endParaRPr lang="fr-CA" dirty="0"/>
          </a:p>
          <a:p>
            <a:pPr lvl="1" algn="l"/>
            <a:r>
              <a:rPr lang="fr-CA" dirty="0" err="1"/>
              <a:t>Some</a:t>
            </a:r>
            <a:r>
              <a:rPr lang="fr-CA" dirty="0"/>
              <a:t> topics of </a:t>
            </a:r>
            <a:r>
              <a:rPr lang="fr-CA" dirty="0" err="1"/>
              <a:t>interest</a:t>
            </a:r>
            <a:r>
              <a:rPr lang="fr-CA" dirty="0"/>
              <a:t> : </a:t>
            </a:r>
            <a:r>
              <a:rPr lang="fr-CA" dirty="0" err="1"/>
              <a:t>Artificial</a:t>
            </a:r>
            <a:r>
              <a:rPr lang="fr-CA" dirty="0"/>
              <a:t> Intelligence, </a:t>
            </a:r>
            <a:r>
              <a:rPr lang="fr-CA" dirty="0" err="1"/>
              <a:t>Biomedical</a:t>
            </a:r>
            <a:r>
              <a:rPr lang="fr-CA" dirty="0"/>
              <a:t> </a:t>
            </a:r>
            <a:r>
              <a:rPr lang="fr-CA" dirty="0" err="1"/>
              <a:t>imaging</a:t>
            </a:r>
            <a:r>
              <a:rPr lang="fr-CA" dirty="0"/>
              <a:t>, </a:t>
            </a:r>
            <a:r>
              <a:rPr lang="fr-CA" dirty="0" err="1"/>
              <a:t>biomedical</a:t>
            </a:r>
            <a:r>
              <a:rPr lang="fr-CA" dirty="0"/>
              <a:t> </a:t>
            </a:r>
            <a:r>
              <a:rPr lang="fr-CA" dirty="0" err="1"/>
              <a:t>sensors</a:t>
            </a:r>
            <a:r>
              <a:rPr lang="fr-CA" dirty="0"/>
              <a:t>, </a:t>
            </a:r>
            <a:r>
              <a:rPr lang="fr-CA" dirty="0" err="1"/>
              <a:t>Computational</a:t>
            </a:r>
            <a:r>
              <a:rPr lang="fr-CA" dirty="0"/>
              <a:t> </a:t>
            </a:r>
            <a:r>
              <a:rPr lang="fr-CA" dirty="0" err="1"/>
              <a:t>medicine</a:t>
            </a:r>
            <a:r>
              <a:rPr lang="fr-CA" dirty="0"/>
              <a:t>, </a:t>
            </a:r>
            <a:r>
              <a:rPr lang="fr-CA" dirty="0" err="1"/>
              <a:t>Translational</a:t>
            </a:r>
            <a:r>
              <a:rPr lang="fr-CA" dirty="0"/>
              <a:t> </a:t>
            </a:r>
            <a:r>
              <a:rPr lang="fr-CA" dirty="0" err="1"/>
              <a:t>medicine</a:t>
            </a:r>
            <a:r>
              <a:rPr lang="fr-CA" dirty="0"/>
              <a:t>, …</a:t>
            </a:r>
          </a:p>
          <a:p>
            <a:pPr lvl="1" algn="l"/>
            <a:r>
              <a:rPr lang="fr-CA" dirty="0"/>
              <a:t>« Nature </a:t>
            </a:r>
            <a:r>
              <a:rPr lang="fr-CA" dirty="0" err="1"/>
              <a:t>Biomedical</a:t>
            </a:r>
            <a:r>
              <a:rPr lang="fr-CA" dirty="0"/>
              <a:t> Engineering </a:t>
            </a:r>
            <a:r>
              <a:rPr lang="fr-CA" dirty="0" err="1"/>
              <a:t>covers</a:t>
            </a:r>
            <a:r>
              <a:rPr lang="fr-CA" dirty="0"/>
              <a:t> </a:t>
            </a:r>
            <a:r>
              <a:rPr lang="fr-CA" dirty="0" err="1"/>
              <a:t>experimental</a:t>
            </a:r>
            <a:r>
              <a:rPr lang="fr-CA" dirty="0"/>
              <a:t> and </a:t>
            </a:r>
            <a:r>
              <a:rPr lang="fr-CA" dirty="0" err="1"/>
              <a:t>computational</a:t>
            </a:r>
            <a:r>
              <a:rPr lang="fr-CA" dirty="0"/>
              <a:t> </a:t>
            </a:r>
            <a:r>
              <a:rPr lang="fr-CA" dirty="0" err="1"/>
              <a:t>systems</a:t>
            </a:r>
            <a:r>
              <a:rPr lang="fr-CA" dirty="0"/>
              <a:t>, </a:t>
            </a:r>
            <a:r>
              <a:rPr lang="fr-CA" dirty="0" err="1"/>
              <a:t>methods</a:t>
            </a:r>
            <a:r>
              <a:rPr lang="fr-CA" dirty="0"/>
              <a:t>, </a:t>
            </a:r>
            <a:r>
              <a:rPr lang="fr-CA" dirty="0" err="1"/>
              <a:t>devices</a:t>
            </a:r>
            <a:r>
              <a:rPr lang="fr-CA" dirty="0"/>
              <a:t>, </a:t>
            </a:r>
            <a:r>
              <a:rPr lang="fr-CA" dirty="0" err="1"/>
              <a:t>therapies</a:t>
            </a:r>
            <a:r>
              <a:rPr lang="fr-CA" dirty="0"/>
              <a:t>, </a:t>
            </a:r>
            <a:r>
              <a:rPr lang="fr-CA" dirty="0" err="1"/>
              <a:t>technology</a:t>
            </a:r>
            <a:r>
              <a:rPr lang="fr-CA" dirty="0"/>
              <a:t> and </a:t>
            </a:r>
            <a:r>
              <a:rPr lang="fr-CA" dirty="0" err="1"/>
              <a:t>processes</a:t>
            </a:r>
            <a:r>
              <a:rPr lang="fr-CA" dirty="0"/>
              <a:t> </a:t>
            </a:r>
            <a:r>
              <a:rPr lang="fr-CA" dirty="0" err="1"/>
              <a:t>that</a:t>
            </a:r>
            <a:r>
              <a:rPr lang="fr-CA" dirty="0"/>
              <a:t> </a:t>
            </a:r>
            <a:r>
              <a:rPr lang="fr-CA" dirty="0" err="1"/>
              <a:t>facilitate</a:t>
            </a:r>
            <a:r>
              <a:rPr lang="fr-CA" dirty="0"/>
              <a:t> the </a:t>
            </a:r>
            <a:r>
              <a:rPr lang="fr-CA" dirty="0" err="1"/>
              <a:t>understanding</a:t>
            </a:r>
            <a:r>
              <a:rPr lang="fr-CA" dirty="0"/>
              <a:t> of </a:t>
            </a:r>
            <a:r>
              <a:rPr lang="fr-CA" dirty="0" err="1"/>
              <a:t>human</a:t>
            </a:r>
            <a:r>
              <a:rPr lang="fr-CA" dirty="0"/>
              <a:t> </a:t>
            </a:r>
            <a:r>
              <a:rPr lang="fr-CA" dirty="0" err="1"/>
              <a:t>disease</a:t>
            </a:r>
            <a:r>
              <a:rPr lang="fr-CA" dirty="0"/>
              <a:t>, or </a:t>
            </a:r>
            <a:r>
              <a:rPr lang="fr-CA" dirty="0" err="1"/>
              <a:t>its</a:t>
            </a:r>
            <a:r>
              <a:rPr lang="fr-CA" dirty="0"/>
              <a:t> </a:t>
            </a:r>
            <a:r>
              <a:rPr lang="fr-CA" dirty="0" err="1"/>
              <a:t>prevention</a:t>
            </a:r>
            <a:r>
              <a:rPr lang="fr-CA" dirty="0"/>
              <a:t>, </a:t>
            </a:r>
            <a:r>
              <a:rPr lang="fr-CA" dirty="0" err="1"/>
              <a:t>diagnosis</a:t>
            </a:r>
            <a:r>
              <a:rPr lang="fr-CA" dirty="0"/>
              <a:t>, </a:t>
            </a:r>
            <a:r>
              <a:rPr lang="fr-CA" dirty="0" err="1"/>
              <a:t>treatment</a:t>
            </a:r>
            <a:r>
              <a:rPr lang="fr-CA" dirty="0"/>
              <a:t>, </a:t>
            </a:r>
            <a:r>
              <a:rPr lang="fr-CA" dirty="0" err="1"/>
              <a:t>alleviation</a:t>
            </a:r>
            <a:r>
              <a:rPr lang="fr-CA" dirty="0"/>
              <a:t> or monitoring. »</a:t>
            </a:r>
          </a:p>
          <a:p>
            <a:r>
              <a:rPr lang="fr-CA" dirty="0"/>
              <a:t>Peer </a:t>
            </a:r>
            <a:r>
              <a:rPr lang="fr-CA" dirty="0" err="1"/>
              <a:t>review</a:t>
            </a:r>
            <a:endParaRPr lang="fr-CA" dirty="0"/>
          </a:p>
          <a:p>
            <a:pPr lvl="1" algn="l"/>
            <a:r>
              <a:rPr lang="fr-CA" dirty="0"/>
              <a:t>Single blind</a:t>
            </a:r>
          </a:p>
        </p:txBody>
      </p:sp>
      <p:sp>
        <p:nvSpPr>
          <p:cNvPr id="3" name="ZoneTexte 2">
            <a:extLst>
              <a:ext uri="{FF2B5EF4-FFF2-40B4-BE49-F238E27FC236}">
                <a16:creationId xmlns:a16="http://schemas.microsoft.com/office/drawing/2014/main" id="{B54D1538-7ECA-546D-6CCD-74C25CE02930}"/>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pic>
        <p:nvPicPr>
          <p:cNvPr id="4" name="Picture 2" descr="Nature Biomedical Engineering - Wikipedia">
            <a:extLst>
              <a:ext uri="{FF2B5EF4-FFF2-40B4-BE49-F238E27FC236}">
                <a16:creationId xmlns:a16="http://schemas.microsoft.com/office/drawing/2014/main" id="{085BCFE5-D28A-FD0A-FF48-728F3EB9E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496" y="1477978"/>
            <a:ext cx="2206243" cy="289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21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517099" y="385041"/>
            <a:ext cx="7467873" cy="572700"/>
          </a:xfrm>
          <a:prstGeom prst="rect">
            <a:avLst/>
          </a:prstGeom>
        </p:spPr>
        <p:txBody>
          <a:bodyPr spcFirstLastPara="1" wrap="square" lIns="91425" tIns="91425" rIns="91425" bIns="91425" anchor="t" anchorCtr="0">
            <a:noAutofit/>
          </a:bodyPr>
          <a:lstStyle/>
          <a:p>
            <a:pPr lvl="0" algn="l"/>
            <a:r>
              <a:rPr lang="fr-CA" sz="2400" dirty="0"/>
              <a:t>Nature </a:t>
            </a:r>
            <a:r>
              <a:rPr lang="fr-CA" sz="2400" dirty="0" err="1"/>
              <a:t>Biomedical</a:t>
            </a:r>
            <a:r>
              <a:rPr lang="fr-CA" sz="2400" dirty="0"/>
              <a:t> Engineering – top </a:t>
            </a:r>
            <a:r>
              <a:rPr lang="fr-CA" sz="2400" dirty="0" err="1"/>
              <a:t>cited</a:t>
            </a:r>
            <a:r>
              <a:rPr lang="fr-CA" sz="2400" dirty="0"/>
              <a:t> </a:t>
            </a:r>
            <a:r>
              <a:rPr lang="fr-CA" sz="2400" dirty="0" err="1"/>
              <a:t>papers</a:t>
            </a:r>
            <a:r>
              <a:rPr lang="fr-CA" sz="2400" dirty="0"/>
              <a:t> (</a:t>
            </a:r>
            <a:r>
              <a:rPr lang="fr-CA" sz="2400" dirty="0" err="1"/>
              <a:t>Publish</a:t>
            </a:r>
            <a:r>
              <a:rPr lang="fr-CA" sz="2400" dirty="0"/>
              <a:t> 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25F444F-5F90-1625-47EC-13C3F0D5B9D0}"/>
              </a:ext>
            </a:extLst>
          </p:cNvPr>
          <p:cNvSpPr txBox="1"/>
          <p:nvPr/>
        </p:nvSpPr>
        <p:spPr>
          <a:xfrm>
            <a:off x="6572496" y="-7967"/>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Nat. Bio. Eng.</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436076" y="1234740"/>
            <a:ext cx="8626901" cy="3631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en-US" b="1" dirty="0"/>
              <a:t>Near-infrared fluorophores for biomedical imaging</a:t>
            </a:r>
          </a:p>
          <a:p>
            <a:pPr lvl="1" algn="l"/>
            <a:r>
              <a:rPr lang="en-US" i="1" dirty="0"/>
              <a:t>2390 citations on Google Scholar in July 2024</a:t>
            </a:r>
          </a:p>
          <a:p>
            <a:pPr lvl="1" algn="l"/>
            <a:r>
              <a:rPr lang="en-US" i="1" dirty="0"/>
              <a:t>Published in 2017</a:t>
            </a:r>
          </a:p>
          <a:p>
            <a:r>
              <a:rPr lang="en-US" b="1" dirty="0"/>
              <a:t>Prediction of cardiovascular risk factors from retinal fundus photographs via deep learning</a:t>
            </a:r>
          </a:p>
          <a:p>
            <a:pPr lvl="1" algn="l"/>
            <a:r>
              <a:rPr lang="en-US" i="1" dirty="0"/>
              <a:t>1596 citations on Google Scholar in July 2024</a:t>
            </a:r>
          </a:p>
          <a:p>
            <a:pPr lvl="1" algn="l"/>
            <a:r>
              <a:rPr lang="en-US" i="1" dirty="0"/>
              <a:t>Published in 2018</a:t>
            </a:r>
          </a:p>
          <a:p>
            <a:r>
              <a:rPr lang="en-US" b="1" dirty="0"/>
              <a:t>First-in-human liver-</a:t>
            </a:r>
            <a:r>
              <a:rPr lang="en-US" b="1" dirty="0" err="1"/>
              <a:t>tumour</a:t>
            </a:r>
            <a:r>
              <a:rPr lang="en-US" b="1" dirty="0"/>
              <a:t> surgery guided by multispectral fluorescence imaging in the visible and near-infrared-I/II windows</a:t>
            </a:r>
          </a:p>
          <a:p>
            <a:pPr lvl="1" algn="l"/>
            <a:r>
              <a:rPr lang="en-US" i="1" dirty="0"/>
              <a:t>741 citations on Google Scholar in July 2024</a:t>
            </a:r>
          </a:p>
          <a:p>
            <a:pPr lvl="1" algn="l"/>
            <a:r>
              <a:rPr lang="en-US" i="1" dirty="0"/>
              <a:t>Published in 2020</a:t>
            </a:r>
          </a:p>
          <a:p>
            <a:r>
              <a:rPr lang="en-US" b="1" dirty="0"/>
              <a:t>Development and validation of a deep-learning algorithm for the detection of polyps during colonoscopy</a:t>
            </a:r>
          </a:p>
          <a:p>
            <a:pPr lvl="1" algn="l"/>
            <a:r>
              <a:rPr lang="en-US" i="1" dirty="0"/>
              <a:t>451 citations on Google Scholar in July 2024</a:t>
            </a:r>
          </a:p>
          <a:p>
            <a:pPr lvl="1" algn="l"/>
            <a:r>
              <a:rPr lang="en-US" i="1" dirty="0"/>
              <a:t>Published in 2018</a:t>
            </a:r>
          </a:p>
        </p:txBody>
      </p:sp>
      <p:sp>
        <p:nvSpPr>
          <p:cNvPr id="3" name="ZoneTexte 2">
            <a:extLst>
              <a:ext uri="{FF2B5EF4-FFF2-40B4-BE49-F238E27FC236}">
                <a16:creationId xmlns:a16="http://schemas.microsoft.com/office/drawing/2014/main" id="{B54D1538-7ECA-546D-6CCD-74C25CE02930}"/>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895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517099" y="390136"/>
            <a:ext cx="7467873" cy="572700"/>
          </a:xfrm>
          <a:prstGeom prst="rect">
            <a:avLst/>
          </a:prstGeom>
        </p:spPr>
        <p:txBody>
          <a:bodyPr spcFirstLastPara="1" wrap="square" lIns="91425" tIns="91425" rIns="91425" bIns="91425" anchor="t" anchorCtr="0">
            <a:noAutofit/>
          </a:bodyPr>
          <a:lstStyle/>
          <a:p>
            <a:pPr lvl="0" algn="l"/>
            <a:r>
              <a:rPr lang="fr-CA" dirty="0"/>
              <a:t>Scientific Reports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7" name="ZoneTexte 6">
            <a:extLst>
              <a:ext uri="{FF2B5EF4-FFF2-40B4-BE49-F238E27FC236}">
                <a16:creationId xmlns:a16="http://schemas.microsoft.com/office/drawing/2014/main" id="{E25F444F-5F90-1625-47EC-13C3F0D5B9D0}"/>
              </a:ext>
            </a:extLst>
          </p:cNvPr>
          <p:cNvSpPr txBox="1"/>
          <p:nvPr/>
        </p:nvSpPr>
        <p:spPr>
          <a:xfrm>
            <a:off x="7116506" y="-7967"/>
            <a:ext cx="1412476" cy="307777"/>
          </a:xfrm>
          <a:prstGeom prst="rect">
            <a:avLst/>
          </a:prstGeom>
          <a:noFill/>
        </p:spPr>
        <p:txBody>
          <a:bodyPr wrap="square" rtlCol="0">
            <a:spAutoFit/>
          </a:bodyPr>
          <a:lstStyle/>
          <a:p>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Sci</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Rep.</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415727" y="1098788"/>
            <a:ext cx="8624101" cy="3631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dirty="0"/>
              <a:t>Scope	</a:t>
            </a:r>
          </a:p>
          <a:p>
            <a:pPr lvl="1" algn="l"/>
            <a:r>
              <a:rPr lang="fr-CA" dirty="0"/>
              <a:t>Very </a:t>
            </a:r>
            <a:r>
              <a:rPr lang="fr-CA" dirty="0" err="1"/>
              <a:t>broad</a:t>
            </a:r>
            <a:r>
              <a:rPr lang="fr-CA" dirty="0"/>
              <a:t> : original </a:t>
            </a:r>
            <a:r>
              <a:rPr lang="fr-CA" dirty="0" err="1"/>
              <a:t>research</a:t>
            </a:r>
            <a:r>
              <a:rPr lang="fr-CA" dirty="0"/>
              <a:t> </a:t>
            </a:r>
            <a:r>
              <a:rPr lang="fr-CA" dirty="0" err="1"/>
              <a:t>from</a:t>
            </a:r>
            <a:r>
              <a:rPr lang="fr-CA" dirty="0"/>
              <a:t> </a:t>
            </a:r>
            <a:r>
              <a:rPr lang="fr-CA" dirty="0" err="1"/>
              <a:t>across</a:t>
            </a:r>
            <a:r>
              <a:rPr lang="fr-CA" dirty="0"/>
              <a:t> all areas of the </a:t>
            </a:r>
            <a:r>
              <a:rPr lang="fr-CA" dirty="0" err="1"/>
              <a:t>natural</a:t>
            </a:r>
            <a:r>
              <a:rPr lang="fr-CA" dirty="0"/>
              <a:t> sciences, </a:t>
            </a:r>
            <a:r>
              <a:rPr lang="fr-CA" dirty="0" err="1"/>
              <a:t>psychology</a:t>
            </a:r>
            <a:r>
              <a:rPr lang="fr-CA" dirty="0"/>
              <a:t>, </a:t>
            </a:r>
            <a:r>
              <a:rPr lang="fr-CA" dirty="0" err="1"/>
              <a:t>medicine</a:t>
            </a:r>
            <a:r>
              <a:rPr lang="fr-CA" dirty="0"/>
              <a:t> and engineering</a:t>
            </a:r>
          </a:p>
          <a:p>
            <a:pPr lvl="1" algn="l"/>
            <a:r>
              <a:rPr lang="fr-CA" dirty="0" err="1"/>
              <a:t>Easier</a:t>
            </a:r>
            <a:r>
              <a:rPr lang="fr-CA" dirty="0"/>
              <a:t> journal to </a:t>
            </a:r>
            <a:r>
              <a:rPr lang="fr-CA" dirty="0" err="1"/>
              <a:t>publish</a:t>
            </a:r>
            <a:r>
              <a:rPr lang="fr-CA" dirty="0"/>
              <a:t> in </a:t>
            </a:r>
            <a:r>
              <a:rPr lang="fr-CA" dirty="0" err="1"/>
              <a:t>than</a:t>
            </a:r>
            <a:r>
              <a:rPr lang="fr-CA" dirty="0"/>
              <a:t> </a:t>
            </a:r>
            <a:r>
              <a:rPr lang="fr-CA" dirty="0" err="1"/>
              <a:t>others</a:t>
            </a:r>
            <a:r>
              <a:rPr lang="fr-CA" dirty="0"/>
              <a:t>, has a large </a:t>
            </a:r>
            <a:r>
              <a:rPr lang="fr-CA" dirty="0" err="1"/>
              <a:t>reach</a:t>
            </a:r>
            <a:r>
              <a:rPr lang="fr-CA" dirty="0"/>
              <a:t> and articles </a:t>
            </a:r>
            <a:r>
              <a:rPr lang="fr-CA" dirty="0" err="1"/>
              <a:t>with</a:t>
            </a:r>
            <a:r>
              <a:rPr lang="fr-CA" dirty="0"/>
              <a:t> high citations </a:t>
            </a:r>
            <a:r>
              <a:rPr lang="fr-CA" dirty="0" err="1"/>
              <a:t>counts</a:t>
            </a:r>
            <a:endParaRPr lang="fr-CA" dirty="0"/>
          </a:p>
          <a:p>
            <a:r>
              <a:rPr lang="fr-CA" dirty="0"/>
              <a:t>Peer </a:t>
            </a:r>
            <a:r>
              <a:rPr lang="fr-CA" dirty="0" err="1"/>
              <a:t>review</a:t>
            </a:r>
            <a:endParaRPr lang="fr-CA" dirty="0"/>
          </a:p>
          <a:p>
            <a:pPr lvl="1" algn="l"/>
            <a:r>
              <a:rPr lang="fr-CA" dirty="0"/>
              <a:t>Single blind</a:t>
            </a:r>
          </a:p>
        </p:txBody>
      </p:sp>
      <p:sp>
        <p:nvSpPr>
          <p:cNvPr id="3" name="ZoneTexte 2">
            <a:extLst>
              <a:ext uri="{FF2B5EF4-FFF2-40B4-BE49-F238E27FC236}">
                <a16:creationId xmlns:a16="http://schemas.microsoft.com/office/drawing/2014/main" id="{B54D1538-7ECA-546D-6CCD-74C25CE02930}"/>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pic>
        <p:nvPicPr>
          <p:cNvPr id="5" name="Picture 2" descr="Available Online Open Source - Scientific Reports - Nature Research -  Bionics Group">
            <a:extLst>
              <a:ext uri="{FF2B5EF4-FFF2-40B4-BE49-F238E27FC236}">
                <a16:creationId xmlns:a16="http://schemas.microsoft.com/office/drawing/2014/main" id="{323005CE-DBE8-9078-7F60-66C22BFFC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289" y="2571750"/>
            <a:ext cx="3235317" cy="2022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7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517099" y="390136"/>
            <a:ext cx="7467873" cy="572700"/>
          </a:xfrm>
          <a:prstGeom prst="rect">
            <a:avLst/>
          </a:prstGeom>
        </p:spPr>
        <p:txBody>
          <a:bodyPr spcFirstLastPara="1" wrap="square" lIns="91425" tIns="91425" rIns="91425" bIns="91425" anchor="t" anchorCtr="0">
            <a:noAutofit/>
          </a:bodyPr>
          <a:lstStyle/>
          <a:p>
            <a:pPr lvl="0" algn="l"/>
            <a:r>
              <a:rPr lang="fr-CA" sz="2400" dirty="0"/>
              <a:t>Scientific Reports – top </a:t>
            </a:r>
            <a:r>
              <a:rPr lang="fr-CA" sz="2400" dirty="0" err="1"/>
              <a:t>cited</a:t>
            </a:r>
            <a:r>
              <a:rPr lang="fr-CA" sz="2400" dirty="0"/>
              <a:t> </a:t>
            </a:r>
            <a:r>
              <a:rPr lang="fr-CA" sz="2400" dirty="0" err="1"/>
              <a:t>papers</a:t>
            </a:r>
            <a:r>
              <a:rPr lang="fr-CA" sz="2400" dirty="0"/>
              <a:t> (</a:t>
            </a:r>
            <a:r>
              <a:rPr lang="fr-CA" sz="2400" dirty="0" err="1"/>
              <a:t>Publish</a:t>
            </a:r>
            <a:r>
              <a:rPr lang="fr-CA" sz="2400" dirty="0"/>
              <a:t> or </a:t>
            </a:r>
            <a:r>
              <a:rPr lang="fr-CA" sz="2400" dirty="0" err="1"/>
              <a:t>Perish</a:t>
            </a:r>
            <a:r>
              <a:rPr lang="fr-CA" sz="2400" dirty="0"/>
              <a:t>, Google Scholar </a:t>
            </a:r>
            <a:r>
              <a:rPr lang="fr-CA" sz="2400" dirty="0" err="1"/>
              <a:t>search</a:t>
            </a:r>
            <a:r>
              <a:rPr lang="fr-CA" sz="2400" dirty="0"/>
              <a:t>)</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415727" y="1373239"/>
            <a:ext cx="8126389" cy="3631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en-US" b="1" dirty="0"/>
              <a:t>COVID-Net: a tailored deep convolutional neural network design for detection of COVID-19 cases from chest X-ray images</a:t>
            </a:r>
          </a:p>
          <a:p>
            <a:pPr lvl="1" algn="l"/>
            <a:r>
              <a:rPr lang="en-US" i="1" dirty="0"/>
              <a:t>3332 citations on Google Scholar in July 2024</a:t>
            </a:r>
          </a:p>
          <a:p>
            <a:pPr lvl="1" algn="l"/>
            <a:r>
              <a:rPr lang="en-US" i="1" dirty="0"/>
              <a:t>Published in 2020</a:t>
            </a:r>
          </a:p>
          <a:p>
            <a:r>
              <a:rPr lang="en-US" b="1" dirty="0" err="1"/>
              <a:t>QuPath</a:t>
            </a:r>
            <a:r>
              <a:rPr lang="en-US" b="1" dirty="0"/>
              <a:t>: Open source software for digital pathology image analysis</a:t>
            </a:r>
          </a:p>
          <a:p>
            <a:pPr lvl="1" algn="l"/>
            <a:r>
              <a:rPr lang="en-US" i="1" dirty="0"/>
              <a:t>5167 citations on Google Scholar in July 2024</a:t>
            </a:r>
          </a:p>
          <a:p>
            <a:pPr lvl="1" algn="l"/>
            <a:r>
              <a:rPr lang="en-US" i="1" dirty="0"/>
              <a:t>Published in 2017</a:t>
            </a:r>
          </a:p>
          <a:p>
            <a:r>
              <a:rPr lang="en-US" b="1" dirty="0" err="1"/>
              <a:t>SwissADME</a:t>
            </a:r>
            <a:r>
              <a:rPr lang="en-US" b="1" dirty="0"/>
              <a:t>: a free web tool to evaluate pharmacokinetics, drug-likeness and medicinal chemistry friendliness of small molecules</a:t>
            </a:r>
          </a:p>
          <a:p>
            <a:pPr lvl="1" algn="l"/>
            <a:r>
              <a:rPr lang="en-US" i="1" dirty="0"/>
              <a:t>10749 citations on Google Scholar in July 2024</a:t>
            </a:r>
          </a:p>
          <a:p>
            <a:pPr lvl="1" algn="l"/>
            <a:r>
              <a:rPr lang="en-US" i="1" dirty="0"/>
              <a:t>Published in 2017</a:t>
            </a:r>
          </a:p>
          <a:p>
            <a:r>
              <a:rPr lang="en-US" b="1" dirty="0"/>
              <a:t>Reproducibility of radiomics for deciphering tumor phenotype with imaging</a:t>
            </a:r>
          </a:p>
          <a:p>
            <a:pPr lvl="1" algn="l"/>
            <a:r>
              <a:rPr lang="en-US" i="1" dirty="0"/>
              <a:t>530 citations on Google Scholar in July 2024</a:t>
            </a:r>
          </a:p>
          <a:p>
            <a:pPr lvl="1" algn="l"/>
            <a:r>
              <a:rPr lang="en-US" i="1" dirty="0"/>
              <a:t>Published in 2016</a:t>
            </a:r>
          </a:p>
          <a:p>
            <a:endParaRPr lang="fr-CA" dirty="0"/>
          </a:p>
        </p:txBody>
      </p:sp>
      <p:sp>
        <p:nvSpPr>
          <p:cNvPr id="3" name="ZoneTexte 2">
            <a:extLst>
              <a:ext uri="{FF2B5EF4-FFF2-40B4-BE49-F238E27FC236}">
                <a16:creationId xmlns:a16="http://schemas.microsoft.com/office/drawing/2014/main" id="{B54D1538-7ECA-546D-6CCD-74C25CE02930}"/>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72F806BD-1B9D-336A-12F3-6DCD9B048CE9}"/>
              </a:ext>
            </a:extLst>
          </p:cNvPr>
          <p:cNvSpPr txBox="1"/>
          <p:nvPr/>
        </p:nvSpPr>
        <p:spPr>
          <a:xfrm>
            <a:off x="7116506" y="-7967"/>
            <a:ext cx="1412476" cy="307777"/>
          </a:xfrm>
          <a:prstGeom prst="rect">
            <a:avLst/>
          </a:prstGeom>
          <a:noFill/>
        </p:spPr>
        <p:txBody>
          <a:bodyPr wrap="square" rtlCol="0">
            <a:spAutoFit/>
          </a:bodyPr>
          <a:lstStyle/>
          <a:p>
            <a:r>
              <a:rPr lang="fr-CA" i="1" dirty="0" err="1">
                <a:solidFill>
                  <a:schemeClr val="bg2">
                    <a:lumMod val="75000"/>
                    <a:lumOff val="25000"/>
                  </a:schemeClr>
                </a:solidFill>
                <a:latin typeface="Times New Roman" panose="02020603050405020304" pitchFamily="18" charset="0"/>
                <a:cs typeface="Times New Roman" panose="02020603050405020304" pitchFamily="18" charset="0"/>
              </a:rPr>
              <a:t>Sci</a:t>
            </a:r>
            <a:r>
              <a:rPr lang="fr-CA" i="1" dirty="0">
                <a:solidFill>
                  <a:schemeClr val="bg2">
                    <a:lumMod val="75000"/>
                    <a:lumOff val="25000"/>
                  </a:schemeClr>
                </a:solidFill>
                <a:latin typeface="Times New Roman" panose="02020603050405020304" pitchFamily="18" charset="0"/>
                <a:cs typeface="Times New Roman" panose="02020603050405020304" pitchFamily="18" charset="0"/>
              </a:rPr>
              <a:t>. Rep.</a:t>
            </a:r>
          </a:p>
        </p:txBody>
      </p:sp>
    </p:spTree>
    <p:extLst>
      <p:ext uri="{BB962C8B-B14F-4D97-AF65-F5344CB8AC3E}">
        <p14:creationId xmlns:p14="http://schemas.microsoft.com/office/powerpoint/2010/main" val="2295783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308111" y="294204"/>
            <a:ext cx="578787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Overview of all 5 journals</a:t>
            </a:r>
            <a:endParaRPr dirty="0"/>
          </a:p>
        </p:txBody>
      </p:sp>
      <p:sp>
        <p:nvSpPr>
          <p:cNvPr id="2" name="ZoneTexte 1">
            <a:extLst>
              <a:ext uri="{FF2B5EF4-FFF2-40B4-BE49-F238E27FC236}">
                <a16:creationId xmlns:a16="http://schemas.microsoft.com/office/drawing/2014/main" id="{4002F49C-9445-EC80-FE0C-384B6B2861DB}"/>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16" name="ZoneTexte 15">
            <a:extLst>
              <a:ext uri="{FF2B5EF4-FFF2-40B4-BE49-F238E27FC236}">
                <a16:creationId xmlns:a16="http://schemas.microsoft.com/office/drawing/2014/main" id="{78566D6F-4AA8-CA65-6684-9A527272B7E8}"/>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BA4B13BA-6396-202A-0385-6B91A3EFD755}"/>
              </a:ext>
            </a:extLst>
          </p:cNvPr>
          <p:cNvGraphicFramePr>
            <a:graphicFrameLocks noGrp="1"/>
          </p:cNvGraphicFramePr>
          <p:nvPr>
            <p:extLst>
              <p:ext uri="{D42A27DB-BD31-4B8C-83A1-F6EECF244321}">
                <p14:modId xmlns:p14="http://schemas.microsoft.com/office/powerpoint/2010/main" val="3773789261"/>
              </p:ext>
            </p:extLst>
          </p:nvPr>
        </p:nvGraphicFramePr>
        <p:xfrm>
          <a:off x="248855" y="983396"/>
          <a:ext cx="8646284" cy="3766612"/>
        </p:xfrm>
        <a:graphic>
          <a:graphicData uri="http://schemas.openxmlformats.org/drawingml/2006/table">
            <a:tbl>
              <a:tblPr firstRow="1" bandRow="1">
                <a:tableStyleId>{5C22544A-7EE6-4342-B048-85BDC9FD1C3A}</a:tableStyleId>
              </a:tblPr>
              <a:tblGrid>
                <a:gridCol w="1504743">
                  <a:extLst>
                    <a:ext uri="{9D8B030D-6E8A-4147-A177-3AD203B41FA5}">
                      <a16:colId xmlns:a16="http://schemas.microsoft.com/office/drawing/2014/main" val="3510068573"/>
                    </a:ext>
                  </a:extLst>
                </a:gridCol>
                <a:gridCol w="921886">
                  <a:extLst>
                    <a:ext uri="{9D8B030D-6E8A-4147-A177-3AD203B41FA5}">
                      <a16:colId xmlns:a16="http://schemas.microsoft.com/office/drawing/2014/main" val="183442590"/>
                    </a:ext>
                  </a:extLst>
                </a:gridCol>
                <a:gridCol w="762091">
                  <a:extLst>
                    <a:ext uri="{9D8B030D-6E8A-4147-A177-3AD203B41FA5}">
                      <a16:colId xmlns:a16="http://schemas.microsoft.com/office/drawing/2014/main" val="3744526736"/>
                    </a:ext>
                  </a:extLst>
                </a:gridCol>
                <a:gridCol w="902890">
                  <a:extLst>
                    <a:ext uri="{9D8B030D-6E8A-4147-A177-3AD203B41FA5}">
                      <a16:colId xmlns:a16="http://schemas.microsoft.com/office/drawing/2014/main" val="1144861052"/>
                    </a:ext>
                  </a:extLst>
                </a:gridCol>
                <a:gridCol w="1014633">
                  <a:extLst>
                    <a:ext uri="{9D8B030D-6E8A-4147-A177-3AD203B41FA5}">
                      <a16:colId xmlns:a16="http://schemas.microsoft.com/office/drawing/2014/main" val="3471462718"/>
                    </a:ext>
                  </a:extLst>
                </a:gridCol>
                <a:gridCol w="1069386">
                  <a:extLst>
                    <a:ext uri="{9D8B030D-6E8A-4147-A177-3AD203B41FA5}">
                      <a16:colId xmlns:a16="http://schemas.microsoft.com/office/drawing/2014/main" val="824398979"/>
                    </a:ext>
                  </a:extLst>
                </a:gridCol>
                <a:gridCol w="2470655">
                  <a:extLst>
                    <a:ext uri="{9D8B030D-6E8A-4147-A177-3AD203B41FA5}">
                      <a16:colId xmlns:a16="http://schemas.microsoft.com/office/drawing/2014/main" val="2304579531"/>
                    </a:ext>
                  </a:extLst>
                </a:gridCol>
              </a:tblGrid>
              <a:tr h="721984">
                <a:tc>
                  <a:txBody>
                    <a:bodyPr/>
                    <a:lstStyle/>
                    <a:p>
                      <a:r>
                        <a:rPr lang="fr-CA" sz="1200" dirty="0"/>
                        <a:t>Journal</a:t>
                      </a:r>
                    </a:p>
                  </a:txBody>
                  <a:tcPr/>
                </a:tc>
                <a:tc>
                  <a:txBody>
                    <a:bodyPr/>
                    <a:lstStyle/>
                    <a:p>
                      <a:r>
                        <a:rPr lang="fr-CA" sz="1200" dirty="0"/>
                        <a:t>Editor </a:t>
                      </a:r>
                      <a:r>
                        <a:rPr lang="fr-CA" sz="1200" dirty="0" err="1"/>
                        <a:t>family</a:t>
                      </a:r>
                      <a:r>
                        <a:rPr lang="fr-CA" sz="1200" dirty="0"/>
                        <a:t> </a:t>
                      </a:r>
                    </a:p>
                  </a:txBody>
                  <a:tcPr/>
                </a:tc>
                <a:tc>
                  <a:txBody>
                    <a:bodyPr/>
                    <a:lstStyle/>
                    <a:p>
                      <a:r>
                        <a:rPr lang="fr-CA" sz="1200" dirty="0"/>
                        <a:t>Impact factor</a:t>
                      </a:r>
                    </a:p>
                  </a:txBody>
                  <a:tcPr/>
                </a:tc>
                <a:tc>
                  <a:txBody>
                    <a:bodyPr/>
                    <a:lstStyle/>
                    <a:p>
                      <a:r>
                        <a:rPr lang="fr-CA" sz="1200" dirty="0" err="1"/>
                        <a:t>Review</a:t>
                      </a:r>
                      <a:r>
                        <a:rPr lang="fr-CA" sz="1200" dirty="0"/>
                        <a:t> </a:t>
                      </a:r>
                      <a:r>
                        <a:rPr lang="fr-CA" sz="1200" dirty="0" err="1"/>
                        <a:t>blindness</a:t>
                      </a:r>
                      <a:endParaRPr lang="fr-CA" sz="1200" dirty="0"/>
                    </a:p>
                  </a:txBody>
                  <a:tcPr/>
                </a:tc>
                <a:tc>
                  <a:txBody>
                    <a:bodyPr/>
                    <a:lstStyle/>
                    <a:p>
                      <a:r>
                        <a:rPr lang="fr-CA" sz="1200" dirty="0"/>
                        <a:t>Open Access</a:t>
                      </a:r>
                    </a:p>
                  </a:txBody>
                  <a:tcPr/>
                </a:tc>
                <a:tc>
                  <a:txBody>
                    <a:bodyPr/>
                    <a:lstStyle/>
                    <a:p>
                      <a:r>
                        <a:rPr lang="fr-CA" sz="1200" dirty="0"/>
                        <a:t>Link </a:t>
                      </a:r>
                      <a:r>
                        <a:rPr lang="fr-CA" sz="1200" dirty="0" err="1"/>
                        <a:t>with</a:t>
                      </a:r>
                      <a:r>
                        <a:rPr lang="fr-CA" sz="1200" dirty="0"/>
                        <a:t> a </a:t>
                      </a:r>
                      <a:r>
                        <a:rPr lang="fr-CA" sz="1200" dirty="0" err="1"/>
                        <a:t>conference</a:t>
                      </a:r>
                      <a:r>
                        <a:rPr lang="fr-CA" sz="1200" dirty="0"/>
                        <a:t> ?</a:t>
                      </a:r>
                    </a:p>
                  </a:txBody>
                  <a:tcPr/>
                </a:tc>
                <a:tc>
                  <a:txBody>
                    <a:bodyPr/>
                    <a:lstStyle/>
                    <a:p>
                      <a:r>
                        <a:rPr lang="fr-CA" sz="1200" dirty="0"/>
                        <a:t>Time for the </a:t>
                      </a:r>
                      <a:r>
                        <a:rPr lang="fr-CA" sz="1200" dirty="0" err="1"/>
                        <a:t>review</a:t>
                      </a:r>
                      <a:r>
                        <a:rPr lang="fr-CA" sz="1200" dirty="0"/>
                        <a:t> process</a:t>
                      </a:r>
                    </a:p>
                  </a:txBody>
                  <a:tcPr/>
                </a:tc>
                <a:extLst>
                  <a:ext uri="{0D108BD9-81ED-4DB2-BD59-A6C34878D82A}">
                    <a16:rowId xmlns:a16="http://schemas.microsoft.com/office/drawing/2014/main" val="2976412920"/>
                  </a:ext>
                </a:extLst>
              </a:tr>
              <a:tr h="588156">
                <a:tc>
                  <a:txBody>
                    <a:bodyPr/>
                    <a:lstStyle/>
                    <a:p>
                      <a:r>
                        <a:rPr lang="fr-CA" sz="1200" dirty="0" err="1"/>
                        <a:t>Medical</a:t>
                      </a:r>
                      <a:r>
                        <a:rPr lang="fr-CA" sz="1200" dirty="0"/>
                        <a:t> Image </a:t>
                      </a:r>
                      <a:r>
                        <a:rPr lang="fr-CA" sz="1200" dirty="0" err="1"/>
                        <a:t>Analysis</a:t>
                      </a:r>
                      <a:r>
                        <a:rPr lang="fr-CA" sz="1200" dirty="0"/>
                        <a:t> (MEDIA)</a:t>
                      </a:r>
                    </a:p>
                  </a:txBody>
                  <a:tcPr/>
                </a:tc>
                <a:tc>
                  <a:txBody>
                    <a:bodyPr/>
                    <a:lstStyle/>
                    <a:p>
                      <a:r>
                        <a:rPr lang="fr-CA" sz="1200" dirty="0"/>
                        <a:t>Science</a:t>
                      </a:r>
                    </a:p>
                    <a:p>
                      <a:r>
                        <a:rPr lang="fr-CA" sz="1200" dirty="0"/>
                        <a:t>Direct</a:t>
                      </a:r>
                    </a:p>
                  </a:txBody>
                  <a:tcPr/>
                </a:tc>
                <a:tc>
                  <a:txBody>
                    <a:bodyPr/>
                    <a:lstStyle/>
                    <a:p>
                      <a:r>
                        <a:rPr lang="fr-CA" sz="1200" dirty="0"/>
                        <a:t>10.7 (2023)</a:t>
                      </a:r>
                    </a:p>
                  </a:txBody>
                  <a:tcPr/>
                </a:tc>
                <a:tc>
                  <a:txBody>
                    <a:bodyPr/>
                    <a:lstStyle/>
                    <a:p>
                      <a:r>
                        <a:rPr lang="fr-CA" sz="1200" dirty="0"/>
                        <a:t>Single blind</a:t>
                      </a:r>
                    </a:p>
                  </a:txBody>
                  <a:tcPr/>
                </a:tc>
                <a:tc>
                  <a:txBody>
                    <a:bodyPr/>
                    <a:lstStyle/>
                    <a:p>
                      <a:r>
                        <a:rPr lang="fr-CA" sz="1200" dirty="0"/>
                        <a:t>Yes</a:t>
                      </a:r>
                    </a:p>
                  </a:txBody>
                  <a:tcPr/>
                </a:tc>
                <a:tc>
                  <a:txBody>
                    <a:bodyPr/>
                    <a:lstStyle/>
                    <a:p>
                      <a:r>
                        <a:rPr lang="fr-CA" sz="1200" dirty="0"/>
                        <a:t>Yes, MICCAI</a:t>
                      </a:r>
                    </a:p>
                  </a:txBody>
                  <a:tcPr/>
                </a:tc>
                <a:tc>
                  <a:txBody>
                    <a:bodyPr/>
                    <a:lstStyle/>
                    <a:p>
                      <a:r>
                        <a:rPr lang="fr-CA" sz="1200" dirty="0"/>
                        <a:t>264 </a:t>
                      </a:r>
                      <a:r>
                        <a:rPr lang="fr-CA" sz="1200" dirty="0" err="1"/>
                        <a:t>days</a:t>
                      </a:r>
                      <a:r>
                        <a:rPr lang="fr-CA" sz="1200" dirty="0"/>
                        <a:t> (</a:t>
                      </a:r>
                      <a:r>
                        <a:rPr lang="fr-CA" sz="1200" dirty="0" err="1"/>
                        <a:t>average</a:t>
                      </a:r>
                      <a:r>
                        <a:rPr lang="fr-CA" sz="1200" dirty="0"/>
                        <a:t> </a:t>
                      </a:r>
                      <a:r>
                        <a:rPr lang="fr-CA" sz="1200" dirty="0" err="1"/>
                        <a:t>submission</a:t>
                      </a:r>
                      <a:r>
                        <a:rPr lang="fr-CA" sz="1200" dirty="0"/>
                        <a:t> to acceptance)</a:t>
                      </a:r>
                    </a:p>
                  </a:txBody>
                  <a:tcPr/>
                </a:tc>
                <a:extLst>
                  <a:ext uri="{0D108BD9-81ED-4DB2-BD59-A6C34878D82A}">
                    <a16:rowId xmlns:a16="http://schemas.microsoft.com/office/drawing/2014/main" val="1271914128"/>
                  </a:ext>
                </a:extLst>
              </a:tr>
              <a:tr h="511406">
                <a:tc>
                  <a:txBody>
                    <a:bodyPr/>
                    <a:lstStyle/>
                    <a:p>
                      <a:r>
                        <a:rPr lang="fr-CA" sz="1200" dirty="0"/>
                        <a:t>IEEE Transactions on </a:t>
                      </a:r>
                      <a:r>
                        <a:rPr lang="fr-CA" sz="1200" dirty="0" err="1"/>
                        <a:t>Medical</a:t>
                      </a:r>
                      <a:r>
                        <a:rPr lang="fr-CA" sz="1200" dirty="0"/>
                        <a:t> Imaging</a:t>
                      </a:r>
                    </a:p>
                    <a:p>
                      <a:r>
                        <a:rPr lang="fr-CA" sz="1200" dirty="0"/>
                        <a:t>(IEEE TMI)</a:t>
                      </a:r>
                    </a:p>
                  </a:txBody>
                  <a:tcPr/>
                </a:tc>
                <a:tc>
                  <a:txBody>
                    <a:bodyPr/>
                    <a:lstStyle/>
                    <a:p>
                      <a:r>
                        <a:rPr lang="fr-CA" sz="1200" dirty="0"/>
                        <a:t>IEEE</a:t>
                      </a:r>
                    </a:p>
                  </a:txBody>
                  <a:tcPr/>
                </a:tc>
                <a:tc>
                  <a:txBody>
                    <a:bodyPr/>
                    <a:lstStyle/>
                    <a:p>
                      <a:r>
                        <a:rPr lang="fr-CA" sz="1200" dirty="0"/>
                        <a:t>8.9 (2023)</a:t>
                      </a:r>
                    </a:p>
                  </a:txBody>
                  <a:tcPr/>
                </a:tc>
                <a:tc>
                  <a:txBody>
                    <a:bodyPr/>
                    <a:lstStyle/>
                    <a:p>
                      <a:r>
                        <a:rPr lang="fr-CA" sz="1200" dirty="0"/>
                        <a:t>Single blind</a:t>
                      </a:r>
                    </a:p>
                  </a:txBody>
                  <a:tcPr/>
                </a:tc>
                <a:tc>
                  <a:txBody>
                    <a:bodyPr/>
                    <a:lstStyle/>
                    <a:p>
                      <a:r>
                        <a:rPr lang="fr-CA" sz="1200" dirty="0"/>
                        <a:t>Yes (</a:t>
                      </a:r>
                      <a:r>
                        <a:rPr lang="fr-CA" sz="1200" dirty="0" err="1"/>
                        <a:t>it’s</a:t>
                      </a:r>
                      <a:r>
                        <a:rPr lang="fr-CA" sz="1200" dirty="0"/>
                        <a:t> an option)</a:t>
                      </a:r>
                    </a:p>
                  </a:txBody>
                  <a:tcPr/>
                </a:tc>
                <a:tc>
                  <a:txBody>
                    <a:bodyPr/>
                    <a:lstStyle/>
                    <a:p>
                      <a:r>
                        <a:rPr lang="fr-CA" sz="1200" dirty="0"/>
                        <a:t>Yes, IEEE </a:t>
                      </a:r>
                      <a:r>
                        <a:rPr lang="fr-CA" sz="1200" dirty="0" err="1"/>
                        <a:t>linked</a:t>
                      </a:r>
                      <a:r>
                        <a:rPr lang="fr-CA" sz="1200" dirty="0"/>
                        <a:t> </a:t>
                      </a:r>
                      <a:r>
                        <a:rPr lang="fr-CA" sz="1200" dirty="0" err="1"/>
                        <a:t>conferences</a:t>
                      </a:r>
                      <a:endParaRPr lang="fr-CA" sz="1200" dirty="0"/>
                    </a:p>
                  </a:txBody>
                  <a:tcPr/>
                </a:tc>
                <a:tc>
                  <a:txBody>
                    <a:bodyPr/>
                    <a:lstStyle/>
                    <a:p>
                      <a:r>
                        <a:rPr lang="fr-CA" sz="1200" dirty="0"/>
                        <a:t>7 </a:t>
                      </a:r>
                      <a:r>
                        <a:rPr lang="fr-CA" sz="1200" dirty="0" err="1"/>
                        <a:t>weeks</a:t>
                      </a:r>
                      <a:r>
                        <a:rPr lang="fr-CA" sz="1200" dirty="0"/>
                        <a:t> (</a:t>
                      </a:r>
                      <a:r>
                        <a:rPr lang="fr-CA" sz="1200" dirty="0" err="1"/>
                        <a:t>submission</a:t>
                      </a:r>
                      <a:r>
                        <a:rPr lang="fr-CA" sz="1200" dirty="0"/>
                        <a:t> to </a:t>
                      </a:r>
                      <a:r>
                        <a:rPr lang="fr-CA" sz="1200" dirty="0" err="1"/>
                        <a:t>decision</a:t>
                      </a:r>
                      <a:r>
                        <a:rPr lang="fr-CA" sz="1200" dirty="0"/>
                        <a:t>)</a:t>
                      </a:r>
                    </a:p>
                  </a:txBody>
                  <a:tcPr/>
                </a:tc>
                <a:extLst>
                  <a:ext uri="{0D108BD9-81ED-4DB2-BD59-A6C34878D82A}">
                    <a16:rowId xmlns:a16="http://schemas.microsoft.com/office/drawing/2014/main" val="3367644498"/>
                  </a:ext>
                </a:extLst>
              </a:tr>
              <a:tr h="588156">
                <a:tc>
                  <a:txBody>
                    <a:bodyPr/>
                    <a:lstStyle/>
                    <a:p>
                      <a:r>
                        <a:rPr lang="fr-CA" sz="1200" dirty="0"/>
                        <a:t>Scientific Reports</a:t>
                      </a:r>
                    </a:p>
                  </a:txBody>
                  <a:tcPr/>
                </a:tc>
                <a:tc>
                  <a:txBody>
                    <a:bodyPr/>
                    <a:lstStyle/>
                    <a:p>
                      <a:r>
                        <a:rPr lang="fr-CA" sz="1200" dirty="0"/>
                        <a:t>Nature</a:t>
                      </a:r>
                    </a:p>
                  </a:txBody>
                  <a:tcPr/>
                </a:tc>
                <a:tc>
                  <a:txBody>
                    <a:bodyPr/>
                    <a:lstStyle/>
                    <a:p>
                      <a:r>
                        <a:rPr lang="fr-CA" sz="1200" dirty="0"/>
                        <a:t>3.8 (2023)</a:t>
                      </a:r>
                    </a:p>
                  </a:txBody>
                  <a:tcPr/>
                </a:tc>
                <a:tc>
                  <a:txBody>
                    <a:bodyPr/>
                    <a:lstStyle/>
                    <a:p>
                      <a:r>
                        <a:rPr lang="fr-CA" sz="1200" dirty="0"/>
                        <a:t>Single blind </a:t>
                      </a:r>
                    </a:p>
                  </a:txBody>
                  <a:tcPr/>
                </a:tc>
                <a:tc>
                  <a:txBody>
                    <a:bodyPr/>
                    <a:lstStyle/>
                    <a:p>
                      <a:r>
                        <a:rPr lang="fr-CA" sz="1200" dirty="0"/>
                        <a:t>Yes</a:t>
                      </a:r>
                    </a:p>
                  </a:txBody>
                  <a:tcPr/>
                </a:tc>
                <a:tc>
                  <a:txBody>
                    <a:bodyPr/>
                    <a:lstStyle/>
                    <a:p>
                      <a:r>
                        <a:rPr lang="fr-CA" sz="1200" dirty="0"/>
                        <a:t>No</a:t>
                      </a:r>
                    </a:p>
                  </a:txBody>
                  <a:tcPr/>
                </a:tc>
                <a:tc>
                  <a:txBody>
                    <a:bodyPr/>
                    <a:lstStyle/>
                    <a:p>
                      <a:r>
                        <a:rPr lang="fr-CA" sz="1200" dirty="0"/>
                        <a:t>140 </a:t>
                      </a:r>
                      <a:r>
                        <a:rPr lang="fr-CA" sz="1200" dirty="0" err="1"/>
                        <a:t>days</a:t>
                      </a:r>
                      <a:r>
                        <a:rPr lang="fr-CA" sz="1200" dirty="0"/>
                        <a:t> (</a:t>
                      </a:r>
                      <a:r>
                        <a:rPr lang="fr-CA" sz="1200" dirty="0" err="1"/>
                        <a:t>submission</a:t>
                      </a:r>
                      <a:r>
                        <a:rPr lang="fr-CA" sz="1200" dirty="0"/>
                        <a:t> to acceptance)</a:t>
                      </a:r>
                    </a:p>
                  </a:txBody>
                  <a:tcPr/>
                </a:tc>
                <a:extLst>
                  <a:ext uri="{0D108BD9-81ED-4DB2-BD59-A6C34878D82A}">
                    <a16:rowId xmlns:a16="http://schemas.microsoft.com/office/drawing/2014/main" val="1478924448"/>
                  </a:ext>
                </a:extLst>
              </a:tr>
              <a:tr h="588156">
                <a:tc>
                  <a:txBody>
                    <a:bodyPr/>
                    <a:lstStyle/>
                    <a:p>
                      <a:r>
                        <a:rPr lang="fr-CA" sz="1200" dirty="0"/>
                        <a:t>Journal of </a:t>
                      </a:r>
                      <a:r>
                        <a:rPr lang="fr-CA" sz="1200" dirty="0" err="1"/>
                        <a:t>Medical</a:t>
                      </a:r>
                      <a:r>
                        <a:rPr lang="fr-CA" sz="1200" dirty="0"/>
                        <a:t> Imaging</a:t>
                      </a:r>
                    </a:p>
                    <a:p>
                      <a:r>
                        <a:rPr lang="fr-CA" sz="1200" dirty="0"/>
                        <a:t>(JMI)</a:t>
                      </a:r>
                    </a:p>
                  </a:txBody>
                  <a:tcPr/>
                </a:tc>
                <a:tc>
                  <a:txBody>
                    <a:bodyPr/>
                    <a:lstStyle/>
                    <a:p>
                      <a:r>
                        <a:rPr lang="fr-CA" sz="1200" dirty="0"/>
                        <a:t>SPIE</a:t>
                      </a:r>
                    </a:p>
                  </a:txBody>
                  <a:tcPr/>
                </a:tc>
                <a:tc>
                  <a:txBody>
                    <a:bodyPr/>
                    <a:lstStyle/>
                    <a:p>
                      <a:r>
                        <a:rPr lang="fr-CA" sz="1200" dirty="0"/>
                        <a:t>1.9 (2023)</a:t>
                      </a:r>
                    </a:p>
                  </a:txBody>
                  <a:tcPr/>
                </a:tc>
                <a:tc>
                  <a:txBody>
                    <a:bodyPr/>
                    <a:lstStyle/>
                    <a:p>
                      <a:r>
                        <a:rPr lang="fr-CA" sz="1200" dirty="0"/>
                        <a:t>Single blind</a:t>
                      </a:r>
                    </a:p>
                  </a:txBody>
                  <a:tcPr/>
                </a:tc>
                <a:tc>
                  <a:txBody>
                    <a:bodyPr/>
                    <a:lstStyle/>
                    <a:p>
                      <a:r>
                        <a:rPr lang="fr-CA" sz="1200" dirty="0"/>
                        <a:t>Yes </a:t>
                      </a:r>
                    </a:p>
                  </a:txBody>
                  <a:tcPr/>
                </a:tc>
                <a:tc>
                  <a:txBody>
                    <a:bodyPr/>
                    <a:lstStyle/>
                    <a:p>
                      <a:r>
                        <a:rPr lang="fr-CA" sz="1200" dirty="0"/>
                        <a:t>No</a:t>
                      </a:r>
                    </a:p>
                  </a:txBody>
                  <a:tcPr/>
                </a:tc>
                <a:tc>
                  <a:txBody>
                    <a:bodyPr/>
                    <a:lstStyle/>
                    <a:p>
                      <a:r>
                        <a:rPr lang="fr-CA" sz="1200" dirty="0"/>
                        <a:t>Information not </a:t>
                      </a:r>
                      <a:r>
                        <a:rPr lang="fr-CA" sz="1200" dirty="0" err="1"/>
                        <a:t>found</a:t>
                      </a:r>
                      <a:endParaRPr lang="fr-CA" sz="1200" dirty="0"/>
                    </a:p>
                  </a:txBody>
                  <a:tcPr/>
                </a:tc>
                <a:extLst>
                  <a:ext uri="{0D108BD9-81ED-4DB2-BD59-A6C34878D82A}">
                    <a16:rowId xmlns:a16="http://schemas.microsoft.com/office/drawing/2014/main" val="457510823"/>
                  </a:ext>
                </a:extLst>
              </a:tr>
              <a:tr h="588156">
                <a:tc>
                  <a:txBody>
                    <a:bodyPr/>
                    <a:lstStyle/>
                    <a:p>
                      <a:r>
                        <a:rPr lang="fr-CA" sz="1200" dirty="0"/>
                        <a:t>Nature </a:t>
                      </a:r>
                      <a:r>
                        <a:rPr lang="fr-CA" sz="1200" dirty="0" err="1"/>
                        <a:t>Biomedical</a:t>
                      </a:r>
                      <a:r>
                        <a:rPr lang="fr-CA" sz="1200" dirty="0"/>
                        <a:t> Engineering </a:t>
                      </a:r>
                    </a:p>
                  </a:txBody>
                  <a:tcPr/>
                </a:tc>
                <a:tc>
                  <a:txBody>
                    <a:bodyPr/>
                    <a:lstStyle/>
                    <a:p>
                      <a:r>
                        <a:rPr lang="fr-CA" sz="1200" dirty="0"/>
                        <a:t>Nature</a:t>
                      </a:r>
                    </a:p>
                  </a:txBody>
                  <a:tcPr/>
                </a:tc>
                <a:tc>
                  <a:txBody>
                    <a:bodyPr/>
                    <a:lstStyle/>
                    <a:p>
                      <a:r>
                        <a:rPr lang="fr-CA" sz="1200" dirty="0"/>
                        <a:t>26.8 (2023)</a:t>
                      </a:r>
                    </a:p>
                  </a:txBody>
                  <a:tcPr/>
                </a:tc>
                <a:tc>
                  <a:txBody>
                    <a:bodyPr/>
                    <a:lstStyle/>
                    <a:p>
                      <a:r>
                        <a:rPr lang="fr-CA" sz="1200" dirty="0"/>
                        <a:t>Single blind</a:t>
                      </a:r>
                    </a:p>
                  </a:txBody>
                  <a:tcPr/>
                </a:tc>
                <a:tc>
                  <a:txBody>
                    <a:bodyPr/>
                    <a:lstStyle/>
                    <a:p>
                      <a:r>
                        <a:rPr lang="fr-CA" sz="1200" dirty="0"/>
                        <a:t>Yes (</a:t>
                      </a:r>
                      <a:r>
                        <a:rPr lang="fr-CA" sz="1200" dirty="0" err="1"/>
                        <a:t>it’s</a:t>
                      </a:r>
                      <a:r>
                        <a:rPr lang="fr-CA" sz="1200" dirty="0"/>
                        <a:t> an option)</a:t>
                      </a:r>
                    </a:p>
                  </a:txBody>
                  <a:tcPr/>
                </a:tc>
                <a:tc>
                  <a:txBody>
                    <a:bodyPr/>
                    <a:lstStyle/>
                    <a:p>
                      <a:r>
                        <a:rPr lang="fr-CA" sz="1200" dirty="0"/>
                        <a:t>No</a:t>
                      </a:r>
                    </a:p>
                  </a:txBody>
                  <a:tcPr/>
                </a:tc>
                <a:tc>
                  <a:txBody>
                    <a:bodyPr/>
                    <a:lstStyle/>
                    <a:p>
                      <a:r>
                        <a:rPr lang="fr-CA" sz="1200" dirty="0"/>
                        <a:t>316 </a:t>
                      </a:r>
                      <a:r>
                        <a:rPr lang="fr-CA" sz="1200" dirty="0" err="1"/>
                        <a:t>days</a:t>
                      </a:r>
                      <a:r>
                        <a:rPr lang="fr-CA" sz="1200" dirty="0"/>
                        <a:t> (</a:t>
                      </a:r>
                      <a:r>
                        <a:rPr lang="fr-CA" sz="1200" dirty="0" err="1"/>
                        <a:t>submission</a:t>
                      </a:r>
                      <a:r>
                        <a:rPr lang="fr-CA" sz="1200" dirty="0"/>
                        <a:t> to acceptance)</a:t>
                      </a:r>
                    </a:p>
                  </a:txBody>
                  <a:tcPr/>
                </a:tc>
                <a:extLst>
                  <a:ext uri="{0D108BD9-81ED-4DB2-BD59-A6C34878D82A}">
                    <a16:rowId xmlns:a16="http://schemas.microsoft.com/office/drawing/2014/main" val="1070461502"/>
                  </a:ext>
                </a:extLst>
              </a:tr>
            </a:tbl>
          </a:graphicData>
        </a:graphic>
      </p:graphicFrame>
    </p:spTree>
    <p:extLst>
      <p:ext uri="{BB962C8B-B14F-4D97-AF65-F5344CB8AC3E}">
        <p14:creationId xmlns:p14="http://schemas.microsoft.com/office/powerpoint/2010/main" val="180117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466846" y="345916"/>
            <a:ext cx="3583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ISBI overview</a:t>
            </a:r>
            <a:endParaRPr dirty="0"/>
          </a:p>
        </p:txBody>
      </p:sp>
      <p:sp>
        <p:nvSpPr>
          <p:cNvPr id="2" name="ZoneTexte 1">
            <a:extLst>
              <a:ext uri="{FF2B5EF4-FFF2-40B4-BE49-F238E27FC236}">
                <a16:creationId xmlns:a16="http://schemas.microsoft.com/office/drawing/2014/main" id="{4002F49C-9445-EC80-FE0C-384B6B2861DB}"/>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graphicFrame>
        <p:nvGraphicFramePr>
          <p:cNvPr id="17" name="Tableau 16">
            <a:extLst>
              <a:ext uri="{FF2B5EF4-FFF2-40B4-BE49-F238E27FC236}">
                <a16:creationId xmlns:a16="http://schemas.microsoft.com/office/drawing/2014/main" id="{86B6F44A-E01F-ACA2-321D-2D787E35E49A}"/>
              </a:ext>
            </a:extLst>
          </p:cNvPr>
          <p:cNvGraphicFramePr>
            <a:graphicFrameLocks noGrp="1"/>
          </p:cNvGraphicFramePr>
          <p:nvPr>
            <p:extLst>
              <p:ext uri="{D42A27DB-BD31-4B8C-83A1-F6EECF244321}">
                <p14:modId xmlns:p14="http://schemas.microsoft.com/office/powerpoint/2010/main" val="1385627408"/>
              </p:ext>
            </p:extLst>
          </p:nvPr>
        </p:nvGraphicFramePr>
        <p:xfrm>
          <a:off x="302870" y="1098730"/>
          <a:ext cx="8538258" cy="3587657"/>
        </p:xfrm>
        <a:graphic>
          <a:graphicData uri="http://schemas.openxmlformats.org/drawingml/2006/table">
            <a:tbl>
              <a:tblPr bandRow="1">
                <a:tableStyleId>{5C22544A-7EE6-4342-B048-85BDC9FD1C3A}</a:tableStyleId>
              </a:tblPr>
              <a:tblGrid>
                <a:gridCol w="2450797">
                  <a:extLst>
                    <a:ext uri="{9D8B030D-6E8A-4147-A177-3AD203B41FA5}">
                      <a16:colId xmlns:a16="http://schemas.microsoft.com/office/drawing/2014/main" val="674759439"/>
                    </a:ext>
                  </a:extLst>
                </a:gridCol>
                <a:gridCol w="6087461">
                  <a:extLst>
                    <a:ext uri="{9D8B030D-6E8A-4147-A177-3AD203B41FA5}">
                      <a16:colId xmlns:a16="http://schemas.microsoft.com/office/drawing/2014/main" val="3699549388"/>
                    </a:ext>
                  </a:extLst>
                </a:gridCol>
              </a:tblGrid>
              <a:tr h="295680">
                <a:tc>
                  <a:txBody>
                    <a:bodyPr/>
                    <a:lstStyle/>
                    <a:p>
                      <a:r>
                        <a:rPr lang="fr-CA" sz="1200" dirty="0" err="1"/>
                        <a:t>Website</a:t>
                      </a:r>
                      <a:endParaRPr lang="fr-CA" sz="1200" dirty="0"/>
                    </a:p>
                  </a:txBody>
                  <a:tcPr/>
                </a:tc>
                <a:tc>
                  <a:txBody>
                    <a:bodyPr/>
                    <a:lstStyle/>
                    <a:p>
                      <a:r>
                        <a:rPr lang="fr-CA" sz="1200" dirty="0">
                          <a:hlinkClick r:id="rId3"/>
                        </a:rPr>
                        <a:t>https://biomedicalimaging.org/2025/</a:t>
                      </a:r>
                      <a:endParaRPr lang="fr-CA" sz="1200" dirty="0"/>
                    </a:p>
                  </a:txBody>
                  <a:tcPr/>
                </a:tc>
                <a:extLst>
                  <a:ext uri="{0D108BD9-81ED-4DB2-BD59-A6C34878D82A}">
                    <a16:rowId xmlns:a16="http://schemas.microsoft.com/office/drawing/2014/main" val="3925727443"/>
                  </a:ext>
                </a:extLst>
              </a:tr>
              <a:tr h="293044">
                <a:tc>
                  <a:txBody>
                    <a:bodyPr/>
                    <a:lstStyle/>
                    <a:p>
                      <a:r>
                        <a:rPr lang="fr-CA" sz="1200" dirty="0" err="1"/>
                        <a:t>Reviews</a:t>
                      </a:r>
                      <a:endParaRPr lang="fr-CA" sz="1200" dirty="0"/>
                    </a:p>
                  </a:txBody>
                  <a:tcPr/>
                </a:tc>
                <a:tc>
                  <a:txBody>
                    <a:bodyPr/>
                    <a:lstStyle/>
                    <a:p>
                      <a:r>
                        <a:rPr lang="fr-CA" sz="1200" dirty="0"/>
                        <a:t>Single blind</a:t>
                      </a:r>
                    </a:p>
                  </a:txBody>
                  <a:tcPr/>
                </a:tc>
                <a:extLst>
                  <a:ext uri="{0D108BD9-81ED-4DB2-BD59-A6C34878D82A}">
                    <a16:rowId xmlns:a16="http://schemas.microsoft.com/office/drawing/2014/main" val="3171600157"/>
                  </a:ext>
                </a:extLst>
              </a:tr>
              <a:tr h="679004">
                <a:tc>
                  <a:txBody>
                    <a:bodyPr/>
                    <a:lstStyle/>
                    <a:p>
                      <a:r>
                        <a:rPr lang="fr-CA" sz="1200" dirty="0"/>
                        <a:t>Highlights of </a:t>
                      </a:r>
                      <a:r>
                        <a:rPr lang="fr-CA" sz="1200" dirty="0" err="1"/>
                        <a:t>this</a:t>
                      </a:r>
                      <a:r>
                        <a:rPr lang="fr-CA" sz="1200" dirty="0"/>
                        <a:t> </a:t>
                      </a:r>
                      <a:r>
                        <a:rPr lang="fr-CA" sz="1200" dirty="0" err="1"/>
                        <a:t>conference</a:t>
                      </a:r>
                      <a:endParaRPr lang="fr-CA" sz="1200" dirty="0"/>
                    </a:p>
                  </a:txBody>
                  <a:tcPr/>
                </a:tc>
                <a:tc>
                  <a:txBody>
                    <a:bodyPr/>
                    <a:lstStyle/>
                    <a:p>
                      <a:r>
                        <a:rPr lang="fr-CA" sz="1200" dirty="0" err="1"/>
                        <a:t>Smaller</a:t>
                      </a:r>
                      <a:r>
                        <a:rPr lang="fr-CA" sz="1200" dirty="0"/>
                        <a:t> </a:t>
                      </a:r>
                      <a:r>
                        <a:rPr lang="fr-CA" sz="1200" dirty="0" err="1"/>
                        <a:t>conference</a:t>
                      </a:r>
                      <a:r>
                        <a:rPr lang="fr-CA" sz="1200" dirty="0"/>
                        <a:t> (</a:t>
                      </a:r>
                      <a:r>
                        <a:rPr lang="fr-CA" sz="1200" dirty="0" err="1"/>
                        <a:t>than</a:t>
                      </a:r>
                      <a:r>
                        <a:rPr lang="fr-CA" sz="1200" dirty="0"/>
                        <a:t> SPIE </a:t>
                      </a:r>
                      <a:r>
                        <a:rPr lang="fr-CA" sz="1200" dirty="0" err="1"/>
                        <a:t>Medical</a:t>
                      </a:r>
                      <a:r>
                        <a:rPr lang="fr-CA" sz="1200" dirty="0"/>
                        <a:t> Imaging and MICCAI)</a:t>
                      </a:r>
                    </a:p>
                    <a:p>
                      <a:r>
                        <a:rPr lang="fr-CA" sz="1200" dirty="0"/>
                        <a:t>Engineering </a:t>
                      </a:r>
                      <a:r>
                        <a:rPr lang="fr-CA" sz="1200" dirty="0" err="1"/>
                        <a:t>oriented</a:t>
                      </a:r>
                      <a:r>
                        <a:rPr lang="fr-CA" sz="1200" dirty="0"/>
                        <a:t> (IEEE)</a:t>
                      </a:r>
                    </a:p>
                    <a:p>
                      <a:r>
                        <a:rPr lang="fr-CA" sz="1200" dirty="0"/>
                        <a:t>Networking </a:t>
                      </a:r>
                      <a:r>
                        <a:rPr lang="fr-CA" sz="1200" dirty="0" err="1"/>
                        <a:t>events</a:t>
                      </a:r>
                      <a:endParaRPr lang="fr-CA" sz="1200" dirty="0"/>
                    </a:p>
                  </a:txBody>
                  <a:tcPr/>
                </a:tc>
                <a:extLst>
                  <a:ext uri="{0D108BD9-81ED-4DB2-BD59-A6C34878D82A}">
                    <a16:rowId xmlns:a16="http://schemas.microsoft.com/office/drawing/2014/main" val="3098056510"/>
                  </a:ext>
                </a:extLst>
              </a:tr>
              <a:tr h="877046">
                <a:tc>
                  <a:txBody>
                    <a:bodyPr/>
                    <a:lstStyle/>
                    <a:p>
                      <a:r>
                        <a:rPr lang="fr-CA" sz="1200" dirty="0"/>
                        <a:t>Acceptance rate</a:t>
                      </a:r>
                    </a:p>
                  </a:txBody>
                  <a:tcPr/>
                </a:tc>
                <a:tc>
                  <a:txBody>
                    <a:bodyPr/>
                    <a:lstStyle/>
                    <a:p>
                      <a:r>
                        <a:rPr lang="en-US" sz="1200" dirty="0"/>
                        <a:t>For the 2022 edition : </a:t>
                      </a:r>
                    </a:p>
                    <a:p>
                      <a:r>
                        <a:rPr lang="en-US" sz="1200" dirty="0"/>
                        <a:t>Oral Presentation : ~13 %</a:t>
                      </a:r>
                    </a:p>
                    <a:p>
                      <a:r>
                        <a:rPr lang="en-US" sz="1200" dirty="0"/>
                        <a:t>Posters : ~30 %</a:t>
                      </a:r>
                    </a:p>
                    <a:p>
                      <a:r>
                        <a:rPr lang="en-US" sz="1200" dirty="0"/>
                        <a:t>(Numbers taken from the proceedings of the 2022 edition)</a:t>
                      </a:r>
                    </a:p>
                  </a:txBody>
                  <a:tcPr/>
                </a:tc>
                <a:extLst>
                  <a:ext uri="{0D108BD9-81ED-4DB2-BD59-A6C34878D82A}">
                    <a16:rowId xmlns:a16="http://schemas.microsoft.com/office/drawing/2014/main" val="1341316739"/>
                  </a:ext>
                </a:extLst>
              </a:tr>
              <a:tr h="480961">
                <a:tc>
                  <a:txBody>
                    <a:bodyPr/>
                    <a:lstStyle/>
                    <a:p>
                      <a:r>
                        <a:rPr lang="fr-CA" sz="1200" dirty="0"/>
                        <a:t>« Specialty »</a:t>
                      </a:r>
                    </a:p>
                  </a:txBody>
                  <a:tcPr/>
                </a:tc>
                <a:tc>
                  <a:txBody>
                    <a:bodyPr/>
                    <a:lstStyle/>
                    <a:p>
                      <a:r>
                        <a:rPr lang="fr-CA" sz="1200" dirty="0"/>
                        <a:t>Image </a:t>
                      </a:r>
                      <a:r>
                        <a:rPr lang="fr-CA" sz="1200" dirty="0" err="1"/>
                        <a:t>processing</a:t>
                      </a:r>
                      <a:r>
                        <a:rPr lang="fr-CA" sz="1200" dirty="0"/>
                        <a:t>, Image </a:t>
                      </a:r>
                      <a:r>
                        <a:rPr lang="fr-CA" sz="1200" dirty="0" err="1"/>
                        <a:t>analysis</a:t>
                      </a:r>
                      <a:r>
                        <a:rPr lang="fr-CA" sz="1200" dirty="0"/>
                        <a:t>, </a:t>
                      </a:r>
                      <a:r>
                        <a:rPr lang="fr-CA" sz="1200" dirty="0" err="1"/>
                        <a:t>Modelling</a:t>
                      </a:r>
                      <a:r>
                        <a:rPr lang="fr-CA" sz="1200" dirty="0"/>
                        <a:t>, Imaging </a:t>
                      </a:r>
                      <a:r>
                        <a:rPr lang="fr-CA" sz="1200" dirty="0" err="1"/>
                        <a:t>informatics</a:t>
                      </a:r>
                      <a:r>
                        <a:rPr lang="fr-CA" sz="1200" dirty="0"/>
                        <a:t>, AI </a:t>
                      </a:r>
                      <a:r>
                        <a:rPr lang="fr-CA" sz="1200" dirty="0" err="1"/>
                        <a:t>applied</a:t>
                      </a:r>
                      <a:r>
                        <a:rPr lang="fr-CA" sz="1200" dirty="0"/>
                        <a:t> to </a:t>
                      </a:r>
                      <a:r>
                        <a:rPr lang="fr-CA" sz="1200" dirty="0" err="1"/>
                        <a:t>medical</a:t>
                      </a:r>
                      <a:r>
                        <a:rPr lang="fr-CA" sz="1200" dirty="0"/>
                        <a:t> images (</a:t>
                      </a:r>
                      <a:r>
                        <a:rPr lang="fr-CA" sz="1200" dirty="0" err="1"/>
                        <a:t>detection</a:t>
                      </a:r>
                      <a:r>
                        <a:rPr lang="fr-CA" sz="1200" dirty="0"/>
                        <a:t>, </a:t>
                      </a:r>
                      <a:r>
                        <a:rPr lang="fr-CA" sz="1200" dirty="0" err="1"/>
                        <a:t>diagnosis</a:t>
                      </a:r>
                      <a:r>
                        <a:rPr lang="fr-CA" sz="1200" dirty="0"/>
                        <a:t>, </a:t>
                      </a:r>
                      <a:r>
                        <a:rPr lang="fr-CA" sz="1200" dirty="0" err="1"/>
                        <a:t>prognosis</a:t>
                      </a:r>
                      <a:r>
                        <a:rPr lang="fr-CA" sz="1200" dirty="0"/>
                        <a:t>, etc.) </a:t>
                      </a:r>
                    </a:p>
                  </a:txBody>
                  <a:tcPr/>
                </a:tc>
                <a:extLst>
                  <a:ext uri="{0D108BD9-81ED-4DB2-BD59-A6C34878D82A}">
                    <a16:rowId xmlns:a16="http://schemas.microsoft.com/office/drawing/2014/main" val="1926362672"/>
                  </a:ext>
                </a:extLst>
              </a:tr>
              <a:tr h="480961">
                <a:tc>
                  <a:txBody>
                    <a:bodyPr/>
                    <a:lstStyle/>
                    <a:p>
                      <a:r>
                        <a:rPr lang="fr-CA" sz="1200" dirty="0" err="1"/>
                        <a:t>Criteria</a:t>
                      </a:r>
                      <a:r>
                        <a:rPr lang="fr-CA" sz="1200" dirty="0"/>
                        <a:t> for </a:t>
                      </a:r>
                      <a:r>
                        <a:rPr lang="fr-CA" sz="1200" dirty="0" err="1"/>
                        <a:t>paper</a:t>
                      </a:r>
                      <a:r>
                        <a:rPr lang="fr-CA" sz="1200" dirty="0"/>
                        <a:t> </a:t>
                      </a:r>
                      <a:r>
                        <a:rPr lang="fr-CA" sz="1200" dirty="0" err="1"/>
                        <a:t>selection</a:t>
                      </a:r>
                      <a:endParaRPr lang="fr-CA" sz="1200" dirty="0"/>
                    </a:p>
                  </a:txBody>
                  <a:tcPr/>
                </a:tc>
                <a:tc>
                  <a:txBody>
                    <a:bodyPr/>
                    <a:lstStyle/>
                    <a:p>
                      <a:r>
                        <a:rPr lang="en-US" sz="1200" dirty="0"/>
                        <a:t>High-quality papers containing original contributions in the topics of interest (see “Specialty” above)</a:t>
                      </a:r>
                      <a:endParaRPr lang="fr-CA" sz="1200" dirty="0"/>
                    </a:p>
                  </a:txBody>
                  <a:tcPr/>
                </a:tc>
                <a:extLst>
                  <a:ext uri="{0D108BD9-81ED-4DB2-BD59-A6C34878D82A}">
                    <a16:rowId xmlns:a16="http://schemas.microsoft.com/office/drawing/2014/main" val="3193314726"/>
                  </a:ext>
                </a:extLst>
              </a:tr>
              <a:tr h="480961">
                <a:tc>
                  <a:txBody>
                    <a:bodyPr/>
                    <a:lstStyle/>
                    <a:p>
                      <a:r>
                        <a:rPr lang="fr-CA" sz="1200" dirty="0" err="1"/>
                        <a:t>Length</a:t>
                      </a:r>
                      <a:r>
                        <a:rPr lang="fr-CA" sz="1200" dirty="0"/>
                        <a:t> restrictions in </a:t>
                      </a:r>
                      <a:r>
                        <a:rPr lang="fr-CA" sz="1200" dirty="0" err="1"/>
                        <a:t>published</a:t>
                      </a:r>
                      <a:r>
                        <a:rPr lang="fr-CA" sz="1200" dirty="0"/>
                        <a:t> </a:t>
                      </a:r>
                      <a:r>
                        <a:rPr lang="fr-CA" sz="1200" dirty="0" err="1"/>
                        <a:t>papers</a:t>
                      </a:r>
                      <a:endParaRPr lang="fr-CA" sz="1200" dirty="0"/>
                    </a:p>
                  </a:txBody>
                  <a:tcPr/>
                </a:tc>
                <a:tc>
                  <a:txBody>
                    <a:bodyPr/>
                    <a:lstStyle/>
                    <a:p>
                      <a:r>
                        <a:rPr lang="fr-CA" sz="1200" dirty="0"/>
                        <a:t>4 page maximum, 1 page extra for non-</a:t>
                      </a:r>
                      <a:r>
                        <a:rPr lang="fr-CA" sz="1200" dirty="0" err="1"/>
                        <a:t>technical</a:t>
                      </a:r>
                      <a:r>
                        <a:rPr lang="fr-CA" sz="1200" dirty="0"/>
                        <a:t> content</a:t>
                      </a:r>
                    </a:p>
                  </a:txBody>
                  <a:tcPr/>
                </a:tc>
                <a:extLst>
                  <a:ext uri="{0D108BD9-81ED-4DB2-BD59-A6C34878D82A}">
                    <a16:rowId xmlns:a16="http://schemas.microsoft.com/office/drawing/2014/main" val="3196245373"/>
                  </a:ext>
                </a:extLst>
              </a:tr>
            </a:tbl>
          </a:graphicData>
        </a:graphic>
      </p:graphicFrame>
      <p:sp>
        <p:nvSpPr>
          <p:cNvPr id="18" name="ZoneTexte 17">
            <a:extLst>
              <a:ext uri="{FF2B5EF4-FFF2-40B4-BE49-F238E27FC236}">
                <a16:creationId xmlns:a16="http://schemas.microsoft.com/office/drawing/2014/main" id="{17447A09-9948-B1ED-AA56-A8117F4F8FCD}"/>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19" name="ZoneTexte 18">
            <a:extLst>
              <a:ext uri="{FF2B5EF4-FFF2-40B4-BE49-F238E27FC236}">
                <a16:creationId xmlns:a16="http://schemas.microsoft.com/office/drawing/2014/main" id="{A0F24F4B-88E7-57D8-E6BF-0D4075866EB9}"/>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2432404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415727" y="800539"/>
            <a:ext cx="7467873" cy="572700"/>
          </a:xfrm>
          <a:prstGeom prst="rect">
            <a:avLst/>
          </a:prstGeom>
        </p:spPr>
        <p:txBody>
          <a:bodyPr spcFirstLastPara="1" wrap="square" lIns="91425" tIns="91425" rIns="91425" bIns="91425" anchor="t" anchorCtr="0">
            <a:noAutofit/>
          </a:bodyPr>
          <a:lstStyle/>
          <a:p>
            <a:pPr lvl="0" algn="l"/>
            <a:r>
              <a:rPr lang="fr-CA" sz="2400" dirty="0"/>
              <a:t>More </a:t>
            </a:r>
            <a:r>
              <a:rPr lang="fr-CA" sz="2400" dirty="0" err="1"/>
              <a:t>journals</a:t>
            </a:r>
            <a:endParaRPr sz="2400"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6" name="Google Shape;553;p66">
            <a:extLst>
              <a:ext uri="{FF2B5EF4-FFF2-40B4-BE49-F238E27FC236}">
                <a16:creationId xmlns:a16="http://schemas.microsoft.com/office/drawing/2014/main" id="{BC33F6BE-2744-E915-B6F2-C7758B5F2D83}"/>
              </a:ext>
            </a:extLst>
          </p:cNvPr>
          <p:cNvSpPr txBox="1">
            <a:spLocks/>
          </p:cNvSpPr>
          <p:nvPr/>
        </p:nvSpPr>
        <p:spPr>
          <a:xfrm>
            <a:off x="415727" y="1373239"/>
            <a:ext cx="8126389" cy="36317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400"/>
              <a:buFont typeface="Montserrat"/>
              <a:buChar char="●"/>
              <a:defRPr sz="1400" b="0" i="0" u="none" strike="noStrike" cap="none">
                <a:solidFill>
                  <a:schemeClr val="dk2"/>
                </a:solidFill>
                <a:latin typeface="Montserrat"/>
                <a:ea typeface="Montserrat"/>
                <a:cs typeface="Montserrat"/>
                <a:sym typeface="Montserrat"/>
              </a:defRPr>
            </a:lvl1pPr>
            <a:lvl2pPr marL="914400" marR="0" lvl="1"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ctr" rtl="0">
              <a:lnSpc>
                <a:spcPct val="115000"/>
              </a:lnSpc>
              <a:spcBef>
                <a:spcPts val="0"/>
              </a:spcBef>
              <a:spcAft>
                <a:spcPts val="0"/>
              </a:spcAft>
              <a:buClr>
                <a:schemeClr val="dk1"/>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r>
              <a:rPr lang="fr-CA" dirty="0"/>
              <a:t>It can </a:t>
            </a:r>
            <a:r>
              <a:rPr lang="fr-CA" err="1"/>
              <a:t>be</a:t>
            </a:r>
            <a:r>
              <a:rPr lang="fr-CA" dirty="0"/>
              <a:t> </a:t>
            </a:r>
            <a:r>
              <a:rPr lang="fr-CA" err="1"/>
              <a:t>very</a:t>
            </a:r>
            <a:r>
              <a:rPr lang="fr-CA" dirty="0"/>
              <a:t> relevant to look for </a:t>
            </a:r>
            <a:r>
              <a:rPr lang="fr-CA" err="1"/>
              <a:t>journals</a:t>
            </a:r>
            <a:r>
              <a:rPr lang="fr-CA" dirty="0"/>
              <a:t> </a:t>
            </a:r>
            <a:r>
              <a:rPr lang="fr-CA" err="1"/>
              <a:t>specifically</a:t>
            </a:r>
            <a:r>
              <a:rPr lang="fr-CA" dirty="0"/>
              <a:t> </a:t>
            </a:r>
            <a:r>
              <a:rPr lang="fr-CA" err="1"/>
              <a:t>related</a:t>
            </a:r>
            <a:r>
              <a:rPr lang="fr-CA" dirty="0"/>
              <a:t> to the </a:t>
            </a:r>
            <a:r>
              <a:rPr lang="fr-CA" err="1"/>
              <a:t>pathology</a:t>
            </a:r>
            <a:r>
              <a:rPr lang="fr-CA" dirty="0"/>
              <a:t> </a:t>
            </a:r>
            <a:r>
              <a:rPr lang="fr-CA" err="1"/>
              <a:t>that</a:t>
            </a:r>
            <a:r>
              <a:rPr lang="fr-CA" dirty="0"/>
              <a:t> </a:t>
            </a:r>
            <a:r>
              <a:rPr lang="fr-CA" err="1"/>
              <a:t>we</a:t>
            </a:r>
            <a:r>
              <a:rPr lang="fr-CA" dirty="0"/>
              <a:t> are </a:t>
            </a:r>
            <a:r>
              <a:rPr lang="fr-CA" err="1"/>
              <a:t>studying</a:t>
            </a:r>
            <a:r>
              <a:rPr lang="fr-CA" dirty="0"/>
              <a:t>, or the </a:t>
            </a:r>
            <a:r>
              <a:rPr lang="fr-CA" err="1"/>
              <a:t>anatomy</a:t>
            </a:r>
            <a:r>
              <a:rPr lang="fr-CA" dirty="0"/>
              <a:t>, </a:t>
            </a:r>
            <a:r>
              <a:rPr lang="fr-CA" err="1"/>
              <a:t>especially</a:t>
            </a:r>
            <a:r>
              <a:rPr lang="fr-CA" dirty="0"/>
              <a:t> if </a:t>
            </a:r>
            <a:r>
              <a:rPr lang="fr-CA" err="1"/>
              <a:t>we</a:t>
            </a:r>
            <a:r>
              <a:rPr lang="fr-CA" dirty="0"/>
              <a:t> have a focus on </a:t>
            </a:r>
            <a:r>
              <a:rPr lang="fr-CA" err="1"/>
              <a:t>clinical</a:t>
            </a:r>
            <a:r>
              <a:rPr lang="fr-CA" dirty="0"/>
              <a:t> </a:t>
            </a:r>
            <a:r>
              <a:rPr lang="fr-CA" err="1"/>
              <a:t>findings</a:t>
            </a:r>
            <a:r>
              <a:rPr lang="fr-CA" dirty="0"/>
              <a:t>, and </a:t>
            </a:r>
            <a:r>
              <a:rPr lang="fr-CA" err="1"/>
              <a:t>methods</a:t>
            </a:r>
            <a:r>
              <a:rPr lang="fr-CA" dirty="0"/>
              <a:t> </a:t>
            </a:r>
            <a:r>
              <a:rPr lang="fr-CA" err="1"/>
              <a:t>that</a:t>
            </a:r>
            <a:r>
              <a:rPr lang="fr-CA" dirty="0"/>
              <a:t> </a:t>
            </a:r>
            <a:r>
              <a:rPr lang="fr-CA" err="1"/>
              <a:t>could</a:t>
            </a:r>
            <a:r>
              <a:rPr lang="fr-CA" dirty="0"/>
              <a:t> </a:t>
            </a:r>
            <a:r>
              <a:rPr lang="fr-CA" err="1"/>
              <a:t>be</a:t>
            </a:r>
            <a:r>
              <a:rPr lang="fr-CA" dirty="0"/>
              <a:t> </a:t>
            </a:r>
            <a:r>
              <a:rPr lang="fr-CA" err="1"/>
              <a:t>applied</a:t>
            </a:r>
            <a:r>
              <a:rPr lang="fr-CA" dirty="0"/>
              <a:t> to the </a:t>
            </a:r>
            <a:r>
              <a:rPr lang="fr-CA" err="1"/>
              <a:t>clinic</a:t>
            </a:r>
            <a:endParaRPr lang="fr-CA"/>
          </a:p>
          <a:p>
            <a:endParaRPr lang="fr-CA" dirty="0"/>
          </a:p>
          <a:p>
            <a:r>
              <a:rPr lang="fr-CA" dirty="0"/>
              <a:t>For </a:t>
            </a:r>
            <a:r>
              <a:rPr lang="fr-CA" err="1"/>
              <a:t>example</a:t>
            </a:r>
            <a:r>
              <a:rPr lang="fr-CA" dirty="0"/>
              <a:t> </a:t>
            </a:r>
          </a:p>
          <a:p>
            <a:pPr lvl="1" algn="l"/>
            <a:r>
              <a:rPr lang="fr-CA" dirty="0"/>
              <a:t>JACC : </a:t>
            </a:r>
            <a:r>
              <a:rPr lang="fr-CA" err="1"/>
              <a:t>Cardiovascular</a:t>
            </a:r>
            <a:r>
              <a:rPr lang="fr-CA"/>
              <a:t> Imaging (Impact factor : 12.8 (2023))</a:t>
            </a:r>
          </a:p>
          <a:p>
            <a:pPr lvl="1" algn="l"/>
            <a:r>
              <a:rPr lang="fr-CA" err="1"/>
              <a:t>Ophthalmology</a:t>
            </a:r>
            <a:r>
              <a:rPr lang="fr-CA" dirty="0"/>
              <a:t> (Impact factor : 13.7 (2023)) </a:t>
            </a:r>
          </a:p>
          <a:p>
            <a:pPr lvl="1" algn="l"/>
            <a:r>
              <a:rPr lang="fr-CA" dirty="0"/>
              <a:t>Journal of </a:t>
            </a:r>
            <a:r>
              <a:rPr lang="fr-CA" err="1"/>
              <a:t>Clinical</a:t>
            </a:r>
            <a:r>
              <a:rPr lang="fr-CA" dirty="0"/>
              <a:t> </a:t>
            </a:r>
            <a:r>
              <a:rPr lang="fr-CA" err="1"/>
              <a:t>Oncology</a:t>
            </a:r>
            <a:r>
              <a:rPr lang="fr-CA" dirty="0"/>
              <a:t> (Impact factor : 42.1 (2023))</a:t>
            </a:r>
          </a:p>
          <a:p>
            <a:endParaRPr lang="fr-CA" dirty="0"/>
          </a:p>
          <a:p>
            <a:endParaRPr lang="fr-CA" dirty="0"/>
          </a:p>
        </p:txBody>
      </p:sp>
      <p:sp>
        <p:nvSpPr>
          <p:cNvPr id="3" name="ZoneTexte 2">
            <a:extLst>
              <a:ext uri="{FF2B5EF4-FFF2-40B4-BE49-F238E27FC236}">
                <a16:creationId xmlns:a16="http://schemas.microsoft.com/office/drawing/2014/main" id="{B54D1538-7ECA-546D-6CCD-74C25CE02930}"/>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02.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Journals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52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831176" y="1029300"/>
            <a:ext cx="7965584" cy="2379900"/>
          </a:xfrm>
          <a:prstGeom prst="rect">
            <a:avLst/>
          </a:prstGeom>
        </p:spPr>
        <p:txBody>
          <a:bodyPr spcFirstLastPara="1" wrap="square" lIns="91425" tIns="91425" rIns="91425" bIns="91425" anchor="t" anchorCtr="0">
            <a:noAutofit/>
          </a:bodyPr>
          <a:lstStyle/>
          <a:p>
            <a:r>
              <a:rPr lang="fr-CA" sz="1200" i="1" dirty="0" err="1"/>
              <a:t>Special</a:t>
            </a:r>
            <a:r>
              <a:rPr lang="fr-CA" sz="1200" i="1" dirty="0"/>
              <a:t> Sessions</a:t>
            </a:r>
          </a:p>
          <a:p>
            <a:pPr lvl="1" algn="l"/>
            <a:r>
              <a:rPr lang="fr-CA" sz="1200" i="1" dirty="0"/>
              <a:t>4-5 </a:t>
            </a:r>
            <a:r>
              <a:rPr lang="fr-CA" sz="1200" i="1" dirty="0" err="1"/>
              <a:t>invited</a:t>
            </a:r>
            <a:r>
              <a:rPr lang="fr-CA" sz="1200" i="1" dirty="0"/>
              <a:t> speakers (experts in </a:t>
            </a:r>
            <a:r>
              <a:rPr lang="fr-CA" sz="1200" i="1" dirty="0" err="1"/>
              <a:t>their</a:t>
            </a:r>
            <a:r>
              <a:rPr lang="fr-CA" sz="1200" i="1" dirty="0"/>
              <a:t> </a:t>
            </a:r>
            <a:r>
              <a:rPr lang="fr-CA" sz="1200" i="1" dirty="0" err="1"/>
              <a:t>fields</a:t>
            </a:r>
            <a:r>
              <a:rPr lang="fr-CA" sz="1200" i="1" dirty="0"/>
              <a:t>), </a:t>
            </a:r>
            <a:r>
              <a:rPr lang="fr-CA" sz="1200" i="1" dirty="0" err="1"/>
              <a:t>each</a:t>
            </a:r>
            <a:r>
              <a:rPr lang="fr-CA" sz="1200" i="1" dirty="0"/>
              <a:t> </a:t>
            </a:r>
            <a:r>
              <a:rPr lang="fr-CA" sz="1200" i="1" dirty="0" err="1"/>
              <a:t>exploring</a:t>
            </a:r>
            <a:r>
              <a:rPr lang="fr-CA" sz="1200" i="1" dirty="0"/>
              <a:t> </a:t>
            </a:r>
            <a:r>
              <a:rPr lang="fr-CA" sz="1200" i="1" dirty="0" err="1"/>
              <a:t>different</a:t>
            </a:r>
            <a:r>
              <a:rPr lang="fr-CA" sz="1200" i="1" dirty="0"/>
              <a:t> </a:t>
            </a:r>
            <a:r>
              <a:rPr lang="fr-CA" sz="1200" i="1" dirty="0" err="1"/>
              <a:t>facets</a:t>
            </a:r>
            <a:r>
              <a:rPr lang="fr-CA" sz="1200" i="1" dirty="0"/>
              <a:t> of a </a:t>
            </a:r>
            <a:r>
              <a:rPr lang="fr-CA" sz="1200" i="1" dirty="0" err="1"/>
              <a:t>chosen</a:t>
            </a:r>
            <a:r>
              <a:rPr lang="fr-CA" sz="1200" i="1" dirty="0"/>
              <a:t> topic</a:t>
            </a:r>
          </a:p>
          <a:p>
            <a:r>
              <a:rPr lang="fr-CA" sz="1200" i="1" dirty="0" err="1"/>
              <a:t>Tutorials</a:t>
            </a:r>
            <a:endParaRPr lang="fr-CA" sz="1200" i="1" dirty="0"/>
          </a:p>
          <a:p>
            <a:pPr lvl="1" algn="l"/>
            <a:r>
              <a:rPr lang="fr-CA" sz="1200" i="1" dirty="0"/>
              <a:t>~ 8 </a:t>
            </a:r>
            <a:r>
              <a:rPr lang="fr-CA" sz="1200" i="1" dirty="0" err="1"/>
              <a:t>Tutorials</a:t>
            </a:r>
            <a:r>
              <a:rPr lang="fr-CA" sz="1200" i="1" dirty="0"/>
              <a:t> at the 2024 </a:t>
            </a:r>
            <a:r>
              <a:rPr lang="fr-CA" sz="1200" i="1" dirty="0" err="1"/>
              <a:t>edition</a:t>
            </a:r>
            <a:endParaRPr lang="fr-CA" sz="1200" i="1" dirty="0"/>
          </a:p>
          <a:p>
            <a:r>
              <a:rPr lang="fr-CA" sz="1200" i="1" dirty="0"/>
              <a:t>Workshops</a:t>
            </a:r>
          </a:p>
          <a:p>
            <a:pPr lvl="1" algn="l"/>
            <a:r>
              <a:rPr lang="fr-CA" sz="1200" i="1" dirty="0"/>
              <a:t>~ 4 Workshops at the 2024 </a:t>
            </a:r>
            <a:r>
              <a:rPr lang="fr-CA" sz="1200" i="1" dirty="0" err="1"/>
              <a:t>edition</a:t>
            </a:r>
            <a:endParaRPr lang="fr-CA" sz="1200" i="1" dirty="0"/>
          </a:p>
          <a:p>
            <a:r>
              <a:rPr lang="fr-CA" sz="1200" i="1" dirty="0"/>
              <a:t>Challenges</a:t>
            </a:r>
          </a:p>
          <a:p>
            <a:pPr lvl="1" algn="l"/>
            <a:r>
              <a:rPr lang="fr-CA" sz="1200" i="1" dirty="0"/>
              <a:t>Prior to the </a:t>
            </a:r>
            <a:r>
              <a:rPr lang="fr-CA" sz="1200" i="1" dirty="0" err="1"/>
              <a:t>conference</a:t>
            </a:r>
            <a:r>
              <a:rPr lang="fr-CA" sz="1200" i="1" dirty="0"/>
              <a:t>, </a:t>
            </a:r>
            <a:r>
              <a:rPr lang="fr-CA" sz="1200" i="1" dirty="0" err="1"/>
              <a:t>tasks</a:t>
            </a:r>
            <a:r>
              <a:rPr lang="fr-CA" sz="1200" i="1" dirty="0"/>
              <a:t>, </a:t>
            </a:r>
            <a:r>
              <a:rPr lang="fr-CA" sz="1200" i="1" dirty="0" err="1"/>
              <a:t>datasets</a:t>
            </a:r>
            <a:r>
              <a:rPr lang="fr-CA" sz="1200" i="1" dirty="0"/>
              <a:t> and </a:t>
            </a:r>
            <a:r>
              <a:rPr lang="fr-CA" sz="1200" i="1" dirty="0" err="1"/>
              <a:t>metrics</a:t>
            </a:r>
            <a:r>
              <a:rPr lang="fr-CA" sz="1200" i="1" dirty="0"/>
              <a:t> are </a:t>
            </a:r>
            <a:r>
              <a:rPr lang="fr-CA" sz="1200" i="1" dirty="0" err="1"/>
              <a:t>given</a:t>
            </a:r>
            <a:r>
              <a:rPr lang="fr-CA" sz="1200" i="1" dirty="0"/>
              <a:t>. Teams </a:t>
            </a:r>
            <a:r>
              <a:rPr lang="fr-CA" sz="1200" i="1" dirty="0" err="1"/>
              <a:t>achieving</a:t>
            </a:r>
            <a:r>
              <a:rPr lang="fr-CA" sz="1200" i="1" dirty="0"/>
              <a:t> </a:t>
            </a:r>
            <a:r>
              <a:rPr lang="fr-CA" sz="1200" i="1" dirty="0" err="1"/>
              <a:t>highest</a:t>
            </a:r>
            <a:r>
              <a:rPr lang="fr-CA" sz="1200" i="1" dirty="0"/>
              <a:t> performance </a:t>
            </a:r>
            <a:r>
              <a:rPr lang="fr-CA" sz="1200" i="1" dirty="0" err="1"/>
              <a:t>present</a:t>
            </a:r>
            <a:r>
              <a:rPr lang="fr-CA" sz="1200" i="1" dirty="0"/>
              <a:t> </a:t>
            </a:r>
            <a:r>
              <a:rPr lang="fr-CA" sz="1200" i="1" dirty="0" err="1"/>
              <a:t>their</a:t>
            </a:r>
            <a:r>
              <a:rPr lang="fr-CA" sz="1200" i="1" dirty="0"/>
              <a:t> </a:t>
            </a:r>
            <a:r>
              <a:rPr lang="fr-CA" sz="1200" i="1" dirty="0" err="1"/>
              <a:t>methods</a:t>
            </a:r>
            <a:r>
              <a:rPr lang="fr-CA" sz="1200" i="1" dirty="0"/>
              <a:t> at the </a:t>
            </a:r>
            <a:r>
              <a:rPr lang="fr-CA" sz="1200" i="1" dirty="0" err="1"/>
              <a:t>conference</a:t>
            </a:r>
            <a:endParaRPr lang="fr-CA" sz="1200" i="1" dirty="0"/>
          </a:p>
          <a:p>
            <a:pPr lvl="1" algn="l"/>
            <a:r>
              <a:rPr lang="fr-CA" sz="1200" i="1" dirty="0"/>
              <a:t>~ 6 Challenges  at the 2024 </a:t>
            </a:r>
            <a:r>
              <a:rPr lang="fr-CA" sz="1200" i="1" dirty="0" err="1"/>
              <a:t>edition</a:t>
            </a:r>
            <a:endParaRPr lang="fr-CA" sz="1200" i="1" dirty="0"/>
          </a:p>
          <a:p>
            <a:r>
              <a:rPr lang="fr-CA" sz="1200" i="1" dirty="0"/>
              <a:t>Demos</a:t>
            </a:r>
          </a:p>
          <a:p>
            <a:pPr lvl="1" algn="l"/>
            <a:r>
              <a:rPr lang="fr-CA" sz="1200" i="1" dirty="0" err="1"/>
              <a:t>Selected</a:t>
            </a:r>
            <a:r>
              <a:rPr lang="fr-CA" sz="1200" i="1" dirty="0"/>
              <a:t> participants </a:t>
            </a:r>
            <a:r>
              <a:rPr lang="fr-CA" sz="1200" i="1" dirty="0" err="1"/>
              <a:t>will</a:t>
            </a:r>
            <a:r>
              <a:rPr lang="fr-CA" sz="1200" i="1" dirty="0"/>
              <a:t> show solutions, software, new concepts etc. </a:t>
            </a:r>
          </a:p>
          <a:p>
            <a:r>
              <a:rPr lang="fr-CA" sz="1200" i="1" dirty="0"/>
              <a:t>Pitch </a:t>
            </a:r>
            <a:r>
              <a:rPr lang="fr-CA" sz="1200" i="1" dirty="0" err="1"/>
              <a:t>Competitions</a:t>
            </a:r>
            <a:endParaRPr lang="fr-CA" sz="1200" i="1" dirty="0"/>
          </a:p>
          <a:p>
            <a:pPr lvl="1" algn="l"/>
            <a:r>
              <a:rPr lang="fr-CA" sz="1200" i="1" dirty="0"/>
              <a:t>Symposium participants can </a:t>
            </a:r>
            <a:r>
              <a:rPr lang="fr-CA" sz="1200" i="1" dirty="0" err="1"/>
              <a:t>share</a:t>
            </a:r>
            <a:r>
              <a:rPr lang="fr-CA" sz="1200" i="1" dirty="0"/>
              <a:t> </a:t>
            </a:r>
            <a:r>
              <a:rPr lang="fr-CA" sz="1200" i="1" dirty="0" err="1"/>
              <a:t>their</a:t>
            </a:r>
            <a:r>
              <a:rPr lang="fr-CA" sz="1200" i="1" dirty="0"/>
              <a:t> startup </a:t>
            </a:r>
            <a:r>
              <a:rPr lang="fr-CA" sz="1200" i="1" dirty="0" err="1"/>
              <a:t>ideas</a:t>
            </a:r>
            <a:r>
              <a:rPr lang="fr-CA" sz="1200" i="1" dirty="0"/>
              <a:t> </a:t>
            </a:r>
            <a:r>
              <a:rPr lang="fr-CA" sz="1200" i="1" dirty="0" err="1"/>
              <a:t>with</a:t>
            </a:r>
            <a:r>
              <a:rPr lang="fr-CA" sz="1200" i="1" dirty="0"/>
              <a:t> the ISBI </a:t>
            </a:r>
            <a:r>
              <a:rPr lang="fr-CA" sz="1200" i="1" dirty="0" err="1"/>
              <a:t>community</a:t>
            </a:r>
            <a:endParaRPr lang="fr-CA" sz="1200" i="1" dirty="0"/>
          </a:p>
          <a:p>
            <a:r>
              <a:rPr lang="fr-CA" sz="1200" i="1" dirty="0" err="1"/>
              <a:t>Keynotes</a:t>
            </a:r>
            <a:endParaRPr lang="fr-CA" sz="1200" i="1" dirty="0"/>
          </a:p>
          <a:p>
            <a:r>
              <a:rPr lang="fr-CA" sz="1200" i="1" dirty="0"/>
              <a:t>Poster sessions</a:t>
            </a:r>
          </a:p>
          <a:p>
            <a:r>
              <a:rPr lang="fr-CA" sz="1200" i="1" dirty="0" err="1"/>
              <a:t>Conference</a:t>
            </a:r>
            <a:r>
              <a:rPr lang="fr-CA" sz="1200" i="1" dirty="0"/>
              <a:t> </a:t>
            </a:r>
            <a:r>
              <a:rPr lang="fr-CA" sz="1200" i="1" dirty="0" err="1"/>
              <a:t>talks</a:t>
            </a:r>
            <a:endParaRPr lang="fr-CA" sz="1200" i="1" dirty="0"/>
          </a:p>
        </p:txBody>
      </p:sp>
      <p:sp>
        <p:nvSpPr>
          <p:cNvPr id="554" name="Google Shape;554;p66"/>
          <p:cNvSpPr txBox="1">
            <a:spLocks noGrp="1"/>
          </p:cNvSpPr>
          <p:nvPr>
            <p:ph type="title"/>
          </p:nvPr>
        </p:nvSpPr>
        <p:spPr>
          <a:xfrm>
            <a:off x="831176" y="352428"/>
            <a:ext cx="6289206" cy="572700"/>
          </a:xfrm>
          <a:prstGeom prst="rect">
            <a:avLst/>
          </a:prstGeom>
        </p:spPr>
        <p:txBody>
          <a:bodyPr spcFirstLastPara="1" wrap="square" lIns="91425" tIns="91425" rIns="91425" bIns="91425" anchor="t" anchorCtr="0">
            <a:noAutofit/>
          </a:bodyPr>
          <a:lstStyle/>
          <a:p>
            <a:pPr lvl="0" algn="l"/>
            <a:r>
              <a:rPr lang="fr-CA" dirty="0" err="1"/>
              <a:t>Activities</a:t>
            </a:r>
            <a:r>
              <a:rPr lang="fr-CA" dirty="0"/>
              <a:t> at ISBI</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3200932D-4087-0F96-9775-E2DA2EDA781D}"/>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0CC20903-89A9-641D-B55D-FB8554FD122E}"/>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426111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1178416" y="1381800"/>
            <a:ext cx="7965584" cy="2379900"/>
          </a:xfrm>
          <a:prstGeom prst="rect">
            <a:avLst/>
          </a:prstGeom>
        </p:spPr>
        <p:txBody>
          <a:bodyPr spcFirstLastPara="1" wrap="square" lIns="91425" tIns="91425" rIns="91425" bIns="91425" anchor="t" anchorCtr="0">
            <a:noAutofit/>
          </a:bodyPr>
          <a:lstStyle/>
          <a:p>
            <a:r>
              <a:rPr lang="fr-CA" i="1" dirty="0" err="1"/>
              <a:t>What</a:t>
            </a:r>
            <a:r>
              <a:rPr lang="fr-CA" i="1" dirty="0"/>
              <a:t> can </a:t>
            </a:r>
            <a:r>
              <a:rPr lang="fr-CA" i="1" dirty="0" err="1"/>
              <a:t>we</a:t>
            </a:r>
            <a:r>
              <a:rPr lang="fr-CA" i="1" dirty="0"/>
              <a:t> </a:t>
            </a:r>
            <a:r>
              <a:rPr lang="fr-CA" i="1" dirty="0" err="1"/>
              <a:t>submit</a:t>
            </a:r>
            <a:r>
              <a:rPr lang="fr-CA" i="1" dirty="0"/>
              <a:t> ?</a:t>
            </a:r>
          </a:p>
          <a:p>
            <a:pPr lvl="1" algn="l"/>
            <a:r>
              <a:rPr lang="fr-CA" i="1" dirty="0"/>
              <a:t>1-page abstract</a:t>
            </a:r>
          </a:p>
          <a:p>
            <a:pPr lvl="2" algn="l"/>
            <a:r>
              <a:rPr lang="fr-CA" i="1" dirty="0"/>
              <a:t>Peer </a:t>
            </a:r>
            <a:r>
              <a:rPr lang="fr-CA" i="1" dirty="0" err="1"/>
              <a:t>reviewed</a:t>
            </a:r>
            <a:r>
              <a:rPr lang="fr-CA" i="1" dirty="0"/>
              <a:t> (single blind), can lead to poster </a:t>
            </a:r>
            <a:r>
              <a:rPr lang="fr-CA" i="1" dirty="0" err="1"/>
              <a:t>presentation</a:t>
            </a:r>
            <a:endParaRPr lang="fr-CA" i="1" dirty="0"/>
          </a:p>
          <a:p>
            <a:pPr lvl="2" algn="l"/>
            <a:endParaRPr lang="fr-CA" i="1" dirty="0"/>
          </a:p>
          <a:p>
            <a:pPr lvl="2" algn="l"/>
            <a:endParaRPr lang="fr-CA" i="1" dirty="0"/>
          </a:p>
          <a:p>
            <a:pPr marL="914400" lvl="2" indent="0" algn="l">
              <a:buNone/>
            </a:pPr>
            <a:r>
              <a:rPr lang="fr-CA" i="1" dirty="0"/>
              <a:t>OR</a:t>
            </a:r>
          </a:p>
          <a:p>
            <a:pPr lvl="2" algn="l"/>
            <a:endParaRPr lang="fr-CA" i="1" dirty="0"/>
          </a:p>
          <a:p>
            <a:pPr lvl="2" algn="l"/>
            <a:endParaRPr lang="fr-CA" i="1" dirty="0"/>
          </a:p>
          <a:p>
            <a:pPr lvl="1" algn="l"/>
            <a:r>
              <a:rPr lang="fr-CA" i="1" dirty="0"/>
              <a:t>4-page </a:t>
            </a:r>
            <a:r>
              <a:rPr lang="fr-CA" i="1" dirty="0" err="1"/>
              <a:t>scientific</a:t>
            </a:r>
            <a:r>
              <a:rPr lang="fr-CA" i="1" dirty="0"/>
              <a:t> article</a:t>
            </a:r>
          </a:p>
          <a:p>
            <a:pPr lvl="2" algn="l"/>
            <a:r>
              <a:rPr lang="fr-CA" i="1" dirty="0"/>
              <a:t>Peer </a:t>
            </a:r>
            <a:r>
              <a:rPr lang="fr-CA" i="1" dirty="0" err="1"/>
              <a:t>reviewed</a:t>
            </a:r>
            <a:r>
              <a:rPr lang="fr-CA" i="1" dirty="0"/>
              <a:t> (single blind), can lead to </a:t>
            </a:r>
            <a:r>
              <a:rPr lang="fr-CA" i="1" dirty="0" err="1"/>
              <a:t>either</a:t>
            </a:r>
            <a:r>
              <a:rPr lang="fr-CA" i="1" dirty="0"/>
              <a:t> oral or poster </a:t>
            </a:r>
            <a:r>
              <a:rPr lang="fr-CA" i="1" dirty="0" err="1"/>
              <a:t>presentation</a:t>
            </a:r>
            <a:r>
              <a:rPr lang="fr-CA" i="1" dirty="0"/>
              <a:t>, and </a:t>
            </a:r>
            <a:r>
              <a:rPr lang="fr-CA" i="1" dirty="0" err="1"/>
              <a:t>will</a:t>
            </a:r>
            <a:r>
              <a:rPr lang="fr-CA" i="1" dirty="0"/>
              <a:t> </a:t>
            </a:r>
            <a:r>
              <a:rPr lang="fr-CA" i="1" dirty="0" err="1"/>
              <a:t>be</a:t>
            </a:r>
            <a:r>
              <a:rPr lang="fr-CA" i="1" dirty="0"/>
              <a:t> </a:t>
            </a:r>
            <a:r>
              <a:rPr lang="fr-CA" i="1" dirty="0" err="1"/>
              <a:t>published</a:t>
            </a:r>
            <a:r>
              <a:rPr lang="fr-CA" i="1" dirty="0"/>
              <a:t> in IEEE Xplore (</a:t>
            </a:r>
            <a:r>
              <a:rPr lang="fr-CA" i="1" dirty="0" err="1"/>
              <a:t>conference</a:t>
            </a:r>
            <a:r>
              <a:rPr lang="fr-CA" i="1" dirty="0"/>
              <a:t> </a:t>
            </a:r>
            <a:r>
              <a:rPr lang="fr-CA" i="1" dirty="0" err="1"/>
              <a:t>proceedings</a:t>
            </a:r>
            <a:r>
              <a:rPr lang="fr-CA" i="1" dirty="0"/>
              <a:t>)</a:t>
            </a:r>
          </a:p>
        </p:txBody>
      </p:sp>
      <p:sp>
        <p:nvSpPr>
          <p:cNvPr id="554" name="Google Shape;554;p66"/>
          <p:cNvSpPr txBox="1">
            <a:spLocks noGrp="1"/>
          </p:cNvSpPr>
          <p:nvPr>
            <p:ph type="title"/>
          </p:nvPr>
        </p:nvSpPr>
        <p:spPr>
          <a:xfrm>
            <a:off x="1178416" y="456600"/>
            <a:ext cx="6289206"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ISBI submission and review process</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EBF94275-C351-ADDC-E7C5-A88716EC504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C542FEF3-F1EA-CE12-EA53-010B75791AE6}"/>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6"/>
          <p:cNvSpPr txBox="1">
            <a:spLocks noGrp="1"/>
          </p:cNvSpPr>
          <p:nvPr>
            <p:ph type="subTitle" idx="1"/>
          </p:nvPr>
        </p:nvSpPr>
        <p:spPr>
          <a:xfrm>
            <a:off x="838062" y="1721823"/>
            <a:ext cx="7965584" cy="2379900"/>
          </a:xfrm>
          <a:prstGeom prst="rect">
            <a:avLst/>
          </a:prstGeom>
        </p:spPr>
        <p:txBody>
          <a:bodyPr spcFirstLastPara="1" wrap="square" lIns="91425" tIns="91425" rIns="91425" bIns="91425" anchor="t" anchorCtr="0">
            <a:noAutofit/>
          </a:bodyPr>
          <a:lstStyle/>
          <a:p>
            <a:pPr marL="514350" indent="-514350">
              <a:lnSpc>
                <a:spcPct val="150000"/>
              </a:lnSpc>
              <a:buFont typeface="+mj-lt"/>
              <a:buAutoNum type="arabicPeriod"/>
            </a:pPr>
            <a:r>
              <a:rPr lang="fr-CA" i="1" dirty="0"/>
              <a:t>4-page article are </a:t>
            </a:r>
            <a:r>
              <a:rPr lang="fr-CA" i="1" dirty="0" err="1"/>
              <a:t>submitted</a:t>
            </a:r>
            <a:endParaRPr lang="fr-CA" i="1" dirty="0"/>
          </a:p>
          <a:p>
            <a:pPr marL="514350" indent="-514350">
              <a:lnSpc>
                <a:spcPct val="150000"/>
              </a:lnSpc>
              <a:buFont typeface="+mj-lt"/>
              <a:buAutoNum type="arabicPeriod"/>
            </a:pPr>
            <a:r>
              <a:rPr lang="fr-CA" i="1" dirty="0" err="1"/>
              <a:t>Reviewers</a:t>
            </a:r>
            <a:r>
              <a:rPr lang="fr-CA" i="1" dirty="0"/>
              <a:t> and </a:t>
            </a:r>
            <a:r>
              <a:rPr lang="fr-CA" i="1" dirty="0" err="1"/>
              <a:t>associate</a:t>
            </a:r>
            <a:r>
              <a:rPr lang="fr-CA" i="1" dirty="0"/>
              <a:t> editors (</a:t>
            </a:r>
            <a:r>
              <a:rPr lang="fr-CA" i="1" dirty="0" err="1"/>
              <a:t>meta-reviewers</a:t>
            </a:r>
            <a:r>
              <a:rPr lang="fr-CA" i="1" dirty="0"/>
              <a:t>) are </a:t>
            </a:r>
            <a:r>
              <a:rPr lang="fr-CA" i="1" dirty="0" err="1"/>
              <a:t>recruited</a:t>
            </a:r>
            <a:r>
              <a:rPr lang="fr-CA" i="1" dirty="0"/>
              <a:t> and </a:t>
            </a:r>
            <a:r>
              <a:rPr lang="fr-CA" i="1" dirty="0" err="1"/>
              <a:t>assigned</a:t>
            </a:r>
            <a:r>
              <a:rPr lang="fr-CA" i="1" dirty="0"/>
              <a:t> to </a:t>
            </a:r>
            <a:r>
              <a:rPr lang="fr-CA" i="1" dirty="0" err="1"/>
              <a:t>different</a:t>
            </a:r>
            <a:r>
              <a:rPr lang="fr-CA" i="1" dirty="0"/>
              <a:t> </a:t>
            </a:r>
            <a:r>
              <a:rPr lang="fr-CA" i="1" dirty="0" err="1"/>
              <a:t>submissions</a:t>
            </a:r>
            <a:r>
              <a:rPr lang="fr-CA" i="1" dirty="0"/>
              <a:t>. </a:t>
            </a:r>
            <a:r>
              <a:rPr lang="fr-CA" i="1" dirty="0" err="1"/>
              <a:t>Anyone</a:t>
            </a:r>
            <a:r>
              <a:rPr lang="fr-CA" i="1" dirty="0"/>
              <a:t> can </a:t>
            </a:r>
            <a:r>
              <a:rPr lang="fr-CA" i="1" dirty="0" err="1"/>
              <a:t>send</a:t>
            </a:r>
            <a:r>
              <a:rPr lang="fr-CA" i="1" dirty="0"/>
              <a:t> an application to </a:t>
            </a:r>
            <a:r>
              <a:rPr lang="fr-CA" i="1" dirty="0" err="1"/>
              <a:t>become</a:t>
            </a:r>
            <a:r>
              <a:rPr lang="fr-CA" i="1" dirty="0"/>
              <a:t> a </a:t>
            </a:r>
            <a:r>
              <a:rPr lang="fr-CA" i="1" dirty="0" err="1"/>
              <a:t>reviewer</a:t>
            </a:r>
            <a:r>
              <a:rPr lang="fr-CA" i="1" dirty="0"/>
              <a:t>. The </a:t>
            </a:r>
            <a:r>
              <a:rPr lang="fr-CA" i="1" dirty="0" err="1"/>
              <a:t>reviews</a:t>
            </a:r>
            <a:r>
              <a:rPr lang="fr-CA" i="1" dirty="0"/>
              <a:t> are made in a </a:t>
            </a:r>
            <a:r>
              <a:rPr lang="fr-CA" b="1" i="1" dirty="0"/>
              <a:t>single-blind</a:t>
            </a:r>
            <a:r>
              <a:rPr lang="fr-CA" i="1" dirty="0"/>
              <a:t> </a:t>
            </a:r>
            <a:r>
              <a:rPr lang="fr-CA" i="1" dirty="0" err="1"/>
              <a:t>manner</a:t>
            </a:r>
            <a:r>
              <a:rPr lang="fr-CA" i="1" dirty="0"/>
              <a:t>.</a:t>
            </a:r>
          </a:p>
          <a:p>
            <a:pPr marL="514350" indent="-514350">
              <a:lnSpc>
                <a:spcPct val="150000"/>
              </a:lnSpc>
              <a:buFont typeface="+mj-lt"/>
              <a:buAutoNum type="arabicPeriod"/>
            </a:pPr>
            <a:r>
              <a:rPr lang="fr-CA" i="1" dirty="0" err="1"/>
              <a:t>Reviewers</a:t>
            </a:r>
            <a:r>
              <a:rPr lang="fr-CA" i="1" dirty="0"/>
              <a:t> and </a:t>
            </a:r>
            <a:r>
              <a:rPr lang="fr-CA" i="1" dirty="0" err="1"/>
              <a:t>ultimately</a:t>
            </a:r>
            <a:r>
              <a:rPr lang="fr-CA" i="1" dirty="0"/>
              <a:t> the </a:t>
            </a:r>
            <a:r>
              <a:rPr lang="fr-CA" i="1" dirty="0" err="1"/>
              <a:t>meta</a:t>
            </a:r>
            <a:r>
              <a:rPr lang="fr-CA" i="1" dirty="0"/>
              <a:t> </a:t>
            </a:r>
            <a:r>
              <a:rPr lang="fr-CA" i="1" dirty="0" err="1"/>
              <a:t>reviewer</a:t>
            </a:r>
            <a:r>
              <a:rPr lang="fr-CA" i="1" dirty="0"/>
              <a:t> grade the </a:t>
            </a:r>
            <a:r>
              <a:rPr lang="fr-CA" i="1" dirty="0" err="1"/>
              <a:t>submission</a:t>
            </a:r>
            <a:r>
              <a:rPr lang="fr-CA" i="1" dirty="0"/>
              <a:t>. A </a:t>
            </a:r>
            <a:r>
              <a:rPr lang="fr-CA" i="1" dirty="0" err="1"/>
              <a:t>decision</a:t>
            </a:r>
            <a:r>
              <a:rPr lang="fr-CA" i="1" dirty="0"/>
              <a:t> « </a:t>
            </a:r>
            <a:r>
              <a:rPr lang="fr-CA" i="1" dirty="0" err="1"/>
              <a:t>accept</a:t>
            </a:r>
            <a:r>
              <a:rPr lang="fr-CA" i="1" dirty="0"/>
              <a:t> » or « </a:t>
            </a:r>
            <a:r>
              <a:rPr lang="fr-CA" i="1" dirty="0" err="1"/>
              <a:t>reject</a:t>
            </a:r>
            <a:r>
              <a:rPr lang="fr-CA" i="1" dirty="0"/>
              <a:t> » </a:t>
            </a:r>
            <a:r>
              <a:rPr lang="fr-CA" i="1" dirty="0" err="1"/>
              <a:t>is</a:t>
            </a:r>
            <a:r>
              <a:rPr lang="fr-CA" i="1" dirty="0"/>
              <a:t> made and </a:t>
            </a:r>
            <a:r>
              <a:rPr lang="fr-CA" i="1" dirty="0" err="1"/>
              <a:t>communicated</a:t>
            </a:r>
            <a:r>
              <a:rPr lang="fr-CA" i="1" dirty="0"/>
              <a:t> to the </a:t>
            </a:r>
            <a:r>
              <a:rPr lang="fr-CA" i="1" dirty="0" err="1"/>
              <a:t>submitters</a:t>
            </a:r>
            <a:r>
              <a:rPr lang="fr-CA" i="1" dirty="0"/>
              <a:t>. </a:t>
            </a:r>
          </a:p>
          <a:p>
            <a:pPr marL="514350" indent="-514350">
              <a:lnSpc>
                <a:spcPct val="150000"/>
              </a:lnSpc>
              <a:buFont typeface="+mj-lt"/>
              <a:buAutoNum type="arabicPeriod"/>
            </a:pPr>
            <a:r>
              <a:rPr lang="fr-CA" i="1" dirty="0"/>
              <a:t>If the </a:t>
            </a:r>
            <a:r>
              <a:rPr lang="fr-CA" i="1" dirty="0" err="1"/>
              <a:t>paper</a:t>
            </a:r>
            <a:r>
              <a:rPr lang="fr-CA" i="1" dirty="0"/>
              <a:t> </a:t>
            </a:r>
            <a:r>
              <a:rPr lang="fr-CA" i="1" dirty="0" err="1"/>
              <a:t>is</a:t>
            </a:r>
            <a:r>
              <a:rPr lang="fr-CA" i="1" dirty="0"/>
              <a:t> </a:t>
            </a:r>
            <a:r>
              <a:rPr lang="fr-CA" i="1" dirty="0" err="1"/>
              <a:t>accepted</a:t>
            </a:r>
            <a:r>
              <a:rPr lang="fr-CA" i="1" dirty="0"/>
              <a:t>, the </a:t>
            </a:r>
            <a:r>
              <a:rPr lang="fr-CA" i="1" dirty="0" err="1"/>
              <a:t>submitters</a:t>
            </a:r>
            <a:r>
              <a:rPr lang="fr-CA" i="1" dirty="0"/>
              <a:t> have a few </a:t>
            </a:r>
            <a:r>
              <a:rPr lang="fr-CA" b="1" i="1" dirty="0" err="1"/>
              <a:t>weeks</a:t>
            </a:r>
            <a:r>
              <a:rPr lang="fr-CA" i="1" dirty="0"/>
              <a:t> to </a:t>
            </a:r>
            <a:r>
              <a:rPr lang="fr-CA" i="1" dirty="0" err="1"/>
              <a:t>prepare</a:t>
            </a:r>
            <a:r>
              <a:rPr lang="fr-CA" i="1" dirty="0"/>
              <a:t> the camera-</a:t>
            </a:r>
            <a:r>
              <a:rPr lang="fr-CA" i="1" dirty="0" err="1"/>
              <a:t>ready</a:t>
            </a:r>
            <a:r>
              <a:rPr lang="fr-CA" i="1" dirty="0"/>
              <a:t> article (not </a:t>
            </a:r>
            <a:r>
              <a:rPr lang="fr-CA" i="1" dirty="0" err="1"/>
              <a:t>reviewed</a:t>
            </a:r>
            <a:r>
              <a:rPr lang="fr-CA" i="1" dirty="0"/>
              <a:t> </a:t>
            </a:r>
            <a:r>
              <a:rPr lang="fr-CA" i="1" dirty="0" err="1"/>
              <a:t>again</a:t>
            </a:r>
            <a:r>
              <a:rPr lang="fr-CA" i="1" dirty="0"/>
              <a:t>). There </a:t>
            </a:r>
            <a:r>
              <a:rPr lang="fr-CA" i="1" dirty="0" err="1"/>
              <a:t>is</a:t>
            </a:r>
            <a:r>
              <a:rPr lang="fr-CA" i="1" dirty="0"/>
              <a:t> no </a:t>
            </a:r>
            <a:r>
              <a:rPr lang="fr-CA" i="1" dirty="0" err="1"/>
              <a:t>rebuttal</a:t>
            </a:r>
            <a:r>
              <a:rPr lang="fr-CA" i="1" dirty="0"/>
              <a:t>. </a:t>
            </a:r>
          </a:p>
          <a:p>
            <a:pPr>
              <a:lnSpc>
                <a:spcPct val="150000"/>
              </a:lnSpc>
            </a:pPr>
            <a:endParaRPr lang="fr-CA" i="1" dirty="0"/>
          </a:p>
        </p:txBody>
      </p:sp>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a:t>ISBI </a:t>
            </a:r>
            <a:r>
              <a:rPr lang="fr-CA" dirty="0" err="1"/>
              <a:t>submission</a:t>
            </a:r>
            <a:r>
              <a:rPr lang="fr-CA" dirty="0"/>
              <a:t> and </a:t>
            </a:r>
            <a:r>
              <a:rPr lang="fr-CA" dirty="0" err="1"/>
              <a:t>review</a:t>
            </a:r>
            <a:r>
              <a:rPr lang="fr-CA" dirty="0"/>
              <a:t> process (4-page </a:t>
            </a:r>
            <a:r>
              <a:rPr lang="fr-CA" dirty="0" err="1"/>
              <a:t>paper</a:t>
            </a:r>
            <a:r>
              <a:rPr lang="fr-CA" dirty="0"/>
              <a:t>)</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sp>
        <p:nvSpPr>
          <p:cNvPr id="3" name="ZoneTexte 2">
            <a:extLst>
              <a:ext uri="{FF2B5EF4-FFF2-40B4-BE49-F238E27FC236}">
                <a16:creationId xmlns:a16="http://schemas.microsoft.com/office/drawing/2014/main" id="{1BAA14FE-8C1B-C5ED-3F6C-5A199E00AE3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E2F2C54D-6610-2894-4E51-85847C717A7F}"/>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413620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4" name="Google Shape;554;p66"/>
          <p:cNvSpPr txBox="1">
            <a:spLocks noGrp="1"/>
          </p:cNvSpPr>
          <p:nvPr>
            <p:ph type="title"/>
          </p:nvPr>
        </p:nvSpPr>
        <p:spPr>
          <a:xfrm>
            <a:off x="838062" y="502898"/>
            <a:ext cx="7467873" cy="572700"/>
          </a:xfrm>
          <a:prstGeom prst="rect">
            <a:avLst/>
          </a:prstGeom>
        </p:spPr>
        <p:txBody>
          <a:bodyPr spcFirstLastPara="1" wrap="square" lIns="91425" tIns="91425" rIns="91425" bIns="91425" anchor="t" anchorCtr="0">
            <a:noAutofit/>
          </a:bodyPr>
          <a:lstStyle/>
          <a:p>
            <a:pPr lvl="0" algn="l"/>
            <a:r>
              <a:rPr lang="fr-CA" dirty="0"/>
              <a:t>ISBI </a:t>
            </a:r>
            <a:r>
              <a:rPr lang="fr-CA" dirty="0" err="1"/>
              <a:t>submission</a:t>
            </a:r>
            <a:r>
              <a:rPr lang="fr-CA" dirty="0"/>
              <a:t> and </a:t>
            </a:r>
            <a:r>
              <a:rPr lang="fr-CA" dirty="0" err="1"/>
              <a:t>review</a:t>
            </a:r>
            <a:r>
              <a:rPr lang="fr-CA" dirty="0"/>
              <a:t> process (4-page </a:t>
            </a:r>
            <a:r>
              <a:rPr lang="fr-CA" dirty="0" err="1"/>
              <a:t>paper</a:t>
            </a:r>
            <a:r>
              <a:rPr lang="fr-CA" dirty="0"/>
              <a:t>)</a:t>
            </a:r>
            <a:endParaRPr dirty="0"/>
          </a:p>
        </p:txBody>
      </p:sp>
      <p:sp>
        <p:nvSpPr>
          <p:cNvPr id="2" name="ZoneTexte 1">
            <a:extLst>
              <a:ext uri="{FF2B5EF4-FFF2-40B4-BE49-F238E27FC236}">
                <a16:creationId xmlns:a16="http://schemas.microsoft.com/office/drawing/2014/main" id="{8A1910FA-07FA-6ECD-7FA9-8A7C70C462A3}"/>
              </a:ext>
            </a:extLst>
          </p:cNvPr>
          <p:cNvSpPr txBox="1"/>
          <p:nvPr/>
        </p:nvSpPr>
        <p:spPr>
          <a:xfrm>
            <a:off x="3048012" y="4866501"/>
            <a:ext cx="3047975" cy="276999"/>
          </a:xfrm>
          <a:prstGeom prst="rect">
            <a:avLst/>
          </a:prstGeom>
          <a:noFill/>
        </p:spPr>
        <p:txBody>
          <a:bodyPr wrap="square" rtlCol="0">
            <a:spAutoFit/>
          </a:bodyPr>
          <a:lstStyle/>
          <a:p>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FAPS – INF6900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Medical</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 Image </a:t>
            </a:r>
            <a:r>
              <a:rPr lang="fr-CA" sz="1200" dirty="0" err="1">
                <a:solidFill>
                  <a:schemeClr val="bg2">
                    <a:lumMod val="75000"/>
                    <a:lumOff val="25000"/>
                  </a:schemeClr>
                </a:solidFill>
                <a:latin typeface="Times New Roman" panose="02020603050405020304" pitchFamily="18" charset="0"/>
                <a:cs typeface="Times New Roman" panose="02020603050405020304" pitchFamily="18" charset="0"/>
              </a:rPr>
              <a:t>Computing</a:t>
            </a:r>
            <a:r>
              <a:rPr lang="fr-CA" sz="1200" dirty="0">
                <a:solidFill>
                  <a:schemeClr val="bg2">
                    <a:lumMod val="75000"/>
                    <a:lumOff val="25000"/>
                  </a:schemeClr>
                </a:solidFill>
                <a:latin typeface="Times New Roman" panose="02020603050405020304" pitchFamily="18" charset="0"/>
                <a:cs typeface="Times New Roman" panose="02020603050405020304" pitchFamily="18" charset="0"/>
              </a:rPr>
              <a:t>)</a:t>
            </a:r>
          </a:p>
        </p:txBody>
      </p:sp>
      <p:graphicFrame>
        <p:nvGraphicFramePr>
          <p:cNvPr id="5" name="Diagramme 4">
            <a:extLst>
              <a:ext uri="{FF2B5EF4-FFF2-40B4-BE49-F238E27FC236}">
                <a16:creationId xmlns:a16="http://schemas.microsoft.com/office/drawing/2014/main" id="{AFE3D8E0-38BC-EB23-D300-2AA19AA52B85}"/>
              </a:ext>
            </a:extLst>
          </p:cNvPr>
          <p:cNvGraphicFramePr/>
          <p:nvPr>
            <p:extLst>
              <p:ext uri="{D42A27DB-BD31-4B8C-83A1-F6EECF244321}">
                <p14:modId xmlns:p14="http://schemas.microsoft.com/office/powerpoint/2010/main" val="1470308658"/>
              </p:ext>
            </p:extLst>
          </p:nvPr>
        </p:nvGraphicFramePr>
        <p:xfrm>
          <a:off x="-243068" y="1921397"/>
          <a:ext cx="9039209" cy="2287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81B33C83-F08C-36F1-9996-1558EBFC2FD3}"/>
              </a:ext>
            </a:extLst>
          </p:cNvPr>
          <p:cNvSpPr txBox="1"/>
          <p:nvPr/>
        </p:nvSpPr>
        <p:spPr>
          <a:xfrm>
            <a:off x="2810345" y="3873512"/>
            <a:ext cx="1549101" cy="276999"/>
          </a:xfrm>
          <a:prstGeom prst="rect">
            <a:avLst/>
          </a:prstGeom>
          <a:noFill/>
        </p:spPr>
        <p:txBody>
          <a:bodyPr wrap="square" rtlCol="0">
            <a:spAutoFit/>
          </a:bodyPr>
          <a:lstStyle/>
          <a:p>
            <a:r>
              <a:rPr lang="fr-CA" sz="1200" i="1" dirty="0"/>
              <a:t>3 </a:t>
            </a:r>
            <a:r>
              <a:rPr lang="fr-CA" sz="1200" i="1" dirty="0" err="1"/>
              <a:t>months</a:t>
            </a:r>
            <a:endParaRPr lang="fr-CA" sz="1200" i="1" dirty="0"/>
          </a:p>
        </p:txBody>
      </p:sp>
      <p:sp>
        <p:nvSpPr>
          <p:cNvPr id="7" name="ZoneTexte 6">
            <a:extLst>
              <a:ext uri="{FF2B5EF4-FFF2-40B4-BE49-F238E27FC236}">
                <a16:creationId xmlns:a16="http://schemas.microsoft.com/office/drawing/2014/main" id="{1EB472CB-CFC6-37FF-5CA5-2CB54EBC970D}"/>
              </a:ext>
            </a:extLst>
          </p:cNvPr>
          <p:cNvSpPr txBox="1"/>
          <p:nvPr/>
        </p:nvSpPr>
        <p:spPr>
          <a:xfrm>
            <a:off x="4841793" y="1921397"/>
            <a:ext cx="1549101" cy="276999"/>
          </a:xfrm>
          <a:prstGeom prst="rect">
            <a:avLst/>
          </a:prstGeom>
          <a:noFill/>
        </p:spPr>
        <p:txBody>
          <a:bodyPr wrap="square" rtlCol="0">
            <a:spAutoFit/>
          </a:bodyPr>
          <a:lstStyle/>
          <a:p>
            <a:r>
              <a:rPr lang="fr-CA" sz="1200" i="1" dirty="0"/>
              <a:t>1 </a:t>
            </a:r>
            <a:r>
              <a:rPr lang="fr-CA" sz="1200" i="1" dirty="0" err="1"/>
              <a:t>month</a:t>
            </a:r>
            <a:endParaRPr lang="fr-CA" sz="1200" i="1" dirty="0"/>
          </a:p>
        </p:txBody>
      </p:sp>
      <p:sp>
        <p:nvSpPr>
          <p:cNvPr id="8" name="ZoneTexte 7">
            <a:extLst>
              <a:ext uri="{FF2B5EF4-FFF2-40B4-BE49-F238E27FC236}">
                <a16:creationId xmlns:a16="http://schemas.microsoft.com/office/drawing/2014/main" id="{CEFDF497-C514-BF9F-F99E-EB5516D26329}"/>
              </a:ext>
            </a:extLst>
          </p:cNvPr>
          <p:cNvSpPr txBox="1"/>
          <p:nvPr/>
        </p:nvSpPr>
        <p:spPr>
          <a:xfrm>
            <a:off x="6986" y="-7966"/>
            <a:ext cx="1412476" cy="307777"/>
          </a:xfrm>
          <a:prstGeom prst="rect">
            <a:avLst/>
          </a:prstGeom>
          <a:noFill/>
        </p:spPr>
        <p:txBody>
          <a:bodyPr wrap="square" rtlCol="0">
            <a:spAutoFit/>
          </a:bodyPr>
          <a:lstStyle/>
          <a:p>
            <a:r>
              <a:rPr lang="fr-CA" dirty="0">
                <a:solidFill>
                  <a:schemeClr val="bg2">
                    <a:lumMod val="75000"/>
                    <a:lumOff val="25000"/>
                  </a:schemeClr>
                </a:solidFill>
                <a:latin typeface="Times New Roman" panose="02020603050405020304" pitchFamily="18" charset="0"/>
                <a:cs typeface="Times New Roman" panose="02020603050405020304" pitchFamily="18" charset="0"/>
              </a:rPr>
              <a:t>01. </a:t>
            </a:r>
            <a:r>
              <a:rPr lang="fr-CA" dirty="0" err="1">
                <a:solidFill>
                  <a:schemeClr val="bg2">
                    <a:lumMod val="75000"/>
                    <a:lumOff val="25000"/>
                  </a:schemeClr>
                </a:solidFill>
                <a:latin typeface="Times New Roman" panose="02020603050405020304" pitchFamily="18" charset="0"/>
                <a:cs typeface="Times New Roman" panose="02020603050405020304" pitchFamily="18" charset="0"/>
              </a:rPr>
              <a:t>Conferences</a:t>
            </a:r>
            <a:endParaRPr lang="fr-CA" dirty="0">
              <a:solidFill>
                <a:schemeClr val="bg2">
                  <a:lumMod val="75000"/>
                  <a:lumOff val="25000"/>
                </a:schemeClr>
              </a:solidFill>
              <a:latin typeface="Times New Roman" panose="02020603050405020304" pitchFamily="18" charset="0"/>
              <a:cs typeface="Times New Roman" panose="02020603050405020304" pitchFamily="18" charset="0"/>
            </a:endParaRPr>
          </a:p>
        </p:txBody>
      </p:sp>
      <p:sp>
        <p:nvSpPr>
          <p:cNvPr id="9" name="ZoneTexte 8">
            <a:extLst>
              <a:ext uri="{FF2B5EF4-FFF2-40B4-BE49-F238E27FC236}">
                <a16:creationId xmlns:a16="http://schemas.microsoft.com/office/drawing/2014/main" id="{DAC75FC7-161A-29BE-9E2E-7C673E0EB1D4}"/>
              </a:ext>
            </a:extLst>
          </p:cNvPr>
          <p:cNvSpPr txBox="1"/>
          <p:nvPr/>
        </p:nvSpPr>
        <p:spPr>
          <a:xfrm>
            <a:off x="8534412" y="-22834"/>
            <a:ext cx="1412476" cy="307777"/>
          </a:xfrm>
          <a:prstGeom prst="rect">
            <a:avLst/>
          </a:prstGeom>
          <a:noFill/>
        </p:spPr>
        <p:txBody>
          <a:bodyPr wrap="square" rtlCol="0">
            <a:spAutoFit/>
          </a:bodyPr>
          <a:lstStyle/>
          <a:p>
            <a:r>
              <a:rPr lang="fr-CA" i="1" dirty="0">
                <a:solidFill>
                  <a:schemeClr val="bg2">
                    <a:lumMod val="75000"/>
                    <a:lumOff val="25000"/>
                  </a:schemeClr>
                </a:solidFill>
                <a:latin typeface="Times New Roman" panose="02020603050405020304" pitchFamily="18" charset="0"/>
                <a:cs typeface="Times New Roman" panose="02020603050405020304" pitchFamily="18" charset="0"/>
              </a:rPr>
              <a:t>ISBI</a:t>
            </a:r>
          </a:p>
        </p:txBody>
      </p:sp>
    </p:spTree>
    <p:extLst>
      <p:ext uri="{BB962C8B-B14F-4D97-AF65-F5344CB8AC3E}">
        <p14:creationId xmlns:p14="http://schemas.microsoft.com/office/powerpoint/2010/main" val="1694324408"/>
      </p:ext>
    </p:extLst>
  </p:cSld>
  <p:clrMapOvr>
    <a:masterClrMapping/>
  </p:clrMapOvr>
</p:sld>
</file>

<file path=ppt/theme/theme1.xml><?xml version="1.0" encoding="utf-8"?>
<a:theme xmlns:a="http://schemas.openxmlformats.org/drawingml/2006/main" name="Minimalist Business Slides XL by Slidesgo">
  <a:themeElements>
    <a:clrScheme name="Simple Light">
      <a:dk1>
        <a:srgbClr val="000000"/>
      </a:dk1>
      <a:lt1>
        <a:srgbClr val="F5F2EE"/>
      </a:lt1>
      <a:dk2>
        <a:srgbClr val="000000"/>
      </a:dk2>
      <a:lt2>
        <a:srgbClr val="EEEEEE"/>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8D060C15E862458B014254C1C99F5C" ma:contentTypeVersion="8" ma:contentTypeDescription="Crée un document." ma:contentTypeScope="" ma:versionID="b8e160f8623dd22f40b3c8c552321c81">
  <xsd:schema xmlns:xsd="http://www.w3.org/2001/XMLSchema" xmlns:xs="http://www.w3.org/2001/XMLSchema" xmlns:p="http://schemas.microsoft.com/office/2006/metadata/properties" xmlns:ns2="c520a679-b396-4e59-ab8e-b2d92e431908" targetNamespace="http://schemas.microsoft.com/office/2006/metadata/properties" ma:root="true" ma:fieldsID="e625c1438ebbea4a20b3d0bf58414b6c" ns2:_="">
    <xsd:import namespace="c520a679-b396-4e59-ab8e-b2d92e4319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0a679-b396-4e59-ab8e-b2d92e431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0BD14-0AA7-4534-B9DC-C6A16080CA3C}">
  <ds:schemaRefs>
    <ds:schemaRef ds:uri="http://schemas.microsoft.com/sharepoint/v3/contenttype/forms"/>
  </ds:schemaRefs>
</ds:datastoreItem>
</file>

<file path=customXml/itemProps2.xml><?xml version="1.0" encoding="utf-8"?>
<ds:datastoreItem xmlns:ds="http://schemas.openxmlformats.org/officeDocument/2006/customXml" ds:itemID="{44F3AA9F-06BA-48BD-B5AC-518A36EFE81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E32C8A-F645-46F1-8FBC-002C536AF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0a679-b396-4e59-ab8e-b2d92e4319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83</TotalTime>
  <Words>4859</Words>
  <Application>Microsoft Office PowerPoint</Application>
  <PresentationFormat>Affichage à l'écran (16:9)</PresentationFormat>
  <Paragraphs>674</Paragraphs>
  <Slides>50</Slides>
  <Notes>50</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Minimalist Business Slides XL by Slidesgo</vt:lpstr>
      <vt:lpstr>Medical Imaging Computing</vt:lpstr>
      <vt:lpstr>Table of contents</vt:lpstr>
      <vt:lpstr>Conferences</vt:lpstr>
      <vt:lpstr>International Symposium on Biomedical Imaging (ISBI)</vt:lpstr>
      <vt:lpstr>ISBI overview</vt:lpstr>
      <vt:lpstr>Activities at ISBI</vt:lpstr>
      <vt:lpstr>ISBI submission and review process</vt:lpstr>
      <vt:lpstr>ISBI submission and review process (4-page paper)</vt:lpstr>
      <vt:lpstr>ISBI submission and review process (4-page paper)</vt:lpstr>
      <vt:lpstr>What will be published and where ?</vt:lpstr>
      <vt:lpstr>Important (most cited) ISBI articles (2020-2024) (according to Publish or Perish, Google Scholar search)</vt:lpstr>
      <vt:lpstr>Best paper award (2024 edition)</vt:lpstr>
      <vt:lpstr>ISBI presentations</vt:lpstr>
      <vt:lpstr>ISBI presentations</vt:lpstr>
      <vt:lpstr>SPIE Medical Imaging</vt:lpstr>
      <vt:lpstr>SPIE Medical imaging overview</vt:lpstr>
      <vt:lpstr>SPIE Medical Imaging</vt:lpstr>
      <vt:lpstr>Activities at SPIE Medical Imaging</vt:lpstr>
      <vt:lpstr>SPIE Medical Imaging submission and review process</vt:lpstr>
      <vt:lpstr>SPIE Medical Imaging submission and review process </vt:lpstr>
      <vt:lpstr>SPIE Medical Imaging submission and review process</vt:lpstr>
      <vt:lpstr>What will be published and where ?</vt:lpstr>
      <vt:lpstr>Important (most cited) SPIE Medical Imaging articles (2020-2024) (according to Publish or Perish, Google Scholar search)</vt:lpstr>
      <vt:lpstr>Best paper award (2024 edition)</vt:lpstr>
      <vt:lpstr>SPIE Medical Imaging presentations</vt:lpstr>
      <vt:lpstr>Medical Image Computing &amp; Computer Assisted Intervention (MICCAI)</vt:lpstr>
      <vt:lpstr>MICCAI overview</vt:lpstr>
      <vt:lpstr>Activities at MICCAI</vt:lpstr>
      <vt:lpstr>MICCAI submission and review process</vt:lpstr>
      <vt:lpstr>MICCAI submission and review process</vt:lpstr>
      <vt:lpstr>MICCAI submission and review process</vt:lpstr>
      <vt:lpstr>What will be published and where ?</vt:lpstr>
      <vt:lpstr>Important (most cited) MICCAI articles (2020-2024) (according to Publish or Perish, Google Scholar search)</vt:lpstr>
      <vt:lpstr>Best paper award (2023 edition)</vt:lpstr>
      <vt:lpstr>MICCAI presentations</vt:lpstr>
      <vt:lpstr>Overview of 3 conferences</vt:lpstr>
      <vt:lpstr>More conferences</vt:lpstr>
      <vt:lpstr>Journals</vt:lpstr>
      <vt:lpstr>Medical Image Analysis (MEDIA)</vt:lpstr>
      <vt:lpstr>Medical Image Analysis – top cited articles (Publish or Perish, Google Scholar search)</vt:lpstr>
      <vt:lpstr>Journal of Medical Imaging</vt:lpstr>
      <vt:lpstr>Journal of Medical Imaging – top cited papers (Publish or Perish, Google Scholar search)</vt:lpstr>
      <vt:lpstr>IEEE Transactions on Medical Imaging</vt:lpstr>
      <vt:lpstr>IEEE Transactions on Medical Imaging – top cited papers (Publish or Perish, Google Scholar search)</vt:lpstr>
      <vt:lpstr>Nature Biomedical Engineering</vt:lpstr>
      <vt:lpstr>Nature Biomedical Engineering – top cited papers (Publish or Perish, Google Scholar search)</vt:lpstr>
      <vt:lpstr>Scientific Reports</vt:lpstr>
      <vt:lpstr>Scientific Reports – top cited papers (Publish or Perish, Google Scholar search)</vt:lpstr>
      <vt:lpstr>Overview of all 5 journals</vt:lpstr>
      <vt:lpstr>More journals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Imaging Computing</dc:title>
  <dc:creator>Emmanuelle Richer</dc:creator>
  <cp:lastModifiedBy>Emmanuelle Richer</cp:lastModifiedBy>
  <cp:revision>71</cp:revision>
  <dcterms:modified xsi:type="dcterms:W3CDTF">2024-08-22T14:05:05Z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0x010100518D060C15E862458B014254C1C99F5C</vt:lpwstr>
  </property>
</Properties>
</file>