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3"/>
  </p:notesMasterIdLst>
  <p:sldIdLst>
    <p:sldId id="256" r:id="rId5"/>
    <p:sldId id="257" r:id="rId6"/>
    <p:sldId id="261" r:id="rId7"/>
    <p:sldId id="323" r:id="rId8"/>
    <p:sldId id="313" r:id="rId9"/>
    <p:sldId id="315" r:id="rId10"/>
    <p:sldId id="317" r:id="rId11"/>
    <p:sldId id="322" r:id="rId12"/>
    <p:sldId id="325" r:id="rId13"/>
    <p:sldId id="324" r:id="rId14"/>
    <p:sldId id="329" r:id="rId15"/>
    <p:sldId id="318" r:id="rId16"/>
    <p:sldId id="326" r:id="rId17"/>
    <p:sldId id="320" r:id="rId18"/>
    <p:sldId id="328" r:id="rId19"/>
    <p:sldId id="321" r:id="rId20"/>
    <p:sldId id="327" r:id="rId21"/>
    <p:sldId id="312" r:id="rId22"/>
  </p:sldIdLst>
  <p:sldSz cx="9144000" cy="5143500" type="screen16x9"/>
  <p:notesSz cx="6858000" cy="9144000"/>
  <p:embeddedFontLst>
    <p:embeddedFont>
      <p:font typeface="Barlow Light" panose="00000400000000000000" pitchFamily="2" charset="0"/>
      <p:regular r:id="rId24"/>
      <p:bold r:id="rId25"/>
      <p:italic r:id="rId26"/>
      <p:boldItalic r:id="rId27"/>
    </p:embeddedFont>
    <p:embeddedFont>
      <p:font typeface="Lato" panose="020F0502020204030203"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E1574-3203-70B5-78EE-507E13666B93}" v="32" dt="2024-08-21T15:34:04.715"/>
    <p1510:client id="{8776B421-1BED-11E6-A641-4146C570A4F3}" v="6" dt="2024-08-21T15:35:04.662"/>
  </p1510:revLst>
</p1510:revInfo>
</file>

<file path=ppt/tableStyles.xml><?xml version="1.0" encoding="utf-8"?>
<a:tblStyleLst xmlns:a="http://schemas.openxmlformats.org/drawingml/2006/main" def="{11E2214B-EEA6-4F0E-851E-DA328E0D34B4}">
  <a:tblStyle styleId="{11E2214B-EEA6-4F0E-851E-DA328E0D34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44D3EF-30E0-43DB-A017-93B0B98886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7" d="100"/>
          <a:sy n="207" d="100"/>
        </p:scale>
        <p:origin x="460"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emah Tashman" userId="S::deemah.tashman@polymtlus.ca::37271cef-1596-4a7a-aa84-0d22a8d47b2b" providerId="AD" clId="Web-{1EFE1574-3203-70B5-78EE-507E13666B93}"/>
    <pc:docChg chg="modSld">
      <pc:chgData name="Deemah Tashman" userId="S::deemah.tashman@polymtlus.ca::37271cef-1596-4a7a-aa84-0d22a8d47b2b" providerId="AD" clId="Web-{1EFE1574-3203-70B5-78EE-507E13666B93}" dt="2024-08-21T15:34:04.715" v="29" actId="20577"/>
      <pc:docMkLst>
        <pc:docMk/>
      </pc:docMkLst>
      <pc:sldChg chg="modSp">
        <pc:chgData name="Deemah Tashman" userId="S::deemah.tashman@polymtlus.ca::37271cef-1596-4a7a-aa84-0d22a8d47b2b" providerId="AD" clId="Web-{1EFE1574-3203-70B5-78EE-507E13666B93}" dt="2024-08-21T15:33:03.210" v="20" actId="20577"/>
        <pc:sldMkLst>
          <pc:docMk/>
          <pc:sldMk cId="0" sldId="257"/>
        </pc:sldMkLst>
        <pc:spChg chg="mod">
          <ac:chgData name="Deemah Tashman" userId="S::deemah.tashman@polymtlus.ca::37271cef-1596-4a7a-aa84-0d22a8d47b2b" providerId="AD" clId="Web-{1EFE1574-3203-70B5-78EE-507E13666B93}" dt="2024-08-21T15:33:03.210" v="20" actId="20577"/>
          <ac:spMkLst>
            <pc:docMk/>
            <pc:sldMk cId="0" sldId="257"/>
            <ac:spMk id="345" creationId="{00000000-0000-0000-0000-000000000000}"/>
          </ac:spMkLst>
        </pc:spChg>
      </pc:sldChg>
      <pc:sldChg chg="modSp">
        <pc:chgData name="Deemah Tashman" userId="S::deemah.tashman@polymtlus.ca::37271cef-1596-4a7a-aa84-0d22a8d47b2b" providerId="AD" clId="Web-{1EFE1574-3203-70B5-78EE-507E13666B93}" dt="2024-08-21T15:33:30.571" v="22" actId="1076"/>
        <pc:sldMkLst>
          <pc:docMk/>
          <pc:sldMk cId="831711356" sldId="320"/>
        </pc:sldMkLst>
        <pc:spChg chg="mod">
          <ac:chgData name="Deemah Tashman" userId="S::deemah.tashman@polymtlus.ca::37271cef-1596-4a7a-aa84-0d22a8d47b2b" providerId="AD" clId="Web-{1EFE1574-3203-70B5-78EE-507E13666B93}" dt="2024-08-21T15:33:30.571" v="22" actId="1076"/>
          <ac:spMkLst>
            <pc:docMk/>
            <pc:sldMk cId="831711356" sldId="320"/>
            <ac:spMk id="4" creationId="{4E5888EA-CBCF-E9F3-123D-AFBEE50F3258}"/>
          </ac:spMkLst>
        </pc:spChg>
      </pc:sldChg>
      <pc:sldChg chg="modSp">
        <pc:chgData name="Deemah Tashman" userId="S::deemah.tashman@polymtlus.ca::37271cef-1596-4a7a-aa84-0d22a8d47b2b" providerId="AD" clId="Web-{1EFE1574-3203-70B5-78EE-507E13666B93}" dt="2024-08-21T15:33:53.401" v="28" actId="20577"/>
        <pc:sldMkLst>
          <pc:docMk/>
          <pc:sldMk cId="4001554745" sldId="321"/>
        </pc:sldMkLst>
        <pc:spChg chg="mod">
          <ac:chgData name="Deemah Tashman" userId="S::deemah.tashman@polymtlus.ca::37271cef-1596-4a7a-aa84-0d22a8d47b2b" providerId="AD" clId="Web-{1EFE1574-3203-70B5-78EE-507E13666B93}" dt="2024-08-21T15:33:53.401" v="28" actId="20577"/>
          <ac:spMkLst>
            <pc:docMk/>
            <pc:sldMk cId="4001554745" sldId="321"/>
            <ac:spMk id="4" creationId="{4E5888EA-CBCF-E9F3-123D-AFBEE50F3258}"/>
          </ac:spMkLst>
        </pc:spChg>
      </pc:sldChg>
      <pc:sldChg chg="modSp">
        <pc:chgData name="Deemah Tashman" userId="S::deemah.tashman@polymtlus.ca::37271cef-1596-4a7a-aa84-0d22a8d47b2b" providerId="AD" clId="Web-{1EFE1574-3203-70B5-78EE-507E13666B93}" dt="2024-08-21T15:34:04.715" v="29" actId="20577"/>
        <pc:sldMkLst>
          <pc:docMk/>
          <pc:sldMk cId="3692343727" sldId="327"/>
        </pc:sldMkLst>
        <pc:spChg chg="mod">
          <ac:chgData name="Deemah Tashman" userId="S::deemah.tashman@polymtlus.ca::37271cef-1596-4a7a-aa84-0d22a8d47b2b" providerId="AD" clId="Web-{1EFE1574-3203-70B5-78EE-507E13666B93}" dt="2024-08-21T15:34:04.715" v="29" actId="20577"/>
          <ac:spMkLst>
            <pc:docMk/>
            <pc:sldMk cId="3692343727" sldId="327"/>
            <ac:spMk id="595" creationId="{00000000-0000-0000-0000-000000000000}"/>
          </ac:spMkLst>
        </pc:spChg>
      </pc:sldChg>
      <pc:sldChg chg="modSp">
        <pc:chgData name="Deemah Tashman" userId="S::deemah.tashman@polymtlus.ca::37271cef-1596-4a7a-aa84-0d22a8d47b2b" providerId="AD" clId="Web-{1EFE1574-3203-70B5-78EE-507E13666B93}" dt="2024-08-21T15:33:26.243" v="21" actId="1076"/>
        <pc:sldMkLst>
          <pc:docMk/>
          <pc:sldMk cId="370979153" sldId="328"/>
        </pc:sldMkLst>
        <pc:spChg chg="mod">
          <ac:chgData name="Deemah Tashman" userId="S::deemah.tashman@polymtlus.ca::37271cef-1596-4a7a-aa84-0d22a8d47b2b" providerId="AD" clId="Web-{1EFE1574-3203-70B5-78EE-507E13666B93}" dt="2024-08-21T15:33:26.243" v="21" actId="1076"/>
          <ac:spMkLst>
            <pc:docMk/>
            <pc:sldMk cId="370979153" sldId="328"/>
            <ac:spMk id="4" creationId="{4E5888EA-CBCF-E9F3-123D-AFBEE50F3258}"/>
          </ac:spMkLst>
        </pc:spChg>
      </pc:sldChg>
    </pc:docChg>
  </pc:docChgLst>
  <pc:docChgLst>
    <pc:chgData name="Deemah Tashman" userId="S::deemah.tashman@polymtlus.ca::37271cef-1596-4a7a-aa84-0d22a8d47b2b" providerId="AD" clId="Web-{8776B421-1BED-11E6-A641-4146C570A4F3}"/>
    <pc:docChg chg="modSld">
      <pc:chgData name="Deemah Tashman" userId="S::deemah.tashman@polymtlus.ca::37271cef-1596-4a7a-aa84-0d22a8d47b2b" providerId="AD" clId="Web-{8776B421-1BED-11E6-A641-4146C570A4F3}" dt="2024-08-21T15:35:03.647" v="3" actId="20577"/>
      <pc:docMkLst>
        <pc:docMk/>
      </pc:docMkLst>
      <pc:sldChg chg="modSp">
        <pc:chgData name="Deemah Tashman" userId="S::deemah.tashman@polymtlus.ca::37271cef-1596-4a7a-aa84-0d22a8d47b2b" providerId="AD" clId="Web-{8776B421-1BED-11E6-A641-4146C570A4F3}" dt="2024-08-21T15:34:50.865" v="1" actId="20577"/>
        <pc:sldMkLst>
          <pc:docMk/>
          <pc:sldMk cId="0" sldId="257"/>
        </pc:sldMkLst>
        <pc:spChg chg="mod">
          <ac:chgData name="Deemah Tashman" userId="S::deemah.tashman@polymtlus.ca::37271cef-1596-4a7a-aa84-0d22a8d47b2b" providerId="AD" clId="Web-{8776B421-1BED-11E6-A641-4146C570A4F3}" dt="2024-08-21T15:34:50.865" v="1" actId="20577"/>
          <ac:spMkLst>
            <pc:docMk/>
            <pc:sldMk cId="0" sldId="257"/>
            <ac:spMk id="345" creationId="{00000000-0000-0000-0000-000000000000}"/>
          </ac:spMkLst>
        </pc:spChg>
      </pc:sldChg>
      <pc:sldChg chg="modSp">
        <pc:chgData name="Deemah Tashman" userId="S::deemah.tashman@polymtlus.ca::37271cef-1596-4a7a-aa84-0d22a8d47b2b" providerId="AD" clId="Web-{8776B421-1BED-11E6-A641-4146C570A4F3}" dt="2024-08-21T15:35:03.647" v="3" actId="20577"/>
        <pc:sldMkLst>
          <pc:docMk/>
          <pc:sldMk cId="0" sldId="261"/>
        </pc:sldMkLst>
        <pc:spChg chg="mod">
          <ac:chgData name="Deemah Tashman" userId="S::deemah.tashman@polymtlus.ca::37271cef-1596-4a7a-aa84-0d22a8d47b2b" providerId="AD" clId="Web-{8776B421-1BED-11E6-A641-4146C570A4F3}" dt="2024-08-21T15:35:03.647" v="3" actId="20577"/>
          <ac:spMkLst>
            <pc:docMk/>
            <pc:sldMk cId="0" sldId="261"/>
            <ac:spMk id="59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803BD-BA74-4CF7-80FD-B1992BED1A0C}"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40C6A09-EB69-4D05-B547-BD86F4A296A1}">
      <dgm:prSet/>
      <dgm:spPr/>
      <dgm:t>
        <a:bodyPr/>
        <a:lstStyle/>
        <a:p>
          <a:r>
            <a:rPr lang="en-GB" b="0" i="0" dirty="0"/>
            <a:t>Submission deadline:  11 October 2024.</a:t>
          </a:r>
        </a:p>
        <a:p>
          <a:r>
            <a:rPr lang="en-GB" b="0" i="0" dirty="0"/>
            <a:t>PDF up to 6 pages</a:t>
          </a:r>
          <a:endParaRPr lang="en-US" dirty="0"/>
        </a:p>
      </dgm:t>
    </dgm:pt>
    <dgm:pt modelId="{690B649F-4036-421C-B2C9-502579CA43A6}" type="parTrans" cxnId="{454FCE93-A2A3-4B04-BC78-9D057C8FDEE1}">
      <dgm:prSet/>
      <dgm:spPr/>
      <dgm:t>
        <a:bodyPr/>
        <a:lstStyle/>
        <a:p>
          <a:endParaRPr lang="en-US"/>
        </a:p>
      </dgm:t>
    </dgm:pt>
    <dgm:pt modelId="{83E2619F-B374-4E0B-826A-0D5CFE10759F}" type="sibTrans" cxnId="{454FCE93-A2A3-4B04-BC78-9D057C8FDEE1}">
      <dgm:prSet/>
      <dgm:spPr/>
      <dgm:t>
        <a:bodyPr/>
        <a:lstStyle/>
        <a:p>
          <a:endParaRPr lang="en-US"/>
        </a:p>
      </dgm:t>
    </dgm:pt>
    <dgm:pt modelId="{15DF4530-AC2C-4221-83F7-4036109668B6}">
      <dgm:prSet/>
      <dgm:spPr/>
      <dgm:t>
        <a:bodyPr/>
        <a:lstStyle/>
        <a:p>
          <a:r>
            <a:rPr lang="en-GB" b="0" i="0" dirty="0"/>
            <a:t>Decision date: 17 January 2025</a:t>
          </a:r>
        </a:p>
        <a:p>
          <a:r>
            <a:rPr lang="en-GB" b="0" i="0" dirty="0"/>
            <a:t>Accept/Reject</a:t>
          </a:r>
          <a:endParaRPr lang="en-US" dirty="0"/>
        </a:p>
      </dgm:t>
    </dgm:pt>
    <dgm:pt modelId="{4FEF009C-E856-4E9C-BA64-D26A32291766}" type="parTrans" cxnId="{8D28757A-7E3A-4DC0-B1BA-EA2841D33B75}">
      <dgm:prSet/>
      <dgm:spPr/>
      <dgm:t>
        <a:bodyPr/>
        <a:lstStyle/>
        <a:p>
          <a:endParaRPr lang="en-US"/>
        </a:p>
      </dgm:t>
    </dgm:pt>
    <dgm:pt modelId="{12A6152C-35F0-4EED-8952-E2F1A96A230C}" type="sibTrans" cxnId="{8D28757A-7E3A-4DC0-B1BA-EA2841D33B75}">
      <dgm:prSet/>
      <dgm:spPr/>
      <dgm:t>
        <a:bodyPr/>
        <a:lstStyle/>
        <a:p>
          <a:endParaRPr lang="en-US"/>
        </a:p>
      </dgm:t>
    </dgm:pt>
    <dgm:pt modelId="{7A16BFA1-11CA-45B6-90F8-3B2C0B7F9289}">
      <dgm:prSet/>
      <dgm:spPr/>
      <dgm:t>
        <a:bodyPr/>
        <a:lstStyle/>
        <a:p>
          <a:r>
            <a:rPr lang="en-US" b="0" i="0"/>
            <a:t>Accepted Author Registration: 14 February 2025</a:t>
          </a:r>
          <a:endParaRPr lang="en-US"/>
        </a:p>
      </dgm:t>
    </dgm:pt>
    <dgm:pt modelId="{BF3978A4-C40B-41CE-A3B8-0E3E37BF5959}" type="parTrans" cxnId="{73CB3368-C7B1-4CE3-900B-049E28D27071}">
      <dgm:prSet/>
      <dgm:spPr/>
      <dgm:t>
        <a:bodyPr/>
        <a:lstStyle/>
        <a:p>
          <a:endParaRPr lang="en-US"/>
        </a:p>
      </dgm:t>
    </dgm:pt>
    <dgm:pt modelId="{8A812C39-73A2-452D-BCFF-DE3C088C744F}" type="sibTrans" cxnId="{73CB3368-C7B1-4CE3-900B-049E28D27071}">
      <dgm:prSet/>
      <dgm:spPr/>
      <dgm:t>
        <a:bodyPr/>
        <a:lstStyle/>
        <a:p>
          <a:endParaRPr lang="en-US"/>
        </a:p>
      </dgm:t>
    </dgm:pt>
    <dgm:pt modelId="{3E328145-FFC0-4B2A-A6A4-5A91F0467849}">
      <dgm:prSet/>
      <dgm:spPr/>
      <dgm:t>
        <a:bodyPr/>
        <a:lstStyle/>
        <a:p>
          <a:r>
            <a:rPr lang="en-US" b="0" i="0" dirty="0"/>
            <a:t>Camera-Ready:  14 February 2025.</a:t>
          </a:r>
        </a:p>
        <a:p>
          <a:r>
            <a:rPr lang="en-US" b="0" i="0" dirty="0"/>
            <a:t>An additional page is allowed for a charge of 100 USD. </a:t>
          </a:r>
        </a:p>
      </dgm:t>
    </dgm:pt>
    <dgm:pt modelId="{C3A890C8-C7F3-4FCE-896A-43F936001B10}" type="parTrans" cxnId="{E9E96076-7D91-41B1-92FE-C0A5DF3C210A}">
      <dgm:prSet/>
      <dgm:spPr/>
      <dgm:t>
        <a:bodyPr/>
        <a:lstStyle/>
        <a:p>
          <a:endParaRPr lang="en-US"/>
        </a:p>
      </dgm:t>
    </dgm:pt>
    <dgm:pt modelId="{EB48D935-9C50-45B4-B90A-8567B6E285DD}" type="sibTrans" cxnId="{E9E96076-7D91-41B1-92FE-C0A5DF3C210A}">
      <dgm:prSet/>
      <dgm:spPr/>
      <dgm:t>
        <a:bodyPr/>
        <a:lstStyle/>
        <a:p>
          <a:endParaRPr lang="en-US"/>
        </a:p>
      </dgm:t>
    </dgm:pt>
    <dgm:pt modelId="{83A76C8F-304C-42C4-B699-7D1D05456D9A}" type="pres">
      <dgm:prSet presAssocID="{BF2803BD-BA74-4CF7-80FD-B1992BED1A0C}" presName="Name0" presStyleCnt="0">
        <dgm:presLayoutVars>
          <dgm:chMax val="11"/>
          <dgm:chPref val="11"/>
          <dgm:dir/>
          <dgm:resizeHandles/>
        </dgm:presLayoutVars>
      </dgm:prSet>
      <dgm:spPr/>
    </dgm:pt>
    <dgm:pt modelId="{6F579082-7C46-4650-8DC2-AE29BC4D7CC5}" type="pres">
      <dgm:prSet presAssocID="{3E328145-FFC0-4B2A-A6A4-5A91F0467849}" presName="Accent4" presStyleCnt="0"/>
      <dgm:spPr/>
    </dgm:pt>
    <dgm:pt modelId="{E754DB18-63FC-4C6E-AC19-45E772FDC5C6}" type="pres">
      <dgm:prSet presAssocID="{3E328145-FFC0-4B2A-A6A4-5A91F0467849}" presName="Accent" presStyleLbl="node1" presStyleIdx="0" presStyleCnt="4"/>
      <dgm:spPr/>
    </dgm:pt>
    <dgm:pt modelId="{BF1AE24D-F05C-4FEC-8668-B34EF433C5C7}" type="pres">
      <dgm:prSet presAssocID="{3E328145-FFC0-4B2A-A6A4-5A91F0467849}" presName="ParentBackground4" presStyleCnt="0"/>
      <dgm:spPr/>
    </dgm:pt>
    <dgm:pt modelId="{6B727099-F196-46A6-A908-94FA147230B4}" type="pres">
      <dgm:prSet presAssocID="{3E328145-FFC0-4B2A-A6A4-5A91F0467849}" presName="ParentBackground" presStyleLbl="fgAcc1" presStyleIdx="0" presStyleCnt="4"/>
      <dgm:spPr/>
    </dgm:pt>
    <dgm:pt modelId="{CEA9D113-A276-45AC-A8E5-624BC7BEE227}" type="pres">
      <dgm:prSet presAssocID="{3E328145-FFC0-4B2A-A6A4-5A91F0467849}" presName="Parent4" presStyleLbl="revTx" presStyleIdx="0" presStyleCnt="0">
        <dgm:presLayoutVars>
          <dgm:chMax val="1"/>
          <dgm:chPref val="1"/>
          <dgm:bulletEnabled val="1"/>
        </dgm:presLayoutVars>
      </dgm:prSet>
      <dgm:spPr/>
    </dgm:pt>
    <dgm:pt modelId="{80E0AD33-960F-4794-9449-77741A51BB86}" type="pres">
      <dgm:prSet presAssocID="{7A16BFA1-11CA-45B6-90F8-3B2C0B7F9289}" presName="Accent3" presStyleCnt="0"/>
      <dgm:spPr/>
    </dgm:pt>
    <dgm:pt modelId="{E2EC5FC6-05ED-4633-8629-AC9F9B9340A5}" type="pres">
      <dgm:prSet presAssocID="{7A16BFA1-11CA-45B6-90F8-3B2C0B7F9289}" presName="Accent" presStyleLbl="node1" presStyleIdx="1" presStyleCnt="4"/>
      <dgm:spPr/>
    </dgm:pt>
    <dgm:pt modelId="{F3D7B937-5024-435A-95A1-597677B08228}" type="pres">
      <dgm:prSet presAssocID="{7A16BFA1-11CA-45B6-90F8-3B2C0B7F9289}" presName="ParentBackground3" presStyleCnt="0"/>
      <dgm:spPr/>
    </dgm:pt>
    <dgm:pt modelId="{1C5E8D7F-C143-4762-AC13-1181FDAFD29F}" type="pres">
      <dgm:prSet presAssocID="{7A16BFA1-11CA-45B6-90F8-3B2C0B7F9289}" presName="ParentBackground" presStyleLbl="fgAcc1" presStyleIdx="1" presStyleCnt="4"/>
      <dgm:spPr/>
    </dgm:pt>
    <dgm:pt modelId="{4C3FB397-F0A1-4966-A571-EF31043CF889}" type="pres">
      <dgm:prSet presAssocID="{7A16BFA1-11CA-45B6-90F8-3B2C0B7F9289}" presName="Parent3" presStyleLbl="revTx" presStyleIdx="0" presStyleCnt="0">
        <dgm:presLayoutVars>
          <dgm:chMax val="1"/>
          <dgm:chPref val="1"/>
          <dgm:bulletEnabled val="1"/>
        </dgm:presLayoutVars>
      </dgm:prSet>
      <dgm:spPr/>
    </dgm:pt>
    <dgm:pt modelId="{D57514B3-FAE4-414C-9890-8E1220151138}" type="pres">
      <dgm:prSet presAssocID="{15DF4530-AC2C-4221-83F7-4036109668B6}" presName="Accent2" presStyleCnt="0"/>
      <dgm:spPr/>
    </dgm:pt>
    <dgm:pt modelId="{F42AF02E-53BE-4682-A16A-08760610D4B3}" type="pres">
      <dgm:prSet presAssocID="{15DF4530-AC2C-4221-83F7-4036109668B6}" presName="Accent" presStyleLbl="node1" presStyleIdx="2" presStyleCnt="4"/>
      <dgm:spPr/>
    </dgm:pt>
    <dgm:pt modelId="{A13F0CB0-C300-443B-8D37-BAECEE3DAD6F}" type="pres">
      <dgm:prSet presAssocID="{15DF4530-AC2C-4221-83F7-4036109668B6}" presName="ParentBackground2" presStyleCnt="0"/>
      <dgm:spPr/>
    </dgm:pt>
    <dgm:pt modelId="{D08B383A-3421-434C-8495-08990A05B710}" type="pres">
      <dgm:prSet presAssocID="{15DF4530-AC2C-4221-83F7-4036109668B6}" presName="ParentBackground" presStyleLbl="fgAcc1" presStyleIdx="2" presStyleCnt="4"/>
      <dgm:spPr/>
    </dgm:pt>
    <dgm:pt modelId="{DD4C4EC8-B049-4756-ACCA-4F735B68837E}" type="pres">
      <dgm:prSet presAssocID="{15DF4530-AC2C-4221-83F7-4036109668B6}" presName="Parent2" presStyleLbl="revTx" presStyleIdx="0" presStyleCnt="0">
        <dgm:presLayoutVars>
          <dgm:chMax val="1"/>
          <dgm:chPref val="1"/>
          <dgm:bulletEnabled val="1"/>
        </dgm:presLayoutVars>
      </dgm:prSet>
      <dgm:spPr/>
    </dgm:pt>
    <dgm:pt modelId="{DC480841-5709-47B1-B5D1-5742827D1BEB}" type="pres">
      <dgm:prSet presAssocID="{540C6A09-EB69-4D05-B547-BD86F4A296A1}" presName="Accent1" presStyleCnt="0"/>
      <dgm:spPr/>
    </dgm:pt>
    <dgm:pt modelId="{965269A6-B027-470A-B97F-E69306C954EC}" type="pres">
      <dgm:prSet presAssocID="{540C6A09-EB69-4D05-B547-BD86F4A296A1}" presName="Accent" presStyleLbl="node1" presStyleIdx="3" presStyleCnt="4"/>
      <dgm:spPr/>
    </dgm:pt>
    <dgm:pt modelId="{5100A600-5FD5-416D-8248-0FB5F7410E91}" type="pres">
      <dgm:prSet presAssocID="{540C6A09-EB69-4D05-B547-BD86F4A296A1}" presName="ParentBackground1" presStyleCnt="0"/>
      <dgm:spPr/>
    </dgm:pt>
    <dgm:pt modelId="{1B34FD8B-8923-4351-9B6B-70459953F639}" type="pres">
      <dgm:prSet presAssocID="{540C6A09-EB69-4D05-B547-BD86F4A296A1}" presName="ParentBackground" presStyleLbl="fgAcc1" presStyleIdx="3" presStyleCnt="4"/>
      <dgm:spPr/>
    </dgm:pt>
    <dgm:pt modelId="{75512F42-FC68-45AA-B773-DC95F0B74B1C}" type="pres">
      <dgm:prSet presAssocID="{540C6A09-EB69-4D05-B547-BD86F4A296A1}" presName="Parent1" presStyleLbl="revTx" presStyleIdx="0" presStyleCnt="0">
        <dgm:presLayoutVars>
          <dgm:chMax val="1"/>
          <dgm:chPref val="1"/>
          <dgm:bulletEnabled val="1"/>
        </dgm:presLayoutVars>
      </dgm:prSet>
      <dgm:spPr/>
    </dgm:pt>
  </dgm:ptLst>
  <dgm:cxnLst>
    <dgm:cxn modelId="{EBDD4B17-E823-4D1F-86D8-176538CE7678}" type="presOf" srcId="{15DF4530-AC2C-4221-83F7-4036109668B6}" destId="{DD4C4EC8-B049-4756-ACCA-4F735B68837E}" srcOrd="1" destOrd="0" presId="urn:microsoft.com/office/officeart/2011/layout/CircleProcess"/>
    <dgm:cxn modelId="{67CED964-743F-4DCB-A9DB-5E7F5B5C169D}" type="presOf" srcId="{15DF4530-AC2C-4221-83F7-4036109668B6}" destId="{D08B383A-3421-434C-8495-08990A05B710}" srcOrd="0" destOrd="0" presId="urn:microsoft.com/office/officeart/2011/layout/CircleProcess"/>
    <dgm:cxn modelId="{73CB3368-C7B1-4CE3-900B-049E28D27071}" srcId="{BF2803BD-BA74-4CF7-80FD-B1992BED1A0C}" destId="{7A16BFA1-11CA-45B6-90F8-3B2C0B7F9289}" srcOrd="2" destOrd="0" parTransId="{BF3978A4-C40B-41CE-A3B8-0E3E37BF5959}" sibTransId="{8A812C39-73A2-452D-BCFF-DE3C088C744F}"/>
    <dgm:cxn modelId="{E9E96076-7D91-41B1-92FE-C0A5DF3C210A}" srcId="{BF2803BD-BA74-4CF7-80FD-B1992BED1A0C}" destId="{3E328145-FFC0-4B2A-A6A4-5A91F0467849}" srcOrd="3" destOrd="0" parTransId="{C3A890C8-C7F3-4FCE-896A-43F936001B10}" sibTransId="{EB48D935-9C50-45B4-B90A-8567B6E285DD}"/>
    <dgm:cxn modelId="{8D28757A-7E3A-4DC0-B1BA-EA2841D33B75}" srcId="{BF2803BD-BA74-4CF7-80FD-B1992BED1A0C}" destId="{15DF4530-AC2C-4221-83F7-4036109668B6}" srcOrd="1" destOrd="0" parTransId="{4FEF009C-E856-4E9C-BA64-D26A32291766}" sibTransId="{12A6152C-35F0-4EED-8952-E2F1A96A230C}"/>
    <dgm:cxn modelId="{AD612090-A715-4167-9D2B-642DEFF66293}" type="presOf" srcId="{BF2803BD-BA74-4CF7-80FD-B1992BED1A0C}" destId="{83A76C8F-304C-42C4-B699-7D1D05456D9A}" srcOrd="0" destOrd="0" presId="urn:microsoft.com/office/officeart/2011/layout/CircleProcess"/>
    <dgm:cxn modelId="{8C316492-4DB5-401D-ACAA-71E301B2A990}" type="presOf" srcId="{540C6A09-EB69-4D05-B547-BD86F4A296A1}" destId="{75512F42-FC68-45AA-B773-DC95F0B74B1C}" srcOrd="1" destOrd="0" presId="urn:microsoft.com/office/officeart/2011/layout/CircleProcess"/>
    <dgm:cxn modelId="{454FCE93-A2A3-4B04-BC78-9D057C8FDEE1}" srcId="{BF2803BD-BA74-4CF7-80FD-B1992BED1A0C}" destId="{540C6A09-EB69-4D05-B547-BD86F4A296A1}" srcOrd="0" destOrd="0" parTransId="{690B649F-4036-421C-B2C9-502579CA43A6}" sibTransId="{83E2619F-B374-4E0B-826A-0D5CFE10759F}"/>
    <dgm:cxn modelId="{FD00CFA7-8E8F-4343-AE1A-EA110ED65E79}" type="presOf" srcId="{3E328145-FFC0-4B2A-A6A4-5A91F0467849}" destId="{6B727099-F196-46A6-A908-94FA147230B4}" srcOrd="0" destOrd="0" presId="urn:microsoft.com/office/officeart/2011/layout/CircleProcess"/>
    <dgm:cxn modelId="{464004CE-C202-465B-A7C7-4F2FEEB47082}" type="presOf" srcId="{7A16BFA1-11CA-45B6-90F8-3B2C0B7F9289}" destId="{1C5E8D7F-C143-4762-AC13-1181FDAFD29F}" srcOrd="0" destOrd="0" presId="urn:microsoft.com/office/officeart/2011/layout/CircleProcess"/>
    <dgm:cxn modelId="{1F485CDB-12BB-40B8-AD92-CAB51C119827}" type="presOf" srcId="{3E328145-FFC0-4B2A-A6A4-5A91F0467849}" destId="{CEA9D113-A276-45AC-A8E5-624BC7BEE227}" srcOrd="1" destOrd="0" presId="urn:microsoft.com/office/officeart/2011/layout/CircleProcess"/>
    <dgm:cxn modelId="{07A8C5DD-ADE9-46C2-803E-258479E2745C}" type="presOf" srcId="{7A16BFA1-11CA-45B6-90F8-3B2C0B7F9289}" destId="{4C3FB397-F0A1-4966-A571-EF31043CF889}" srcOrd="1" destOrd="0" presId="urn:microsoft.com/office/officeart/2011/layout/CircleProcess"/>
    <dgm:cxn modelId="{20AFCCF7-FAAB-4814-8126-7B9133D1A6C1}" type="presOf" srcId="{540C6A09-EB69-4D05-B547-BD86F4A296A1}" destId="{1B34FD8B-8923-4351-9B6B-70459953F639}" srcOrd="0" destOrd="0" presId="urn:microsoft.com/office/officeart/2011/layout/CircleProcess"/>
    <dgm:cxn modelId="{36C5FB45-8930-413E-B5CB-CD5096517596}" type="presParOf" srcId="{83A76C8F-304C-42C4-B699-7D1D05456D9A}" destId="{6F579082-7C46-4650-8DC2-AE29BC4D7CC5}" srcOrd="0" destOrd="0" presId="urn:microsoft.com/office/officeart/2011/layout/CircleProcess"/>
    <dgm:cxn modelId="{5F96438D-F658-4454-8A62-F983494B8A48}" type="presParOf" srcId="{6F579082-7C46-4650-8DC2-AE29BC4D7CC5}" destId="{E754DB18-63FC-4C6E-AC19-45E772FDC5C6}" srcOrd="0" destOrd="0" presId="urn:microsoft.com/office/officeart/2011/layout/CircleProcess"/>
    <dgm:cxn modelId="{389C6804-7428-4A5F-AF13-C7AC62A5F0CD}" type="presParOf" srcId="{83A76C8F-304C-42C4-B699-7D1D05456D9A}" destId="{BF1AE24D-F05C-4FEC-8668-B34EF433C5C7}" srcOrd="1" destOrd="0" presId="urn:microsoft.com/office/officeart/2011/layout/CircleProcess"/>
    <dgm:cxn modelId="{81160214-5648-494F-BFFA-277F76C3460B}" type="presParOf" srcId="{BF1AE24D-F05C-4FEC-8668-B34EF433C5C7}" destId="{6B727099-F196-46A6-A908-94FA147230B4}" srcOrd="0" destOrd="0" presId="urn:microsoft.com/office/officeart/2011/layout/CircleProcess"/>
    <dgm:cxn modelId="{544CC716-042D-4226-9971-59F32993B63E}" type="presParOf" srcId="{83A76C8F-304C-42C4-B699-7D1D05456D9A}" destId="{CEA9D113-A276-45AC-A8E5-624BC7BEE227}" srcOrd="2" destOrd="0" presId="urn:microsoft.com/office/officeart/2011/layout/CircleProcess"/>
    <dgm:cxn modelId="{C85F6CBB-8034-44F1-B22D-62472B3B67FE}" type="presParOf" srcId="{83A76C8F-304C-42C4-B699-7D1D05456D9A}" destId="{80E0AD33-960F-4794-9449-77741A51BB86}" srcOrd="3" destOrd="0" presId="urn:microsoft.com/office/officeart/2011/layout/CircleProcess"/>
    <dgm:cxn modelId="{02F31261-EECC-4CE6-A31A-03ED86F8A2BE}" type="presParOf" srcId="{80E0AD33-960F-4794-9449-77741A51BB86}" destId="{E2EC5FC6-05ED-4633-8629-AC9F9B9340A5}" srcOrd="0" destOrd="0" presId="urn:microsoft.com/office/officeart/2011/layout/CircleProcess"/>
    <dgm:cxn modelId="{A40020E8-75AE-446E-BEBD-C27CC903D2FC}" type="presParOf" srcId="{83A76C8F-304C-42C4-B699-7D1D05456D9A}" destId="{F3D7B937-5024-435A-95A1-597677B08228}" srcOrd="4" destOrd="0" presId="urn:microsoft.com/office/officeart/2011/layout/CircleProcess"/>
    <dgm:cxn modelId="{E57BEFE7-6C54-46D6-984D-8A46143D4243}" type="presParOf" srcId="{F3D7B937-5024-435A-95A1-597677B08228}" destId="{1C5E8D7F-C143-4762-AC13-1181FDAFD29F}" srcOrd="0" destOrd="0" presId="urn:microsoft.com/office/officeart/2011/layout/CircleProcess"/>
    <dgm:cxn modelId="{28449136-273E-49F4-BB76-C37D5C778DCA}" type="presParOf" srcId="{83A76C8F-304C-42C4-B699-7D1D05456D9A}" destId="{4C3FB397-F0A1-4966-A571-EF31043CF889}" srcOrd="5" destOrd="0" presId="urn:microsoft.com/office/officeart/2011/layout/CircleProcess"/>
    <dgm:cxn modelId="{23E75EA9-5331-4D69-8772-9590706B7AC7}" type="presParOf" srcId="{83A76C8F-304C-42C4-B699-7D1D05456D9A}" destId="{D57514B3-FAE4-414C-9890-8E1220151138}" srcOrd="6" destOrd="0" presId="urn:microsoft.com/office/officeart/2011/layout/CircleProcess"/>
    <dgm:cxn modelId="{9102F515-BCC8-4041-B7B6-6D882C77EDCD}" type="presParOf" srcId="{D57514B3-FAE4-414C-9890-8E1220151138}" destId="{F42AF02E-53BE-4682-A16A-08760610D4B3}" srcOrd="0" destOrd="0" presId="urn:microsoft.com/office/officeart/2011/layout/CircleProcess"/>
    <dgm:cxn modelId="{2FA484CF-B13C-4C61-A26C-B66047A26692}" type="presParOf" srcId="{83A76C8F-304C-42C4-B699-7D1D05456D9A}" destId="{A13F0CB0-C300-443B-8D37-BAECEE3DAD6F}" srcOrd="7" destOrd="0" presId="urn:microsoft.com/office/officeart/2011/layout/CircleProcess"/>
    <dgm:cxn modelId="{B4A90478-4C2F-4681-B6C5-3AA470584ABD}" type="presParOf" srcId="{A13F0CB0-C300-443B-8D37-BAECEE3DAD6F}" destId="{D08B383A-3421-434C-8495-08990A05B710}" srcOrd="0" destOrd="0" presId="urn:microsoft.com/office/officeart/2011/layout/CircleProcess"/>
    <dgm:cxn modelId="{07E8B2CD-A087-4130-926F-B4D80AA24B2F}" type="presParOf" srcId="{83A76C8F-304C-42C4-B699-7D1D05456D9A}" destId="{DD4C4EC8-B049-4756-ACCA-4F735B68837E}" srcOrd="8" destOrd="0" presId="urn:microsoft.com/office/officeart/2011/layout/CircleProcess"/>
    <dgm:cxn modelId="{C6217F3A-83B8-42F1-95EB-B930479F95D2}" type="presParOf" srcId="{83A76C8F-304C-42C4-B699-7D1D05456D9A}" destId="{DC480841-5709-47B1-B5D1-5742827D1BEB}" srcOrd="9" destOrd="0" presId="urn:microsoft.com/office/officeart/2011/layout/CircleProcess"/>
    <dgm:cxn modelId="{A13FE7D7-7943-4785-A3B1-E823BE74D4FF}" type="presParOf" srcId="{DC480841-5709-47B1-B5D1-5742827D1BEB}" destId="{965269A6-B027-470A-B97F-E69306C954EC}" srcOrd="0" destOrd="0" presId="urn:microsoft.com/office/officeart/2011/layout/CircleProcess"/>
    <dgm:cxn modelId="{C0E4D769-9414-4100-87C5-8F07BAE9A039}" type="presParOf" srcId="{83A76C8F-304C-42C4-B699-7D1D05456D9A}" destId="{5100A600-5FD5-416D-8248-0FB5F7410E91}" srcOrd="10" destOrd="0" presId="urn:microsoft.com/office/officeart/2011/layout/CircleProcess"/>
    <dgm:cxn modelId="{B4CD0811-1D16-4308-8213-B6EB2B7AC5AC}" type="presParOf" srcId="{5100A600-5FD5-416D-8248-0FB5F7410E91}" destId="{1B34FD8B-8923-4351-9B6B-70459953F639}" srcOrd="0" destOrd="0" presId="urn:microsoft.com/office/officeart/2011/layout/CircleProcess"/>
    <dgm:cxn modelId="{E24D943E-063B-4067-92FD-C53DB989E33A}" type="presParOf" srcId="{83A76C8F-304C-42C4-B699-7D1D05456D9A}" destId="{75512F42-FC68-45AA-B773-DC95F0B74B1C}"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4DB18-63FC-4C6E-AC19-45E772FDC5C6}">
      <dsp:nvSpPr>
        <dsp:cNvPr id="0" name=""/>
        <dsp:cNvSpPr/>
      </dsp:nvSpPr>
      <dsp:spPr>
        <a:xfrm>
          <a:off x="4307912" y="675898"/>
          <a:ext cx="1289263" cy="12893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27099-F196-46A6-A908-94FA147230B4}">
      <dsp:nvSpPr>
        <dsp:cNvPr id="0" name=""/>
        <dsp:cNvSpPr/>
      </dsp:nvSpPr>
      <dsp:spPr>
        <a:xfrm>
          <a:off x="4351035" y="718883"/>
          <a:ext cx="1203570" cy="1203358"/>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0" i="0" kern="1200" dirty="0"/>
            <a:t>Camera-Ready:  14 February 2025.</a:t>
          </a:r>
        </a:p>
        <a:p>
          <a:pPr marL="0" lvl="0" indent="0" algn="ctr" defTabSz="355600">
            <a:lnSpc>
              <a:spcPct val="90000"/>
            </a:lnSpc>
            <a:spcBef>
              <a:spcPct val="0"/>
            </a:spcBef>
            <a:spcAft>
              <a:spcPct val="35000"/>
            </a:spcAft>
            <a:buNone/>
          </a:pPr>
          <a:r>
            <a:rPr lang="en-US" sz="800" b="0" i="0" kern="1200" dirty="0"/>
            <a:t>An additional page is allowed for a charge of 100 USD. </a:t>
          </a:r>
        </a:p>
      </dsp:txBody>
      <dsp:txXfrm>
        <a:off x="4522973" y="890824"/>
        <a:ext cx="859692" cy="859477"/>
      </dsp:txXfrm>
    </dsp:sp>
    <dsp:sp modelId="{E2EC5FC6-05ED-4633-8629-AC9F9B9340A5}">
      <dsp:nvSpPr>
        <dsp:cNvPr id="0" name=""/>
        <dsp:cNvSpPr/>
      </dsp:nvSpPr>
      <dsp:spPr>
        <a:xfrm rot="2700000">
          <a:off x="2969987" y="675807"/>
          <a:ext cx="1289284" cy="128928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5E8D7F-C143-4762-AC13-1181FDAFD29F}">
      <dsp:nvSpPr>
        <dsp:cNvPr id="0" name=""/>
        <dsp:cNvSpPr/>
      </dsp:nvSpPr>
      <dsp:spPr>
        <a:xfrm>
          <a:off x="3018649" y="718883"/>
          <a:ext cx="1203570" cy="1203358"/>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0" i="0" kern="1200"/>
            <a:t>Accepted Author Registration: 14 February 2025</a:t>
          </a:r>
          <a:endParaRPr lang="en-US" sz="800" kern="1200"/>
        </a:p>
      </dsp:txBody>
      <dsp:txXfrm>
        <a:off x="3190587" y="890824"/>
        <a:ext cx="859692" cy="859477"/>
      </dsp:txXfrm>
    </dsp:sp>
    <dsp:sp modelId="{F42AF02E-53BE-4682-A16A-08760610D4B3}">
      <dsp:nvSpPr>
        <dsp:cNvPr id="0" name=""/>
        <dsp:cNvSpPr/>
      </dsp:nvSpPr>
      <dsp:spPr>
        <a:xfrm rot="2700000">
          <a:off x="1643129" y="675807"/>
          <a:ext cx="1289284" cy="128928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8B383A-3421-434C-8495-08990A05B710}">
      <dsp:nvSpPr>
        <dsp:cNvPr id="0" name=""/>
        <dsp:cNvSpPr/>
      </dsp:nvSpPr>
      <dsp:spPr>
        <a:xfrm>
          <a:off x="1686263" y="718883"/>
          <a:ext cx="1203570" cy="1203358"/>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i="0" kern="1200" dirty="0"/>
            <a:t>Decision date: 17 January 2025</a:t>
          </a:r>
        </a:p>
        <a:p>
          <a:pPr marL="0" lvl="0" indent="0" algn="ctr" defTabSz="355600">
            <a:lnSpc>
              <a:spcPct val="90000"/>
            </a:lnSpc>
            <a:spcBef>
              <a:spcPct val="0"/>
            </a:spcBef>
            <a:spcAft>
              <a:spcPct val="35000"/>
            </a:spcAft>
            <a:buNone/>
          </a:pPr>
          <a:r>
            <a:rPr lang="en-GB" sz="800" b="0" i="0" kern="1200" dirty="0"/>
            <a:t>Accept/Reject</a:t>
          </a:r>
          <a:endParaRPr lang="en-US" sz="800" kern="1200" dirty="0"/>
        </a:p>
      </dsp:txBody>
      <dsp:txXfrm>
        <a:off x="1858201" y="890824"/>
        <a:ext cx="859692" cy="859477"/>
      </dsp:txXfrm>
    </dsp:sp>
    <dsp:sp modelId="{965269A6-B027-470A-B97F-E69306C954EC}">
      <dsp:nvSpPr>
        <dsp:cNvPr id="0" name=""/>
        <dsp:cNvSpPr/>
      </dsp:nvSpPr>
      <dsp:spPr>
        <a:xfrm rot="2700000">
          <a:off x="310744" y="675807"/>
          <a:ext cx="1289284" cy="128928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4FD8B-8923-4351-9B6B-70459953F639}">
      <dsp:nvSpPr>
        <dsp:cNvPr id="0" name=""/>
        <dsp:cNvSpPr/>
      </dsp:nvSpPr>
      <dsp:spPr>
        <a:xfrm>
          <a:off x="353877" y="718883"/>
          <a:ext cx="1203570" cy="1203358"/>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i="0" kern="1200" dirty="0"/>
            <a:t>Submission deadline:  11 October 2024.</a:t>
          </a:r>
        </a:p>
        <a:p>
          <a:pPr marL="0" lvl="0" indent="0" algn="ctr" defTabSz="355600">
            <a:lnSpc>
              <a:spcPct val="90000"/>
            </a:lnSpc>
            <a:spcBef>
              <a:spcPct val="0"/>
            </a:spcBef>
            <a:spcAft>
              <a:spcPct val="35000"/>
            </a:spcAft>
            <a:buNone/>
          </a:pPr>
          <a:r>
            <a:rPr lang="en-GB" sz="800" b="0" i="0" kern="1200" dirty="0"/>
            <a:t>PDF up to 6 pages</a:t>
          </a:r>
          <a:endParaRPr lang="en-US" sz="800" kern="1200" dirty="0"/>
        </a:p>
      </dsp:txBody>
      <dsp:txXfrm>
        <a:off x="525816" y="890824"/>
        <a:ext cx="859692" cy="85947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03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78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This applies to all the previous conferences.</a:t>
            </a:r>
            <a:endParaRPr dirty="0"/>
          </a:p>
        </p:txBody>
      </p:sp>
    </p:spTree>
    <p:extLst>
      <p:ext uri="{BB962C8B-B14F-4D97-AF65-F5344CB8AC3E}">
        <p14:creationId xmlns:p14="http://schemas.microsoft.com/office/powerpoint/2010/main" val="113847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285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These are mainly Best Paper Award winners.</a:t>
            </a:r>
            <a:endParaRPr dirty="0"/>
          </a:p>
        </p:txBody>
      </p:sp>
    </p:spTree>
    <p:extLst>
      <p:ext uri="{BB962C8B-B14F-4D97-AF65-F5344CB8AC3E}">
        <p14:creationId xmlns:p14="http://schemas.microsoft.com/office/powerpoint/2010/main" val="1838817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Highly cited papers</a:t>
            </a:r>
            <a:endParaRPr dirty="0"/>
          </a:p>
        </p:txBody>
      </p:sp>
    </p:spTree>
    <p:extLst>
      <p:ext uri="{BB962C8B-B14F-4D97-AF65-F5344CB8AC3E}">
        <p14:creationId xmlns:p14="http://schemas.microsoft.com/office/powerpoint/2010/main" val="3751183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35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078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These conferences generally always include a symposia/track for cloud/mobile/edge computing.</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97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 website for </a:t>
            </a:r>
            <a:r>
              <a:rPr lang="en-CA" dirty="0" err="1"/>
              <a:t>GlobeCom</a:t>
            </a:r>
            <a:r>
              <a:rPr lang="en-CA" dirty="0"/>
              <a:t> 2025 has not been launched yet. However, deadline dates are usually in the same month for each year.</a:t>
            </a:r>
            <a:endParaRPr dirty="0"/>
          </a:p>
        </p:txBody>
      </p:sp>
    </p:spTree>
    <p:extLst>
      <p:ext uri="{BB962C8B-B14F-4D97-AF65-F5344CB8AC3E}">
        <p14:creationId xmlns:p14="http://schemas.microsoft.com/office/powerpoint/2010/main" val="127179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95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93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04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59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
        <p:nvSpPr>
          <p:cNvPr id="11" name="Google Shape;11;p2"/>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6" name="Google Shape;26;p5"/>
          <p:cNvSpPr txBox="1">
            <a:spLocks noGrp="1"/>
          </p:cNvSpPr>
          <p:nvPr>
            <p:ph type="body" idx="1"/>
          </p:nvPr>
        </p:nvSpPr>
        <p:spPr>
          <a:xfrm>
            <a:off x="457200" y="1995750"/>
            <a:ext cx="5640900" cy="26409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a:lvl1pPr>
            <a:lvl2pPr marL="914400" lvl="1" indent="-342900">
              <a:spcBef>
                <a:spcPts val="600"/>
              </a:spcBef>
              <a:spcAft>
                <a:spcPts val="0"/>
              </a:spcAft>
              <a:buSzPts val="1800"/>
              <a:buChar char="▹"/>
              <a:defRPr/>
            </a:lvl2pPr>
            <a:lvl3pPr marL="1371600" lvl="2" indent="-342900">
              <a:spcBef>
                <a:spcPts val="600"/>
              </a:spcBef>
              <a:spcAft>
                <a:spcPts val="0"/>
              </a:spcAft>
              <a:buSzPts val="18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27" name="Google Shape;27;p5"/>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sp>
        <p:nvSpPr>
          <p:cNvPr id="29" name="Google Shape;29;p6"/>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05600"/>
            <a:ext cx="5640900" cy="1082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457200" y="1995750"/>
            <a:ext cx="5640900" cy="2679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lvl="0" algn="r">
              <a:buNone/>
              <a:defRPr sz="1200">
                <a:solidFill>
                  <a:schemeClr val="lt1"/>
                </a:solidFill>
                <a:latin typeface="Barlow Light"/>
                <a:ea typeface="Barlow Light"/>
                <a:cs typeface="Barlow Light"/>
                <a:sym typeface="Barlow Light"/>
              </a:defRPr>
            </a:lvl1pPr>
            <a:lvl2pPr lvl="1" algn="r">
              <a:buNone/>
              <a:defRPr sz="1200">
                <a:solidFill>
                  <a:schemeClr val="lt1"/>
                </a:solidFill>
                <a:latin typeface="Barlow Light"/>
                <a:ea typeface="Barlow Light"/>
                <a:cs typeface="Barlow Light"/>
                <a:sym typeface="Barlow Light"/>
              </a:defRPr>
            </a:lvl2pPr>
            <a:lvl3pPr lvl="2" algn="r">
              <a:buNone/>
              <a:defRPr sz="1200">
                <a:solidFill>
                  <a:schemeClr val="lt1"/>
                </a:solidFill>
                <a:latin typeface="Barlow Light"/>
                <a:ea typeface="Barlow Light"/>
                <a:cs typeface="Barlow Light"/>
                <a:sym typeface="Barlow Light"/>
              </a:defRPr>
            </a:lvl3pPr>
            <a:lvl4pPr lvl="3" algn="r">
              <a:buNone/>
              <a:defRPr sz="1200">
                <a:solidFill>
                  <a:schemeClr val="lt1"/>
                </a:solidFill>
                <a:latin typeface="Barlow Light"/>
                <a:ea typeface="Barlow Light"/>
                <a:cs typeface="Barlow Light"/>
                <a:sym typeface="Barlow Light"/>
              </a:defRPr>
            </a:lvl4pPr>
            <a:lvl5pPr lvl="4" algn="r">
              <a:buNone/>
              <a:defRPr sz="1200">
                <a:solidFill>
                  <a:schemeClr val="lt1"/>
                </a:solidFill>
                <a:latin typeface="Barlow Light"/>
                <a:ea typeface="Barlow Light"/>
                <a:cs typeface="Barlow Light"/>
                <a:sym typeface="Barlow Light"/>
              </a:defRPr>
            </a:lvl5pPr>
            <a:lvl6pPr lvl="5" algn="r">
              <a:buNone/>
              <a:defRPr sz="1200">
                <a:solidFill>
                  <a:schemeClr val="lt1"/>
                </a:solidFill>
                <a:latin typeface="Barlow Light"/>
                <a:ea typeface="Barlow Light"/>
                <a:cs typeface="Barlow Light"/>
                <a:sym typeface="Barlow Light"/>
              </a:defRPr>
            </a:lvl6pPr>
            <a:lvl7pPr lvl="6" algn="r">
              <a:buNone/>
              <a:defRPr sz="1200">
                <a:solidFill>
                  <a:schemeClr val="lt1"/>
                </a:solidFill>
                <a:latin typeface="Barlow Light"/>
                <a:ea typeface="Barlow Light"/>
                <a:cs typeface="Barlow Light"/>
                <a:sym typeface="Barlow Light"/>
              </a:defRPr>
            </a:lvl7pPr>
            <a:lvl8pPr lvl="7" algn="r">
              <a:buNone/>
              <a:defRPr sz="1200">
                <a:solidFill>
                  <a:schemeClr val="lt1"/>
                </a:solidFill>
                <a:latin typeface="Barlow Light"/>
                <a:ea typeface="Barlow Light"/>
                <a:cs typeface="Barlow Light"/>
                <a:sym typeface="Barlow Light"/>
              </a:defRPr>
            </a:lvl8pPr>
            <a:lvl9pPr lvl="8" algn="r">
              <a:buNone/>
              <a:defRPr sz="1200">
                <a:solidFill>
                  <a:schemeClr val="lt1"/>
                </a:solidFill>
                <a:latin typeface="Barlow Light"/>
                <a:ea typeface="Barlow Light"/>
                <a:cs typeface="Barlow Light"/>
                <a:sym typeface="Barlow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wcmc.net/2024/index.ph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eee.org/conferences/publishing/template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eeexplore.ieee.org/stamp/stamp.jsp?tp=&amp;arnumber=10475834" TargetMode="External"/><Relationship Id="rId7" Type="http://schemas.openxmlformats.org/officeDocument/2006/relationships/hyperlink" Target="https://ieeexplore.ieee.org/stamp/stamp.jsp?tp=&amp;arnumber=914886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ieeexplore.ieee.org/stamp/stamp.jsp?tp=&amp;arnumber=10279757" TargetMode="External"/><Relationship Id="rId5" Type="http://schemas.openxmlformats.org/officeDocument/2006/relationships/hyperlink" Target="https://ieeexplore.ieee.org/stamp/stamp.jsp?tp=&amp;arnumber=10118710" TargetMode="External"/><Relationship Id="rId4" Type="http://schemas.openxmlformats.org/officeDocument/2006/relationships/hyperlink" Target="https://ieeexplore.ieee.org/stamp/stamp.jsp?tp=&amp;arnumber=1027857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eeexplore.ieee.org/stamp/stamp.jsp?tp=&amp;arnumber=9155455" TargetMode="External"/><Relationship Id="rId7" Type="http://schemas.openxmlformats.org/officeDocument/2006/relationships/hyperlink" Target="https://ieeexplore.ieee.org/stamp/stamp.jsp?tp=&amp;arnumber=915536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ieeexplore.ieee.org/stamp/stamp.jsp?tp=&amp;arnumber=9155396" TargetMode="External"/><Relationship Id="rId5" Type="http://schemas.openxmlformats.org/officeDocument/2006/relationships/hyperlink" Target="https://ieeexplore.ieee.org/stamp/stamp.jsp?tp=&amp;arnumber=9488756" TargetMode="External"/><Relationship Id="rId4" Type="http://schemas.openxmlformats.org/officeDocument/2006/relationships/hyperlink" Target="https://ieeexplore.ieee.org/stamp/stamp.jsp?tp=&amp;arnumber=914893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ieeexplore.ieee.org/stamp/stamp.jsp?tp=&amp;arnumber=8016573" TargetMode="External"/><Relationship Id="rId7" Type="http://schemas.openxmlformats.org/officeDocument/2006/relationships/hyperlink" Target="https://ieeexplore.ieee.org/stamp/stamp.jsp?tp=&amp;arnumber=893165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ieeexplore.ieee.org/stamp/stamp.jsp?tp=&amp;arnumber=9709120" TargetMode="External"/><Relationship Id="rId5" Type="http://schemas.openxmlformats.org/officeDocument/2006/relationships/hyperlink" Target="https://ieeexplore.ieee.org/stamp/stamp.jsp?tp=&amp;arnumber=7809047" TargetMode="External"/><Relationship Id="rId4" Type="http://schemas.openxmlformats.org/officeDocument/2006/relationships/hyperlink" Target="https://ieeexplore.ieee.org/stamp/stamp.jsp?tp=&amp;arnumber=748825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G31wH_la0Lc&amp;list=PLus36f_1c0bUu5Gj1r5lHd6gJIz7BK_2t&amp;index=14" TargetMode="External"/><Relationship Id="rId13" Type="http://schemas.openxmlformats.org/officeDocument/2006/relationships/hyperlink" Target="https://www.youtube.com/watch?v=2EfbQGByq2I" TargetMode="External"/><Relationship Id="rId3" Type="http://schemas.openxmlformats.org/officeDocument/2006/relationships/hyperlink" Target="https://www.youtube.com/watch?v=a9yKfAFze0Q" TargetMode="External"/><Relationship Id="rId7" Type="http://schemas.openxmlformats.org/officeDocument/2006/relationships/hyperlink" Target="https://www.youtube.com/watch?v=6_5yj8mtQ8M&amp;list=PLus36f_1c0bUu5Gj1r5lHd6gJIz7BK_2t&amp;index=6" TargetMode="External"/><Relationship Id="rId12" Type="http://schemas.openxmlformats.org/officeDocument/2006/relationships/hyperlink" Target="https://www.youtube.com/watch?v=9GwIRoGYW4Q"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BJ_zGkpMC04&amp;list=PLus36f_1c0bUu5Gj1r5lHd6gJIz7BK_2t&amp;index=2" TargetMode="External"/><Relationship Id="rId11" Type="http://schemas.openxmlformats.org/officeDocument/2006/relationships/hyperlink" Target="https://www.youtube.com/watch?v=N0SYCyS2xZA" TargetMode="External"/><Relationship Id="rId5" Type="http://schemas.openxmlformats.org/officeDocument/2006/relationships/hyperlink" Target="https://www.youtube.com/watch?v=MU-kHTVqwQI&amp;list=PLus36f_1c0bUu5Gj1r5lHd6gJIz7BK_2t" TargetMode="External"/><Relationship Id="rId10" Type="http://schemas.openxmlformats.org/officeDocument/2006/relationships/hyperlink" Target="https://www.youtube.com/watch?v=0bNQtfYTXQg" TargetMode="External"/><Relationship Id="rId4" Type="http://schemas.openxmlformats.org/officeDocument/2006/relationships/hyperlink" Target="https://www.youtube.com/watch?v=HF3iQ0bOQAg" TargetMode="External"/><Relationship Id="rId9" Type="http://schemas.openxmlformats.org/officeDocument/2006/relationships/hyperlink" Target="https://www.youtube.com/watch?v=M988_fsOSWo"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lobecom2024.ieee-globecom.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icc2025.ieee-icc.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cnc2025.ieee-wcnc.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www.cloudcom2024.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icdcs2024.icdc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3" name="Google Shape;63;p12"/>
          <p:cNvGrpSpPr/>
          <p:nvPr/>
        </p:nvGrpSpPr>
        <p:grpSpPr>
          <a:xfrm>
            <a:off x="6682541" y="-94093"/>
            <a:ext cx="2072640" cy="2174344"/>
            <a:chOff x="5122427" y="668001"/>
            <a:chExt cx="3841143" cy="3893303"/>
          </a:xfrm>
        </p:grpSpPr>
        <p:grpSp>
          <p:nvGrpSpPr>
            <p:cNvPr id="64" name="Google Shape;64;p12"/>
            <p:cNvGrpSpPr/>
            <p:nvPr/>
          </p:nvGrpSpPr>
          <p:grpSpPr>
            <a:xfrm>
              <a:off x="5144045" y="893590"/>
              <a:ext cx="2833667" cy="2964311"/>
              <a:chOff x="3860721" y="1330073"/>
              <a:chExt cx="3544299" cy="3707706"/>
            </a:xfrm>
          </p:grpSpPr>
          <p:sp>
            <p:nvSpPr>
              <p:cNvPr id="65" name="Google Shape;65;p12"/>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2"/>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2"/>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2"/>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2"/>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2"/>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2"/>
              <p:cNvSpPr/>
              <p:nvPr/>
            </p:nvSpPr>
            <p:spPr>
              <a:xfrm>
                <a:off x="5339238" y="1374339"/>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2"/>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2"/>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2"/>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2"/>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2"/>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2"/>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2"/>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2"/>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2"/>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2"/>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2"/>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2"/>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2"/>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2"/>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2"/>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2"/>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2"/>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2"/>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2"/>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2"/>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2"/>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2"/>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2"/>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2"/>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2"/>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2"/>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2"/>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2"/>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2"/>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2"/>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2"/>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2"/>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2"/>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2"/>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2"/>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2"/>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2"/>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2"/>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2"/>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2"/>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2"/>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2"/>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2"/>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2"/>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2"/>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2"/>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2"/>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2"/>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2"/>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2"/>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2"/>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2"/>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2"/>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2"/>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2"/>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2"/>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2"/>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2"/>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2"/>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2"/>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2"/>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2"/>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2"/>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2"/>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2"/>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2"/>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2"/>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2"/>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2"/>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2"/>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2"/>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2"/>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2"/>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2"/>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2"/>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2"/>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2"/>
              <p:cNvSpPr/>
              <p:nvPr/>
            </p:nvSpPr>
            <p:spPr>
              <a:xfrm>
                <a:off x="5485731" y="1809557"/>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2"/>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2"/>
              <p:cNvSpPr/>
              <p:nvPr/>
            </p:nvSpPr>
            <p:spPr>
              <a:xfrm>
                <a:off x="5482398" y="2477545"/>
                <a:ext cx="657231"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2"/>
              <p:cNvSpPr/>
              <p:nvPr/>
            </p:nvSpPr>
            <p:spPr>
              <a:xfrm>
                <a:off x="5485733" y="2606854"/>
                <a:ext cx="490068" cy="322274"/>
              </a:xfrm>
              <a:custGeom>
                <a:avLst/>
                <a:gdLst/>
                <a:ahLst/>
                <a:cxnLst/>
                <a:rect l="l" t="t" r="r" b="b"/>
                <a:pathLst>
                  <a:path w="490068" h="322274" extrusionOk="0">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2"/>
              <p:cNvSpPr/>
              <p:nvPr/>
            </p:nvSpPr>
            <p:spPr>
              <a:xfrm>
                <a:off x="5485733" y="2690770"/>
                <a:ext cx="490068" cy="322283"/>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2"/>
              <p:cNvSpPr/>
              <p:nvPr/>
            </p:nvSpPr>
            <p:spPr>
              <a:xfrm>
                <a:off x="5485733" y="2774725"/>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2"/>
              <p:cNvSpPr/>
              <p:nvPr/>
            </p:nvSpPr>
            <p:spPr>
              <a:xfrm>
                <a:off x="6293929" y="2971606"/>
                <a:ext cx="893444" cy="828868"/>
              </a:xfrm>
              <a:custGeom>
                <a:avLst/>
                <a:gdLst/>
                <a:ahLst/>
                <a:cxnLst/>
                <a:rect l="l" t="t" r="r" b="b"/>
                <a:pathLst>
                  <a:path w="893444" h="828868" extrusionOk="0">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2"/>
              <p:cNvSpPr/>
              <p:nvPr/>
            </p:nvSpPr>
            <p:spPr>
              <a:xfrm>
                <a:off x="5485733" y="2024441"/>
                <a:ext cx="630461" cy="733619"/>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2"/>
              <p:cNvSpPr/>
              <p:nvPr/>
            </p:nvSpPr>
            <p:spPr>
              <a:xfrm>
                <a:off x="6293834" y="3011804"/>
                <a:ext cx="893445" cy="788955"/>
              </a:xfrm>
              <a:custGeom>
                <a:avLst/>
                <a:gdLst/>
                <a:ahLst/>
                <a:cxnLst/>
                <a:rect l="l" t="t" r="r" b="b"/>
                <a:pathLst>
                  <a:path w="893445" h="788955" extrusionOk="0">
                    <a:moveTo>
                      <a:pt x="0" y="0"/>
                    </a:moveTo>
                    <a:lnTo>
                      <a:pt x="0" y="273177"/>
                    </a:lnTo>
                    <a:lnTo>
                      <a:pt x="893445" y="788956"/>
                    </a:lnTo>
                    <a:lnTo>
                      <a:pt x="893445" y="15259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2"/>
              <p:cNvSpPr/>
              <p:nvPr/>
            </p:nvSpPr>
            <p:spPr>
              <a:xfrm>
                <a:off x="6645021" y="3003137"/>
                <a:ext cx="9525" cy="483869"/>
              </a:xfrm>
              <a:custGeom>
                <a:avLst/>
                <a:gdLst/>
                <a:ahLst/>
                <a:cxnLst/>
                <a:rect l="l" t="t" r="r" b="b"/>
                <a:pathLst>
                  <a:path w="9525" h="483869" extrusionOk="0">
                    <a:moveTo>
                      <a:pt x="0" y="0"/>
                    </a:moveTo>
                    <a:lnTo>
                      <a:pt x="0" y="483870"/>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2"/>
              <p:cNvSpPr/>
              <p:nvPr/>
            </p:nvSpPr>
            <p:spPr>
              <a:xfrm>
                <a:off x="6918293" y="3309175"/>
                <a:ext cx="9525" cy="335661"/>
              </a:xfrm>
              <a:custGeom>
                <a:avLst/>
                <a:gdLst/>
                <a:ahLst/>
                <a:cxnLst/>
                <a:rect l="l" t="t" r="r" b="b"/>
                <a:pathLst>
                  <a:path w="9525" h="335661" extrusionOk="0">
                    <a:moveTo>
                      <a:pt x="0" y="0"/>
                    </a:moveTo>
                    <a:lnTo>
                      <a:pt x="0" y="33566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2"/>
              <p:cNvSpPr/>
              <p:nvPr/>
            </p:nvSpPr>
            <p:spPr>
              <a:xfrm>
                <a:off x="6293834" y="2971929"/>
                <a:ext cx="893349" cy="341800"/>
              </a:xfrm>
              <a:custGeom>
                <a:avLst/>
                <a:gdLst/>
                <a:ahLst/>
                <a:cxnLst/>
                <a:rect l="l" t="t" r="r" b="b"/>
                <a:pathLst>
                  <a:path w="893349" h="341800" extrusionOk="0">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w="1037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2"/>
              <p:cNvSpPr/>
              <p:nvPr/>
            </p:nvSpPr>
            <p:spPr>
              <a:xfrm rot="-1801764">
                <a:off x="6627823" y="2973379"/>
                <a:ext cx="34449" cy="59573"/>
              </a:xfrm>
              <a:custGeom>
                <a:avLst/>
                <a:gdLst/>
                <a:ahLst/>
                <a:cxnLst/>
                <a:rect l="l" t="t" r="r" b="b"/>
                <a:pathLst>
                  <a:path w="34480" h="59626" extrusionOk="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2"/>
              <p:cNvSpPr/>
              <p:nvPr/>
            </p:nvSpPr>
            <p:spPr>
              <a:xfrm rot="-1790023">
                <a:off x="7183546" y="3143044"/>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2"/>
              <p:cNvSpPr/>
              <p:nvPr/>
            </p:nvSpPr>
            <p:spPr>
              <a:xfrm rot="-1790023">
                <a:off x="6913571" y="3282356"/>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2"/>
              <p:cNvSpPr/>
              <p:nvPr/>
            </p:nvSpPr>
            <p:spPr>
              <a:xfrm rot="-1790023">
                <a:off x="6286614" y="3000522"/>
                <a:ext cx="34600" cy="59833"/>
              </a:xfrm>
              <a:custGeom>
                <a:avLst/>
                <a:gdLst/>
                <a:ahLst/>
                <a:cxnLst/>
                <a:rect l="l" t="t" r="r" b="b"/>
                <a:pathLst>
                  <a:path w="34599" h="59831" extrusionOk="0">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2"/>
              <p:cNvSpPr/>
              <p:nvPr/>
            </p:nvSpPr>
            <p:spPr>
              <a:xfrm>
                <a:off x="6272974" y="2328193"/>
                <a:ext cx="55632" cy="226128"/>
              </a:xfrm>
              <a:custGeom>
                <a:avLst/>
                <a:gdLst/>
                <a:ahLst/>
                <a:cxnLst/>
                <a:rect l="l" t="t" r="r" b="b"/>
                <a:pathLst>
                  <a:path w="55632" h="226128" extrusionOk="0">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2"/>
              <p:cNvSpPr/>
              <p:nvPr/>
            </p:nvSpPr>
            <p:spPr>
              <a:xfrm>
                <a:off x="6357270" y="2193891"/>
                <a:ext cx="55722" cy="409197"/>
              </a:xfrm>
              <a:custGeom>
                <a:avLst/>
                <a:gdLst/>
                <a:ahLst/>
                <a:cxnLst/>
                <a:rect l="l" t="t" r="r" b="b"/>
                <a:pathLst>
                  <a:path w="55722" h="409197" extrusionOk="0">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2"/>
              <p:cNvSpPr/>
              <p:nvPr/>
            </p:nvSpPr>
            <p:spPr>
              <a:xfrm>
                <a:off x="6526149" y="2326193"/>
                <a:ext cx="55625" cy="374240"/>
              </a:xfrm>
              <a:custGeom>
                <a:avLst/>
                <a:gdLst/>
                <a:ahLst/>
                <a:cxnLst/>
                <a:rect l="l" t="t" r="r" b="b"/>
                <a:pathLst>
                  <a:path w="55625" h="374240" extrusionOk="0">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2"/>
              <p:cNvSpPr/>
              <p:nvPr/>
            </p:nvSpPr>
            <p:spPr>
              <a:xfrm>
                <a:off x="6610350" y="2430587"/>
                <a:ext cx="55627" cy="318519"/>
              </a:xfrm>
              <a:custGeom>
                <a:avLst/>
                <a:gdLst/>
                <a:ahLst/>
                <a:cxnLst/>
                <a:rect l="l" t="t" r="r" b="b"/>
                <a:pathLst>
                  <a:path w="55627" h="318519" extrusionOk="0">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2"/>
              <p:cNvSpPr/>
              <p:nvPr/>
            </p:nvSpPr>
            <p:spPr>
              <a:xfrm>
                <a:off x="6778179" y="2662902"/>
                <a:ext cx="55632" cy="183161"/>
              </a:xfrm>
              <a:custGeom>
                <a:avLst/>
                <a:gdLst/>
                <a:ahLst/>
                <a:cxnLst/>
                <a:rect l="l" t="t" r="r" b="b"/>
                <a:pathLst>
                  <a:path w="55632" h="183161" extrusionOk="0">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2"/>
              <p:cNvSpPr/>
              <p:nvPr/>
            </p:nvSpPr>
            <p:spPr>
              <a:xfrm>
                <a:off x="6862476" y="2392923"/>
                <a:ext cx="55722" cy="501818"/>
              </a:xfrm>
              <a:custGeom>
                <a:avLst/>
                <a:gdLst/>
                <a:ahLst/>
                <a:cxnLst/>
                <a:rect l="l" t="t" r="r" b="b"/>
                <a:pathLst>
                  <a:path w="55722" h="501818" extrusionOk="0">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2"/>
              <p:cNvSpPr/>
              <p:nvPr/>
            </p:nvSpPr>
            <p:spPr>
              <a:xfrm>
                <a:off x="7068216" y="2830406"/>
                <a:ext cx="55722" cy="183106"/>
              </a:xfrm>
              <a:custGeom>
                <a:avLst/>
                <a:gdLst/>
                <a:ahLst/>
                <a:cxnLst/>
                <a:rect l="l" t="t" r="r" b="b"/>
                <a:pathLst>
                  <a:path w="55722" h="183106" extrusionOk="0">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2"/>
              <p:cNvSpPr/>
              <p:nvPr/>
            </p:nvSpPr>
            <p:spPr>
              <a:xfrm>
                <a:off x="7152513" y="2836026"/>
                <a:ext cx="55727" cy="226167"/>
              </a:xfrm>
              <a:custGeom>
                <a:avLst/>
                <a:gdLst/>
                <a:ahLst/>
                <a:cxnLst/>
                <a:rect l="l" t="t" r="r" b="b"/>
                <a:pathLst>
                  <a:path w="55727" h="226167" extrusionOk="0">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2" name="Google Shape;172;p12"/>
            <p:cNvSpPr/>
            <p:nvPr/>
          </p:nvSpPr>
          <p:spPr>
            <a:xfrm>
              <a:off x="6986665" y="3342725"/>
              <a:ext cx="1789199" cy="1033007"/>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2"/>
            <p:cNvSpPr/>
            <p:nvPr/>
          </p:nvSpPr>
          <p:spPr>
            <a:xfrm>
              <a:off x="7014156" y="3327342"/>
              <a:ext cx="1789199" cy="1033007"/>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2"/>
            <p:cNvSpPr/>
            <p:nvPr/>
          </p:nvSpPr>
          <p:spPr>
            <a:xfrm>
              <a:off x="7014156" y="3298709"/>
              <a:ext cx="1789199" cy="1033007"/>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2"/>
            <p:cNvSpPr/>
            <p:nvPr/>
          </p:nvSpPr>
          <p:spPr>
            <a:xfrm>
              <a:off x="7976493" y="3396565"/>
              <a:ext cx="664277" cy="383503"/>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2"/>
            <p:cNvSpPr/>
            <p:nvPr/>
          </p:nvSpPr>
          <p:spPr>
            <a:xfrm>
              <a:off x="7912754" y="3450709"/>
              <a:ext cx="634273" cy="36621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2"/>
            <p:cNvSpPr/>
            <p:nvPr/>
          </p:nvSpPr>
          <p:spPr>
            <a:xfrm>
              <a:off x="7863331" y="3479190"/>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2"/>
            <p:cNvSpPr/>
            <p:nvPr/>
          </p:nvSpPr>
          <p:spPr>
            <a:xfrm>
              <a:off x="7813984" y="3507747"/>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2"/>
            <p:cNvSpPr/>
            <p:nvPr/>
          </p:nvSpPr>
          <p:spPr>
            <a:xfrm>
              <a:off x="7451727" y="3699575"/>
              <a:ext cx="664201" cy="38350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2"/>
            <p:cNvSpPr/>
            <p:nvPr/>
          </p:nvSpPr>
          <p:spPr>
            <a:xfrm>
              <a:off x="7387988" y="3753643"/>
              <a:ext cx="592922" cy="342381"/>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2"/>
            <p:cNvSpPr/>
            <p:nvPr/>
          </p:nvSpPr>
          <p:spPr>
            <a:xfrm>
              <a:off x="7338565" y="3782200"/>
              <a:ext cx="581727" cy="33583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2"/>
            <p:cNvSpPr/>
            <p:nvPr/>
          </p:nvSpPr>
          <p:spPr>
            <a:xfrm>
              <a:off x="7289218" y="3810681"/>
              <a:ext cx="496361" cy="286637"/>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2"/>
            <p:cNvSpPr/>
            <p:nvPr/>
          </p:nvSpPr>
          <p:spPr>
            <a:xfrm>
              <a:off x="7582329" y="3561435"/>
              <a:ext cx="337202" cy="194645"/>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2"/>
            <p:cNvSpPr/>
            <p:nvPr/>
          </p:nvSpPr>
          <p:spPr>
            <a:xfrm>
              <a:off x="7800200" y="3687162"/>
              <a:ext cx="337202" cy="194721"/>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2"/>
            <p:cNvSpPr/>
            <p:nvPr/>
          </p:nvSpPr>
          <p:spPr>
            <a:xfrm>
              <a:off x="8018073" y="3812966"/>
              <a:ext cx="337202" cy="194721"/>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2"/>
            <p:cNvSpPr/>
            <p:nvPr/>
          </p:nvSpPr>
          <p:spPr>
            <a:xfrm>
              <a:off x="6687910" y="670084"/>
              <a:ext cx="163899" cy="239625"/>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2"/>
            <p:cNvSpPr/>
            <p:nvPr/>
          </p:nvSpPr>
          <p:spPr>
            <a:xfrm>
              <a:off x="6700339" y="668001"/>
              <a:ext cx="78506" cy="96744"/>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2"/>
            <p:cNvSpPr/>
            <p:nvPr/>
          </p:nvSpPr>
          <p:spPr>
            <a:xfrm>
              <a:off x="6715688" y="773039"/>
              <a:ext cx="96838" cy="10838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2"/>
            <p:cNvSpPr/>
            <p:nvPr/>
          </p:nvSpPr>
          <p:spPr>
            <a:xfrm>
              <a:off x="6550295" y="816287"/>
              <a:ext cx="182749" cy="260151"/>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2"/>
            <p:cNvSpPr/>
            <p:nvPr/>
          </p:nvSpPr>
          <p:spPr>
            <a:xfrm>
              <a:off x="6687493" y="808527"/>
              <a:ext cx="141166" cy="186207"/>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2"/>
            <p:cNvSpPr/>
            <p:nvPr/>
          </p:nvSpPr>
          <p:spPr>
            <a:xfrm>
              <a:off x="6712641" y="675415"/>
              <a:ext cx="103849" cy="127932"/>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2"/>
            <p:cNvSpPr/>
            <p:nvPr/>
          </p:nvSpPr>
          <p:spPr>
            <a:xfrm>
              <a:off x="6716857" y="674913"/>
              <a:ext cx="104260" cy="98126"/>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2"/>
            <p:cNvSpPr/>
            <p:nvPr/>
          </p:nvSpPr>
          <p:spPr>
            <a:xfrm>
              <a:off x="6591681" y="1319278"/>
              <a:ext cx="81988" cy="62539"/>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2"/>
            <p:cNvSpPr/>
            <p:nvPr/>
          </p:nvSpPr>
          <p:spPr>
            <a:xfrm>
              <a:off x="6592043" y="1339232"/>
              <a:ext cx="81616" cy="42611"/>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2"/>
            <p:cNvSpPr/>
            <p:nvPr/>
          </p:nvSpPr>
          <p:spPr>
            <a:xfrm>
              <a:off x="6550653" y="1292322"/>
              <a:ext cx="75049" cy="5813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2"/>
            <p:cNvSpPr/>
            <p:nvPr/>
          </p:nvSpPr>
          <p:spPr>
            <a:xfrm>
              <a:off x="6550998" y="1311512"/>
              <a:ext cx="74752" cy="39022"/>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2"/>
            <p:cNvSpPr/>
            <p:nvPr/>
          </p:nvSpPr>
          <p:spPr>
            <a:xfrm>
              <a:off x="6578488" y="992358"/>
              <a:ext cx="178709" cy="30823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2"/>
            <p:cNvSpPr/>
            <p:nvPr/>
          </p:nvSpPr>
          <p:spPr>
            <a:xfrm>
              <a:off x="6627226" y="992967"/>
              <a:ext cx="177917" cy="333745"/>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2"/>
            <p:cNvSpPr/>
            <p:nvPr/>
          </p:nvSpPr>
          <p:spPr>
            <a:xfrm>
              <a:off x="6560953" y="971949"/>
              <a:ext cx="266059" cy="244904"/>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2"/>
            <p:cNvSpPr/>
            <p:nvPr/>
          </p:nvSpPr>
          <p:spPr>
            <a:xfrm>
              <a:off x="6774876" y="827227"/>
              <a:ext cx="92463" cy="32416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2"/>
            <p:cNvSpPr/>
            <p:nvPr/>
          </p:nvSpPr>
          <p:spPr>
            <a:xfrm>
              <a:off x="6792998" y="823141"/>
              <a:ext cx="55907" cy="7110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2"/>
            <p:cNvSpPr/>
            <p:nvPr/>
          </p:nvSpPr>
          <p:spPr>
            <a:xfrm>
              <a:off x="6683350" y="808424"/>
              <a:ext cx="47823" cy="5021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3" name="Google Shape;203;p12"/>
            <p:cNvGrpSpPr/>
            <p:nvPr/>
          </p:nvGrpSpPr>
          <p:grpSpPr>
            <a:xfrm flipH="1">
              <a:off x="5678143" y="1227582"/>
              <a:ext cx="345795" cy="1043508"/>
              <a:chOff x="5678143" y="1151382"/>
              <a:chExt cx="345795" cy="1043508"/>
            </a:xfrm>
          </p:grpSpPr>
          <p:sp>
            <p:nvSpPr>
              <p:cNvPr id="204" name="Google Shape;204;p12"/>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2"/>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2"/>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2"/>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2"/>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2"/>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2"/>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2"/>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2"/>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2"/>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2"/>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2"/>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2"/>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2"/>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2"/>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2"/>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2"/>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1" name="Google Shape;221;p12"/>
            <p:cNvGrpSpPr/>
            <p:nvPr/>
          </p:nvGrpSpPr>
          <p:grpSpPr>
            <a:xfrm>
              <a:off x="5122427" y="3292365"/>
              <a:ext cx="823270" cy="1268939"/>
              <a:chOff x="5490177" y="3555452"/>
              <a:chExt cx="823270" cy="1268939"/>
            </a:xfrm>
          </p:grpSpPr>
          <p:sp>
            <p:nvSpPr>
              <p:cNvPr id="222" name="Google Shape;222;p12"/>
              <p:cNvSpPr/>
              <p:nvPr/>
            </p:nvSpPr>
            <p:spPr>
              <a:xfrm>
                <a:off x="5967652" y="4624747"/>
                <a:ext cx="345795" cy="199644"/>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2"/>
              <p:cNvSpPr/>
              <p:nvPr/>
            </p:nvSpPr>
            <p:spPr>
              <a:xfrm>
                <a:off x="6225123" y="3957880"/>
                <a:ext cx="68002" cy="244678"/>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2"/>
              <p:cNvSpPr/>
              <p:nvPr/>
            </p:nvSpPr>
            <p:spPr>
              <a:xfrm>
                <a:off x="6014262" y="4720102"/>
                <a:ext cx="99120" cy="56094"/>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2"/>
              <p:cNvSpPr/>
              <p:nvPr/>
            </p:nvSpPr>
            <p:spPr>
              <a:xfrm>
                <a:off x="6014165" y="4729456"/>
                <a:ext cx="97551" cy="46733"/>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2"/>
              <p:cNvSpPr/>
              <p:nvPr/>
            </p:nvSpPr>
            <p:spPr>
              <a:xfrm>
                <a:off x="6140412" y="4656810"/>
                <a:ext cx="95533" cy="53978"/>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2"/>
              <p:cNvSpPr/>
              <p:nvPr/>
            </p:nvSpPr>
            <p:spPr>
              <a:xfrm>
                <a:off x="6140448" y="4665717"/>
                <a:ext cx="93872" cy="45066"/>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2"/>
              <p:cNvSpPr/>
              <p:nvPr/>
            </p:nvSpPr>
            <p:spPr>
              <a:xfrm>
                <a:off x="6074259" y="4151308"/>
                <a:ext cx="190443" cy="586341"/>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2"/>
              <p:cNvSpPr/>
              <p:nvPr/>
            </p:nvSpPr>
            <p:spPr>
              <a:xfrm>
                <a:off x="6075072" y="4151308"/>
                <a:ext cx="189540" cy="327893"/>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2"/>
              <p:cNvSpPr/>
              <p:nvPr/>
            </p:nvSpPr>
            <p:spPr>
              <a:xfrm>
                <a:off x="6112869" y="3797323"/>
                <a:ext cx="128417" cy="206862"/>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2"/>
              <p:cNvSpPr/>
              <p:nvPr/>
            </p:nvSpPr>
            <p:spPr>
              <a:xfrm>
                <a:off x="6244085" y="3981464"/>
                <a:ext cx="49073" cy="87044"/>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2"/>
              <p:cNvSpPr/>
              <p:nvPr/>
            </p:nvSpPr>
            <p:spPr>
              <a:xfrm>
                <a:off x="6106401" y="3956215"/>
                <a:ext cx="153237" cy="219092"/>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2"/>
              <p:cNvSpPr/>
              <p:nvPr/>
            </p:nvSpPr>
            <p:spPr>
              <a:xfrm>
                <a:off x="5856250" y="4001330"/>
                <a:ext cx="294998" cy="212364"/>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2"/>
              <p:cNvSpPr/>
              <p:nvPr/>
            </p:nvSpPr>
            <p:spPr>
              <a:xfrm>
                <a:off x="6075027" y="3988967"/>
                <a:ext cx="80628" cy="83804"/>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2"/>
              <p:cNvSpPr/>
              <p:nvPr/>
            </p:nvSpPr>
            <p:spPr>
              <a:xfrm>
                <a:off x="6107459" y="3797280"/>
                <a:ext cx="160810" cy="262954"/>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2"/>
              <p:cNvSpPr/>
              <p:nvPr/>
            </p:nvSpPr>
            <p:spPr>
              <a:xfrm>
                <a:off x="5490177" y="438113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2"/>
              <p:cNvSpPr/>
              <p:nvPr/>
            </p:nvSpPr>
            <p:spPr>
              <a:xfrm>
                <a:off x="5573749" y="4455840"/>
                <a:ext cx="98301" cy="76095"/>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2"/>
              <p:cNvSpPr/>
              <p:nvPr/>
            </p:nvSpPr>
            <p:spPr>
              <a:xfrm>
                <a:off x="5573762" y="4480895"/>
                <a:ext cx="97794" cy="5100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2"/>
              <p:cNvSpPr/>
              <p:nvPr/>
            </p:nvSpPr>
            <p:spPr>
              <a:xfrm>
                <a:off x="5674337" y="4417793"/>
                <a:ext cx="98217" cy="73323"/>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2"/>
              <p:cNvSpPr/>
              <p:nvPr/>
            </p:nvSpPr>
            <p:spPr>
              <a:xfrm>
                <a:off x="5674522" y="4441449"/>
                <a:ext cx="97784" cy="5104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2"/>
              <p:cNvSpPr/>
              <p:nvPr/>
            </p:nvSpPr>
            <p:spPr>
              <a:xfrm>
                <a:off x="5578538" y="3979203"/>
                <a:ext cx="169290" cy="484803"/>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2"/>
              <p:cNvSpPr/>
              <p:nvPr/>
            </p:nvSpPr>
            <p:spPr>
              <a:xfrm>
                <a:off x="5601056" y="3677030"/>
                <a:ext cx="108255" cy="105706"/>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2"/>
              <p:cNvSpPr/>
              <p:nvPr/>
            </p:nvSpPr>
            <p:spPr>
              <a:xfrm>
                <a:off x="5726677" y="3702009"/>
                <a:ext cx="153814" cy="302133"/>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2"/>
              <p:cNvSpPr/>
              <p:nvPr/>
            </p:nvSpPr>
            <p:spPr>
              <a:xfrm>
                <a:off x="5572425" y="3691494"/>
                <a:ext cx="175494" cy="353954"/>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2"/>
              <p:cNvSpPr/>
              <p:nvPr/>
            </p:nvSpPr>
            <p:spPr>
              <a:xfrm>
                <a:off x="5596900" y="3567776"/>
                <a:ext cx="116875" cy="142090"/>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2"/>
              <p:cNvSpPr/>
              <p:nvPr/>
            </p:nvSpPr>
            <p:spPr>
              <a:xfrm>
                <a:off x="5586117" y="3555452"/>
                <a:ext cx="123225" cy="121654"/>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2"/>
              <p:cNvSpPr/>
              <p:nvPr/>
            </p:nvSpPr>
            <p:spPr>
              <a:xfrm>
                <a:off x="5563193" y="3761560"/>
                <a:ext cx="157578" cy="270890"/>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2"/>
              <p:cNvSpPr/>
              <p:nvPr/>
            </p:nvSpPr>
            <p:spPr>
              <a:xfrm>
                <a:off x="5730894" y="3844261"/>
                <a:ext cx="182422" cy="245287"/>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2"/>
              <p:cNvSpPr/>
              <p:nvPr/>
            </p:nvSpPr>
            <p:spPr>
              <a:xfrm>
                <a:off x="5699455" y="3997937"/>
                <a:ext cx="92794" cy="45581"/>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2"/>
              <p:cNvSpPr/>
              <p:nvPr/>
            </p:nvSpPr>
            <p:spPr>
              <a:xfrm>
                <a:off x="5833154" y="3969125"/>
                <a:ext cx="57182" cy="4727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2"/>
              <p:cNvSpPr/>
              <p:nvPr/>
            </p:nvSpPr>
            <p:spPr>
              <a:xfrm>
                <a:off x="5709343" y="3692033"/>
                <a:ext cx="56693" cy="82524"/>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2"/>
              <p:cNvSpPr/>
              <p:nvPr/>
            </p:nvSpPr>
            <p:spPr>
              <a:xfrm>
                <a:off x="5551668" y="3748041"/>
                <a:ext cx="68780" cy="102654"/>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3" name="Google Shape;253;p12"/>
            <p:cNvSpPr/>
            <p:nvPr/>
          </p:nvSpPr>
          <p:spPr>
            <a:xfrm>
              <a:off x="7297552" y="1119942"/>
              <a:ext cx="135609" cy="26640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2"/>
            <p:cNvSpPr/>
            <p:nvPr/>
          </p:nvSpPr>
          <p:spPr>
            <a:xfrm>
              <a:off x="7309787" y="1745656"/>
              <a:ext cx="93295" cy="72283"/>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2"/>
            <p:cNvSpPr/>
            <p:nvPr/>
          </p:nvSpPr>
          <p:spPr>
            <a:xfrm>
              <a:off x="7310617" y="1769417"/>
              <a:ext cx="92899" cy="48456"/>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2"/>
            <p:cNvSpPr/>
            <p:nvPr/>
          </p:nvSpPr>
          <p:spPr>
            <a:xfrm>
              <a:off x="7197828" y="1680648"/>
              <a:ext cx="93274" cy="69610"/>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2"/>
            <p:cNvSpPr/>
            <p:nvPr/>
          </p:nvSpPr>
          <p:spPr>
            <a:xfrm>
              <a:off x="7198064" y="1702707"/>
              <a:ext cx="92850" cy="48456"/>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2"/>
            <p:cNvSpPr/>
            <p:nvPr/>
          </p:nvSpPr>
          <p:spPr>
            <a:xfrm>
              <a:off x="7221254" y="1360384"/>
              <a:ext cx="326700" cy="394943"/>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2"/>
            <p:cNvSpPr/>
            <p:nvPr/>
          </p:nvSpPr>
          <p:spPr>
            <a:xfrm>
              <a:off x="7417903" y="1095544"/>
              <a:ext cx="102781" cy="99997"/>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2"/>
            <p:cNvSpPr/>
            <p:nvPr/>
          </p:nvSpPr>
          <p:spPr>
            <a:xfrm>
              <a:off x="7381720" y="1109556"/>
              <a:ext cx="166775" cy="325513"/>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2"/>
            <p:cNvSpPr/>
            <p:nvPr/>
          </p:nvSpPr>
          <p:spPr>
            <a:xfrm>
              <a:off x="7413797" y="991818"/>
              <a:ext cx="110760" cy="134864"/>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2"/>
            <p:cNvSpPr/>
            <p:nvPr/>
          </p:nvSpPr>
          <p:spPr>
            <a:xfrm>
              <a:off x="7417935" y="980032"/>
              <a:ext cx="116886" cy="115512"/>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2"/>
            <p:cNvSpPr/>
            <p:nvPr/>
          </p:nvSpPr>
          <p:spPr>
            <a:xfrm>
              <a:off x="7364000" y="1109861"/>
              <a:ext cx="53839" cy="7836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2"/>
            <p:cNvSpPr/>
            <p:nvPr/>
          </p:nvSpPr>
          <p:spPr>
            <a:xfrm>
              <a:off x="7794459" y="3551002"/>
              <a:ext cx="540508" cy="312148"/>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2"/>
            <p:cNvSpPr/>
            <p:nvPr/>
          </p:nvSpPr>
          <p:spPr>
            <a:xfrm>
              <a:off x="7824798" y="3491907"/>
              <a:ext cx="469764" cy="181297"/>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2"/>
            <p:cNvSpPr/>
            <p:nvPr/>
          </p:nvSpPr>
          <p:spPr>
            <a:xfrm>
              <a:off x="7794490" y="3623727"/>
              <a:ext cx="41046" cy="82625"/>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2"/>
            <p:cNvSpPr/>
            <p:nvPr/>
          </p:nvSpPr>
          <p:spPr>
            <a:xfrm>
              <a:off x="8298847" y="3624184"/>
              <a:ext cx="36096" cy="82168"/>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2"/>
            <p:cNvSpPr/>
            <p:nvPr/>
          </p:nvSpPr>
          <p:spPr>
            <a:xfrm>
              <a:off x="7842237" y="3535238"/>
              <a:ext cx="449908" cy="259679"/>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2"/>
            <p:cNvSpPr/>
            <p:nvPr/>
          </p:nvSpPr>
          <p:spPr>
            <a:xfrm>
              <a:off x="7815050" y="3673683"/>
              <a:ext cx="491482" cy="17632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2"/>
            <p:cNvSpPr/>
            <p:nvPr/>
          </p:nvSpPr>
          <p:spPr>
            <a:xfrm>
              <a:off x="7794490" y="3472184"/>
              <a:ext cx="540453" cy="312196"/>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2"/>
            <p:cNvSpPr/>
            <p:nvPr/>
          </p:nvSpPr>
          <p:spPr>
            <a:xfrm>
              <a:off x="7752377" y="3752957"/>
              <a:ext cx="148877" cy="85976"/>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2"/>
            <p:cNvSpPr/>
            <p:nvPr/>
          </p:nvSpPr>
          <p:spPr>
            <a:xfrm>
              <a:off x="7787483" y="3773138"/>
              <a:ext cx="113771" cy="106232"/>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2"/>
            <p:cNvSpPr/>
            <p:nvPr/>
          </p:nvSpPr>
          <p:spPr>
            <a:xfrm>
              <a:off x="7465892" y="3799784"/>
              <a:ext cx="344817" cy="254127"/>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2"/>
            <p:cNvSpPr/>
            <p:nvPr/>
          </p:nvSpPr>
          <p:spPr>
            <a:xfrm>
              <a:off x="8113340" y="4275363"/>
              <a:ext cx="345579" cy="199519"/>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2"/>
            <p:cNvSpPr/>
            <p:nvPr/>
          </p:nvSpPr>
          <p:spPr>
            <a:xfrm>
              <a:off x="8345604" y="3658605"/>
              <a:ext cx="79241" cy="172485"/>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2"/>
            <p:cNvSpPr/>
            <p:nvPr/>
          </p:nvSpPr>
          <p:spPr>
            <a:xfrm>
              <a:off x="8356722" y="3587657"/>
              <a:ext cx="56961" cy="109603"/>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2"/>
            <p:cNvSpPr/>
            <p:nvPr/>
          </p:nvSpPr>
          <p:spPr>
            <a:xfrm>
              <a:off x="8165307" y="4346248"/>
              <a:ext cx="122882" cy="68919"/>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2"/>
            <p:cNvSpPr/>
            <p:nvPr/>
          </p:nvSpPr>
          <p:spPr>
            <a:xfrm>
              <a:off x="8165313" y="4357988"/>
              <a:ext cx="120815" cy="57407"/>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2"/>
            <p:cNvSpPr/>
            <p:nvPr/>
          </p:nvSpPr>
          <p:spPr>
            <a:xfrm>
              <a:off x="8255166" y="4305930"/>
              <a:ext cx="122882" cy="68953"/>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2"/>
            <p:cNvSpPr/>
            <p:nvPr/>
          </p:nvSpPr>
          <p:spPr>
            <a:xfrm>
              <a:off x="8255174" y="4317703"/>
              <a:ext cx="120815" cy="57407"/>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2"/>
            <p:cNvSpPr/>
            <p:nvPr/>
          </p:nvSpPr>
          <p:spPr>
            <a:xfrm>
              <a:off x="8198325" y="3858200"/>
              <a:ext cx="179678" cy="5072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2"/>
            <p:cNvSpPr/>
            <p:nvPr/>
          </p:nvSpPr>
          <p:spPr>
            <a:xfrm>
              <a:off x="8224549" y="3442293"/>
              <a:ext cx="130417" cy="208730"/>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2"/>
            <p:cNvSpPr/>
            <p:nvPr/>
          </p:nvSpPr>
          <p:spPr>
            <a:xfrm>
              <a:off x="8197056" y="3589895"/>
              <a:ext cx="200560" cy="332104"/>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2"/>
            <p:cNvSpPr/>
            <p:nvPr/>
          </p:nvSpPr>
          <p:spPr>
            <a:xfrm>
              <a:off x="8000839" y="3631642"/>
              <a:ext cx="254644" cy="198374"/>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2"/>
            <p:cNvSpPr/>
            <p:nvPr/>
          </p:nvSpPr>
          <p:spPr>
            <a:xfrm>
              <a:off x="8187055" y="3627341"/>
              <a:ext cx="77484" cy="113419"/>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2"/>
            <p:cNvSpPr/>
            <p:nvPr/>
          </p:nvSpPr>
          <p:spPr>
            <a:xfrm>
              <a:off x="8224358" y="3433131"/>
              <a:ext cx="126435" cy="139356"/>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9" name="Google Shape;289;p12"/>
            <p:cNvGrpSpPr/>
            <p:nvPr/>
          </p:nvGrpSpPr>
          <p:grpSpPr>
            <a:xfrm>
              <a:off x="6544681" y="927100"/>
              <a:ext cx="264550" cy="200503"/>
              <a:chOff x="6621095" y="1452181"/>
              <a:chExt cx="330894" cy="250785"/>
            </a:xfrm>
          </p:grpSpPr>
          <p:sp>
            <p:nvSpPr>
              <p:cNvPr id="290" name="Google Shape;290;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5" name="Google Shape;295;p12"/>
            <p:cNvGrpSpPr/>
            <p:nvPr/>
          </p:nvGrpSpPr>
          <p:grpSpPr>
            <a:xfrm>
              <a:off x="7210360" y="1314224"/>
              <a:ext cx="264550" cy="200503"/>
              <a:chOff x="6621095" y="1452181"/>
              <a:chExt cx="330894" cy="250785"/>
            </a:xfrm>
          </p:grpSpPr>
          <p:sp>
            <p:nvSpPr>
              <p:cNvPr id="296" name="Google Shape;296;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1" name="Google Shape;301;p12"/>
            <p:cNvSpPr/>
            <p:nvPr/>
          </p:nvSpPr>
          <p:spPr>
            <a:xfrm>
              <a:off x="7451033" y="1163186"/>
              <a:ext cx="126280" cy="353110"/>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12"/>
            <p:cNvSpPr/>
            <p:nvPr/>
          </p:nvSpPr>
          <p:spPr>
            <a:xfrm>
              <a:off x="7509451" y="1160411"/>
              <a:ext cx="72725" cy="98625"/>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3" name="Google Shape;303;p12"/>
            <p:cNvGrpSpPr/>
            <p:nvPr/>
          </p:nvGrpSpPr>
          <p:grpSpPr>
            <a:xfrm flipH="1">
              <a:off x="8183210" y="2407472"/>
              <a:ext cx="780360" cy="1195999"/>
              <a:chOff x="3975528" y="3303922"/>
              <a:chExt cx="780360" cy="1195999"/>
            </a:xfrm>
          </p:grpSpPr>
          <p:sp>
            <p:nvSpPr>
              <p:cNvPr id="304" name="Google Shape;304;p12"/>
              <p:cNvSpPr/>
              <p:nvPr/>
            </p:nvSpPr>
            <p:spPr>
              <a:xfrm>
                <a:off x="4158598" y="4226660"/>
                <a:ext cx="285978" cy="165125"/>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2"/>
              <p:cNvSpPr/>
              <p:nvPr/>
            </p:nvSpPr>
            <p:spPr>
              <a:xfrm>
                <a:off x="4385076" y="4094459"/>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12"/>
              <p:cNvSpPr/>
              <p:nvPr/>
            </p:nvSpPr>
            <p:spPr>
              <a:xfrm>
                <a:off x="4469909" y="3303922"/>
                <a:ext cx="285978" cy="165049"/>
              </a:xfrm>
              <a:custGeom>
                <a:avLst/>
                <a:gdLst/>
                <a:ahLst/>
                <a:cxnLst/>
                <a:rect l="l" t="t" r="r" b="b"/>
                <a:pathLst>
                  <a:path w="357473" h="206311" extrusionOk="0">
                    <a:moveTo>
                      <a:pt x="178784" y="206312"/>
                    </a:moveTo>
                    <a:lnTo>
                      <a:pt x="0" y="103156"/>
                    </a:lnTo>
                    <a:lnTo>
                      <a:pt x="178784" y="0"/>
                    </a:lnTo>
                    <a:lnTo>
                      <a:pt x="357473" y="103156"/>
                    </a:lnTo>
                    <a:lnTo>
                      <a:pt x="178784" y="2063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12"/>
              <p:cNvSpPr/>
              <p:nvPr/>
            </p:nvSpPr>
            <p:spPr>
              <a:xfrm>
                <a:off x="4612847" y="3386395"/>
                <a:ext cx="142951" cy="825855"/>
              </a:xfrm>
              <a:custGeom>
                <a:avLst/>
                <a:gdLst/>
                <a:ahLst/>
                <a:cxnLst/>
                <a:rect l="l" t="t" r="r" b="b"/>
                <a:pathLst>
                  <a:path w="178689" h="1032319" extrusionOk="0">
                    <a:moveTo>
                      <a:pt x="178689" y="929068"/>
                    </a:moveTo>
                    <a:lnTo>
                      <a:pt x="0" y="1032320"/>
                    </a:lnTo>
                    <a:lnTo>
                      <a:pt x="0" y="103251"/>
                    </a:lnTo>
                    <a:lnTo>
                      <a:pt x="178689" y="0"/>
                    </a:lnTo>
                    <a:lnTo>
                      <a:pt x="178689" y="92906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12"/>
              <p:cNvSpPr/>
              <p:nvPr/>
            </p:nvSpPr>
            <p:spPr>
              <a:xfrm>
                <a:off x="4255541" y="3675088"/>
                <a:ext cx="285978" cy="1652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12"/>
              <p:cNvSpPr/>
              <p:nvPr/>
            </p:nvSpPr>
            <p:spPr>
              <a:xfrm>
                <a:off x="4398478" y="3757637"/>
                <a:ext cx="142950" cy="57751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12"/>
              <p:cNvSpPr/>
              <p:nvPr/>
            </p:nvSpPr>
            <p:spPr>
              <a:xfrm>
                <a:off x="3975528" y="4334796"/>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12"/>
              <p:cNvSpPr/>
              <p:nvPr/>
            </p:nvSpPr>
            <p:spPr>
              <a:xfrm>
                <a:off x="4027311" y="4067196"/>
                <a:ext cx="285978" cy="165125"/>
              </a:xfrm>
              <a:custGeom>
                <a:avLst/>
                <a:gdLst/>
                <a:ahLst/>
                <a:cxnLst/>
                <a:rect l="l" t="t" r="r" b="b"/>
                <a:pathLst>
                  <a:path w="357473" h="206406" extrusionOk="0">
                    <a:moveTo>
                      <a:pt x="178784" y="206407"/>
                    </a:moveTo>
                    <a:lnTo>
                      <a:pt x="0" y="103156"/>
                    </a:lnTo>
                    <a:lnTo>
                      <a:pt x="178689" y="0"/>
                    </a:lnTo>
                    <a:lnTo>
                      <a:pt x="357473" y="103156"/>
                    </a:lnTo>
                    <a:lnTo>
                      <a:pt x="178784" y="2064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2"/>
              <p:cNvSpPr/>
              <p:nvPr/>
            </p:nvSpPr>
            <p:spPr>
              <a:xfrm>
                <a:off x="4170249" y="4149670"/>
                <a:ext cx="142951" cy="319278"/>
              </a:xfrm>
              <a:custGeom>
                <a:avLst/>
                <a:gdLst/>
                <a:ahLst/>
                <a:cxnLst/>
                <a:rect l="l" t="t" r="r" b="b"/>
                <a:pathLst>
                  <a:path w="178689" h="399097" extrusionOk="0">
                    <a:moveTo>
                      <a:pt x="178689" y="295846"/>
                    </a:moveTo>
                    <a:lnTo>
                      <a:pt x="0" y="399098"/>
                    </a:lnTo>
                    <a:lnTo>
                      <a:pt x="0" y="103251"/>
                    </a:lnTo>
                    <a:lnTo>
                      <a:pt x="178689" y="0"/>
                    </a:lnTo>
                    <a:lnTo>
                      <a:pt x="178689" y="2958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2"/>
              <p:cNvSpPr/>
              <p:nvPr/>
            </p:nvSpPr>
            <p:spPr>
              <a:xfrm>
                <a:off x="4359514" y="3443605"/>
                <a:ext cx="123401" cy="242674"/>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12"/>
              <p:cNvSpPr/>
              <p:nvPr/>
            </p:nvSpPr>
            <p:spPr>
              <a:xfrm>
                <a:off x="4386191" y="4013507"/>
                <a:ext cx="85270" cy="65855"/>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2"/>
              <p:cNvSpPr/>
              <p:nvPr/>
            </p:nvSpPr>
            <p:spPr>
              <a:xfrm>
                <a:off x="4386358" y="4035136"/>
                <a:ext cx="84898" cy="44294"/>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2"/>
              <p:cNvSpPr/>
              <p:nvPr/>
            </p:nvSpPr>
            <p:spPr>
              <a:xfrm>
                <a:off x="4488338" y="3953912"/>
                <a:ext cx="85261" cy="63613"/>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2"/>
              <p:cNvSpPr/>
              <p:nvPr/>
            </p:nvSpPr>
            <p:spPr>
              <a:xfrm>
                <a:off x="4488682" y="3974367"/>
                <a:ext cx="84923" cy="44256"/>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2"/>
              <p:cNvSpPr/>
              <p:nvPr/>
            </p:nvSpPr>
            <p:spPr>
              <a:xfrm>
                <a:off x="4254514" y="3662153"/>
                <a:ext cx="298029" cy="360530"/>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2"/>
              <p:cNvSpPr/>
              <p:nvPr/>
            </p:nvSpPr>
            <p:spPr>
              <a:xfrm>
                <a:off x="4279346" y="3421120"/>
                <a:ext cx="93728" cy="91216"/>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2"/>
              <p:cNvSpPr/>
              <p:nvPr/>
            </p:nvSpPr>
            <p:spPr>
              <a:xfrm>
                <a:off x="4254597" y="3433943"/>
                <a:ext cx="151659" cy="296670"/>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2"/>
              <p:cNvSpPr/>
              <p:nvPr/>
            </p:nvSpPr>
            <p:spPr>
              <a:xfrm>
                <a:off x="4275867" y="3326707"/>
                <a:ext cx="101092" cy="122957"/>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12"/>
              <p:cNvSpPr/>
              <p:nvPr/>
            </p:nvSpPr>
            <p:spPr>
              <a:xfrm>
                <a:off x="4266495" y="3315741"/>
                <a:ext cx="106605" cy="105444"/>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2"/>
              <p:cNvSpPr/>
              <p:nvPr/>
            </p:nvSpPr>
            <p:spPr>
              <a:xfrm>
                <a:off x="4373043" y="3434522"/>
                <a:ext cx="49149" cy="71094"/>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0" name="Google Shape;330;p12"/>
              <p:cNvGrpSpPr/>
              <p:nvPr/>
            </p:nvGrpSpPr>
            <p:grpSpPr>
              <a:xfrm flipH="1">
                <a:off x="4321768" y="3621401"/>
                <a:ext cx="239005" cy="181217"/>
                <a:chOff x="6621095" y="1452181"/>
                <a:chExt cx="330894" cy="250785"/>
              </a:xfrm>
            </p:grpSpPr>
            <p:sp>
              <p:nvSpPr>
                <p:cNvPr id="331" name="Google Shape;331;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6" name="Google Shape;336;p12"/>
              <p:cNvSpPr/>
              <p:nvPr/>
            </p:nvSpPr>
            <p:spPr>
              <a:xfrm>
                <a:off x="4228115" y="3483465"/>
                <a:ext cx="114539" cy="321870"/>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12"/>
              <p:cNvSpPr/>
              <p:nvPr/>
            </p:nvSpPr>
            <p:spPr>
              <a:xfrm>
                <a:off x="4223328" y="3479828"/>
                <a:ext cx="66218" cy="90245"/>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38" name="Google Shape;338;p12"/>
          <p:cNvSpPr txBox="1">
            <a:spLocks noGrp="1"/>
          </p:cNvSpPr>
          <p:nvPr>
            <p:ph type="ctrTitle"/>
          </p:nvPr>
        </p:nvSpPr>
        <p:spPr>
          <a:xfrm>
            <a:off x="901881" y="1914620"/>
            <a:ext cx="8133262" cy="141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chemeClr val="bg2"/>
                </a:solidFill>
              </a:rPr>
              <a:t>FAPS-INF6900 Individual Work: Cloud and Mobile Computing</a:t>
            </a:r>
            <a:endParaRPr sz="2800" dirty="0"/>
          </a:p>
        </p:txBody>
      </p:sp>
      <p:sp>
        <p:nvSpPr>
          <p:cNvPr id="2" name="TextBox 1">
            <a:extLst>
              <a:ext uri="{FF2B5EF4-FFF2-40B4-BE49-F238E27FC236}">
                <a16:creationId xmlns:a16="http://schemas.microsoft.com/office/drawing/2014/main" id="{65888F5A-9CD0-371A-1757-862A3642AF3C}"/>
              </a:ext>
            </a:extLst>
          </p:cNvPr>
          <p:cNvSpPr txBox="1"/>
          <p:nvPr/>
        </p:nvSpPr>
        <p:spPr>
          <a:xfrm>
            <a:off x="3211885" y="3520304"/>
            <a:ext cx="6941312" cy="307777"/>
          </a:xfrm>
          <a:prstGeom prst="rect">
            <a:avLst/>
          </a:prstGeom>
          <a:noFill/>
        </p:spPr>
        <p:txBody>
          <a:bodyPr wrap="square" rtlCol="0">
            <a:spAutoFit/>
          </a:bodyPr>
          <a:lstStyle/>
          <a:p>
            <a:r>
              <a:rPr lang="en-US" sz="1400" dirty="0">
                <a:solidFill>
                  <a:schemeClr val="accent1">
                    <a:lumMod val="75000"/>
                  </a:schemeClr>
                </a:solidFill>
              </a:rPr>
              <a:t>By: </a:t>
            </a:r>
            <a:r>
              <a:rPr lang="en-US" sz="1400" i="1" dirty="0">
                <a:solidFill>
                  <a:schemeClr val="accent1">
                    <a:lumMod val="75000"/>
                  </a:schemeClr>
                </a:solidFill>
              </a:rPr>
              <a:t>Deemah H. Tashman</a:t>
            </a:r>
            <a:endParaRPr lang="en-US" dirty="0">
              <a:solidFill>
                <a:schemeClr val="accent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434577" y="3271984"/>
            <a:ext cx="5640900" cy="2640900"/>
          </a:xfrm>
          <a:prstGeom prst="rect">
            <a:avLst/>
          </a:prstGeom>
        </p:spPr>
        <p:txBody>
          <a:bodyPr spcFirstLastPara="1" wrap="square" lIns="0" tIns="0" rIns="0" bIns="0" anchor="t" anchorCtr="0">
            <a:noAutofit/>
          </a:bodyPr>
          <a:lstStyle/>
          <a:p>
            <a:pPr marL="285750" indent="-285750"/>
            <a:r>
              <a:rPr lang="en-GB" sz="1400" dirty="0"/>
              <a:t>Website Link: </a:t>
            </a:r>
            <a:r>
              <a:rPr lang="en-GB" sz="1400" dirty="0">
                <a:hlinkClick r:id="rId3"/>
              </a:rPr>
              <a:t>https://iwcmc.net/2024/index.php</a:t>
            </a:r>
            <a:r>
              <a:rPr lang="en-GB" sz="1400" dirty="0"/>
              <a:t> </a:t>
            </a:r>
          </a:p>
          <a:p>
            <a:pPr marL="285750" indent="-285750"/>
            <a:r>
              <a:rPr lang="en-US" sz="1400" dirty="0"/>
              <a:t>Average acceptance rate in 2023 is </a:t>
            </a:r>
            <a:r>
              <a:rPr lang="en-GB" sz="1400" dirty="0"/>
              <a:t>37.0%.</a:t>
            </a:r>
          </a:p>
          <a:p>
            <a:pPr marL="285750" indent="-285750"/>
            <a:r>
              <a:rPr lang="en-GB" sz="1400" dirty="0"/>
              <a:t>Submission deadline:  February, 2024.</a:t>
            </a:r>
          </a:p>
          <a:p>
            <a:pPr marL="285750" indent="-285750"/>
            <a:r>
              <a:rPr lang="en-GB" sz="1400" dirty="0"/>
              <a:t>Decision date: March, 2024</a:t>
            </a:r>
          </a:p>
          <a:p>
            <a:pPr marL="285750" indent="-285750"/>
            <a:r>
              <a:rPr lang="en-US" sz="1400" dirty="0"/>
              <a:t>Accepted Author Registration: April, 2024</a:t>
            </a:r>
          </a:p>
          <a:p>
            <a:pPr marL="285750" indent="-285750"/>
            <a:r>
              <a:rPr lang="en-US" sz="1400" dirty="0"/>
              <a:t>Camera-Ready:  April, 2024</a:t>
            </a:r>
            <a:endParaRPr lang="en-GB" sz="14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10</a:t>
            </a:fld>
            <a:endParaRPr/>
          </a:p>
        </p:txBody>
      </p:sp>
      <p:pic>
        <p:nvPicPr>
          <p:cNvPr id="3" name="Picture 2">
            <a:extLst>
              <a:ext uri="{FF2B5EF4-FFF2-40B4-BE49-F238E27FC236}">
                <a16:creationId xmlns:a16="http://schemas.microsoft.com/office/drawing/2014/main" id="{3F250A80-DBBD-5461-A682-28DDD46FCF58}"/>
              </a:ext>
            </a:extLst>
          </p:cNvPr>
          <p:cNvPicPr>
            <a:picLocks noChangeAspect="1"/>
          </p:cNvPicPr>
          <p:nvPr/>
        </p:nvPicPr>
        <p:blipFill>
          <a:blip r:embed="rId4"/>
          <a:stretch>
            <a:fillRect/>
          </a:stretch>
        </p:blipFill>
        <p:spPr>
          <a:xfrm>
            <a:off x="0" y="1"/>
            <a:ext cx="9144000" cy="3271984"/>
          </a:xfrm>
          <a:prstGeom prst="rect">
            <a:avLst/>
          </a:prstGeom>
        </p:spPr>
      </p:pic>
    </p:spTree>
    <p:extLst>
      <p:ext uri="{BB962C8B-B14F-4D97-AF65-F5344CB8AC3E}">
        <p14:creationId xmlns:p14="http://schemas.microsoft.com/office/powerpoint/2010/main" val="244385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5C2698D-C8D6-4D2C-99CE-E11931192163}"/>
              </a:ext>
            </a:extLst>
          </p:cNvPr>
          <p:cNvGraphicFramePr/>
          <p:nvPr>
            <p:extLst>
              <p:ext uri="{D42A27DB-BD31-4B8C-83A1-F6EECF244321}">
                <p14:modId xmlns:p14="http://schemas.microsoft.com/office/powerpoint/2010/main" val="2932506323"/>
              </p:ext>
            </p:extLst>
          </p:nvPr>
        </p:nvGraphicFramePr>
        <p:xfrm>
          <a:off x="1219031" y="1553137"/>
          <a:ext cx="5640900" cy="264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11</a:t>
            </a:fld>
            <a:endParaRPr/>
          </a:p>
        </p:txBody>
      </p:sp>
      <p:sp>
        <p:nvSpPr>
          <p:cNvPr id="6" name="Google Shape;594;p17">
            <a:extLst>
              <a:ext uri="{FF2B5EF4-FFF2-40B4-BE49-F238E27FC236}">
                <a16:creationId xmlns:a16="http://schemas.microsoft.com/office/drawing/2014/main" id="{ACB18BC8-CAD1-46AE-86D0-C0EFE4E65F70}"/>
              </a:ext>
            </a:extLst>
          </p:cNvPr>
          <p:cNvSpPr txBox="1">
            <a:spLocks noGrp="1"/>
          </p:cNvSpPr>
          <p:nvPr>
            <p:ph type="title"/>
          </p:nvPr>
        </p:nvSpPr>
        <p:spPr>
          <a:xfrm>
            <a:off x="457200" y="562539"/>
            <a:ext cx="8176998"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sz="4000" dirty="0"/>
              <a:t>Submission Process (IEEE ICC’25 as a example):</a:t>
            </a:r>
            <a:endParaRPr sz="4000" dirty="0"/>
          </a:p>
        </p:txBody>
      </p:sp>
    </p:spTree>
    <p:extLst>
      <p:ext uri="{BB962C8B-B14F-4D97-AF65-F5344CB8AC3E}">
        <p14:creationId xmlns:p14="http://schemas.microsoft.com/office/powerpoint/2010/main" val="29984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229589" y="1417784"/>
            <a:ext cx="8745708" cy="3967015"/>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GB" sz="1400" dirty="0"/>
              <a:t>Several technical symposia.</a:t>
            </a:r>
          </a:p>
          <a:p>
            <a:pPr marL="285750" indent="-285750">
              <a:buFont typeface="Arial" panose="020B0604020202020204" pitchFamily="34" charset="0"/>
              <a:buChar char="•"/>
            </a:pPr>
            <a:r>
              <a:rPr lang="en-GB" sz="1400" dirty="0"/>
              <a:t>Standard IEEE Conference templates for Latex: </a:t>
            </a:r>
            <a:r>
              <a:rPr lang="en-GB" sz="1400" dirty="0">
                <a:hlinkClick r:id="rId3"/>
              </a:rPr>
              <a:t>https://www.ieee.org/conferences/publishing/templates.html</a:t>
            </a:r>
            <a:r>
              <a:rPr lang="en-GB" sz="1400" dirty="0"/>
              <a:t> </a:t>
            </a:r>
          </a:p>
          <a:p>
            <a:pPr marL="285750" indent="-285750">
              <a:buFont typeface="Arial" panose="020B0604020202020204" pitchFamily="34" charset="0"/>
              <a:buChar char="•"/>
            </a:pPr>
            <a:r>
              <a:rPr lang="en-US" sz="1400" dirty="0"/>
              <a:t>All final submissions of accepted papers must be written in English with a maximum paper length of six (6) printed pages (except for </a:t>
            </a:r>
            <a:r>
              <a:rPr lang="en-US" sz="1400" dirty="0" err="1"/>
              <a:t>CloudCom</a:t>
            </a:r>
            <a:r>
              <a:rPr lang="en-US" sz="1400" dirty="0"/>
              <a:t> (up to 8 pages) and IEEE ICDCS (up to  12 pages)), (10-point font) including figures. Additional printed pages (10-point font) may be included in final submissions and usually the extra page will incur an over length page charge of US$100.</a:t>
            </a:r>
          </a:p>
          <a:p>
            <a:pPr marL="285750" indent="-285750">
              <a:buFont typeface="Arial" panose="020B0604020202020204" pitchFamily="34" charset="0"/>
              <a:buChar char="•"/>
            </a:pPr>
            <a:r>
              <a:rPr lang="en-GB" sz="1400" dirty="0"/>
              <a:t>Peer-reviewed.</a:t>
            </a:r>
          </a:p>
          <a:p>
            <a:pPr marL="285750" indent="-285750">
              <a:buFont typeface="Arial" panose="020B0604020202020204" pitchFamily="34" charset="0"/>
              <a:buChar char="•"/>
            </a:pPr>
            <a:r>
              <a:rPr lang="en-US" sz="1400" dirty="0"/>
              <a:t>Single-round review process: In this process, the submitted papers undergo only one round of review, after which they receive a final decision of either </a:t>
            </a:r>
            <a:r>
              <a:rPr lang="en-US" sz="1400" i="1" dirty="0"/>
              <a:t>acceptance</a:t>
            </a:r>
            <a:r>
              <a:rPr lang="en-US" sz="1400" dirty="0"/>
              <a:t> or </a:t>
            </a:r>
            <a:r>
              <a:rPr lang="en-US" sz="1400" i="1" dirty="0"/>
              <a:t>rejection.</a:t>
            </a:r>
          </a:p>
          <a:p>
            <a:pPr marL="285750" indent="-285750">
              <a:buFont typeface="Arial" panose="020B0604020202020204" pitchFamily="34" charset="0"/>
              <a:buChar char="•"/>
            </a:pPr>
            <a:r>
              <a:rPr lang="en-US" sz="1400" dirty="0"/>
              <a:t>To be published in the  conference Proceedings and to be eligible for publication in IEEE Xplore®, an author of an accepted paper is required to register for the conference and the paper must be presented by an author of that paper at the conference. </a:t>
            </a:r>
            <a:endParaRPr lang="en-GB" sz="14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mtClean="0"/>
              <a:t>12</a:t>
            </a:fld>
            <a:endParaRPr lang="en"/>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60216" y="576572"/>
            <a:ext cx="8783783" cy="770480"/>
          </a:xfrm>
        </p:spPr>
        <p:txBody>
          <a:bodyPr/>
          <a:lstStyle/>
          <a:p>
            <a:r>
              <a:rPr lang="en-US" sz="3600" dirty="0"/>
              <a:t>Submission Guidelines (Applies for all previous conferences):</a:t>
            </a:r>
          </a:p>
        </p:txBody>
      </p:sp>
    </p:spTree>
    <p:extLst>
      <p:ext uri="{BB962C8B-B14F-4D97-AF65-F5344CB8AC3E}">
        <p14:creationId xmlns:p14="http://schemas.microsoft.com/office/powerpoint/2010/main" val="2763354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199146" y="1310433"/>
            <a:ext cx="8944854" cy="3765937"/>
          </a:xfrm>
          <a:prstGeom prst="rect">
            <a:avLst/>
          </a:prstGeom>
        </p:spPr>
        <p:txBody>
          <a:bodyPr spcFirstLastPara="1" wrap="square" lIns="0" tIns="0" rIns="0" bIns="0" anchor="t" anchorCtr="0">
            <a:noAutofit/>
          </a:bodyPr>
          <a:lstStyle/>
          <a:p>
            <a:r>
              <a:rPr lang="en-US" sz="1050" b="1" dirty="0"/>
              <a:t>IEEE Transactions on Mobile Computing</a:t>
            </a:r>
          </a:p>
          <a:p>
            <a:pPr marL="114300" indent="0">
              <a:buNone/>
            </a:pPr>
            <a:r>
              <a:rPr lang="en-US" sz="1050" b="1" dirty="0"/>
              <a:t>Focus:</a:t>
            </a:r>
            <a:r>
              <a:rPr lang="en-US" sz="1050" dirty="0"/>
              <a:t> Covers mobile computing, mobile networks, wireless communication, and mobile applications.</a:t>
            </a:r>
          </a:p>
          <a:p>
            <a:pPr marL="114300" indent="0">
              <a:buNone/>
            </a:pPr>
            <a:r>
              <a:rPr lang="en-US" sz="1050" b="1" dirty="0"/>
              <a:t>Impact Factor (2023):</a:t>
            </a:r>
            <a:r>
              <a:rPr lang="en-US" sz="1050" dirty="0"/>
              <a:t> 7.7</a:t>
            </a:r>
          </a:p>
          <a:p>
            <a:r>
              <a:rPr lang="en-US" sz="1050" b="1" dirty="0"/>
              <a:t>IEEE Transactions on Cloud Computing</a:t>
            </a:r>
          </a:p>
          <a:p>
            <a:pPr marL="114300" indent="0">
              <a:buNone/>
            </a:pPr>
            <a:r>
              <a:rPr lang="en-US" sz="1050" b="1" dirty="0"/>
              <a:t>Focus:</a:t>
            </a:r>
            <a:r>
              <a:rPr lang="en-US" sz="1050" dirty="0"/>
              <a:t> Focuses on research related to cloud computing, including cloud architecture, virtualization, and cloud service models.</a:t>
            </a:r>
          </a:p>
          <a:p>
            <a:pPr marL="114300" indent="0">
              <a:buNone/>
            </a:pPr>
            <a:r>
              <a:rPr lang="en-US" sz="1050" b="1" dirty="0"/>
              <a:t>Impact Factor (2023):</a:t>
            </a:r>
            <a:r>
              <a:rPr lang="en-US" sz="1050" dirty="0"/>
              <a:t> 6.5</a:t>
            </a:r>
          </a:p>
          <a:p>
            <a:r>
              <a:rPr lang="en-US" sz="1050" b="1" dirty="0"/>
              <a:t> IEEE Internet of Things Journal</a:t>
            </a:r>
          </a:p>
          <a:p>
            <a:pPr marL="114300" indent="0">
              <a:buNone/>
            </a:pPr>
            <a:r>
              <a:rPr lang="en-US" sz="1050" b="1" dirty="0"/>
              <a:t>Focus:</a:t>
            </a:r>
            <a:r>
              <a:rPr lang="en-US" sz="1050" dirty="0"/>
              <a:t> Publishes research related to IoT, including mobile and cloud computing as they pertain to IoT environments.</a:t>
            </a:r>
          </a:p>
          <a:p>
            <a:pPr marL="114300" indent="0">
              <a:buNone/>
            </a:pPr>
            <a:r>
              <a:rPr lang="en-US" sz="1050" b="1" dirty="0"/>
              <a:t>Impact Factor (2023):</a:t>
            </a:r>
            <a:r>
              <a:rPr lang="en-US" sz="1050" dirty="0"/>
              <a:t> 8.2</a:t>
            </a:r>
          </a:p>
          <a:p>
            <a:r>
              <a:rPr lang="en-US" sz="1050" b="1" dirty="0"/>
              <a:t> IEEE Transactions on Vehicular Technology</a:t>
            </a:r>
          </a:p>
          <a:p>
            <a:pPr marL="114300" indent="0">
              <a:buNone/>
            </a:pPr>
            <a:r>
              <a:rPr lang="en-US" sz="1050" b="1" dirty="0"/>
              <a:t>Focus:</a:t>
            </a:r>
            <a:r>
              <a:rPr lang="en-US" sz="1050" dirty="0"/>
              <a:t> Covers vehicular technology, including mobile and edge computing in vehicular networks and smart transportation systems.</a:t>
            </a:r>
          </a:p>
          <a:p>
            <a:pPr marL="114300" indent="0">
              <a:buNone/>
            </a:pPr>
            <a:r>
              <a:rPr lang="en-US" sz="1050" b="1" dirty="0"/>
              <a:t>Impact Factor (2023):</a:t>
            </a:r>
            <a:r>
              <a:rPr lang="en-US" sz="1050" dirty="0"/>
              <a:t> 6.1</a:t>
            </a:r>
          </a:p>
          <a:p>
            <a:r>
              <a:rPr lang="en-US" sz="1050" b="1" dirty="0"/>
              <a:t>IEEE Transactions on Services Computing</a:t>
            </a:r>
          </a:p>
          <a:p>
            <a:pPr marL="114300" indent="0">
              <a:buNone/>
            </a:pPr>
            <a:r>
              <a:rPr lang="en-US" sz="1050" b="1" dirty="0"/>
              <a:t>Focus:</a:t>
            </a:r>
            <a:r>
              <a:rPr lang="en-US" sz="1050" dirty="0"/>
              <a:t> Covers services computing, including cloud computing, service-oriented architecture, and web services.</a:t>
            </a:r>
          </a:p>
          <a:p>
            <a:pPr marL="114300" indent="0">
              <a:buNone/>
            </a:pPr>
            <a:r>
              <a:rPr lang="en-US" sz="1050" b="1" dirty="0"/>
              <a:t>Impact Factor (2023):</a:t>
            </a:r>
            <a:r>
              <a:rPr lang="en-US" sz="1050" dirty="0"/>
              <a:t> 5.5</a:t>
            </a:r>
          </a:p>
          <a:p>
            <a:pPr marL="285750" indent="-285750">
              <a:buFont typeface="Arial" panose="020B0604020202020204" pitchFamily="34" charset="0"/>
              <a:buChar char="•"/>
            </a:pPr>
            <a:endParaRPr lang="en-GB" sz="11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mtClean="0"/>
              <a:t>13</a:t>
            </a:fld>
            <a:endParaRPr lang="en"/>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60217" y="591086"/>
            <a:ext cx="8497126" cy="599086"/>
          </a:xfrm>
        </p:spPr>
        <p:txBody>
          <a:bodyPr/>
          <a:lstStyle/>
          <a:p>
            <a:r>
              <a:rPr lang="en-CA" sz="3200" dirty="0"/>
              <a:t>Top Journals in the Field of Mobile and Cloud Computing</a:t>
            </a:r>
            <a:endParaRPr lang="en-US" sz="3200" dirty="0"/>
          </a:p>
        </p:txBody>
      </p:sp>
    </p:spTree>
    <p:extLst>
      <p:ext uri="{BB962C8B-B14F-4D97-AF65-F5344CB8AC3E}">
        <p14:creationId xmlns:p14="http://schemas.microsoft.com/office/powerpoint/2010/main" val="141642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199146" y="1071257"/>
            <a:ext cx="8745708" cy="3967015"/>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US" sz="1050" dirty="0"/>
              <a:t>D. </a:t>
            </a:r>
            <a:r>
              <a:rPr lang="en-US" sz="1050" dirty="0" err="1"/>
              <a:t>Trihinas</a:t>
            </a:r>
            <a:r>
              <a:rPr lang="en-US" sz="1050" dirty="0"/>
              <a:t>, M. </a:t>
            </a:r>
            <a:r>
              <a:rPr lang="en-US" sz="1050" dirty="0" err="1"/>
              <a:t>Symeonides</a:t>
            </a:r>
            <a:r>
              <a:rPr lang="en-US" sz="1050" dirty="0"/>
              <a:t>, J. Georgiou, G. </a:t>
            </a:r>
            <a:r>
              <a:rPr lang="en-US" sz="1050" dirty="0" err="1"/>
              <a:t>Pallis</a:t>
            </a:r>
            <a:r>
              <a:rPr lang="en-US" sz="1050" dirty="0"/>
              <a:t> and M. D. </a:t>
            </a:r>
            <a:r>
              <a:rPr lang="en-US" sz="1050" dirty="0" err="1"/>
              <a:t>Dikaiakos</a:t>
            </a:r>
            <a:r>
              <a:rPr lang="en-US" sz="1050" dirty="0"/>
              <a:t>, "</a:t>
            </a:r>
            <a:r>
              <a:rPr lang="en-US" sz="1050" dirty="0">
                <a:hlinkClick r:id="rId3"/>
              </a:rPr>
              <a:t>Energy-Aware Streaming Analytics Job Scheduling for Edge Computing</a:t>
            </a:r>
            <a:r>
              <a:rPr lang="en-US" sz="1050" dirty="0"/>
              <a:t>," 2023 IEEE International Conference on Cloud Computing Technology and Science (</a:t>
            </a:r>
            <a:r>
              <a:rPr lang="en-US" sz="1050" dirty="0" err="1"/>
              <a:t>CloudCom</a:t>
            </a:r>
            <a:r>
              <a:rPr lang="en-US" sz="1050" dirty="0"/>
              <a:t>), Naples, Italy, 2023, pp. 161-168, </a:t>
            </a:r>
            <a:r>
              <a:rPr lang="en-US" sz="1050" dirty="0" err="1"/>
              <a:t>doi</a:t>
            </a:r>
            <a:r>
              <a:rPr lang="en-US" sz="1050" dirty="0"/>
              <a:t>: 10.1109/CloudCom59040.2023.00036. Main idea: This paper presents a novel approach to scheduling streaming analytics jobs in edge computing environments with a focus on optimizing energy consumption while maintaining performance.</a:t>
            </a:r>
          </a:p>
          <a:p>
            <a:pPr marL="285750" indent="-285750">
              <a:buFont typeface="Arial" panose="020B0604020202020204" pitchFamily="34" charset="0"/>
              <a:buChar char="•"/>
            </a:pPr>
            <a:r>
              <a:rPr lang="en-US" sz="1050" dirty="0"/>
              <a:t>Li, Y., Ye, L., Meng, W. and Li, C., 2023, May. “</a:t>
            </a:r>
            <a:r>
              <a:rPr lang="en-US" sz="1050" dirty="0">
                <a:hlinkClick r:id="rId4"/>
              </a:rPr>
              <a:t>Joint Trajectory Optimization and Mobile-Edge Computation Offloading for Multi-UAV-Connected System</a:t>
            </a:r>
            <a:r>
              <a:rPr lang="en-US" sz="1050" dirty="0"/>
              <a:t>”. In ICC 2023-IEEE International Conference on Communications (pp. 5432-5437). IEEE. Main idea: This paper proposes a joint optimization framework for the trajectory planning of multiple UAVs and the offloading of computational tasks to mobile edge servers to enhance system efficiency and performance.</a:t>
            </a:r>
          </a:p>
          <a:p>
            <a:pPr marL="285750" indent="-285750">
              <a:buFont typeface="Arial" panose="020B0604020202020204" pitchFamily="34" charset="0"/>
              <a:buChar char="•"/>
            </a:pPr>
            <a:r>
              <a:rPr lang="en-US" sz="1050" dirty="0"/>
              <a:t>R. </a:t>
            </a:r>
            <a:r>
              <a:rPr lang="en-US" sz="1050" dirty="0" err="1"/>
              <a:t>Adeogun</a:t>
            </a:r>
            <a:r>
              <a:rPr lang="en-US" sz="1050" dirty="0"/>
              <a:t> and G. Berardinelli, "</a:t>
            </a:r>
            <a:r>
              <a:rPr lang="en-US" sz="1050" dirty="0">
                <a:hlinkClick r:id="rId5"/>
              </a:rPr>
              <a:t>Distributed Channel Allocation for Mobile 6G Subnetworks via Multi-Agent Deep Q-Learning</a:t>
            </a:r>
            <a:r>
              <a:rPr lang="en-US" sz="1050" dirty="0"/>
              <a:t>," 2023 IEEE Wireless Communications and Networking Conference (WCNC), Glasgow, United Kingdom, 2023, pp. 1-6, </a:t>
            </a:r>
            <a:r>
              <a:rPr lang="en-US" sz="1050" dirty="0" err="1"/>
              <a:t>doi</a:t>
            </a:r>
            <a:r>
              <a:rPr lang="en-US" sz="1050" dirty="0"/>
              <a:t>: 10.1109/WCNC55385.2023.10118710. Main idea: Explores innovative approaches in mobile computing using reinforcement learning techniques.</a:t>
            </a:r>
          </a:p>
          <a:p>
            <a:pPr marL="285750" indent="-285750">
              <a:buFont typeface="Arial" panose="020B0604020202020204" pitchFamily="34" charset="0"/>
              <a:buChar char="•"/>
            </a:pPr>
            <a:r>
              <a:rPr lang="en-GB" sz="1050" dirty="0"/>
              <a:t>J. Liu, Z. Chang, G. Min and Y. Zhang, "</a:t>
            </a:r>
            <a:r>
              <a:rPr lang="en-GB" sz="1050" dirty="0">
                <a:hlinkClick r:id="rId6"/>
              </a:rPr>
              <a:t>Energy-Efficient and Privacy-Preserved Incentive Mechanism for Federated Learning in Mobile Edge Computing</a:t>
            </a:r>
            <a:r>
              <a:rPr lang="en-GB" sz="1050" dirty="0"/>
              <a:t>," ICC 2023 - IEEE International Conference on Communications, Rome, Italy, 2023, pp. 172-178, </a:t>
            </a:r>
            <a:r>
              <a:rPr lang="en-GB" sz="1050" dirty="0" err="1"/>
              <a:t>doi</a:t>
            </a:r>
            <a:r>
              <a:rPr lang="en-GB" sz="1050" dirty="0"/>
              <a:t>: 10.1109/ICC45041.2023.10279757. Main idea: </a:t>
            </a:r>
            <a:r>
              <a:rPr lang="en-US" sz="1050" dirty="0"/>
              <a:t>The research addresses the challenges of energy efficiency and privacy in federated learning within mobile edge computing environments. The proposed incentive mechanism optimizes resource usage while preserving user privacy, making it a significant contribution to the field.</a:t>
            </a:r>
          </a:p>
          <a:p>
            <a:pPr marL="285750" indent="-285750">
              <a:buFont typeface="Arial" panose="020B0604020202020204" pitchFamily="34" charset="0"/>
              <a:buChar char="•"/>
            </a:pPr>
            <a:r>
              <a:rPr lang="en-GB" sz="1050" dirty="0"/>
              <a:t>L. Liu, J. Zhang, S. H. Song and K. B. </a:t>
            </a:r>
            <a:r>
              <a:rPr lang="en-GB" sz="1050" dirty="0" err="1"/>
              <a:t>Letaief</a:t>
            </a:r>
            <a:r>
              <a:rPr lang="en-GB" sz="1050" dirty="0"/>
              <a:t>, "</a:t>
            </a:r>
            <a:r>
              <a:rPr lang="en-GB" sz="1050" dirty="0">
                <a:hlinkClick r:id="rId7"/>
              </a:rPr>
              <a:t>Client-Edge-Cloud Hierarchical Federated Learning</a:t>
            </a:r>
            <a:r>
              <a:rPr lang="en-GB" sz="1050" dirty="0"/>
              <a:t>," ICC 2020 - 2020 IEEE International Conference on Communications (ICC), Dublin, Ireland, 2020, pp. 1-6, </a:t>
            </a:r>
            <a:r>
              <a:rPr lang="en-GB" sz="1050" dirty="0" err="1"/>
              <a:t>doi</a:t>
            </a:r>
            <a:r>
              <a:rPr lang="en-GB" sz="1050" dirty="0"/>
              <a:t>: 10.1109/ICC40277.2020.9148862. Main idea: </a:t>
            </a:r>
            <a:r>
              <a:rPr lang="en-US" sz="1050" dirty="0"/>
              <a:t>proposes a hierarchical federated learning architecture that optimizes communication and computation efficiency, reducing energy consumption and training time while maintaining model performance through coordinated model aggregation across clients, edge servers, and cloud servers.</a:t>
            </a:r>
            <a:endParaRPr lang="en-GB" sz="105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mtClean="0"/>
              <a:t>14</a:t>
            </a:fld>
            <a:endParaRPr lang="en"/>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81610" y="398666"/>
            <a:ext cx="8630863" cy="599086"/>
          </a:xfrm>
        </p:spPr>
        <p:txBody>
          <a:bodyPr/>
          <a:lstStyle/>
          <a:p>
            <a:r>
              <a:rPr lang="en-US" sz="2400" dirty="0"/>
              <a:t>10 Conference Papers (Most are best paper award winners): Links &amp; Main Idea</a:t>
            </a:r>
          </a:p>
        </p:txBody>
      </p:sp>
    </p:spTree>
    <p:extLst>
      <p:ext uri="{BB962C8B-B14F-4D97-AF65-F5344CB8AC3E}">
        <p14:creationId xmlns:p14="http://schemas.microsoft.com/office/powerpoint/2010/main" val="831711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199146" y="1071257"/>
            <a:ext cx="8745708" cy="3967015"/>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GB" sz="1050" dirty="0"/>
              <a:t>X. Ma, A. Zhou, S. Zhang and S. Wang, "</a:t>
            </a:r>
            <a:r>
              <a:rPr lang="en-GB" sz="1050" dirty="0">
                <a:hlinkClick r:id="rId3"/>
              </a:rPr>
              <a:t>Cooperative Service Caching and Workload Scheduling in Mobile Edge Computing</a:t>
            </a:r>
            <a:r>
              <a:rPr lang="en-GB" sz="1050" dirty="0"/>
              <a:t>," IEEE INFOCOM 2020 - IEEE Conference on Computer Communications, Toronto, ON, Canada, 2020, pp. 2076-2085, </a:t>
            </a:r>
            <a:r>
              <a:rPr lang="en-GB" sz="1050" dirty="0" err="1"/>
              <a:t>doi</a:t>
            </a:r>
            <a:r>
              <a:rPr lang="en-GB" sz="1050" dirty="0"/>
              <a:t>: 10.1109/INFOCOM41043.2020.9155455. </a:t>
            </a:r>
            <a:r>
              <a:rPr lang="en-GB" sz="1050" i="1" dirty="0"/>
              <a:t>Main idea</a:t>
            </a:r>
            <a:r>
              <a:rPr lang="en-GB" sz="1050" dirty="0"/>
              <a:t>: </a:t>
            </a:r>
            <a:r>
              <a:rPr lang="en-US" sz="1050" dirty="0"/>
              <a:t> investigate and optimize cooperative service caching and workload scheduling among edge nodes in mobile edge computing, aiming to minimize service response time and outsourcing traffic to central clouds through a proposed iterative algorithm.</a:t>
            </a:r>
            <a:endParaRPr lang="en-GB" sz="1050" dirty="0"/>
          </a:p>
          <a:p>
            <a:pPr marL="285750" indent="-285750">
              <a:buFont typeface="Arial" panose="020B0604020202020204" pitchFamily="34" charset="0"/>
              <a:buChar char="•"/>
            </a:pPr>
            <a:r>
              <a:rPr lang="en-US" sz="1050" dirty="0"/>
              <a:t>A. </a:t>
            </a:r>
            <a:r>
              <a:rPr lang="en-US" sz="1050" dirty="0" err="1"/>
              <a:t>Taïk</a:t>
            </a:r>
            <a:r>
              <a:rPr lang="en-US" sz="1050" dirty="0"/>
              <a:t> and S. </a:t>
            </a:r>
            <a:r>
              <a:rPr lang="en-US" sz="1050" dirty="0" err="1"/>
              <a:t>Cherkaoui</a:t>
            </a:r>
            <a:r>
              <a:rPr lang="en-US" sz="1050" dirty="0"/>
              <a:t>, "</a:t>
            </a:r>
            <a:r>
              <a:rPr lang="en-US" sz="1050" dirty="0">
                <a:hlinkClick r:id="rId4"/>
              </a:rPr>
              <a:t>Electrical Load Forecasting Using Edge Computing and Federated Learning</a:t>
            </a:r>
            <a:r>
              <a:rPr lang="en-US" sz="1050" dirty="0"/>
              <a:t>," ICC 2020 - 2020 IEEE International Conference on Communications (ICC), Dublin, Ireland, 2020, pp. 1-6, </a:t>
            </a:r>
            <a:r>
              <a:rPr lang="en-US" sz="1050" dirty="0" err="1"/>
              <a:t>doi</a:t>
            </a:r>
            <a:r>
              <a:rPr lang="en-US" sz="1050" dirty="0"/>
              <a:t>: 10.1109/ICC40277.2020.9148937. Main idea: evaluate the use of edge computing and federated learning for short-term load forecasting (STLF) in smart grids, aiming to enhance data privacy and increase model accuracy.</a:t>
            </a:r>
          </a:p>
          <a:p>
            <a:pPr marL="285750" indent="-285750">
              <a:buFont typeface="Arial" panose="020B0604020202020204" pitchFamily="34" charset="0"/>
              <a:buChar char="•"/>
            </a:pPr>
            <a:r>
              <a:rPr lang="en-GB" sz="1050" dirty="0"/>
              <a:t>Z. Wang, H. Xu, J. Liu, H. Huang, C. </a:t>
            </a:r>
            <a:r>
              <a:rPr lang="en-GB" sz="1050" dirty="0" err="1"/>
              <a:t>Qiao</a:t>
            </a:r>
            <a:r>
              <a:rPr lang="en-GB" sz="1050" dirty="0"/>
              <a:t> and Y. Zhao, "</a:t>
            </a:r>
            <a:r>
              <a:rPr lang="en-GB" sz="1050" dirty="0">
                <a:hlinkClick r:id="rId5"/>
              </a:rPr>
              <a:t>Resource-Efficient Federated Learning with Hierarchical Aggregation in Edge Computing</a:t>
            </a:r>
            <a:r>
              <a:rPr lang="en-GB" sz="1050" dirty="0"/>
              <a:t>," IEEE INFOCOM 2021 - IEEE Conference on Computer Communications, Vancouver, BC, Canada, 2021, pp. 1-10, </a:t>
            </a:r>
            <a:r>
              <a:rPr lang="en-GB" sz="1050" dirty="0" err="1"/>
              <a:t>doi</a:t>
            </a:r>
            <a:r>
              <a:rPr lang="en-GB" sz="1050" dirty="0"/>
              <a:t>: 10.1109/INFOCOM42981.2021.9488756. Main idea: </a:t>
            </a:r>
            <a:r>
              <a:rPr lang="en-US" sz="1050" dirty="0"/>
              <a:t>propose a resource-efficient federated learning mechanism that employs hierarchical aggregation by dividing edge nodes into clusters, which significantly reduces communication costs and training time.</a:t>
            </a:r>
            <a:endParaRPr lang="en-GB" sz="1050" dirty="0"/>
          </a:p>
          <a:p>
            <a:pPr marL="285750" indent="-285750">
              <a:buFont typeface="Arial" panose="020B0604020202020204" pitchFamily="34" charset="0"/>
              <a:buChar char="•"/>
            </a:pPr>
            <a:r>
              <a:rPr lang="en-GB" sz="1050" dirty="0"/>
              <a:t>G. Zhao, H. Xu, Y. Zhao, C. </a:t>
            </a:r>
            <a:r>
              <a:rPr lang="en-GB" sz="1050" dirty="0" err="1"/>
              <a:t>Qiao</a:t>
            </a:r>
            <a:r>
              <a:rPr lang="en-GB" sz="1050" dirty="0"/>
              <a:t> and L. Huang, "</a:t>
            </a:r>
            <a:r>
              <a:rPr lang="en-GB" sz="1050" dirty="0">
                <a:hlinkClick r:id="rId6"/>
              </a:rPr>
              <a:t>Offloading Dependent Tasks in Mobile Edge Computing with Service Caching</a:t>
            </a:r>
            <a:r>
              <a:rPr lang="en-GB" sz="1050" dirty="0"/>
              <a:t>," IEEE INFOCOM 2020 - IEEE Conference on Computer Communications, Toronto, ON, Canada, 2020, pp. 1997-2006, </a:t>
            </a:r>
            <a:r>
              <a:rPr lang="en-GB" sz="1050" dirty="0" err="1"/>
              <a:t>doi</a:t>
            </a:r>
            <a:r>
              <a:rPr lang="en-GB" sz="1050" dirty="0"/>
              <a:t>: 10.1109/INFOCOM41043.2020.9155396. Main idea: </a:t>
            </a:r>
            <a:r>
              <a:rPr lang="en-US" sz="1050" dirty="0"/>
              <a:t>address the challenge of efficiently offloading dependent tasks to edge nodes with limited service caching in Mobile Edge Computing (MEC).</a:t>
            </a:r>
            <a:endParaRPr lang="en-GB" sz="1050" dirty="0"/>
          </a:p>
          <a:p>
            <a:pPr marL="285750" indent="-285750">
              <a:buFont typeface="Arial" panose="020B0604020202020204" pitchFamily="34" charset="0"/>
              <a:buChar char="•"/>
            </a:pPr>
            <a:r>
              <a:rPr lang="en-GB" sz="1050" dirty="0"/>
              <a:t>Z. Xu, L. Zhou, S. Chi-Kin Chau, W. Liang, Q. Xia and P. Zhou, "</a:t>
            </a:r>
            <a:r>
              <a:rPr lang="en-GB" sz="1050" dirty="0">
                <a:hlinkClick r:id="rId7"/>
              </a:rPr>
              <a:t>Collaborate or Separate? Distributed Service Caching in Mobile Edge Clouds</a:t>
            </a:r>
            <a:r>
              <a:rPr lang="en-GB" sz="1050" dirty="0"/>
              <a:t>," IEEE INFOCOM 2020 - IEEE Conference on Computer Communications, Toronto, ON, Canada, 2020, pp. 2066-2075, </a:t>
            </a:r>
            <a:r>
              <a:rPr lang="en-GB" sz="1050" dirty="0" err="1"/>
              <a:t>doi</a:t>
            </a:r>
            <a:r>
              <a:rPr lang="en-GB" sz="1050" dirty="0"/>
              <a:t>: 10.1109/INFOCOM41043.2020.9155365. Main idea: </a:t>
            </a:r>
            <a:r>
              <a:rPr lang="en-US" sz="1050" dirty="0"/>
              <a:t>address the challenges of service caching in mobile edge networks where multiple network service providers compete for limited resources, proposing both a centralized and a distributed game-theoretical mechanism to minimize the overall cost and improve the efficiency of service caching.</a:t>
            </a:r>
            <a:endParaRPr lang="en-GB" sz="105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mtClean="0"/>
              <a:t>15</a:t>
            </a:fld>
            <a:endParaRPr lang="en"/>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66329" y="361992"/>
            <a:ext cx="8512272" cy="599086"/>
          </a:xfrm>
        </p:spPr>
        <p:txBody>
          <a:bodyPr/>
          <a:lstStyle/>
          <a:p>
            <a:r>
              <a:rPr lang="en-US" sz="2800" dirty="0"/>
              <a:t>10 Conference Papers (Highly cited papers): Links &amp; Main Idea</a:t>
            </a:r>
          </a:p>
        </p:txBody>
      </p:sp>
    </p:spTree>
    <p:extLst>
      <p:ext uri="{BB962C8B-B14F-4D97-AF65-F5344CB8AC3E}">
        <p14:creationId xmlns:p14="http://schemas.microsoft.com/office/powerpoint/2010/main" val="370979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233217" y="1232727"/>
            <a:ext cx="8745708" cy="3967015"/>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US" sz="1050" dirty="0"/>
              <a:t>Y. Mao, C. You, J. Zhang, K. Huang and K. B. </a:t>
            </a:r>
            <a:r>
              <a:rPr lang="en-US" sz="1050" dirty="0" err="1"/>
              <a:t>Letaief</a:t>
            </a:r>
            <a:r>
              <a:rPr lang="en-US" sz="1050" dirty="0"/>
              <a:t>, "</a:t>
            </a:r>
            <a:r>
              <a:rPr lang="en-US" sz="1050" dirty="0">
                <a:hlinkClick r:id="rId3"/>
              </a:rPr>
              <a:t>A Survey on Mobile Edge Computing: The Communication Perspective</a:t>
            </a:r>
            <a:r>
              <a:rPr lang="en-US" sz="1050" dirty="0"/>
              <a:t>“ in IEEE Communications Surveys &amp; Tutorials, vol. 19, no. 4, pp. 2322-2358, </a:t>
            </a:r>
            <a:r>
              <a:rPr lang="en-US" sz="1050" dirty="0" err="1"/>
              <a:t>Fourthquarter</a:t>
            </a:r>
            <a:r>
              <a:rPr lang="en-US" sz="1050" dirty="0"/>
              <a:t> 2017, </a:t>
            </a:r>
            <a:r>
              <a:rPr lang="en-US" sz="1050" dirty="0" err="1"/>
              <a:t>doi</a:t>
            </a:r>
            <a:r>
              <a:rPr lang="en-US" sz="1050" dirty="0"/>
              <a:t>: 10.1109/COMST.2017.2745201. This paper provides a comprehensive survey of Mobile Edge Computing (MEC), focusing on the communication aspects, including the challenges and solutions in integrating MEC into existing mobile networks.</a:t>
            </a:r>
          </a:p>
          <a:p>
            <a:pPr marL="285750" indent="-285750">
              <a:buFont typeface="Arial" panose="020B0604020202020204" pitchFamily="34" charset="0"/>
              <a:buChar char="•"/>
            </a:pPr>
            <a:r>
              <a:rPr lang="en-US" sz="1050" dirty="0"/>
              <a:t>W. Shi, J. Cao, Q. Zhang, Y. Li and L. Xu, "</a:t>
            </a:r>
            <a:r>
              <a:rPr lang="en-US" sz="1050" dirty="0">
                <a:hlinkClick r:id="rId4"/>
              </a:rPr>
              <a:t>Edge Computing: Vision and Challenges</a:t>
            </a:r>
            <a:r>
              <a:rPr lang="en-US" sz="1050" dirty="0"/>
              <a:t>," in IEEE Internet of Things Journal, vol. 3, no. 5, pp. 637-646, Oct. 2016, </a:t>
            </a:r>
            <a:r>
              <a:rPr lang="en-US" sz="1050" dirty="0" err="1"/>
              <a:t>doi</a:t>
            </a:r>
            <a:r>
              <a:rPr lang="en-US" sz="1050" dirty="0"/>
              <a:t>: 10.1109/JIOT.2016.2579198.  This paper discusses the vision of edge computing, its architecture, key challenges, and potential applications, particularly in mobile environments. </a:t>
            </a:r>
          </a:p>
          <a:p>
            <a:pPr marL="285750" indent="-285750">
              <a:buFont typeface="Arial" panose="020B0604020202020204" pitchFamily="34" charset="0"/>
              <a:buChar char="•"/>
            </a:pPr>
            <a:r>
              <a:rPr lang="en-GB" sz="1050" dirty="0"/>
              <a:t>R. LI, C. Shen, H. He, X. Gu, Z. Xu and C. -Z. Xu, "</a:t>
            </a:r>
            <a:r>
              <a:rPr lang="en-GB" sz="1050" dirty="0">
                <a:hlinkClick r:id="rId5"/>
              </a:rPr>
              <a:t>A Lightweight Secure Data Sharing Scheme for Mobile Cloud Computing</a:t>
            </a:r>
            <a:r>
              <a:rPr lang="en-GB" sz="1050" dirty="0"/>
              <a:t>," in IEEE Transactions on Cloud Computing, vol. 6, no. 2, pp. 344-357, 1 April-June 2018, </a:t>
            </a:r>
            <a:r>
              <a:rPr lang="en-GB" sz="1050" dirty="0" err="1"/>
              <a:t>doi</a:t>
            </a:r>
            <a:r>
              <a:rPr lang="en-GB" sz="1050" dirty="0"/>
              <a:t>: 10.1109/TCC.2017.2649685. </a:t>
            </a:r>
            <a:r>
              <a:rPr lang="en-US" sz="1050" dirty="0"/>
              <a:t>This paper proposes a lightweight and secure data-sharing scheme specifically designed for mobile cloud computing. The scheme effectively balances security and efficiency, making it suitable for resource-constrained mobile devices.</a:t>
            </a:r>
          </a:p>
          <a:p>
            <a:pPr marL="285750" indent="-285750">
              <a:buFont typeface="Arial" panose="020B0604020202020204" pitchFamily="34" charset="0"/>
              <a:buChar char="•"/>
            </a:pPr>
            <a:r>
              <a:rPr lang="en-US" sz="1050" dirty="0"/>
              <a:t>W. Fan, J. Liu, M. Hua, F. Wu and Y. Liu, "</a:t>
            </a:r>
            <a:r>
              <a:rPr lang="en-US" sz="1050" dirty="0">
                <a:hlinkClick r:id="rId6"/>
              </a:rPr>
              <a:t>Joint Task Offloading and Resource Allocation for Multi-Access Edge Computing Assisted by Parked and Moving Vehicles</a:t>
            </a:r>
            <a:r>
              <a:rPr lang="en-US" sz="1050" dirty="0"/>
              <a:t>," in IEEE Transactions on Vehicular Technology, vol. 71, no. 5, pp. 5314-5330, May 2022, </a:t>
            </a:r>
            <a:r>
              <a:rPr lang="en-US" sz="1050" dirty="0" err="1"/>
              <a:t>doi</a:t>
            </a:r>
            <a:r>
              <a:rPr lang="en-US" sz="1050" dirty="0"/>
              <a:t>: 10.1109/TVT.2022.3149937. This paper proposes a novel approach to joint task offloading and resource allocation in multi-access edge computing environments, specifically addressing the challenges posed by high mobility in mobile users.</a:t>
            </a:r>
          </a:p>
          <a:p>
            <a:pPr marL="285750" indent="-285750">
              <a:buFont typeface="Arial" panose="020B0604020202020204" pitchFamily="34" charset="0"/>
              <a:buChar char="•"/>
            </a:pPr>
            <a:r>
              <a:rPr lang="en-GB" sz="1050" dirty="0"/>
              <a:t>J. Zhang, H. Guo, J. Liu and Y. Zhang, "</a:t>
            </a:r>
            <a:r>
              <a:rPr lang="en-GB" sz="1050" dirty="0">
                <a:hlinkClick r:id="rId7"/>
              </a:rPr>
              <a:t>Task Offloading in Vehicular Edge Computing Networks: A Load-Balancing Solution</a:t>
            </a:r>
            <a:r>
              <a:rPr lang="en-GB" sz="1050" dirty="0"/>
              <a:t>," in IEEE Transactions on Vehicular Technology, vol. 69, no. 2, pp. 2092-2104, Feb. 2020, </a:t>
            </a:r>
            <a:r>
              <a:rPr lang="en-GB" sz="1050" dirty="0" err="1"/>
              <a:t>doi</a:t>
            </a:r>
            <a:r>
              <a:rPr lang="en-GB" sz="1050" dirty="0"/>
              <a:t>: 10.1109/TVT.2019.2959410. </a:t>
            </a:r>
            <a:r>
              <a:rPr lang="en-US" sz="1050" dirty="0"/>
              <a:t>This paper addresses the challenge of task offloading in vehicular edge computing networks by proposing a load-balancing solution that optimizes resource allocation and reduces latency, thereby enhancing the performance of vehicular networks.</a:t>
            </a:r>
            <a:endParaRPr lang="en-GB" sz="105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16</a:t>
            </a:fld>
            <a:endParaRPr/>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60216" y="539249"/>
            <a:ext cx="9201069" cy="599086"/>
          </a:xfrm>
        </p:spPr>
        <p:txBody>
          <a:bodyPr/>
          <a:lstStyle/>
          <a:p>
            <a:r>
              <a:rPr lang="en-US" sz="3200" dirty="0"/>
              <a:t>A Selection of Journal Papers in the Field:</a:t>
            </a:r>
          </a:p>
        </p:txBody>
      </p:sp>
    </p:spTree>
    <p:extLst>
      <p:ext uri="{BB962C8B-B14F-4D97-AF65-F5344CB8AC3E}">
        <p14:creationId xmlns:p14="http://schemas.microsoft.com/office/powerpoint/2010/main" val="400155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233217" y="1232727"/>
            <a:ext cx="8745708" cy="3967015"/>
          </a:xfrm>
          <a:prstGeom prst="rect">
            <a:avLst/>
          </a:prstGeom>
        </p:spPr>
        <p:txBody>
          <a:bodyPr spcFirstLastPara="1" wrap="square" lIns="0" tIns="0" rIns="0" bIns="0" anchor="t" anchorCtr="0">
            <a:noAutofit/>
          </a:bodyPr>
          <a:lstStyle/>
          <a:p>
            <a:pPr marL="171450" indent="-171450">
              <a:buFont typeface="Wingdings" panose="05000000000000000000" pitchFamily="2" charset="2"/>
              <a:buChar char="v"/>
            </a:pPr>
            <a:r>
              <a:rPr lang="en-US" sz="900" b="1" i="1"/>
              <a:t>Paper Presentations:</a:t>
            </a:r>
          </a:p>
          <a:p>
            <a:pPr marL="171450" indent="-171450"/>
            <a:r>
              <a:rPr lang="en-US" sz="900" dirty="0"/>
              <a:t>Pogonip Scheduler Paper Presentation at 2021 IEEE CLOUD Conference: </a:t>
            </a:r>
            <a:r>
              <a:rPr lang="en-GB" sz="900" dirty="0">
                <a:hlinkClick r:id="rId3"/>
              </a:rPr>
              <a:t>https://www.youtube.com/watch?v=a9yKfAFze0Q</a:t>
            </a:r>
            <a:r>
              <a:rPr lang="en-GB" sz="900" dirty="0"/>
              <a:t> </a:t>
            </a:r>
          </a:p>
          <a:p>
            <a:pPr marL="171450" indent="-171450"/>
            <a:r>
              <a:rPr lang="en-US" sz="900" dirty="0" err="1"/>
              <a:t>MetaNet</a:t>
            </a:r>
            <a:r>
              <a:rPr lang="en-US" sz="900" dirty="0"/>
              <a:t>: Automated Dynamic Selection of Scheduling Policies in Cloud Environments: </a:t>
            </a:r>
            <a:r>
              <a:rPr lang="en-US" sz="900" dirty="0" err="1">
                <a:hlinkClick r:id="rId4"/>
              </a:rPr>
              <a:t>MetaNet</a:t>
            </a:r>
            <a:r>
              <a:rPr lang="en-US" sz="900" dirty="0">
                <a:hlinkClick r:id="rId4"/>
              </a:rPr>
              <a:t> - IEEE CLOUD 2022 / ACM SIGMETRICS 2022 (youtube.com)</a:t>
            </a:r>
            <a:r>
              <a:rPr lang="en-US" sz="900" dirty="0"/>
              <a:t> </a:t>
            </a:r>
          </a:p>
          <a:p>
            <a:pPr marL="171450" indent="-171450"/>
            <a:r>
              <a:rPr lang="en-US" sz="900" dirty="0"/>
              <a:t>Sovereign Data Exchange in Cloud Connected IoT using International Data Spaces: </a:t>
            </a:r>
            <a:r>
              <a:rPr lang="en-US" sz="900" dirty="0">
                <a:hlinkClick r:id="rId5"/>
              </a:rPr>
              <a:t>Sovereign Data Exchange in Cloud Connected IoT using International Data Spaces (youtube.com)</a:t>
            </a:r>
            <a:r>
              <a:rPr lang="en-US" sz="900" dirty="0"/>
              <a:t> </a:t>
            </a:r>
          </a:p>
          <a:p>
            <a:pPr marL="171450" indent="-171450"/>
            <a:r>
              <a:rPr lang="en-US" sz="900" dirty="0"/>
              <a:t>Short and Sweet Checkpoints for C RAN MEC: </a:t>
            </a:r>
            <a:r>
              <a:rPr lang="en-US" sz="900" dirty="0">
                <a:hlinkClick r:id="rId6"/>
              </a:rPr>
              <a:t>(81) Short and Sweet Checkpoints for C RAN MEC – YouTube</a:t>
            </a:r>
            <a:endParaRPr lang="en-US" sz="900" dirty="0"/>
          </a:p>
          <a:p>
            <a:pPr marL="171450" indent="-171450"/>
            <a:r>
              <a:rPr lang="en-US" sz="900" dirty="0"/>
              <a:t>Mobility Enabling Edge Cloud Infrastructure: </a:t>
            </a:r>
            <a:r>
              <a:rPr lang="en-US" sz="900" dirty="0">
                <a:hlinkClick r:id="rId7"/>
              </a:rPr>
              <a:t>Mobility Enabling Edge Cloud Infrastructure (youtube.com)</a:t>
            </a:r>
            <a:endParaRPr lang="en-US" sz="900" dirty="0"/>
          </a:p>
          <a:p>
            <a:pPr marL="171450" indent="-171450"/>
            <a:r>
              <a:rPr lang="en-US" sz="900" dirty="0"/>
              <a:t>When Edge Computing Meets Compact Data Structures: </a:t>
            </a:r>
            <a:r>
              <a:rPr lang="en-US" sz="900" dirty="0">
                <a:hlinkClick r:id="rId8"/>
              </a:rPr>
              <a:t>(81) When Edge Computing Meets Compact Data Structures – YouTube</a:t>
            </a:r>
            <a:endParaRPr lang="en-US" sz="900" dirty="0"/>
          </a:p>
          <a:p>
            <a:pPr marL="171450" indent="-171450"/>
            <a:endParaRPr lang="en-US" sz="900" dirty="0"/>
          </a:p>
          <a:p>
            <a:pPr marL="0" indent="0">
              <a:buNone/>
            </a:pPr>
            <a:endParaRPr lang="en-US" sz="900" dirty="0"/>
          </a:p>
          <a:p>
            <a:pPr marL="171450" indent="-171450">
              <a:buFont typeface="Wingdings" panose="05000000000000000000" pitchFamily="2" charset="2"/>
              <a:buChar char="v"/>
            </a:pPr>
            <a:r>
              <a:rPr lang="en-US" sz="900" b="1" i="1" dirty="0"/>
              <a:t>Some interesting videos explaining Cloud/Mobile computing:</a:t>
            </a:r>
          </a:p>
          <a:p>
            <a:pPr marL="171450" indent="-171450"/>
            <a:r>
              <a:rPr lang="en-US" sz="900" dirty="0"/>
              <a:t>Cloud Computing In 6 Minutes | What Is Cloud Computing? | Cloud Computing Explained: </a:t>
            </a:r>
            <a:r>
              <a:rPr lang="en-GB" sz="900" dirty="0">
                <a:hlinkClick r:id="rId9"/>
              </a:rPr>
              <a:t>https://www.youtube.com/watch?v=M988_fsOSWo</a:t>
            </a:r>
            <a:r>
              <a:rPr lang="en-GB" sz="900" dirty="0"/>
              <a:t> </a:t>
            </a:r>
          </a:p>
          <a:p>
            <a:pPr marL="171450" indent="-171450"/>
            <a:r>
              <a:rPr lang="en-GB" sz="900" dirty="0"/>
              <a:t>Seminar presentation on Mobile Cloud Computing: </a:t>
            </a:r>
            <a:r>
              <a:rPr lang="en-GB" sz="900" dirty="0">
                <a:hlinkClick r:id="rId10"/>
              </a:rPr>
              <a:t>https://www.youtube.com/watch?v=0bNQtfYTXQg</a:t>
            </a:r>
            <a:r>
              <a:rPr lang="en-GB" sz="900" dirty="0"/>
              <a:t> </a:t>
            </a:r>
          </a:p>
          <a:p>
            <a:pPr marL="171450" indent="-171450"/>
            <a:r>
              <a:rPr lang="en-US" sz="900" dirty="0"/>
              <a:t>Cloud Computing in 2 Minutes: </a:t>
            </a:r>
            <a:r>
              <a:rPr lang="en-GB" sz="900" dirty="0">
                <a:hlinkClick r:id="rId11"/>
              </a:rPr>
              <a:t>https://www.youtube.com/watch?v=N0SYCyS2xZA</a:t>
            </a:r>
            <a:r>
              <a:rPr lang="en-GB" sz="900" dirty="0"/>
              <a:t> </a:t>
            </a:r>
          </a:p>
          <a:p>
            <a:pPr marL="171450" indent="-171450"/>
            <a:r>
              <a:rPr lang="en-US" sz="900" dirty="0"/>
              <a:t>Power point presentation on cloud computing...: </a:t>
            </a:r>
            <a:r>
              <a:rPr lang="en-GB" sz="900" dirty="0">
                <a:hlinkClick r:id="rId12"/>
              </a:rPr>
              <a:t>https://www.youtube.com/watch?v=9GwIRoGYW4Q</a:t>
            </a:r>
            <a:r>
              <a:rPr lang="en-GB" sz="900" dirty="0"/>
              <a:t> </a:t>
            </a:r>
          </a:p>
          <a:p>
            <a:pPr marL="171450" indent="-171450"/>
            <a:r>
              <a:rPr lang="en-GB" sz="900" dirty="0"/>
              <a:t>What Is Edge Computing?: </a:t>
            </a:r>
            <a:r>
              <a:rPr lang="en-GB" sz="900" dirty="0">
                <a:hlinkClick r:id="rId13"/>
              </a:rPr>
              <a:t>https://www.youtube.com/watch?v=2EfbQGByq2I</a:t>
            </a:r>
            <a:endParaRPr lang="en-US" sz="900" dirty="0"/>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endParaRPr lang="en-GB" sz="900" dirty="0"/>
          </a:p>
          <a:p>
            <a:pPr marL="0" indent="0">
              <a:buNone/>
            </a:pPr>
            <a:endParaRPr lang="en-GB" sz="900" dirty="0"/>
          </a:p>
          <a:p>
            <a:pPr marL="0" indent="0">
              <a:buNone/>
            </a:pPr>
            <a:endParaRPr lang="en-GB" sz="9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17</a:t>
            </a:fld>
            <a:endParaRPr/>
          </a:p>
        </p:txBody>
      </p:sp>
      <p:sp>
        <p:nvSpPr>
          <p:cNvPr id="4" name="Title 8">
            <a:extLst>
              <a:ext uri="{FF2B5EF4-FFF2-40B4-BE49-F238E27FC236}">
                <a16:creationId xmlns:a16="http://schemas.microsoft.com/office/drawing/2014/main" id="{4E5888EA-CBCF-E9F3-123D-AFBEE50F3258}"/>
              </a:ext>
            </a:extLst>
          </p:cNvPr>
          <p:cNvSpPr>
            <a:spLocks noGrp="1"/>
          </p:cNvSpPr>
          <p:nvPr>
            <p:ph type="title"/>
          </p:nvPr>
        </p:nvSpPr>
        <p:spPr>
          <a:xfrm>
            <a:off x="360216" y="539249"/>
            <a:ext cx="9201069" cy="599086"/>
          </a:xfrm>
        </p:spPr>
        <p:txBody>
          <a:bodyPr/>
          <a:lstStyle/>
          <a:p>
            <a:r>
              <a:rPr lang="en-US" sz="2800" dirty="0"/>
              <a:t>Interesting Presentations in the Mobile and Cloud Computing Area</a:t>
            </a:r>
          </a:p>
        </p:txBody>
      </p:sp>
    </p:spTree>
    <p:extLst>
      <p:ext uri="{BB962C8B-B14F-4D97-AF65-F5344CB8AC3E}">
        <p14:creationId xmlns:p14="http://schemas.microsoft.com/office/powerpoint/2010/main" val="3692343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59E8-B306-7F4F-0A61-1C9FFCF93E0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D36C529-B35E-0840-F9AB-73B20CCF4F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9747AF-8699-B4D5-48DC-88D7831496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642B425D-531D-36BA-7AFB-A56F4AA7B51B}"/>
              </a:ext>
            </a:extLst>
          </p:cNvPr>
          <p:cNvPicPr>
            <a:picLocks noChangeAspect="1"/>
          </p:cNvPicPr>
          <p:nvPr/>
        </p:nvPicPr>
        <p:blipFill>
          <a:blip r:embed="rId2"/>
          <a:stretch>
            <a:fillRect/>
          </a:stretch>
        </p:blipFill>
        <p:spPr>
          <a:xfrm>
            <a:off x="1043861" y="1200715"/>
            <a:ext cx="6728538" cy="3159928"/>
          </a:xfrm>
          <a:prstGeom prst="rect">
            <a:avLst/>
          </a:prstGeom>
        </p:spPr>
      </p:pic>
    </p:spTree>
    <p:extLst>
      <p:ext uri="{BB962C8B-B14F-4D97-AF65-F5344CB8AC3E}">
        <p14:creationId xmlns:p14="http://schemas.microsoft.com/office/powerpoint/2010/main" val="358596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Outline</a:t>
            </a:r>
            <a:endParaRPr dirty="0"/>
          </a:p>
        </p:txBody>
      </p:sp>
      <p:sp>
        <p:nvSpPr>
          <p:cNvPr id="345" name="Google Shape;345;p13"/>
          <p:cNvSpPr txBox="1">
            <a:spLocks noGrp="1"/>
          </p:cNvSpPr>
          <p:nvPr>
            <p:ph type="body" idx="1"/>
          </p:nvPr>
        </p:nvSpPr>
        <p:spPr>
          <a:xfrm>
            <a:off x="457200" y="1919549"/>
            <a:ext cx="6312920" cy="2800333"/>
          </a:xfrm>
          <a:prstGeom prst="rect">
            <a:avLst/>
          </a:prstGeom>
        </p:spPr>
        <p:txBody>
          <a:bodyPr spcFirstLastPara="1" wrap="square" lIns="0" tIns="0" rIns="0" bIns="0" anchor="t" anchorCtr="0">
            <a:noAutofit/>
          </a:bodyPr>
          <a:lstStyle/>
          <a:p>
            <a:pPr marL="285750" indent="-285750" rtl="0" fontAlgn="base">
              <a:lnSpc>
                <a:spcPct val="125000"/>
              </a:lnSpc>
              <a:spcBef>
                <a:spcPts val="0"/>
              </a:spcBef>
              <a:spcAft>
                <a:spcPts val="0"/>
              </a:spcAft>
              <a:buFont typeface="Arial" panose="020B0604020202020204" pitchFamily="34" charset="0"/>
              <a:buChar char="•"/>
            </a:pPr>
            <a:r>
              <a:rPr lang="en-US" sz="1600" b="0" i="0" u="none" strike="noStrike" dirty="0">
                <a:solidFill>
                  <a:srgbClr val="000000"/>
                </a:solidFill>
                <a:effectLst/>
                <a:latin typeface="Lato"/>
              </a:rPr>
              <a:t>Top three conferences in the field of wireless communication.</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Top three conferences in the field of mobile and cloud computing (more specific to this area).</a:t>
            </a:r>
          </a:p>
          <a:p>
            <a:pPr marL="285750" indent="-285750">
              <a:lnSpc>
                <a:spcPct val="125000"/>
              </a:lnSpc>
              <a:spcBef>
                <a:spcPts val="0"/>
              </a:spcBef>
              <a:buFont typeface="Arial" panose="020B0604020202020204" pitchFamily="34" charset="0"/>
              <a:buChar char="•"/>
            </a:pPr>
            <a:r>
              <a:rPr lang="en-US" sz="1600" dirty="0">
                <a:solidFill>
                  <a:srgbClr val="000000"/>
                </a:solidFill>
                <a:latin typeface="Lato"/>
              </a:rPr>
              <a:t>Submission Process (ICC'25 as an example).</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Submission guidelines of conferences.</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Top journals in the field of mobile and cloud computing.</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10 conference papers.</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A selection of the major journal papers.</a:t>
            </a:r>
          </a:p>
          <a:p>
            <a:pPr marL="285750" indent="-285750" rtl="0" fontAlgn="base">
              <a:lnSpc>
                <a:spcPct val="125000"/>
              </a:lnSpc>
              <a:spcBef>
                <a:spcPts val="0"/>
              </a:spcBef>
              <a:spcAft>
                <a:spcPts val="0"/>
              </a:spcAft>
              <a:buFont typeface="Arial" panose="020B0604020202020204" pitchFamily="34" charset="0"/>
              <a:buChar char="•"/>
            </a:pPr>
            <a:r>
              <a:rPr lang="en-US" sz="1600" dirty="0">
                <a:solidFill>
                  <a:srgbClr val="000000"/>
                </a:solidFill>
                <a:latin typeface="Lato"/>
              </a:rPr>
              <a:t>Interesting presentations in the Mobile and Cloud Computing area.</a:t>
            </a:r>
          </a:p>
          <a:p>
            <a:pPr marL="285750" indent="-285750" rtl="0" fontAlgn="base">
              <a:lnSpc>
                <a:spcPct val="125000"/>
              </a:lnSpc>
              <a:spcBef>
                <a:spcPts val="0"/>
              </a:spcBef>
              <a:spcAft>
                <a:spcPts val="0"/>
              </a:spcAft>
              <a:buFont typeface="Arial" panose="020B0604020202020204" pitchFamily="34" charset="0"/>
              <a:buChar char="•"/>
            </a:pPr>
            <a:endParaRPr lang="en-US" sz="1600" dirty="0">
              <a:solidFill>
                <a:srgbClr val="000000"/>
              </a:solidFill>
              <a:latin typeface="Lato" panose="020F0502020204030203" pitchFamily="34" charset="0"/>
            </a:endParaRPr>
          </a:p>
          <a:p>
            <a:pPr marL="0" indent="0" rtl="0" fontAlgn="base">
              <a:lnSpc>
                <a:spcPct val="125000"/>
              </a:lnSpc>
              <a:spcBef>
                <a:spcPts val="0"/>
              </a:spcBef>
              <a:spcAft>
                <a:spcPts val="0"/>
              </a:spcAft>
              <a:buNone/>
            </a:pPr>
            <a:endParaRPr lang="en-US" sz="1600" dirty="0">
              <a:solidFill>
                <a:srgbClr val="000000"/>
              </a:solidFill>
              <a:latin typeface="Lato" panose="020F0502020204030203" pitchFamily="34" charset="0"/>
            </a:endParaRPr>
          </a:p>
          <a:p>
            <a:pPr marL="285750" indent="-285750" rtl="0" fontAlgn="base">
              <a:lnSpc>
                <a:spcPct val="125000"/>
              </a:lnSpc>
              <a:spcBef>
                <a:spcPts val="0"/>
              </a:spcBef>
              <a:spcAft>
                <a:spcPts val="0"/>
              </a:spcAft>
              <a:buFont typeface="Arial" panose="020B0604020202020204" pitchFamily="34" charset="0"/>
              <a:buChar char="•"/>
            </a:pPr>
            <a:endParaRPr lang="en-US" sz="1600" b="0" i="0" u="none" strike="noStrike" dirty="0">
              <a:solidFill>
                <a:srgbClr val="000000"/>
              </a:solidFill>
              <a:effectLst/>
              <a:latin typeface="Lato" panose="020F0502020204030203" pitchFamily="34" charset="0"/>
            </a:endParaRPr>
          </a:p>
        </p:txBody>
      </p:sp>
      <p:sp>
        <p:nvSpPr>
          <p:cNvPr id="347" name="Google Shape;347;p1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348" name="Google Shape;348;p13"/>
          <p:cNvGrpSpPr/>
          <p:nvPr/>
        </p:nvGrpSpPr>
        <p:grpSpPr>
          <a:xfrm>
            <a:off x="6056647" y="380988"/>
            <a:ext cx="2706354" cy="1604434"/>
            <a:chOff x="6986665" y="3298709"/>
            <a:chExt cx="1817809" cy="1077669"/>
          </a:xfrm>
        </p:grpSpPr>
        <p:sp>
          <p:nvSpPr>
            <p:cNvPr id="34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7"/>
          <p:cNvSpPr txBox="1">
            <a:spLocks noGrp="1"/>
          </p:cNvSpPr>
          <p:nvPr>
            <p:ph type="title"/>
          </p:nvPr>
        </p:nvSpPr>
        <p:spPr>
          <a:xfrm>
            <a:off x="457200" y="562539"/>
            <a:ext cx="8176998"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000" dirty="0"/>
              <a:t>Top Three Conferences in the Field Of Wireless Communication</a:t>
            </a:r>
          </a:p>
        </p:txBody>
      </p:sp>
      <p:sp>
        <p:nvSpPr>
          <p:cNvPr id="595" name="Google Shape;595;p17"/>
          <p:cNvSpPr txBox="1">
            <a:spLocks noGrp="1"/>
          </p:cNvSpPr>
          <p:nvPr>
            <p:ph type="body" idx="1"/>
          </p:nvPr>
        </p:nvSpPr>
        <p:spPr>
          <a:xfrm>
            <a:off x="465498" y="1762034"/>
            <a:ext cx="5640900" cy="2640900"/>
          </a:xfrm>
          <a:prstGeom prst="rect">
            <a:avLst/>
          </a:prstGeom>
        </p:spPr>
        <p:txBody>
          <a:bodyPr spcFirstLastPara="1" wrap="square" lIns="0" tIns="0" rIns="0" bIns="0" anchor="t" anchorCtr="0">
            <a:noAutofit/>
          </a:bodyPr>
          <a:lstStyle/>
          <a:p>
            <a:pPr marL="171450" indent="-171450"/>
            <a:r>
              <a:rPr lang="en-GB" sz="1600" dirty="0"/>
              <a:t>IEEE Global Communication (</a:t>
            </a:r>
            <a:r>
              <a:rPr lang="en-GB" sz="1600" dirty="0" err="1"/>
              <a:t>GlobeCom</a:t>
            </a:r>
            <a:r>
              <a:rPr lang="en-GB" sz="1600" dirty="0"/>
              <a:t>)</a:t>
            </a:r>
          </a:p>
          <a:p>
            <a:pPr marL="171450" indent="-171450"/>
            <a:r>
              <a:rPr lang="en-GB" sz="1600" dirty="0"/>
              <a:t>IEEE International Conference on Communications (ICC)</a:t>
            </a:r>
          </a:p>
          <a:p>
            <a:pPr marL="171450" indent="-171450"/>
            <a:r>
              <a:rPr lang="en-US" sz="1600" dirty="0"/>
              <a:t>IEEE Wireless Communications and Networking Conference (WCNC) </a:t>
            </a:r>
          </a:p>
          <a:p>
            <a:pPr marL="0" indent="0">
              <a:buNone/>
            </a:pPr>
            <a:endParaRPr lang="en-GB" sz="1600" dirty="0"/>
          </a:p>
          <a:p>
            <a:pPr marL="171450" indent="-171450"/>
            <a:endParaRPr lang="en-GB" sz="1600" dirty="0"/>
          </a:p>
          <a:p>
            <a:pPr marL="0" indent="0">
              <a:buNone/>
            </a:pPr>
            <a:endParaRPr lang="en-GB" sz="16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597" name="Google Shape;597;p17"/>
          <p:cNvGrpSpPr/>
          <p:nvPr/>
        </p:nvGrpSpPr>
        <p:grpSpPr>
          <a:xfrm>
            <a:off x="7285318" y="1573488"/>
            <a:ext cx="1439914" cy="1881714"/>
            <a:chOff x="2183550" y="65875"/>
            <a:chExt cx="4483981" cy="4807045"/>
          </a:xfrm>
        </p:grpSpPr>
        <p:sp>
          <p:nvSpPr>
            <p:cNvPr id="598" name="Google Shape;598;p17"/>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7"/>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7"/>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7"/>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7"/>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7"/>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7"/>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7"/>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7"/>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7"/>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7"/>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7"/>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7"/>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7"/>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7"/>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7"/>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7"/>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7"/>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7"/>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7"/>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7"/>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7"/>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0" name="Google Shape;620;p17"/>
            <p:cNvGrpSpPr/>
            <p:nvPr/>
          </p:nvGrpSpPr>
          <p:grpSpPr>
            <a:xfrm>
              <a:off x="2428704" y="3970322"/>
              <a:ext cx="350131" cy="370523"/>
              <a:chOff x="4512354" y="4952197"/>
              <a:chExt cx="350131" cy="370523"/>
            </a:xfrm>
          </p:grpSpPr>
          <p:grpSp>
            <p:nvGrpSpPr>
              <p:cNvPr id="621" name="Google Shape;621;p17"/>
              <p:cNvGrpSpPr/>
              <p:nvPr/>
            </p:nvGrpSpPr>
            <p:grpSpPr>
              <a:xfrm>
                <a:off x="4512354" y="5116449"/>
                <a:ext cx="343196" cy="206271"/>
                <a:chOff x="4512354" y="5116449"/>
                <a:chExt cx="343196" cy="206271"/>
              </a:xfrm>
            </p:grpSpPr>
            <p:sp>
              <p:nvSpPr>
                <p:cNvPr id="622" name="Google Shape;622;p17"/>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7"/>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7"/>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5" name="Google Shape;625;p17"/>
                <p:cNvGrpSpPr/>
                <p:nvPr/>
              </p:nvGrpSpPr>
              <p:grpSpPr>
                <a:xfrm>
                  <a:off x="4592868" y="5212556"/>
                  <a:ext cx="96807" cy="56007"/>
                  <a:chOff x="4592868" y="5212556"/>
                  <a:chExt cx="96807" cy="56007"/>
                </a:xfrm>
              </p:grpSpPr>
              <p:sp>
                <p:nvSpPr>
                  <p:cNvPr id="626" name="Google Shape;626;p17"/>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7"/>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8" name="Google Shape;628;p17"/>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17"/>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17"/>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17"/>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17"/>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17"/>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17"/>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17"/>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17"/>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17"/>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17"/>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17"/>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17"/>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7"/>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7"/>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7"/>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17"/>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7"/>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7"/>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7"/>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7"/>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7"/>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7"/>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7"/>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7"/>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7"/>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7"/>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7"/>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7"/>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7"/>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7"/>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7"/>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7"/>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7"/>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7"/>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7"/>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7"/>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7"/>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7"/>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7"/>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7"/>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7"/>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7"/>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7"/>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7"/>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7"/>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7"/>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7"/>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7"/>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7"/>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7"/>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7"/>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7"/>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7"/>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17"/>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7"/>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7"/>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7"/>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7"/>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7"/>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7"/>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7"/>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7"/>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7"/>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2" name="Google Shape;692;p17"/>
              <p:cNvGrpSpPr/>
              <p:nvPr/>
            </p:nvGrpSpPr>
            <p:grpSpPr>
              <a:xfrm>
                <a:off x="4655095" y="4952197"/>
                <a:ext cx="207390" cy="280361"/>
                <a:chOff x="4655095" y="4952197"/>
                <a:chExt cx="207390" cy="280361"/>
              </a:xfrm>
            </p:grpSpPr>
            <p:grpSp>
              <p:nvGrpSpPr>
                <p:cNvPr id="693" name="Google Shape;693;p17"/>
                <p:cNvGrpSpPr/>
                <p:nvPr/>
              </p:nvGrpSpPr>
              <p:grpSpPr>
                <a:xfrm>
                  <a:off x="4655095" y="4952197"/>
                  <a:ext cx="207390" cy="280361"/>
                  <a:chOff x="4655095" y="4952197"/>
                  <a:chExt cx="207390" cy="280361"/>
                </a:xfrm>
              </p:grpSpPr>
              <p:sp>
                <p:nvSpPr>
                  <p:cNvPr id="694" name="Google Shape;694;p17"/>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7"/>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7"/>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7"/>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7"/>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99" name="Google Shape;699;p17"/>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7"/>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7"/>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02" name="Google Shape;702;p17"/>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7"/>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7"/>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7"/>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7"/>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7"/>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7"/>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7"/>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7"/>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7"/>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7"/>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7"/>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7"/>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7"/>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7"/>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7"/>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17"/>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17"/>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7"/>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7"/>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7"/>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17"/>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17"/>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17"/>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7"/>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7"/>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7"/>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7"/>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7"/>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31" name="Google Shape;731;p17"/>
            <p:cNvGrpSpPr/>
            <p:nvPr/>
          </p:nvGrpSpPr>
          <p:grpSpPr>
            <a:xfrm>
              <a:off x="6161836" y="4215479"/>
              <a:ext cx="350682" cy="265782"/>
              <a:chOff x="6621095" y="1452181"/>
              <a:chExt cx="330894" cy="250785"/>
            </a:xfrm>
          </p:grpSpPr>
          <p:sp>
            <p:nvSpPr>
              <p:cNvPr id="732" name="Google Shape;732;p1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1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7"/>
          <p:cNvSpPr txBox="1">
            <a:spLocks noGrp="1"/>
          </p:cNvSpPr>
          <p:nvPr>
            <p:ph type="title"/>
          </p:nvPr>
        </p:nvSpPr>
        <p:spPr>
          <a:xfrm>
            <a:off x="457200" y="562539"/>
            <a:ext cx="8176998"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sz="4000" dirty="0"/>
              <a:t>Top Three Conferences in the Field of Mobile and Cloud Computing</a:t>
            </a:r>
            <a:endParaRPr sz="4000" dirty="0"/>
          </a:p>
        </p:txBody>
      </p:sp>
      <p:sp>
        <p:nvSpPr>
          <p:cNvPr id="595" name="Google Shape;595;p17"/>
          <p:cNvSpPr txBox="1">
            <a:spLocks noGrp="1"/>
          </p:cNvSpPr>
          <p:nvPr>
            <p:ph type="body" idx="1"/>
          </p:nvPr>
        </p:nvSpPr>
        <p:spPr>
          <a:xfrm>
            <a:off x="465497" y="1762034"/>
            <a:ext cx="6587807" cy="2640900"/>
          </a:xfrm>
          <a:prstGeom prst="rect">
            <a:avLst/>
          </a:prstGeom>
        </p:spPr>
        <p:txBody>
          <a:bodyPr spcFirstLastPara="1" wrap="square" lIns="0" tIns="0" rIns="0" bIns="0" anchor="t" anchorCtr="0">
            <a:noAutofit/>
          </a:bodyPr>
          <a:lstStyle/>
          <a:p>
            <a:pPr marL="171450" indent="-171450"/>
            <a:r>
              <a:rPr lang="en-GB" sz="1600" dirty="0"/>
              <a:t>IEEE International Conference on </a:t>
            </a:r>
            <a:r>
              <a:rPr lang="en-CA" sz="1600" dirty="0"/>
              <a:t>Cloud Computing Technology and Science (IEEE </a:t>
            </a:r>
            <a:r>
              <a:rPr lang="en-CA" sz="1600" dirty="0" err="1"/>
              <a:t>CloudCom</a:t>
            </a:r>
            <a:r>
              <a:rPr lang="en-CA" sz="1600" dirty="0"/>
              <a:t>)</a:t>
            </a:r>
          </a:p>
          <a:p>
            <a:pPr marL="171450" indent="-171450"/>
            <a:r>
              <a:rPr lang="en-US" sz="1600" dirty="0"/>
              <a:t>IEEE International Conference on Distributed Computing Systems (IEEE ICDCS) </a:t>
            </a:r>
          </a:p>
          <a:p>
            <a:pPr marL="171450" indent="-171450"/>
            <a:r>
              <a:rPr lang="en-US" sz="1600" dirty="0"/>
              <a:t>International Wireless Communications &amp; Mobile Computing Conference (IWCMC)</a:t>
            </a:r>
          </a:p>
          <a:p>
            <a:pPr marL="0" indent="0">
              <a:buNone/>
            </a:pPr>
            <a:endParaRPr lang="en-GB" sz="1600" dirty="0"/>
          </a:p>
          <a:p>
            <a:pPr marL="171450" indent="-171450"/>
            <a:endParaRPr lang="en-GB" sz="1600" dirty="0"/>
          </a:p>
          <a:p>
            <a:pPr marL="0" indent="0">
              <a:buNone/>
            </a:pPr>
            <a:endParaRPr lang="en-GB" sz="16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Picture 1">
            <a:extLst>
              <a:ext uri="{FF2B5EF4-FFF2-40B4-BE49-F238E27FC236}">
                <a16:creationId xmlns:a16="http://schemas.microsoft.com/office/drawing/2014/main" id="{10AC5B19-13B3-4261-B8D4-C98F2D06A128}"/>
              </a:ext>
            </a:extLst>
          </p:cNvPr>
          <p:cNvPicPr>
            <a:picLocks noChangeAspect="1"/>
          </p:cNvPicPr>
          <p:nvPr/>
        </p:nvPicPr>
        <p:blipFill>
          <a:blip r:embed="rId3"/>
          <a:stretch>
            <a:fillRect/>
          </a:stretch>
        </p:blipFill>
        <p:spPr>
          <a:xfrm>
            <a:off x="7115800" y="1762034"/>
            <a:ext cx="1804203" cy="1793804"/>
          </a:xfrm>
          <a:prstGeom prst="rect">
            <a:avLst/>
          </a:prstGeom>
        </p:spPr>
      </p:pic>
    </p:spTree>
    <p:extLst>
      <p:ext uri="{BB962C8B-B14F-4D97-AF65-F5344CB8AC3E}">
        <p14:creationId xmlns:p14="http://schemas.microsoft.com/office/powerpoint/2010/main" val="424935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507149" y="2890984"/>
            <a:ext cx="5640900" cy="2640900"/>
          </a:xfrm>
          <a:prstGeom prst="rect">
            <a:avLst/>
          </a:prstGeom>
        </p:spPr>
        <p:txBody>
          <a:bodyPr spcFirstLastPara="1" wrap="square" lIns="0" tIns="0" rIns="0" bIns="0" anchor="t" anchorCtr="0">
            <a:noAutofit/>
          </a:bodyPr>
          <a:lstStyle/>
          <a:p>
            <a:pPr marL="285750" indent="-285750"/>
            <a:r>
              <a:rPr lang="en-GB" sz="1600" dirty="0"/>
              <a:t>Website Link: </a:t>
            </a:r>
            <a:r>
              <a:rPr lang="en-GB" sz="1600" dirty="0">
                <a:hlinkClick r:id="rId3"/>
              </a:rPr>
              <a:t>https://globecom2024.ieee-globecom.org/</a:t>
            </a:r>
            <a:endParaRPr lang="en-GB" sz="1600" dirty="0"/>
          </a:p>
          <a:p>
            <a:pPr marL="285750" indent="-285750"/>
            <a:r>
              <a:rPr lang="en-US" sz="1600" dirty="0"/>
              <a:t>Average acceptance rate in 2023 below 40%.</a:t>
            </a:r>
            <a:endParaRPr lang="en-GB" sz="1600" dirty="0"/>
          </a:p>
          <a:p>
            <a:pPr marL="285750" indent="-285750"/>
            <a:r>
              <a:rPr lang="en-GB" sz="1600" dirty="0"/>
              <a:t>Submission deadline:  April 2024.</a:t>
            </a:r>
          </a:p>
          <a:p>
            <a:pPr marL="285750" indent="-285750"/>
            <a:r>
              <a:rPr lang="en-GB" sz="1600" dirty="0"/>
              <a:t>Decision date: August 2024</a:t>
            </a:r>
          </a:p>
          <a:p>
            <a:pPr marL="285750" indent="-285750"/>
            <a:r>
              <a:rPr lang="en-US" sz="1600" dirty="0"/>
              <a:t>Accepted Author Registration: September 2024</a:t>
            </a:r>
          </a:p>
          <a:p>
            <a:pPr marL="285750" indent="-285750"/>
            <a:r>
              <a:rPr lang="en-US" sz="1600" dirty="0"/>
              <a:t>Camera-Ready:  September 2024</a:t>
            </a:r>
            <a:endParaRPr lang="en-GB" sz="16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5</a:t>
            </a:fld>
            <a:endParaRPr/>
          </a:p>
        </p:txBody>
      </p:sp>
      <p:pic>
        <p:nvPicPr>
          <p:cNvPr id="3" name="Picture 2">
            <a:extLst>
              <a:ext uri="{FF2B5EF4-FFF2-40B4-BE49-F238E27FC236}">
                <a16:creationId xmlns:a16="http://schemas.microsoft.com/office/drawing/2014/main" id="{DC1EAA21-A952-4707-FA64-EB6D6BF79E30}"/>
              </a:ext>
            </a:extLst>
          </p:cNvPr>
          <p:cNvPicPr>
            <a:picLocks noChangeAspect="1"/>
          </p:cNvPicPr>
          <p:nvPr/>
        </p:nvPicPr>
        <p:blipFill>
          <a:blip r:embed="rId4"/>
          <a:stretch>
            <a:fillRect/>
          </a:stretch>
        </p:blipFill>
        <p:spPr>
          <a:xfrm>
            <a:off x="0" y="-1"/>
            <a:ext cx="9105925" cy="2749941"/>
          </a:xfrm>
          <a:prstGeom prst="rect">
            <a:avLst/>
          </a:prstGeom>
        </p:spPr>
      </p:pic>
    </p:spTree>
    <p:extLst>
      <p:ext uri="{BB962C8B-B14F-4D97-AF65-F5344CB8AC3E}">
        <p14:creationId xmlns:p14="http://schemas.microsoft.com/office/powerpoint/2010/main" val="8797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507149" y="2890984"/>
            <a:ext cx="5640900" cy="2640900"/>
          </a:xfrm>
          <a:prstGeom prst="rect">
            <a:avLst/>
          </a:prstGeom>
        </p:spPr>
        <p:txBody>
          <a:bodyPr spcFirstLastPara="1" wrap="square" lIns="0" tIns="0" rIns="0" bIns="0" anchor="t" anchorCtr="0">
            <a:noAutofit/>
          </a:bodyPr>
          <a:lstStyle/>
          <a:p>
            <a:pPr marL="285750" indent="-285750"/>
            <a:r>
              <a:rPr lang="en-GB" sz="1600" dirty="0"/>
              <a:t>Website Link: </a:t>
            </a:r>
            <a:r>
              <a:rPr lang="en-GB" sz="1600" dirty="0">
                <a:hlinkClick r:id="rId3"/>
              </a:rPr>
              <a:t>https://icc2025.ieee-icc.org/</a:t>
            </a:r>
            <a:r>
              <a:rPr lang="en-GB" sz="1600" dirty="0"/>
              <a:t> </a:t>
            </a:r>
          </a:p>
          <a:p>
            <a:pPr marL="285750" indent="-285750"/>
            <a:r>
              <a:rPr lang="en-US" sz="1600" dirty="0"/>
              <a:t>Average acceptance rate in 2024 below 40%.</a:t>
            </a:r>
            <a:endParaRPr lang="en-GB" sz="1600" dirty="0"/>
          </a:p>
          <a:p>
            <a:pPr marL="285750" indent="-285750"/>
            <a:r>
              <a:rPr lang="en-GB" sz="1600" dirty="0"/>
              <a:t>Submission deadline:  11 October 2024.</a:t>
            </a:r>
          </a:p>
          <a:p>
            <a:pPr marL="285750" indent="-285750"/>
            <a:r>
              <a:rPr lang="en-GB" sz="1600" dirty="0"/>
              <a:t>Decision date: 17 January 2025</a:t>
            </a:r>
          </a:p>
          <a:p>
            <a:pPr marL="285750" indent="-285750"/>
            <a:r>
              <a:rPr lang="en-US" sz="1600" dirty="0"/>
              <a:t>Accepted Author Registration: 14 February 2025</a:t>
            </a:r>
          </a:p>
          <a:p>
            <a:pPr marL="285750" indent="-285750"/>
            <a:r>
              <a:rPr lang="en-US" sz="1600" dirty="0"/>
              <a:t>Camera-Ready:  14 February 2025</a:t>
            </a:r>
            <a:endParaRPr lang="en-GB" sz="16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6</a:t>
            </a:fld>
            <a:endParaRPr/>
          </a:p>
        </p:txBody>
      </p:sp>
      <p:pic>
        <p:nvPicPr>
          <p:cNvPr id="4" name="Picture 3">
            <a:extLst>
              <a:ext uri="{FF2B5EF4-FFF2-40B4-BE49-F238E27FC236}">
                <a16:creationId xmlns:a16="http://schemas.microsoft.com/office/drawing/2014/main" id="{1876EA00-F583-A7AA-4F65-738D75FA2689}"/>
              </a:ext>
            </a:extLst>
          </p:cNvPr>
          <p:cNvPicPr>
            <a:picLocks noChangeAspect="1"/>
          </p:cNvPicPr>
          <p:nvPr/>
        </p:nvPicPr>
        <p:blipFill>
          <a:blip r:embed="rId4"/>
          <a:stretch>
            <a:fillRect/>
          </a:stretch>
        </p:blipFill>
        <p:spPr>
          <a:xfrm>
            <a:off x="0" y="0"/>
            <a:ext cx="9144000" cy="2841171"/>
          </a:xfrm>
          <a:prstGeom prst="rect">
            <a:avLst/>
          </a:prstGeom>
        </p:spPr>
      </p:pic>
    </p:spTree>
    <p:extLst>
      <p:ext uri="{BB962C8B-B14F-4D97-AF65-F5344CB8AC3E}">
        <p14:creationId xmlns:p14="http://schemas.microsoft.com/office/powerpoint/2010/main" val="4022299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507149" y="2890984"/>
            <a:ext cx="5640900" cy="2640900"/>
          </a:xfrm>
          <a:prstGeom prst="rect">
            <a:avLst/>
          </a:prstGeom>
        </p:spPr>
        <p:txBody>
          <a:bodyPr spcFirstLastPara="1" wrap="square" lIns="0" tIns="0" rIns="0" bIns="0" anchor="t" anchorCtr="0">
            <a:noAutofit/>
          </a:bodyPr>
          <a:lstStyle/>
          <a:p>
            <a:pPr marL="285750" indent="-285750"/>
            <a:r>
              <a:rPr lang="en-GB" sz="1600" dirty="0"/>
              <a:t>Website Link: </a:t>
            </a:r>
            <a:r>
              <a:rPr lang="en-GB" sz="1600" dirty="0">
                <a:hlinkClick r:id="rId3"/>
              </a:rPr>
              <a:t>https://wcnc2025.ieee-wcnc.org/</a:t>
            </a:r>
            <a:r>
              <a:rPr lang="en-GB" sz="1600" dirty="0"/>
              <a:t> </a:t>
            </a:r>
          </a:p>
          <a:p>
            <a:pPr marL="285750" indent="-285750"/>
            <a:r>
              <a:rPr lang="en-US" sz="1600" dirty="0"/>
              <a:t>Average acceptance rate in 2022 </a:t>
            </a:r>
            <a:r>
              <a:rPr lang="en-GB" sz="1600" dirty="0"/>
              <a:t>48.7%</a:t>
            </a:r>
          </a:p>
          <a:p>
            <a:pPr marL="285750" indent="-285750"/>
            <a:r>
              <a:rPr lang="en-GB" sz="1600" dirty="0"/>
              <a:t>Submission deadline:  2 September 2024.</a:t>
            </a:r>
          </a:p>
          <a:p>
            <a:pPr marL="285750" indent="-285750"/>
            <a:r>
              <a:rPr lang="en-GB" sz="1600" dirty="0"/>
              <a:t>Decision date: 20 December 2024</a:t>
            </a:r>
          </a:p>
          <a:p>
            <a:pPr marL="285750" indent="-285750"/>
            <a:r>
              <a:rPr lang="en-US" sz="1600" dirty="0"/>
              <a:t>Accepted Author Registration: 24 January 2025</a:t>
            </a:r>
          </a:p>
          <a:p>
            <a:pPr marL="285750" indent="-285750"/>
            <a:r>
              <a:rPr lang="en-US" sz="1600" dirty="0"/>
              <a:t>Camera-Ready:  24 January 2025</a:t>
            </a:r>
            <a:endParaRPr lang="en-GB" sz="16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Picture 2">
            <a:extLst>
              <a:ext uri="{FF2B5EF4-FFF2-40B4-BE49-F238E27FC236}">
                <a16:creationId xmlns:a16="http://schemas.microsoft.com/office/drawing/2014/main" id="{89195310-8516-8ABF-E30A-19BCF512E53E}"/>
              </a:ext>
            </a:extLst>
          </p:cNvPr>
          <p:cNvPicPr>
            <a:picLocks noChangeAspect="1"/>
          </p:cNvPicPr>
          <p:nvPr/>
        </p:nvPicPr>
        <p:blipFill>
          <a:blip r:embed="rId4"/>
          <a:stretch>
            <a:fillRect/>
          </a:stretch>
        </p:blipFill>
        <p:spPr>
          <a:xfrm>
            <a:off x="0" y="1"/>
            <a:ext cx="9144000" cy="2890984"/>
          </a:xfrm>
          <a:prstGeom prst="rect">
            <a:avLst/>
          </a:prstGeom>
        </p:spPr>
      </p:pic>
    </p:spTree>
    <p:extLst>
      <p:ext uri="{BB962C8B-B14F-4D97-AF65-F5344CB8AC3E}">
        <p14:creationId xmlns:p14="http://schemas.microsoft.com/office/powerpoint/2010/main" val="2201040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434577" y="3271984"/>
            <a:ext cx="5640900" cy="2640900"/>
          </a:xfrm>
          <a:prstGeom prst="rect">
            <a:avLst/>
          </a:prstGeom>
        </p:spPr>
        <p:txBody>
          <a:bodyPr spcFirstLastPara="1" wrap="square" lIns="0" tIns="0" rIns="0" bIns="0" anchor="t" anchorCtr="0">
            <a:noAutofit/>
          </a:bodyPr>
          <a:lstStyle/>
          <a:p>
            <a:pPr marL="285750" indent="-285750"/>
            <a:r>
              <a:rPr lang="en-GB" sz="1400" dirty="0"/>
              <a:t>Website Link: </a:t>
            </a:r>
            <a:r>
              <a:rPr lang="en-GB" sz="1400" dirty="0">
                <a:hlinkClick r:id="rId3"/>
              </a:rPr>
              <a:t>https://www.cloudcom2024.org/</a:t>
            </a:r>
            <a:r>
              <a:rPr lang="en-GB" sz="1400" dirty="0"/>
              <a:t>  </a:t>
            </a:r>
          </a:p>
          <a:p>
            <a:pPr marL="285750" indent="-285750"/>
            <a:r>
              <a:rPr lang="en-US" sz="1400" dirty="0"/>
              <a:t>Average acceptance rate in 2020 is </a:t>
            </a:r>
            <a:r>
              <a:rPr lang="en-GB" sz="1400" dirty="0"/>
              <a:t>25%</a:t>
            </a:r>
          </a:p>
          <a:p>
            <a:pPr marL="285750" indent="-285750"/>
            <a:r>
              <a:rPr lang="en-GB" sz="1400" dirty="0"/>
              <a:t>Submission deadline:  August 16, 2024.</a:t>
            </a:r>
          </a:p>
          <a:p>
            <a:pPr marL="285750" indent="-285750"/>
            <a:r>
              <a:rPr lang="en-GB" sz="1400" dirty="0"/>
              <a:t>Decision date: September 27, 2024</a:t>
            </a:r>
          </a:p>
          <a:p>
            <a:pPr marL="285750" indent="-285750"/>
            <a:r>
              <a:rPr lang="en-US" sz="1400" dirty="0"/>
              <a:t>Accepted Author Registration: October 18, 2024</a:t>
            </a:r>
          </a:p>
          <a:p>
            <a:pPr marL="285750" indent="-285750"/>
            <a:r>
              <a:rPr lang="en-US" sz="1400" dirty="0"/>
              <a:t>Camera-Ready:  October 18, 2024</a:t>
            </a:r>
            <a:endParaRPr lang="en-GB" sz="14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pic>
        <p:nvPicPr>
          <p:cNvPr id="4" name="Picture 3">
            <a:extLst>
              <a:ext uri="{FF2B5EF4-FFF2-40B4-BE49-F238E27FC236}">
                <a16:creationId xmlns:a16="http://schemas.microsoft.com/office/drawing/2014/main" id="{D8840770-B4B2-FFE4-1610-250DD41C8346}"/>
              </a:ext>
            </a:extLst>
          </p:cNvPr>
          <p:cNvPicPr>
            <a:picLocks noChangeAspect="1"/>
          </p:cNvPicPr>
          <p:nvPr/>
        </p:nvPicPr>
        <p:blipFill>
          <a:blip r:embed="rId4"/>
          <a:stretch>
            <a:fillRect/>
          </a:stretch>
        </p:blipFill>
        <p:spPr>
          <a:xfrm>
            <a:off x="0" y="0"/>
            <a:ext cx="9144000" cy="3185886"/>
          </a:xfrm>
          <a:prstGeom prst="rect">
            <a:avLst/>
          </a:prstGeom>
        </p:spPr>
      </p:pic>
    </p:spTree>
    <p:extLst>
      <p:ext uri="{BB962C8B-B14F-4D97-AF65-F5344CB8AC3E}">
        <p14:creationId xmlns:p14="http://schemas.microsoft.com/office/powerpoint/2010/main" val="115269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17"/>
          <p:cNvSpPr txBox="1">
            <a:spLocks noGrp="1"/>
          </p:cNvSpPr>
          <p:nvPr>
            <p:ph type="body" idx="1"/>
          </p:nvPr>
        </p:nvSpPr>
        <p:spPr>
          <a:xfrm>
            <a:off x="434577" y="3271984"/>
            <a:ext cx="5640900" cy="2640900"/>
          </a:xfrm>
          <a:prstGeom prst="rect">
            <a:avLst/>
          </a:prstGeom>
        </p:spPr>
        <p:txBody>
          <a:bodyPr spcFirstLastPara="1" wrap="square" lIns="0" tIns="0" rIns="0" bIns="0" anchor="t" anchorCtr="0">
            <a:noAutofit/>
          </a:bodyPr>
          <a:lstStyle/>
          <a:p>
            <a:pPr marL="285750" indent="-285750"/>
            <a:r>
              <a:rPr lang="en-GB" sz="1400" dirty="0"/>
              <a:t>Website Link: </a:t>
            </a:r>
            <a:r>
              <a:rPr lang="en-GB" sz="1400" dirty="0">
                <a:hlinkClick r:id="rId3"/>
              </a:rPr>
              <a:t>https://icdcs2024.icdcs.org/</a:t>
            </a:r>
            <a:r>
              <a:rPr lang="en-GB" sz="1400" dirty="0"/>
              <a:t> </a:t>
            </a:r>
          </a:p>
          <a:p>
            <a:pPr marL="285750" indent="-285750"/>
            <a:r>
              <a:rPr lang="en-US" sz="1400" dirty="0"/>
              <a:t>Average acceptance rate in 2022 is </a:t>
            </a:r>
            <a:r>
              <a:rPr lang="en-GB" sz="1400" dirty="0"/>
              <a:t>21.96%</a:t>
            </a:r>
          </a:p>
          <a:p>
            <a:pPr marL="285750" indent="-285750"/>
            <a:r>
              <a:rPr lang="en-GB" sz="1400" dirty="0"/>
              <a:t>Submission deadline:  January, 2024.</a:t>
            </a:r>
          </a:p>
          <a:p>
            <a:pPr marL="285750" indent="-285750"/>
            <a:r>
              <a:rPr lang="en-GB" sz="1400" dirty="0"/>
              <a:t>Decision date: April, 2024</a:t>
            </a:r>
          </a:p>
          <a:p>
            <a:pPr marL="285750" indent="-285750"/>
            <a:r>
              <a:rPr lang="en-US" sz="1400" dirty="0"/>
              <a:t>Accepted Author Registration: May, 2024</a:t>
            </a:r>
          </a:p>
          <a:p>
            <a:pPr marL="285750" indent="-285750"/>
            <a:r>
              <a:rPr lang="en-US" sz="1400" dirty="0"/>
              <a:t>Camera-Ready:  May, 2024</a:t>
            </a:r>
            <a:endParaRPr lang="en-GB" sz="1400" dirty="0"/>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a:extLst>
              <a:ext uri="{FF2B5EF4-FFF2-40B4-BE49-F238E27FC236}">
                <a16:creationId xmlns:a16="http://schemas.microsoft.com/office/drawing/2014/main" id="{4A503781-F9D3-4001-82F2-A1E82FBCEC4E}"/>
              </a:ext>
            </a:extLst>
          </p:cNvPr>
          <p:cNvPicPr>
            <a:picLocks noChangeAspect="1"/>
          </p:cNvPicPr>
          <p:nvPr/>
        </p:nvPicPr>
        <p:blipFill>
          <a:blip r:embed="rId4"/>
          <a:stretch>
            <a:fillRect/>
          </a:stretch>
        </p:blipFill>
        <p:spPr>
          <a:xfrm>
            <a:off x="0" y="0"/>
            <a:ext cx="9144000" cy="3271984"/>
          </a:xfrm>
          <a:prstGeom prst="rect">
            <a:avLst/>
          </a:prstGeom>
        </p:spPr>
      </p:pic>
    </p:spTree>
    <p:extLst>
      <p:ext uri="{BB962C8B-B14F-4D97-AF65-F5344CB8AC3E}">
        <p14:creationId xmlns:p14="http://schemas.microsoft.com/office/powerpoint/2010/main" val="3550330782"/>
      </p:ext>
    </p:extLst>
  </p:cSld>
  <p:clrMapOvr>
    <a:masterClrMapping/>
  </p:clrMapOvr>
</p:sld>
</file>

<file path=ppt/theme/theme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8D060C15E862458B014254C1C99F5C" ma:contentTypeVersion="8" ma:contentTypeDescription="Create a new document." ma:contentTypeScope="" ma:versionID="bd57c003b7a57ed3f17d399fa1288f0e">
  <xsd:schema xmlns:xsd="http://www.w3.org/2001/XMLSchema" xmlns:xs="http://www.w3.org/2001/XMLSchema" xmlns:p="http://schemas.microsoft.com/office/2006/metadata/properties" xmlns:ns2="c520a679-b396-4e59-ab8e-b2d92e431908" targetNamespace="http://schemas.microsoft.com/office/2006/metadata/properties" ma:root="true" ma:fieldsID="4e59c52f991924c6440dcb858e289d25" ns2:_="">
    <xsd:import namespace="c520a679-b396-4e59-ab8e-b2d92e4319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0a679-b396-4e59-ab8e-b2d92e4319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C27EBB-BD87-455B-9089-AE9BAA958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0a679-b396-4e59-ab8e-b2d92e4319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B5B6E7-5F22-4A31-B349-7AE657E6A8FE}">
  <ds:schemaRefs>
    <ds:schemaRef ds:uri="http://schemas.microsoft.com/sharepoint/v3/contenttype/forms"/>
  </ds:schemaRefs>
</ds:datastoreItem>
</file>

<file path=customXml/itemProps3.xml><?xml version="1.0" encoding="utf-8"?>
<ds:datastoreItem xmlns:ds="http://schemas.openxmlformats.org/officeDocument/2006/customXml" ds:itemID="{8DF89D75-A1D1-46FD-B3EC-9B30F5F3CE6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7316</TotalTime>
  <Words>2569</Words>
  <Application>Microsoft Office PowerPoint</Application>
  <PresentationFormat>On-screen Show (16:9)</PresentationFormat>
  <Paragraphs>146</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Gaoler template</vt:lpstr>
      <vt:lpstr>FAPS-INF6900 Individual Work: Cloud and Mobile Computing</vt:lpstr>
      <vt:lpstr>Outline</vt:lpstr>
      <vt:lpstr>Top Three Conferences in the Field Of Wireless Communication</vt:lpstr>
      <vt:lpstr>Top Three Conferences in the Field of Mobile and Cloud Computing</vt:lpstr>
      <vt:lpstr>PowerPoint Presentation</vt:lpstr>
      <vt:lpstr>PowerPoint Presentation</vt:lpstr>
      <vt:lpstr>PowerPoint Presentation</vt:lpstr>
      <vt:lpstr>PowerPoint Presentation</vt:lpstr>
      <vt:lpstr>PowerPoint Presentation</vt:lpstr>
      <vt:lpstr>PowerPoint Presentation</vt:lpstr>
      <vt:lpstr>Submission Process (IEEE ICC’25 as a example):</vt:lpstr>
      <vt:lpstr>Submission Guidelines (Applies for all previous conferences):</vt:lpstr>
      <vt:lpstr>Top Journals in the Field of Mobile and Cloud Computing</vt:lpstr>
      <vt:lpstr>10 Conference Papers (Most are best paper award winners): Links &amp; Main Idea</vt:lpstr>
      <vt:lpstr>10 Conference Papers (Highly cited papers): Links &amp; Main Idea</vt:lpstr>
      <vt:lpstr>A Selection of Journal Papers in the Field:</vt:lpstr>
      <vt:lpstr>Interesting Presentations in the Mobile and Cloud Computing Area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Optimization of Energy-Harvesting Underlay Cognitive Radio Networks Using Reinforcement Learning</dc:title>
  <dc:creator>Admin</dc:creator>
  <cp:lastModifiedBy>Deemah Tashman</cp:lastModifiedBy>
  <cp:revision>97</cp:revision>
  <dcterms:modified xsi:type="dcterms:W3CDTF">2024-08-21T15:35:09Z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0x010100518D060C15E862458B014254C1C99F5C</vt:lpwstr>
  </property>
</Properties>
</file>