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BAD"/>
    <a:srgbClr val="FF0000"/>
    <a:srgbClr val="FFFFFF"/>
    <a:srgbClr val="9B49E4"/>
    <a:srgbClr val="AA4F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86CE8-CDB7-EE4A-85D7-FD5C1FC76198}" type="datetimeFigureOut">
              <a:rPr lang="fr-FR" smtClean="0"/>
              <a:t>15/04/2024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D90C6-BF82-104B-B459-EA03265959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53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95B388-258C-0DB0-3694-C4A4364EE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3E82543-E371-CABD-5E2F-B7C86C4FF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453033-C291-8D5F-0AF2-210F7C596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7912A-AFB5-4445-8375-4D236CF2BCFB}" type="datetime1">
              <a:rPr lang="fr-FR" smtClean="0"/>
              <a:t>15/04/2024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AAB176-8E03-C70F-B76A-7D33B2BFC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C5C797-047B-FF19-BCFB-E2E68685B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EDB-FB10-234E-9830-DB59AAB16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17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1519D9-0B47-AFBE-7EB3-342A8D9F1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78E4C53-14F4-08E6-5771-2916365E2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284DCA-A6D8-F3F6-ADE1-3623D46F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D87D-03EE-504B-BD6F-B17C3F1B39D4}" type="datetime1">
              <a:rPr lang="fr-FR" smtClean="0"/>
              <a:t>15/04/2024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F0C1C9-F851-FCE5-5604-ED3209AE4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42C96A-7C64-B0AB-46DB-667DC5F44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EDB-FB10-234E-9830-DB59AAB16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45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566A6DD-DFF5-64E7-C4BA-32C049057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7028F45-1A8B-F125-2CCE-8C9D89F4B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0F0F7B-CBAF-C7B2-1F15-3B2BC18A0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AE7D-70DF-C14E-ABFF-2741856C077E}" type="datetime1">
              <a:rPr lang="fr-FR" smtClean="0"/>
              <a:t>15/04/2024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E7DFD8-1804-20E4-45D4-CA152C70B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05297C-65A9-A49D-CABB-CA849258E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EDB-FB10-234E-9830-DB59AAB16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03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E70937-2894-4274-AAB9-7F81BEA3D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8AA04B-89B4-6845-CB44-F295CF5FE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9DEB5A-B67B-CD62-A4A2-5AC7C0471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E431-EB2E-0245-96D7-7844371CCB5C}" type="datetime1">
              <a:rPr lang="fr-FR" smtClean="0"/>
              <a:t>15/04/2024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0D3ABA-7355-FEDB-53AF-B29CCB187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E3B1A8-4FEE-7F12-B00C-4A30C1BD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EDB-FB10-234E-9830-DB59AAB16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0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EBEF4D-3098-127B-3CDB-09085D77C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2B4DF6-F9EA-B4D4-F1C2-A094EFB2D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131351-1A51-34A0-1671-EB18A63C3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8051-CAEB-B841-992B-B17847FED97B}" type="datetime1">
              <a:rPr lang="fr-FR" smtClean="0"/>
              <a:t>15/04/2024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E030C2-1390-4B64-E2C6-0EDBC03E6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A5B5C8-B2B1-FABB-9697-CFCFE3AE5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EDB-FB10-234E-9830-DB59AAB16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28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85F607-F343-7C9D-304B-3BDBBC513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AFC9B1-4FF9-6F95-421F-C207B6D9EB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59DB715-E319-81B4-B948-5A77AA94E7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B509A5-43A8-291F-FA08-4D83DB408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9E206-DCAE-FD46-8DD4-2C99AC3484EB}" type="datetime1">
              <a:rPr lang="fr-FR" smtClean="0"/>
              <a:t>15/04/2024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FDCDA8-7DEF-6310-8208-0A72BA1BC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17D9A8-6D84-E07A-898B-4E78B1008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EDB-FB10-234E-9830-DB59AAB16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105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B96FC-B601-160A-5371-76823B385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B4FAE6-192E-872F-5621-E26B983C4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F58B34-6163-882C-0FB4-296EA8A9A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C364307-5812-94C8-9326-B2A1CA36C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C4A5A3D-CA0C-0CCB-5749-5C69D410A0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CDB1763-EF33-D60B-29F1-EEF1E6A42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F5DF4-1FC3-0F40-8712-30D1ED85FD2B}" type="datetime1">
              <a:rPr lang="fr-FR" smtClean="0"/>
              <a:t>15/04/2024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5A12FF0-451B-56C9-AA63-8AA74189A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631192-92FA-D966-953F-3752FEB2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EDB-FB10-234E-9830-DB59AAB16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268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8EF82-4059-B8A0-A071-0125030D1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4DE3386-FEE9-A775-8600-D5AFFB636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5365-AC9C-8D4C-8001-5276D7A0B224}" type="datetime1">
              <a:rPr lang="fr-FR" smtClean="0"/>
              <a:t>15/04/2024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D477E72-B3FB-2F05-CCCF-0ABA667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AF7D84F-A3FA-FE52-8E67-95813BF12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EDB-FB10-234E-9830-DB59AAB16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1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2C150F2-AD6C-DE07-C408-10BF43752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B66E-7AA3-1646-956C-2C4C78767449}" type="datetime1">
              <a:rPr lang="fr-FR" smtClean="0"/>
              <a:t>15/04/2024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BC5E28E-7D3D-D017-3DEC-6D9689593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46A3674-3DAA-8073-77B1-DD14E7A7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EDB-FB10-234E-9830-DB59AAB16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42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242A4-B31D-088C-9229-B3562ABF7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FEB63C-51AB-FFC7-5F1A-045891277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78D2AD-2AD3-2D30-AD5B-973DE14B3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473BEB-D960-424A-FA17-BF684B893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80C1-81A5-F64B-B8A1-A2CA3CC68419}" type="datetime1">
              <a:rPr lang="fr-FR" smtClean="0"/>
              <a:t>15/04/2024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774ED3-6190-F318-D9CC-E116E2859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48F742-0DFF-4A54-E535-0DB189979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EDB-FB10-234E-9830-DB59AAB16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39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B3A0AD-87AB-EB78-B241-7F91D637D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582C5DA-F589-AF33-1FE3-A095F2BA39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360CD7-B10C-9F2B-3F4D-C6C9B3162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DDE203-D591-E007-A25B-3CCE8EDB8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975D-E7AE-8D4A-8DB8-3366C993C62E}" type="datetime1">
              <a:rPr lang="fr-FR" smtClean="0"/>
              <a:t>15/04/2024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863D65-9E7D-79EE-1288-4BD6C7951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22D739-A1AF-340E-AD3C-1AC7FCE9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EDB-FB10-234E-9830-DB59AAB16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35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986E2D3-B0E1-B783-BF50-9F55A3DA2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81B1D3-00F5-9570-D91B-FB15FA242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8416FB-FC0C-E80A-966C-2C7C47CD04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20A52-A3B2-7D4C-8E96-972D0DF9F8D1}" type="datetime1">
              <a:rPr lang="fr-FR" smtClean="0"/>
              <a:t>15/04/2024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315D6A-4648-BEF5-9475-CBFDF85443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67AE1-D14D-7364-9AFF-5AA7EBC70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6CEDB-FB10-234E-9830-DB59AAB16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9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932495F0-C5CB-4823-AE70-EED61EBAB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B0C7A77-F550-5128-1F4F-ADAD1B88D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183" y="1142999"/>
            <a:ext cx="4846320" cy="3862954"/>
          </a:xfrm>
        </p:spPr>
        <p:txBody>
          <a:bodyPr>
            <a:normAutofit/>
          </a:bodyPr>
          <a:lstStyle/>
          <a:p>
            <a:r>
              <a:rPr lang="fr-FR" sz="2600" b="0" dirty="0">
                <a:effectLst/>
                <a:latin typeface="Georgia" panose="02040502050405020303" pitchFamily="18" charset="0"/>
              </a:rPr>
              <a:t>DATE: </a:t>
            </a:r>
            <a:r>
              <a:rPr lang="fr-FR" sz="2600" b="0" dirty="0" err="1">
                <a:effectLst/>
                <a:latin typeface="Georgia" panose="02040502050405020303" pitchFamily="18" charset="0"/>
              </a:rPr>
              <a:t>Detecting</a:t>
            </a:r>
            <a:r>
              <a:rPr lang="fr-FR" sz="2600" b="0" dirty="0">
                <a:effectLst/>
                <a:latin typeface="Georgia" panose="02040502050405020303" pitchFamily="18" charset="0"/>
              </a:rPr>
              <a:t> Anomalies in </a:t>
            </a:r>
            <a:r>
              <a:rPr lang="fr-FR" sz="2600" b="0" dirty="0" err="1">
                <a:effectLst/>
                <a:latin typeface="Georgia" panose="02040502050405020303" pitchFamily="18" charset="0"/>
              </a:rPr>
              <a:t>Text</a:t>
            </a:r>
            <a:r>
              <a:rPr lang="fr-FR" sz="2600" b="0" dirty="0">
                <a:effectLst/>
                <a:latin typeface="Georgia" panose="02040502050405020303" pitchFamily="18" charset="0"/>
              </a:rPr>
              <a:t> via Self-Supervision of Transformers </a:t>
            </a:r>
            <a:br>
              <a:rPr lang="fr-FR" sz="2600" b="0" dirty="0">
                <a:effectLst/>
                <a:latin typeface="Georgia" panose="02040502050405020303" pitchFamily="18" charset="0"/>
              </a:rPr>
            </a:br>
            <a:br>
              <a:rPr lang="fr-FR" sz="2600" b="0" dirty="0">
                <a:effectLst/>
                <a:latin typeface="Georgia" panose="02040502050405020303" pitchFamily="18" charset="0"/>
              </a:rPr>
            </a:br>
            <a:r>
              <a:rPr lang="fr-FR" sz="1800" b="0" dirty="0">
                <a:effectLst/>
                <a:latin typeface="Georgia" panose="02040502050405020303" pitchFamily="18" charset="0"/>
              </a:rPr>
              <a:t>Andrei </a:t>
            </a:r>
            <a:r>
              <a:rPr lang="fr-FR" sz="1800" b="0" dirty="0" err="1">
                <a:effectLst/>
                <a:latin typeface="Georgia" panose="02040502050405020303" pitchFamily="18" charset="0"/>
              </a:rPr>
              <a:t>Manolache</a:t>
            </a:r>
            <a:r>
              <a:rPr lang="fr-FR" sz="1800" b="0" dirty="0">
                <a:latin typeface="Georgia" panose="02040502050405020303" pitchFamily="18" charset="0"/>
              </a:rPr>
              <a:t>, </a:t>
            </a:r>
            <a:r>
              <a:rPr lang="fr-FR" sz="1800" b="0" dirty="0">
                <a:effectLst/>
                <a:latin typeface="Georgia" panose="02040502050405020303" pitchFamily="18" charset="0"/>
              </a:rPr>
              <a:t>Florin Brad</a:t>
            </a:r>
            <a:r>
              <a:rPr lang="fr-FR" sz="1800" b="0" dirty="0">
                <a:latin typeface="Georgia" panose="02040502050405020303" pitchFamily="18" charset="0"/>
              </a:rPr>
              <a:t>,</a:t>
            </a:r>
            <a:br>
              <a:rPr lang="fr-FR" sz="1800" b="0" dirty="0">
                <a:latin typeface="Georgia" panose="02040502050405020303" pitchFamily="18" charset="0"/>
              </a:rPr>
            </a:br>
            <a:r>
              <a:rPr lang="fr-FR" sz="1800" dirty="0">
                <a:effectLst/>
                <a:latin typeface="Georgia" panose="02040502050405020303" pitchFamily="18" charset="0"/>
              </a:rPr>
              <a:t> </a:t>
            </a:r>
            <a:r>
              <a:rPr lang="fr-FR" sz="1800" b="0" dirty="0">
                <a:effectLst/>
                <a:latin typeface="Georgia" panose="02040502050405020303" pitchFamily="18" charset="0"/>
              </a:rPr>
              <a:t>Elena </a:t>
            </a:r>
            <a:r>
              <a:rPr lang="fr-FR" sz="1800" b="0" dirty="0" err="1">
                <a:effectLst/>
                <a:latin typeface="Georgia" panose="02040502050405020303" pitchFamily="18" charset="0"/>
              </a:rPr>
              <a:t>Burceanu</a:t>
            </a:r>
            <a:br>
              <a:rPr lang="fr-FR" sz="900" dirty="0">
                <a:latin typeface="Georgia" panose="02040502050405020303" pitchFamily="18" charset="0"/>
              </a:rPr>
            </a:br>
            <a:br>
              <a:rPr lang="fr-FR" sz="2600" dirty="0">
                <a:latin typeface="Georgia" panose="02040502050405020303" pitchFamily="18" charset="0"/>
              </a:rPr>
            </a:br>
            <a:br>
              <a:rPr lang="fr-FR" sz="2600" dirty="0">
                <a:latin typeface="Georgia" panose="02040502050405020303" pitchFamily="18" charset="0"/>
              </a:rPr>
            </a:br>
            <a:br>
              <a:rPr lang="fr-FR" sz="2600" dirty="0">
                <a:latin typeface="Georgia" panose="02040502050405020303" pitchFamily="18" charset="0"/>
              </a:rPr>
            </a:br>
            <a:endParaRPr lang="fr-FR" sz="2600" dirty="0">
              <a:latin typeface="Georgia" panose="02040502050405020303" pitchFamily="18" charset="0"/>
            </a:endParaRP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CB8B9C25-D80D-48EC-B83A-231219A80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82975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Picture 6" descr="Polytechnique Montréal | Étudiez l'ingénierie à Montréal">
            <a:extLst>
              <a:ext uri="{FF2B5EF4-FFF2-40B4-BE49-F238E27FC236}">
                <a16:creationId xmlns:a16="http://schemas.microsoft.com/office/drawing/2014/main" id="{F2F5161A-D26F-8345-1CB9-F283662B5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0956" y="1144974"/>
            <a:ext cx="5441001" cy="1237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Rectangle 1036">
            <a:extLst>
              <a:ext uri="{FF2B5EF4-FFF2-40B4-BE49-F238E27FC236}">
                <a16:creationId xmlns:a16="http://schemas.microsoft.com/office/drawing/2014/main" id="{601CC70B-8875-45A1-8AFD-7D546E3C0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897" y="4177748"/>
            <a:ext cx="4824407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Détection - Icônes fichiers et dossiers gratuites">
            <a:extLst>
              <a:ext uri="{FF2B5EF4-FFF2-40B4-BE49-F238E27FC236}">
                <a16:creationId xmlns:a16="http://schemas.microsoft.com/office/drawing/2014/main" id="{A7812F2B-6804-A7E1-0469-6A3F88407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09526" y="3522180"/>
            <a:ext cx="3143861" cy="314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1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FFFFFF">
                <a:alpha val="1961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hat is Anomaly Detection? How to do Anomaly Detection using R?">
            <a:extLst>
              <a:ext uri="{FF2B5EF4-FFF2-40B4-BE49-F238E27FC236}">
                <a16:creationId xmlns:a16="http://schemas.microsoft.com/office/drawing/2014/main" id="{6B6C6206-EAE0-080D-473B-DF1E46879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541" y="920124"/>
            <a:ext cx="5038725" cy="335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 descr="Une image contenant orange, outil&#10;&#10;Description générée automatiquement">
            <a:extLst>
              <a:ext uri="{FF2B5EF4-FFF2-40B4-BE49-F238E27FC236}">
                <a16:creationId xmlns:a16="http://schemas.microsoft.com/office/drawing/2014/main" id="{710D6820-5CF2-BC7A-66D2-62428E17AB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3913" y="884238"/>
            <a:ext cx="6032602" cy="5588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23AF58D-47B7-0272-D862-8951EE482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fr-FR" dirty="0" err="1">
                <a:latin typeface="Georgia" panose="02040502050405020303" pitchFamily="18" charset="0"/>
              </a:rPr>
              <a:t>Anomaly</a:t>
            </a:r>
            <a:r>
              <a:rPr lang="fr-FR" dirty="0">
                <a:latin typeface="Georgia" panose="02040502050405020303" pitchFamily="18" charset="0"/>
              </a:rPr>
              <a:t> </a:t>
            </a:r>
            <a:r>
              <a:rPr lang="fr-FR" dirty="0" err="1">
                <a:latin typeface="Georgia" panose="02040502050405020303" pitchFamily="18" charset="0"/>
              </a:rPr>
              <a:t>Detection</a:t>
            </a:r>
            <a:endParaRPr lang="fr-FR" dirty="0">
              <a:latin typeface="Georgia" panose="02040502050405020303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EF57BB-CCE6-A158-204C-71161937E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693" y="1959265"/>
            <a:ext cx="4046534" cy="68144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dirty="0" err="1">
                <a:latin typeface="Georgia" panose="02040502050405020303" pitchFamily="18" charset="0"/>
                <a:sym typeface="Wingdings" pitchFamily="2" charset="2"/>
              </a:rPr>
              <a:t>Deviation</a:t>
            </a:r>
            <a:r>
              <a:rPr lang="fr-FR" dirty="0">
                <a:latin typeface="Georgia" panose="02040502050405020303" pitchFamily="18" charset="0"/>
                <a:sym typeface="Wingdings" pitchFamily="2" charset="2"/>
              </a:rPr>
              <a:t> </a:t>
            </a:r>
            <a:r>
              <a:rPr lang="fr-FR" dirty="0" err="1">
                <a:latin typeface="Georgia" panose="02040502050405020303" pitchFamily="18" charset="0"/>
                <a:sym typeface="Wingdings" pitchFamily="2" charset="2"/>
              </a:rPr>
              <a:t>from</a:t>
            </a:r>
            <a:r>
              <a:rPr lang="fr-FR" dirty="0">
                <a:latin typeface="Georgia" panose="02040502050405020303" pitchFamily="18" charset="0"/>
                <a:sym typeface="Wingdings" pitchFamily="2" charset="2"/>
              </a:rPr>
              <a:t> </a:t>
            </a:r>
            <a:r>
              <a:rPr lang="fr-FR" dirty="0" err="1">
                <a:latin typeface="Georgia" panose="02040502050405020303" pitchFamily="18" charset="0"/>
                <a:sym typeface="Wingdings" pitchFamily="2" charset="2"/>
              </a:rPr>
              <a:t>expected</a:t>
            </a:r>
            <a:r>
              <a:rPr lang="fr-FR" dirty="0">
                <a:latin typeface="Georgia" panose="02040502050405020303" pitchFamily="18" charset="0"/>
                <a:sym typeface="Wingdings" pitchFamily="2" charset="2"/>
              </a:rPr>
              <a:t> </a:t>
            </a:r>
            <a:r>
              <a:rPr lang="fr-FR" dirty="0" err="1">
                <a:latin typeface="Georgia" panose="02040502050405020303" pitchFamily="18" charset="0"/>
                <a:sym typeface="Wingdings" pitchFamily="2" charset="2"/>
              </a:rPr>
              <a:t>behaviour</a:t>
            </a:r>
            <a:endParaRPr lang="fr-FR" dirty="0">
              <a:latin typeface="Georgia" panose="02040502050405020303" pitchFamily="18" charset="0"/>
              <a:sym typeface="Wingdings" pitchFamily="2" charset="2"/>
            </a:endParaRPr>
          </a:p>
          <a:p>
            <a:pPr algn="ctr"/>
            <a:endParaRPr lang="fr-FR" dirty="0">
              <a:latin typeface="Georgia" panose="02040502050405020303" pitchFamily="18" charset="0"/>
              <a:sym typeface="Wingdings" pitchFamily="2" charset="2"/>
            </a:endParaRPr>
          </a:p>
          <a:p>
            <a:pPr marL="0" indent="0" algn="ctr">
              <a:buNone/>
            </a:pPr>
            <a:endParaRPr lang="fr-FR" dirty="0">
              <a:latin typeface="Georgia" panose="02040502050405020303" pitchFamily="18" charset="0"/>
              <a:sym typeface="Wingdings" pitchFamily="2" charset="2"/>
            </a:endParaRPr>
          </a:p>
          <a:p>
            <a:pPr marL="0" indent="0" algn="ctr">
              <a:buNone/>
            </a:pPr>
            <a:endParaRPr lang="fr-FR" dirty="0">
              <a:latin typeface="Georgia" panose="02040502050405020303" pitchFamily="18" charset="0"/>
              <a:sym typeface="Wingdings" pitchFamily="2" charset="2"/>
            </a:endParaRPr>
          </a:p>
          <a:p>
            <a:pPr marL="0" indent="0">
              <a:buNone/>
            </a:pPr>
            <a:endParaRPr lang="fr-FR" dirty="0">
              <a:sym typeface="Wingdings" pitchFamily="2" charset="2"/>
            </a:endParaRPr>
          </a:p>
        </p:txBody>
      </p:sp>
      <p:pic>
        <p:nvPicPr>
          <p:cNvPr id="2052" name="Picture 4" descr="What is Anomaly Detection? Let's Detect Anomaly in PPC Data">
            <a:extLst>
              <a:ext uri="{FF2B5EF4-FFF2-40B4-BE49-F238E27FC236}">
                <a16:creationId xmlns:a16="http://schemas.microsoft.com/office/drawing/2014/main" id="{550386CA-0A44-8C84-637B-E40B5C9270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75"/>
          <a:stretch/>
        </p:blipFill>
        <p:spPr bwMode="auto">
          <a:xfrm>
            <a:off x="6468272" y="4279792"/>
            <a:ext cx="5445916" cy="2578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op 3 Things to know before starting with the Neural Networks">
            <a:extLst>
              <a:ext uri="{FF2B5EF4-FFF2-40B4-BE49-F238E27FC236}">
                <a16:creationId xmlns:a16="http://schemas.microsoft.com/office/drawing/2014/main" id="{87B4A568-BBB7-9BD8-127E-CE7254221A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25"/>
          <a:stretch/>
        </p:blipFill>
        <p:spPr bwMode="auto">
          <a:xfrm>
            <a:off x="3355957" y="4007196"/>
            <a:ext cx="2482059" cy="1908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Polytechnique Montréal | Étudiez l'ingénierie à Montréal">
            <a:extLst>
              <a:ext uri="{FF2B5EF4-FFF2-40B4-BE49-F238E27FC236}">
                <a16:creationId xmlns:a16="http://schemas.microsoft.com/office/drawing/2014/main" id="{6311486C-43B9-7D31-8C04-E159CDC96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586038" cy="58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 descr="Une image contenant orange, outil&#10;&#10;Description générée automatiquement">
            <a:extLst>
              <a:ext uri="{FF2B5EF4-FFF2-40B4-BE49-F238E27FC236}">
                <a16:creationId xmlns:a16="http://schemas.microsoft.com/office/drawing/2014/main" id="{A68E3DBC-217B-8915-7E8F-A0F35DF971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6165" y="2856598"/>
            <a:ext cx="3873500" cy="558800"/>
          </a:xfrm>
          <a:prstGeom prst="rect">
            <a:avLst/>
          </a:prstGeom>
        </p:spPr>
      </p:pic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A36A1CAB-315D-49BF-4830-EDA544775F2A}"/>
              </a:ext>
            </a:extLst>
          </p:cNvPr>
          <p:cNvSpPr txBox="1">
            <a:spLocks/>
          </p:cNvSpPr>
          <p:nvPr/>
        </p:nvSpPr>
        <p:spPr>
          <a:xfrm>
            <a:off x="2271252" y="3897205"/>
            <a:ext cx="4349420" cy="24321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>
              <a:latin typeface="Georgia" panose="02040502050405020303" pitchFamily="18" charset="0"/>
              <a:sym typeface="Wingdings" pitchFamily="2" charset="2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r-FR" dirty="0">
              <a:latin typeface="Georgia" panose="02040502050405020303" pitchFamily="18" charset="0"/>
              <a:sym typeface="Wingdings" pitchFamily="2" charset="2"/>
            </a:endParaRPr>
          </a:p>
          <a:p>
            <a:pPr algn="ctr"/>
            <a:endParaRPr lang="fr-FR" dirty="0">
              <a:latin typeface="Georgia" panose="02040502050405020303" pitchFamily="18" charset="0"/>
              <a:sym typeface="Wingdings" pitchFamily="2" charset="2"/>
            </a:endParaRP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7E314633-7B3F-71F1-D2CF-D7F254AD2C32}"/>
              </a:ext>
            </a:extLst>
          </p:cNvPr>
          <p:cNvSpPr txBox="1">
            <a:spLocks/>
          </p:cNvSpPr>
          <p:nvPr/>
        </p:nvSpPr>
        <p:spPr>
          <a:xfrm>
            <a:off x="19327" y="4184724"/>
            <a:ext cx="4027207" cy="1553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>
              <a:latin typeface="Georgia" panose="02040502050405020303" pitchFamily="18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fr-FR" dirty="0">
                <a:latin typeface="Georgia" panose="02040502050405020303" pitchFamily="18" charset="0"/>
                <a:sym typeface="Wingdings" pitchFamily="2" charset="2"/>
              </a:rPr>
              <a:t>Neural network </a:t>
            </a:r>
          </a:p>
          <a:p>
            <a:pPr marL="0" indent="0" algn="ctr">
              <a:buNone/>
            </a:pPr>
            <a:r>
              <a:rPr lang="fr-FR" dirty="0">
                <a:latin typeface="Georgia" panose="02040502050405020303" pitchFamily="18" charset="0"/>
                <a:sym typeface="Wingdings" pitchFamily="2" charset="2"/>
              </a:rPr>
              <a:t> High performance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>
              <a:sym typeface="Wingdings" pitchFamily="2" charset="2"/>
            </a:endParaRP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55D9BD8B-420E-42CC-22CA-8C4DE2C86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EDB-FB10-234E-9830-DB59AAB1634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49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AD0C5723-C1EA-DF62-BA3D-6532F3744745}"/>
              </a:ext>
            </a:extLst>
          </p:cNvPr>
          <p:cNvSpPr/>
          <p:nvPr/>
        </p:nvSpPr>
        <p:spPr>
          <a:xfrm>
            <a:off x="6714937" y="2574369"/>
            <a:ext cx="1895663" cy="106911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Je veux une bonne note à ma présentation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75F84C3-AD64-2433-85BD-3307C7E01118}"/>
              </a:ext>
            </a:extLst>
          </p:cNvPr>
          <p:cNvSpPr/>
          <p:nvPr/>
        </p:nvSpPr>
        <p:spPr>
          <a:xfrm>
            <a:off x="10275042" y="2541228"/>
            <a:ext cx="1751210" cy="95410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I </a:t>
            </a:r>
            <a:r>
              <a:rPr lang="fr-FR" dirty="0" err="1">
                <a:solidFill>
                  <a:schemeClr val="tx1"/>
                </a:solidFill>
                <a:latin typeface="Georgia" panose="02040502050405020303" pitchFamily="18" charset="0"/>
              </a:rPr>
              <a:t>want</a:t>
            </a: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 a good grade for </a:t>
            </a:r>
            <a:r>
              <a:rPr lang="fr-FR" dirty="0" err="1">
                <a:solidFill>
                  <a:schemeClr val="tx1"/>
                </a:solidFill>
                <a:latin typeface="Georgia" panose="02040502050405020303" pitchFamily="18" charset="0"/>
              </a:rPr>
              <a:t>my</a:t>
            </a: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Georgia" panose="02040502050405020303" pitchFamily="18" charset="0"/>
              </a:rPr>
              <a:t>presentation</a:t>
            </a:r>
            <a:endParaRPr lang="fr-FR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79CDFADD-B69D-D750-A216-079378B2ABAD}"/>
              </a:ext>
            </a:extLst>
          </p:cNvPr>
          <p:cNvCxnSpPr>
            <a:cxnSpLocks/>
          </p:cNvCxnSpPr>
          <p:nvPr/>
        </p:nvCxnSpPr>
        <p:spPr>
          <a:xfrm>
            <a:off x="8936065" y="3018282"/>
            <a:ext cx="1103634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6" descr="Polytechnique Montréal | Étudiez l'ingénierie à Montréal">
            <a:extLst>
              <a:ext uri="{FF2B5EF4-FFF2-40B4-BE49-F238E27FC236}">
                <a16:creationId xmlns:a16="http://schemas.microsoft.com/office/drawing/2014/main" id="{7E1E5991-2300-5A08-EAFB-4093FE5EE4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586038" cy="58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1" descr="Une image contenant orange, outil&#10;&#10;Description générée automatiquement">
            <a:extLst>
              <a:ext uri="{FF2B5EF4-FFF2-40B4-BE49-F238E27FC236}">
                <a16:creationId xmlns:a16="http://schemas.microsoft.com/office/drawing/2014/main" id="{449B38AD-2008-5157-9E09-47F62CADB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9989" y="1201677"/>
            <a:ext cx="6032602" cy="55880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7984A396-E757-8E99-BE7F-7A10EF931D5D}"/>
              </a:ext>
            </a:extLst>
          </p:cNvPr>
          <p:cNvSpPr txBox="1"/>
          <p:nvPr/>
        </p:nvSpPr>
        <p:spPr>
          <a:xfrm>
            <a:off x="-308100" y="2689381"/>
            <a:ext cx="22250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Georgia" panose="02040502050405020303" pitchFamily="18" charset="0"/>
              </a:rPr>
              <a:t>Input </a:t>
            </a:r>
            <a:r>
              <a:rPr lang="fr-FR" sz="2800" dirty="0" err="1">
                <a:latin typeface="Georgia" panose="02040502050405020303" pitchFamily="18" charset="0"/>
              </a:rPr>
              <a:t>sequence</a:t>
            </a:r>
            <a:r>
              <a:rPr lang="fr-FR" sz="2800" dirty="0">
                <a:latin typeface="Georgia" panose="02040502050405020303" pitchFamily="18" charset="0"/>
              </a:rPr>
              <a:t>  </a:t>
            </a:r>
          </a:p>
        </p:txBody>
      </p:sp>
      <p:pic>
        <p:nvPicPr>
          <p:cNvPr id="7174" name="Picture 6" descr="Comment faire le symbole &quot;Différent de&quot; ≠ (égal barré) sur le clavier -  ZESOLUTION.COM">
            <a:extLst>
              <a:ext uri="{FF2B5EF4-FFF2-40B4-BE49-F238E27FC236}">
                <a16:creationId xmlns:a16="http://schemas.microsoft.com/office/drawing/2014/main" id="{EAD4D1BC-9EAD-07D5-461B-546DA2D78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958" y="2486302"/>
            <a:ext cx="1751209" cy="156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435DB809-4F21-BD58-186D-164BADD41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119"/>
            <a:ext cx="10515600" cy="1325563"/>
          </a:xfrm>
        </p:spPr>
        <p:txBody>
          <a:bodyPr/>
          <a:lstStyle/>
          <a:p>
            <a:pPr algn="ctr"/>
            <a:r>
              <a:rPr lang="fr-FR" dirty="0">
                <a:latin typeface="Georgia" panose="02040502050405020303" pitchFamily="18" charset="0"/>
              </a:rPr>
              <a:t>Self-Supervision via Transformer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B440269-4B69-AC5B-29E9-498BB7CD9955}"/>
              </a:ext>
            </a:extLst>
          </p:cNvPr>
          <p:cNvSpPr txBox="1"/>
          <p:nvPr/>
        </p:nvSpPr>
        <p:spPr>
          <a:xfrm>
            <a:off x="3901399" y="2689381"/>
            <a:ext cx="22250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Georgia" panose="02040502050405020303" pitchFamily="18" charset="0"/>
              </a:rPr>
              <a:t>Output </a:t>
            </a:r>
            <a:r>
              <a:rPr lang="fr-FR" sz="2800" dirty="0" err="1">
                <a:latin typeface="Georgia" panose="02040502050405020303" pitchFamily="18" charset="0"/>
              </a:rPr>
              <a:t>sequence</a:t>
            </a:r>
            <a:r>
              <a:rPr lang="fr-FR" sz="2800" dirty="0">
                <a:latin typeface="Georgia" panose="02040502050405020303" pitchFamily="18" charset="0"/>
              </a:rPr>
              <a:t>  </a:t>
            </a:r>
          </a:p>
        </p:txBody>
      </p:sp>
      <p:sp>
        <p:nvSpPr>
          <p:cNvPr id="15" name="Espace réservé du numéro de diapositive 14">
            <a:extLst>
              <a:ext uri="{FF2B5EF4-FFF2-40B4-BE49-F238E27FC236}">
                <a16:creationId xmlns:a16="http://schemas.microsoft.com/office/drawing/2014/main" id="{BD23F00E-F0F7-FEE4-DB09-35BC1A24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EDB-FB10-234E-9830-DB59AAB1634E}" type="slidenum">
              <a:rPr lang="fr-FR" smtClean="0"/>
              <a:t>2</a:t>
            </a:fld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B967C56-9CD8-A386-1A51-A834251BF7FF}"/>
              </a:ext>
            </a:extLst>
          </p:cNvPr>
          <p:cNvSpPr txBox="1"/>
          <p:nvPr/>
        </p:nvSpPr>
        <p:spPr>
          <a:xfrm>
            <a:off x="838200" y="5124798"/>
            <a:ext cx="4880674" cy="523220"/>
          </a:xfrm>
          <a:prstGeom prst="rect">
            <a:avLst/>
          </a:prstGeom>
          <a:noFill/>
          <a:ln w="158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Georgia" panose="02040502050405020303" pitchFamily="18" charset="0"/>
              </a:rPr>
              <a:t>Supervision x </a:t>
            </a:r>
            <a:r>
              <a:rPr lang="fr-FR" sz="2800" dirty="0" err="1">
                <a:latin typeface="Georgia" panose="02040502050405020303" pitchFamily="18" charset="0"/>
              </a:rPr>
              <a:t>Unsupervision</a:t>
            </a:r>
            <a:endParaRPr lang="fr-FR" sz="2800" dirty="0">
              <a:latin typeface="Georgia" panose="02040502050405020303" pitchFamily="18" charset="0"/>
            </a:endParaRP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D7B45FC1-7C6C-630C-100B-8427167F2E8F}"/>
              </a:ext>
            </a:extLst>
          </p:cNvPr>
          <p:cNvCxnSpPr/>
          <p:nvPr/>
        </p:nvCxnSpPr>
        <p:spPr>
          <a:xfrm>
            <a:off x="6096000" y="5424407"/>
            <a:ext cx="13276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9A80780A-F9EE-19CC-8235-E97227CAD0E6}"/>
              </a:ext>
            </a:extLst>
          </p:cNvPr>
          <p:cNvSpPr txBox="1"/>
          <p:nvPr/>
        </p:nvSpPr>
        <p:spPr>
          <a:xfrm>
            <a:off x="7886201" y="5097524"/>
            <a:ext cx="2899811" cy="523220"/>
          </a:xfrm>
          <a:prstGeom prst="rect">
            <a:avLst/>
          </a:prstGeom>
          <a:noFill/>
          <a:ln w="158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Georgia" panose="02040502050405020303" pitchFamily="18" charset="0"/>
              </a:rPr>
              <a:t>Self-supervision</a:t>
            </a:r>
          </a:p>
        </p:txBody>
      </p:sp>
    </p:spTree>
    <p:extLst>
      <p:ext uri="{BB962C8B-B14F-4D97-AF65-F5344CB8AC3E}">
        <p14:creationId xmlns:p14="http://schemas.microsoft.com/office/powerpoint/2010/main" val="290747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/>
      <p:bldP spid="14" grpId="0"/>
      <p:bldP spid="19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6974B7-5ED0-03E2-7AC6-13A460FCE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Georgia" panose="02040502050405020303" pitchFamily="18" charset="0"/>
              </a:rPr>
              <a:t>Objective ? </a:t>
            </a:r>
          </a:p>
        </p:txBody>
      </p:sp>
      <p:pic>
        <p:nvPicPr>
          <p:cNvPr id="4" name="Picture 6" descr="Polytechnique Montréal | Étudiez l'ingénierie à Montréal">
            <a:extLst>
              <a:ext uri="{FF2B5EF4-FFF2-40B4-BE49-F238E27FC236}">
                <a16:creationId xmlns:a16="http://schemas.microsoft.com/office/drawing/2014/main" id="{FF622C91-0EEB-7145-7C12-E1638F9A0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586038" cy="58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A3D1E3C4-A896-0BAE-9F1D-EE44E5E785AF}"/>
              </a:ext>
            </a:extLst>
          </p:cNvPr>
          <p:cNvSpPr txBox="1">
            <a:spLocks/>
          </p:cNvSpPr>
          <p:nvPr/>
        </p:nvSpPr>
        <p:spPr>
          <a:xfrm>
            <a:off x="5508734" y="2494200"/>
            <a:ext cx="5347138" cy="9662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i="1" dirty="0">
                <a:latin typeface="Georgia" panose="02040502050405020303" pitchFamily="18" charset="0"/>
                <a:sym typeface="Wingdings" pitchFamily="2" charset="2"/>
              </a:rPr>
              <a:t> </a:t>
            </a:r>
            <a:r>
              <a:rPr lang="fr-FR" i="1" dirty="0" err="1">
                <a:latin typeface="Georgia" panose="02040502050405020303" pitchFamily="18" charset="0"/>
              </a:rPr>
              <a:t>Detecting</a:t>
            </a:r>
            <a:r>
              <a:rPr lang="fr-FR" i="1" dirty="0">
                <a:latin typeface="Georgia" panose="02040502050405020303" pitchFamily="18" charset="0"/>
              </a:rPr>
              <a:t> Anomalies in </a:t>
            </a:r>
            <a:r>
              <a:rPr lang="fr-FR" i="1" dirty="0" err="1">
                <a:latin typeface="Georgia" panose="02040502050405020303" pitchFamily="18" charset="0"/>
              </a:rPr>
              <a:t>Text</a:t>
            </a:r>
            <a:r>
              <a:rPr lang="fr-FR" i="1" dirty="0">
                <a:latin typeface="Georgia" panose="02040502050405020303" pitchFamily="18" charset="0"/>
              </a:rPr>
              <a:t> via Self-Supervision of Transformers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>
              <a:latin typeface="Georgia" panose="02040502050405020303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>
              <a:latin typeface="Georgia" panose="02040502050405020303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>
              <a:latin typeface="Georgia" panose="02040502050405020303" pitchFamily="18" charset="0"/>
            </a:endParaRPr>
          </a:p>
          <a:p>
            <a:pPr>
              <a:buFont typeface="Wingdings" pitchFamily="2" charset="2"/>
              <a:buChar char="à"/>
            </a:pPr>
            <a:endParaRPr lang="fr-FR" dirty="0"/>
          </a:p>
        </p:txBody>
      </p:sp>
      <p:pic>
        <p:nvPicPr>
          <p:cNvPr id="7" name="Image 6" descr="Une image contenant orange, outil&#10;&#10;Description générée automatiquement">
            <a:extLst>
              <a:ext uri="{FF2B5EF4-FFF2-40B4-BE49-F238E27FC236}">
                <a16:creationId xmlns:a16="http://schemas.microsoft.com/office/drawing/2014/main" id="{0DBF22AC-AC8A-1484-2397-3350D67979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091" b="89773" l="6230" r="90984">
                        <a14:foregroundMark x1="7705" y1="59091" x2="7705" y2="59091"/>
                        <a14:foregroundMark x1="6230" y1="56818" x2="6230" y2="56818"/>
                        <a14:foregroundMark x1="90984" y1="52273" x2="90984" y2="5227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31021" y="1265610"/>
            <a:ext cx="4351282" cy="425078"/>
          </a:xfrm>
          <a:prstGeom prst="rect">
            <a:avLst/>
          </a:prstGeom>
        </p:spPr>
      </p:pic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03E68293-D679-4058-84C0-77F1C4117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EDB-FB10-234E-9830-DB59AAB1634E}" type="slidenum">
              <a:rPr lang="fr-FR" smtClean="0"/>
              <a:t>3</a:t>
            </a:fld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3D63F86-C839-04CA-1EA1-AEC1ABACF35B}"/>
              </a:ext>
            </a:extLst>
          </p:cNvPr>
          <p:cNvSpPr txBox="1"/>
          <p:nvPr/>
        </p:nvSpPr>
        <p:spPr>
          <a:xfrm>
            <a:off x="533400" y="2052598"/>
            <a:ext cx="5562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err="1">
                <a:latin typeface="Georgia" panose="02040502050405020303" pitchFamily="18" charset="0"/>
              </a:rPr>
              <a:t>Anomaly</a:t>
            </a:r>
            <a:r>
              <a:rPr lang="fr-FR" sz="2400" dirty="0">
                <a:latin typeface="Georgia" panose="02040502050405020303" pitchFamily="18" charset="0"/>
              </a:rPr>
              <a:t> </a:t>
            </a:r>
            <a:r>
              <a:rPr lang="fr-FR" sz="2400" dirty="0" err="1">
                <a:latin typeface="Georgia" panose="02040502050405020303" pitchFamily="18" charset="0"/>
              </a:rPr>
              <a:t>Detection</a:t>
            </a:r>
            <a:endParaRPr lang="fr-FR" sz="2400" dirty="0">
              <a:latin typeface="Georgia" panose="02040502050405020303" pitchFamily="18" charset="0"/>
            </a:endParaRPr>
          </a:p>
          <a:p>
            <a:endParaRPr lang="fr-FR" sz="2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Georgia" panose="02040502050405020303" pitchFamily="18" charset="0"/>
              </a:rPr>
              <a:t>Self-</a:t>
            </a:r>
            <a:r>
              <a:rPr lang="fr-FR" sz="2400" dirty="0" err="1">
                <a:latin typeface="Georgia" panose="02040502050405020303" pitchFamily="18" charset="0"/>
              </a:rPr>
              <a:t>supervised</a:t>
            </a:r>
            <a:r>
              <a:rPr lang="fr-FR" sz="2400" dirty="0">
                <a:latin typeface="Georgia" panose="02040502050405020303" pitchFamily="18" charset="0"/>
              </a:rPr>
              <a:t> </a:t>
            </a:r>
            <a:r>
              <a:rPr lang="fr-FR" sz="2400" dirty="0" err="1">
                <a:latin typeface="Georgia" panose="02040502050405020303" pitchFamily="18" charset="0"/>
              </a:rPr>
              <a:t>learning</a:t>
            </a:r>
            <a:endParaRPr lang="fr-FR" sz="2400" dirty="0">
              <a:latin typeface="Georgia" panose="02040502050405020303" pitchFamily="18" charset="0"/>
            </a:endParaRPr>
          </a:p>
          <a:p>
            <a:endParaRPr lang="fr-FR" sz="2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Georgia" panose="02040502050405020303" pitchFamily="18" charset="0"/>
              </a:rPr>
              <a:t>Transformer</a:t>
            </a:r>
          </a:p>
        </p:txBody>
      </p:sp>
      <p:sp>
        <p:nvSpPr>
          <p:cNvPr id="12" name="Accolade ouvrante 11">
            <a:extLst>
              <a:ext uri="{FF2B5EF4-FFF2-40B4-BE49-F238E27FC236}">
                <a16:creationId xmlns:a16="http://schemas.microsoft.com/office/drawing/2014/main" id="{8CE289E8-5675-4BF5-FB53-0CFFA7A0D32C}"/>
              </a:ext>
            </a:extLst>
          </p:cNvPr>
          <p:cNvSpPr/>
          <p:nvPr/>
        </p:nvSpPr>
        <p:spPr>
          <a:xfrm rot="10800000">
            <a:off x="4125133" y="2052598"/>
            <a:ext cx="588936" cy="2061668"/>
          </a:xfrm>
          <a:prstGeom prst="leftBrace">
            <a:avLst>
              <a:gd name="adj1" fmla="val 8333"/>
              <a:gd name="adj2" fmla="val 507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ED02C54-7649-C4F3-9858-D799BC50CCE2}"/>
              </a:ext>
            </a:extLst>
          </p:cNvPr>
          <p:cNvSpPr txBox="1"/>
          <p:nvPr/>
        </p:nvSpPr>
        <p:spPr>
          <a:xfrm>
            <a:off x="2568603" y="5220645"/>
            <a:ext cx="1504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Georgia" panose="02040502050405020303" pitchFamily="18" charset="0"/>
              </a:rPr>
              <a:t>Use ? </a:t>
            </a:r>
          </a:p>
        </p:txBody>
      </p:sp>
      <p:pic>
        <p:nvPicPr>
          <p:cNvPr id="5130" name="Picture 10" descr="Cinq pourquoi - Une méthode pour résoudre ses problèmes">
            <a:extLst>
              <a:ext uri="{FF2B5EF4-FFF2-40B4-BE49-F238E27FC236}">
                <a16:creationId xmlns:a16="http://schemas.microsoft.com/office/drawing/2014/main" id="{9F25B874-34C8-1335-C82D-ECC072A76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22" y="4353500"/>
            <a:ext cx="1784916" cy="238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F0204379-228F-EDCA-7C97-2B126E0110A2}"/>
              </a:ext>
            </a:extLst>
          </p:cNvPr>
          <p:cNvSpPr txBox="1"/>
          <p:nvPr/>
        </p:nvSpPr>
        <p:spPr>
          <a:xfrm>
            <a:off x="5111401" y="4884828"/>
            <a:ext cx="34651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Georgia" panose="02040502050405020303" pitchFamily="18" charset="0"/>
              </a:rPr>
              <a:t>Credit</a:t>
            </a:r>
            <a:r>
              <a:rPr lang="fr-FR" dirty="0">
                <a:latin typeface="Georgia" panose="02040502050405020303" pitchFamily="18" charset="0"/>
              </a:rPr>
              <a:t> </a:t>
            </a:r>
            <a:r>
              <a:rPr lang="fr-FR" dirty="0" err="1">
                <a:latin typeface="Georgia" panose="02040502050405020303" pitchFamily="18" charset="0"/>
              </a:rPr>
              <a:t>card</a:t>
            </a:r>
            <a:r>
              <a:rPr lang="fr-FR" dirty="0">
                <a:latin typeface="Georgia" panose="02040502050405020303" pitchFamily="18" charset="0"/>
              </a:rPr>
              <a:t> </a:t>
            </a:r>
            <a:r>
              <a:rPr lang="fr-FR" dirty="0" err="1">
                <a:latin typeface="Georgia" panose="02040502050405020303" pitchFamily="18" charset="0"/>
              </a:rPr>
              <a:t>fraud</a:t>
            </a:r>
            <a:endParaRPr lang="fr-FR" dirty="0">
              <a:latin typeface="Georgia" panose="02040502050405020303" pitchFamily="18" charset="0"/>
            </a:endParaRPr>
          </a:p>
          <a:p>
            <a:endParaRPr lang="fr-FR" dirty="0">
              <a:latin typeface="Georgia" panose="02040502050405020303" pitchFamily="18" charset="0"/>
            </a:endParaRPr>
          </a:p>
          <a:p>
            <a:r>
              <a:rPr lang="fr-FR" dirty="0">
                <a:latin typeface="Georgia" panose="02040502050405020303" pitchFamily="18" charset="0"/>
              </a:rPr>
              <a:t>Malware / Spam </a:t>
            </a:r>
            <a:r>
              <a:rPr lang="fr-FR" dirty="0" err="1">
                <a:latin typeface="Georgia" panose="02040502050405020303" pitchFamily="18" charset="0"/>
              </a:rPr>
              <a:t>detection</a:t>
            </a:r>
            <a:endParaRPr lang="fr-FR" dirty="0">
              <a:latin typeface="Georgia" panose="02040502050405020303" pitchFamily="18" charset="0"/>
            </a:endParaRPr>
          </a:p>
          <a:p>
            <a:endParaRPr lang="fr-FR" dirty="0">
              <a:latin typeface="Georgia" panose="02040502050405020303" pitchFamily="18" charset="0"/>
            </a:endParaRPr>
          </a:p>
          <a:p>
            <a:r>
              <a:rPr lang="fr-FR" dirty="0">
                <a:latin typeface="Georgia" panose="02040502050405020303" pitchFamily="18" charset="0"/>
              </a:rPr>
              <a:t>Intrusion </a:t>
            </a:r>
            <a:r>
              <a:rPr lang="fr-FR" dirty="0" err="1">
                <a:latin typeface="Georgia" panose="02040502050405020303" pitchFamily="18" charset="0"/>
              </a:rPr>
              <a:t>Detection</a:t>
            </a:r>
            <a:r>
              <a:rPr lang="fr-FR" dirty="0">
                <a:latin typeface="Georgia" panose="02040502050405020303" pitchFamily="18" charset="0"/>
              </a:rPr>
              <a:t> System</a:t>
            </a:r>
          </a:p>
        </p:txBody>
      </p:sp>
      <p:pic>
        <p:nvPicPr>
          <p:cNvPr id="15" name="Image 14" descr="Une image contenant orange, outil&#10;&#10;Description générée automatiquement">
            <a:extLst>
              <a:ext uri="{FF2B5EF4-FFF2-40B4-BE49-F238E27FC236}">
                <a16:creationId xmlns:a16="http://schemas.microsoft.com/office/drawing/2014/main" id="{006DCC8B-0FA3-AB33-F128-8CF290F53E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091" b="89773" l="6230" r="90984">
                        <a14:foregroundMark x1="7705" y1="59091" x2="7705" y2="59091"/>
                        <a14:foregroundMark x1="6230" y1="56818" x2="6230" y2="56818"/>
                        <a14:foregroundMark x1="90984" y1="52273" x2="90984" y2="5227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3800876" y="5410953"/>
            <a:ext cx="2195972" cy="42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6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 animBg="1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DA459B-008F-E71A-C805-4B09AE8EC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112" y="975817"/>
            <a:ext cx="2747299" cy="1325563"/>
          </a:xfrm>
        </p:spPr>
        <p:txBody>
          <a:bodyPr/>
          <a:lstStyle/>
          <a:p>
            <a:r>
              <a:rPr lang="fr-FR" dirty="0">
                <a:latin typeface="Georgia" panose="02040502050405020303" pitchFamily="18" charset="0"/>
              </a:rPr>
              <a:t>Training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73334A8-153D-8CA4-A6DA-23F3CCFF567A}"/>
              </a:ext>
            </a:extLst>
          </p:cNvPr>
          <p:cNvSpPr txBox="1"/>
          <p:nvPr/>
        </p:nvSpPr>
        <p:spPr>
          <a:xfrm>
            <a:off x="5959675" y="5901054"/>
            <a:ext cx="3173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Georgia" panose="02040502050405020303" pitchFamily="18" charset="0"/>
              </a:rPr>
              <a:t>x</a:t>
            </a:r>
            <a:r>
              <a:rPr lang="fr-FR" dirty="0">
                <a:latin typeface="Georgia" panose="02040502050405020303" pitchFamily="18" charset="0"/>
              </a:rPr>
              <a:t> = </a:t>
            </a:r>
            <a:r>
              <a:rPr lang="fr-FR" dirty="0" err="1">
                <a:latin typeface="Georgia" panose="02040502050405020303" pitchFamily="18" charset="0"/>
              </a:rPr>
              <a:t>They</a:t>
            </a:r>
            <a:r>
              <a:rPr lang="fr-FR" dirty="0">
                <a:latin typeface="Georgia" panose="02040502050405020303" pitchFamily="18" charset="0"/>
              </a:rPr>
              <a:t> </a:t>
            </a:r>
            <a:r>
              <a:rPr lang="fr-FR" dirty="0" err="1">
                <a:latin typeface="Georgia" panose="02040502050405020303" pitchFamily="18" charset="0"/>
              </a:rPr>
              <a:t>were</a:t>
            </a:r>
            <a:r>
              <a:rPr lang="fr-FR" dirty="0">
                <a:latin typeface="Georgia" panose="02040502050405020303" pitchFamily="18" charset="0"/>
              </a:rPr>
              <a:t> </a:t>
            </a:r>
            <a:r>
              <a:rPr lang="fr-FR" dirty="0" err="1">
                <a:latin typeface="Georgia" panose="02040502050405020303" pitchFamily="18" charset="0"/>
              </a:rPr>
              <a:t>ready</a:t>
            </a:r>
            <a:r>
              <a:rPr lang="fr-FR" dirty="0">
                <a:latin typeface="Georgia" panose="02040502050405020303" pitchFamily="18" charset="0"/>
              </a:rPr>
              <a:t> to go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0878DD5-C1C5-C6F2-19A1-7672441D84D8}"/>
              </a:ext>
            </a:extLst>
          </p:cNvPr>
          <p:cNvSpPr txBox="1"/>
          <p:nvPr/>
        </p:nvSpPr>
        <p:spPr>
          <a:xfrm>
            <a:off x="5267150" y="4722195"/>
            <a:ext cx="455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Georgia" panose="02040502050405020303" pitchFamily="18" charset="0"/>
              </a:rPr>
              <a:t> x </a:t>
            </a:r>
            <a:r>
              <a:rPr lang="fr-FR" dirty="0">
                <a:latin typeface="Georgia" panose="02040502050405020303" pitchFamily="18" charset="0"/>
              </a:rPr>
              <a:t>= </a:t>
            </a:r>
            <a:r>
              <a:rPr lang="fr-FR" dirty="0" err="1">
                <a:latin typeface="Georgia" panose="02040502050405020303" pitchFamily="18" charset="0"/>
              </a:rPr>
              <a:t>They</a:t>
            </a:r>
            <a:r>
              <a:rPr lang="fr-FR" dirty="0">
                <a:latin typeface="Georgia" panose="02040502050405020303" pitchFamily="18" charset="0"/>
              </a:rPr>
              <a:t> </a:t>
            </a:r>
            <a:r>
              <a:rPr lang="fr-FR" dirty="0" err="1">
                <a:latin typeface="Georgia" panose="02040502050405020303" pitchFamily="18" charset="0"/>
              </a:rPr>
              <a:t>were</a:t>
            </a:r>
            <a:r>
              <a:rPr lang="fr-FR" dirty="0">
                <a:latin typeface="Georgia" panose="02040502050405020303" pitchFamily="18" charset="0"/>
              </a:rPr>
              <a:t> </a:t>
            </a:r>
            <a:r>
              <a:rPr lang="fr-FR" b="1" dirty="0">
                <a:latin typeface="Georgia" panose="02040502050405020303" pitchFamily="18" charset="0"/>
              </a:rPr>
              <a:t>[MASK] </a:t>
            </a:r>
            <a:r>
              <a:rPr lang="fr-FR" dirty="0">
                <a:latin typeface="Georgia" panose="02040502050405020303" pitchFamily="18" charset="0"/>
              </a:rPr>
              <a:t>to </a:t>
            </a:r>
            <a:r>
              <a:rPr lang="fr-FR" b="1" dirty="0">
                <a:latin typeface="Georgia" panose="02040502050405020303" pitchFamily="18" charset="0"/>
              </a:rPr>
              <a:t>[MASK]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47BE83E-5B78-A09E-4941-592D808A1033}"/>
              </a:ext>
            </a:extLst>
          </p:cNvPr>
          <p:cNvSpPr txBox="1"/>
          <p:nvPr/>
        </p:nvSpPr>
        <p:spPr>
          <a:xfrm>
            <a:off x="5267150" y="3061903"/>
            <a:ext cx="455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Georgia" panose="02040502050405020303" pitchFamily="18" charset="0"/>
              </a:rPr>
              <a:t>x</a:t>
            </a:r>
            <a:r>
              <a:rPr lang="fr-FR" dirty="0">
                <a:latin typeface="Georgia" panose="02040502050405020303" pitchFamily="18" charset="0"/>
              </a:rPr>
              <a:t> = </a:t>
            </a:r>
            <a:r>
              <a:rPr lang="fr-FR" dirty="0" err="1">
                <a:latin typeface="Georgia" panose="02040502050405020303" pitchFamily="18" charset="0"/>
              </a:rPr>
              <a:t>They</a:t>
            </a:r>
            <a:r>
              <a:rPr lang="fr-FR" dirty="0">
                <a:latin typeface="Georgia" panose="02040502050405020303" pitchFamily="18" charset="0"/>
              </a:rPr>
              <a:t> </a:t>
            </a:r>
            <a:r>
              <a:rPr lang="fr-FR" dirty="0" err="1">
                <a:latin typeface="Georgia" panose="02040502050405020303" pitchFamily="18" charset="0"/>
              </a:rPr>
              <a:t>were</a:t>
            </a:r>
            <a:r>
              <a:rPr lang="fr-FR" dirty="0">
                <a:latin typeface="Georgia" panose="02040502050405020303" pitchFamily="18" charset="0"/>
              </a:rPr>
              <a:t> </a:t>
            </a:r>
            <a:r>
              <a:rPr lang="fr-FR" b="1" dirty="0" err="1">
                <a:latin typeface="Georgia" panose="02040502050405020303" pitchFamily="18" charset="0"/>
              </a:rPr>
              <a:t>prepared</a:t>
            </a:r>
            <a:r>
              <a:rPr lang="fr-FR" b="1" dirty="0">
                <a:latin typeface="Georgia" panose="02040502050405020303" pitchFamily="18" charset="0"/>
              </a:rPr>
              <a:t> </a:t>
            </a:r>
            <a:r>
              <a:rPr lang="fr-FR" dirty="0">
                <a:latin typeface="Georgia" panose="02040502050405020303" pitchFamily="18" charset="0"/>
              </a:rPr>
              <a:t>to </a:t>
            </a:r>
            <a:r>
              <a:rPr lang="fr-FR" b="1" dirty="0" err="1">
                <a:latin typeface="Georgia" panose="02040502050405020303" pitchFamily="18" charset="0"/>
              </a:rPr>
              <a:t>depart</a:t>
            </a:r>
            <a:endParaRPr lang="fr-FR" b="1" dirty="0">
              <a:latin typeface="Georgia" panose="02040502050405020303" pitchFamily="18" charset="0"/>
            </a:endParaRPr>
          </a:p>
        </p:txBody>
      </p:sp>
      <p:sp>
        <p:nvSpPr>
          <p:cNvPr id="10" name="Accolade ouvrante 9">
            <a:extLst>
              <a:ext uri="{FF2B5EF4-FFF2-40B4-BE49-F238E27FC236}">
                <a16:creationId xmlns:a16="http://schemas.microsoft.com/office/drawing/2014/main" id="{6E0392B3-97C3-EAB0-ED45-469BDFD6A5D5}"/>
              </a:ext>
            </a:extLst>
          </p:cNvPr>
          <p:cNvSpPr/>
          <p:nvPr/>
        </p:nvSpPr>
        <p:spPr>
          <a:xfrm>
            <a:off x="2727899" y="4441586"/>
            <a:ext cx="201705" cy="1828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55A872B-ED5A-619B-6A40-20FAAC857DB4}"/>
              </a:ext>
            </a:extLst>
          </p:cNvPr>
          <p:cNvSpPr txBox="1"/>
          <p:nvPr/>
        </p:nvSpPr>
        <p:spPr>
          <a:xfrm>
            <a:off x="1652135" y="5008141"/>
            <a:ext cx="1075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Georgia" panose="02040502050405020303" pitchFamily="18" charset="0"/>
              </a:rPr>
              <a:t>K </a:t>
            </a:r>
            <a:r>
              <a:rPr lang="fr-FR" dirty="0" err="1">
                <a:latin typeface="Georgia" panose="02040502050405020303" pitchFamily="18" charset="0"/>
              </a:rPr>
              <a:t>mask</a:t>
            </a:r>
            <a:r>
              <a:rPr lang="fr-FR" dirty="0">
                <a:latin typeface="Georgia" panose="02040502050405020303" pitchFamily="18" charset="0"/>
              </a:rPr>
              <a:t> patterns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F1D6AB27-8E91-F399-B860-A3D59FB53BF6}"/>
              </a:ext>
            </a:extLst>
          </p:cNvPr>
          <p:cNvSpPr/>
          <p:nvPr/>
        </p:nvSpPr>
        <p:spPr>
          <a:xfrm>
            <a:off x="6183793" y="5355986"/>
            <a:ext cx="2487706" cy="30302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Georgia" panose="02040502050405020303" pitchFamily="18" charset="0"/>
              </a:rPr>
              <a:t>Input </a:t>
            </a:r>
            <a:r>
              <a:rPr lang="fr-FR" dirty="0" err="1">
                <a:latin typeface="Georgia" panose="02040502050405020303" pitchFamily="18" charset="0"/>
              </a:rPr>
              <a:t>masking</a:t>
            </a:r>
            <a:endParaRPr lang="fr-FR" dirty="0">
              <a:latin typeface="Georgia" panose="02040502050405020303" pitchFamily="18" charset="0"/>
            </a:endParaRP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AAEE00EA-64A2-A581-7026-198FAAB83FD4}"/>
              </a:ext>
            </a:extLst>
          </p:cNvPr>
          <p:cNvCxnSpPr>
            <a:cxnSpLocks/>
          </p:cNvCxnSpPr>
          <p:nvPr/>
        </p:nvCxnSpPr>
        <p:spPr>
          <a:xfrm>
            <a:off x="4677722" y="5507496"/>
            <a:ext cx="1169894" cy="0"/>
          </a:xfrm>
          <a:prstGeom prst="straightConnector1">
            <a:avLst/>
          </a:prstGeom>
          <a:ln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A222A4AB-EB3F-311E-B931-858FE49C0D8C}"/>
              </a:ext>
            </a:extLst>
          </p:cNvPr>
          <p:cNvSpPr/>
          <p:nvPr/>
        </p:nvSpPr>
        <p:spPr>
          <a:xfrm>
            <a:off x="5675100" y="3862900"/>
            <a:ext cx="3374059" cy="30302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latin typeface="Georgia" panose="02040502050405020303" pitchFamily="18" charset="0"/>
              </a:rPr>
              <a:t>Generator</a:t>
            </a:r>
            <a:endParaRPr lang="fr-FR" dirty="0">
              <a:latin typeface="Georgia" panose="02040502050405020303" pitchFamily="18" charset="0"/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9F3BEA9C-969B-042E-8633-DD899366EE3D}"/>
              </a:ext>
            </a:extLst>
          </p:cNvPr>
          <p:cNvSpPr/>
          <p:nvPr/>
        </p:nvSpPr>
        <p:spPr>
          <a:xfrm>
            <a:off x="4492782" y="2273332"/>
            <a:ext cx="5623198" cy="44218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latin typeface="Georgia" panose="02040502050405020303" pitchFamily="18" charset="0"/>
              </a:rPr>
              <a:t>Discriminator</a:t>
            </a:r>
            <a:endParaRPr lang="fr-FR" dirty="0">
              <a:latin typeface="Georgia" panose="02040502050405020303" pitchFamily="18" charset="0"/>
            </a:endParaRP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9C0D7EE4-08ED-0D26-1197-8AB0DBD6B65B}"/>
              </a:ext>
            </a:extLst>
          </p:cNvPr>
          <p:cNvCxnSpPr/>
          <p:nvPr/>
        </p:nvCxnSpPr>
        <p:spPr>
          <a:xfrm flipV="1">
            <a:off x="8671499" y="1947619"/>
            <a:ext cx="0" cy="3047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689F15B4-D0FC-D5FB-A89D-6012C15B4472}"/>
              </a:ext>
            </a:extLst>
          </p:cNvPr>
          <p:cNvCxnSpPr/>
          <p:nvPr/>
        </p:nvCxnSpPr>
        <p:spPr>
          <a:xfrm flipV="1">
            <a:off x="8126440" y="1947619"/>
            <a:ext cx="0" cy="3047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F676557E-13D6-50D4-3125-22ECCE496BDB}"/>
              </a:ext>
            </a:extLst>
          </p:cNvPr>
          <p:cNvCxnSpPr/>
          <p:nvPr/>
        </p:nvCxnSpPr>
        <p:spPr>
          <a:xfrm flipV="1">
            <a:off x="7376186" y="1947619"/>
            <a:ext cx="0" cy="3047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66229E99-51A8-3851-534C-1680079E43BB}"/>
              </a:ext>
            </a:extLst>
          </p:cNvPr>
          <p:cNvCxnSpPr/>
          <p:nvPr/>
        </p:nvCxnSpPr>
        <p:spPr>
          <a:xfrm flipV="1">
            <a:off x="5428922" y="1947619"/>
            <a:ext cx="0" cy="30475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7218C16-C993-EF9C-9DCA-6152D091CB7A}"/>
              </a:ext>
            </a:extLst>
          </p:cNvPr>
          <p:cNvSpPr/>
          <p:nvPr/>
        </p:nvSpPr>
        <p:spPr>
          <a:xfrm>
            <a:off x="5105785" y="961417"/>
            <a:ext cx="161365" cy="764931"/>
          </a:xfrm>
          <a:prstGeom prst="rect">
            <a:avLst/>
          </a:prstGeom>
          <a:solidFill>
            <a:srgbClr val="9B49E4">
              <a:alpha val="45882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11C89CF-76F2-9687-F3B6-E1FFB0201D2E}"/>
              </a:ext>
            </a:extLst>
          </p:cNvPr>
          <p:cNvSpPr/>
          <p:nvPr/>
        </p:nvSpPr>
        <p:spPr>
          <a:xfrm>
            <a:off x="5267150" y="1286733"/>
            <a:ext cx="161365" cy="436279"/>
          </a:xfrm>
          <a:prstGeom prst="rect">
            <a:avLst/>
          </a:prstGeom>
          <a:solidFill>
            <a:srgbClr val="9B49E4">
              <a:alpha val="45882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F17648-3555-35A5-90F2-FE86D9AD8A4A}"/>
              </a:ext>
            </a:extLst>
          </p:cNvPr>
          <p:cNvSpPr/>
          <p:nvPr/>
        </p:nvSpPr>
        <p:spPr>
          <a:xfrm>
            <a:off x="5428515" y="1455351"/>
            <a:ext cx="161365" cy="265950"/>
          </a:xfrm>
          <a:prstGeom prst="rect">
            <a:avLst/>
          </a:prstGeom>
          <a:solidFill>
            <a:srgbClr val="9B49E4">
              <a:alpha val="45882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D8D4A9E-5EA7-5AFE-4C00-FA0575BC675D}"/>
              </a:ext>
            </a:extLst>
          </p:cNvPr>
          <p:cNvSpPr/>
          <p:nvPr/>
        </p:nvSpPr>
        <p:spPr>
          <a:xfrm>
            <a:off x="5589880" y="1168177"/>
            <a:ext cx="161365" cy="558533"/>
          </a:xfrm>
          <a:prstGeom prst="rect">
            <a:avLst/>
          </a:prstGeom>
          <a:solidFill>
            <a:srgbClr val="9B49E4">
              <a:alpha val="45882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AB4A05-94E8-5889-76F0-A826F938AEA7}"/>
              </a:ext>
            </a:extLst>
          </p:cNvPr>
          <p:cNvSpPr/>
          <p:nvPr/>
        </p:nvSpPr>
        <p:spPr>
          <a:xfrm>
            <a:off x="8487719" y="993621"/>
            <a:ext cx="161365" cy="764931"/>
          </a:xfrm>
          <a:prstGeom prst="rect">
            <a:avLst/>
          </a:prstGeom>
          <a:solidFill>
            <a:srgbClr val="FF0000">
              <a:alpha val="45882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EED02DC-002F-6F98-3BBF-1F9846FFF61A}"/>
              </a:ext>
            </a:extLst>
          </p:cNvPr>
          <p:cNvSpPr/>
          <p:nvPr/>
        </p:nvSpPr>
        <p:spPr>
          <a:xfrm>
            <a:off x="8649084" y="1318937"/>
            <a:ext cx="161365" cy="436279"/>
          </a:xfrm>
          <a:prstGeom prst="rect">
            <a:avLst/>
          </a:prstGeom>
          <a:solidFill>
            <a:schemeClr val="accent6">
              <a:alpha val="45882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5952EA1-6F0E-A6E2-ACBB-ECDE30C8FE19}"/>
              </a:ext>
            </a:extLst>
          </p:cNvPr>
          <p:cNvSpPr/>
          <p:nvPr/>
        </p:nvSpPr>
        <p:spPr>
          <a:xfrm>
            <a:off x="7223699" y="961417"/>
            <a:ext cx="161364" cy="816371"/>
          </a:xfrm>
          <a:prstGeom prst="rect">
            <a:avLst/>
          </a:prstGeom>
          <a:solidFill>
            <a:srgbClr val="FF0000">
              <a:alpha val="45882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E86B6EB-9BE4-99DE-AD20-4B0793D80E0F}"/>
              </a:ext>
            </a:extLst>
          </p:cNvPr>
          <p:cNvSpPr/>
          <p:nvPr/>
        </p:nvSpPr>
        <p:spPr>
          <a:xfrm>
            <a:off x="7385064" y="1532878"/>
            <a:ext cx="161364" cy="241574"/>
          </a:xfrm>
          <a:prstGeom prst="rect">
            <a:avLst/>
          </a:prstGeom>
          <a:solidFill>
            <a:schemeClr val="accent6">
              <a:alpha val="45882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8AF36C9-924F-68B0-A343-C28AF6E40B8A}"/>
              </a:ext>
            </a:extLst>
          </p:cNvPr>
          <p:cNvSpPr/>
          <p:nvPr/>
        </p:nvSpPr>
        <p:spPr>
          <a:xfrm>
            <a:off x="7911646" y="1355949"/>
            <a:ext cx="161365" cy="396275"/>
          </a:xfrm>
          <a:prstGeom prst="rect">
            <a:avLst/>
          </a:prstGeom>
          <a:solidFill>
            <a:srgbClr val="FF0000">
              <a:alpha val="45882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E6A6C1-62DD-BFE5-F268-F6117EC42CD7}"/>
              </a:ext>
            </a:extLst>
          </p:cNvPr>
          <p:cNvSpPr/>
          <p:nvPr/>
        </p:nvSpPr>
        <p:spPr>
          <a:xfrm>
            <a:off x="8073011" y="983957"/>
            <a:ext cx="161365" cy="764931"/>
          </a:xfrm>
          <a:prstGeom prst="rect">
            <a:avLst/>
          </a:prstGeom>
          <a:solidFill>
            <a:schemeClr val="accent6">
              <a:alpha val="45882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C37FF79-E637-A7A3-DD5D-6069B9055768}"/>
              </a:ext>
            </a:extLst>
          </p:cNvPr>
          <p:cNvSpPr/>
          <p:nvPr/>
        </p:nvSpPr>
        <p:spPr>
          <a:xfrm>
            <a:off x="6592565" y="1442850"/>
            <a:ext cx="161365" cy="311322"/>
          </a:xfrm>
          <a:prstGeom prst="rect">
            <a:avLst/>
          </a:prstGeom>
          <a:solidFill>
            <a:srgbClr val="FF0000">
              <a:alpha val="45882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E791174-18A6-A94C-D6DD-68FE1D41BF61}"/>
              </a:ext>
            </a:extLst>
          </p:cNvPr>
          <p:cNvSpPr/>
          <p:nvPr/>
        </p:nvSpPr>
        <p:spPr>
          <a:xfrm>
            <a:off x="6753930" y="985905"/>
            <a:ext cx="161365" cy="764931"/>
          </a:xfrm>
          <a:prstGeom prst="rect">
            <a:avLst/>
          </a:prstGeom>
          <a:solidFill>
            <a:schemeClr val="accent6">
              <a:alpha val="45882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5BCDBD6-85AB-FC19-D469-585A7D2B2D9D}"/>
              </a:ext>
            </a:extLst>
          </p:cNvPr>
          <p:cNvSpPr/>
          <p:nvPr/>
        </p:nvSpPr>
        <p:spPr>
          <a:xfrm>
            <a:off x="5981799" y="1432762"/>
            <a:ext cx="161365" cy="311322"/>
          </a:xfrm>
          <a:prstGeom prst="rect">
            <a:avLst/>
          </a:prstGeom>
          <a:solidFill>
            <a:srgbClr val="FF0000">
              <a:alpha val="45882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CCC0A05-B755-5A31-9FC4-A4D55B7E9C58}"/>
              </a:ext>
            </a:extLst>
          </p:cNvPr>
          <p:cNvSpPr/>
          <p:nvPr/>
        </p:nvSpPr>
        <p:spPr>
          <a:xfrm>
            <a:off x="6143164" y="975817"/>
            <a:ext cx="161365" cy="764931"/>
          </a:xfrm>
          <a:prstGeom prst="rect">
            <a:avLst/>
          </a:prstGeom>
          <a:solidFill>
            <a:schemeClr val="accent6">
              <a:alpha val="45882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17518D67-182C-1B47-0117-FF9ACAE6F4C6}"/>
              </a:ext>
            </a:extLst>
          </p:cNvPr>
          <p:cNvCxnSpPr/>
          <p:nvPr/>
        </p:nvCxnSpPr>
        <p:spPr>
          <a:xfrm flipV="1">
            <a:off x="6769688" y="1947619"/>
            <a:ext cx="0" cy="3047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21CF7DBB-94E5-7DF5-A947-423A23BEDE4A}"/>
              </a:ext>
            </a:extLst>
          </p:cNvPr>
          <p:cNvCxnSpPr/>
          <p:nvPr/>
        </p:nvCxnSpPr>
        <p:spPr>
          <a:xfrm flipV="1">
            <a:off x="6158922" y="1947619"/>
            <a:ext cx="0" cy="3047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9B3587BD-0127-0D6B-CFB4-5D521922CACA}"/>
              </a:ext>
            </a:extLst>
          </p:cNvPr>
          <p:cNvCxnSpPr/>
          <p:nvPr/>
        </p:nvCxnSpPr>
        <p:spPr>
          <a:xfrm flipV="1">
            <a:off x="8671499" y="2757145"/>
            <a:ext cx="0" cy="304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985DED60-5822-66C1-E86A-E25404D837F4}"/>
              </a:ext>
            </a:extLst>
          </p:cNvPr>
          <p:cNvCxnSpPr/>
          <p:nvPr/>
        </p:nvCxnSpPr>
        <p:spPr>
          <a:xfrm flipV="1">
            <a:off x="8126440" y="2757145"/>
            <a:ext cx="0" cy="304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C6791A0A-96E4-1516-7678-2AD1630C0DCA}"/>
              </a:ext>
            </a:extLst>
          </p:cNvPr>
          <p:cNvCxnSpPr/>
          <p:nvPr/>
        </p:nvCxnSpPr>
        <p:spPr>
          <a:xfrm flipV="1">
            <a:off x="7376186" y="2757145"/>
            <a:ext cx="0" cy="304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5084D894-4802-B8AF-1BC7-5AA269150D8C}"/>
              </a:ext>
            </a:extLst>
          </p:cNvPr>
          <p:cNvCxnSpPr/>
          <p:nvPr/>
        </p:nvCxnSpPr>
        <p:spPr>
          <a:xfrm flipV="1">
            <a:off x="6769688" y="2757145"/>
            <a:ext cx="0" cy="304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80D40E39-1631-9FDD-77E5-67BB696BB988}"/>
              </a:ext>
            </a:extLst>
          </p:cNvPr>
          <p:cNvCxnSpPr/>
          <p:nvPr/>
        </p:nvCxnSpPr>
        <p:spPr>
          <a:xfrm flipV="1">
            <a:off x="6158922" y="2757145"/>
            <a:ext cx="0" cy="304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DDEEBE4C-EB4F-FED8-65A5-42ADBF975B42}"/>
              </a:ext>
            </a:extLst>
          </p:cNvPr>
          <p:cNvCxnSpPr/>
          <p:nvPr/>
        </p:nvCxnSpPr>
        <p:spPr>
          <a:xfrm flipV="1">
            <a:off x="8662534" y="3507478"/>
            <a:ext cx="0" cy="304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410C1C17-798F-E1AC-5785-08EF3F384871}"/>
              </a:ext>
            </a:extLst>
          </p:cNvPr>
          <p:cNvCxnSpPr/>
          <p:nvPr/>
        </p:nvCxnSpPr>
        <p:spPr>
          <a:xfrm flipV="1">
            <a:off x="8117475" y="3507478"/>
            <a:ext cx="0" cy="304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990AC314-BA08-9449-880D-4B524BF895A2}"/>
              </a:ext>
            </a:extLst>
          </p:cNvPr>
          <p:cNvCxnSpPr/>
          <p:nvPr/>
        </p:nvCxnSpPr>
        <p:spPr>
          <a:xfrm flipV="1">
            <a:off x="7367221" y="3507478"/>
            <a:ext cx="0" cy="304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C2C99261-AB0A-0E0F-76C6-236A47CFA4A4}"/>
              </a:ext>
            </a:extLst>
          </p:cNvPr>
          <p:cNvCxnSpPr/>
          <p:nvPr/>
        </p:nvCxnSpPr>
        <p:spPr>
          <a:xfrm flipV="1">
            <a:off x="6760723" y="3507478"/>
            <a:ext cx="0" cy="304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id="{64D9D1C7-A48F-E504-0F1A-1704735684C1}"/>
              </a:ext>
            </a:extLst>
          </p:cNvPr>
          <p:cNvCxnSpPr/>
          <p:nvPr/>
        </p:nvCxnSpPr>
        <p:spPr>
          <a:xfrm flipV="1">
            <a:off x="6149957" y="3507478"/>
            <a:ext cx="0" cy="304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7674C40D-3754-24C1-64C1-8D59A77847BA}"/>
              </a:ext>
            </a:extLst>
          </p:cNvPr>
          <p:cNvCxnSpPr/>
          <p:nvPr/>
        </p:nvCxnSpPr>
        <p:spPr>
          <a:xfrm flipV="1">
            <a:off x="8662534" y="4401066"/>
            <a:ext cx="0" cy="304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F1FCDF55-A1FE-20D9-AFAC-32464C7DED5F}"/>
              </a:ext>
            </a:extLst>
          </p:cNvPr>
          <p:cNvCxnSpPr/>
          <p:nvPr/>
        </p:nvCxnSpPr>
        <p:spPr>
          <a:xfrm flipV="1">
            <a:off x="8117475" y="4401066"/>
            <a:ext cx="0" cy="304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7E1D73C5-E2D4-1B82-B2AA-A1BE30697513}"/>
              </a:ext>
            </a:extLst>
          </p:cNvPr>
          <p:cNvCxnSpPr/>
          <p:nvPr/>
        </p:nvCxnSpPr>
        <p:spPr>
          <a:xfrm flipV="1">
            <a:off x="7367221" y="4401066"/>
            <a:ext cx="0" cy="304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605B8FD7-D3EF-DE27-6A1F-FA17343ED332}"/>
              </a:ext>
            </a:extLst>
          </p:cNvPr>
          <p:cNvCxnSpPr/>
          <p:nvPr/>
        </p:nvCxnSpPr>
        <p:spPr>
          <a:xfrm flipV="1">
            <a:off x="6760723" y="4401066"/>
            <a:ext cx="0" cy="304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B47414D3-0CB5-5B07-0D6D-1317718274FF}"/>
              </a:ext>
            </a:extLst>
          </p:cNvPr>
          <p:cNvCxnSpPr/>
          <p:nvPr/>
        </p:nvCxnSpPr>
        <p:spPr>
          <a:xfrm flipV="1">
            <a:off x="6149957" y="4401066"/>
            <a:ext cx="0" cy="304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>
            <a:extLst>
              <a:ext uri="{FF2B5EF4-FFF2-40B4-BE49-F238E27FC236}">
                <a16:creationId xmlns:a16="http://schemas.microsoft.com/office/drawing/2014/main" id="{F903F10F-4C00-E0D1-9B30-9E3DA267E37B}"/>
              </a:ext>
            </a:extLst>
          </p:cNvPr>
          <p:cNvSpPr txBox="1"/>
          <p:nvPr/>
        </p:nvSpPr>
        <p:spPr>
          <a:xfrm rot="16200000">
            <a:off x="8148926" y="293966"/>
            <a:ext cx="1018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err="1">
                <a:latin typeface="Georgia" panose="02040502050405020303" pitchFamily="18" charset="0"/>
              </a:rPr>
              <a:t>replaced</a:t>
            </a:r>
            <a:endParaRPr lang="fr-FR" sz="1100" b="1" dirty="0">
              <a:latin typeface="Georgia" panose="02040502050405020303" pitchFamily="18" charset="0"/>
            </a:endParaRPr>
          </a:p>
          <a:p>
            <a:r>
              <a:rPr lang="fr-FR" sz="1100" dirty="0">
                <a:latin typeface="Georgia" panose="02040502050405020303" pitchFamily="18" charset="0"/>
              </a:rPr>
              <a:t>original</a:t>
            </a:r>
            <a:endParaRPr lang="fr-FR" dirty="0">
              <a:latin typeface="Georgia" panose="02040502050405020303" pitchFamily="18" charset="0"/>
            </a:endParaRP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68C1528A-5240-D31D-D51C-163E863A47B3}"/>
              </a:ext>
            </a:extLst>
          </p:cNvPr>
          <p:cNvSpPr txBox="1"/>
          <p:nvPr/>
        </p:nvSpPr>
        <p:spPr>
          <a:xfrm rot="16200000">
            <a:off x="4875950" y="250991"/>
            <a:ext cx="1018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err="1">
                <a:latin typeface="Georgia" panose="02040502050405020303" pitchFamily="18" charset="0"/>
              </a:rPr>
              <a:t>mask</a:t>
            </a:r>
            <a:r>
              <a:rPr lang="fr-FR" sz="1100" b="1" dirty="0">
                <a:latin typeface="Georgia" panose="02040502050405020303" pitchFamily="18" charset="0"/>
              </a:rPr>
              <a:t> 1</a:t>
            </a:r>
          </a:p>
          <a:p>
            <a:pPr algn="ctr"/>
            <a:endParaRPr lang="fr-FR" sz="1100" b="1" dirty="0">
              <a:latin typeface="Georgia" panose="02040502050405020303" pitchFamily="18" charset="0"/>
            </a:endParaRPr>
          </a:p>
          <a:p>
            <a:pPr algn="ctr"/>
            <a:r>
              <a:rPr lang="fr-FR" sz="1100" b="1" dirty="0">
                <a:latin typeface="Georgia" panose="02040502050405020303" pitchFamily="18" charset="0"/>
              </a:rPr>
              <a:t>…</a:t>
            </a:r>
          </a:p>
          <a:p>
            <a:pPr algn="ctr"/>
            <a:r>
              <a:rPr lang="fr-FR" sz="1100" b="1" dirty="0" err="1">
                <a:latin typeface="Georgia" panose="02040502050405020303" pitchFamily="18" charset="0"/>
              </a:rPr>
              <a:t>mask</a:t>
            </a:r>
            <a:r>
              <a:rPr lang="fr-FR" sz="1100" b="1" dirty="0">
                <a:latin typeface="Georgia" panose="02040502050405020303" pitchFamily="18" charset="0"/>
              </a:rPr>
              <a:t> K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8BCEA79B-9D0F-F4FE-BC25-70D1655016A0}"/>
              </a:ext>
            </a:extLst>
          </p:cNvPr>
          <p:cNvSpPr txBox="1"/>
          <p:nvPr/>
        </p:nvSpPr>
        <p:spPr>
          <a:xfrm rot="16200000">
            <a:off x="6690284" y="371093"/>
            <a:ext cx="1018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latin typeface="Georgia" panose="02040502050405020303" pitchFamily="18" charset="0"/>
              </a:rPr>
              <a:t>…</a:t>
            </a:r>
          </a:p>
          <a:p>
            <a:pPr algn="ctr"/>
            <a:endParaRPr lang="fr-FR" sz="1100" b="1" dirty="0">
              <a:latin typeface="Georgia" panose="02040502050405020303" pitchFamily="18" charset="0"/>
            </a:endParaRPr>
          </a:p>
        </p:txBody>
      </p:sp>
      <p:pic>
        <p:nvPicPr>
          <p:cNvPr id="64" name="Picture 6" descr="Polytechnique Montréal | Étudiez l'ingénierie à Montréal">
            <a:extLst>
              <a:ext uri="{FF2B5EF4-FFF2-40B4-BE49-F238E27FC236}">
                <a16:creationId xmlns:a16="http://schemas.microsoft.com/office/drawing/2014/main" id="{28B106CF-7174-5315-43B6-40C2621DE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86038" cy="58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Image 64" descr="Une image contenant orange, outil&#10;&#10;Description générée automatiquement">
            <a:extLst>
              <a:ext uri="{FF2B5EF4-FFF2-40B4-BE49-F238E27FC236}">
                <a16:creationId xmlns:a16="http://schemas.microsoft.com/office/drawing/2014/main" id="{70CF97EA-878C-3E2D-DEC4-4634839E96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" y="1923165"/>
            <a:ext cx="3554053" cy="329212"/>
          </a:xfrm>
          <a:prstGeom prst="rect">
            <a:avLst/>
          </a:prstGeom>
        </p:spPr>
      </p:pic>
      <p:sp>
        <p:nvSpPr>
          <p:cNvPr id="66" name="ZoneTexte 65">
            <a:extLst>
              <a:ext uri="{FF2B5EF4-FFF2-40B4-BE49-F238E27FC236}">
                <a16:creationId xmlns:a16="http://schemas.microsoft.com/office/drawing/2014/main" id="{782A2302-78C5-21DA-FB31-8DD1121D53CF}"/>
              </a:ext>
            </a:extLst>
          </p:cNvPr>
          <p:cNvSpPr txBox="1"/>
          <p:nvPr/>
        </p:nvSpPr>
        <p:spPr>
          <a:xfrm>
            <a:off x="2952016" y="4495093"/>
            <a:ext cx="17032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Georgia" panose="02040502050405020303" pitchFamily="18" charset="0"/>
              </a:rPr>
              <a:t>[0, 0, 1, 0, 1]</a:t>
            </a:r>
          </a:p>
          <a:p>
            <a:r>
              <a:rPr lang="fr-FR" dirty="0">
                <a:latin typeface="Georgia" panose="02040502050405020303" pitchFamily="18" charset="0"/>
              </a:rPr>
              <a:t>[0, 0, 1, 1, 1]</a:t>
            </a:r>
          </a:p>
          <a:p>
            <a:r>
              <a:rPr lang="fr-FR" dirty="0">
                <a:latin typeface="Georgia" panose="02040502050405020303" pitchFamily="18" charset="0"/>
              </a:rPr>
              <a:t>[1, 0, 1, 0, 1]</a:t>
            </a:r>
          </a:p>
          <a:p>
            <a:pPr algn="ctr"/>
            <a:r>
              <a:rPr lang="fr-FR" dirty="0">
                <a:latin typeface="Georgia" panose="02040502050405020303" pitchFamily="18" charset="0"/>
              </a:rPr>
              <a:t>…</a:t>
            </a:r>
          </a:p>
          <a:p>
            <a:r>
              <a:rPr lang="fr-FR" dirty="0">
                <a:latin typeface="Georgia" panose="02040502050405020303" pitchFamily="18" charset="0"/>
              </a:rPr>
              <a:t>[0, 0, 0, 0, 1]</a:t>
            </a:r>
          </a:p>
          <a:p>
            <a:endParaRPr lang="fr-FR" dirty="0">
              <a:latin typeface="Georgia" panose="02040502050405020303" pitchFamily="18" charset="0"/>
            </a:endParaRPr>
          </a:p>
          <a:p>
            <a:endParaRPr lang="fr-FR" dirty="0"/>
          </a:p>
        </p:txBody>
      </p:sp>
      <p:cxnSp>
        <p:nvCxnSpPr>
          <p:cNvPr id="67" name="Connecteur droit avec flèche 66">
            <a:extLst>
              <a:ext uri="{FF2B5EF4-FFF2-40B4-BE49-F238E27FC236}">
                <a16:creationId xmlns:a16="http://schemas.microsoft.com/office/drawing/2014/main" id="{9BF64BEE-CFE5-16C4-4E39-8A5184F8AC01}"/>
              </a:ext>
            </a:extLst>
          </p:cNvPr>
          <p:cNvCxnSpPr>
            <a:cxnSpLocks/>
          </p:cNvCxnSpPr>
          <p:nvPr/>
        </p:nvCxnSpPr>
        <p:spPr>
          <a:xfrm flipH="1" flipV="1">
            <a:off x="7396954" y="5715481"/>
            <a:ext cx="6323" cy="188245"/>
          </a:xfrm>
          <a:prstGeom prst="straightConnector1">
            <a:avLst/>
          </a:prstGeom>
          <a:ln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C964965D-CA53-1A1A-46E7-D01D6DFEAE67}"/>
              </a:ext>
            </a:extLst>
          </p:cNvPr>
          <p:cNvCxnSpPr>
            <a:cxnSpLocks/>
          </p:cNvCxnSpPr>
          <p:nvPr/>
        </p:nvCxnSpPr>
        <p:spPr>
          <a:xfrm flipH="1" flipV="1">
            <a:off x="7348710" y="5107898"/>
            <a:ext cx="6323" cy="188245"/>
          </a:xfrm>
          <a:prstGeom prst="straightConnector1">
            <a:avLst/>
          </a:prstGeom>
          <a:ln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Espace réservé du numéro de diapositive 69">
            <a:extLst>
              <a:ext uri="{FF2B5EF4-FFF2-40B4-BE49-F238E27FC236}">
                <a16:creationId xmlns:a16="http://schemas.microsoft.com/office/drawing/2014/main" id="{1D3D873B-31EF-1152-9327-95BE7B848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EDB-FB10-234E-9830-DB59AAB1634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79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 animBg="1"/>
      <p:bldP spid="11" grpId="0"/>
      <p:bldP spid="12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61" grpId="0"/>
      <p:bldP spid="62" grpId="0"/>
      <p:bldP spid="63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DCC6BE57-60F2-AB35-D03A-F00C93123B08}"/>
              </a:ext>
            </a:extLst>
          </p:cNvPr>
          <p:cNvSpPr txBox="1">
            <a:spLocks/>
          </p:cNvSpPr>
          <p:nvPr/>
        </p:nvSpPr>
        <p:spPr>
          <a:xfrm>
            <a:off x="1108031" y="586237"/>
            <a:ext cx="27472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err="1">
                <a:latin typeface="Georgia" panose="02040502050405020303" pitchFamily="18" charset="0"/>
              </a:rPr>
              <a:t>Testing</a:t>
            </a:r>
            <a:endParaRPr lang="fr-FR" dirty="0">
              <a:latin typeface="Georgia" panose="02040502050405020303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9FB684C-96E4-8FB3-55A3-A35EC776FBBB}"/>
              </a:ext>
            </a:extLst>
          </p:cNvPr>
          <p:cNvSpPr txBox="1"/>
          <p:nvPr/>
        </p:nvSpPr>
        <p:spPr>
          <a:xfrm>
            <a:off x="4054511" y="5925021"/>
            <a:ext cx="455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Georgia" panose="02040502050405020303" pitchFamily="18" charset="0"/>
              </a:rPr>
              <a:t>x</a:t>
            </a:r>
            <a:r>
              <a:rPr lang="fr-FR" dirty="0">
                <a:latin typeface="Georgia" panose="02040502050405020303" pitchFamily="18" charset="0"/>
              </a:rPr>
              <a:t> = </a:t>
            </a:r>
            <a:r>
              <a:rPr lang="fr-FR" dirty="0" err="1">
                <a:latin typeface="Georgia" panose="02040502050405020303" pitchFamily="18" charset="0"/>
              </a:rPr>
              <a:t>indie</a:t>
            </a:r>
            <a:r>
              <a:rPr lang="fr-FR" dirty="0">
                <a:latin typeface="Georgia" panose="02040502050405020303" pitchFamily="18" charset="0"/>
              </a:rPr>
              <a:t> </a:t>
            </a:r>
            <a:r>
              <a:rPr lang="fr-FR" dirty="0" err="1">
                <a:latin typeface="Georgia" panose="02040502050405020303" pitchFamily="18" charset="0"/>
              </a:rPr>
              <a:t>movies</a:t>
            </a:r>
            <a:r>
              <a:rPr lang="fr-FR" dirty="0">
                <a:latin typeface="Georgia" panose="02040502050405020303" pitchFamily="18" charset="0"/>
              </a:rPr>
              <a:t> </a:t>
            </a:r>
            <a:r>
              <a:rPr lang="fr-FR" dirty="0" err="1">
                <a:latin typeface="Georgia" panose="02040502050405020303" pitchFamily="18" charset="0"/>
              </a:rPr>
              <a:t>grow</a:t>
            </a:r>
            <a:r>
              <a:rPr lang="fr-FR" dirty="0">
                <a:latin typeface="Georgia" panose="02040502050405020303" pitchFamily="18" charset="0"/>
              </a:rPr>
              <a:t> in </a:t>
            </a:r>
            <a:r>
              <a:rPr lang="fr-FR" dirty="0" err="1">
                <a:latin typeface="Georgia" panose="02040502050405020303" pitchFamily="18" charset="0"/>
              </a:rPr>
              <a:t>popularity</a:t>
            </a:r>
            <a:endParaRPr lang="fr-FR" b="1" dirty="0">
              <a:latin typeface="Georgia" panose="02040502050405020303" pitchFamily="18" charset="0"/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5D5C1523-A6D2-5B70-437E-2A6C67DD0AAD}"/>
              </a:ext>
            </a:extLst>
          </p:cNvPr>
          <p:cNvSpPr/>
          <p:nvPr/>
        </p:nvSpPr>
        <p:spPr>
          <a:xfrm>
            <a:off x="3280143" y="5136450"/>
            <a:ext cx="5623198" cy="44218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latin typeface="Georgia" panose="02040502050405020303" pitchFamily="18" charset="0"/>
              </a:rPr>
              <a:t>Discriminator</a:t>
            </a:r>
            <a:endParaRPr lang="fr-FR" dirty="0">
              <a:latin typeface="Georgia" panose="02040502050405020303" pitchFamily="18" charset="0"/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46E9FF01-9F85-A409-9317-716680389879}"/>
              </a:ext>
            </a:extLst>
          </p:cNvPr>
          <p:cNvCxnSpPr/>
          <p:nvPr/>
        </p:nvCxnSpPr>
        <p:spPr>
          <a:xfrm flipV="1">
            <a:off x="7458860" y="4810737"/>
            <a:ext cx="0" cy="3047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FD1A5C4F-5C79-321A-862B-3CB78121F3A6}"/>
              </a:ext>
            </a:extLst>
          </p:cNvPr>
          <p:cNvCxnSpPr/>
          <p:nvPr/>
        </p:nvCxnSpPr>
        <p:spPr>
          <a:xfrm flipV="1">
            <a:off x="6913801" y="4810737"/>
            <a:ext cx="0" cy="3047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C4D59D86-B400-05A9-656D-60439134632C}"/>
              </a:ext>
            </a:extLst>
          </p:cNvPr>
          <p:cNvCxnSpPr/>
          <p:nvPr/>
        </p:nvCxnSpPr>
        <p:spPr>
          <a:xfrm flipV="1">
            <a:off x="6163547" y="4810737"/>
            <a:ext cx="0" cy="3047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0EED8CE-97E0-C950-27A3-6581A082C1A3}"/>
              </a:ext>
            </a:extLst>
          </p:cNvPr>
          <p:cNvSpPr/>
          <p:nvPr/>
        </p:nvSpPr>
        <p:spPr>
          <a:xfrm>
            <a:off x="7275080" y="3856739"/>
            <a:ext cx="161365" cy="764931"/>
          </a:xfrm>
          <a:prstGeom prst="rect">
            <a:avLst/>
          </a:prstGeom>
          <a:solidFill>
            <a:srgbClr val="FF0000">
              <a:alpha val="45882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9204F2-FA33-0DC8-5A21-8C69B8CFE3C4}"/>
              </a:ext>
            </a:extLst>
          </p:cNvPr>
          <p:cNvSpPr/>
          <p:nvPr/>
        </p:nvSpPr>
        <p:spPr>
          <a:xfrm>
            <a:off x="7436445" y="4182055"/>
            <a:ext cx="161365" cy="436279"/>
          </a:xfrm>
          <a:prstGeom prst="rect">
            <a:avLst/>
          </a:prstGeom>
          <a:solidFill>
            <a:schemeClr val="accent6">
              <a:alpha val="45882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D99EBB-37F2-8F73-1320-C5D1615CE486}"/>
              </a:ext>
            </a:extLst>
          </p:cNvPr>
          <p:cNvSpPr/>
          <p:nvPr/>
        </p:nvSpPr>
        <p:spPr>
          <a:xfrm>
            <a:off x="6011060" y="3824535"/>
            <a:ext cx="161364" cy="816371"/>
          </a:xfrm>
          <a:prstGeom prst="rect">
            <a:avLst/>
          </a:prstGeom>
          <a:solidFill>
            <a:srgbClr val="FF0000">
              <a:alpha val="45882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F87EF-9873-EFAA-1442-DE46238CA06B}"/>
              </a:ext>
            </a:extLst>
          </p:cNvPr>
          <p:cNvSpPr/>
          <p:nvPr/>
        </p:nvSpPr>
        <p:spPr>
          <a:xfrm>
            <a:off x="6172425" y="4395996"/>
            <a:ext cx="161364" cy="241574"/>
          </a:xfrm>
          <a:prstGeom prst="rect">
            <a:avLst/>
          </a:prstGeom>
          <a:solidFill>
            <a:schemeClr val="accent6">
              <a:alpha val="45882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46770D0-292F-7516-AA66-420F89B5A073}"/>
              </a:ext>
            </a:extLst>
          </p:cNvPr>
          <p:cNvSpPr/>
          <p:nvPr/>
        </p:nvSpPr>
        <p:spPr>
          <a:xfrm>
            <a:off x="6699007" y="4219067"/>
            <a:ext cx="161365" cy="396275"/>
          </a:xfrm>
          <a:prstGeom prst="rect">
            <a:avLst/>
          </a:prstGeom>
          <a:solidFill>
            <a:srgbClr val="FF0000">
              <a:alpha val="45882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23FAD9F-2E69-6B9B-82D7-DAA69E883548}"/>
              </a:ext>
            </a:extLst>
          </p:cNvPr>
          <p:cNvSpPr/>
          <p:nvPr/>
        </p:nvSpPr>
        <p:spPr>
          <a:xfrm>
            <a:off x="6860372" y="3847075"/>
            <a:ext cx="161365" cy="764931"/>
          </a:xfrm>
          <a:prstGeom prst="rect">
            <a:avLst/>
          </a:prstGeom>
          <a:solidFill>
            <a:schemeClr val="accent6">
              <a:alpha val="45882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A17AC1-59F3-3FBF-AF10-74605A51E73F}"/>
              </a:ext>
            </a:extLst>
          </p:cNvPr>
          <p:cNvSpPr/>
          <p:nvPr/>
        </p:nvSpPr>
        <p:spPr>
          <a:xfrm>
            <a:off x="5379926" y="4305968"/>
            <a:ext cx="161365" cy="311322"/>
          </a:xfrm>
          <a:prstGeom prst="rect">
            <a:avLst/>
          </a:prstGeom>
          <a:solidFill>
            <a:srgbClr val="FF0000">
              <a:alpha val="45882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28EB60A-8EA6-928D-86A1-165AD3DEB62B}"/>
              </a:ext>
            </a:extLst>
          </p:cNvPr>
          <p:cNvSpPr/>
          <p:nvPr/>
        </p:nvSpPr>
        <p:spPr>
          <a:xfrm>
            <a:off x="5541291" y="3849023"/>
            <a:ext cx="161365" cy="764931"/>
          </a:xfrm>
          <a:prstGeom prst="rect">
            <a:avLst/>
          </a:prstGeom>
          <a:solidFill>
            <a:schemeClr val="accent6">
              <a:alpha val="45882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D2234A0-465E-BE02-82D0-4FE4FD728C6F}"/>
              </a:ext>
            </a:extLst>
          </p:cNvPr>
          <p:cNvSpPr/>
          <p:nvPr/>
        </p:nvSpPr>
        <p:spPr>
          <a:xfrm>
            <a:off x="4769160" y="4295880"/>
            <a:ext cx="161365" cy="311322"/>
          </a:xfrm>
          <a:prstGeom prst="rect">
            <a:avLst/>
          </a:prstGeom>
          <a:solidFill>
            <a:srgbClr val="FF0000">
              <a:alpha val="45882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BEFF578-AB1A-2C30-AD83-C0D4F027F1FB}"/>
              </a:ext>
            </a:extLst>
          </p:cNvPr>
          <p:cNvSpPr/>
          <p:nvPr/>
        </p:nvSpPr>
        <p:spPr>
          <a:xfrm>
            <a:off x="4930525" y="3838935"/>
            <a:ext cx="161365" cy="764931"/>
          </a:xfrm>
          <a:prstGeom prst="rect">
            <a:avLst/>
          </a:prstGeom>
          <a:solidFill>
            <a:schemeClr val="accent6">
              <a:alpha val="45882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7F0B7E77-355A-B5AF-A9FB-6303AA129206}"/>
              </a:ext>
            </a:extLst>
          </p:cNvPr>
          <p:cNvCxnSpPr/>
          <p:nvPr/>
        </p:nvCxnSpPr>
        <p:spPr>
          <a:xfrm flipV="1">
            <a:off x="5557049" y="4810737"/>
            <a:ext cx="0" cy="3047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A26895FD-531A-3D11-5A4F-EE37CDB2199E}"/>
              </a:ext>
            </a:extLst>
          </p:cNvPr>
          <p:cNvCxnSpPr/>
          <p:nvPr/>
        </p:nvCxnSpPr>
        <p:spPr>
          <a:xfrm flipV="1">
            <a:off x="4946283" y="4810737"/>
            <a:ext cx="0" cy="3047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08CEB304-64D4-C3F3-0D60-DEE6CD89B1F9}"/>
              </a:ext>
            </a:extLst>
          </p:cNvPr>
          <p:cNvCxnSpPr/>
          <p:nvPr/>
        </p:nvCxnSpPr>
        <p:spPr>
          <a:xfrm flipV="1">
            <a:off x="7458860" y="5620263"/>
            <a:ext cx="0" cy="304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DB930346-3207-8EC2-1AEB-C35459F25B6F}"/>
              </a:ext>
            </a:extLst>
          </p:cNvPr>
          <p:cNvCxnSpPr/>
          <p:nvPr/>
        </p:nvCxnSpPr>
        <p:spPr>
          <a:xfrm flipV="1">
            <a:off x="6913801" y="5620263"/>
            <a:ext cx="0" cy="304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885D4016-803C-D1D7-F68F-7DA370986575}"/>
              </a:ext>
            </a:extLst>
          </p:cNvPr>
          <p:cNvCxnSpPr/>
          <p:nvPr/>
        </p:nvCxnSpPr>
        <p:spPr>
          <a:xfrm flipV="1">
            <a:off x="6163547" y="5620263"/>
            <a:ext cx="0" cy="304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FCFD3D84-C849-E48F-D392-0E0368B3E888}"/>
              </a:ext>
            </a:extLst>
          </p:cNvPr>
          <p:cNvCxnSpPr/>
          <p:nvPr/>
        </p:nvCxnSpPr>
        <p:spPr>
          <a:xfrm flipV="1">
            <a:off x="5557049" y="5620263"/>
            <a:ext cx="0" cy="304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51394E79-614E-C779-EC25-056494114F92}"/>
              </a:ext>
            </a:extLst>
          </p:cNvPr>
          <p:cNvCxnSpPr/>
          <p:nvPr/>
        </p:nvCxnSpPr>
        <p:spPr>
          <a:xfrm flipV="1">
            <a:off x="4946283" y="5620263"/>
            <a:ext cx="0" cy="304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ccolade ouvrante 33">
            <a:extLst>
              <a:ext uri="{FF2B5EF4-FFF2-40B4-BE49-F238E27FC236}">
                <a16:creationId xmlns:a16="http://schemas.microsoft.com/office/drawing/2014/main" id="{60920CE2-19BE-09C0-14C4-03A8FE34CF57}"/>
              </a:ext>
            </a:extLst>
          </p:cNvPr>
          <p:cNvSpPr/>
          <p:nvPr/>
        </p:nvSpPr>
        <p:spPr>
          <a:xfrm rot="5400000">
            <a:off x="5854240" y="1919342"/>
            <a:ext cx="475003" cy="35944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A35B889D-DFAC-96AA-CA78-D713B7A748F9}"/>
              </a:ext>
            </a:extLst>
          </p:cNvPr>
          <p:cNvSpPr/>
          <p:nvPr/>
        </p:nvSpPr>
        <p:spPr>
          <a:xfrm>
            <a:off x="4678039" y="2505087"/>
            <a:ext cx="3150136" cy="59968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Georgia" panose="02040502050405020303" pitchFamily="18" charset="0"/>
              </a:rPr>
              <a:t>PL = </a:t>
            </a:r>
            <a:r>
              <a:rPr lang="fr-FR" dirty="0" err="1">
                <a:latin typeface="Georgia" panose="02040502050405020303" pitchFamily="18" charset="0"/>
              </a:rPr>
              <a:t>mean</a:t>
            </a:r>
            <a:r>
              <a:rPr lang="fr-FR" dirty="0">
                <a:latin typeface="Georgia" panose="02040502050405020303" pitchFamily="18" charset="0"/>
              </a:rPr>
              <a:t>(       , … ,     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2EB114C-49F7-5AD9-A153-CD283DEE524B}"/>
              </a:ext>
            </a:extLst>
          </p:cNvPr>
          <p:cNvSpPr/>
          <p:nvPr/>
        </p:nvSpPr>
        <p:spPr>
          <a:xfrm>
            <a:off x="6333788" y="2671468"/>
            <a:ext cx="161364" cy="241574"/>
          </a:xfrm>
          <a:prstGeom prst="rect">
            <a:avLst/>
          </a:prstGeom>
          <a:solidFill>
            <a:schemeClr val="accent6">
              <a:alpha val="45882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B595D64-8BAE-6C16-5BE7-AF0324619524}"/>
              </a:ext>
            </a:extLst>
          </p:cNvPr>
          <p:cNvSpPr/>
          <p:nvPr/>
        </p:nvSpPr>
        <p:spPr>
          <a:xfrm>
            <a:off x="7119705" y="2543013"/>
            <a:ext cx="161365" cy="436279"/>
          </a:xfrm>
          <a:prstGeom prst="rect">
            <a:avLst/>
          </a:prstGeom>
          <a:solidFill>
            <a:schemeClr val="accent6">
              <a:alpha val="45882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751FC474-585F-21E3-74A5-42E900FEB767}"/>
              </a:ext>
            </a:extLst>
          </p:cNvPr>
          <p:cNvCxnSpPr/>
          <p:nvPr/>
        </p:nvCxnSpPr>
        <p:spPr>
          <a:xfrm flipV="1">
            <a:off x="6779689" y="2108317"/>
            <a:ext cx="0" cy="283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29198C68-B4E5-3EF7-61FD-923B4821F15C}"/>
              </a:ext>
            </a:extLst>
          </p:cNvPr>
          <p:cNvSpPr txBox="1"/>
          <p:nvPr/>
        </p:nvSpPr>
        <p:spPr>
          <a:xfrm>
            <a:off x="5895022" y="1702694"/>
            <a:ext cx="3008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Georgia" panose="02040502050405020303" pitchFamily="18" charset="0"/>
              </a:rPr>
              <a:t>PL </a:t>
            </a:r>
            <a:r>
              <a:rPr lang="fr-FR" dirty="0" err="1">
                <a:latin typeface="Georgia" panose="02040502050405020303" pitchFamily="18" charset="0"/>
              </a:rPr>
              <a:t>low</a:t>
            </a:r>
            <a:r>
              <a:rPr lang="fr-FR" dirty="0">
                <a:latin typeface="Georgia" panose="02040502050405020303" pitchFamily="18" charset="0"/>
              </a:rPr>
              <a:t>  </a:t>
            </a:r>
            <a:r>
              <a:rPr lang="fr-FR" dirty="0">
                <a:latin typeface="Georgia" panose="02040502050405020303" pitchFamily="18" charset="0"/>
                <a:sym typeface="Wingdings" pitchFamily="2" charset="2"/>
              </a:rPr>
              <a:t> </a:t>
            </a:r>
            <a:r>
              <a:rPr lang="fr-FR" dirty="0" err="1">
                <a:latin typeface="Georgia" panose="02040502050405020303" pitchFamily="18" charset="0"/>
                <a:sym typeface="Wingdings" pitchFamily="2" charset="2"/>
              </a:rPr>
              <a:t>anomaly</a:t>
            </a:r>
            <a:endParaRPr lang="fr-FR" dirty="0">
              <a:latin typeface="Georgia" panose="02040502050405020303" pitchFamily="18" charset="0"/>
              <a:sym typeface="Wingdings" pitchFamily="2" charset="2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4C217618-02BB-84A2-4F84-E59A5CAD921B}"/>
              </a:ext>
            </a:extLst>
          </p:cNvPr>
          <p:cNvSpPr txBox="1"/>
          <p:nvPr/>
        </p:nvSpPr>
        <p:spPr>
          <a:xfrm>
            <a:off x="600475" y="2576486"/>
            <a:ext cx="3008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Georgia" panose="02040502050405020303" pitchFamily="18" charset="0"/>
              </a:rPr>
              <a:t>PL = Pseudo Label Score</a:t>
            </a:r>
          </a:p>
        </p:txBody>
      </p:sp>
      <p:pic>
        <p:nvPicPr>
          <p:cNvPr id="43" name="Picture 6" descr="Polytechnique Montréal | Étudiez l'ingénierie à Montréal">
            <a:extLst>
              <a:ext uri="{FF2B5EF4-FFF2-40B4-BE49-F238E27FC236}">
                <a16:creationId xmlns:a16="http://schemas.microsoft.com/office/drawing/2014/main" id="{2E2A4430-9B48-A6A7-8CD1-2FD98FD07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586038" cy="58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Image 43" descr="Une image contenant orange, outil&#10;&#10;Description générée automatiquement">
            <a:extLst>
              <a:ext uri="{FF2B5EF4-FFF2-40B4-BE49-F238E27FC236}">
                <a16:creationId xmlns:a16="http://schemas.microsoft.com/office/drawing/2014/main" id="{DBB81218-B74B-682E-1252-85C20EA9D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75" y="1563363"/>
            <a:ext cx="3008320" cy="278661"/>
          </a:xfrm>
          <a:prstGeom prst="rect">
            <a:avLst/>
          </a:prstGeom>
        </p:spPr>
      </p:pic>
      <p:sp>
        <p:nvSpPr>
          <p:cNvPr id="45" name="Espace réservé du numéro de diapositive 44">
            <a:extLst>
              <a:ext uri="{FF2B5EF4-FFF2-40B4-BE49-F238E27FC236}">
                <a16:creationId xmlns:a16="http://schemas.microsoft.com/office/drawing/2014/main" id="{F1D7822E-200A-E8F8-B720-509D01C4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EDB-FB10-234E-9830-DB59AAB1634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95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34" grpId="0" animBg="1"/>
      <p:bldP spid="35" grpId="0" animBg="1"/>
      <p:bldP spid="36" grpId="0" animBg="1"/>
      <p:bldP spid="37" grpId="0" animBg="1"/>
      <p:bldP spid="40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llipse 40">
            <a:extLst>
              <a:ext uri="{FF2B5EF4-FFF2-40B4-BE49-F238E27FC236}">
                <a16:creationId xmlns:a16="http://schemas.microsoft.com/office/drawing/2014/main" id="{B0491CFF-6FC3-6E2A-1F6C-DD358FA057F8}"/>
              </a:ext>
            </a:extLst>
          </p:cNvPr>
          <p:cNvSpPr/>
          <p:nvPr/>
        </p:nvSpPr>
        <p:spPr>
          <a:xfrm>
            <a:off x="9025141" y="3232035"/>
            <a:ext cx="3091543" cy="1179323"/>
          </a:xfrm>
          <a:prstGeom prst="ellipse">
            <a:avLst/>
          </a:prstGeom>
          <a:solidFill>
            <a:srgbClr val="F8CBAD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146" name="Picture 2" descr="1 983 800+ Symbole Sport Photos, taleaux et images libre de droits - iStock  | Logo sport, Silhouette sport, Voiture">
            <a:extLst>
              <a:ext uri="{FF2B5EF4-FFF2-40B4-BE49-F238E27FC236}">
                <a16:creationId xmlns:a16="http://schemas.microsoft.com/office/drawing/2014/main" id="{7A5EEB7A-9826-92ED-5061-8B57E7CD8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141" y="1183587"/>
            <a:ext cx="2654995" cy="2286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27D47C3-3F32-3C6D-33A3-726B1D3FB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083" y="586237"/>
            <a:ext cx="1947024" cy="1325563"/>
          </a:xfrm>
        </p:spPr>
        <p:txBody>
          <a:bodyPr/>
          <a:lstStyle/>
          <a:p>
            <a:r>
              <a:rPr lang="fr-FR" dirty="0" err="1">
                <a:latin typeface="Georgia" panose="02040502050405020303" pitchFamily="18" charset="0"/>
              </a:rPr>
              <a:t>Result</a:t>
            </a:r>
            <a:endParaRPr lang="fr-FR" dirty="0">
              <a:latin typeface="Georgia" panose="02040502050405020303" pitchFamily="18" charset="0"/>
            </a:endParaRPr>
          </a:p>
        </p:txBody>
      </p:sp>
      <p:pic>
        <p:nvPicPr>
          <p:cNvPr id="6148" name="Picture 4" descr="Icône De Modèle D'atome Symbole De Science Physique Plat | Vecteur Premium">
            <a:extLst>
              <a:ext uri="{FF2B5EF4-FFF2-40B4-BE49-F238E27FC236}">
                <a16:creationId xmlns:a16="http://schemas.microsoft.com/office/drawing/2014/main" id="{AF61BA22-66E5-82B0-624C-68836CF26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304" y="4375891"/>
            <a:ext cx="2482668" cy="22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Magazine - Icônes les communications gratuites">
            <a:extLst>
              <a:ext uri="{FF2B5EF4-FFF2-40B4-BE49-F238E27FC236}">
                <a16:creationId xmlns:a16="http://schemas.microsoft.com/office/drawing/2014/main" id="{F75EA184-AC29-54AC-7665-5EBD7DDE4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17" y="2639231"/>
            <a:ext cx="1812860" cy="1812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076B335-8ADC-C369-AA83-3539E2E873C2}"/>
              </a:ext>
            </a:extLst>
          </p:cNvPr>
          <p:cNvSpPr/>
          <p:nvPr/>
        </p:nvSpPr>
        <p:spPr>
          <a:xfrm>
            <a:off x="7888942" y="555812"/>
            <a:ext cx="365393" cy="2019903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FF0000"/>
              </a:gs>
            </a:gsLst>
            <a:lin ang="5400000" scaled="1"/>
          </a:gradFill>
          <a:ln>
            <a:gradFill>
              <a:gsLst>
                <a:gs pos="99000">
                  <a:srgbClr val="FF0000"/>
                </a:gs>
                <a:gs pos="0">
                  <a:schemeClr val="accent1">
                    <a:lumMod val="5000"/>
                    <a:lumOff val="95000"/>
                  </a:schemeClr>
                </a:gs>
                <a:gs pos="6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372321D-E5EB-914C-5455-76EB8A536A64}"/>
              </a:ext>
            </a:extLst>
          </p:cNvPr>
          <p:cNvSpPr txBox="1"/>
          <p:nvPr/>
        </p:nvSpPr>
        <p:spPr>
          <a:xfrm>
            <a:off x="8442090" y="712041"/>
            <a:ext cx="15893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Georgia" panose="02040502050405020303" pitchFamily="18" charset="0"/>
              </a:rPr>
              <a:t>Play</a:t>
            </a:r>
          </a:p>
          <a:p>
            <a:r>
              <a:rPr lang="fr-FR" dirty="0" err="1">
                <a:latin typeface="Georgia" panose="02040502050405020303" pitchFamily="18" charset="0"/>
              </a:rPr>
              <a:t>Practise</a:t>
            </a:r>
            <a:endParaRPr lang="fr-FR" dirty="0">
              <a:latin typeface="Georgia" panose="02040502050405020303" pitchFamily="18" charset="0"/>
            </a:endParaRPr>
          </a:p>
          <a:p>
            <a:r>
              <a:rPr lang="fr-FR" dirty="0" err="1">
                <a:latin typeface="Georgia" panose="02040502050405020303" pitchFamily="18" charset="0"/>
              </a:rPr>
              <a:t>Scheduled</a:t>
            </a:r>
            <a:endParaRPr lang="fr-FR" dirty="0">
              <a:latin typeface="Georgia" panose="02040502050405020303" pitchFamily="18" charset="0"/>
            </a:endParaRPr>
          </a:p>
          <a:p>
            <a:r>
              <a:rPr lang="fr-FR" dirty="0">
                <a:latin typeface="Georgia" panose="02040502050405020303" pitchFamily="18" charset="0"/>
              </a:rPr>
              <a:t>Judge</a:t>
            </a:r>
          </a:p>
          <a:p>
            <a:r>
              <a:rPr lang="fr-FR" dirty="0" err="1">
                <a:latin typeface="Georgia" panose="02040502050405020303" pitchFamily="18" charset="0"/>
              </a:rPr>
              <a:t>Bankuptcy</a:t>
            </a:r>
            <a:endParaRPr lang="fr-FR" dirty="0">
              <a:latin typeface="Georgia" panose="02040502050405020303" pitchFamily="18" charset="0"/>
            </a:endParaRPr>
          </a:p>
          <a:p>
            <a:r>
              <a:rPr lang="fr-FR" dirty="0">
                <a:latin typeface="Georgia" panose="02040502050405020303" pitchFamily="18" charset="0"/>
              </a:rPr>
              <a:t>Arguments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44906797-9C4E-4EEC-7297-67F32E77F4D2}"/>
              </a:ext>
            </a:extLst>
          </p:cNvPr>
          <p:cNvCxnSpPr>
            <a:cxnSpLocks/>
          </p:cNvCxnSpPr>
          <p:nvPr/>
        </p:nvCxnSpPr>
        <p:spPr>
          <a:xfrm flipV="1">
            <a:off x="7689752" y="555811"/>
            <a:ext cx="0" cy="2019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FB5CE28F-7791-0FF2-2198-FF8092A610F8}"/>
              </a:ext>
            </a:extLst>
          </p:cNvPr>
          <p:cNvSpPr txBox="1"/>
          <p:nvPr/>
        </p:nvSpPr>
        <p:spPr>
          <a:xfrm>
            <a:off x="7119695" y="232645"/>
            <a:ext cx="474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Georgia" panose="02040502050405020303" pitchFamily="18" charset="0"/>
              </a:rPr>
              <a:t>PL</a:t>
            </a:r>
          </a:p>
          <a:p>
            <a:endParaRPr lang="fr-FR" dirty="0"/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61B3B2FA-78C0-1F25-F022-A7B25362B94C}"/>
              </a:ext>
            </a:extLst>
          </p:cNvPr>
          <p:cNvCxnSpPr/>
          <p:nvPr/>
        </p:nvCxnSpPr>
        <p:spPr>
          <a:xfrm>
            <a:off x="5479860" y="2065204"/>
            <a:ext cx="1389331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2EA64062-1FF8-7C06-1B25-7978CE4643A0}"/>
              </a:ext>
            </a:extLst>
          </p:cNvPr>
          <p:cNvSpPr txBox="1"/>
          <p:nvPr/>
        </p:nvSpPr>
        <p:spPr>
          <a:xfrm>
            <a:off x="9236747" y="3530170"/>
            <a:ext cx="2641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>
                <a:latin typeface="Georgia" panose="02040502050405020303" pitchFamily="18" charset="0"/>
              </a:rPr>
              <a:t>Outperforms</a:t>
            </a:r>
            <a:r>
              <a:rPr lang="fr-FR" b="1" dirty="0">
                <a:latin typeface="Georgia" panose="02040502050405020303" pitchFamily="18" charset="0"/>
              </a:rPr>
              <a:t> state-of-the-art </a:t>
            </a:r>
            <a:r>
              <a:rPr lang="fr-FR" b="1" dirty="0" err="1">
                <a:latin typeface="Georgia" panose="02040502050405020303" pitchFamily="18" charset="0"/>
              </a:rPr>
              <a:t>results</a:t>
            </a:r>
            <a:r>
              <a:rPr lang="fr-FR" b="1" dirty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A450B36-57D5-D89D-75E4-418564DD4365}"/>
              </a:ext>
            </a:extLst>
          </p:cNvPr>
          <p:cNvSpPr/>
          <p:nvPr/>
        </p:nvSpPr>
        <p:spPr>
          <a:xfrm>
            <a:off x="8079331" y="4659923"/>
            <a:ext cx="365423" cy="2019906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FF0000"/>
              </a:gs>
            </a:gsLst>
            <a:lin ang="5400000" scaled="1"/>
          </a:gradFill>
          <a:ln>
            <a:gradFill>
              <a:gsLst>
                <a:gs pos="99000">
                  <a:srgbClr val="FF0000"/>
                </a:gs>
                <a:gs pos="0">
                  <a:schemeClr val="accent1">
                    <a:lumMod val="5000"/>
                    <a:lumOff val="95000"/>
                  </a:schemeClr>
                </a:gs>
                <a:gs pos="6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77B9385D-0607-8AE7-C92C-2D03C395FD01}"/>
              </a:ext>
            </a:extLst>
          </p:cNvPr>
          <p:cNvCxnSpPr>
            <a:cxnSpLocks/>
          </p:cNvCxnSpPr>
          <p:nvPr/>
        </p:nvCxnSpPr>
        <p:spPr>
          <a:xfrm flipV="1">
            <a:off x="7888942" y="4659923"/>
            <a:ext cx="0" cy="1920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5986409-C189-A144-52B8-F96A7DA65182}"/>
              </a:ext>
            </a:extLst>
          </p:cNvPr>
          <p:cNvSpPr txBox="1"/>
          <p:nvPr/>
        </p:nvSpPr>
        <p:spPr>
          <a:xfrm>
            <a:off x="5704429" y="1644778"/>
            <a:ext cx="886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Georgia" panose="02040502050405020303" pitchFamily="18" charset="0"/>
              </a:rPr>
              <a:t>DATE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60E289C9-5903-9FE8-1228-95955A131E2B}"/>
              </a:ext>
            </a:extLst>
          </p:cNvPr>
          <p:cNvSpPr txBox="1"/>
          <p:nvPr/>
        </p:nvSpPr>
        <p:spPr>
          <a:xfrm>
            <a:off x="8625348" y="4826566"/>
            <a:ext cx="12413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Georgia" panose="02040502050405020303" pitchFamily="18" charset="0"/>
              </a:rPr>
              <a:t>Engine</a:t>
            </a:r>
          </a:p>
          <a:p>
            <a:r>
              <a:rPr lang="fr-FR" dirty="0">
                <a:latin typeface="Georgia" panose="02040502050405020303" pitchFamily="18" charset="0"/>
              </a:rPr>
              <a:t>Versions</a:t>
            </a:r>
          </a:p>
          <a:p>
            <a:r>
              <a:rPr lang="fr-FR" dirty="0">
                <a:latin typeface="Georgia" panose="02040502050405020303" pitchFamily="18" charset="0"/>
              </a:rPr>
              <a:t>Complete</a:t>
            </a:r>
          </a:p>
          <a:p>
            <a:r>
              <a:rPr lang="fr-FR" dirty="0">
                <a:latin typeface="Georgia" panose="02040502050405020303" pitchFamily="18" charset="0"/>
              </a:rPr>
              <a:t>Leaders</a:t>
            </a:r>
          </a:p>
          <a:p>
            <a:r>
              <a:rPr lang="fr-FR" dirty="0">
                <a:latin typeface="Georgia" panose="02040502050405020303" pitchFamily="18" charset="0"/>
              </a:rPr>
              <a:t>Hall</a:t>
            </a:r>
          </a:p>
          <a:p>
            <a:r>
              <a:rPr lang="fr-FR" dirty="0" err="1">
                <a:latin typeface="Georgia" panose="02040502050405020303" pitchFamily="18" charset="0"/>
              </a:rPr>
              <a:t>Invade</a:t>
            </a:r>
            <a:endParaRPr lang="fr-FR" dirty="0">
              <a:latin typeface="Georgia" panose="02040502050405020303" pitchFamily="18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A0893D0-B3E8-F816-DC2A-1E21B4573482}"/>
              </a:ext>
            </a:extLst>
          </p:cNvPr>
          <p:cNvSpPr txBox="1"/>
          <p:nvPr/>
        </p:nvSpPr>
        <p:spPr>
          <a:xfrm>
            <a:off x="10031405" y="2639231"/>
            <a:ext cx="2202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Georgia" panose="02040502050405020303" pitchFamily="18" charset="0"/>
              </a:rPr>
              <a:t>Performance = 95%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D25B29F-C451-F824-42AA-697B7B24A943}"/>
              </a:ext>
            </a:extLst>
          </p:cNvPr>
          <p:cNvSpPr txBox="1"/>
          <p:nvPr/>
        </p:nvSpPr>
        <p:spPr>
          <a:xfrm>
            <a:off x="10047265" y="5037964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Georgia" panose="02040502050405020303" pitchFamily="18" charset="0"/>
              </a:rPr>
              <a:t>Performance = 84%</a:t>
            </a:r>
          </a:p>
        </p:txBody>
      </p:sp>
      <p:pic>
        <p:nvPicPr>
          <p:cNvPr id="27" name="Picture 6" descr="Polytechnique Montréal | Étudiez l'ingénierie à Montréal">
            <a:extLst>
              <a:ext uri="{FF2B5EF4-FFF2-40B4-BE49-F238E27FC236}">
                <a16:creationId xmlns:a16="http://schemas.microsoft.com/office/drawing/2014/main" id="{C279484F-4A1A-9BA8-A60A-D2DFECB19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586038" cy="58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Espace réservé du numéro de diapositive 27">
            <a:extLst>
              <a:ext uri="{FF2B5EF4-FFF2-40B4-BE49-F238E27FC236}">
                <a16:creationId xmlns:a16="http://schemas.microsoft.com/office/drawing/2014/main" id="{9C9C01F5-609D-8E5D-3D0A-48787CB54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EDB-FB10-234E-9830-DB59AAB1634E}" type="slidenum">
              <a:rPr lang="fr-FR" smtClean="0"/>
              <a:t>6</a:t>
            </a:fld>
            <a:endParaRPr lang="fr-FR" dirty="0"/>
          </a:p>
        </p:txBody>
      </p:sp>
      <p:pic>
        <p:nvPicPr>
          <p:cNvPr id="29" name="Image 28" descr="Une image contenant orange, outil&#10;&#10;Description générée automatiquement">
            <a:extLst>
              <a:ext uri="{FF2B5EF4-FFF2-40B4-BE49-F238E27FC236}">
                <a16:creationId xmlns:a16="http://schemas.microsoft.com/office/drawing/2014/main" id="{BADA7B35-1DF1-2A14-88FF-DC757F8910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091" b="89773" l="6230" r="90984">
                        <a14:foregroundMark x1="7705" y1="59091" x2="7705" y2="59091"/>
                        <a14:foregroundMark x1="6230" y1="56818" x2="6230" y2="56818"/>
                        <a14:foregroundMark x1="90984" y1="52273" x2="90984" y2="5227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8652" y="1468970"/>
            <a:ext cx="2423885" cy="395469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C2DEC0FA-695D-888A-0EC6-373208750897}"/>
              </a:ext>
            </a:extLst>
          </p:cNvPr>
          <p:cNvSpPr txBox="1"/>
          <p:nvPr/>
        </p:nvSpPr>
        <p:spPr>
          <a:xfrm>
            <a:off x="430804" y="4641900"/>
            <a:ext cx="1408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Georgia" panose="02040502050405020303" pitchFamily="18" charset="0"/>
              </a:rPr>
              <a:t>Databases</a:t>
            </a:r>
            <a:endParaRPr lang="fr-FR" dirty="0">
              <a:latin typeface="Georgia" panose="02040502050405020303" pitchFamily="18" charset="0"/>
            </a:endParaRPr>
          </a:p>
        </p:txBody>
      </p: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B6E038CB-CD6F-0B8B-3D30-B7337FEDC07B}"/>
              </a:ext>
            </a:extLst>
          </p:cNvPr>
          <p:cNvCxnSpPr/>
          <p:nvPr/>
        </p:nvCxnSpPr>
        <p:spPr>
          <a:xfrm>
            <a:off x="5553984" y="5863772"/>
            <a:ext cx="1389331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:a16="http://schemas.microsoft.com/office/drawing/2014/main" id="{D8A21AC9-41AD-E785-AFBE-4FF0AC0EB7A9}"/>
              </a:ext>
            </a:extLst>
          </p:cNvPr>
          <p:cNvSpPr txBox="1"/>
          <p:nvPr/>
        </p:nvSpPr>
        <p:spPr>
          <a:xfrm>
            <a:off x="5907314" y="5356259"/>
            <a:ext cx="961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Georgia" panose="02040502050405020303" pitchFamily="18" charset="0"/>
              </a:rPr>
              <a:t>DATE</a:t>
            </a:r>
          </a:p>
        </p:txBody>
      </p: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00C7549D-B110-80A0-9509-CD4D2A3C7742}"/>
              </a:ext>
            </a:extLst>
          </p:cNvPr>
          <p:cNvCxnSpPr>
            <a:cxnSpLocks/>
          </p:cNvCxnSpPr>
          <p:nvPr/>
        </p:nvCxnSpPr>
        <p:spPr>
          <a:xfrm>
            <a:off x="9866671" y="1864439"/>
            <a:ext cx="859386" cy="60192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71B77C2C-B444-A38C-2D7F-C4F16491A4EA}"/>
              </a:ext>
            </a:extLst>
          </p:cNvPr>
          <p:cNvCxnSpPr>
            <a:cxnSpLocks/>
          </p:cNvCxnSpPr>
          <p:nvPr/>
        </p:nvCxnSpPr>
        <p:spPr>
          <a:xfrm flipV="1">
            <a:off x="9866671" y="5540925"/>
            <a:ext cx="704242" cy="41175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14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" grpId="0" animBg="1"/>
      <p:bldP spid="6" grpId="0"/>
      <p:bldP spid="10" grpId="0"/>
      <p:bldP spid="13" grpId="0"/>
      <p:bldP spid="14" grpId="0" animBg="1"/>
      <p:bldP spid="23" grpId="0"/>
      <p:bldP spid="24" grpId="0"/>
      <p:bldP spid="25" grpId="0"/>
      <p:bldP spid="26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F50F77-AC37-2879-D9E8-DFECA3B08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Georgia" panose="02040502050405020303" pitchFamily="18" charset="0"/>
              </a:rPr>
              <a:t>Conclusion</a:t>
            </a:r>
          </a:p>
        </p:txBody>
      </p:sp>
      <p:pic>
        <p:nvPicPr>
          <p:cNvPr id="4" name="Picture 6" descr="Polytechnique Montréal | Étudiez l'ingénierie à Montréal">
            <a:extLst>
              <a:ext uri="{FF2B5EF4-FFF2-40B4-BE49-F238E27FC236}">
                <a16:creationId xmlns:a16="http://schemas.microsoft.com/office/drawing/2014/main" id="{99B17A2A-0402-279B-4DE4-ACF15E924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586038" cy="58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C8A25E5-0F4A-E0D9-29E7-CD2505B76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EDB-FB10-234E-9830-DB59AAB1634E}" type="slidenum">
              <a:rPr lang="fr-FR" smtClean="0"/>
              <a:t>7</a:t>
            </a:fld>
            <a:endParaRPr lang="fr-FR"/>
          </a:p>
        </p:txBody>
      </p:sp>
      <p:pic>
        <p:nvPicPr>
          <p:cNvPr id="6" name="Image 5" descr="Une image contenant orange, outil&#10;&#10;Description générée automatiquement">
            <a:extLst>
              <a:ext uri="{FF2B5EF4-FFF2-40B4-BE49-F238E27FC236}">
                <a16:creationId xmlns:a16="http://schemas.microsoft.com/office/drawing/2014/main" id="{9D046EF1-EC5C-82F3-4B3F-D7CCEF08F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40165"/>
            <a:ext cx="3008320" cy="278661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1FF98C24-3A53-954F-75A5-8D4616FB1F30}"/>
              </a:ext>
            </a:extLst>
          </p:cNvPr>
          <p:cNvSpPr txBox="1"/>
          <p:nvPr/>
        </p:nvSpPr>
        <p:spPr>
          <a:xfrm>
            <a:off x="156689" y="2848364"/>
            <a:ext cx="18916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latin typeface="Georgia" panose="02040502050405020303" pitchFamily="18" charset="0"/>
              </a:rPr>
              <a:t>Self-supervision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6B0B557-395F-4547-E557-F3FAE0D45029}"/>
              </a:ext>
            </a:extLst>
          </p:cNvPr>
          <p:cNvSpPr txBox="1"/>
          <p:nvPr/>
        </p:nvSpPr>
        <p:spPr>
          <a:xfrm>
            <a:off x="156690" y="5728683"/>
            <a:ext cx="189168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latin typeface="Georgia" panose="02040502050405020303" pitchFamily="18" charset="0"/>
              </a:rPr>
              <a:t>Mask pattern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0BB6293-EE5E-EC69-92FF-60846E3CEE41}"/>
              </a:ext>
            </a:extLst>
          </p:cNvPr>
          <p:cNvSpPr txBox="1"/>
          <p:nvPr/>
        </p:nvSpPr>
        <p:spPr>
          <a:xfrm>
            <a:off x="156689" y="4106703"/>
            <a:ext cx="16753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latin typeface="Georgia" panose="02040502050405020303" pitchFamily="18" charset="0"/>
              </a:rPr>
              <a:t>Transformer</a:t>
            </a:r>
          </a:p>
        </p:txBody>
      </p:sp>
      <p:pic>
        <p:nvPicPr>
          <p:cNvPr id="10242" name="Picture 2" descr="Machine Learning | DoiT International">
            <a:extLst>
              <a:ext uri="{FF2B5EF4-FFF2-40B4-BE49-F238E27FC236}">
                <a16:creationId xmlns:a16="http://schemas.microsoft.com/office/drawing/2014/main" id="{AC85D38E-BC08-3901-41CF-3117DB688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244" y="3386712"/>
            <a:ext cx="2201069" cy="2414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A51D50B8-6469-B9DA-261B-CA8BBF876CE9}"/>
              </a:ext>
            </a:extLst>
          </p:cNvPr>
          <p:cNvSpPr txBox="1"/>
          <p:nvPr/>
        </p:nvSpPr>
        <p:spPr>
          <a:xfrm>
            <a:off x="5899457" y="3803088"/>
            <a:ext cx="3570056" cy="1077218"/>
          </a:xfrm>
          <a:prstGeom prst="rect">
            <a:avLst/>
          </a:prstGeom>
          <a:noFill/>
          <a:ln w="2222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i="1" dirty="0">
                <a:latin typeface="Georgia" panose="02040502050405020303" pitchFamily="18" charset="0"/>
              </a:rPr>
              <a:t>A former Conservative </a:t>
            </a:r>
            <a:r>
              <a:rPr lang="fr-FR" sz="1600" i="1" dirty="0" err="1">
                <a:latin typeface="Georgia" panose="02040502050405020303" pitchFamily="18" charset="0"/>
              </a:rPr>
              <a:t>strategist</a:t>
            </a:r>
            <a:r>
              <a:rPr lang="fr-FR" sz="1600" i="1" dirty="0">
                <a:latin typeface="Georgia" panose="02040502050405020303" pitchFamily="18" charset="0"/>
              </a:rPr>
              <a:t> </a:t>
            </a:r>
            <a:r>
              <a:rPr lang="fr-FR" sz="1600" i="1" dirty="0" err="1">
                <a:latin typeface="Georgia" panose="02040502050405020303" pitchFamily="18" charset="0"/>
              </a:rPr>
              <a:t>was</a:t>
            </a:r>
            <a:r>
              <a:rPr lang="fr-FR" sz="1600" i="1" dirty="0">
                <a:latin typeface="Georgia" panose="02040502050405020303" pitchFamily="18" charset="0"/>
              </a:rPr>
              <a:t> Chief of Staff to former </a:t>
            </a:r>
            <a:r>
              <a:rPr lang="fr-FR" sz="1600" i="1" dirty="0" err="1">
                <a:latin typeface="Georgia" panose="02040502050405020303" pitchFamily="18" charset="0"/>
              </a:rPr>
              <a:t>Minister</a:t>
            </a:r>
            <a:r>
              <a:rPr lang="fr-FR" sz="1600" i="1" dirty="0">
                <a:latin typeface="Georgia" panose="02040502050405020303" pitchFamily="18" charset="0"/>
              </a:rPr>
              <a:t>. He </a:t>
            </a:r>
            <a:r>
              <a:rPr lang="fr-FR" sz="1600" i="1" dirty="0" err="1">
                <a:latin typeface="Georgia" panose="02040502050405020303" pitchFamily="18" charset="0"/>
              </a:rPr>
              <a:t>then</a:t>
            </a:r>
            <a:r>
              <a:rPr lang="fr-FR" sz="1600" i="1" dirty="0">
                <a:latin typeface="Georgia" panose="02040502050405020303" pitchFamily="18" charset="0"/>
              </a:rPr>
              <a:t> </a:t>
            </a:r>
            <a:r>
              <a:rPr lang="fr-FR" sz="1600" i="1" dirty="0" err="1">
                <a:latin typeface="Georgia" panose="02040502050405020303" pitchFamily="18" charset="0"/>
              </a:rPr>
              <a:t>played</a:t>
            </a:r>
            <a:r>
              <a:rPr lang="fr-FR" sz="1600" i="1" dirty="0">
                <a:latin typeface="Georgia" panose="02040502050405020303" pitchFamily="18" charset="0"/>
              </a:rPr>
              <a:t> tennis </a:t>
            </a:r>
            <a:r>
              <a:rPr lang="fr-FR" sz="1600" i="1" dirty="0" err="1">
                <a:latin typeface="Georgia" panose="02040502050405020303" pitchFamily="18" charset="0"/>
              </a:rPr>
              <a:t>with</a:t>
            </a:r>
            <a:r>
              <a:rPr lang="fr-FR" sz="1600" i="1" dirty="0">
                <a:latin typeface="Georgia" panose="02040502050405020303" pitchFamily="18" charset="0"/>
              </a:rPr>
              <a:t> </a:t>
            </a:r>
            <a:r>
              <a:rPr lang="fr-FR" sz="1600" i="1" dirty="0" err="1">
                <a:latin typeface="Georgia" panose="02040502050405020303" pitchFamily="18" charset="0"/>
              </a:rPr>
              <a:t>his</a:t>
            </a:r>
            <a:r>
              <a:rPr lang="fr-FR" sz="1600" i="1" dirty="0">
                <a:latin typeface="Georgia" panose="02040502050405020303" pitchFamily="18" charset="0"/>
              </a:rPr>
              <a:t> </a:t>
            </a:r>
            <a:r>
              <a:rPr lang="fr-FR" sz="1600" i="1" dirty="0" err="1">
                <a:latin typeface="Georgia" panose="02040502050405020303" pitchFamily="18" charset="0"/>
              </a:rPr>
              <a:t>friend</a:t>
            </a:r>
            <a:r>
              <a:rPr lang="fr-FR" sz="1050" i="1" dirty="0">
                <a:latin typeface="Georgia" panose="02040502050405020303" pitchFamily="18" charset="0"/>
              </a:rPr>
              <a:t>.</a:t>
            </a:r>
          </a:p>
        </p:txBody>
      </p:sp>
      <p:pic>
        <p:nvPicPr>
          <p:cNvPr id="10244" name="Picture 4" descr="Icône De Performance Politique Noir Vector Signe Sur Fond Isolé Symbole De  Concept De Performance Politique Illustration Vecteurs libres de droits et  plus d'images vectorielles de Affaires - iStock">
            <a:extLst>
              <a:ext uri="{FF2B5EF4-FFF2-40B4-BE49-F238E27FC236}">
                <a16:creationId xmlns:a16="http://schemas.microsoft.com/office/drawing/2014/main" id="{144575A4-71DF-E089-AD40-3C8A37E49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754" y="989476"/>
            <a:ext cx="2201069" cy="2201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Magazine - Icônes les communications gratuites">
            <a:extLst>
              <a:ext uri="{FF2B5EF4-FFF2-40B4-BE49-F238E27FC236}">
                <a16:creationId xmlns:a16="http://schemas.microsoft.com/office/drawing/2014/main" id="{71B37EA4-4AFA-44FD-5DAA-879FF0E28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298" y="1353838"/>
            <a:ext cx="1296687" cy="129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915C505E-425E-3FBE-92EE-D869381D7FBC}"/>
              </a:ext>
            </a:extLst>
          </p:cNvPr>
          <p:cNvSpPr txBox="1"/>
          <p:nvPr/>
        </p:nvSpPr>
        <p:spPr>
          <a:xfrm>
            <a:off x="10203232" y="3769090"/>
            <a:ext cx="183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latin typeface="Georgia" panose="02040502050405020303" pitchFamily="18" charset="0"/>
            </a:endParaRPr>
          </a:p>
          <a:p>
            <a:r>
              <a:rPr lang="fr-FR" dirty="0" err="1">
                <a:latin typeface="Georgia" panose="02040502050405020303" pitchFamily="18" charset="0"/>
              </a:rPr>
              <a:t>Outperform</a:t>
            </a:r>
            <a:r>
              <a:rPr lang="fr-FR" dirty="0">
                <a:latin typeface="Georgia" panose="02040502050405020303" pitchFamily="18" charset="0"/>
              </a:rPr>
              <a:t> state-of-the-art</a:t>
            </a: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4A5BEE09-749B-F002-B7B6-256802E15A7B}"/>
              </a:ext>
            </a:extLst>
          </p:cNvPr>
          <p:cNvCxnSpPr/>
          <p:nvPr/>
        </p:nvCxnSpPr>
        <p:spPr>
          <a:xfrm>
            <a:off x="2356222" y="3357501"/>
            <a:ext cx="418175" cy="411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24C4D2E8-C622-5D8A-A488-ED3C3757A04C}"/>
              </a:ext>
            </a:extLst>
          </p:cNvPr>
          <p:cNvCxnSpPr>
            <a:cxnSpLocks/>
          </p:cNvCxnSpPr>
          <p:nvPr/>
        </p:nvCxnSpPr>
        <p:spPr>
          <a:xfrm>
            <a:off x="2041673" y="4322194"/>
            <a:ext cx="5503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C77C99CA-C95F-E747-B4CC-419C251432FE}"/>
              </a:ext>
            </a:extLst>
          </p:cNvPr>
          <p:cNvCxnSpPr>
            <a:cxnSpLocks/>
          </p:cNvCxnSpPr>
          <p:nvPr/>
        </p:nvCxnSpPr>
        <p:spPr>
          <a:xfrm flipV="1">
            <a:off x="2323962" y="5395868"/>
            <a:ext cx="418176" cy="332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9E4BAF9E-D2A1-77A3-6672-F9C00154A0EF}"/>
              </a:ext>
            </a:extLst>
          </p:cNvPr>
          <p:cNvSpPr txBox="1"/>
          <p:nvPr/>
        </p:nvSpPr>
        <p:spPr>
          <a:xfrm>
            <a:off x="4472595" y="2919297"/>
            <a:ext cx="2014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Georgia" panose="02040502050405020303" pitchFamily="18" charset="0"/>
              </a:rPr>
              <a:t>Specific</a:t>
            </a:r>
            <a:r>
              <a:rPr lang="fr-FR" dirty="0">
                <a:latin typeface="Georgia" panose="02040502050405020303" pitchFamily="18" charset="0"/>
              </a:rPr>
              <a:t> </a:t>
            </a:r>
            <a:r>
              <a:rPr lang="fr-FR" dirty="0" err="1">
                <a:latin typeface="Georgia" panose="02040502050405020303" pitchFamily="18" charset="0"/>
              </a:rPr>
              <a:t>database</a:t>
            </a:r>
            <a:endParaRPr lang="fr-FR" dirty="0">
              <a:latin typeface="Georgia" panose="02040502050405020303" pitchFamily="18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99E2789B-8F37-C6D5-E654-D1CA1D3066CE}"/>
              </a:ext>
            </a:extLst>
          </p:cNvPr>
          <p:cNvSpPr txBox="1"/>
          <p:nvPr/>
        </p:nvSpPr>
        <p:spPr>
          <a:xfrm>
            <a:off x="5136859" y="4695640"/>
            <a:ext cx="859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Georgia" panose="02040502050405020303" pitchFamily="18" charset="0"/>
              </a:rPr>
              <a:t>Test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994438D4-FF14-772D-4337-1B9AB1278144}"/>
              </a:ext>
            </a:extLst>
          </p:cNvPr>
          <p:cNvCxnSpPr/>
          <p:nvPr/>
        </p:nvCxnSpPr>
        <p:spPr>
          <a:xfrm flipH="1">
            <a:off x="5164795" y="4594195"/>
            <a:ext cx="5261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Ellipse 25">
            <a:extLst>
              <a:ext uri="{FF2B5EF4-FFF2-40B4-BE49-F238E27FC236}">
                <a16:creationId xmlns:a16="http://schemas.microsoft.com/office/drawing/2014/main" id="{88B6209C-794E-3E0A-ABD2-AC237C132130}"/>
              </a:ext>
            </a:extLst>
          </p:cNvPr>
          <p:cNvSpPr/>
          <p:nvPr/>
        </p:nvSpPr>
        <p:spPr>
          <a:xfrm>
            <a:off x="6836569" y="4252823"/>
            <a:ext cx="2543175" cy="4428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A0253947-169C-ACFF-50E3-5279B855E685}"/>
              </a:ext>
            </a:extLst>
          </p:cNvPr>
          <p:cNvCxnSpPr>
            <a:cxnSpLocks/>
          </p:cNvCxnSpPr>
          <p:nvPr/>
        </p:nvCxnSpPr>
        <p:spPr>
          <a:xfrm flipV="1">
            <a:off x="8610600" y="4695640"/>
            <a:ext cx="0" cy="70022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>
            <a:extLst>
              <a:ext uri="{FF2B5EF4-FFF2-40B4-BE49-F238E27FC236}">
                <a16:creationId xmlns:a16="http://schemas.microsoft.com/office/drawing/2014/main" id="{02010B5B-0D03-1AFF-A6EF-644E8E232A53}"/>
              </a:ext>
            </a:extLst>
          </p:cNvPr>
          <p:cNvSpPr txBox="1"/>
          <p:nvPr/>
        </p:nvSpPr>
        <p:spPr>
          <a:xfrm>
            <a:off x="7927269" y="5394765"/>
            <a:ext cx="1366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Georgia" panose="02040502050405020303" pitchFamily="18" charset="0"/>
              </a:rPr>
              <a:t>! </a:t>
            </a:r>
            <a:r>
              <a:rPr lang="fr-FR" dirty="0" err="1">
                <a:solidFill>
                  <a:srgbClr val="FF0000"/>
                </a:solidFill>
                <a:latin typeface="Georgia" panose="02040502050405020303" pitchFamily="18" charset="0"/>
              </a:rPr>
              <a:t>Anomaly</a:t>
            </a:r>
            <a:endParaRPr lang="fr-FR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B08E7E05-26EB-2051-1DAF-C1D49EA00B31}"/>
              </a:ext>
            </a:extLst>
          </p:cNvPr>
          <p:cNvCxnSpPr>
            <a:cxnSpLocks/>
          </p:cNvCxnSpPr>
          <p:nvPr/>
        </p:nvCxnSpPr>
        <p:spPr>
          <a:xfrm>
            <a:off x="9650631" y="4291369"/>
            <a:ext cx="4628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34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5" grpId="0"/>
      <p:bldP spid="22" grpId="0"/>
      <p:bldP spid="23" grpId="0"/>
      <p:bldP spid="26" grpId="0" animBg="1"/>
      <p:bldP spid="3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272</Words>
  <Application>Microsoft Macintosh PowerPoint</Application>
  <PresentationFormat>Grand écran</PresentationFormat>
  <Paragraphs>94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Wingdings</vt:lpstr>
      <vt:lpstr>Thème Office</vt:lpstr>
      <vt:lpstr>DATE: Detecting Anomalies in Text via Self-Supervision of Transformers   Andrei Manolache, Florin Brad,  Elena Burceanu    </vt:lpstr>
      <vt:lpstr>Anomaly Detection</vt:lpstr>
      <vt:lpstr>Self-Supervision via Transformer</vt:lpstr>
      <vt:lpstr>Objective ? </vt:lpstr>
      <vt:lpstr>Training</vt:lpstr>
      <vt:lpstr>Présentation PowerPoint</vt:lpstr>
      <vt:lpstr>Result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DATE: Detecting Anomalies in Text via Self-Supervision of Transformers    Charles de Malefette 03/04/2024</dc:title>
  <dc:creator>Charles De Malefette X2020</dc:creator>
  <cp:lastModifiedBy>Charles De Malefette X2020</cp:lastModifiedBy>
  <cp:revision>47</cp:revision>
  <dcterms:created xsi:type="dcterms:W3CDTF">2024-04-03T13:33:28Z</dcterms:created>
  <dcterms:modified xsi:type="dcterms:W3CDTF">2024-04-15T16:25:32Z</dcterms:modified>
</cp:coreProperties>
</file>