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4" r:id="rId3"/>
    <p:sldId id="257" r:id="rId4"/>
    <p:sldId id="258" r:id="rId5"/>
    <p:sldId id="259" r:id="rId6"/>
    <p:sldId id="260" r:id="rId7"/>
    <p:sldId id="261" r:id="rId8"/>
    <p:sldId id="262" r:id="rId9"/>
    <p:sldId id="263" r:id="rId10"/>
    <p:sldId id="265" r:id="rId11"/>
    <p:sldId id="266" r:id="rId12"/>
    <p:sldId id="267" r:id="rId13"/>
    <p:sldId id="268" r:id="rId14"/>
    <p:sldId id="269" r:id="rId15"/>
    <p:sldId id="270" r:id="rId16"/>
    <p:sldId id="271" r:id="rId17"/>
    <p:sldId id="272" r:id="rId18"/>
    <p:sldId id="274" r:id="rId19"/>
    <p:sldId id="273" r:id="rId20"/>
    <p:sldId id="275" r:id="rId21"/>
    <p:sldId id="276" r:id="rId22"/>
    <p:sldId id="277" r:id="rId23"/>
    <p:sldId id="278" r:id="rId24"/>
    <p:sldId id="281" r:id="rId25"/>
    <p:sldId id="284" r:id="rId26"/>
    <p:sldId id="283" r:id="rId27"/>
    <p:sldId id="285" r:id="rId28"/>
    <p:sldId id="279" r:id="rId29"/>
    <p:sldId id="286" r:id="rId30"/>
    <p:sldId id="287" r:id="rId31"/>
    <p:sldId id="288" r:id="rId32"/>
    <p:sldId id="289" r:id="rId33"/>
    <p:sldId id="282" r:id="rId34"/>
    <p:sldId id="290" r:id="rId35"/>
    <p:sldId id="291" r:id="rId36"/>
    <p:sldId id="300" r:id="rId37"/>
    <p:sldId id="301" r:id="rId38"/>
    <p:sldId id="302" r:id="rId39"/>
    <p:sldId id="303" r:id="rId40"/>
    <p:sldId id="292" r:id="rId41"/>
    <p:sldId id="293" r:id="rId42"/>
    <p:sldId id="294" r:id="rId43"/>
    <p:sldId id="297" r:id="rId44"/>
    <p:sldId id="296" r:id="rId45"/>
    <p:sldId id="298" r:id="rId4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90"/>
    <p:restoredTop sz="95859"/>
  </p:normalViewPr>
  <p:slideViewPr>
    <p:cSldViewPr snapToGrid="0">
      <p:cViewPr varScale="1">
        <p:scale>
          <a:sx n="113" d="100"/>
          <a:sy n="113" d="100"/>
        </p:scale>
        <p:origin x="9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C774B5-64FF-9281-AACD-790DA13D513D}"/>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fr-FR"/>
          </a:p>
        </p:txBody>
      </p:sp>
      <p:sp>
        <p:nvSpPr>
          <p:cNvPr id="3" name="Sous-titre 2">
            <a:extLst>
              <a:ext uri="{FF2B5EF4-FFF2-40B4-BE49-F238E27FC236}">
                <a16:creationId xmlns:a16="http://schemas.microsoft.com/office/drawing/2014/main" id="{7F244D22-93EF-BD08-276F-D177BA9966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F1AF27FF-FCCD-D856-A93F-13D19E538A8A}"/>
              </a:ext>
            </a:extLst>
          </p:cNvPr>
          <p:cNvSpPr>
            <a:spLocks noGrp="1"/>
          </p:cNvSpPr>
          <p:nvPr>
            <p:ph type="dt" sz="half" idx="10"/>
          </p:nvPr>
        </p:nvSpPr>
        <p:spPr/>
        <p:txBody>
          <a:bodyPr/>
          <a:lstStyle/>
          <a:p>
            <a:fld id="{8FF13667-8523-214F-942B-D0EC31B62B3F}" type="datetimeFigureOut">
              <a:rPr lang="fr-FR" smtClean="0"/>
              <a:t>15/02/2024</a:t>
            </a:fld>
            <a:endParaRPr lang="fr-FR"/>
          </a:p>
        </p:txBody>
      </p:sp>
      <p:sp>
        <p:nvSpPr>
          <p:cNvPr id="5" name="Espace réservé du pied de page 4">
            <a:extLst>
              <a:ext uri="{FF2B5EF4-FFF2-40B4-BE49-F238E27FC236}">
                <a16:creationId xmlns:a16="http://schemas.microsoft.com/office/drawing/2014/main" id="{FD0C32B9-7E9B-BE2A-7A46-D365E8FBAF2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88BBD74-5FCB-655F-F542-0942A818511F}"/>
              </a:ext>
            </a:extLst>
          </p:cNvPr>
          <p:cNvSpPr>
            <a:spLocks noGrp="1"/>
          </p:cNvSpPr>
          <p:nvPr>
            <p:ph type="sldNum" sz="quarter" idx="12"/>
          </p:nvPr>
        </p:nvSpPr>
        <p:spPr/>
        <p:txBody>
          <a:bodyPr/>
          <a:lstStyle/>
          <a:p>
            <a:fld id="{54ECE224-9223-CF40-9DFA-33A5FB771450}" type="slidenum">
              <a:rPr lang="fr-FR" smtClean="0"/>
              <a:t>‹n°›</a:t>
            </a:fld>
            <a:endParaRPr lang="fr-FR"/>
          </a:p>
        </p:txBody>
      </p:sp>
    </p:spTree>
    <p:extLst>
      <p:ext uri="{BB962C8B-B14F-4D97-AF65-F5344CB8AC3E}">
        <p14:creationId xmlns:p14="http://schemas.microsoft.com/office/powerpoint/2010/main" val="2743449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1403AD-D603-00DF-91B1-22129A91BBC2}"/>
              </a:ext>
            </a:extLst>
          </p:cNvPr>
          <p:cNvSpPr>
            <a:spLocks noGrp="1"/>
          </p:cNvSpPr>
          <p:nvPr>
            <p:ph type="title"/>
          </p:nvPr>
        </p:nvSpPr>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1F774A41-5652-BC10-68DF-C8725BA10DC3}"/>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49E51005-5E2E-8FAD-15F8-C7C48F175A16}"/>
              </a:ext>
            </a:extLst>
          </p:cNvPr>
          <p:cNvSpPr>
            <a:spLocks noGrp="1"/>
          </p:cNvSpPr>
          <p:nvPr>
            <p:ph type="dt" sz="half" idx="10"/>
          </p:nvPr>
        </p:nvSpPr>
        <p:spPr/>
        <p:txBody>
          <a:bodyPr/>
          <a:lstStyle/>
          <a:p>
            <a:fld id="{8FF13667-8523-214F-942B-D0EC31B62B3F}" type="datetimeFigureOut">
              <a:rPr lang="fr-FR" smtClean="0"/>
              <a:t>15/02/2024</a:t>
            </a:fld>
            <a:endParaRPr lang="fr-FR"/>
          </a:p>
        </p:txBody>
      </p:sp>
      <p:sp>
        <p:nvSpPr>
          <p:cNvPr id="5" name="Espace réservé du pied de page 4">
            <a:extLst>
              <a:ext uri="{FF2B5EF4-FFF2-40B4-BE49-F238E27FC236}">
                <a16:creationId xmlns:a16="http://schemas.microsoft.com/office/drawing/2014/main" id="{E9BEE39F-A0AC-7E1C-3A8B-5B6FF273A1D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7EB9D3-378E-AE6E-5A42-DF75BBE11887}"/>
              </a:ext>
            </a:extLst>
          </p:cNvPr>
          <p:cNvSpPr>
            <a:spLocks noGrp="1"/>
          </p:cNvSpPr>
          <p:nvPr>
            <p:ph type="sldNum" sz="quarter" idx="12"/>
          </p:nvPr>
        </p:nvSpPr>
        <p:spPr/>
        <p:txBody>
          <a:bodyPr/>
          <a:lstStyle/>
          <a:p>
            <a:fld id="{54ECE224-9223-CF40-9DFA-33A5FB771450}" type="slidenum">
              <a:rPr lang="fr-FR" smtClean="0"/>
              <a:t>‹n°›</a:t>
            </a:fld>
            <a:endParaRPr lang="fr-FR"/>
          </a:p>
        </p:txBody>
      </p:sp>
    </p:spTree>
    <p:extLst>
      <p:ext uri="{BB962C8B-B14F-4D97-AF65-F5344CB8AC3E}">
        <p14:creationId xmlns:p14="http://schemas.microsoft.com/office/powerpoint/2010/main" val="2613336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10F2B27-A855-0285-59C0-A7C72B660FC0}"/>
              </a:ext>
            </a:extLst>
          </p:cNvPr>
          <p:cNvSpPr>
            <a:spLocks noGrp="1"/>
          </p:cNvSpPr>
          <p:nvPr>
            <p:ph type="title" orient="vert"/>
          </p:nvPr>
        </p:nvSpPr>
        <p:spPr>
          <a:xfrm>
            <a:off x="8724900" y="365125"/>
            <a:ext cx="2628900" cy="5811838"/>
          </a:xfr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4E7D3613-09E4-2E91-1E37-A7D2987272D7}"/>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B2AD400A-C28D-A23D-D527-B2A2F87C759D}"/>
              </a:ext>
            </a:extLst>
          </p:cNvPr>
          <p:cNvSpPr>
            <a:spLocks noGrp="1"/>
          </p:cNvSpPr>
          <p:nvPr>
            <p:ph type="dt" sz="half" idx="10"/>
          </p:nvPr>
        </p:nvSpPr>
        <p:spPr/>
        <p:txBody>
          <a:bodyPr/>
          <a:lstStyle/>
          <a:p>
            <a:fld id="{8FF13667-8523-214F-942B-D0EC31B62B3F}" type="datetimeFigureOut">
              <a:rPr lang="fr-FR" smtClean="0"/>
              <a:t>15/02/2024</a:t>
            </a:fld>
            <a:endParaRPr lang="fr-FR"/>
          </a:p>
        </p:txBody>
      </p:sp>
      <p:sp>
        <p:nvSpPr>
          <p:cNvPr id="5" name="Espace réservé du pied de page 4">
            <a:extLst>
              <a:ext uri="{FF2B5EF4-FFF2-40B4-BE49-F238E27FC236}">
                <a16:creationId xmlns:a16="http://schemas.microsoft.com/office/drawing/2014/main" id="{7CAEE0A2-D754-049B-E67C-7C80F77D5A4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E1AC224-9EE1-CF54-9070-E2A02E33022E}"/>
              </a:ext>
            </a:extLst>
          </p:cNvPr>
          <p:cNvSpPr>
            <a:spLocks noGrp="1"/>
          </p:cNvSpPr>
          <p:nvPr>
            <p:ph type="sldNum" sz="quarter" idx="12"/>
          </p:nvPr>
        </p:nvSpPr>
        <p:spPr/>
        <p:txBody>
          <a:bodyPr/>
          <a:lstStyle/>
          <a:p>
            <a:fld id="{54ECE224-9223-CF40-9DFA-33A5FB771450}" type="slidenum">
              <a:rPr lang="fr-FR" smtClean="0"/>
              <a:t>‹n°›</a:t>
            </a:fld>
            <a:endParaRPr lang="fr-FR"/>
          </a:p>
        </p:txBody>
      </p:sp>
    </p:spTree>
    <p:extLst>
      <p:ext uri="{BB962C8B-B14F-4D97-AF65-F5344CB8AC3E}">
        <p14:creationId xmlns:p14="http://schemas.microsoft.com/office/powerpoint/2010/main" val="3366057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5651C4-F24F-804C-93E6-EBD67874C8C2}"/>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DCDE6C4D-6C89-9AC7-A295-2FB63B860813}"/>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92CD1B60-EDDE-B90B-A949-32065AC94DDE}"/>
              </a:ext>
            </a:extLst>
          </p:cNvPr>
          <p:cNvSpPr>
            <a:spLocks noGrp="1"/>
          </p:cNvSpPr>
          <p:nvPr>
            <p:ph type="dt" sz="half" idx="10"/>
          </p:nvPr>
        </p:nvSpPr>
        <p:spPr/>
        <p:txBody>
          <a:bodyPr/>
          <a:lstStyle/>
          <a:p>
            <a:fld id="{8FF13667-8523-214F-942B-D0EC31B62B3F}" type="datetimeFigureOut">
              <a:rPr lang="fr-FR" smtClean="0"/>
              <a:t>15/02/2024</a:t>
            </a:fld>
            <a:endParaRPr lang="fr-FR"/>
          </a:p>
        </p:txBody>
      </p:sp>
      <p:sp>
        <p:nvSpPr>
          <p:cNvPr id="5" name="Espace réservé du pied de page 4">
            <a:extLst>
              <a:ext uri="{FF2B5EF4-FFF2-40B4-BE49-F238E27FC236}">
                <a16:creationId xmlns:a16="http://schemas.microsoft.com/office/drawing/2014/main" id="{624C104B-037F-CD67-19A2-790D0C7485C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31271E3-F24A-BDCE-A3A5-13CB3ED23A48}"/>
              </a:ext>
            </a:extLst>
          </p:cNvPr>
          <p:cNvSpPr>
            <a:spLocks noGrp="1"/>
          </p:cNvSpPr>
          <p:nvPr>
            <p:ph type="sldNum" sz="quarter" idx="12"/>
          </p:nvPr>
        </p:nvSpPr>
        <p:spPr/>
        <p:txBody>
          <a:bodyPr/>
          <a:lstStyle/>
          <a:p>
            <a:fld id="{54ECE224-9223-CF40-9DFA-33A5FB771450}" type="slidenum">
              <a:rPr lang="fr-FR" smtClean="0"/>
              <a:t>‹n°›</a:t>
            </a:fld>
            <a:endParaRPr lang="fr-FR"/>
          </a:p>
        </p:txBody>
      </p:sp>
    </p:spTree>
    <p:extLst>
      <p:ext uri="{BB962C8B-B14F-4D97-AF65-F5344CB8AC3E}">
        <p14:creationId xmlns:p14="http://schemas.microsoft.com/office/powerpoint/2010/main" val="386771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1D7B00-C43B-93B0-2AE0-215012A72666}"/>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811AFB3A-2569-5CB0-0633-DBF0EA27ED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7D4EC166-69AE-90E5-410C-DAA38D6C4852}"/>
              </a:ext>
            </a:extLst>
          </p:cNvPr>
          <p:cNvSpPr>
            <a:spLocks noGrp="1"/>
          </p:cNvSpPr>
          <p:nvPr>
            <p:ph type="dt" sz="half" idx="10"/>
          </p:nvPr>
        </p:nvSpPr>
        <p:spPr/>
        <p:txBody>
          <a:bodyPr/>
          <a:lstStyle/>
          <a:p>
            <a:fld id="{8FF13667-8523-214F-942B-D0EC31B62B3F}" type="datetimeFigureOut">
              <a:rPr lang="fr-FR" smtClean="0"/>
              <a:t>15/02/2024</a:t>
            </a:fld>
            <a:endParaRPr lang="fr-FR"/>
          </a:p>
        </p:txBody>
      </p:sp>
      <p:sp>
        <p:nvSpPr>
          <p:cNvPr id="5" name="Espace réservé du pied de page 4">
            <a:extLst>
              <a:ext uri="{FF2B5EF4-FFF2-40B4-BE49-F238E27FC236}">
                <a16:creationId xmlns:a16="http://schemas.microsoft.com/office/drawing/2014/main" id="{6A95245A-8AE5-FE53-D1D9-C3E99CF66E8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4DDB4CF-8376-58F5-41F9-D7AB41F9EDAE}"/>
              </a:ext>
            </a:extLst>
          </p:cNvPr>
          <p:cNvSpPr>
            <a:spLocks noGrp="1"/>
          </p:cNvSpPr>
          <p:nvPr>
            <p:ph type="sldNum" sz="quarter" idx="12"/>
          </p:nvPr>
        </p:nvSpPr>
        <p:spPr/>
        <p:txBody>
          <a:bodyPr/>
          <a:lstStyle/>
          <a:p>
            <a:fld id="{54ECE224-9223-CF40-9DFA-33A5FB771450}" type="slidenum">
              <a:rPr lang="fr-FR" smtClean="0"/>
              <a:t>‹n°›</a:t>
            </a:fld>
            <a:endParaRPr lang="fr-FR"/>
          </a:p>
        </p:txBody>
      </p:sp>
    </p:spTree>
    <p:extLst>
      <p:ext uri="{BB962C8B-B14F-4D97-AF65-F5344CB8AC3E}">
        <p14:creationId xmlns:p14="http://schemas.microsoft.com/office/powerpoint/2010/main" val="2743596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2DE7BD-A050-9A43-D3CE-622B1732728A}"/>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042C358F-F33C-06E9-83D5-EC41A338F080}"/>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8AC07DD2-E10D-2A36-65D6-221B000BA88B}"/>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id="{CCE7E7D2-24CC-09BA-2929-65BC272F7600}"/>
              </a:ext>
            </a:extLst>
          </p:cNvPr>
          <p:cNvSpPr>
            <a:spLocks noGrp="1"/>
          </p:cNvSpPr>
          <p:nvPr>
            <p:ph type="dt" sz="half" idx="10"/>
          </p:nvPr>
        </p:nvSpPr>
        <p:spPr/>
        <p:txBody>
          <a:bodyPr/>
          <a:lstStyle/>
          <a:p>
            <a:fld id="{8FF13667-8523-214F-942B-D0EC31B62B3F}" type="datetimeFigureOut">
              <a:rPr lang="fr-FR" smtClean="0"/>
              <a:t>15/02/2024</a:t>
            </a:fld>
            <a:endParaRPr lang="fr-FR"/>
          </a:p>
        </p:txBody>
      </p:sp>
      <p:sp>
        <p:nvSpPr>
          <p:cNvPr id="6" name="Espace réservé du pied de page 5">
            <a:extLst>
              <a:ext uri="{FF2B5EF4-FFF2-40B4-BE49-F238E27FC236}">
                <a16:creationId xmlns:a16="http://schemas.microsoft.com/office/drawing/2014/main" id="{D1D2C93A-A103-2045-1B62-BF0DB30629E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CE41A23-3130-8676-439C-B2FA5747D761}"/>
              </a:ext>
            </a:extLst>
          </p:cNvPr>
          <p:cNvSpPr>
            <a:spLocks noGrp="1"/>
          </p:cNvSpPr>
          <p:nvPr>
            <p:ph type="sldNum" sz="quarter" idx="12"/>
          </p:nvPr>
        </p:nvSpPr>
        <p:spPr/>
        <p:txBody>
          <a:bodyPr/>
          <a:lstStyle/>
          <a:p>
            <a:fld id="{54ECE224-9223-CF40-9DFA-33A5FB771450}" type="slidenum">
              <a:rPr lang="fr-FR" smtClean="0"/>
              <a:t>‹n°›</a:t>
            </a:fld>
            <a:endParaRPr lang="fr-FR"/>
          </a:p>
        </p:txBody>
      </p:sp>
    </p:spTree>
    <p:extLst>
      <p:ext uri="{BB962C8B-B14F-4D97-AF65-F5344CB8AC3E}">
        <p14:creationId xmlns:p14="http://schemas.microsoft.com/office/powerpoint/2010/main" val="580696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941CFC-1C17-54F2-D533-9D8C4B709569}"/>
              </a:ext>
            </a:extLst>
          </p:cNvPr>
          <p:cNvSpPr>
            <a:spLocks noGrp="1"/>
          </p:cNvSpPr>
          <p:nvPr>
            <p:ph type="title"/>
          </p:nvPr>
        </p:nvSpPr>
        <p:spPr>
          <a:xfrm>
            <a:off x="839788" y="365125"/>
            <a:ext cx="10515600" cy="1325563"/>
          </a:xfr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7633C112-DD49-A9CE-F94E-FB00E7C66C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9A8BB3D4-2EEA-1461-7C0F-983651990ACC}"/>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a:extLst>
              <a:ext uri="{FF2B5EF4-FFF2-40B4-BE49-F238E27FC236}">
                <a16:creationId xmlns:a16="http://schemas.microsoft.com/office/drawing/2014/main" id="{EB43506F-311B-246F-F932-AF9AD24E87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66D0EB64-A656-AAC7-411C-BC0A2844F574}"/>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a:extLst>
              <a:ext uri="{FF2B5EF4-FFF2-40B4-BE49-F238E27FC236}">
                <a16:creationId xmlns:a16="http://schemas.microsoft.com/office/drawing/2014/main" id="{F8A3EE23-99BB-5012-9954-444340E9B08E}"/>
              </a:ext>
            </a:extLst>
          </p:cNvPr>
          <p:cNvSpPr>
            <a:spLocks noGrp="1"/>
          </p:cNvSpPr>
          <p:nvPr>
            <p:ph type="dt" sz="half" idx="10"/>
          </p:nvPr>
        </p:nvSpPr>
        <p:spPr/>
        <p:txBody>
          <a:bodyPr/>
          <a:lstStyle/>
          <a:p>
            <a:fld id="{8FF13667-8523-214F-942B-D0EC31B62B3F}" type="datetimeFigureOut">
              <a:rPr lang="fr-FR" smtClean="0"/>
              <a:t>15/02/2024</a:t>
            </a:fld>
            <a:endParaRPr lang="fr-FR"/>
          </a:p>
        </p:txBody>
      </p:sp>
      <p:sp>
        <p:nvSpPr>
          <p:cNvPr id="8" name="Espace réservé du pied de page 7">
            <a:extLst>
              <a:ext uri="{FF2B5EF4-FFF2-40B4-BE49-F238E27FC236}">
                <a16:creationId xmlns:a16="http://schemas.microsoft.com/office/drawing/2014/main" id="{CB856B1B-7C9A-4B74-64B8-C460B2EB312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94214CF-04C1-28A6-72DA-B9FE465681DD}"/>
              </a:ext>
            </a:extLst>
          </p:cNvPr>
          <p:cNvSpPr>
            <a:spLocks noGrp="1"/>
          </p:cNvSpPr>
          <p:nvPr>
            <p:ph type="sldNum" sz="quarter" idx="12"/>
          </p:nvPr>
        </p:nvSpPr>
        <p:spPr/>
        <p:txBody>
          <a:bodyPr/>
          <a:lstStyle/>
          <a:p>
            <a:fld id="{54ECE224-9223-CF40-9DFA-33A5FB771450}" type="slidenum">
              <a:rPr lang="fr-FR" smtClean="0"/>
              <a:t>‹n°›</a:t>
            </a:fld>
            <a:endParaRPr lang="fr-FR"/>
          </a:p>
        </p:txBody>
      </p:sp>
    </p:spTree>
    <p:extLst>
      <p:ext uri="{BB962C8B-B14F-4D97-AF65-F5344CB8AC3E}">
        <p14:creationId xmlns:p14="http://schemas.microsoft.com/office/powerpoint/2010/main" val="3491815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4865A9-7C1B-1C5B-A5F1-E6DEABCE6750}"/>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CA15866C-A91C-BA31-5441-CE62609602DD}"/>
              </a:ext>
            </a:extLst>
          </p:cNvPr>
          <p:cNvSpPr>
            <a:spLocks noGrp="1"/>
          </p:cNvSpPr>
          <p:nvPr>
            <p:ph type="dt" sz="half" idx="10"/>
          </p:nvPr>
        </p:nvSpPr>
        <p:spPr/>
        <p:txBody>
          <a:bodyPr/>
          <a:lstStyle/>
          <a:p>
            <a:fld id="{8FF13667-8523-214F-942B-D0EC31B62B3F}" type="datetimeFigureOut">
              <a:rPr lang="fr-FR" smtClean="0"/>
              <a:t>15/02/2024</a:t>
            </a:fld>
            <a:endParaRPr lang="fr-FR"/>
          </a:p>
        </p:txBody>
      </p:sp>
      <p:sp>
        <p:nvSpPr>
          <p:cNvPr id="4" name="Espace réservé du pied de page 3">
            <a:extLst>
              <a:ext uri="{FF2B5EF4-FFF2-40B4-BE49-F238E27FC236}">
                <a16:creationId xmlns:a16="http://schemas.microsoft.com/office/drawing/2014/main" id="{B8528E76-811E-1CE1-1073-5E99A2226E2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3624694-7A80-D2E6-82B3-FC186F5144B1}"/>
              </a:ext>
            </a:extLst>
          </p:cNvPr>
          <p:cNvSpPr>
            <a:spLocks noGrp="1"/>
          </p:cNvSpPr>
          <p:nvPr>
            <p:ph type="sldNum" sz="quarter" idx="12"/>
          </p:nvPr>
        </p:nvSpPr>
        <p:spPr/>
        <p:txBody>
          <a:bodyPr/>
          <a:lstStyle/>
          <a:p>
            <a:fld id="{54ECE224-9223-CF40-9DFA-33A5FB771450}" type="slidenum">
              <a:rPr lang="fr-FR" smtClean="0"/>
              <a:t>‹n°›</a:t>
            </a:fld>
            <a:endParaRPr lang="fr-FR"/>
          </a:p>
        </p:txBody>
      </p:sp>
    </p:spTree>
    <p:extLst>
      <p:ext uri="{BB962C8B-B14F-4D97-AF65-F5344CB8AC3E}">
        <p14:creationId xmlns:p14="http://schemas.microsoft.com/office/powerpoint/2010/main" val="278225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0DF4DDE-670D-F8EB-77B9-6BBBF0E69BE7}"/>
              </a:ext>
            </a:extLst>
          </p:cNvPr>
          <p:cNvSpPr>
            <a:spLocks noGrp="1"/>
          </p:cNvSpPr>
          <p:nvPr>
            <p:ph type="dt" sz="half" idx="10"/>
          </p:nvPr>
        </p:nvSpPr>
        <p:spPr/>
        <p:txBody>
          <a:bodyPr/>
          <a:lstStyle/>
          <a:p>
            <a:fld id="{8FF13667-8523-214F-942B-D0EC31B62B3F}" type="datetimeFigureOut">
              <a:rPr lang="fr-FR" smtClean="0"/>
              <a:t>15/02/2024</a:t>
            </a:fld>
            <a:endParaRPr lang="fr-FR"/>
          </a:p>
        </p:txBody>
      </p:sp>
      <p:sp>
        <p:nvSpPr>
          <p:cNvPr id="3" name="Espace réservé du pied de page 2">
            <a:extLst>
              <a:ext uri="{FF2B5EF4-FFF2-40B4-BE49-F238E27FC236}">
                <a16:creationId xmlns:a16="http://schemas.microsoft.com/office/drawing/2014/main" id="{BCBE2662-9918-5115-212A-CFD00634CFA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4210F91-73D2-7F40-42BC-2C81402C96F9}"/>
              </a:ext>
            </a:extLst>
          </p:cNvPr>
          <p:cNvSpPr>
            <a:spLocks noGrp="1"/>
          </p:cNvSpPr>
          <p:nvPr>
            <p:ph type="sldNum" sz="quarter" idx="12"/>
          </p:nvPr>
        </p:nvSpPr>
        <p:spPr/>
        <p:txBody>
          <a:bodyPr/>
          <a:lstStyle/>
          <a:p>
            <a:fld id="{54ECE224-9223-CF40-9DFA-33A5FB771450}" type="slidenum">
              <a:rPr lang="fr-FR" smtClean="0"/>
              <a:t>‹n°›</a:t>
            </a:fld>
            <a:endParaRPr lang="fr-FR"/>
          </a:p>
        </p:txBody>
      </p:sp>
    </p:spTree>
    <p:extLst>
      <p:ext uri="{BB962C8B-B14F-4D97-AF65-F5344CB8AC3E}">
        <p14:creationId xmlns:p14="http://schemas.microsoft.com/office/powerpoint/2010/main" val="1639825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413D52-8EF8-4F81-04BD-06EED6A355FF}"/>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BCAADB2D-9480-1F5B-91F2-3F7E6AA776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a:extLst>
              <a:ext uri="{FF2B5EF4-FFF2-40B4-BE49-F238E27FC236}">
                <a16:creationId xmlns:a16="http://schemas.microsoft.com/office/drawing/2014/main" id="{45641244-1B9F-B637-4311-1546702942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A2D1E376-C714-2325-D3D1-E1908C182E48}"/>
              </a:ext>
            </a:extLst>
          </p:cNvPr>
          <p:cNvSpPr>
            <a:spLocks noGrp="1"/>
          </p:cNvSpPr>
          <p:nvPr>
            <p:ph type="dt" sz="half" idx="10"/>
          </p:nvPr>
        </p:nvSpPr>
        <p:spPr/>
        <p:txBody>
          <a:bodyPr/>
          <a:lstStyle/>
          <a:p>
            <a:fld id="{8FF13667-8523-214F-942B-D0EC31B62B3F}" type="datetimeFigureOut">
              <a:rPr lang="fr-FR" smtClean="0"/>
              <a:t>15/02/2024</a:t>
            </a:fld>
            <a:endParaRPr lang="fr-FR"/>
          </a:p>
        </p:txBody>
      </p:sp>
      <p:sp>
        <p:nvSpPr>
          <p:cNvPr id="6" name="Espace réservé du pied de page 5">
            <a:extLst>
              <a:ext uri="{FF2B5EF4-FFF2-40B4-BE49-F238E27FC236}">
                <a16:creationId xmlns:a16="http://schemas.microsoft.com/office/drawing/2014/main" id="{21D876AE-E833-74E2-5635-5BF92B64A3C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32DD4DA-A5DC-8431-2CF7-31C2C0F37E3B}"/>
              </a:ext>
            </a:extLst>
          </p:cNvPr>
          <p:cNvSpPr>
            <a:spLocks noGrp="1"/>
          </p:cNvSpPr>
          <p:nvPr>
            <p:ph type="sldNum" sz="quarter" idx="12"/>
          </p:nvPr>
        </p:nvSpPr>
        <p:spPr/>
        <p:txBody>
          <a:bodyPr/>
          <a:lstStyle/>
          <a:p>
            <a:fld id="{54ECE224-9223-CF40-9DFA-33A5FB771450}" type="slidenum">
              <a:rPr lang="fr-FR" smtClean="0"/>
              <a:t>‹n°›</a:t>
            </a:fld>
            <a:endParaRPr lang="fr-FR"/>
          </a:p>
        </p:txBody>
      </p:sp>
    </p:spTree>
    <p:extLst>
      <p:ext uri="{BB962C8B-B14F-4D97-AF65-F5344CB8AC3E}">
        <p14:creationId xmlns:p14="http://schemas.microsoft.com/office/powerpoint/2010/main" val="2303353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F4B5EA-2A04-7A5E-5CFE-084ADBDF80D5}"/>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EFAEA057-8E97-2508-0AC2-6DBAD62CA4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1CBECA7-457B-C42C-0E0C-6D455765F5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9F537F50-A4B2-AA3E-B9DA-7612505B8AA6}"/>
              </a:ext>
            </a:extLst>
          </p:cNvPr>
          <p:cNvSpPr>
            <a:spLocks noGrp="1"/>
          </p:cNvSpPr>
          <p:nvPr>
            <p:ph type="dt" sz="half" idx="10"/>
          </p:nvPr>
        </p:nvSpPr>
        <p:spPr/>
        <p:txBody>
          <a:bodyPr/>
          <a:lstStyle/>
          <a:p>
            <a:fld id="{8FF13667-8523-214F-942B-D0EC31B62B3F}" type="datetimeFigureOut">
              <a:rPr lang="fr-FR" smtClean="0"/>
              <a:t>15/02/2024</a:t>
            </a:fld>
            <a:endParaRPr lang="fr-FR"/>
          </a:p>
        </p:txBody>
      </p:sp>
      <p:sp>
        <p:nvSpPr>
          <p:cNvPr id="6" name="Espace réservé du pied de page 5">
            <a:extLst>
              <a:ext uri="{FF2B5EF4-FFF2-40B4-BE49-F238E27FC236}">
                <a16:creationId xmlns:a16="http://schemas.microsoft.com/office/drawing/2014/main" id="{DADD2F11-ECC8-E95F-79EF-0AF02CB06A8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40E1E13-D0A3-8DEC-E66E-B95663FA88E7}"/>
              </a:ext>
            </a:extLst>
          </p:cNvPr>
          <p:cNvSpPr>
            <a:spLocks noGrp="1"/>
          </p:cNvSpPr>
          <p:nvPr>
            <p:ph type="sldNum" sz="quarter" idx="12"/>
          </p:nvPr>
        </p:nvSpPr>
        <p:spPr/>
        <p:txBody>
          <a:bodyPr/>
          <a:lstStyle/>
          <a:p>
            <a:fld id="{54ECE224-9223-CF40-9DFA-33A5FB771450}" type="slidenum">
              <a:rPr lang="fr-FR" smtClean="0"/>
              <a:t>‹n°›</a:t>
            </a:fld>
            <a:endParaRPr lang="fr-FR"/>
          </a:p>
        </p:txBody>
      </p:sp>
    </p:spTree>
    <p:extLst>
      <p:ext uri="{BB962C8B-B14F-4D97-AF65-F5344CB8AC3E}">
        <p14:creationId xmlns:p14="http://schemas.microsoft.com/office/powerpoint/2010/main" val="50839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166772A-4586-0E31-3D5F-B90078322A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EBF87A24-5A37-104D-ACD2-53298DD485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F0E2AA97-2CB0-A18B-E9FB-D854124B50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F13667-8523-214F-942B-D0EC31B62B3F}" type="datetimeFigureOut">
              <a:rPr lang="fr-FR" smtClean="0"/>
              <a:t>15/02/2024</a:t>
            </a:fld>
            <a:endParaRPr lang="fr-FR"/>
          </a:p>
        </p:txBody>
      </p:sp>
      <p:sp>
        <p:nvSpPr>
          <p:cNvPr id="5" name="Espace réservé du pied de page 4">
            <a:extLst>
              <a:ext uri="{FF2B5EF4-FFF2-40B4-BE49-F238E27FC236}">
                <a16:creationId xmlns:a16="http://schemas.microsoft.com/office/drawing/2014/main" id="{10B08312-7A6B-5D1A-3B66-9001A0D0D2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2226638-DA33-E19F-06D3-08DBCA0B13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CE224-9223-CF40-9DFA-33A5FB771450}" type="slidenum">
              <a:rPr lang="fr-FR" smtClean="0"/>
              <a:t>‹n°›</a:t>
            </a:fld>
            <a:endParaRPr lang="fr-FR"/>
          </a:p>
        </p:txBody>
      </p:sp>
    </p:spTree>
    <p:extLst>
      <p:ext uri="{BB962C8B-B14F-4D97-AF65-F5344CB8AC3E}">
        <p14:creationId xmlns:p14="http://schemas.microsoft.com/office/powerpoint/2010/main" val="1670858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A41141-2A54-0687-5233-6421CCF68F85}"/>
              </a:ext>
            </a:extLst>
          </p:cNvPr>
          <p:cNvSpPr>
            <a:spLocks noGrp="1"/>
          </p:cNvSpPr>
          <p:nvPr>
            <p:ph type="ctrTitle"/>
          </p:nvPr>
        </p:nvSpPr>
        <p:spPr/>
        <p:txBody>
          <a:bodyPr/>
          <a:lstStyle/>
          <a:p>
            <a:r>
              <a:rPr lang="fr-FR" dirty="0"/>
              <a:t>VM vs container</a:t>
            </a:r>
          </a:p>
        </p:txBody>
      </p:sp>
    </p:spTree>
    <p:extLst>
      <p:ext uri="{BB962C8B-B14F-4D97-AF65-F5344CB8AC3E}">
        <p14:creationId xmlns:p14="http://schemas.microsoft.com/office/powerpoint/2010/main" val="2731090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6A76DF-A8F5-69F1-1424-8C502E194723}"/>
              </a:ext>
            </a:extLst>
          </p:cNvPr>
          <p:cNvSpPr>
            <a:spLocks noGrp="1"/>
          </p:cNvSpPr>
          <p:nvPr>
            <p:ph type="title"/>
          </p:nvPr>
        </p:nvSpPr>
        <p:spPr>
          <a:xfrm>
            <a:off x="838200" y="365125"/>
            <a:ext cx="10515600" cy="775053"/>
          </a:xfrm>
        </p:spPr>
        <p:txBody>
          <a:bodyPr/>
          <a:lstStyle/>
          <a:p>
            <a:pPr algn="ctr"/>
            <a:r>
              <a:rPr lang="fr-FR" dirty="0"/>
              <a:t>UDP vs TCP</a:t>
            </a:r>
          </a:p>
        </p:txBody>
      </p:sp>
      <p:sp>
        <p:nvSpPr>
          <p:cNvPr id="4" name="ZoneTexte 3">
            <a:extLst>
              <a:ext uri="{FF2B5EF4-FFF2-40B4-BE49-F238E27FC236}">
                <a16:creationId xmlns:a16="http://schemas.microsoft.com/office/drawing/2014/main" id="{BFD1EC64-A185-C9B6-6B40-D9AEFE4E2031}"/>
              </a:ext>
            </a:extLst>
          </p:cNvPr>
          <p:cNvSpPr txBox="1"/>
          <p:nvPr/>
        </p:nvSpPr>
        <p:spPr>
          <a:xfrm>
            <a:off x="1507066" y="1606224"/>
            <a:ext cx="372534" cy="369332"/>
          </a:xfrm>
          <a:prstGeom prst="rect">
            <a:avLst/>
          </a:prstGeom>
          <a:noFill/>
        </p:spPr>
        <p:txBody>
          <a:bodyPr wrap="square" rtlCol="0">
            <a:spAutoFit/>
          </a:bodyPr>
          <a:lstStyle/>
          <a:p>
            <a:r>
              <a:rPr lang="fr-FR" dirty="0"/>
              <a:t>C</a:t>
            </a:r>
          </a:p>
        </p:txBody>
      </p:sp>
      <p:cxnSp>
        <p:nvCxnSpPr>
          <p:cNvPr id="6" name="Connecteur droit 5">
            <a:extLst>
              <a:ext uri="{FF2B5EF4-FFF2-40B4-BE49-F238E27FC236}">
                <a16:creationId xmlns:a16="http://schemas.microsoft.com/office/drawing/2014/main" id="{908AD3F6-AEA8-1BD7-E246-F03CCFB5D052}"/>
              </a:ext>
            </a:extLst>
          </p:cNvPr>
          <p:cNvCxnSpPr/>
          <p:nvPr/>
        </p:nvCxnSpPr>
        <p:spPr>
          <a:xfrm>
            <a:off x="1693333" y="1975556"/>
            <a:ext cx="0" cy="3668888"/>
          </a:xfrm>
          <a:prstGeom prst="line">
            <a:avLst/>
          </a:prstGeom>
        </p:spPr>
        <p:style>
          <a:lnRef idx="3">
            <a:schemeClr val="dk1"/>
          </a:lnRef>
          <a:fillRef idx="0">
            <a:schemeClr val="dk1"/>
          </a:fillRef>
          <a:effectRef idx="2">
            <a:schemeClr val="dk1"/>
          </a:effectRef>
          <a:fontRef idx="minor">
            <a:schemeClr val="tx1"/>
          </a:fontRef>
        </p:style>
      </p:cxnSp>
      <p:cxnSp>
        <p:nvCxnSpPr>
          <p:cNvPr id="7" name="Connecteur droit 6">
            <a:extLst>
              <a:ext uri="{FF2B5EF4-FFF2-40B4-BE49-F238E27FC236}">
                <a16:creationId xmlns:a16="http://schemas.microsoft.com/office/drawing/2014/main" id="{380BB5C2-2F8A-307F-D244-1DF9A93CE58E}"/>
              </a:ext>
            </a:extLst>
          </p:cNvPr>
          <p:cNvCxnSpPr/>
          <p:nvPr/>
        </p:nvCxnSpPr>
        <p:spPr>
          <a:xfrm>
            <a:off x="3855155" y="1975556"/>
            <a:ext cx="0" cy="3668888"/>
          </a:xfrm>
          <a:prstGeom prst="line">
            <a:avLst/>
          </a:prstGeom>
        </p:spPr>
        <p:style>
          <a:lnRef idx="3">
            <a:schemeClr val="dk1"/>
          </a:lnRef>
          <a:fillRef idx="0">
            <a:schemeClr val="dk1"/>
          </a:fillRef>
          <a:effectRef idx="2">
            <a:schemeClr val="dk1"/>
          </a:effectRef>
          <a:fontRef idx="minor">
            <a:schemeClr val="tx1"/>
          </a:fontRef>
        </p:style>
      </p:cxnSp>
      <p:sp>
        <p:nvSpPr>
          <p:cNvPr id="8" name="ZoneTexte 7">
            <a:extLst>
              <a:ext uri="{FF2B5EF4-FFF2-40B4-BE49-F238E27FC236}">
                <a16:creationId xmlns:a16="http://schemas.microsoft.com/office/drawing/2014/main" id="{3F670737-E1DD-C763-2F7F-95C8D6FED26F}"/>
              </a:ext>
            </a:extLst>
          </p:cNvPr>
          <p:cNvSpPr txBox="1"/>
          <p:nvPr/>
        </p:nvSpPr>
        <p:spPr>
          <a:xfrm>
            <a:off x="3691467" y="1606224"/>
            <a:ext cx="290464" cy="369332"/>
          </a:xfrm>
          <a:prstGeom prst="rect">
            <a:avLst/>
          </a:prstGeom>
          <a:noFill/>
        </p:spPr>
        <p:txBody>
          <a:bodyPr wrap="none" rtlCol="0">
            <a:spAutoFit/>
          </a:bodyPr>
          <a:lstStyle/>
          <a:p>
            <a:r>
              <a:rPr lang="fr-FR" dirty="0"/>
              <a:t>S</a:t>
            </a:r>
          </a:p>
        </p:txBody>
      </p:sp>
      <p:cxnSp>
        <p:nvCxnSpPr>
          <p:cNvPr id="10" name="Connecteur droit avec flèche 9">
            <a:extLst>
              <a:ext uri="{FF2B5EF4-FFF2-40B4-BE49-F238E27FC236}">
                <a16:creationId xmlns:a16="http://schemas.microsoft.com/office/drawing/2014/main" id="{527A997D-05E3-C39B-1F11-E15D203E7AB5}"/>
              </a:ext>
            </a:extLst>
          </p:cNvPr>
          <p:cNvCxnSpPr/>
          <p:nvPr/>
        </p:nvCxnSpPr>
        <p:spPr>
          <a:xfrm>
            <a:off x="1693333" y="2325511"/>
            <a:ext cx="2143366" cy="5870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Connecteur droit avec flèche 10">
            <a:extLst>
              <a:ext uri="{FF2B5EF4-FFF2-40B4-BE49-F238E27FC236}">
                <a16:creationId xmlns:a16="http://schemas.microsoft.com/office/drawing/2014/main" id="{A62B4548-8AC4-704D-7B20-D395F23AD9CF}"/>
              </a:ext>
            </a:extLst>
          </p:cNvPr>
          <p:cNvCxnSpPr/>
          <p:nvPr/>
        </p:nvCxnSpPr>
        <p:spPr>
          <a:xfrm>
            <a:off x="1711789" y="2754489"/>
            <a:ext cx="2143366" cy="5870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Connecteur droit avec flèche 11">
            <a:extLst>
              <a:ext uri="{FF2B5EF4-FFF2-40B4-BE49-F238E27FC236}">
                <a16:creationId xmlns:a16="http://schemas.microsoft.com/office/drawing/2014/main" id="{DB445D9D-21EE-369B-5D8C-248B86AEB141}"/>
              </a:ext>
            </a:extLst>
          </p:cNvPr>
          <p:cNvCxnSpPr/>
          <p:nvPr/>
        </p:nvCxnSpPr>
        <p:spPr>
          <a:xfrm>
            <a:off x="1730245" y="3183467"/>
            <a:ext cx="2143366" cy="5870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ZoneTexte 12">
            <a:extLst>
              <a:ext uri="{FF2B5EF4-FFF2-40B4-BE49-F238E27FC236}">
                <a16:creationId xmlns:a16="http://schemas.microsoft.com/office/drawing/2014/main" id="{B1C7F75F-DD47-B748-1181-A8060CC3C3D0}"/>
              </a:ext>
            </a:extLst>
          </p:cNvPr>
          <p:cNvSpPr txBox="1"/>
          <p:nvPr/>
        </p:nvSpPr>
        <p:spPr>
          <a:xfrm>
            <a:off x="564541" y="2111021"/>
            <a:ext cx="1165704" cy="369332"/>
          </a:xfrm>
          <a:prstGeom prst="rect">
            <a:avLst/>
          </a:prstGeom>
          <a:noFill/>
        </p:spPr>
        <p:txBody>
          <a:bodyPr wrap="none" rtlCol="0">
            <a:spAutoFit/>
          </a:bodyPr>
          <a:lstStyle/>
          <a:p>
            <a:r>
              <a:rPr lang="fr-FR" dirty="0" err="1"/>
              <a:t>Send</a:t>
            </a:r>
            <a:r>
              <a:rPr lang="fr-FR" dirty="0"/>
              <a:t>(S, …)</a:t>
            </a:r>
          </a:p>
        </p:txBody>
      </p:sp>
      <p:sp>
        <p:nvSpPr>
          <p:cNvPr id="14" name="ZoneTexte 13">
            <a:extLst>
              <a:ext uri="{FF2B5EF4-FFF2-40B4-BE49-F238E27FC236}">
                <a16:creationId xmlns:a16="http://schemas.microsoft.com/office/drawing/2014/main" id="{AD3399EC-FD6E-6EA1-C346-661819D78D09}"/>
              </a:ext>
            </a:extLst>
          </p:cNvPr>
          <p:cNvSpPr txBox="1"/>
          <p:nvPr/>
        </p:nvSpPr>
        <p:spPr>
          <a:xfrm>
            <a:off x="546084" y="2506972"/>
            <a:ext cx="1165704" cy="369332"/>
          </a:xfrm>
          <a:prstGeom prst="rect">
            <a:avLst/>
          </a:prstGeom>
          <a:noFill/>
        </p:spPr>
        <p:txBody>
          <a:bodyPr wrap="none" rtlCol="0">
            <a:spAutoFit/>
          </a:bodyPr>
          <a:lstStyle/>
          <a:p>
            <a:r>
              <a:rPr lang="fr-FR" dirty="0" err="1"/>
              <a:t>Send</a:t>
            </a:r>
            <a:r>
              <a:rPr lang="fr-FR" dirty="0"/>
              <a:t>(S, …)</a:t>
            </a:r>
          </a:p>
        </p:txBody>
      </p:sp>
      <p:sp>
        <p:nvSpPr>
          <p:cNvPr id="15" name="ZoneTexte 14">
            <a:extLst>
              <a:ext uri="{FF2B5EF4-FFF2-40B4-BE49-F238E27FC236}">
                <a16:creationId xmlns:a16="http://schemas.microsoft.com/office/drawing/2014/main" id="{6EE856FE-B161-39B9-C2A2-36D2776C6B26}"/>
              </a:ext>
            </a:extLst>
          </p:cNvPr>
          <p:cNvSpPr txBox="1"/>
          <p:nvPr/>
        </p:nvSpPr>
        <p:spPr>
          <a:xfrm>
            <a:off x="527627" y="2902923"/>
            <a:ext cx="1165704" cy="369332"/>
          </a:xfrm>
          <a:prstGeom prst="rect">
            <a:avLst/>
          </a:prstGeom>
          <a:noFill/>
        </p:spPr>
        <p:txBody>
          <a:bodyPr wrap="none" rtlCol="0">
            <a:spAutoFit/>
          </a:bodyPr>
          <a:lstStyle/>
          <a:p>
            <a:r>
              <a:rPr lang="fr-FR" dirty="0" err="1"/>
              <a:t>Send</a:t>
            </a:r>
            <a:r>
              <a:rPr lang="fr-FR" dirty="0"/>
              <a:t>(S, …)</a:t>
            </a:r>
          </a:p>
        </p:txBody>
      </p:sp>
      <p:sp>
        <p:nvSpPr>
          <p:cNvPr id="16" name="ZoneTexte 15">
            <a:extLst>
              <a:ext uri="{FF2B5EF4-FFF2-40B4-BE49-F238E27FC236}">
                <a16:creationId xmlns:a16="http://schemas.microsoft.com/office/drawing/2014/main" id="{42727CCC-844E-52C5-1EC2-797FE16500B5}"/>
              </a:ext>
            </a:extLst>
          </p:cNvPr>
          <p:cNvSpPr txBox="1"/>
          <p:nvPr/>
        </p:nvSpPr>
        <p:spPr>
          <a:xfrm>
            <a:off x="3855152" y="2718257"/>
            <a:ext cx="1437317" cy="369332"/>
          </a:xfrm>
          <a:prstGeom prst="rect">
            <a:avLst/>
          </a:prstGeom>
          <a:noFill/>
        </p:spPr>
        <p:txBody>
          <a:bodyPr wrap="none" rtlCol="0">
            <a:spAutoFit/>
          </a:bodyPr>
          <a:lstStyle/>
          <a:p>
            <a:r>
              <a:rPr lang="fr-FR" dirty="0" err="1"/>
              <a:t>Receive</a:t>
            </a:r>
            <a:r>
              <a:rPr lang="fr-FR" dirty="0"/>
              <a:t>(C, …)</a:t>
            </a:r>
          </a:p>
        </p:txBody>
      </p:sp>
      <p:sp>
        <p:nvSpPr>
          <p:cNvPr id="17" name="ZoneTexte 16">
            <a:extLst>
              <a:ext uri="{FF2B5EF4-FFF2-40B4-BE49-F238E27FC236}">
                <a16:creationId xmlns:a16="http://schemas.microsoft.com/office/drawing/2014/main" id="{C161B125-7C29-ABF3-841B-BA1CA1D4DA01}"/>
              </a:ext>
            </a:extLst>
          </p:cNvPr>
          <p:cNvSpPr txBox="1"/>
          <p:nvPr/>
        </p:nvSpPr>
        <p:spPr>
          <a:xfrm>
            <a:off x="3892066" y="3139990"/>
            <a:ext cx="1437317" cy="369332"/>
          </a:xfrm>
          <a:prstGeom prst="rect">
            <a:avLst/>
          </a:prstGeom>
          <a:noFill/>
        </p:spPr>
        <p:txBody>
          <a:bodyPr wrap="none" rtlCol="0">
            <a:spAutoFit/>
          </a:bodyPr>
          <a:lstStyle/>
          <a:p>
            <a:r>
              <a:rPr lang="fr-FR" dirty="0" err="1"/>
              <a:t>Receive</a:t>
            </a:r>
            <a:r>
              <a:rPr lang="fr-FR" dirty="0"/>
              <a:t>(C, …)</a:t>
            </a:r>
          </a:p>
        </p:txBody>
      </p:sp>
      <p:sp>
        <p:nvSpPr>
          <p:cNvPr id="18" name="ZoneTexte 17">
            <a:extLst>
              <a:ext uri="{FF2B5EF4-FFF2-40B4-BE49-F238E27FC236}">
                <a16:creationId xmlns:a16="http://schemas.microsoft.com/office/drawing/2014/main" id="{0393B405-D049-06FC-7C29-3E6E9B3A8BC0}"/>
              </a:ext>
            </a:extLst>
          </p:cNvPr>
          <p:cNvSpPr txBox="1"/>
          <p:nvPr/>
        </p:nvSpPr>
        <p:spPr>
          <a:xfrm>
            <a:off x="3928980" y="3561723"/>
            <a:ext cx="1437317" cy="369332"/>
          </a:xfrm>
          <a:prstGeom prst="rect">
            <a:avLst/>
          </a:prstGeom>
          <a:noFill/>
        </p:spPr>
        <p:txBody>
          <a:bodyPr wrap="none" rtlCol="0">
            <a:spAutoFit/>
          </a:bodyPr>
          <a:lstStyle/>
          <a:p>
            <a:r>
              <a:rPr lang="fr-FR" dirty="0" err="1"/>
              <a:t>Receive</a:t>
            </a:r>
            <a:r>
              <a:rPr lang="fr-FR" dirty="0"/>
              <a:t>(C, …)</a:t>
            </a:r>
          </a:p>
        </p:txBody>
      </p:sp>
      <p:cxnSp>
        <p:nvCxnSpPr>
          <p:cNvPr id="20" name="Connecteur droit avec flèche 19">
            <a:extLst>
              <a:ext uri="{FF2B5EF4-FFF2-40B4-BE49-F238E27FC236}">
                <a16:creationId xmlns:a16="http://schemas.microsoft.com/office/drawing/2014/main" id="{A09A7BD0-B656-EB5A-771E-C65054B4BC90}"/>
              </a:ext>
            </a:extLst>
          </p:cNvPr>
          <p:cNvCxnSpPr/>
          <p:nvPr/>
        </p:nvCxnSpPr>
        <p:spPr>
          <a:xfrm flipH="1">
            <a:off x="1730245" y="4346222"/>
            <a:ext cx="2124907" cy="4515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ZoneTexte 20">
            <a:extLst>
              <a:ext uri="{FF2B5EF4-FFF2-40B4-BE49-F238E27FC236}">
                <a16:creationId xmlns:a16="http://schemas.microsoft.com/office/drawing/2014/main" id="{CD665905-81A1-5D6A-A14A-235636ED5D4D}"/>
              </a:ext>
            </a:extLst>
          </p:cNvPr>
          <p:cNvSpPr txBox="1"/>
          <p:nvPr/>
        </p:nvSpPr>
        <p:spPr>
          <a:xfrm>
            <a:off x="3892063" y="4161556"/>
            <a:ext cx="1182311" cy="369332"/>
          </a:xfrm>
          <a:prstGeom prst="rect">
            <a:avLst/>
          </a:prstGeom>
          <a:noFill/>
        </p:spPr>
        <p:txBody>
          <a:bodyPr wrap="none" rtlCol="0">
            <a:spAutoFit/>
          </a:bodyPr>
          <a:lstStyle/>
          <a:p>
            <a:r>
              <a:rPr lang="fr-FR" dirty="0" err="1"/>
              <a:t>Send</a:t>
            </a:r>
            <a:r>
              <a:rPr lang="fr-FR" dirty="0"/>
              <a:t>(C, …)</a:t>
            </a:r>
          </a:p>
        </p:txBody>
      </p:sp>
      <p:sp>
        <p:nvSpPr>
          <p:cNvPr id="22" name="ZoneTexte 21">
            <a:extLst>
              <a:ext uri="{FF2B5EF4-FFF2-40B4-BE49-F238E27FC236}">
                <a16:creationId xmlns:a16="http://schemas.microsoft.com/office/drawing/2014/main" id="{C7D10D78-3679-AA0D-E88F-92C77FCC5A21}"/>
              </a:ext>
            </a:extLst>
          </p:cNvPr>
          <p:cNvSpPr txBox="1"/>
          <p:nvPr/>
        </p:nvSpPr>
        <p:spPr>
          <a:xfrm>
            <a:off x="274471" y="4572000"/>
            <a:ext cx="1420710" cy="369332"/>
          </a:xfrm>
          <a:prstGeom prst="rect">
            <a:avLst/>
          </a:prstGeom>
          <a:noFill/>
        </p:spPr>
        <p:txBody>
          <a:bodyPr wrap="none" rtlCol="0">
            <a:spAutoFit/>
          </a:bodyPr>
          <a:lstStyle/>
          <a:p>
            <a:r>
              <a:rPr lang="fr-FR" dirty="0" err="1"/>
              <a:t>Receive</a:t>
            </a:r>
            <a:r>
              <a:rPr lang="fr-FR" dirty="0"/>
              <a:t>(S, …)</a:t>
            </a:r>
          </a:p>
        </p:txBody>
      </p:sp>
      <p:sp>
        <p:nvSpPr>
          <p:cNvPr id="23" name="ZoneTexte 22">
            <a:extLst>
              <a:ext uri="{FF2B5EF4-FFF2-40B4-BE49-F238E27FC236}">
                <a16:creationId xmlns:a16="http://schemas.microsoft.com/office/drawing/2014/main" id="{80C1D4B1-5F72-77EC-23BC-69CD86C8D698}"/>
              </a:ext>
            </a:extLst>
          </p:cNvPr>
          <p:cNvSpPr txBox="1"/>
          <p:nvPr/>
        </p:nvSpPr>
        <p:spPr>
          <a:xfrm>
            <a:off x="7348875" y="1462670"/>
            <a:ext cx="372534" cy="369332"/>
          </a:xfrm>
          <a:prstGeom prst="rect">
            <a:avLst/>
          </a:prstGeom>
          <a:noFill/>
        </p:spPr>
        <p:txBody>
          <a:bodyPr wrap="square" rtlCol="0">
            <a:spAutoFit/>
          </a:bodyPr>
          <a:lstStyle/>
          <a:p>
            <a:r>
              <a:rPr lang="fr-FR" dirty="0"/>
              <a:t>C</a:t>
            </a:r>
          </a:p>
        </p:txBody>
      </p:sp>
      <p:cxnSp>
        <p:nvCxnSpPr>
          <p:cNvPr id="24" name="Connecteur droit 23">
            <a:extLst>
              <a:ext uri="{FF2B5EF4-FFF2-40B4-BE49-F238E27FC236}">
                <a16:creationId xmlns:a16="http://schemas.microsoft.com/office/drawing/2014/main" id="{3FAAE0B6-4A35-2448-D544-6D2898CB5160}"/>
              </a:ext>
            </a:extLst>
          </p:cNvPr>
          <p:cNvCxnSpPr/>
          <p:nvPr/>
        </p:nvCxnSpPr>
        <p:spPr>
          <a:xfrm>
            <a:off x="7535142" y="1832002"/>
            <a:ext cx="0" cy="3668888"/>
          </a:xfrm>
          <a:prstGeom prst="line">
            <a:avLst/>
          </a:prstGeom>
        </p:spPr>
        <p:style>
          <a:lnRef idx="3">
            <a:schemeClr val="dk1"/>
          </a:lnRef>
          <a:fillRef idx="0">
            <a:schemeClr val="dk1"/>
          </a:fillRef>
          <a:effectRef idx="2">
            <a:schemeClr val="dk1"/>
          </a:effectRef>
          <a:fontRef idx="minor">
            <a:schemeClr val="tx1"/>
          </a:fontRef>
        </p:style>
      </p:cxnSp>
      <p:cxnSp>
        <p:nvCxnSpPr>
          <p:cNvPr id="25" name="Connecteur droit 24">
            <a:extLst>
              <a:ext uri="{FF2B5EF4-FFF2-40B4-BE49-F238E27FC236}">
                <a16:creationId xmlns:a16="http://schemas.microsoft.com/office/drawing/2014/main" id="{C1E9DBB4-9FC1-732D-A9FA-14D076A6C582}"/>
              </a:ext>
            </a:extLst>
          </p:cNvPr>
          <p:cNvCxnSpPr/>
          <p:nvPr/>
        </p:nvCxnSpPr>
        <p:spPr>
          <a:xfrm>
            <a:off x="9696964" y="1832002"/>
            <a:ext cx="0" cy="3668888"/>
          </a:xfrm>
          <a:prstGeom prst="line">
            <a:avLst/>
          </a:prstGeom>
        </p:spPr>
        <p:style>
          <a:lnRef idx="3">
            <a:schemeClr val="dk1"/>
          </a:lnRef>
          <a:fillRef idx="0">
            <a:schemeClr val="dk1"/>
          </a:fillRef>
          <a:effectRef idx="2">
            <a:schemeClr val="dk1"/>
          </a:effectRef>
          <a:fontRef idx="minor">
            <a:schemeClr val="tx1"/>
          </a:fontRef>
        </p:style>
      </p:cxnSp>
      <p:sp>
        <p:nvSpPr>
          <p:cNvPr id="26" name="ZoneTexte 25">
            <a:extLst>
              <a:ext uri="{FF2B5EF4-FFF2-40B4-BE49-F238E27FC236}">
                <a16:creationId xmlns:a16="http://schemas.microsoft.com/office/drawing/2014/main" id="{F6DB7935-68B8-1D74-9D34-5B175CFF1B91}"/>
              </a:ext>
            </a:extLst>
          </p:cNvPr>
          <p:cNvSpPr txBox="1"/>
          <p:nvPr/>
        </p:nvSpPr>
        <p:spPr>
          <a:xfrm>
            <a:off x="9533276" y="1462670"/>
            <a:ext cx="290464" cy="369332"/>
          </a:xfrm>
          <a:prstGeom prst="rect">
            <a:avLst/>
          </a:prstGeom>
          <a:noFill/>
        </p:spPr>
        <p:txBody>
          <a:bodyPr wrap="none" rtlCol="0">
            <a:spAutoFit/>
          </a:bodyPr>
          <a:lstStyle/>
          <a:p>
            <a:r>
              <a:rPr lang="fr-FR" dirty="0"/>
              <a:t>S</a:t>
            </a:r>
          </a:p>
        </p:txBody>
      </p:sp>
      <p:cxnSp>
        <p:nvCxnSpPr>
          <p:cNvPr id="27" name="Connecteur droit avec flèche 26">
            <a:extLst>
              <a:ext uri="{FF2B5EF4-FFF2-40B4-BE49-F238E27FC236}">
                <a16:creationId xmlns:a16="http://schemas.microsoft.com/office/drawing/2014/main" id="{78635B9A-6FBD-6E50-03BF-746E056BBD44}"/>
              </a:ext>
            </a:extLst>
          </p:cNvPr>
          <p:cNvCxnSpPr>
            <a:cxnSpLocks/>
          </p:cNvCxnSpPr>
          <p:nvPr/>
        </p:nvCxnSpPr>
        <p:spPr>
          <a:xfrm>
            <a:off x="7535142" y="2181957"/>
            <a:ext cx="2143364" cy="293511"/>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28" name="Connecteur droit avec flèche 27">
            <a:extLst>
              <a:ext uri="{FF2B5EF4-FFF2-40B4-BE49-F238E27FC236}">
                <a16:creationId xmlns:a16="http://schemas.microsoft.com/office/drawing/2014/main" id="{3879AABF-329A-B991-18CC-1F10E359AA29}"/>
              </a:ext>
            </a:extLst>
          </p:cNvPr>
          <p:cNvCxnSpPr>
            <a:cxnSpLocks/>
          </p:cNvCxnSpPr>
          <p:nvPr/>
        </p:nvCxnSpPr>
        <p:spPr>
          <a:xfrm>
            <a:off x="7544369" y="3015813"/>
            <a:ext cx="2115685" cy="308843"/>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29" name="Connecteur droit avec flèche 28">
            <a:extLst>
              <a:ext uri="{FF2B5EF4-FFF2-40B4-BE49-F238E27FC236}">
                <a16:creationId xmlns:a16="http://schemas.microsoft.com/office/drawing/2014/main" id="{301CAE97-FDC0-6BF0-A142-09EE26C7286D}"/>
              </a:ext>
            </a:extLst>
          </p:cNvPr>
          <p:cNvCxnSpPr>
            <a:cxnSpLocks/>
          </p:cNvCxnSpPr>
          <p:nvPr/>
        </p:nvCxnSpPr>
        <p:spPr>
          <a:xfrm>
            <a:off x="7571634" y="3602835"/>
            <a:ext cx="2070799" cy="2621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0" name="ZoneTexte 29">
            <a:extLst>
              <a:ext uri="{FF2B5EF4-FFF2-40B4-BE49-F238E27FC236}">
                <a16:creationId xmlns:a16="http://schemas.microsoft.com/office/drawing/2014/main" id="{2D41FB4F-6C17-2F73-8621-46D1D54C9E17}"/>
              </a:ext>
            </a:extLst>
          </p:cNvPr>
          <p:cNvSpPr txBox="1"/>
          <p:nvPr/>
        </p:nvSpPr>
        <p:spPr>
          <a:xfrm rot="555581">
            <a:off x="8259453" y="1939814"/>
            <a:ext cx="549509" cy="369332"/>
          </a:xfrm>
          <a:prstGeom prst="rect">
            <a:avLst/>
          </a:prstGeom>
          <a:noFill/>
        </p:spPr>
        <p:txBody>
          <a:bodyPr wrap="none" rtlCol="0">
            <a:spAutoFit/>
          </a:bodyPr>
          <a:lstStyle/>
          <a:p>
            <a:r>
              <a:rPr lang="fr-FR" dirty="0"/>
              <a:t>SYN</a:t>
            </a:r>
          </a:p>
        </p:txBody>
      </p:sp>
      <p:cxnSp>
        <p:nvCxnSpPr>
          <p:cNvPr id="36" name="Connecteur droit avec flèche 35">
            <a:extLst>
              <a:ext uri="{FF2B5EF4-FFF2-40B4-BE49-F238E27FC236}">
                <a16:creationId xmlns:a16="http://schemas.microsoft.com/office/drawing/2014/main" id="{E8CB36CB-590A-E5D1-7B40-957AC90D25DE}"/>
              </a:ext>
            </a:extLst>
          </p:cNvPr>
          <p:cNvCxnSpPr>
            <a:cxnSpLocks/>
          </p:cNvCxnSpPr>
          <p:nvPr/>
        </p:nvCxnSpPr>
        <p:spPr>
          <a:xfrm flipH="1">
            <a:off x="7515825" y="4143180"/>
            <a:ext cx="2107315" cy="22577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8" name="ZoneTexte 37">
            <a:extLst>
              <a:ext uri="{FF2B5EF4-FFF2-40B4-BE49-F238E27FC236}">
                <a16:creationId xmlns:a16="http://schemas.microsoft.com/office/drawing/2014/main" id="{B03407C4-09C2-C55E-AAF3-15ADACB78137}"/>
              </a:ext>
            </a:extLst>
          </p:cNvPr>
          <p:cNvSpPr txBox="1"/>
          <p:nvPr/>
        </p:nvSpPr>
        <p:spPr>
          <a:xfrm rot="20868086">
            <a:off x="7800607" y="2427791"/>
            <a:ext cx="1145763" cy="369332"/>
          </a:xfrm>
          <a:prstGeom prst="rect">
            <a:avLst/>
          </a:prstGeom>
          <a:noFill/>
        </p:spPr>
        <p:txBody>
          <a:bodyPr wrap="none" rtlCol="0">
            <a:spAutoFit/>
          </a:bodyPr>
          <a:lstStyle/>
          <a:p>
            <a:r>
              <a:rPr lang="fr-FR" dirty="0"/>
              <a:t>SYN + ACK</a:t>
            </a:r>
          </a:p>
        </p:txBody>
      </p:sp>
      <p:cxnSp>
        <p:nvCxnSpPr>
          <p:cNvPr id="40" name="Connecteur droit avec flèche 39">
            <a:extLst>
              <a:ext uri="{FF2B5EF4-FFF2-40B4-BE49-F238E27FC236}">
                <a16:creationId xmlns:a16="http://schemas.microsoft.com/office/drawing/2014/main" id="{3D2842AB-DA76-6B7B-150B-E369818C36EC}"/>
              </a:ext>
            </a:extLst>
          </p:cNvPr>
          <p:cNvCxnSpPr>
            <a:cxnSpLocks/>
          </p:cNvCxnSpPr>
          <p:nvPr/>
        </p:nvCxnSpPr>
        <p:spPr>
          <a:xfrm flipH="1">
            <a:off x="7535141" y="2503070"/>
            <a:ext cx="2107292" cy="440965"/>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44" name="ZoneTexte 43">
            <a:extLst>
              <a:ext uri="{FF2B5EF4-FFF2-40B4-BE49-F238E27FC236}">
                <a16:creationId xmlns:a16="http://schemas.microsoft.com/office/drawing/2014/main" id="{59B94D4D-F16D-EA38-5765-9A11B07C1E80}"/>
              </a:ext>
            </a:extLst>
          </p:cNvPr>
          <p:cNvSpPr txBox="1"/>
          <p:nvPr/>
        </p:nvSpPr>
        <p:spPr>
          <a:xfrm rot="555581">
            <a:off x="8354654" y="2843757"/>
            <a:ext cx="559705" cy="369332"/>
          </a:xfrm>
          <a:prstGeom prst="rect">
            <a:avLst/>
          </a:prstGeom>
          <a:noFill/>
        </p:spPr>
        <p:txBody>
          <a:bodyPr wrap="none" rtlCol="0">
            <a:spAutoFit/>
          </a:bodyPr>
          <a:lstStyle/>
          <a:p>
            <a:r>
              <a:rPr lang="fr-FR" dirty="0"/>
              <a:t>ACK</a:t>
            </a:r>
          </a:p>
        </p:txBody>
      </p:sp>
      <p:cxnSp>
        <p:nvCxnSpPr>
          <p:cNvPr id="48" name="Connecteur droit avec flèche 47">
            <a:extLst>
              <a:ext uri="{FF2B5EF4-FFF2-40B4-BE49-F238E27FC236}">
                <a16:creationId xmlns:a16="http://schemas.microsoft.com/office/drawing/2014/main" id="{0D928F4D-C2D0-DED7-1639-B1468D15D9FF}"/>
              </a:ext>
            </a:extLst>
          </p:cNvPr>
          <p:cNvCxnSpPr>
            <a:cxnSpLocks/>
          </p:cNvCxnSpPr>
          <p:nvPr/>
        </p:nvCxnSpPr>
        <p:spPr>
          <a:xfrm>
            <a:off x="7554628" y="5025444"/>
            <a:ext cx="2070799" cy="262166"/>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49" name="ZoneTexte 48">
            <a:extLst>
              <a:ext uri="{FF2B5EF4-FFF2-40B4-BE49-F238E27FC236}">
                <a16:creationId xmlns:a16="http://schemas.microsoft.com/office/drawing/2014/main" id="{25A76E4F-0687-A4CE-16BD-59AA082C0E12}"/>
              </a:ext>
            </a:extLst>
          </p:cNvPr>
          <p:cNvSpPr txBox="1"/>
          <p:nvPr/>
        </p:nvSpPr>
        <p:spPr>
          <a:xfrm rot="555581">
            <a:off x="8212044" y="4799290"/>
            <a:ext cx="771109" cy="369332"/>
          </a:xfrm>
          <a:prstGeom prst="rect">
            <a:avLst/>
          </a:prstGeom>
          <a:noFill/>
        </p:spPr>
        <p:txBody>
          <a:bodyPr wrap="none" rtlCol="0">
            <a:spAutoFit/>
          </a:bodyPr>
          <a:lstStyle/>
          <a:p>
            <a:r>
              <a:rPr lang="fr-FR" dirty="0"/>
              <a:t>CLOSE</a:t>
            </a:r>
          </a:p>
        </p:txBody>
      </p:sp>
      <p:sp>
        <p:nvSpPr>
          <p:cNvPr id="50" name="ZoneTexte 49">
            <a:extLst>
              <a:ext uri="{FF2B5EF4-FFF2-40B4-BE49-F238E27FC236}">
                <a16:creationId xmlns:a16="http://schemas.microsoft.com/office/drawing/2014/main" id="{0F0BCF91-BA83-919E-C724-264E7F70565A}"/>
              </a:ext>
            </a:extLst>
          </p:cNvPr>
          <p:cNvSpPr txBox="1"/>
          <p:nvPr/>
        </p:nvSpPr>
        <p:spPr>
          <a:xfrm>
            <a:off x="6308060" y="2270668"/>
            <a:ext cx="1153906" cy="646331"/>
          </a:xfrm>
          <a:prstGeom prst="rect">
            <a:avLst/>
          </a:prstGeom>
          <a:noFill/>
        </p:spPr>
        <p:txBody>
          <a:bodyPr wrap="none" rtlCol="0">
            <a:spAutoFit/>
          </a:bodyPr>
          <a:lstStyle/>
          <a:p>
            <a:r>
              <a:rPr lang="fr-FR" dirty="0"/>
              <a:t>Établir</a:t>
            </a:r>
          </a:p>
          <a:p>
            <a:r>
              <a:rPr lang="fr-FR" dirty="0"/>
              <a:t>connexion</a:t>
            </a:r>
          </a:p>
        </p:txBody>
      </p:sp>
      <p:sp>
        <p:nvSpPr>
          <p:cNvPr id="51" name="ZoneTexte 50">
            <a:extLst>
              <a:ext uri="{FF2B5EF4-FFF2-40B4-BE49-F238E27FC236}">
                <a16:creationId xmlns:a16="http://schemas.microsoft.com/office/drawing/2014/main" id="{ACD1AFCB-ACF5-6426-B0B0-D48587524136}"/>
              </a:ext>
            </a:extLst>
          </p:cNvPr>
          <p:cNvSpPr txBox="1"/>
          <p:nvPr/>
        </p:nvSpPr>
        <p:spPr>
          <a:xfrm>
            <a:off x="2425428" y="5644444"/>
            <a:ext cx="593432" cy="369332"/>
          </a:xfrm>
          <a:prstGeom prst="rect">
            <a:avLst/>
          </a:prstGeom>
          <a:noFill/>
        </p:spPr>
        <p:txBody>
          <a:bodyPr wrap="none" rtlCol="0">
            <a:spAutoFit/>
          </a:bodyPr>
          <a:lstStyle/>
          <a:p>
            <a:r>
              <a:rPr lang="fr-FR" dirty="0"/>
              <a:t>UDP</a:t>
            </a:r>
          </a:p>
        </p:txBody>
      </p:sp>
      <p:sp>
        <p:nvSpPr>
          <p:cNvPr id="52" name="ZoneTexte 51">
            <a:extLst>
              <a:ext uri="{FF2B5EF4-FFF2-40B4-BE49-F238E27FC236}">
                <a16:creationId xmlns:a16="http://schemas.microsoft.com/office/drawing/2014/main" id="{78CA5270-25C0-9E84-E434-3CBF13250AC0}"/>
              </a:ext>
            </a:extLst>
          </p:cNvPr>
          <p:cNvSpPr txBox="1"/>
          <p:nvPr/>
        </p:nvSpPr>
        <p:spPr>
          <a:xfrm>
            <a:off x="8260622" y="5644444"/>
            <a:ext cx="534185" cy="369332"/>
          </a:xfrm>
          <a:prstGeom prst="rect">
            <a:avLst/>
          </a:prstGeom>
          <a:noFill/>
        </p:spPr>
        <p:txBody>
          <a:bodyPr wrap="none" rtlCol="0">
            <a:spAutoFit/>
          </a:bodyPr>
          <a:lstStyle/>
          <a:p>
            <a:r>
              <a:rPr lang="fr-FR" dirty="0"/>
              <a:t>TCP</a:t>
            </a:r>
          </a:p>
        </p:txBody>
      </p:sp>
      <p:sp>
        <p:nvSpPr>
          <p:cNvPr id="53" name="ZoneTexte 52">
            <a:extLst>
              <a:ext uri="{FF2B5EF4-FFF2-40B4-BE49-F238E27FC236}">
                <a16:creationId xmlns:a16="http://schemas.microsoft.com/office/drawing/2014/main" id="{4153861D-32A9-B552-75EB-65A64B984D7B}"/>
              </a:ext>
            </a:extLst>
          </p:cNvPr>
          <p:cNvSpPr txBox="1"/>
          <p:nvPr/>
        </p:nvSpPr>
        <p:spPr>
          <a:xfrm>
            <a:off x="5889383" y="3770489"/>
            <a:ext cx="1673022" cy="369332"/>
          </a:xfrm>
          <a:prstGeom prst="rect">
            <a:avLst/>
          </a:prstGeom>
          <a:noFill/>
        </p:spPr>
        <p:txBody>
          <a:bodyPr wrap="none" rtlCol="0">
            <a:spAutoFit/>
          </a:bodyPr>
          <a:lstStyle/>
          <a:p>
            <a:r>
              <a:rPr lang="fr-FR" dirty="0"/>
              <a:t>Communication</a:t>
            </a:r>
          </a:p>
        </p:txBody>
      </p:sp>
    </p:spTree>
    <p:extLst>
      <p:ext uri="{BB962C8B-B14F-4D97-AF65-F5344CB8AC3E}">
        <p14:creationId xmlns:p14="http://schemas.microsoft.com/office/powerpoint/2010/main" val="3063138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661E79-021A-9E48-8329-454BB8FF069A}"/>
              </a:ext>
            </a:extLst>
          </p:cNvPr>
          <p:cNvSpPr>
            <a:spLocks noGrp="1"/>
          </p:cNvSpPr>
          <p:nvPr>
            <p:ph type="title"/>
          </p:nvPr>
        </p:nvSpPr>
        <p:spPr>
          <a:xfrm>
            <a:off x="838200" y="157791"/>
            <a:ext cx="10515600" cy="718608"/>
          </a:xfrm>
        </p:spPr>
        <p:txBody>
          <a:bodyPr>
            <a:normAutofit/>
          </a:bodyPr>
          <a:lstStyle/>
          <a:p>
            <a:pPr algn="ctr"/>
            <a:r>
              <a:rPr lang="fr-FR" dirty="0"/>
              <a:t>ORDRE CASUAL</a:t>
            </a:r>
          </a:p>
        </p:txBody>
      </p:sp>
      <p:sp>
        <p:nvSpPr>
          <p:cNvPr id="4" name="ZoneTexte 3">
            <a:extLst>
              <a:ext uri="{FF2B5EF4-FFF2-40B4-BE49-F238E27FC236}">
                <a16:creationId xmlns:a16="http://schemas.microsoft.com/office/drawing/2014/main" id="{A612CACD-908B-7115-2DD9-5373AFB366ED}"/>
              </a:ext>
            </a:extLst>
          </p:cNvPr>
          <p:cNvSpPr txBox="1"/>
          <p:nvPr/>
        </p:nvSpPr>
        <p:spPr>
          <a:xfrm>
            <a:off x="2066150" y="1301671"/>
            <a:ext cx="420308" cy="2308324"/>
          </a:xfrm>
          <a:prstGeom prst="rect">
            <a:avLst/>
          </a:prstGeom>
          <a:noFill/>
        </p:spPr>
        <p:txBody>
          <a:bodyPr wrap="none" rtlCol="0">
            <a:spAutoFit/>
          </a:bodyPr>
          <a:lstStyle/>
          <a:p>
            <a:r>
              <a:rPr lang="fr-FR" dirty="0"/>
              <a:t>P1</a:t>
            </a:r>
          </a:p>
          <a:p>
            <a:endParaRPr lang="fr-FR" dirty="0"/>
          </a:p>
          <a:p>
            <a:endParaRPr lang="fr-FR" dirty="0"/>
          </a:p>
          <a:p>
            <a:r>
              <a:rPr lang="fr-FR" dirty="0"/>
              <a:t>P2</a:t>
            </a:r>
          </a:p>
          <a:p>
            <a:endParaRPr lang="fr-FR" dirty="0"/>
          </a:p>
          <a:p>
            <a:endParaRPr lang="fr-FR" dirty="0"/>
          </a:p>
          <a:p>
            <a:endParaRPr lang="fr-FR" dirty="0"/>
          </a:p>
          <a:p>
            <a:r>
              <a:rPr lang="fr-FR" dirty="0"/>
              <a:t>P3</a:t>
            </a:r>
          </a:p>
        </p:txBody>
      </p:sp>
      <p:cxnSp>
        <p:nvCxnSpPr>
          <p:cNvPr id="8" name="Connecteur droit avec flèche 7">
            <a:extLst>
              <a:ext uri="{FF2B5EF4-FFF2-40B4-BE49-F238E27FC236}">
                <a16:creationId xmlns:a16="http://schemas.microsoft.com/office/drawing/2014/main" id="{293FFC45-9ECC-9DC1-33C8-1AA9B02E4F48}"/>
              </a:ext>
            </a:extLst>
          </p:cNvPr>
          <p:cNvCxnSpPr/>
          <p:nvPr/>
        </p:nvCxnSpPr>
        <p:spPr>
          <a:xfrm>
            <a:off x="2506136" y="1467550"/>
            <a:ext cx="484293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Connecteur droit avec flèche 8">
            <a:extLst>
              <a:ext uri="{FF2B5EF4-FFF2-40B4-BE49-F238E27FC236}">
                <a16:creationId xmlns:a16="http://schemas.microsoft.com/office/drawing/2014/main" id="{C5E0D126-FE0D-EA73-E14E-EAF98A0197EA}"/>
              </a:ext>
            </a:extLst>
          </p:cNvPr>
          <p:cNvCxnSpPr/>
          <p:nvPr/>
        </p:nvCxnSpPr>
        <p:spPr>
          <a:xfrm>
            <a:off x="2506136" y="2342439"/>
            <a:ext cx="484293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Connecteur droit avec flèche 9">
            <a:extLst>
              <a:ext uri="{FF2B5EF4-FFF2-40B4-BE49-F238E27FC236}">
                <a16:creationId xmlns:a16="http://schemas.microsoft.com/office/drawing/2014/main" id="{5BA9E395-AA78-6B28-8E39-07561B5D4E09}"/>
              </a:ext>
            </a:extLst>
          </p:cNvPr>
          <p:cNvCxnSpPr/>
          <p:nvPr/>
        </p:nvCxnSpPr>
        <p:spPr>
          <a:xfrm>
            <a:off x="2506136" y="3364085"/>
            <a:ext cx="484293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Connecteur droit 11">
            <a:extLst>
              <a:ext uri="{FF2B5EF4-FFF2-40B4-BE49-F238E27FC236}">
                <a16:creationId xmlns:a16="http://schemas.microsoft.com/office/drawing/2014/main" id="{F9960F92-5E7E-B132-C291-10597269545C}"/>
              </a:ext>
            </a:extLst>
          </p:cNvPr>
          <p:cNvCxnSpPr/>
          <p:nvPr/>
        </p:nvCxnSpPr>
        <p:spPr>
          <a:xfrm flipV="1">
            <a:off x="2932574" y="1222649"/>
            <a:ext cx="0" cy="2178757"/>
          </a:xfrm>
          <a:prstGeom prst="line">
            <a:avLst/>
          </a:prstGeom>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6AE3E9A2-CFF2-CE81-A4AA-4B600C20DDFE}"/>
              </a:ext>
            </a:extLst>
          </p:cNvPr>
          <p:cNvSpPr txBox="1"/>
          <p:nvPr/>
        </p:nvSpPr>
        <p:spPr>
          <a:xfrm>
            <a:off x="7388426" y="1234906"/>
            <a:ext cx="786562" cy="369332"/>
          </a:xfrm>
          <a:prstGeom prst="rect">
            <a:avLst/>
          </a:prstGeom>
          <a:noFill/>
        </p:spPr>
        <p:txBody>
          <a:bodyPr wrap="none" rtlCol="0">
            <a:spAutoFit/>
          </a:bodyPr>
          <a:lstStyle/>
          <a:p>
            <a:r>
              <a:rPr lang="fr-FR" dirty="0"/>
              <a:t>Temps</a:t>
            </a:r>
          </a:p>
        </p:txBody>
      </p:sp>
      <p:cxnSp>
        <p:nvCxnSpPr>
          <p:cNvPr id="15" name="Connecteur droit avec flèche 14">
            <a:extLst>
              <a:ext uri="{FF2B5EF4-FFF2-40B4-BE49-F238E27FC236}">
                <a16:creationId xmlns:a16="http://schemas.microsoft.com/office/drawing/2014/main" id="{87EE1530-16FE-29E7-B04C-AA8B4896F308}"/>
              </a:ext>
            </a:extLst>
          </p:cNvPr>
          <p:cNvCxnSpPr>
            <a:cxnSpLocks/>
          </p:cNvCxnSpPr>
          <p:nvPr/>
        </p:nvCxnSpPr>
        <p:spPr>
          <a:xfrm>
            <a:off x="3014136" y="1467550"/>
            <a:ext cx="786562" cy="1873955"/>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17" name="Connecteur droit avec flèche 16">
            <a:extLst>
              <a:ext uri="{FF2B5EF4-FFF2-40B4-BE49-F238E27FC236}">
                <a16:creationId xmlns:a16="http://schemas.microsoft.com/office/drawing/2014/main" id="{5BB15232-FB22-626B-6406-5643E6D84661}"/>
              </a:ext>
            </a:extLst>
          </p:cNvPr>
          <p:cNvCxnSpPr>
            <a:cxnSpLocks/>
          </p:cNvCxnSpPr>
          <p:nvPr/>
        </p:nvCxnSpPr>
        <p:spPr>
          <a:xfrm>
            <a:off x="4157975" y="2342439"/>
            <a:ext cx="439708" cy="999066"/>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19" name="ZoneTexte 18">
            <a:extLst>
              <a:ext uri="{FF2B5EF4-FFF2-40B4-BE49-F238E27FC236}">
                <a16:creationId xmlns:a16="http://schemas.microsoft.com/office/drawing/2014/main" id="{A019B976-D6A7-483B-858A-CEE1FD76BE13}"/>
              </a:ext>
            </a:extLst>
          </p:cNvPr>
          <p:cNvSpPr txBox="1"/>
          <p:nvPr/>
        </p:nvSpPr>
        <p:spPr>
          <a:xfrm>
            <a:off x="2708732" y="1116376"/>
            <a:ext cx="1091966" cy="369332"/>
          </a:xfrm>
          <a:prstGeom prst="rect">
            <a:avLst/>
          </a:prstGeom>
          <a:noFill/>
        </p:spPr>
        <p:txBody>
          <a:bodyPr wrap="none" rtlCol="0">
            <a:spAutoFit/>
          </a:bodyPr>
          <a:lstStyle/>
          <a:p>
            <a:r>
              <a:rPr lang="fr-FR" dirty="0" err="1"/>
              <a:t>Send</a:t>
            </a:r>
            <a:r>
              <a:rPr lang="fr-FR" dirty="0"/>
              <a:t>(m1)</a:t>
            </a:r>
          </a:p>
        </p:txBody>
      </p:sp>
      <p:sp>
        <p:nvSpPr>
          <p:cNvPr id="20" name="ZoneTexte 19">
            <a:extLst>
              <a:ext uri="{FF2B5EF4-FFF2-40B4-BE49-F238E27FC236}">
                <a16:creationId xmlns:a16="http://schemas.microsoft.com/office/drawing/2014/main" id="{748D5B6D-0E62-6682-8FFB-19A73036D1BA}"/>
              </a:ext>
            </a:extLst>
          </p:cNvPr>
          <p:cNvSpPr txBox="1"/>
          <p:nvPr/>
        </p:nvSpPr>
        <p:spPr>
          <a:xfrm>
            <a:off x="4051700" y="1983174"/>
            <a:ext cx="1091966" cy="369332"/>
          </a:xfrm>
          <a:prstGeom prst="rect">
            <a:avLst/>
          </a:prstGeom>
          <a:noFill/>
        </p:spPr>
        <p:txBody>
          <a:bodyPr wrap="none" rtlCol="0">
            <a:spAutoFit/>
          </a:bodyPr>
          <a:lstStyle/>
          <a:p>
            <a:r>
              <a:rPr lang="fr-FR" dirty="0" err="1"/>
              <a:t>Send</a:t>
            </a:r>
            <a:r>
              <a:rPr lang="fr-FR" dirty="0"/>
              <a:t>(m2)</a:t>
            </a:r>
          </a:p>
        </p:txBody>
      </p:sp>
      <p:sp>
        <p:nvSpPr>
          <p:cNvPr id="22" name="ZoneTexte 21">
            <a:extLst>
              <a:ext uri="{FF2B5EF4-FFF2-40B4-BE49-F238E27FC236}">
                <a16:creationId xmlns:a16="http://schemas.microsoft.com/office/drawing/2014/main" id="{BE8331A6-5D71-C8A0-5CCB-B6DE4E28A22C}"/>
              </a:ext>
            </a:extLst>
          </p:cNvPr>
          <p:cNvSpPr txBox="1"/>
          <p:nvPr/>
        </p:nvSpPr>
        <p:spPr>
          <a:xfrm>
            <a:off x="4930423" y="4013197"/>
            <a:ext cx="420308" cy="2308324"/>
          </a:xfrm>
          <a:prstGeom prst="rect">
            <a:avLst/>
          </a:prstGeom>
          <a:noFill/>
        </p:spPr>
        <p:txBody>
          <a:bodyPr wrap="none" rtlCol="0">
            <a:spAutoFit/>
          </a:bodyPr>
          <a:lstStyle/>
          <a:p>
            <a:r>
              <a:rPr lang="fr-FR" dirty="0"/>
              <a:t>P1</a:t>
            </a:r>
          </a:p>
          <a:p>
            <a:endParaRPr lang="fr-FR" dirty="0"/>
          </a:p>
          <a:p>
            <a:endParaRPr lang="fr-FR" dirty="0"/>
          </a:p>
          <a:p>
            <a:r>
              <a:rPr lang="fr-FR" dirty="0"/>
              <a:t>P2</a:t>
            </a:r>
          </a:p>
          <a:p>
            <a:endParaRPr lang="fr-FR" dirty="0"/>
          </a:p>
          <a:p>
            <a:endParaRPr lang="fr-FR" dirty="0"/>
          </a:p>
          <a:p>
            <a:endParaRPr lang="fr-FR" dirty="0"/>
          </a:p>
          <a:p>
            <a:r>
              <a:rPr lang="fr-FR" dirty="0"/>
              <a:t>P3</a:t>
            </a:r>
          </a:p>
        </p:txBody>
      </p:sp>
      <p:cxnSp>
        <p:nvCxnSpPr>
          <p:cNvPr id="23" name="Connecteur droit avec flèche 22">
            <a:extLst>
              <a:ext uri="{FF2B5EF4-FFF2-40B4-BE49-F238E27FC236}">
                <a16:creationId xmlns:a16="http://schemas.microsoft.com/office/drawing/2014/main" id="{1CC7904D-E048-6BE6-2921-A237AC890380}"/>
              </a:ext>
            </a:extLst>
          </p:cNvPr>
          <p:cNvCxnSpPr/>
          <p:nvPr/>
        </p:nvCxnSpPr>
        <p:spPr>
          <a:xfrm>
            <a:off x="5616223" y="4216397"/>
            <a:ext cx="484293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Connecteur droit avec flèche 23">
            <a:extLst>
              <a:ext uri="{FF2B5EF4-FFF2-40B4-BE49-F238E27FC236}">
                <a16:creationId xmlns:a16="http://schemas.microsoft.com/office/drawing/2014/main" id="{D7D22610-EC83-7B83-C493-ABCEF1943870}"/>
              </a:ext>
            </a:extLst>
          </p:cNvPr>
          <p:cNvCxnSpPr/>
          <p:nvPr/>
        </p:nvCxnSpPr>
        <p:spPr>
          <a:xfrm>
            <a:off x="5616223" y="5091286"/>
            <a:ext cx="484293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Connecteur droit avec flèche 24">
            <a:extLst>
              <a:ext uri="{FF2B5EF4-FFF2-40B4-BE49-F238E27FC236}">
                <a16:creationId xmlns:a16="http://schemas.microsoft.com/office/drawing/2014/main" id="{B73B8487-2925-1C15-F435-D8A0D4E1C7CA}"/>
              </a:ext>
            </a:extLst>
          </p:cNvPr>
          <p:cNvCxnSpPr/>
          <p:nvPr/>
        </p:nvCxnSpPr>
        <p:spPr>
          <a:xfrm>
            <a:off x="5616223" y="6112932"/>
            <a:ext cx="484293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Connecteur droit 25">
            <a:extLst>
              <a:ext uri="{FF2B5EF4-FFF2-40B4-BE49-F238E27FC236}">
                <a16:creationId xmlns:a16="http://schemas.microsoft.com/office/drawing/2014/main" id="{E543BE66-C926-513E-16CB-B43FAC515E91}"/>
              </a:ext>
            </a:extLst>
          </p:cNvPr>
          <p:cNvCxnSpPr/>
          <p:nvPr/>
        </p:nvCxnSpPr>
        <p:spPr>
          <a:xfrm flipV="1">
            <a:off x="5616223" y="3934175"/>
            <a:ext cx="0" cy="2178757"/>
          </a:xfrm>
          <a:prstGeom prst="line">
            <a:avLst/>
          </a:prstGeom>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6D0F661C-32DC-4CD7-3426-A05D7672B06A}"/>
              </a:ext>
            </a:extLst>
          </p:cNvPr>
          <p:cNvSpPr txBox="1"/>
          <p:nvPr/>
        </p:nvSpPr>
        <p:spPr>
          <a:xfrm>
            <a:off x="10498513" y="3983753"/>
            <a:ext cx="786562" cy="369332"/>
          </a:xfrm>
          <a:prstGeom prst="rect">
            <a:avLst/>
          </a:prstGeom>
          <a:noFill/>
        </p:spPr>
        <p:txBody>
          <a:bodyPr wrap="none" rtlCol="0">
            <a:spAutoFit/>
          </a:bodyPr>
          <a:lstStyle/>
          <a:p>
            <a:r>
              <a:rPr lang="fr-FR" dirty="0"/>
              <a:t>Temps</a:t>
            </a:r>
          </a:p>
        </p:txBody>
      </p:sp>
      <p:cxnSp>
        <p:nvCxnSpPr>
          <p:cNvPr id="28" name="Connecteur droit avec flèche 27">
            <a:extLst>
              <a:ext uri="{FF2B5EF4-FFF2-40B4-BE49-F238E27FC236}">
                <a16:creationId xmlns:a16="http://schemas.microsoft.com/office/drawing/2014/main" id="{E939547E-9180-D225-C837-3534532B3B5D}"/>
              </a:ext>
            </a:extLst>
          </p:cNvPr>
          <p:cNvCxnSpPr>
            <a:cxnSpLocks/>
          </p:cNvCxnSpPr>
          <p:nvPr/>
        </p:nvCxnSpPr>
        <p:spPr>
          <a:xfrm>
            <a:off x="6124223" y="4216397"/>
            <a:ext cx="2129530" cy="1896535"/>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29" name="Connecteur droit avec flèche 28">
            <a:extLst>
              <a:ext uri="{FF2B5EF4-FFF2-40B4-BE49-F238E27FC236}">
                <a16:creationId xmlns:a16="http://schemas.microsoft.com/office/drawing/2014/main" id="{0A262734-5D8E-19F2-B5B1-8E25812AD0DA}"/>
              </a:ext>
            </a:extLst>
          </p:cNvPr>
          <p:cNvCxnSpPr>
            <a:cxnSpLocks/>
          </p:cNvCxnSpPr>
          <p:nvPr/>
        </p:nvCxnSpPr>
        <p:spPr>
          <a:xfrm>
            <a:off x="7461956" y="5112294"/>
            <a:ext cx="245814" cy="969127"/>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30" name="ZoneTexte 29">
            <a:extLst>
              <a:ext uri="{FF2B5EF4-FFF2-40B4-BE49-F238E27FC236}">
                <a16:creationId xmlns:a16="http://schemas.microsoft.com/office/drawing/2014/main" id="{971D9979-E5A4-2EE1-71D5-5176AC26494F}"/>
              </a:ext>
            </a:extLst>
          </p:cNvPr>
          <p:cNvSpPr txBox="1"/>
          <p:nvPr/>
        </p:nvSpPr>
        <p:spPr>
          <a:xfrm>
            <a:off x="5902446" y="3847064"/>
            <a:ext cx="1091966" cy="369332"/>
          </a:xfrm>
          <a:prstGeom prst="rect">
            <a:avLst/>
          </a:prstGeom>
          <a:noFill/>
        </p:spPr>
        <p:txBody>
          <a:bodyPr wrap="none" rtlCol="0">
            <a:spAutoFit/>
          </a:bodyPr>
          <a:lstStyle/>
          <a:p>
            <a:r>
              <a:rPr lang="fr-FR" dirty="0" err="1"/>
              <a:t>Send</a:t>
            </a:r>
            <a:r>
              <a:rPr lang="fr-FR" dirty="0"/>
              <a:t>(m1)</a:t>
            </a:r>
          </a:p>
        </p:txBody>
      </p:sp>
      <p:sp>
        <p:nvSpPr>
          <p:cNvPr id="31" name="ZoneTexte 30">
            <a:extLst>
              <a:ext uri="{FF2B5EF4-FFF2-40B4-BE49-F238E27FC236}">
                <a16:creationId xmlns:a16="http://schemas.microsoft.com/office/drawing/2014/main" id="{5BADC7D6-1D88-8A85-8063-5EA475C8B636}"/>
              </a:ext>
            </a:extLst>
          </p:cNvPr>
          <p:cNvSpPr txBox="1"/>
          <p:nvPr/>
        </p:nvSpPr>
        <p:spPr>
          <a:xfrm>
            <a:off x="7161787" y="4742962"/>
            <a:ext cx="1091966" cy="369332"/>
          </a:xfrm>
          <a:prstGeom prst="rect">
            <a:avLst/>
          </a:prstGeom>
          <a:noFill/>
        </p:spPr>
        <p:txBody>
          <a:bodyPr wrap="none" rtlCol="0">
            <a:spAutoFit/>
          </a:bodyPr>
          <a:lstStyle/>
          <a:p>
            <a:r>
              <a:rPr lang="fr-FR" dirty="0" err="1"/>
              <a:t>Send</a:t>
            </a:r>
            <a:r>
              <a:rPr lang="fr-FR" dirty="0"/>
              <a:t>(m2)</a:t>
            </a:r>
          </a:p>
        </p:txBody>
      </p:sp>
      <p:sp>
        <p:nvSpPr>
          <p:cNvPr id="37" name="ZoneTexte 36">
            <a:extLst>
              <a:ext uri="{FF2B5EF4-FFF2-40B4-BE49-F238E27FC236}">
                <a16:creationId xmlns:a16="http://schemas.microsoft.com/office/drawing/2014/main" id="{EB49640C-C09A-4D9B-FF27-455BBEDAF538}"/>
              </a:ext>
            </a:extLst>
          </p:cNvPr>
          <p:cNvSpPr txBox="1"/>
          <p:nvPr/>
        </p:nvSpPr>
        <p:spPr>
          <a:xfrm>
            <a:off x="323875" y="2086501"/>
            <a:ext cx="1362809" cy="369332"/>
          </a:xfrm>
          <a:prstGeom prst="rect">
            <a:avLst/>
          </a:prstGeom>
          <a:noFill/>
        </p:spPr>
        <p:txBody>
          <a:bodyPr wrap="none" rtlCol="0">
            <a:spAutoFit/>
          </a:bodyPr>
          <a:lstStyle/>
          <a:p>
            <a:r>
              <a:rPr lang="fr-FR" dirty="0"/>
              <a:t>Ordre casual</a:t>
            </a:r>
          </a:p>
        </p:txBody>
      </p:sp>
      <p:sp>
        <p:nvSpPr>
          <p:cNvPr id="38" name="ZoneTexte 37">
            <a:extLst>
              <a:ext uri="{FF2B5EF4-FFF2-40B4-BE49-F238E27FC236}">
                <a16:creationId xmlns:a16="http://schemas.microsoft.com/office/drawing/2014/main" id="{EAF3B069-9EFF-6434-F6DF-739C592701B7}"/>
              </a:ext>
            </a:extLst>
          </p:cNvPr>
          <p:cNvSpPr txBox="1"/>
          <p:nvPr/>
        </p:nvSpPr>
        <p:spPr>
          <a:xfrm>
            <a:off x="3055764" y="4795332"/>
            <a:ext cx="1699311" cy="369332"/>
          </a:xfrm>
          <a:prstGeom prst="rect">
            <a:avLst/>
          </a:prstGeom>
          <a:noFill/>
        </p:spPr>
        <p:txBody>
          <a:bodyPr wrap="none" rtlCol="0">
            <a:spAutoFit/>
          </a:bodyPr>
          <a:lstStyle/>
          <a:p>
            <a:r>
              <a:rPr lang="fr-FR" dirty="0"/>
              <a:t>Pas ordre casual</a:t>
            </a:r>
          </a:p>
        </p:txBody>
      </p:sp>
    </p:spTree>
    <p:extLst>
      <p:ext uri="{BB962C8B-B14F-4D97-AF65-F5344CB8AC3E}">
        <p14:creationId xmlns:p14="http://schemas.microsoft.com/office/powerpoint/2010/main" val="2028788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27ADEB-2D65-5438-3997-CA19069D1E08}"/>
              </a:ext>
            </a:extLst>
          </p:cNvPr>
          <p:cNvSpPr>
            <a:spLocks noGrp="1"/>
          </p:cNvSpPr>
          <p:nvPr>
            <p:ph type="title"/>
          </p:nvPr>
        </p:nvSpPr>
        <p:spPr>
          <a:xfrm>
            <a:off x="838200" y="365125"/>
            <a:ext cx="10515600" cy="571853"/>
          </a:xfrm>
        </p:spPr>
        <p:txBody>
          <a:bodyPr>
            <a:normAutofit fontScale="90000"/>
          </a:bodyPr>
          <a:lstStyle/>
          <a:p>
            <a:pPr algn="ctr"/>
            <a:r>
              <a:rPr lang="fr-FR" dirty="0"/>
              <a:t>Architecture RCP </a:t>
            </a:r>
          </a:p>
        </p:txBody>
      </p:sp>
      <p:pic>
        <p:nvPicPr>
          <p:cNvPr id="4" name="Image 3">
            <a:extLst>
              <a:ext uri="{FF2B5EF4-FFF2-40B4-BE49-F238E27FC236}">
                <a16:creationId xmlns:a16="http://schemas.microsoft.com/office/drawing/2014/main" id="{0DF8D49B-69CB-D6FF-7580-A59D6DE824F6}"/>
              </a:ext>
            </a:extLst>
          </p:cNvPr>
          <p:cNvPicPr>
            <a:picLocks noChangeAspect="1"/>
          </p:cNvPicPr>
          <p:nvPr/>
        </p:nvPicPr>
        <p:blipFill>
          <a:blip r:embed="rId2"/>
          <a:stretch>
            <a:fillRect/>
          </a:stretch>
        </p:blipFill>
        <p:spPr>
          <a:xfrm>
            <a:off x="6016977" y="1147938"/>
            <a:ext cx="5825308" cy="4818943"/>
          </a:xfrm>
          <a:prstGeom prst="rect">
            <a:avLst/>
          </a:prstGeom>
        </p:spPr>
      </p:pic>
      <p:pic>
        <p:nvPicPr>
          <p:cNvPr id="5" name="Image 4">
            <a:extLst>
              <a:ext uri="{FF2B5EF4-FFF2-40B4-BE49-F238E27FC236}">
                <a16:creationId xmlns:a16="http://schemas.microsoft.com/office/drawing/2014/main" id="{AB31F41D-B38C-20E3-D14B-068F7C23CFF9}"/>
              </a:ext>
            </a:extLst>
          </p:cNvPr>
          <p:cNvPicPr>
            <a:picLocks noChangeAspect="1"/>
          </p:cNvPicPr>
          <p:nvPr/>
        </p:nvPicPr>
        <p:blipFill>
          <a:blip r:embed="rId3"/>
          <a:stretch>
            <a:fillRect/>
          </a:stretch>
        </p:blipFill>
        <p:spPr>
          <a:xfrm>
            <a:off x="728134" y="1294694"/>
            <a:ext cx="4461206" cy="4818944"/>
          </a:xfrm>
          <a:prstGeom prst="rect">
            <a:avLst/>
          </a:prstGeom>
        </p:spPr>
      </p:pic>
    </p:spTree>
    <p:extLst>
      <p:ext uri="{BB962C8B-B14F-4D97-AF65-F5344CB8AC3E}">
        <p14:creationId xmlns:p14="http://schemas.microsoft.com/office/powerpoint/2010/main" val="1288616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E39D3B-A62A-EA7F-9A72-5A410BE8C316}"/>
              </a:ext>
            </a:extLst>
          </p:cNvPr>
          <p:cNvSpPr>
            <a:spLocks noGrp="1"/>
          </p:cNvSpPr>
          <p:nvPr>
            <p:ph type="title"/>
          </p:nvPr>
        </p:nvSpPr>
        <p:spPr>
          <a:xfrm>
            <a:off x="838200" y="365126"/>
            <a:ext cx="10515600" cy="639586"/>
          </a:xfrm>
        </p:spPr>
        <p:txBody>
          <a:bodyPr>
            <a:normAutofit fontScale="90000"/>
          </a:bodyPr>
          <a:lstStyle/>
          <a:p>
            <a:pPr algn="ctr"/>
            <a:r>
              <a:rPr lang="fr-FR" dirty="0"/>
              <a:t>CORBA – Création d’objets</a:t>
            </a:r>
          </a:p>
        </p:txBody>
      </p:sp>
      <p:pic>
        <p:nvPicPr>
          <p:cNvPr id="4" name="Image 3">
            <a:extLst>
              <a:ext uri="{FF2B5EF4-FFF2-40B4-BE49-F238E27FC236}">
                <a16:creationId xmlns:a16="http://schemas.microsoft.com/office/drawing/2014/main" id="{D46F4555-FAD7-C4A3-C2E3-7CCBC48C0F67}"/>
              </a:ext>
            </a:extLst>
          </p:cNvPr>
          <p:cNvPicPr>
            <a:picLocks noChangeAspect="1"/>
          </p:cNvPicPr>
          <p:nvPr/>
        </p:nvPicPr>
        <p:blipFill>
          <a:blip r:embed="rId2"/>
          <a:stretch>
            <a:fillRect/>
          </a:stretch>
        </p:blipFill>
        <p:spPr>
          <a:xfrm>
            <a:off x="297039" y="1353961"/>
            <a:ext cx="5223228" cy="5081237"/>
          </a:xfrm>
          <a:prstGeom prst="rect">
            <a:avLst/>
          </a:prstGeom>
        </p:spPr>
      </p:pic>
      <p:sp>
        <p:nvSpPr>
          <p:cNvPr id="5" name="ZoneTexte 4">
            <a:extLst>
              <a:ext uri="{FF2B5EF4-FFF2-40B4-BE49-F238E27FC236}">
                <a16:creationId xmlns:a16="http://schemas.microsoft.com/office/drawing/2014/main" id="{8896BAA7-8346-B046-47DF-E2096A89C8ED}"/>
              </a:ext>
            </a:extLst>
          </p:cNvPr>
          <p:cNvSpPr txBox="1"/>
          <p:nvPr/>
        </p:nvSpPr>
        <p:spPr>
          <a:xfrm>
            <a:off x="5520268" y="1625600"/>
            <a:ext cx="6374694" cy="4154984"/>
          </a:xfrm>
          <a:prstGeom prst="rect">
            <a:avLst/>
          </a:prstGeom>
          <a:noFill/>
        </p:spPr>
        <p:txBody>
          <a:bodyPr wrap="square" rtlCol="0">
            <a:spAutoFit/>
          </a:bodyPr>
          <a:lstStyle/>
          <a:p>
            <a:pPr marL="342900" indent="-342900">
              <a:buAutoNum type="arabicPeriod"/>
            </a:pPr>
            <a:r>
              <a:rPr lang="fr-FR" sz="2400" dirty="0"/>
              <a:t>Les applications serveur CORBA créent des objets CORBA et placent des références d'objet dans un service de noms afin que les clients puissent les appeler</a:t>
            </a:r>
          </a:p>
          <a:p>
            <a:pPr marL="342900" indent="-342900">
              <a:buAutoNum type="arabicPeriod"/>
            </a:pPr>
            <a:r>
              <a:rPr lang="fr-FR" sz="2400" dirty="0"/>
              <a:t>Au moment d’exécution, le nœud contacte un service de noms pour obtenir une référence d'objet</a:t>
            </a:r>
          </a:p>
          <a:p>
            <a:pPr marL="342900" indent="-342900">
              <a:buAutoNum type="arabicPeriod"/>
            </a:pPr>
            <a:r>
              <a:rPr lang="fr-FR" sz="2400" dirty="0"/>
              <a:t>Lorsqu'un message arrive, le nœud utilise la référence d'objet pour appeler une opération sur un objet dans le serveur CORBA (Le nœud CORBARequest agit comme un client CORBA)</a:t>
            </a:r>
          </a:p>
        </p:txBody>
      </p:sp>
    </p:spTree>
    <p:extLst>
      <p:ext uri="{BB962C8B-B14F-4D97-AF65-F5344CB8AC3E}">
        <p14:creationId xmlns:p14="http://schemas.microsoft.com/office/powerpoint/2010/main" val="426393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FFAD20-DA70-D4E7-61A0-59FDC06CDA77}"/>
              </a:ext>
            </a:extLst>
          </p:cNvPr>
          <p:cNvSpPr>
            <a:spLocks noGrp="1"/>
          </p:cNvSpPr>
          <p:nvPr>
            <p:ph type="title"/>
          </p:nvPr>
        </p:nvSpPr>
        <p:spPr>
          <a:xfrm>
            <a:off x="838200" y="365126"/>
            <a:ext cx="10515600" cy="560564"/>
          </a:xfrm>
        </p:spPr>
        <p:txBody>
          <a:bodyPr>
            <a:normAutofit fontScale="90000"/>
          </a:bodyPr>
          <a:lstStyle/>
          <a:p>
            <a:pPr algn="ctr"/>
            <a:r>
              <a:rPr lang="fr-FR" dirty="0"/>
              <a:t>SOAP</a:t>
            </a:r>
          </a:p>
        </p:txBody>
      </p:sp>
      <p:sp>
        <p:nvSpPr>
          <p:cNvPr id="3" name="Espace réservé du contenu 2">
            <a:extLst>
              <a:ext uri="{FF2B5EF4-FFF2-40B4-BE49-F238E27FC236}">
                <a16:creationId xmlns:a16="http://schemas.microsoft.com/office/drawing/2014/main" id="{B184EA26-2EAE-CCD0-7196-7F8D297DF177}"/>
              </a:ext>
            </a:extLst>
          </p:cNvPr>
          <p:cNvSpPr>
            <a:spLocks noGrp="1"/>
          </p:cNvSpPr>
          <p:nvPr>
            <p:ph idx="1"/>
          </p:nvPr>
        </p:nvSpPr>
        <p:spPr>
          <a:xfrm>
            <a:off x="838200" y="1024114"/>
            <a:ext cx="10515600" cy="4351338"/>
          </a:xfrm>
        </p:spPr>
        <p:txBody>
          <a:bodyPr>
            <a:normAutofit fontScale="85000" lnSpcReduction="20000"/>
          </a:bodyPr>
          <a:lstStyle/>
          <a:p>
            <a:r>
              <a:rPr lang="fr-CA" b="0" i="0" dirty="0">
                <a:solidFill>
                  <a:srgbClr val="202124"/>
                </a:solidFill>
                <a:effectLst/>
                <a:latin typeface="arial" panose="020B0604020202020204" pitchFamily="34" charset="0"/>
              </a:rPr>
              <a:t>SOAP est une spécification de protocole de messagerie pour l'échange d'informations structurées lors de la mise en œuvre de services Web dans les réseaux informatiques</a:t>
            </a:r>
          </a:p>
          <a:p>
            <a:endParaRPr lang="fr-CA" b="0" i="0" dirty="0">
              <a:solidFill>
                <a:srgbClr val="202124"/>
              </a:solidFill>
              <a:effectLst/>
              <a:latin typeface="arial" panose="020B0604020202020204" pitchFamily="34" charset="0"/>
            </a:endParaRPr>
          </a:p>
          <a:p>
            <a:r>
              <a:rPr lang="fr-FR" dirty="0">
                <a:solidFill>
                  <a:srgbClr val="202124"/>
                </a:solidFill>
                <a:latin typeface="arial" panose="020B0604020202020204" pitchFamily="34" charset="0"/>
              </a:rPr>
              <a:t>SOAP utilise un format de données XML pour déclarer ses messages de requête et de réponse</a:t>
            </a:r>
            <a:endParaRPr lang="fr-CA" dirty="0">
              <a:solidFill>
                <a:srgbClr val="202124"/>
              </a:solidFill>
              <a:latin typeface="arial" panose="020B0604020202020204" pitchFamily="34" charset="0"/>
            </a:endParaRPr>
          </a:p>
          <a:p>
            <a:endParaRPr lang="fr-CA" b="0" i="0" dirty="0">
              <a:solidFill>
                <a:srgbClr val="202124"/>
              </a:solidFill>
              <a:effectLst/>
              <a:latin typeface="arial" panose="020B0604020202020204" pitchFamily="34" charset="0"/>
            </a:endParaRPr>
          </a:p>
          <a:p>
            <a:r>
              <a:rPr lang="fr-CA" dirty="0">
                <a:solidFill>
                  <a:srgbClr val="202124"/>
                </a:solidFill>
                <a:latin typeface="arial" panose="020B0604020202020204" pitchFamily="34" charset="0"/>
              </a:rPr>
              <a:t>HTTP vs SOAP : </a:t>
            </a:r>
            <a:r>
              <a:rPr lang="fr-FR" dirty="0">
                <a:solidFill>
                  <a:srgbClr val="202124"/>
                </a:solidFill>
                <a:latin typeface="arial" panose="020B0604020202020204" pitchFamily="34" charset="0"/>
              </a:rPr>
              <a:t>Les services HTTP et les services SOAP présentent tous deux des atouts et des limites. Les services HTTP sont une très bonne option si vous avez besoin d'une approche simple pour fournir des fonctionnalités sur Internet. Toutefois, les services SOAP peuvent constituer un meilleur choix si vous souhaitez des fonctionnalités plus sophistiquées, telles que la sécurité, les transactions et la stabilité</a:t>
            </a:r>
          </a:p>
        </p:txBody>
      </p:sp>
    </p:spTree>
    <p:extLst>
      <p:ext uri="{BB962C8B-B14F-4D97-AF65-F5344CB8AC3E}">
        <p14:creationId xmlns:p14="http://schemas.microsoft.com/office/powerpoint/2010/main" val="1627002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4E6911-08EB-642A-A123-2E827062BA0E}"/>
              </a:ext>
            </a:extLst>
          </p:cNvPr>
          <p:cNvSpPr>
            <a:spLocks noGrp="1"/>
          </p:cNvSpPr>
          <p:nvPr>
            <p:ph type="title"/>
          </p:nvPr>
        </p:nvSpPr>
        <p:spPr>
          <a:xfrm>
            <a:off x="838200" y="365126"/>
            <a:ext cx="10515600" cy="583142"/>
          </a:xfrm>
        </p:spPr>
        <p:txBody>
          <a:bodyPr>
            <a:normAutofit fontScale="90000"/>
          </a:bodyPr>
          <a:lstStyle/>
          <a:p>
            <a:pPr algn="ctr"/>
            <a:r>
              <a:rPr lang="fr-FR" dirty="0"/>
              <a:t>SOAP vs REST</a:t>
            </a:r>
          </a:p>
        </p:txBody>
      </p:sp>
      <p:pic>
        <p:nvPicPr>
          <p:cNvPr id="6" name="Image 5">
            <a:extLst>
              <a:ext uri="{FF2B5EF4-FFF2-40B4-BE49-F238E27FC236}">
                <a16:creationId xmlns:a16="http://schemas.microsoft.com/office/drawing/2014/main" id="{D1D2D694-9F48-499E-19CB-5CA2FE349938}"/>
              </a:ext>
            </a:extLst>
          </p:cNvPr>
          <p:cNvPicPr>
            <a:picLocks noChangeAspect="1"/>
          </p:cNvPicPr>
          <p:nvPr/>
        </p:nvPicPr>
        <p:blipFill>
          <a:blip r:embed="rId2"/>
          <a:stretch>
            <a:fillRect/>
          </a:stretch>
        </p:blipFill>
        <p:spPr>
          <a:xfrm>
            <a:off x="572912" y="948268"/>
            <a:ext cx="5635978" cy="5647623"/>
          </a:xfrm>
          <a:prstGeom prst="rect">
            <a:avLst/>
          </a:prstGeom>
        </p:spPr>
      </p:pic>
      <p:sp>
        <p:nvSpPr>
          <p:cNvPr id="7" name="ZoneTexte 6">
            <a:extLst>
              <a:ext uri="{FF2B5EF4-FFF2-40B4-BE49-F238E27FC236}">
                <a16:creationId xmlns:a16="http://schemas.microsoft.com/office/drawing/2014/main" id="{BDC11DF3-4438-3831-BD64-568ADC2E2023}"/>
              </a:ext>
            </a:extLst>
          </p:cNvPr>
          <p:cNvSpPr txBox="1"/>
          <p:nvPr/>
        </p:nvSpPr>
        <p:spPr>
          <a:xfrm>
            <a:off x="6704189" y="2248585"/>
            <a:ext cx="4154311" cy="3046988"/>
          </a:xfrm>
          <a:prstGeom prst="rect">
            <a:avLst/>
          </a:prstGeom>
          <a:noFill/>
        </p:spPr>
        <p:txBody>
          <a:bodyPr wrap="square" rtlCol="0">
            <a:spAutoFit/>
          </a:bodyPr>
          <a:lstStyle/>
          <a:p>
            <a:pPr algn="just"/>
            <a:r>
              <a:rPr lang="fr-FR" sz="2400" dirty="0"/>
              <a:t>En général, vous devez utiliser REST pour des services Web plus simples, plus flexibles et évolutifs, et SOAP pour une communication standardisée basée sur un protocole nécessitant une sécurité élevée et une fiabilité transactionnelle.</a:t>
            </a:r>
          </a:p>
        </p:txBody>
      </p:sp>
    </p:spTree>
    <p:extLst>
      <p:ext uri="{BB962C8B-B14F-4D97-AF65-F5344CB8AC3E}">
        <p14:creationId xmlns:p14="http://schemas.microsoft.com/office/powerpoint/2010/main" val="353847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8BFE29-BF0A-F6BD-7D67-413008A15AD7}"/>
              </a:ext>
            </a:extLst>
          </p:cNvPr>
          <p:cNvSpPr>
            <a:spLocks noGrp="1"/>
          </p:cNvSpPr>
          <p:nvPr>
            <p:ph type="title"/>
          </p:nvPr>
        </p:nvSpPr>
        <p:spPr/>
        <p:txBody>
          <a:bodyPr/>
          <a:lstStyle/>
          <a:p>
            <a:pPr algn="ctr"/>
            <a:r>
              <a:rPr lang="fr-FR" dirty="0"/>
              <a:t>Protocol Buffers</a:t>
            </a:r>
          </a:p>
        </p:txBody>
      </p:sp>
      <p:sp>
        <p:nvSpPr>
          <p:cNvPr id="3" name="Espace réservé du contenu 2">
            <a:extLst>
              <a:ext uri="{FF2B5EF4-FFF2-40B4-BE49-F238E27FC236}">
                <a16:creationId xmlns:a16="http://schemas.microsoft.com/office/drawing/2014/main" id="{CC43FB00-F149-6EF0-9C48-270FD8AF73C6}"/>
              </a:ext>
            </a:extLst>
          </p:cNvPr>
          <p:cNvSpPr>
            <a:spLocks noGrp="1"/>
          </p:cNvSpPr>
          <p:nvPr>
            <p:ph idx="1"/>
          </p:nvPr>
        </p:nvSpPr>
        <p:spPr/>
        <p:txBody>
          <a:bodyPr/>
          <a:lstStyle/>
          <a:p>
            <a:r>
              <a:rPr lang="fr-CA" b="0" i="0" dirty="0">
                <a:solidFill>
                  <a:srgbClr val="202124"/>
                </a:solidFill>
                <a:effectLst/>
                <a:latin typeface="arial" panose="020B0604020202020204" pitchFamily="34" charset="0"/>
              </a:rPr>
              <a:t>Protocol Buffers est un format de données multiplateforme gratuit et open source utilisé pour sérialiser des données structurées. Il est utile pour développer des programmes qui communiquent entre eux sur un réseau ou pour stocker des données</a:t>
            </a:r>
          </a:p>
          <a:p>
            <a:r>
              <a:rPr lang="fr-FR" dirty="0"/>
              <a:t>sont un mécanisme extensible indépendant du langage et de la plate-forme pour sérialiser des données structurées. C'est comme JSON, sauf qu'il est plus petit et plus rapide, et qu'il génère des liaisons en langage natif</a:t>
            </a:r>
          </a:p>
        </p:txBody>
      </p:sp>
    </p:spTree>
    <p:extLst>
      <p:ext uri="{BB962C8B-B14F-4D97-AF65-F5344CB8AC3E}">
        <p14:creationId xmlns:p14="http://schemas.microsoft.com/office/powerpoint/2010/main" val="970413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34E368-FF27-4B46-9FBB-5687AE51D737}"/>
              </a:ext>
            </a:extLst>
          </p:cNvPr>
          <p:cNvSpPr>
            <a:spLocks noGrp="1"/>
          </p:cNvSpPr>
          <p:nvPr>
            <p:ph type="title"/>
          </p:nvPr>
        </p:nvSpPr>
        <p:spPr/>
        <p:txBody>
          <a:bodyPr/>
          <a:lstStyle/>
          <a:p>
            <a:pPr algn="ctr"/>
            <a:r>
              <a:rPr lang="fr-FR" dirty="0"/>
              <a:t>RPC vs gRPC</a:t>
            </a:r>
          </a:p>
        </p:txBody>
      </p:sp>
      <p:sp>
        <p:nvSpPr>
          <p:cNvPr id="3" name="Espace réservé du contenu 2">
            <a:extLst>
              <a:ext uri="{FF2B5EF4-FFF2-40B4-BE49-F238E27FC236}">
                <a16:creationId xmlns:a16="http://schemas.microsoft.com/office/drawing/2014/main" id="{57D3EA89-E91A-46D5-659D-955EF17C64B4}"/>
              </a:ext>
            </a:extLst>
          </p:cNvPr>
          <p:cNvSpPr>
            <a:spLocks noGrp="1"/>
          </p:cNvSpPr>
          <p:nvPr>
            <p:ph idx="1"/>
          </p:nvPr>
        </p:nvSpPr>
        <p:spPr/>
        <p:txBody>
          <a:bodyPr/>
          <a:lstStyle/>
          <a:p>
            <a:r>
              <a:rPr lang="fr-FR" dirty="0"/>
              <a:t>RPC est un protocole générique pour les appels de procédures distantes, tandis que gRPC est une implémentation spécifique de RPC qui utilise le protocole HTTP/2 pour la communication. En outre, RPC utilise un format de codage binaire pour transmettre les données, tandis que gRPC prend en charge plusieurs formats de sérialisation, notamment les tampons de protocole, JSON et XML.</a:t>
            </a:r>
          </a:p>
        </p:txBody>
      </p:sp>
    </p:spTree>
    <p:extLst>
      <p:ext uri="{BB962C8B-B14F-4D97-AF65-F5344CB8AC3E}">
        <p14:creationId xmlns:p14="http://schemas.microsoft.com/office/powerpoint/2010/main" val="2428181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2790DF-6662-F730-82B9-E024B66AEC03}"/>
              </a:ext>
            </a:extLst>
          </p:cNvPr>
          <p:cNvSpPr>
            <a:spLocks noGrp="1"/>
          </p:cNvSpPr>
          <p:nvPr>
            <p:ph type="title"/>
          </p:nvPr>
        </p:nvSpPr>
        <p:spPr>
          <a:xfrm>
            <a:off x="838200" y="105482"/>
            <a:ext cx="10515600" cy="894820"/>
          </a:xfrm>
        </p:spPr>
        <p:txBody>
          <a:bodyPr/>
          <a:lstStyle/>
          <a:p>
            <a:r>
              <a:rPr lang="fr-FR" dirty="0"/>
              <a:t>Objets  - Java </a:t>
            </a:r>
          </a:p>
        </p:txBody>
      </p:sp>
      <p:sp>
        <p:nvSpPr>
          <p:cNvPr id="3" name="Espace réservé du contenu 2">
            <a:extLst>
              <a:ext uri="{FF2B5EF4-FFF2-40B4-BE49-F238E27FC236}">
                <a16:creationId xmlns:a16="http://schemas.microsoft.com/office/drawing/2014/main" id="{5437687B-189E-9505-432A-8B168B935EB1}"/>
              </a:ext>
            </a:extLst>
          </p:cNvPr>
          <p:cNvSpPr>
            <a:spLocks noGrp="1"/>
          </p:cNvSpPr>
          <p:nvPr>
            <p:ph idx="1"/>
          </p:nvPr>
        </p:nvSpPr>
        <p:spPr>
          <a:xfrm>
            <a:off x="231421" y="1495958"/>
            <a:ext cx="5573889" cy="4338109"/>
          </a:xfrm>
        </p:spPr>
        <p:txBody>
          <a:bodyPr>
            <a:normAutofit/>
          </a:bodyPr>
          <a:lstStyle/>
          <a:p>
            <a:pPr marL="0" indent="0">
              <a:buNone/>
            </a:pPr>
            <a:r>
              <a:rPr lang="en-CA" sz="1400" dirty="0">
                <a:latin typeface="Times New Roman" panose="02020603050405020304" pitchFamily="18" charset="0"/>
                <a:cs typeface="Times New Roman" panose="02020603050405020304" pitchFamily="18" charset="0"/>
              </a:rPr>
              <a:t>package com.journaldev.test; </a:t>
            </a:r>
          </a:p>
          <a:p>
            <a:pPr marL="0" indent="0">
              <a:buNone/>
            </a:pPr>
            <a:r>
              <a:rPr lang="en-CA" sz="1400" dirty="0">
                <a:latin typeface="Times New Roman" panose="02020603050405020304" pitchFamily="18" charset="0"/>
                <a:cs typeface="Times New Roman" panose="02020603050405020304" pitchFamily="18" charset="0"/>
              </a:rPr>
              <a:t>	public class Memory { </a:t>
            </a:r>
          </a:p>
          <a:p>
            <a:pPr marL="0" indent="0">
              <a:buNone/>
            </a:pPr>
            <a:r>
              <a:rPr lang="en-CA" sz="1400" dirty="0">
                <a:latin typeface="Times New Roman" panose="02020603050405020304" pitchFamily="18" charset="0"/>
                <a:cs typeface="Times New Roman" panose="02020603050405020304" pitchFamily="18" charset="0"/>
              </a:rPr>
              <a:t>		public static void main(String[] args) { // </a:t>
            </a:r>
            <a:r>
              <a:rPr lang="en-CA" sz="1400" b="1" dirty="0">
                <a:latin typeface="Times New Roman" panose="02020603050405020304" pitchFamily="18" charset="0"/>
                <a:cs typeface="Times New Roman" panose="02020603050405020304" pitchFamily="18" charset="0"/>
              </a:rPr>
              <a:t>ligne 1</a:t>
            </a:r>
          </a:p>
          <a:p>
            <a:pPr marL="0" indent="0">
              <a:buNone/>
            </a:pPr>
            <a:r>
              <a:rPr lang="en-CA" sz="1400" dirty="0">
                <a:latin typeface="Times New Roman" panose="02020603050405020304" pitchFamily="18" charset="0"/>
                <a:cs typeface="Times New Roman" panose="02020603050405020304" pitchFamily="18" charset="0"/>
              </a:rPr>
              <a:t>		int </a:t>
            </a:r>
            <a:r>
              <a:rPr lang="en-CA" sz="1400" dirty="0" err="1">
                <a:latin typeface="Times New Roman" panose="02020603050405020304" pitchFamily="18" charset="0"/>
                <a:cs typeface="Times New Roman" panose="02020603050405020304" pitchFamily="18" charset="0"/>
              </a:rPr>
              <a:t>i</a:t>
            </a:r>
            <a:r>
              <a:rPr lang="en-CA" sz="1400" dirty="0">
                <a:latin typeface="Times New Roman" panose="02020603050405020304" pitchFamily="18" charset="0"/>
                <a:cs typeface="Times New Roman" panose="02020603050405020304" pitchFamily="18" charset="0"/>
              </a:rPr>
              <a:t>=1; // </a:t>
            </a:r>
            <a:r>
              <a:rPr lang="en-CA" sz="1400" b="1" dirty="0">
                <a:latin typeface="Times New Roman" panose="02020603050405020304" pitchFamily="18" charset="0"/>
                <a:cs typeface="Times New Roman" panose="02020603050405020304" pitchFamily="18" charset="0"/>
              </a:rPr>
              <a:t>ligne 2 </a:t>
            </a:r>
          </a:p>
          <a:p>
            <a:pPr marL="0" indent="0">
              <a:buNone/>
            </a:pPr>
            <a:r>
              <a:rPr lang="en-CA" sz="1400" dirty="0">
                <a:latin typeface="Times New Roman" panose="02020603050405020304" pitchFamily="18" charset="0"/>
                <a:cs typeface="Times New Roman" panose="02020603050405020304" pitchFamily="18" charset="0"/>
              </a:rPr>
              <a:t>		Object obj = new Object(); // </a:t>
            </a:r>
            <a:r>
              <a:rPr lang="en-CA" sz="1400" b="1" dirty="0">
                <a:latin typeface="Times New Roman" panose="02020603050405020304" pitchFamily="18" charset="0"/>
                <a:cs typeface="Times New Roman" panose="02020603050405020304" pitchFamily="18" charset="0"/>
              </a:rPr>
              <a:t>ligne 3 </a:t>
            </a:r>
          </a:p>
          <a:p>
            <a:pPr marL="0" indent="0">
              <a:buNone/>
            </a:pPr>
            <a:r>
              <a:rPr lang="en-CA" sz="1400" dirty="0">
                <a:latin typeface="Times New Roman" panose="02020603050405020304" pitchFamily="18" charset="0"/>
                <a:cs typeface="Times New Roman" panose="02020603050405020304" pitchFamily="18" charset="0"/>
              </a:rPr>
              <a:t>		Memory mem = new Memory(); // </a:t>
            </a:r>
            <a:r>
              <a:rPr lang="en-CA" sz="1400" b="1" dirty="0">
                <a:latin typeface="Times New Roman" panose="02020603050405020304" pitchFamily="18" charset="0"/>
                <a:cs typeface="Times New Roman" panose="02020603050405020304" pitchFamily="18" charset="0"/>
              </a:rPr>
              <a:t>ligne 4 </a:t>
            </a:r>
          </a:p>
          <a:p>
            <a:pPr marL="0" indent="0">
              <a:buNone/>
            </a:pPr>
            <a:r>
              <a:rPr lang="en-CA" sz="1400" dirty="0">
                <a:latin typeface="Times New Roman" panose="02020603050405020304" pitchFamily="18" charset="0"/>
                <a:cs typeface="Times New Roman" panose="02020603050405020304" pitchFamily="18" charset="0"/>
              </a:rPr>
              <a:t>		mem.foo(obj); // </a:t>
            </a:r>
            <a:r>
              <a:rPr lang="en-CA" sz="1400" b="1" dirty="0">
                <a:latin typeface="Times New Roman" panose="02020603050405020304" pitchFamily="18" charset="0"/>
                <a:cs typeface="Times New Roman" panose="02020603050405020304" pitchFamily="18" charset="0"/>
              </a:rPr>
              <a:t>ligne 5 </a:t>
            </a:r>
          </a:p>
          <a:p>
            <a:pPr marL="0" indent="0">
              <a:buNone/>
            </a:pPr>
            <a:r>
              <a:rPr lang="en-CA" sz="1400" dirty="0">
                <a:latin typeface="Times New Roman" panose="02020603050405020304" pitchFamily="18" charset="0"/>
                <a:cs typeface="Times New Roman" panose="02020603050405020304" pitchFamily="18" charset="0"/>
              </a:rPr>
              <a:t>	} // </a:t>
            </a:r>
            <a:r>
              <a:rPr lang="en-CA" sz="1400" b="1" dirty="0">
                <a:latin typeface="Times New Roman" panose="02020603050405020304" pitchFamily="18" charset="0"/>
                <a:cs typeface="Times New Roman" panose="02020603050405020304" pitchFamily="18" charset="0"/>
              </a:rPr>
              <a:t>ligne 9 </a:t>
            </a:r>
          </a:p>
          <a:p>
            <a:pPr marL="0" indent="0">
              <a:buNone/>
            </a:pPr>
            <a:r>
              <a:rPr lang="en-CA" sz="1400" dirty="0">
                <a:latin typeface="Times New Roman" panose="02020603050405020304" pitchFamily="18" charset="0"/>
                <a:cs typeface="Times New Roman" panose="02020603050405020304" pitchFamily="18" charset="0"/>
              </a:rPr>
              <a:t>	private void foo(Object param) { // </a:t>
            </a:r>
            <a:r>
              <a:rPr lang="en-CA" sz="1400" b="1" dirty="0">
                <a:latin typeface="Times New Roman" panose="02020603050405020304" pitchFamily="18" charset="0"/>
                <a:cs typeface="Times New Roman" panose="02020603050405020304" pitchFamily="18" charset="0"/>
              </a:rPr>
              <a:t>ligne 6 </a:t>
            </a:r>
          </a:p>
          <a:p>
            <a:pPr marL="0" indent="0">
              <a:buNone/>
            </a:pPr>
            <a:r>
              <a:rPr lang="en-CA" sz="1400" dirty="0">
                <a:latin typeface="Times New Roman" panose="02020603050405020304" pitchFamily="18" charset="0"/>
                <a:cs typeface="Times New Roman" panose="02020603050405020304" pitchFamily="18" charset="0"/>
              </a:rPr>
              <a:t>		String str = param.toString(); // </a:t>
            </a:r>
            <a:r>
              <a:rPr lang="en-CA" sz="1400" b="1" dirty="0">
                <a:latin typeface="Times New Roman" panose="02020603050405020304" pitchFamily="18" charset="0"/>
                <a:cs typeface="Times New Roman" panose="02020603050405020304" pitchFamily="18" charset="0"/>
              </a:rPr>
              <a:t>ligne 7</a:t>
            </a:r>
          </a:p>
          <a:p>
            <a:pPr marL="0" indent="0">
              <a:buNone/>
            </a:pPr>
            <a:r>
              <a:rPr lang="en-CA" sz="1400" dirty="0">
                <a:latin typeface="Times New Roman" panose="02020603050405020304" pitchFamily="18" charset="0"/>
                <a:cs typeface="Times New Roman" panose="02020603050405020304" pitchFamily="18" charset="0"/>
              </a:rPr>
              <a:t> 		System.out.println(str); </a:t>
            </a:r>
          </a:p>
          <a:p>
            <a:pPr marL="0" indent="0">
              <a:buNone/>
            </a:pPr>
            <a:r>
              <a:rPr lang="en-CA" sz="1400" dirty="0">
                <a:latin typeface="Times New Roman" panose="02020603050405020304" pitchFamily="18" charset="0"/>
                <a:cs typeface="Times New Roman" panose="02020603050405020304" pitchFamily="18" charset="0"/>
              </a:rPr>
              <a:t>	} // </a:t>
            </a:r>
            <a:r>
              <a:rPr lang="en-CA" sz="1400" b="1" dirty="0">
                <a:latin typeface="Times New Roman" panose="02020603050405020304" pitchFamily="18" charset="0"/>
                <a:cs typeface="Times New Roman" panose="02020603050405020304" pitchFamily="18" charset="0"/>
              </a:rPr>
              <a:t>ligne 8 </a:t>
            </a:r>
          </a:p>
          <a:p>
            <a:pPr marL="0" indent="0">
              <a:buNone/>
            </a:pPr>
            <a:r>
              <a:rPr lang="en-CA" sz="1400" dirty="0">
                <a:latin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008234E7-ED39-75AF-C5A0-4F54EC5B5312}"/>
              </a:ext>
            </a:extLst>
          </p:cNvPr>
          <p:cNvSpPr txBox="1"/>
          <p:nvPr/>
        </p:nvSpPr>
        <p:spPr>
          <a:xfrm>
            <a:off x="6096000" y="474345"/>
            <a:ext cx="5475111" cy="5909310"/>
          </a:xfrm>
          <a:prstGeom prst="rect">
            <a:avLst/>
          </a:prstGeom>
          <a:noFill/>
        </p:spPr>
        <p:txBody>
          <a:bodyPr wrap="square" rtlCol="0">
            <a:spAutoFit/>
          </a:bodyPr>
          <a:lstStyle/>
          <a:p>
            <a:pPr algn="just"/>
            <a:r>
              <a:rPr lang="fr-FR" sz="1400" dirty="0"/>
              <a:t>Dès que nous exécutons le programme, il charge toutes les classes du Runtime dans l'espace ‘Heap’. Lorsque la méthode main() est trouvée à la </a:t>
            </a:r>
            <a:r>
              <a:rPr lang="fr-FR" sz="1400" b="1" dirty="0"/>
              <a:t>ligne 1</a:t>
            </a:r>
            <a:r>
              <a:rPr lang="fr-FR" sz="1400" dirty="0"/>
              <a:t>, Java Runtime crée la pile à utiliser par le thread de la méthode main().</a:t>
            </a:r>
          </a:p>
          <a:p>
            <a:pPr algn="just"/>
            <a:endParaRPr lang="fr-FR" sz="1400" dirty="0"/>
          </a:p>
          <a:p>
            <a:pPr algn="just"/>
            <a:r>
              <a:rPr lang="fr-FR" sz="1400" dirty="0"/>
              <a:t>Nous créons une variable locale à la </a:t>
            </a:r>
            <a:r>
              <a:rPr lang="fr-FR" sz="1400" b="1" dirty="0"/>
              <a:t>ligne 2</a:t>
            </a:r>
            <a:r>
              <a:rPr lang="fr-FR" sz="1400" dirty="0"/>
              <a:t>, elle est donc créée et stockée dans la pile de la méthode main().</a:t>
            </a:r>
          </a:p>
          <a:p>
            <a:pPr algn="just"/>
            <a:endParaRPr lang="fr-FR" sz="1400" dirty="0"/>
          </a:p>
          <a:p>
            <a:pPr algn="just"/>
            <a:r>
              <a:rPr lang="fr-FR" sz="1400" dirty="0"/>
              <a:t>Puisque nous créons un objet dans la </a:t>
            </a:r>
            <a:r>
              <a:rPr lang="fr-FR" sz="1400" b="1" dirty="0"/>
              <a:t>ligne 3</a:t>
            </a:r>
            <a:r>
              <a:rPr lang="fr-FR" sz="1400" dirty="0"/>
              <a:t>, il est créé dans la mémoire ‘Heap’ et la pile contient la référence correspondante. Un processus similaire se produit lorsque nous créons un objet Memory dans la </a:t>
            </a:r>
            <a:r>
              <a:rPr lang="fr-FR" sz="1400" b="1" dirty="0"/>
              <a:t>ligne 4</a:t>
            </a:r>
            <a:r>
              <a:rPr lang="fr-FR" sz="1400" dirty="0"/>
              <a:t>.</a:t>
            </a:r>
          </a:p>
          <a:p>
            <a:pPr algn="just"/>
            <a:endParaRPr lang="fr-FR" sz="1400" dirty="0"/>
          </a:p>
          <a:p>
            <a:pPr algn="just"/>
            <a:r>
              <a:rPr lang="fr-FR" sz="1400" dirty="0"/>
              <a:t>Lorsque nous appelons la méthode foo() sur la </a:t>
            </a:r>
            <a:r>
              <a:rPr lang="fr-FR" sz="1400" b="1" dirty="0"/>
              <a:t>ligne 5</a:t>
            </a:r>
            <a:r>
              <a:rPr lang="fr-FR" sz="1400" dirty="0"/>
              <a:t>, un bloc en haut de la pile est créé pour être utilisé par la méthode foo(), et une nouvelle référence à Object est créée dans le bloc de pile foo() sur la </a:t>
            </a:r>
            <a:r>
              <a:rPr lang="fr-FR" sz="1400" b="1" dirty="0"/>
              <a:t>ligne 6</a:t>
            </a:r>
            <a:r>
              <a:rPr lang="fr-FR" sz="1400" dirty="0"/>
              <a:t>.</a:t>
            </a:r>
          </a:p>
          <a:p>
            <a:pPr algn="just"/>
            <a:endParaRPr lang="fr-FR" sz="1400" dirty="0"/>
          </a:p>
          <a:p>
            <a:pPr algn="just"/>
            <a:r>
              <a:rPr lang="fr-FR" sz="1400" dirty="0"/>
              <a:t>Une chaîne est créée dans la </a:t>
            </a:r>
            <a:r>
              <a:rPr lang="fr-FR" sz="1400" b="1" dirty="0"/>
              <a:t>ligne 7</a:t>
            </a:r>
            <a:r>
              <a:rPr lang="fr-FR" sz="1400" dirty="0"/>
              <a:t>, elle va dans la zone de chaînes du ‘Heap’, et une référence est créée dans l'espace de pile foo() pour elle.</a:t>
            </a:r>
          </a:p>
          <a:p>
            <a:pPr algn="just"/>
            <a:endParaRPr lang="fr-FR" sz="1400" dirty="0"/>
          </a:p>
          <a:p>
            <a:pPr algn="just"/>
            <a:r>
              <a:rPr lang="fr-FR" sz="1400" dirty="0"/>
              <a:t>La méthode foo() se termine à la </a:t>
            </a:r>
            <a:r>
              <a:rPr lang="fr-FR" sz="1400" b="1" dirty="0"/>
              <a:t>ligne 8</a:t>
            </a:r>
            <a:r>
              <a:rPr lang="fr-FR" sz="1400" dirty="0"/>
              <a:t>, à ce moment le bloc de mémoire alloué pour foo() dans la pile devient libre.</a:t>
            </a:r>
          </a:p>
          <a:p>
            <a:pPr algn="just"/>
            <a:endParaRPr lang="fr-FR" sz="1400" dirty="0"/>
          </a:p>
          <a:p>
            <a:pPr algn="just"/>
            <a:r>
              <a:rPr lang="fr-FR" sz="1400" dirty="0"/>
              <a:t>À la </a:t>
            </a:r>
            <a:r>
              <a:rPr lang="fr-FR" sz="1400" b="1" dirty="0"/>
              <a:t>ligne 9</a:t>
            </a:r>
            <a:r>
              <a:rPr lang="fr-FR" sz="1400" dirty="0"/>
              <a:t>, la méthode main() se termine et la mémoire de pile créée pour la méthode main() est détruite. De plus, le programme se termine à cette ligne, donc Java Runtime libère toute la mémoire et termine l'exécution du programme.</a:t>
            </a:r>
          </a:p>
        </p:txBody>
      </p:sp>
    </p:spTree>
    <p:extLst>
      <p:ext uri="{BB962C8B-B14F-4D97-AF65-F5344CB8AC3E}">
        <p14:creationId xmlns:p14="http://schemas.microsoft.com/office/powerpoint/2010/main" val="4170434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2790DF-6662-F730-82B9-E024B66AEC03}"/>
              </a:ext>
            </a:extLst>
          </p:cNvPr>
          <p:cNvSpPr>
            <a:spLocks noGrp="1"/>
          </p:cNvSpPr>
          <p:nvPr>
            <p:ph type="title"/>
          </p:nvPr>
        </p:nvSpPr>
        <p:spPr>
          <a:xfrm>
            <a:off x="838200" y="105482"/>
            <a:ext cx="10515600" cy="894820"/>
          </a:xfrm>
        </p:spPr>
        <p:txBody>
          <a:bodyPr/>
          <a:lstStyle/>
          <a:p>
            <a:pPr algn="ctr"/>
            <a:r>
              <a:rPr lang="fr-FR" dirty="0"/>
              <a:t>Objets </a:t>
            </a:r>
          </a:p>
        </p:txBody>
      </p:sp>
      <p:pic>
        <p:nvPicPr>
          <p:cNvPr id="9" name="Image 8">
            <a:extLst>
              <a:ext uri="{FF2B5EF4-FFF2-40B4-BE49-F238E27FC236}">
                <a16:creationId xmlns:a16="http://schemas.microsoft.com/office/drawing/2014/main" id="{632E9F01-9A52-2059-4A68-53709D6A63F0}"/>
              </a:ext>
            </a:extLst>
          </p:cNvPr>
          <p:cNvPicPr>
            <a:picLocks noChangeAspect="1"/>
          </p:cNvPicPr>
          <p:nvPr/>
        </p:nvPicPr>
        <p:blipFill>
          <a:blip r:embed="rId2"/>
          <a:stretch>
            <a:fillRect/>
          </a:stretch>
        </p:blipFill>
        <p:spPr>
          <a:xfrm>
            <a:off x="1652411" y="1000302"/>
            <a:ext cx="8887178" cy="5027193"/>
          </a:xfrm>
          <a:prstGeom prst="rect">
            <a:avLst/>
          </a:prstGeom>
        </p:spPr>
      </p:pic>
    </p:spTree>
    <p:extLst>
      <p:ext uri="{BB962C8B-B14F-4D97-AF65-F5344CB8AC3E}">
        <p14:creationId xmlns:p14="http://schemas.microsoft.com/office/powerpoint/2010/main" val="2952621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248931-BA9D-1BCE-D6A8-48E3972B2D74}"/>
              </a:ext>
            </a:extLst>
          </p:cNvPr>
          <p:cNvSpPr>
            <a:spLocks noGrp="1"/>
          </p:cNvSpPr>
          <p:nvPr>
            <p:ph type="title"/>
          </p:nvPr>
        </p:nvSpPr>
        <p:spPr>
          <a:xfrm>
            <a:off x="838200" y="365126"/>
            <a:ext cx="10515600" cy="842786"/>
          </a:xfrm>
        </p:spPr>
        <p:txBody>
          <a:bodyPr/>
          <a:lstStyle/>
          <a:p>
            <a:pPr algn="ctr"/>
            <a:r>
              <a:rPr lang="fr-FR" dirty="0"/>
              <a:t>Evolution</a:t>
            </a:r>
          </a:p>
        </p:txBody>
      </p:sp>
      <p:pic>
        <p:nvPicPr>
          <p:cNvPr id="4" name="Image 3">
            <a:extLst>
              <a:ext uri="{FF2B5EF4-FFF2-40B4-BE49-F238E27FC236}">
                <a16:creationId xmlns:a16="http://schemas.microsoft.com/office/drawing/2014/main" id="{EF9D94A2-35A2-0699-8EBA-92658D65C68C}"/>
              </a:ext>
            </a:extLst>
          </p:cNvPr>
          <p:cNvPicPr>
            <a:picLocks noChangeAspect="1"/>
          </p:cNvPicPr>
          <p:nvPr/>
        </p:nvPicPr>
        <p:blipFill>
          <a:blip r:embed="rId2"/>
          <a:stretch>
            <a:fillRect/>
          </a:stretch>
        </p:blipFill>
        <p:spPr>
          <a:xfrm>
            <a:off x="260478" y="1377245"/>
            <a:ext cx="11351306" cy="4470399"/>
          </a:xfrm>
          <a:prstGeom prst="rect">
            <a:avLst/>
          </a:prstGeom>
        </p:spPr>
      </p:pic>
    </p:spTree>
    <p:extLst>
      <p:ext uri="{BB962C8B-B14F-4D97-AF65-F5344CB8AC3E}">
        <p14:creationId xmlns:p14="http://schemas.microsoft.com/office/powerpoint/2010/main" val="180931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E50155-212D-F341-5323-6482E0BB1BB2}"/>
              </a:ext>
            </a:extLst>
          </p:cNvPr>
          <p:cNvSpPr>
            <a:spLocks noGrp="1"/>
          </p:cNvSpPr>
          <p:nvPr>
            <p:ph type="title"/>
          </p:nvPr>
        </p:nvSpPr>
        <p:spPr>
          <a:xfrm>
            <a:off x="838200" y="365125"/>
            <a:ext cx="10515600" cy="425097"/>
          </a:xfrm>
        </p:spPr>
        <p:txBody>
          <a:bodyPr>
            <a:normAutofit fontScale="90000"/>
          </a:bodyPr>
          <a:lstStyle/>
          <a:p>
            <a:pPr algn="ctr"/>
            <a:r>
              <a:rPr lang="fr-FR" dirty="0"/>
              <a:t>‘Heap’ vs Pile</a:t>
            </a:r>
          </a:p>
        </p:txBody>
      </p:sp>
      <p:sp>
        <p:nvSpPr>
          <p:cNvPr id="3" name="Espace réservé du contenu 2">
            <a:extLst>
              <a:ext uri="{FF2B5EF4-FFF2-40B4-BE49-F238E27FC236}">
                <a16:creationId xmlns:a16="http://schemas.microsoft.com/office/drawing/2014/main" id="{52067BB6-40C2-4E9F-7B75-35D9170D99FF}"/>
              </a:ext>
            </a:extLst>
          </p:cNvPr>
          <p:cNvSpPr>
            <a:spLocks noGrp="1"/>
          </p:cNvSpPr>
          <p:nvPr>
            <p:ph idx="1"/>
          </p:nvPr>
        </p:nvSpPr>
        <p:spPr>
          <a:xfrm>
            <a:off x="747889" y="1170869"/>
            <a:ext cx="10515600" cy="5196063"/>
          </a:xfrm>
        </p:spPr>
        <p:txBody>
          <a:bodyPr>
            <a:normAutofit fontScale="92500" lnSpcReduction="10000"/>
          </a:bodyPr>
          <a:lstStyle/>
          <a:p>
            <a:r>
              <a:rPr lang="fr-FR" sz="2400" dirty="0">
                <a:latin typeface="Times New Roman" panose="02020603050405020304" pitchFamily="18" charset="0"/>
                <a:cs typeface="Times New Roman" panose="02020603050405020304" pitchFamily="18" charset="0"/>
              </a:rPr>
              <a:t>La mémoire ‘Heap’ est utilisée par toutes les parties de l'application tandis que la mémoire pile n'est utilisée que par un seul thread d'exécution.</a:t>
            </a:r>
          </a:p>
          <a:p>
            <a:endParaRPr lang="fr-FR" sz="2400" dirty="0">
              <a:latin typeface="Times New Roman" panose="02020603050405020304" pitchFamily="18" charset="0"/>
              <a:cs typeface="Times New Roman" panose="02020603050405020304" pitchFamily="18" charset="0"/>
            </a:endParaRPr>
          </a:p>
          <a:p>
            <a:r>
              <a:rPr lang="fr-CA" sz="2400" b="0" i="0" dirty="0">
                <a:solidFill>
                  <a:srgbClr val="202124"/>
                </a:solidFill>
                <a:effectLst/>
                <a:latin typeface="Times New Roman" panose="02020603050405020304" pitchFamily="18" charset="0"/>
                <a:cs typeface="Times New Roman" panose="02020603050405020304" pitchFamily="18" charset="0"/>
              </a:rPr>
              <a:t>Chaque fois qu'un objet est créé, il est toujours stocké dans la mémoire ‘Heap’ et la pile contient la référence à celui-ci. La pile contient uniquement des variables primitives locales et des variables de référence aux objets dans la mémoire ‘Heap’.</a:t>
            </a:r>
          </a:p>
          <a:p>
            <a:endParaRPr lang="fr-CA" sz="2400" b="0" i="0" dirty="0">
              <a:solidFill>
                <a:srgbClr val="202124"/>
              </a:solidFill>
              <a:effectLst/>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Les objets stockés dans la mémoire ‘Heap’ sont accessibles globalement alors que la pile n'est pas accessible aux autres threads.</a:t>
            </a:r>
          </a:p>
          <a:p>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La gestion de la pile se fait de manière LIFO alors qu'elle est plus complexe en mémoire ‘Heap’ car elle est utilisée globalement.</a:t>
            </a:r>
          </a:p>
          <a:p>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La pile est de courte durée alors que la mémoire ‘Heap’ dure du début à la fin de l'exécution de l'application.</a:t>
            </a:r>
          </a:p>
        </p:txBody>
      </p:sp>
    </p:spTree>
    <p:extLst>
      <p:ext uri="{BB962C8B-B14F-4D97-AF65-F5344CB8AC3E}">
        <p14:creationId xmlns:p14="http://schemas.microsoft.com/office/powerpoint/2010/main" val="3684430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78728-5903-AF07-DDCF-F7494317F457}"/>
              </a:ext>
            </a:extLst>
          </p:cNvPr>
          <p:cNvSpPr>
            <a:spLocks noGrp="1"/>
          </p:cNvSpPr>
          <p:nvPr>
            <p:ph type="title"/>
          </p:nvPr>
        </p:nvSpPr>
        <p:spPr>
          <a:xfrm>
            <a:off x="838200" y="365125"/>
            <a:ext cx="10515600" cy="797631"/>
          </a:xfrm>
        </p:spPr>
        <p:txBody>
          <a:bodyPr/>
          <a:lstStyle/>
          <a:p>
            <a:pPr algn="ctr"/>
            <a:r>
              <a:rPr lang="fr-FR" dirty="0"/>
              <a:t>RMI</a:t>
            </a:r>
          </a:p>
        </p:txBody>
      </p:sp>
      <p:sp>
        <p:nvSpPr>
          <p:cNvPr id="3" name="Espace réservé du contenu 2">
            <a:extLst>
              <a:ext uri="{FF2B5EF4-FFF2-40B4-BE49-F238E27FC236}">
                <a16:creationId xmlns:a16="http://schemas.microsoft.com/office/drawing/2014/main" id="{4A39B8AA-1D46-B8C0-B53A-D3E54A3CA848}"/>
              </a:ext>
            </a:extLst>
          </p:cNvPr>
          <p:cNvSpPr>
            <a:spLocks noGrp="1"/>
          </p:cNvSpPr>
          <p:nvPr>
            <p:ph idx="1"/>
          </p:nvPr>
        </p:nvSpPr>
        <p:spPr/>
        <p:txBody>
          <a:bodyPr>
            <a:normAutofit fontScale="92500"/>
          </a:bodyPr>
          <a:lstStyle/>
          <a:p>
            <a:r>
              <a:rPr lang="fr-FR" dirty="0"/>
              <a:t>L'invocation de méthode à distance (RMI - Remote Method Invocation) est une interface de programmation d'application qui permet aux objets situés dans des zones de mémoire distinctes d'interagir. Des zones de mémoire distinctes peuvent faire partie du même système physique ou se trouver sur différents systèmes connectés par un réseau.</a:t>
            </a:r>
          </a:p>
          <a:p>
            <a:r>
              <a:rPr lang="fr-FR" dirty="0"/>
              <a:t>Pas très utilisé aujourd’hui</a:t>
            </a:r>
          </a:p>
          <a:p>
            <a:r>
              <a:rPr lang="fr-FR" dirty="0"/>
              <a:t>Vous pouvez utiliser des API REST au lieu d'utiliser RMI. </a:t>
            </a:r>
          </a:p>
          <a:p>
            <a:r>
              <a:rPr lang="fr-FR" dirty="0"/>
              <a:t>RMI et gRPC sont tous deux des protocoles de communication à distance, mais ils présentent quelques différences : RMI est spécifique à Java, tandis que gRPC prend en charge plusieurs langages (C++, Python, Java, etc.).</a:t>
            </a:r>
          </a:p>
        </p:txBody>
      </p:sp>
    </p:spTree>
    <p:extLst>
      <p:ext uri="{BB962C8B-B14F-4D97-AF65-F5344CB8AC3E}">
        <p14:creationId xmlns:p14="http://schemas.microsoft.com/office/powerpoint/2010/main" val="2453518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1B6E4B-C9B4-9376-EEF3-5B5AA8D54F66}"/>
              </a:ext>
            </a:extLst>
          </p:cNvPr>
          <p:cNvSpPr>
            <a:spLocks noGrp="1"/>
          </p:cNvSpPr>
          <p:nvPr>
            <p:ph type="title"/>
          </p:nvPr>
        </p:nvSpPr>
        <p:spPr>
          <a:xfrm>
            <a:off x="838200" y="165629"/>
            <a:ext cx="10515600" cy="515408"/>
          </a:xfrm>
        </p:spPr>
        <p:txBody>
          <a:bodyPr>
            <a:normAutofit fontScale="90000"/>
          </a:bodyPr>
          <a:lstStyle/>
          <a:p>
            <a:pPr algn="ctr"/>
            <a:r>
              <a:rPr lang="fr-FR" dirty="0"/>
              <a:t>RMI</a:t>
            </a:r>
          </a:p>
        </p:txBody>
      </p:sp>
      <p:sp>
        <p:nvSpPr>
          <p:cNvPr id="3" name="Espace réservé du contenu 2">
            <a:extLst>
              <a:ext uri="{FF2B5EF4-FFF2-40B4-BE49-F238E27FC236}">
                <a16:creationId xmlns:a16="http://schemas.microsoft.com/office/drawing/2014/main" id="{410C953D-3D89-1626-736A-0375EF57FDAB}"/>
              </a:ext>
            </a:extLst>
          </p:cNvPr>
          <p:cNvSpPr>
            <a:spLocks noGrp="1"/>
          </p:cNvSpPr>
          <p:nvPr>
            <p:ph idx="1"/>
          </p:nvPr>
        </p:nvSpPr>
        <p:spPr>
          <a:xfrm>
            <a:off x="623711" y="1407936"/>
            <a:ext cx="5641622" cy="4812242"/>
          </a:xfrm>
        </p:spPr>
        <p:txBody>
          <a:bodyPr>
            <a:normAutofit fontScale="55000" lnSpcReduction="20000"/>
          </a:bodyPr>
          <a:lstStyle/>
          <a:p>
            <a:pPr marL="0" indent="0">
              <a:buNone/>
            </a:pPr>
            <a:r>
              <a:rPr lang="fr-FR" dirty="0"/>
              <a:t>class A</a:t>
            </a:r>
          </a:p>
          <a:p>
            <a:pPr marL="0" indent="0">
              <a:buNone/>
            </a:pPr>
            <a:r>
              <a:rPr lang="fr-FR" dirty="0"/>
              <a:t>{</a:t>
            </a:r>
          </a:p>
          <a:p>
            <a:pPr marL="0" indent="0">
              <a:buNone/>
            </a:pPr>
            <a:r>
              <a:rPr lang="fr-FR" dirty="0"/>
              <a:t>	int i,j;</a:t>
            </a:r>
          </a:p>
          <a:p>
            <a:pPr marL="0" indent="0">
              <a:buNone/>
            </a:pPr>
            <a:r>
              <a:rPr lang="fr-FR" dirty="0"/>
              <a:t>	show</a:t>
            </a:r>
          </a:p>
          <a:p>
            <a:pPr marL="0" indent="0">
              <a:buNone/>
            </a:pPr>
            <a:r>
              <a:rPr lang="fr-FR" dirty="0"/>
              <a:t>	display</a:t>
            </a:r>
          </a:p>
          <a:p>
            <a:pPr marL="0" indent="0">
              <a:buNone/>
            </a:pPr>
            <a:r>
              <a:rPr lang="fr-FR" dirty="0"/>
              <a:t>	add</a:t>
            </a:r>
          </a:p>
          <a:p>
            <a:pPr marL="0" indent="0">
              <a:buNone/>
            </a:pPr>
            <a:r>
              <a:rPr lang="fr-FR" dirty="0"/>
              <a:t>}</a:t>
            </a:r>
          </a:p>
          <a:p>
            <a:pPr marL="0" indent="0">
              <a:buNone/>
            </a:pPr>
            <a:endParaRPr lang="fr-FR" dirty="0"/>
          </a:p>
          <a:p>
            <a:pPr marL="0" indent="0">
              <a:buNone/>
            </a:pPr>
            <a:r>
              <a:rPr lang="fr-FR" dirty="0"/>
              <a:t>class B</a:t>
            </a:r>
          </a:p>
          <a:p>
            <a:pPr marL="0" indent="0">
              <a:buNone/>
            </a:pPr>
            <a:r>
              <a:rPr lang="fr-FR" dirty="0"/>
              <a:t>{</a:t>
            </a:r>
          </a:p>
          <a:p>
            <a:pPr marL="0" indent="0">
              <a:buNone/>
            </a:pPr>
            <a:r>
              <a:rPr lang="fr-FR" dirty="0"/>
              <a:t>	pvsm()</a:t>
            </a:r>
          </a:p>
          <a:p>
            <a:pPr marL="0" indent="0">
              <a:buNone/>
            </a:pPr>
            <a:r>
              <a:rPr lang="fr-FR" dirty="0"/>
              <a:t>	{</a:t>
            </a:r>
          </a:p>
          <a:p>
            <a:pPr marL="0" indent="0">
              <a:buNone/>
            </a:pPr>
            <a:r>
              <a:rPr lang="fr-FR" dirty="0"/>
              <a:t>		A obj = new A();</a:t>
            </a:r>
          </a:p>
          <a:p>
            <a:pPr marL="0" indent="0">
              <a:buNone/>
            </a:pPr>
            <a:r>
              <a:rPr lang="fr-FR" dirty="0"/>
              <a:t>		obj.show();</a:t>
            </a:r>
          </a:p>
          <a:p>
            <a:pPr marL="0" indent="0">
              <a:buNone/>
            </a:pPr>
            <a:r>
              <a:rPr lang="fr-FR" dirty="0"/>
              <a:t>	}</a:t>
            </a:r>
          </a:p>
          <a:p>
            <a:pPr marL="0" indent="0">
              <a:buNone/>
            </a:pPr>
            <a:r>
              <a:rPr lang="fr-FR" dirty="0"/>
              <a:t>}</a:t>
            </a:r>
          </a:p>
          <a:p>
            <a:pPr marL="0" indent="0">
              <a:buNone/>
            </a:pPr>
            <a:endParaRPr lang="fr-FR" dirty="0"/>
          </a:p>
        </p:txBody>
      </p:sp>
      <p:sp>
        <p:nvSpPr>
          <p:cNvPr id="5" name="Rectangle 4">
            <a:extLst>
              <a:ext uri="{FF2B5EF4-FFF2-40B4-BE49-F238E27FC236}">
                <a16:creationId xmlns:a16="http://schemas.microsoft.com/office/drawing/2014/main" id="{5E5210C1-73FA-94A7-5ED2-221B53E24C23}"/>
              </a:ext>
            </a:extLst>
          </p:cNvPr>
          <p:cNvSpPr/>
          <p:nvPr/>
        </p:nvSpPr>
        <p:spPr>
          <a:xfrm>
            <a:off x="5492044" y="2677980"/>
            <a:ext cx="1207911" cy="181124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A484C16D-D87A-949C-1BCD-FA5AAC15036A}"/>
              </a:ext>
            </a:extLst>
          </p:cNvPr>
          <p:cNvCxnSpPr/>
          <p:nvPr/>
        </p:nvCxnSpPr>
        <p:spPr>
          <a:xfrm>
            <a:off x="5492044" y="3002844"/>
            <a:ext cx="12079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08CDADF6-D307-6608-4668-59E17721418F}"/>
              </a:ext>
            </a:extLst>
          </p:cNvPr>
          <p:cNvCxnSpPr/>
          <p:nvPr/>
        </p:nvCxnSpPr>
        <p:spPr>
          <a:xfrm>
            <a:off x="5492044" y="3313289"/>
            <a:ext cx="12079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8A056548-F24D-0A06-4C18-6DF9B03161EF}"/>
              </a:ext>
            </a:extLst>
          </p:cNvPr>
          <p:cNvCxnSpPr/>
          <p:nvPr/>
        </p:nvCxnSpPr>
        <p:spPr>
          <a:xfrm>
            <a:off x="5492044" y="3623734"/>
            <a:ext cx="12079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19AAC821-CA1B-EC0D-739C-2CBC943DF2BD}"/>
              </a:ext>
            </a:extLst>
          </p:cNvPr>
          <p:cNvCxnSpPr/>
          <p:nvPr/>
        </p:nvCxnSpPr>
        <p:spPr>
          <a:xfrm>
            <a:off x="5492044" y="3934179"/>
            <a:ext cx="120791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66AE1AC1-9B91-B18B-872D-20819C343D4A}"/>
              </a:ext>
            </a:extLst>
          </p:cNvPr>
          <p:cNvSpPr txBox="1"/>
          <p:nvPr/>
        </p:nvSpPr>
        <p:spPr>
          <a:xfrm>
            <a:off x="5833747" y="4570253"/>
            <a:ext cx="524503" cy="369332"/>
          </a:xfrm>
          <a:prstGeom prst="rect">
            <a:avLst/>
          </a:prstGeom>
          <a:noFill/>
        </p:spPr>
        <p:txBody>
          <a:bodyPr wrap="none" rtlCol="0">
            <a:spAutoFit/>
          </a:bodyPr>
          <a:lstStyle/>
          <a:p>
            <a:r>
              <a:rPr lang="fr-FR" dirty="0"/>
              <a:t>Pile</a:t>
            </a:r>
          </a:p>
        </p:txBody>
      </p:sp>
      <p:sp>
        <p:nvSpPr>
          <p:cNvPr id="12" name="Ellipse 11">
            <a:extLst>
              <a:ext uri="{FF2B5EF4-FFF2-40B4-BE49-F238E27FC236}">
                <a16:creationId xmlns:a16="http://schemas.microsoft.com/office/drawing/2014/main" id="{5C1303E9-F3D9-D193-4225-CFF6CDCA2AEB}"/>
              </a:ext>
            </a:extLst>
          </p:cNvPr>
          <p:cNvSpPr/>
          <p:nvPr/>
        </p:nvSpPr>
        <p:spPr>
          <a:xfrm>
            <a:off x="8003822" y="1885243"/>
            <a:ext cx="3770489" cy="353340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98570A55-BAEF-E8B2-03A9-686489759F12}"/>
              </a:ext>
            </a:extLst>
          </p:cNvPr>
          <p:cNvSpPr txBox="1"/>
          <p:nvPr/>
        </p:nvSpPr>
        <p:spPr>
          <a:xfrm>
            <a:off x="9674578" y="5520266"/>
            <a:ext cx="785793" cy="369332"/>
          </a:xfrm>
          <a:prstGeom prst="rect">
            <a:avLst/>
          </a:prstGeom>
          <a:noFill/>
        </p:spPr>
        <p:txBody>
          <a:bodyPr wrap="none" rtlCol="0">
            <a:spAutoFit/>
          </a:bodyPr>
          <a:lstStyle/>
          <a:p>
            <a:r>
              <a:rPr lang="fr-FR" dirty="0"/>
              <a:t>‘Heap’</a:t>
            </a:r>
          </a:p>
        </p:txBody>
      </p:sp>
      <p:cxnSp>
        <p:nvCxnSpPr>
          <p:cNvPr id="15" name="Connecteur droit 14">
            <a:extLst>
              <a:ext uri="{FF2B5EF4-FFF2-40B4-BE49-F238E27FC236}">
                <a16:creationId xmlns:a16="http://schemas.microsoft.com/office/drawing/2014/main" id="{54570138-BA2E-D868-BB87-898BC8202166}"/>
              </a:ext>
            </a:extLst>
          </p:cNvPr>
          <p:cNvCxnSpPr>
            <a:cxnSpLocks/>
            <a:stCxn id="5" idx="0"/>
            <a:endCxn id="5" idx="2"/>
          </p:cNvCxnSpPr>
          <p:nvPr/>
        </p:nvCxnSpPr>
        <p:spPr>
          <a:xfrm>
            <a:off x="6096000" y="2677980"/>
            <a:ext cx="0" cy="1811249"/>
          </a:xfrm>
          <a:prstGeom prst="line">
            <a:avLst/>
          </a:prstGeom>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56C8F51-57F0-FAF8-FFFF-AEB1FCCD8633}"/>
              </a:ext>
            </a:extLst>
          </p:cNvPr>
          <p:cNvSpPr txBox="1"/>
          <p:nvPr/>
        </p:nvSpPr>
        <p:spPr>
          <a:xfrm>
            <a:off x="5552610" y="2653586"/>
            <a:ext cx="482824" cy="369332"/>
          </a:xfrm>
          <a:prstGeom prst="rect">
            <a:avLst/>
          </a:prstGeom>
          <a:noFill/>
        </p:spPr>
        <p:txBody>
          <a:bodyPr wrap="none" rtlCol="0">
            <a:spAutoFit/>
          </a:bodyPr>
          <a:lstStyle/>
          <a:p>
            <a:r>
              <a:rPr lang="fr-FR" dirty="0"/>
              <a:t>obj</a:t>
            </a:r>
          </a:p>
        </p:txBody>
      </p:sp>
      <p:cxnSp>
        <p:nvCxnSpPr>
          <p:cNvPr id="21" name="Connecteur droit avec flèche 20">
            <a:extLst>
              <a:ext uri="{FF2B5EF4-FFF2-40B4-BE49-F238E27FC236}">
                <a16:creationId xmlns:a16="http://schemas.microsoft.com/office/drawing/2014/main" id="{41973E14-6220-A097-D311-D80DDE771664}"/>
              </a:ext>
            </a:extLst>
          </p:cNvPr>
          <p:cNvCxnSpPr/>
          <p:nvPr/>
        </p:nvCxnSpPr>
        <p:spPr>
          <a:xfrm>
            <a:off x="6358250" y="2838252"/>
            <a:ext cx="2808328" cy="38770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2" name="Rectangle 21">
            <a:extLst>
              <a:ext uri="{FF2B5EF4-FFF2-40B4-BE49-F238E27FC236}">
                <a16:creationId xmlns:a16="http://schemas.microsoft.com/office/drawing/2014/main" id="{A9BA95AF-5023-43EF-E3C7-07D07BC45AC1}"/>
              </a:ext>
            </a:extLst>
          </p:cNvPr>
          <p:cNvSpPr/>
          <p:nvPr/>
        </p:nvSpPr>
        <p:spPr>
          <a:xfrm>
            <a:off x="9256889" y="3022917"/>
            <a:ext cx="1365955" cy="5217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Obj physique</a:t>
            </a:r>
          </a:p>
        </p:txBody>
      </p:sp>
      <p:sp>
        <p:nvSpPr>
          <p:cNvPr id="23" name="Flèche vers la droite 22">
            <a:extLst>
              <a:ext uri="{FF2B5EF4-FFF2-40B4-BE49-F238E27FC236}">
                <a16:creationId xmlns:a16="http://schemas.microsoft.com/office/drawing/2014/main" id="{D6A619C5-8BFC-AA28-533C-9747C10D7E20}"/>
              </a:ext>
            </a:extLst>
          </p:cNvPr>
          <p:cNvSpPr/>
          <p:nvPr/>
        </p:nvSpPr>
        <p:spPr>
          <a:xfrm>
            <a:off x="5047649" y="2742296"/>
            <a:ext cx="412044" cy="1919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54DC0D3B-6CC3-B393-4C1A-A1B954A3C822}"/>
              </a:ext>
            </a:extLst>
          </p:cNvPr>
          <p:cNvSpPr txBox="1"/>
          <p:nvPr/>
        </p:nvSpPr>
        <p:spPr>
          <a:xfrm>
            <a:off x="4473880" y="2633512"/>
            <a:ext cx="519694" cy="369332"/>
          </a:xfrm>
          <a:prstGeom prst="rect">
            <a:avLst/>
          </a:prstGeom>
          <a:noFill/>
        </p:spPr>
        <p:txBody>
          <a:bodyPr wrap="none" rtlCol="0">
            <a:spAutoFit/>
          </a:bodyPr>
          <a:lstStyle/>
          <a:p>
            <a:r>
              <a:rPr lang="fr-FR" dirty="0"/>
              <a:t>Top</a:t>
            </a:r>
          </a:p>
        </p:txBody>
      </p:sp>
    </p:spTree>
    <p:extLst>
      <p:ext uri="{BB962C8B-B14F-4D97-AF65-F5344CB8AC3E}">
        <p14:creationId xmlns:p14="http://schemas.microsoft.com/office/powerpoint/2010/main" val="3343941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1B6E4B-C9B4-9376-EEF3-5B5AA8D54F66}"/>
              </a:ext>
            </a:extLst>
          </p:cNvPr>
          <p:cNvSpPr>
            <a:spLocks noGrp="1"/>
          </p:cNvSpPr>
          <p:nvPr>
            <p:ph type="title"/>
          </p:nvPr>
        </p:nvSpPr>
        <p:spPr>
          <a:xfrm>
            <a:off x="838200" y="165629"/>
            <a:ext cx="10515600" cy="515408"/>
          </a:xfrm>
        </p:spPr>
        <p:txBody>
          <a:bodyPr>
            <a:normAutofit fontScale="90000"/>
          </a:bodyPr>
          <a:lstStyle/>
          <a:p>
            <a:pPr algn="ctr"/>
            <a:r>
              <a:rPr lang="fr-FR" dirty="0"/>
              <a:t>RMI</a:t>
            </a:r>
          </a:p>
        </p:txBody>
      </p:sp>
      <p:sp>
        <p:nvSpPr>
          <p:cNvPr id="3" name="Espace réservé du contenu 2">
            <a:extLst>
              <a:ext uri="{FF2B5EF4-FFF2-40B4-BE49-F238E27FC236}">
                <a16:creationId xmlns:a16="http://schemas.microsoft.com/office/drawing/2014/main" id="{410C953D-3D89-1626-736A-0375EF57FDAB}"/>
              </a:ext>
            </a:extLst>
          </p:cNvPr>
          <p:cNvSpPr>
            <a:spLocks noGrp="1"/>
          </p:cNvSpPr>
          <p:nvPr>
            <p:ph idx="1"/>
          </p:nvPr>
        </p:nvSpPr>
        <p:spPr>
          <a:xfrm>
            <a:off x="623711" y="1407936"/>
            <a:ext cx="5641622" cy="4812242"/>
          </a:xfrm>
        </p:spPr>
        <p:txBody>
          <a:bodyPr>
            <a:normAutofit fontScale="55000" lnSpcReduction="20000"/>
          </a:bodyPr>
          <a:lstStyle/>
          <a:p>
            <a:pPr marL="0" indent="0">
              <a:buNone/>
            </a:pPr>
            <a:r>
              <a:rPr lang="fr-FR" dirty="0"/>
              <a:t>class A</a:t>
            </a:r>
          </a:p>
          <a:p>
            <a:pPr marL="0" indent="0">
              <a:buNone/>
            </a:pPr>
            <a:r>
              <a:rPr lang="fr-FR" dirty="0"/>
              <a:t>{</a:t>
            </a:r>
          </a:p>
          <a:p>
            <a:pPr marL="0" indent="0">
              <a:buNone/>
            </a:pPr>
            <a:r>
              <a:rPr lang="fr-FR" dirty="0"/>
              <a:t>	int i,j;</a:t>
            </a:r>
          </a:p>
          <a:p>
            <a:pPr marL="0" indent="0">
              <a:buNone/>
            </a:pPr>
            <a:r>
              <a:rPr lang="fr-FR" dirty="0"/>
              <a:t>	show</a:t>
            </a:r>
          </a:p>
          <a:p>
            <a:pPr marL="0" indent="0">
              <a:buNone/>
            </a:pPr>
            <a:r>
              <a:rPr lang="fr-FR" dirty="0"/>
              <a:t>	display</a:t>
            </a:r>
          </a:p>
          <a:p>
            <a:pPr marL="0" indent="0">
              <a:buNone/>
            </a:pPr>
            <a:r>
              <a:rPr lang="fr-FR" dirty="0"/>
              <a:t>	add</a:t>
            </a:r>
          </a:p>
          <a:p>
            <a:pPr marL="0" indent="0">
              <a:buNone/>
            </a:pPr>
            <a:r>
              <a:rPr lang="fr-FR" dirty="0"/>
              <a:t>}</a:t>
            </a:r>
          </a:p>
          <a:p>
            <a:pPr marL="0" indent="0">
              <a:buNone/>
            </a:pPr>
            <a:endParaRPr lang="fr-FR" dirty="0"/>
          </a:p>
          <a:p>
            <a:pPr marL="0" indent="0">
              <a:buNone/>
            </a:pPr>
            <a:r>
              <a:rPr lang="fr-FR" dirty="0"/>
              <a:t>class B</a:t>
            </a:r>
          </a:p>
          <a:p>
            <a:pPr marL="0" indent="0">
              <a:buNone/>
            </a:pPr>
            <a:r>
              <a:rPr lang="fr-FR" dirty="0"/>
              <a:t>{</a:t>
            </a:r>
          </a:p>
          <a:p>
            <a:pPr marL="0" indent="0">
              <a:buNone/>
            </a:pPr>
            <a:r>
              <a:rPr lang="fr-FR" dirty="0"/>
              <a:t>	pvsm()</a:t>
            </a:r>
          </a:p>
          <a:p>
            <a:pPr marL="0" indent="0">
              <a:buNone/>
            </a:pPr>
            <a:r>
              <a:rPr lang="fr-FR" dirty="0"/>
              <a:t>	{</a:t>
            </a:r>
          </a:p>
          <a:p>
            <a:pPr marL="0" indent="0">
              <a:buNone/>
            </a:pPr>
            <a:r>
              <a:rPr lang="fr-FR" dirty="0"/>
              <a:t>		A obj = new A();</a:t>
            </a:r>
          </a:p>
          <a:p>
            <a:pPr marL="0" indent="0">
              <a:buNone/>
            </a:pPr>
            <a:r>
              <a:rPr lang="fr-FR" dirty="0"/>
              <a:t>		obj.show();</a:t>
            </a:r>
          </a:p>
          <a:p>
            <a:pPr marL="0" indent="0">
              <a:buNone/>
            </a:pPr>
            <a:r>
              <a:rPr lang="fr-FR" dirty="0"/>
              <a:t>	}</a:t>
            </a:r>
          </a:p>
          <a:p>
            <a:pPr marL="0" indent="0">
              <a:buNone/>
            </a:pPr>
            <a:r>
              <a:rPr lang="fr-FR" dirty="0"/>
              <a:t>}</a:t>
            </a:r>
          </a:p>
          <a:p>
            <a:pPr marL="0" indent="0">
              <a:buNone/>
            </a:pPr>
            <a:endParaRPr lang="fr-FR" dirty="0"/>
          </a:p>
        </p:txBody>
      </p:sp>
      <p:sp>
        <p:nvSpPr>
          <p:cNvPr id="5" name="Rectangle 4">
            <a:extLst>
              <a:ext uri="{FF2B5EF4-FFF2-40B4-BE49-F238E27FC236}">
                <a16:creationId xmlns:a16="http://schemas.microsoft.com/office/drawing/2014/main" id="{5E5210C1-73FA-94A7-5ED2-221B53E24C23}"/>
              </a:ext>
            </a:extLst>
          </p:cNvPr>
          <p:cNvSpPr/>
          <p:nvPr/>
        </p:nvSpPr>
        <p:spPr>
          <a:xfrm>
            <a:off x="5492044" y="2677980"/>
            <a:ext cx="1207911" cy="181124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 name="Connecteur droit 6">
            <a:extLst>
              <a:ext uri="{FF2B5EF4-FFF2-40B4-BE49-F238E27FC236}">
                <a16:creationId xmlns:a16="http://schemas.microsoft.com/office/drawing/2014/main" id="{A484C16D-D87A-949C-1BCD-FA5AAC15036A}"/>
              </a:ext>
            </a:extLst>
          </p:cNvPr>
          <p:cNvCxnSpPr/>
          <p:nvPr/>
        </p:nvCxnSpPr>
        <p:spPr>
          <a:xfrm>
            <a:off x="5492044" y="3002844"/>
            <a:ext cx="12079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08CDADF6-D307-6608-4668-59E17721418F}"/>
              </a:ext>
            </a:extLst>
          </p:cNvPr>
          <p:cNvCxnSpPr/>
          <p:nvPr/>
        </p:nvCxnSpPr>
        <p:spPr>
          <a:xfrm>
            <a:off x="5492044" y="3313289"/>
            <a:ext cx="12079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8A056548-F24D-0A06-4C18-6DF9B03161EF}"/>
              </a:ext>
            </a:extLst>
          </p:cNvPr>
          <p:cNvCxnSpPr/>
          <p:nvPr/>
        </p:nvCxnSpPr>
        <p:spPr>
          <a:xfrm>
            <a:off x="5492044" y="3623734"/>
            <a:ext cx="12079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19AAC821-CA1B-EC0D-739C-2CBC943DF2BD}"/>
              </a:ext>
            </a:extLst>
          </p:cNvPr>
          <p:cNvCxnSpPr/>
          <p:nvPr/>
        </p:nvCxnSpPr>
        <p:spPr>
          <a:xfrm>
            <a:off x="5492044" y="3934179"/>
            <a:ext cx="120791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66AE1AC1-9B91-B18B-872D-20819C343D4A}"/>
              </a:ext>
            </a:extLst>
          </p:cNvPr>
          <p:cNvSpPr txBox="1"/>
          <p:nvPr/>
        </p:nvSpPr>
        <p:spPr>
          <a:xfrm>
            <a:off x="5833747" y="4570253"/>
            <a:ext cx="524503" cy="369332"/>
          </a:xfrm>
          <a:prstGeom prst="rect">
            <a:avLst/>
          </a:prstGeom>
          <a:noFill/>
        </p:spPr>
        <p:txBody>
          <a:bodyPr wrap="none" rtlCol="0">
            <a:spAutoFit/>
          </a:bodyPr>
          <a:lstStyle/>
          <a:p>
            <a:r>
              <a:rPr lang="fr-FR" dirty="0"/>
              <a:t>Pile</a:t>
            </a:r>
          </a:p>
        </p:txBody>
      </p:sp>
      <p:sp>
        <p:nvSpPr>
          <p:cNvPr id="12" name="Ellipse 11">
            <a:extLst>
              <a:ext uri="{FF2B5EF4-FFF2-40B4-BE49-F238E27FC236}">
                <a16:creationId xmlns:a16="http://schemas.microsoft.com/office/drawing/2014/main" id="{5C1303E9-F3D9-D193-4225-CFF6CDCA2AEB}"/>
              </a:ext>
            </a:extLst>
          </p:cNvPr>
          <p:cNvSpPr/>
          <p:nvPr/>
        </p:nvSpPr>
        <p:spPr>
          <a:xfrm>
            <a:off x="8113672" y="1643152"/>
            <a:ext cx="3770489" cy="353340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98570A55-BAEF-E8B2-03A9-686489759F12}"/>
              </a:ext>
            </a:extLst>
          </p:cNvPr>
          <p:cNvSpPr txBox="1"/>
          <p:nvPr/>
        </p:nvSpPr>
        <p:spPr>
          <a:xfrm>
            <a:off x="9674577" y="5214848"/>
            <a:ext cx="785793" cy="369332"/>
          </a:xfrm>
          <a:prstGeom prst="rect">
            <a:avLst/>
          </a:prstGeom>
          <a:noFill/>
        </p:spPr>
        <p:txBody>
          <a:bodyPr wrap="none" rtlCol="0">
            <a:spAutoFit/>
          </a:bodyPr>
          <a:lstStyle/>
          <a:p>
            <a:r>
              <a:rPr lang="fr-FR" dirty="0"/>
              <a:t>‘Heap’</a:t>
            </a:r>
          </a:p>
        </p:txBody>
      </p:sp>
      <p:cxnSp>
        <p:nvCxnSpPr>
          <p:cNvPr id="15" name="Connecteur droit 14">
            <a:extLst>
              <a:ext uri="{FF2B5EF4-FFF2-40B4-BE49-F238E27FC236}">
                <a16:creationId xmlns:a16="http://schemas.microsoft.com/office/drawing/2014/main" id="{54570138-BA2E-D868-BB87-898BC8202166}"/>
              </a:ext>
            </a:extLst>
          </p:cNvPr>
          <p:cNvCxnSpPr>
            <a:cxnSpLocks/>
            <a:stCxn id="5" idx="0"/>
            <a:endCxn id="5" idx="2"/>
          </p:cNvCxnSpPr>
          <p:nvPr/>
        </p:nvCxnSpPr>
        <p:spPr>
          <a:xfrm>
            <a:off x="6096000" y="2677980"/>
            <a:ext cx="0" cy="1811249"/>
          </a:xfrm>
          <a:prstGeom prst="line">
            <a:avLst/>
          </a:prstGeom>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56C8F51-57F0-FAF8-FFFF-AEB1FCCD8633}"/>
              </a:ext>
            </a:extLst>
          </p:cNvPr>
          <p:cNvSpPr txBox="1"/>
          <p:nvPr/>
        </p:nvSpPr>
        <p:spPr>
          <a:xfrm>
            <a:off x="5552610" y="2653586"/>
            <a:ext cx="482824" cy="369332"/>
          </a:xfrm>
          <a:prstGeom prst="rect">
            <a:avLst/>
          </a:prstGeom>
          <a:noFill/>
        </p:spPr>
        <p:txBody>
          <a:bodyPr wrap="none" rtlCol="0">
            <a:spAutoFit/>
          </a:bodyPr>
          <a:lstStyle/>
          <a:p>
            <a:r>
              <a:rPr lang="fr-FR" dirty="0"/>
              <a:t>obj</a:t>
            </a:r>
          </a:p>
        </p:txBody>
      </p:sp>
      <p:sp>
        <p:nvSpPr>
          <p:cNvPr id="19" name="Rectangle 18">
            <a:extLst>
              <a:ext uri="{FF2B5EF4-FFF2-40B4-BE49-F238E27FC236}">
                <a16:creationId xmlns:a16="http://schemas.microsoft.com/office/drawing/2014/main" id="{397BD679-BE81-275B-3501-9E3D521E4AF2}"/>
              </a:ext>
            </a:extLst>
          </p:cNvPr>
          <p:cNvSpPr/>
          <p:nvPr/>
        </p:nvSpPr>
        <p:spPr>
          <a:xfrm>
            <a:off x="9256889" y="3022917"/>
            <a:ext cx="1365955" cy="5217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Obj physique</a:t>
            </a:r>
          </a:p>
        </p:txBody>
      </p:sp>
      <p:sp>
        <p:nvSpPr>
          <p:cNvPr id="4" name="Rectangle 3">
            <a:extLst>
              <a:ext uri="{FF2B5EF4-FFF2-40B4-BE49-F238E27FC236}">
                <a16:creationId xmlns:a16="http://schemas.microsoft.com/office/drawing/2014/main" id="{BE71A58D-ADBB-6CF8-CAC0-5F99FFE99A7E}"/>
              </a:ext>
            </a:extLst>
          </p:cNvPr>
          <p:cNvSpPr/>
          <p:nvPr/>
        </p:nvSpPr>
        <p:spPr>
          <a:xfrm>
            <a:off x="4436534" y="1591733"/>
            <a:ext cx="3093156" cy="409786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950E93E4-00F1-0355-DCBC-E21D89C2CD49}"/>
              </a:ext>
            </a:extLst>
          </p:cNvPr>
          <p:cNvSpPr/>
          <p:nvPr/>
        </p:nvSpPr>
        <p:spPr>
          <a:xfrm>
            <a:off x="8020755" y="1534670"/>
            <a:ext cx="3965223" cy="409786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B11F5B7-1743-1824-036A-23D38D161DE7}"/>
              </a:ext>
            </a:extLst>
          </p:cNvPr>
          <p:cNvSpPr txBox="1"/>
          <p:nvPr/>
        </p:nvSpPr>
        <p:spPr>
          <a:xfrm>
            <a:off x="5492044" y="5815378"/>
            <a:ext cx="724878" cy="369332"/>
          </a:xfrm>
          <a:prstGeom prst="rect">
            <a:avLst/>
          </a:prstGeom>
          <a:noFill/>
        </p:spPr>
        <p:txBody>
          <a:bodyPr wrap="none" rtlCol="0">
            <a:spAutoFit/>
          </a:bodyPr>
          <a:lstStyle/>
          <a:p>
            <a:r>
              <a:rPr lang="fr-FR" dirty="0"/>
              <a:t>Client</a:t>
            </a:r>
          </a:p>
        </p:txBody>
      </p:sp>
      <p:sp>
        <p:nvSpPr>
          <p:cNvPr id="16" name="ZoneTexte 15">
            <a:extLst>
              <a:ext uri="{FF2B5EF4-FFF2-40B4-BE49-F238E27FC236}">
                <a16:creationId xmlns:a16="http://schemas.microsoft.com/office/drawing/2014/main" id="{A9DBB3E1-274E-5543-4275-51DC4D0BD7EF}"/>
              </a:ext>
            </a:extLst>
          </p:cNvPr>
          <p:cNvSpPr txBox="1"/>
          <p:nvPr/>
        </p:nvSpPr>
        <p:spPr>
          <a:xfrm>
            <a:off x="9350541" y="5741019"/>
            <a:ext cx="909223" cy="369332"/>
          </a:xfrm>
          <a:prstGeom prst="rect">
            <a:avLst/>
          </a:prstGeom>
          <a:noFill/>
        </p:spPr>
        <p:txBody>
          <a:bodyPr wrap="none" rtlCol="0">
            <a:spAutoFit/>
          </a:bodyPr>
          <a:lstStyle/>
          <a:p>
            <a:r>
              <a:rPr lang="fr-FR" dirty="0"/>
              <a:t>Serveur</a:t>
            </a:r>
          </a:p>
        </p:txBody>
      </p:sp>
      <p:sp>
        <p:nvSpPr>
          <p:cNvPr id="17" name="ZoneTexte 16">
            <a:extLst>
              <a:ext uri="{FF2B5EF4-FFF2-40B4-BE49-F238E27FC236}">
                <a16:creationId xmlns:a16="http://schemas.microsoft.com/office/drawing/2014/main" id="{FE94A1C4-8BAF-45F4-C97F-3F5448AE397B}"/>
              </a:ext>
            </a:extLst>
          </p:cNvPr>
          <p:cNvSpPr txBox="1"/>
          <p:nvPr/>
        </p:nvSpPr>
        <p:spPr>
          <a:xfrm>
            <a:off x="6112058" y="2667393"/>
            <a:ext cx="399468" cy="369332"/>
          </a:xfrm>
          <a:prstGeom prst="rect">
            <a:avLst/>
          </a:prstGeom>
          <a:noFill/>
        </p:spPr>
        <p:txBody>
          <a:bodyPr wrap="none" rtlCol="0">
            <a:spAutoFit/>
          </a:bodyPr>
          <a:lstStyle/>
          <a:p>
            <a:r>
              <a:rPr lang="fr-FR" dirty="0"/>
              <a:t>??</a:t>
            </a:r>
          </a:p>
        </p:txBody>
      </p:sp>
      <p:sp>
        <p:nvSpPr>
          <p:cNvPr id="20" name="Flèche vers la droite 19">
            <a:extLst>
              <a:ext uri="{FF2B5EF4-FFF2-40B4-BE49-F238E27FC236}">
                <a16:creationId xmlns:a16="http://schemas.microsoft.com/office/drawing/2014/main" id="{30B5AA08-7CAC-9858-5CA8-245DB3E51B0A}"/>
              </a:ext>
            </a:extLst>
          </p:cNvPr>
          <p:cNvSpPr/>
          <p:nvPr/>
        </p:nvSpPr>
        <p:spPr>
          <a:xfrm>
            <a:off x="5047649" y="2742296"/>
            <a:ext cx="412044" cy="1919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078D833C-9257-07C9-0D99-DA151440A25F}"/>
              </a:ext>
            </a:extLst>
          </p:cNvPr>
          <p:cNvSpPr txBox="1"/>
          <p:nvPr/>
        </p:nvSpPr>
        <p:spPr>
          <a:xfrm>
            <a:off x="4473880" y="2633512"/>
            <a:ext cx="519694" cy="369332"/>
          </a:xfrm>
          <a:prstGeom prst="rect">
            <a:avLst/>
          </a:prstGeom>
          <a:noFill/>
        </p:spPr>
        <p:txBody>
          <a:bodyPr wrap="none" rtlCol="0">
            <a:spAutoFit/>
          </a:bodyPr>
          <a:lstStyle/>
          <a:p>
            <a:r>
              <a:rPr lang="fr-FR" dirty="0"/>
              <a:t>Top</a:t>
            </a:r>
          </a:p>
        </p:txBody>
      </p:sp>
    </p:spTree>
    <p:extLst>
      <p:ext uri="{BB962C8B-B14F-4D97-AF65-F5344CB8AC3E}">
        <p14:creationId xmlns:p14="http://schemas.microsoft.com/office/powerpoint/2010/main" val="4156209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4476F9-0328-048A-3F07-4EBFDD7C02AB}"/>
              </a:ext>
            </a:extLst>
          </p:cNvPr>
          <p:cNvSpPr>
            <a:spLocks noGrp="1"/>
          </p:cNvSpPr>
          <p:nvPr>
            <p:ph type="title"/>
          </p:nvPr>
        </p:nvSpPr>
        <p:spPr>
          <a:xfrm>
            <a:off x="838200" y="365126"/>
            <a:ext cx="10515600" cy="515408"/>
          </a:xfrm>
        </p:spPr>
        <p:txBody>
          <a:bodyPr>
            <a:normAutofit fontScale="90000"/>
          </a:bodyPr>
          <a:lstStyle/>
          <a:p>
            <a:pPr algn="ctr"/>
            <a:r>
              <a:rPr lang="fr-FR" dirty="0"/>
              <a:t>RMI Architecture</a:t>
            </a:r>
          </a:p>
        </p:txBody>
      </p:sp>
      <p:pic>
        <p:nvPicPr>
          <p:cNvPr id="4" name="Espace réservé du contenu 3">
            <a:extLst>
              <a:ext uri="{FF2B5EF4-FFF2-40B4-BE49-F238E27FC236}">
                <a16:creationId xmlns:a16="http://schemas.microsoft.com/office/drawing/2014/main" id="{E06863BB-E7DC-4F3C-0224-4073F9373BE4}"/>
              </a:ext>
            </a:extLst>
          </p:cNvPr>
          <p:cNvPicPr>
            <a:picLocks noGrp="1" noChangeAspect="1"/>
          </p:cNvPicPr>
          <p:nvPr>
            <p:ph idx="1"/>
          </p:nvPr>
        </p:nvPicPr>
        <p:blipFill>
          <a:blip r:embed="rId2"/>
          <a:stretch>
            <a:fillRect/>
          </a:stretch>
        </p:blipFill>
        <p:spPr>
          <a:xfrm>
            <a:off x="5967588" y="1850759"/>
            <a:ext cx="6158271" cy="2834129"/>
          </a:xfrm>
          <a:prstGeom prst="rect">
            <a:avLst/>
          </a:prstGeom>
        </p:spPr>
      </p:pic>
      <p:sp>
        <p:nvSpPr>
          <p:cNvPr id="5" name="ZoneTexte 4">
            <a:extLst>
              <a:ext uri="{FF2B5EF4-FFF2-40B4-BE49-F238E27FC236}">
                <a16:creationId xmlns:a16="http://schemas.microsoft.com/office/drawing/2014/main" id="{95FCC18C-2974-74B9-94A1-CB0AA6398507}"/>
              </a:ext>
            </a:extLst>
          </p:cNvPr>
          <p:cNvSpPr txBox="1"/>
          <p:nvPr/>
        </p:nvSpPr>
        <p:spPr>
          <a:xfrm>
            <a:off x="318911" y="1174044"/>
            <a:ext cx="5777089" cy="4801314"/>
          </a:xfrm>
          <a:prstGeom prst="rect">
            <a:avLst/>
          </a:prstGeom>
          <a:noFill/>
        </p:spPr>
        <p:txBody>
          <a:bodyPr wrap="square" rtlCol="0">
            <a:spAutoFit/>
          </a:bodyPr>
          <a:lstStyle/>
          <a:p>
            <a:pPr marL="342900" indent="-342900">
              <a:buFont typeface="+mj-lt"/>
              <a:buAutoNum type="arabicPeriod"/>
            </a:pPr>
            <a:r>
              <a:rPr lang="fr-CA" dirty="0"/>
              <a:t>Opération de bind/rebind : durant cette phase, le serveur RMI demande à la RMI registry de créer une nouvelle entrée dans son ‘registry’ (‘annuaire’) afin de rendre ces méthodes visibles aux clients RMI. La nouvelle entrée de l’annuaire associera un nom au serveur RMI.</a:t>
            </a:r>
          </a:p>
          <a:p>
            <a:pPr marL="342900" indent="-342900">
              <a:buFont typeface="+mj-lt"/>
              <a:buAutoNum type="arabicPeriod"/>
            </a:pPr>
            <a:endParaRPr lang="fr-CA" dirty="0"/>
          </a:p>
          <a:p>
            <a:pPr marL="342900" indent="-342900">
              <a:buFont typeface="+mj-lt"/>
              <a:buAutoNum type="arabicPeriod"/>
            </a:pPr>
            <a:r>
              <a:rPr lang="fr-CA" dirty="0"/>
              <a:t>Opération de lookup : durant cette phase, le client RMI demande à la RMI registry de lui donner le serveur RMI associé à un certain nom dans son annuaire. Il est donc nécessaire que le client connaisse le nom sous lequel le serveur a été inscrit dans l’annuaire de la registry.</a:t>
            </a:r>
          </a:p>
          <a:p>
            <a:pPr marL="342900" indent="-342900">
              <a:buFont typeface="+mj-lt"/>
              <a:buAutoNum type="arabicPeriod"/>
            </a:pPr>
            <a:endParaRPr lang="fr-CA" dirty="0"/>
          </a:p>
          <a:p>
            <a:pPr marL="342900" indent="-342900">
              <a:buFont typeface="+mj-lt"/>
              <a:buAutoNum type="arabicPeriod"/>
            </a:pPr>
            <a:r>
              <a:rPr lang="fr-CA" dirty="0"/>
              <a:t>Invocation de méthodes distantes : maintenant le client peut invoquer les méthodes du serveur. Les appels de méthodes distantes sont presque aussi simples que les appels de méthodes locales.</a:t>
            </a:r>
            <a:endParaRPr lang="fr-FR" dirty="0"/>
          </a:p>
        </p:txBody>
      </p:sp>
    </p:spTree>
    <p:extLst>
      <p:ext uri="{BB962C8B-B14F-4D97-AF65-F5344CB8AC3E}">
        <p14:creationId xmlns:p14="http://schemas.microsoft.com/office/powerpoint/2010/main" val="3367908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6CACFA-669C-07A7-4A16-7157E7FDDC5E}"/>
              </a:ext>
            </a:extLst>
          </p:cNvPr>
          <p:cNvSpPr>
            <a:spLocks noGrp="1"/>
          </p:cNvSpPr>
          <p:nvPr>
            <p:ph type="title"/>
          </p:nvPr>
        </p:nvSpPr>
        <p:spPr>
          <a:xfrm>
            <a:off x="838200" y="365126"/>
            <a:ext cx="10515600" cy="718608"/>
          </a:xfrm>
        </p:spPr>
        <p:txBody>
          <a:bodyPr/>
          <a:lstStyle/>
          <a:p>
            <a:pPr algn="ctr"/>
            <a:r>
              <a:rPr lang="fr-FR" dirty="0"/>
              <a:t>Architecture RMI</a:t>
            </a:r>
          </a:p>
        </p:txBody>
      </p:sp>
      <p:pic>
        <p:nvPicPr>
          <p:cNvPr id="4" name="Image 3">
            <a:extLst>
              <a:ext uri="{FF2B5EF4-FFF2-40B4-BE49-F238E27FC236}">
                <a16:creationId xmlns:a16="http://schemas.microsoft.com/office/drawing/2014/main" id="{274D9454-65A3-DB05-4B03-37E132E5CA48}"/>
              </a:ext>
            </a:extLst>
          </p:cNvPr>
          <p:cNvPicPr>
            <a:picLocks noChangeAspect="1"/>
          </p:cNvPicPr>
          <p:nvPr/>
        </p:nvPicPr>
        <p:blipFill>
          <a:blip r:embed="rId2"/>
          <a:stretch>
            <a:fillRect/>
          </a:stretch>
        </p:blipFill>
        <p:spPr>
          <a:xfrm>
            <a:off x="1365804" y="1275645"/>
            <a:ext cx="9460392" cy="5349805"/>
          </a:xfrm>
          <a:prstGeom prst="rect">
            <a:avLst/>
          </a:prstGeom>
        </p:spPr>
      </p:pic>
    </p:spTree>
    <p:extLst>
      <p:ext uri="{BB962C8B-B14F-4D97-AF65-F5344CB8AC3E}">
        <p14:creationId xmlns:p14="http://schemas.microsoft.com/office/powerpoint/2010/main" val="2456410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752AA9-BB4F-1E13-CA00-79E9ACF51BB2}"/>
              </a:ext>
            </a:extLst>
          </p:cNvPr>
          <p:cNvSpPr>
            <a:spLocks noGrp="1"/>
          </p:cNvSpPr>
          <p:nvPr>
            <p:ph type="title"/>
          </p:nvPr>
        </p:nvSpPr>
        <p:spPr>
          <a:xfrm>
            <a:off x="838200" y="365126"/>
            <a:ext cx="10515600" cy="481542"/>
          </a:xfrm>
        </p:spPr>
        <p:txBody>
          <a:bodyPr>
            <a:normAutofit fontScale="90000"/>
          </a:bodyPr>
          <a:lstStyle/>
          <a:p>
            <a:pPr algn="ctr"/>
            <a:r>
              <a:rPr lang="fr-FR" dirty="0"/>
              <a:t>Architecture RMI</a:t>
            </a:r>
          </a:p>
        </p:txBody>
      </p:sp>
      <p:pic>
        <p:nvPicPr>
          <p:cNvPr id="4" name="Image 3">
            <a:extLst>
              <a:ext uri="{FF2B5EF4-FFF2-40B4-BE49-F238E27FC236}">
                <a16:creationId xmlns:a16="http://schemas.microsoft.com/office/drawing/2014/main" id="{412B7689-BB47-5C9F-FF64-2A22ED7BFF67}"/>
              </a:ext>
            </a:extLst>
          </p:cNvPr>
          <p:cNvPicPr>
            <a:picLocks noChangeAspect="1"/>
          </p:cNvPicPr>
          <p:nvPr/>
        </p:nvPicPr>
        <p:blipFill>
          <a:blip r:embed="rId2"/>
          <a:stretch>
            <a:fillRect/>
          </a:stretch>
        </p:blipFill>
        <p:spPr>
          <a:xfrm>
            <a:off x="1552279" y="1298222"/>
            <a:ext cx="8675453" cy="5178276"/>
          </a:xfrm>
          <a:prstGeom prst="rect">
            <a:avLst/>
          </a:prstGeom>
        </p:spPr>
      </p:pic>
    </p:spTree>
    <p:extLst>
      <p:ext uri="{BB962C8B-B14F-4D97-AF65-F5344CB8AC3E}">
        <p14:creationId xmlns:p14="http://schemas.microsoft.com/office/powerpoint/2010/main" val="1796569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329218-C96E-4382-5947-C042587D0FBE}"/>
              </a:ext>
            </a:extLst>
          </p:cNvPr>
          <p:cNvSpPr>
            <a:spLocks noGrp="1"/>
          </p:cNvSpPr>
          <p:nvPr>
            <p:ph type="title"/>
          </p:nvPr>
        </p:nvSpPr>
        <p:spPr>
          <a:xfrm>
            <a:off x="838200" y="365126"/>
            <a:ext cx="10515600" cy="560564"/>
          </a:xfrm>
        </p:spPr>
        <p:txBody>
          <a:bodyPr>
            <a:normAutofit fontScale="90000"/>
          </a:bodyPr>
          <a:lstStyle/>
          <a:p>
            <a:pPr algn="ctr"/>
            <a:r>
              <a:rPr lang="fr-FR" dirty="0"/>
              <a:t>Architecture RMI</a:t>
            </a:r>
          </a:p>
        </p:txBody>
      </p:sp>
      <p:pic>
        <p:nvPicPr>
          <p:cNvPr id="4" name="Image 3">
            <a:extLst>
              <a:ext uri="{FF2B5EF4-FFF2-40B4-BE49-F238E27FC236}">
                <a16:creationId xmlns:a16="http://schemas.microsoft.com/office/drawing/2014/main" id="{57889C75-1352-B03A-A4A8-E75A27F03C4F}"/>
              </a:ext>
            </a:extLst>
          </p:cNvPr>
          <p:cNvPicPr>
            <a:picLocks noChangeAspect="1"/>
          </p:cNvPicPr>
          <p:nvPr/>
        </p:nvPicPr>
        <p:blipFill>
          <a:blip r:embed="rId2"/>
          <a:stretch>
            <a:fillRect/>
          </a:stretch>
        </p:blipFill>
        <p:spPr>
          <a:xfrm>
            <a:off x="1828800" y="1177381"/>
            <a:ext cx="8387644" cy="5313384"/>
          </a:xfrm>
          <a:prstGeom prst="rect">
            <a:avLst/>
          </a:prstGeom>
        </p:spPr>
      </p:pic>
    </p:spTree>
    <p:extLst>
      <p:ext uri="{BB962C8B-B14F-4D97-AF65-F5344CB8AC3E}">
        <p14:creationId xmlns:p14="http://schemas.microsoft.com/office/powerpoint/2010/main" val="866792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1B6E4B-C9B4-9376-EEF3-5B5AA8D54F66}"/>
              </a:ext>
            </a:extLst>
          </p:cNvPr>
          <p:cNvSpPr>
            <a:spLocks noGrp="1"/>
          </p:cNvSpPr>
          <p:nvPr>
            <p:ph type="title"/>
          </p:nvPr>
        </p:nvSpPr>
        <p:spPr>
          <a:xfrm>
            <a:off x="838200" y="165629"/>
            <a:ext cx="10515600" cy="515408"/>
          </a:xfrm>
        </p:spPr>
        <p:txBody>
          <a:bodyPr>
            <a:normAutofit fontScale="90000"/>
          </a:bodyPr>
          <a:lstStyle/>
          <a:p>
            <a:pPr algn="ctr"/>
            <a:r>
              <a:rPr lang="fr-FR" dirty="0"/>
              <a:t>RMI</a:t>
            </a:r>
          </a:p>
        </p:txBody>
      </p:sp>
      <p:sp>
        <p:nvSpPr>
          <p:cNvPr id="3" name="Espace réservé du contenu 2">
            <a:extLst>
              <a:ext uri="{FF2B5EF4-FFF2-40B4-BE49-F238E27FC236}">
                <a16:creationId xmlns:a16="http://schemas.microsoft.com/office/drawing/2014/main" id="{410C953D-3D89-1626-736A-0375EF57FDAB}"/>
              </a:ext>
            </a:extLst>
          </p:cNvPr>
          <p:cNvSpPr>
            <a:spLocks noGrp="1"/>
          </p:cNvSpPr>
          <p:nvPr>
            <p:ph idx="1"/>
          </p:nvPr>
        </p:nvSpPr>
        <p:spPr>
          <a:xfrm>
            <a:off x="623711" y="1407936"/>
            <a:ext cx="5641622" cy="4812242"/>
          </a:xfrm>
        </p:spPr>
        <p:txBody>
          <a:bodyPr>
            <a:normAutofit fontScale="55000" lnSpcReduction="20000"/>
          </a:bodyPr>
          <a:lstStyle/>
          <a:p>
            <a:pPr marL="0" indent="0">
              <a:buNone/>
            </a:pPr>
            <a:r>
              <a:rPr lang="fr-FR" dirty="0"/>
              <a:t>class A</a:t>
            </a:r>
          </a:p>
          <a:p>
            <a:pPr marL="0" indent="0">
              <a:buNone/>
            </a:pPr>
            <a:r>
              <a:rPr lang="fr-FR" dirty="0"/>
              <a:t>{</a:t>
            </a:r>
          </a:p>
          <a:p>
            <a:pPr marL="0" indent="0">
              <a:buNone/>
            </a:pPr>
            <a:r>
              <a:rPr lang="fr-FR" dirty="0"/>
              <a:t>	int i,j;</a:t>
            </a:r>
          </a:p>
          <a:p>
            <a:pPr marL="0" indent="0">
              <a:buNone/>
            </a:pPr>
            <a:r>
              <a:rPr lang="fr-FR" dirty="0"/>
              <a:t>	show</a:t>
            </a:r>
          </a:p>
          <a:p>
            <a:pPr marL="0" indent="0">
              <a:buNone/>
            </a:pPr>
            <a:r>
              <a:rPr lang="fr-FR" dirty="0"/>
              <a:t>	display</a:t>
            </a:r>
          </a:p>
          <a:p>
            <a:pPr marL="0" indent="0">
              <a:buNone/>
            </a:pPr>
            <a:r>
              <a:rPr lang="fr-FR" dirty="0"/>
              <a:t>	add</a:t>
            </a:r>
          </a:p>
          <a:p>
            <a:pPr marL="0" indent="0">
              <a:buNone/>
            </a:pPr>
            <a:r>
              <a:rPr lang="fr-FR" dirty="0"/>
              <a:t>}</a:t>
            </a:r>
          </a:p>
          <a:p>
            <a:pPr marL="0" indent="0">
              <a:buNone/>
            </a:pPr>
            <a:endParaRPr lang="fr-FR" dirty="0"/>
          </a:p>
          <a:p>
            <a:pPr marL="0" indent="0">
              <a:buNone/>
            </a:pPr>
            <a:r>
              <a:rPr lang="fr-FR" dirty="0"/>
              <a:t>class B</a:t>
            </a:r>
          </a:p>
          <a:p>
            <a:pPr marL="0" indent="0">
              <a:buNone/>
            </a:pPr>
            <a:r>
              <a:rPr lang="fr-FR" dirty="0"/>
              <a:t>{</a:t>
            </a:r>
          </a:p>
          <a:p>
            <a:pPr marL="0" indent="0">
              <a:buNone/>
            </a:pPr>
            <a:r>
              <a:rPr lang="fr-FR" dirty="0"/>
              <a:t>	pvsm()</a:t>
            </a:r>
          </a:p>
          <a:p>
            <a:pPr marL="0" indent="0">
              <a:buNone/>
            </a:pPr>
            <a:r>
              <a:rPr lang="fr-FR" dirty="0"/>
              <a:t>	{</a:t>
            </a:r>
          </a:p>
          <a:p>
            <a:pPr marL="0" indent="0">
              <a:buNone/>
            </a:pPr>
            <a:r>
              <a:rPr lang="fr-FR" dirty="0"/>
              <a:t>		A obj = new A();</a:t>
            </a:r>
          </a:p>
          <a:p>
            <a:pPr marL="0" indent="0">
              <a:buNone/>
            </a:pPr>
            <a:r>
              <a:rPr lang="fr-FR" dirty="0"/>
              <a:t>		obj.show();</a:t>
            </a:r>
          </a:p>
          <a:p>
            <a:pPr marL="0" indent="0">
              <a:buNone/>
            </a:pPr>
            <a:r>
              <a:rPr lang="fr-FR" dirty="0"/>
              <a:t>	}</a:t>
            </a:r>
          </a:p>
          <a:p>
            <a:pPr marL="0" indent="0">
              <a:buNone/>
            </a:pPr>
            <a:r>
              <a:rPr lang="fr-FR" dirty="0"/>
              <a:t>}</a:t>
            </a:r>
          </a:p>
          <a:p>
            <a:pPr marL="0" indent="0">
              <a:buNone/>
            </a:pPr>
            <a:endParaRPr lang="fr-FR" dirty="0"/>
          </a:p>
        </p:txBody>
      </p:sp>
      <p:sp>
        <p:nvSpPr>
          <p:cNvPr id="5" name="Rectangle 4">
            <a:extLst>
              <a:ext uri="{FF2B5EF4-FFF2-40B4-BE49-F238E27FC236}">
                <a16:creationId xmlns:a16="http://schemas.microsoft.com/office/drawing/2014/main" id="{5E5210C1-73FA-94A7-5ED2-221B53E24C23}"/>
              </a:ext>
            </a:extLst>
          </p:cNvPr>
          <p:cNvSpPr/>
          <p:nvPr/>
        </p:nvSpPr>
        <p:spPr>
          <a:xfrm>
            <a:off x="5492044" y="2677980"/>
            <a:ext cx="1207911" cy="181124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 name="Connecteur droit 6">
            <a:extLst>
              <a:ext uri="{FF2B5EF4-FFF2-40B4-BE49-F238E27FC236}">
                <a16:creationId xmlns:a16="http://schemas.microsoft.com/office/drawing/2014/main" id="{A484C16D-D87A-949C-1BCD-FA5AAC15036A}"/>
              </a:ext>
            </a:extLst>
          </p:cNvPr>
          <p:cNvCxnSpPr/>
          <p:nvPr/>
        </p:nvCxnSpPr>
        <p:spPr>
          <a:xfrm>
            <a:off x="5492044" y="3002844"/>
            <a:ext cx="12079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08CDADF6-D307-6608-4668-59E17721418F}"/>
              </a:ext>
            </a:extLst>
          </p:cNvPr>
          <p:cNvCxnSpPr/>
          <p:nvPr/>
        </p:nvCxnSpPr>
        <p:spPr>
          <a:xfrm>
            <a:off x="5492044" y="3313289"/>
            <a:ext cx="12079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8A056548-F24D-0A06-4C18-6DF9B03161EF}"/>
              </a:ext>
            </a:extLst>
          </p:cNvPr>
          <p:cNvCxnSpPr/>
          <p:nvPr/>
        </p:nvCxnSpPr>
        <p:spPr>
          <a:xfrm>
            <a:off x="5492044" y="3623734"/>
            <a:ext cx="12079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19AAC821-CA1B-EC0D-739C-2CBC943DF2BD}"/>
              </a:ext>
            </a:extLst>
          </p:cNvPr>
          <p:cNvCxnSpPr/>
          <p:nvPr/>
        </p:nvCxnSpPr>
        <p:spPr>
          <a:xfrm>
            <a:off x="5492044" y="3934179"/>
            <a:ext cx="120791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66AE1AC1-9B91-B18B-872D-20819C343D4A}"/>
              </a:ext>
            </a:extLst>
          </p:cNvPr>
          <p:cNvSpPr txBox="1"/>
          <p:nvPr/>
        </p:nvSpPr>
        <p:spPr>
          <a:xfrm>
            <a:off x="5833747" y="4570253"/>
            <a:ext cx="524503" cy="369332"/>
          </a:xfrm>
          <a:prstGeom prst="rect">
            <a:avLst/>
          </a:prstGeom>
          <a:noFill/>
        </p:spPr>
        <p:txBody>
          <a:bodyPr wrap="none" rtlCol="0">
            <a:spAutoFit/>
          </a:bodyPr>
          <a:lstStyle/>
          <a:p>
            <a:r>
              <a:rPr lang="fr-FR" dirty="0"/>
              <a:t>Pile</a:t>
            </a:r>
          </a:p>
        </p:txBody>
      </p:sp>
      <p:sp>
        <p:nvSpPr>
          <p:cNvPr id="12" name="Ellipse 11">
            <a:extLst>
              <a:ext uri="{FF2B5EF4-FFF2-40B4-BE49-F238E27FC236}">
                <a16:creationId xmlns:a16="http://schemas.microsoft.com/office/drawing/2014/main" id="{5C1303E9-F3D9-D193-4225-CFF6CDCA2AEB}"/>
              </a:ext>
            </a:extLst>
          </p:cNvPr>
          <p:cNvSpPr/>
          <p:nvPr/>
        </p:nvSpPr>
        <p:spPr>
          <a:xfrm>
            <a:off x="8113672" y="1643152"/>
            <a:ext cx="3770489" cy="353340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98570A55-BAEF-E8B2-03A9-686489759F12}"/>
              </a:ext>
            </a:extLst>
          </p:cNvPr>
          <p:cNvSpPr txBox="1"/>
          <p:nvPr/>
        </p:nvSpPr>
        <p:spPr>
          <a:xfrm>
            <a:off x="9674577" y="5214848"/>
            <a:ext cx="785793" cy="369332"/>
          </a:xfrm>
          <a:prstGeom prst="rect">
            <a:avLst/>
          </a:prstGeom>
          <a:noFill/>
        </p:spPr>
        <p:txBody>
          <a:bodyPr wrap="none" rtlCol="0">
            <a:spAutoFit/>
          </a:bodyPr>
          <a:lstStyle/>
          <a:p>
            <a:r>
              <a:rPr lang="fr-FR" dirty="0"/>
              <a:t>‘Heap’</a:t>
            </a:r>
          </a:p>
        </p:txBody>
      </p:sp>
      <p:cxnSp>
        <p:nvCxnSpPr>
          <p:cNvPr id="15" name="Connecteur droit 14">
            <a:extLst>
              <a:ext uri="{FF2B5EF4-FFF2-40B4-BE49-F238E27FC236}">
                <a16:creationId xmlns:a16="http://schemas.microsoft.com/office/drawing/2014/main" id="{54570138-BA2E-D868-BB87-898BC8202166}"/>
              </a:ext>
            </a:extLst>
          </p:cNvPr>
          <p:cNvCxnSpPr>
            <a:cxnSpLocks/>
            <a:stCxn id="5" idx="0"/>
            <a:endCxn id="5" idx="2"/>
          </p:cNvCxnSpPr>
          <p:nvPr/>
        </p:nvCxnSpPr>
        <p:spPr>
          <a:xfrm>
            <a:off x="6096000" y="2677980"/>
            <a:ext cx="0" cy="1811249"/>
          </a:xfrm>
          <a:prstGeom prst="line">
            <a:avLst/>
          </a:prstGeom>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56C8F51-57F0-FAF8-FFFF-AEB1FCCD8633}"/>
              </a:ext>
            </a:extLst>
          </p:cNvPr>
          <p:cNvSpPr txBox="1"/>
          <p:nvPr/>
        </p:nvSpPr>
        <p:spPr>
          <a:xfrm>
            <a:off x="5552610" y="2653586"/>
            <a:ext cx="482824" cy="369332"/>
          </a:xfrm>
          <a:prstGeom prst="rect">
            <a:avLst/>
          </a:prstGeom>
          <a:noFill/>
        </p:spPr>
        <p:txBody>
          <a:bodyPr wrap="none" rtlCol="0">
            <a:spAutoFit/>
          </a:bodyPr>
          <a:lstStyle/>
          <a:p>
            <a:r>
              <a:rPr lang="fr-FR" dirty="0"/>
              <a:t>obj</a:t>
            </a:r>
          </a:p>
        </p:txBody>
      </p:sp>
      <p:sp>
        <p:nvSpPr>
          <p:cNvPr id="19" name="Rectangle 18">
            <a:extLst>
              <a:ext uri="{FF2B5EF4-FFF2-40B4-BE49-F238E27FC236}">
                <a16:creationId xmlns:a16="http://schemas.microsoft.com/office/drawing/2014/main" id="{397BD679-BE81-275B-3501-9E3D521E4AF2}"/>
              </a:ext>
            </a:extLst>
          </p:cNvPr>
          <p:cNvSpPr/>
          <p:nvPr/>
        </p:nvSpPr>
        <p:spPr>
          <a:xfrm>
            <a:off x="9256889" y="3022917"/>
            <a:ext cx="1365955" cy="5217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Obj physique</a:t>
            </a:r>
          </a:p>
        </p:txBody>
      </p:sp>
      <p:sp>
        <p:nvSpPr>
          <p:cNvPr id="4" name="Rectangle 3">
            <a:extLst>
              <a:ext uri="{FF2B5EF4-FFF2-40B4-BE49-F238E27FC236}">
                <a16:creationId xmlns:a16="http://schemas.microsoft.com/office/drawing/2014/main" id="{BE71A58D-ADBB-6CF8-CAC0-5F99FFE99A7E}"/>
              </a:ext>
            </a:extLst>
          </p:cNvPr>
          <p:cNvSpPr/>
          <p:nvPr/>
        </p:nvSpPr>
        <p:spPr>
          <a:xfrm>
            <a:off x="4436534" y="1591733"/>
            <a:ext cx="3093156" cy="460822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950E93E4-00F1-0355-DCBC-E21D89C2CD49}"/>
              </a:ext>
            </a:extLst>
          </p:cNvPr>
          <p:cNvSpPr/>
          <p:nvPr/>
        </p:nvSpPr>
        <p:spPr>
          <a:xfrm>
            <a:off x="8020755" y="675154"/>
            <a:ext cx="3965223" cy="55248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B11F5B7-1743-1824-036A-23D38D161DE7}"/>
              </a:ext>
            </a:extLst>
          </p:cNvPr>
          <p:cNvSpPr txBox="1"/>
          <p:nvPr/>
        </p:nvSpPr>
        <p:spPr>
          <a:xfrm>
            <a:off x="5548488" y="6199960"/>
            <a:ext cx="724878" cy="369332"/>
          </a:xfrm>
          <a:prstGeom prst="rect">
            <a:avLst/>
          </a:prstGeom>
          <a:noFill/>
        </p:spPr>
        <p:txBody>
          <a:bodyPr wrap="none" rtlCol="0">
            <a:spAutoFit/>
          </a:bodyPr>
          <a:lstStyle/>
          <a:p>
            <a:r>
              <a:rPr lang="fr-FR" dirty="0"/>
              <a:t>Client</a:t>
            </a:r>
          </a:p>
        </p:txBody>
      </p:sp>
      <p:sp>
        <p:nvSpPr>
          <p:cNvPr id="16" name="ZoneTexte 15">
            <a:extLst>
              <a:ext uri="{FF2B5EF4-FFF2-40B4-BE49-F238E27FC236}">
                <a16:creationId xmlns:a16="http://schemas.microsoft.com/office/drawing/2014/main" id="{A9DBB3E1-274E-5543-4275-51DC4D0BD7EF}"/>
              </a:ext>
            </a:extLst>
          </p:cNvPr>
          <p:cNvSpPr txBox="1"/>
          <p:nvPr/>
        </p:nvSpPr>
        <p:spPr>
          <a:xfrm>
            <a:off x="9313333" y="6263795"/>
            <a:ext cx="909223" cy="369332"/>
          </a:xfrm>
          <a:prstGeom prst="rect">
            <a:avLst/>
          </a:prstGeom>
          <a:noFill/>
        </p:spPr>
        <p:txBody>
          <a:bodyPr wrap="none" rtlCol="0">
            <a:spAutoFit/>
          </a:bodyPr>
          <a:lstStyle/>
          <a:p>
            <a:r>
              <a:rPr lang="fr-FR" dirty="0"/>
              <a:t>Serveur</a:t>
            </a:r>
          </a:p>
        </p:txBody>
      </p:sp>
      <p:sp>
        <p:nvSpPr>
          <p:cNvPr id="17" name="ZoneTexte 16">
            <a:extLst>
              <a:ext uri="{FF2B5EF4-FFF2-40B4-BE49-F238E27FC236}">
                <a16:creationId xmlns:a16="http://schemas.microsoft.com/office/drawing/2014/main" id="{FE94A1C4-8BAF-45F4-C97F-3F5448AE397B}"/>
              </a:ext>
            </a:extLst>
          </p:cNvPr>
          <p:cNvSpPr txBox="1"/>
          <p:nvPr/>
        </p:nvSpPr>
        <p:spPr>
          <a:xfrm>
            <a:off x="6112058" y="2667393"/>
            <a:ext cx="399468" cy="369332"/>
          </a:xfrm>
          <a:prstGeom prst="rect">
            <a:avLst/>
          </a:prstGeom>
          <a:noFill/>
        </p:spPr>
        <p:txBody>
          <a:bodyPr wrap="none" rtlCol="0">
            <a:spAutoFit/>
          </a:bodyPr>
          <a:lstStyle/>
          <a:p>
            <a:r>
              <a:rPr lang="fr-FR" dirty="0"/>
              <a:t>??</a:t>
            </a:r>
          </a:p>
        </p:txBody>
      </p:sp>
      <p:sp>
        <p:nvSpPr>
          <p:cNvPr id="20" name="Flèche vers la droite 19">
            <a:extLst>
              <a:ext uri="{FF2B5EF4-FFF2-40B4-BE49-F238E27FC236}">
                <a16:creationId xmlns:a16="http://schemas.microsoft.com/office/drawing/2014/main" id="{30B5AA08-7CAC-9858-5CA8-245DB3E51B0A}"/>
              </a:ext>
            </a:extLst>
          </p:cNvPr>
          <p:cNvSpPr/>
          <p:nvPr/>
        </p:nvSpPr>
        <p:spPr>
          <a:xfrm>
            <a:off x="5047649" y="2742296"/>
            <a:ext cx="412044" cy="1919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078D833C-9257-07C9-0D99-DA151440A25F}"/>
              </a:ext>
            </a:extLst>
          </p:cNvPr>
          <p:cNvSpPr txBox="1"/>
          <p:nvPr/>
        </p:nvSpPr>
        <p:spPr>
          <a:xfrm>
            <a:off x="4473880" y="2633512"/>
            <a:ext cx="519694" cy="369332"/>
          </a:xfrm>
          <a:prstGeom prst="rect">
            <a:avLst/>
          </a:prstGeom>
          <a:noFill/>
        </p:spPr>
        <p:txBody>
          <a:bodyPr wrap="none" rtlCol="0">
            <a:spAutoFit/>
          </a:bodyPr>
          <a:lstStyle/>
          <a:p>
            <a:r>
              <a:rPr lang="fr-FR" dirty="0"/>
              <a:t>Top</a:t>
            </a:r>
          </a:p>
        </p:txBody>
      </p:sp>
      <p:sp>
        <p:nvSpPr>
          <p:cNvPr id="21" name="Rectangle 20">
            <a:extLst>
              <a:ext uri="{FF2B5EF4-FFF2-40B4-BE49-F238E27FC236}">
                <a16:creationId xmlns:a16="http://schemas.microsoft.com/office/drawing/2014/main" id="{38A01FCC-FD53-A2D2-2661-0E03AD3AAC59}"/>
              </a:ext>
            </a:extLst>
          </p:cNvPr>
          <p:cNvSpPr/>
          <p:nvPr/>
        </p:nvSpPr>
        <p:spPr>
          <a:xfrm>
            <a:off x="5983112" y="5286141"/>
            <a:ext cx="1354667" cy="4747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C97D42C8-C038-B1D1-9024-3FD3682D7D02}"/>
              </a:ext>
            </a:extLst>
          </p:cNvPr>
          <p:cNvSpPr/>
          <p:nvPr/>
        </p:nvSpPr>
        <p:spPr>
          <a:xfrm>
            <a:off x="8205413" y="5325967"/>
            <a:ext cx="1354667" cy="4747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21BB4C20-09C5-1A03-143D-225FB63694EF}"/>
              </a:ext>
            </a:extLst>
          </p:cNvPr>
          <p:cNvSpPr txBox="1"/>
          <p:nvPr/>
        </p:nvSpPr>
        <p:spPr>
          <a:xfrm>
            <a:off x="6006259" y="5265398"/>
            <a:ext cx="611065" cy="369332"/>
          </a:xfrm>
          <a:prstGeom prst="rect">
            <a:avLst/>
          </a:prstGeom>
          <a:noFill/>
        </p:spPr>
        <p:txBody>
          <a:bodyPr wrap="none" rtlCol="0">
            <a:spAutoFit/>
          </a:bodyPr>
          <a:lstStyle/>
          <a:p>
            <a:r>
              <a:rPr lang="fr-FR" dirty="0"/>
              <a:t>Stub</a:t>
            </a:r>
          </a:p>
        </p:txBody>
      </p:sp>
      <p:sp>
        <p:nvSpPr>
          <p:cNvPr id="25" name="ZoneTexte 24">
            <a:extLst>
              <a:ext uri="{FF2B5EF4-FFF2-40B4-BE49-F238E27FC236}">
                <a16:creationId xmlns:a16="http://schemas.microsoft.com/office/drawing/2014/main" id="{7FD98333-C433-1C89-B598-9D54E001EBB3}"/>
              </a:ext>
            </a:extLst>
          </p:cNvPr>
          <p:cNvSpPr txBox="1"/>
          <p:nvPr/>
        </p:nvSpPr>
        <p:spPr>
          <a:xfrm>
            <a:off x="8205413" y="5278639"/>
            <a:ext cx="988091" cy="369332"/>
          </a:xfrm>
          <a:prstGeom prst="rect">
            <a:avLst/>
          </a:prstGeom>
          <a:noFill/>
        </p:spPr>
        <p:txBody>
          <a:bodyPr wrap="none" rtlCol="0">
            <a:spAutoFit/>
          </a:bodyPr>
          <a:lstStyle/>
          <a:p>
            <a:r>
              <a:rPr lang="fr-FR" dirty="0"/>
              <a:t>Skeleton</a:t>
            </a:r>
          </a:p>
        </p:txBody>
      </p:sp>
      <p:sp>
        <p:nvSpPr>
          <p:cNvPr id="26" name="ZoneTexte 25">
            <a:extLst>
              <a:ext uri="{FF2B5EF4-FFF2-40B4-BE49-F238E27FC236}">
                <a16:creationId xmlns:a16="http://schemas.microsoft.com/office/drawing/2014/main" id="{32370EC0-3EBE-BB0A-E7C1-84A5366BF2D7}"/>
              </a:ext>
            </a:extLst>
          </p:cNvPr>
          <p:cNvSpPr txBox="1"/>
          <p:nvPr/>
        </p:nvSpPr>
        <p:spPr>
          <a:xfrm>
            <a:off x="9145047" y="2653586"/>
            <a:ext cx="1866217" cy="369332"/>
          </a:xfrm>
          <a:prstGeom prst="rect">
            <a:avLst/>
          </a:prstGeom>
          <a:noFill/>
        </p:spPr>
        <p:txBody>
          <a:bodyPr wrap="none" rtlCol="0">
            <a:spAutoFit/>
          </a:bodyPr>
          <a:lstStyle/>
          <a:p>
            <a:r>
              <a:rPr lang="fr-FR" dirty="0"/>
              <a:t>A (nom de l’objet)</a:t>
            </a:r>
          </a:p>
        </p:txBody>
      </p:sp>
      <p:sp>
        <p:nvSpPr>
          <p:cNvPr id="27" name="Rectangle 26">
            <a:extLst>
              <a:ext uri="{FF2B5EF4-FFF2-40B4-BE49-F238E27FC236}">
                <a16:creationId xmlns:a16="http://schemas.microsoft.com/office/drawing/2014/main" id="{C80E5114-DB6A-C217-0573-6F90D834B9D0}"/>
              </a:ext>
            </a:extLst>
          </p:cNvPr>
          <p:cNvSpPr/>
          <p:nvPr/>
        </p:nvSpPr>
        <p:spPr>
          <a:xfrm>
            <a:off x="8092786" y="1060139"/>
            <a:ext cx="1031375" cy="72248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AB5BB3FF-20A0-EE34-D844-11EEB779775B}"/>
              </a:ext>
            </a:extLst>
          </p:cNvPr>
          <p:cNvSpPr txBox="1"/>
          <p:nvPr/>
        </p:nvSpPr>
        <p:spPr>
          <a:xfrm>
            <a:off x="8139508" y="675154"/>
            <a:ext cx="932628" cy="369332"/>
          </a:xfrm>
          <a:prstGeom prst="rect">
            <a:avLst/>
          </a:prstGeom>
          <a:noFill/>
        </p:spPr>
        <p:txBody>
          <a:bodyPr wrap="none" rtlCol="0">
            <a:spAutoFit/>
          </a:bodyPr>
          <a:lstStyle/>
          <a:p>
            <a:r>
              <a:rPr lang="fr-FR" dirty="0"/>
              <a:t>Registry</a:t>
            </a:r>
          </a:p>
        </p:txBody>
      </p:sp>
      <p:cxnSp>
        <p:nvCxnSpPr>
          <p:cNvPr id="30" name="Connecteur droit 29">
            <a:extLst>
              <a:ext uri="{FF2B5EF4-FFF2-40B4-BE49-F238E27FC236}">
                <a16:creationId xmlns:a16="http://schemas.microsoft.com/office/drawing/2014/main" id="{357C4EB7-3265-84C1-E8C2-E498E09B064E}"/>
              </a:ext>
            </a:extLst>
          </p:cNvPr>
          <p:cNvCxnSpPr>
            <a:cxnSpLocks/>
          </p:cNvCxnSpPr>
          <p:nvPr/>
        </p:nvCxnSpPr>
        <p:spPr>
          <a:xfrm>
            <a:off x="8092786" y="1308495"/>
            <a:ext cx="10313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EA4DDFF8-84C6-F343-E402-85845E7B42F2}"/>
              </a:ext>
            </a:extLst>
          </p:cNvPr>
          <p:cNvCxnSpPr>
            <a:cxnSpLocks/>
          </p:cNvCxnSpPr>
          <p:nvPr/>
        </p:nvCxnSpPr>
        <p:spPr>
          <a:xfrm>
            <a:off x="8113672" y="1562495"/>
            <a:ext cx="1031375"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FCACAAEA-D306-A868-EB19-3DD3712F58E4}"/>
              </a:ext>
            </a:extLst>
          </p:cNvPr>
          <p:cNvSpPr txBox="1"/>
          <p:nvPr/>
        </p:nvSpPr>
        <p:spPr>
          <a:xfrm>
            <a:off x="8126390" y="992405"/>
            <a:ext cx="409636" cy="369332"/>
          </a:xfrm>
          <a:prstGeom prst="rect">
            <a:avLst/>
          </a:prstGeom>
          <a:noFill/>
        </p:spPr>
        <p:txBody>
          <a:bodyPr wrap="square" rtlCol="0">
            <a:spAutoFit/>
          </a:bodyPr>
          <a:lstStyle/>
          <a:p>
            <a:r>
              <a:rPr lang="fr-FR" dirty="0"/>
              <a:t>A</a:t>
            </a:r>
          </a:p>
        </p:txBody>
      </p:sp>
      <p:sp>
        <p:nvSpPr>
          <p:cNvPr id="33" name="Double flèche verticale 32">
            <a:extLst>
              <a:ext uri="{FF2B5EF4-FFF2-40B4-BE49-F238E27FC236}">
                <a16:creationId xmlns:a16="http://schemas.microsoft.com/office/drawing/2014/main" id="{3714B21F-EBD0-AB85-7F77-59E5EF953FD2}"/>
              </a:ext>
            </a:extLst>
          </p:cNvPr>
          <p:cNvSpPr/>
          <p:nvPr/>
        </p:nvSpPr>
        <p:spPr>
          <a:xfrm>
            <a:off x="6699955" y="5800719"/>
            <a:ext cx="95956" cy="768573"/>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Double flèche horizontale 33">
            <a:extLst>
              <a:ext uri="{FF2B5EF4-FFF2-40B4-BE49-F238E27FC236}">
                <a16:creationId xmlns:a16="http://schemas.microsoft.com/office/drawing/2014/main" id="{B0CF3C5C-CDF1-1923-57A9-A3D09AD8F968}"/>
              </a:ext>
            </a:extLst>
          </p:cNvPr>
          <p:cNvSpPr/>
          <p:nvPr/>
        </p:nvSpPr>
        <p:spPr>
          <a:xfrm>
            <a:off x="6795911" y="6511328"/>
            <a:ext cx="2032000" cy="103683"/>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Double flèche verticale 34">
            <a:extLst>
              <a:ext uri="{FF2B5EF4-FFF2-40B4-BE49-F238E27FC236}">
                <a16:creationId xmlns:a16="http://schemas.microsoft.com/office/drawing/2014/main" id="{859BFB19-DC7F-33C5-1537-C0CA066739E2}"/>
              </a:ext>
            </a:extLst>
          </p:cNvPr>
          <p:cNvSpPr/>
          <p:nvPr/>
        </p:nvSpPr>
        <p:spPr>
          <a:xfrm flipH="1">
            <a:off x="8760740" y="5881511"/>
            <a:ext cx="95956" cy="62981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DDF034EB-A2A0-72DA-A5E8-1482C083B3D4}"/>
              </a:ext>
            </a:extLst>
          </p:cNvPr>
          <p:cNvSpPr txBox="1"/>
          <p:nvPr/>
        </p:nvSpPr>
        <p:spPr>
          <a:xfrm>
            <a:off x="7254975" y="6157384"/>
            <a:ext cx="858697" cy="369332"/>
          </a:xfrm>
          <a:prstGeom prst="rect">
            <a:avLst/>
          </a:prstGeom>
          <a:noFill/>
        </p:spPr>
        <p:txBody>
          <a:bodyPr wrap="none" rtlCol="0">
            <a:spAutoFit/>
          </a:bodyPr>
          <a:lstStyle/>
          <a:p>
            <a:r>
              <a:rPr lang="fr-FR" dirty="0"/>
              <a:t>Réseau</a:t>
            </a:r>
          </a:p>
        </p:txBody>
      </p:sp>
    </p:spTree>
    <p:extLst>
      <p:ext uri="{BB962C8B-B14F-4D97-AF65-F5344CB8AC3E}">
        <p14:creationId xmlns:p14="http://schemas.microsoft.com/office/powerpoint/2010/main" val="1544146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86B8EA-0FB9-4D9F-A250-A1C4645675FE}"/>
              </a:ext>
            </a:extLst>
          </p:cNvPr>
          <p:cNvSpPr>
            <a:spLocks noGrp="1"/>
          </p:cNvSpPr>
          <p:nvPr>
            <p:ph type="title"/>
          </p:nvPr>
        </p:nvSpPr>
        <p:spPr>
          <a:xfrm>
            <a:off x="838200" y="365126"/>
            <a:ext cx="10515600" cy="617008"/>
          </a:xfrm>
        </p:spPr>
        <p:txBody>
          <a:bodyPr>
            <a:normAutofit fontScale="90000"/>
          </a:bodyPr>
          <a:lstStyle/>
          <a:p>
            <a:pPr algn="ctr"/>
            <a:r>
              <a:rPr lang="fr-FR" dirty="0"/>
              <a:t>Architecture RMI - configuration</a:t>
            </a:r>
          </a:p>
        </p:txBody>
      </p:sp>
      <p:pic>
        <p:nvPicPr>
          <p:cNvPr id="4" name="Image 3">
            <a:extLst>
              <a:ext uri="{FF2B5EF4-FFF2-40B4-BE49-F238E27FC236}">
                <a16:creationId xmlns:a16="http://schemas.microsoft.com/office/drawing/2014/main" id="{77C00D36-2FAC-A341-9D10-1F918D484C05}"/>
              </a:ext>
            </a:extLst>
          </p:cNvPr>
          <p:cNvPicPr>
            <a:picLocks noChangeAspect="1"/>
          </p:cNvPicPr>
          <p:nvPr/>
        </p:nvPicPr>
        <p:blipFill>
          <a:blip r:embed="rId2"/>
          <a:stretch>
            <a:fillRect/>
          </a:stretch>
        </p:blipFill>
        <p:spPr>
          <a:xfrm>
            <a:off x="2051755" y="1239198"/>
            <a:ext cx="8198556" cy="5232127"/>
          </a:xfrm>
          <a:prstGeom prst="rect">
            <a:avLst/>
          </a:prstGeom>
        </p:spPr>
      </p:pic>
    </p:spTree>
    <p:extLst>
      <p:ext uri="{BB962C8B-B14F-4D97-AF65-F5344CB8AC3E}">
        <p14:creationId xmlns:p14="http://schemas.microsoft.com/office/powerpoint/2010/main" val="2655625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996C9FE-D9DB-F967-C989-2BA9D5CDF56D}"/>
              </a:ext>
            </a:extLst>
          </p:cNvPr>
          <p:cNvPicPr>
            <a:picLocks noChangeAspect="1"/>
          </p:cNvPicPr>
          <p:nvPr/>
        </p:nvPicPr>
        <p:blipFill>
          <a:blip r:embed="rId2"/>
          <a:stretch>
            <a:fillRect/>
          </a:stretch>
        </p:blipFill>
        <p:spPr>
          <a:xfrm>
            <a:off x="2305050" y="1308100"/>
            <a:ext cx="7581900" cy="4241800"/>
          </a:xfrm>
          <a:prstGeom prst="rect">
            <a:avLst/>
          </a:prstGeom>
        </p:spPr>
      </p:pic>
    </p:spTree>
    <p:extLst>
      <p:ext uri="{BB962C8B-B14F-4D97-AF65-F5344CB8AC3E}">
        <p14:creationId xmlns:p14="http://schemas.microsoft.com/office/powerpoint/2010/main" val="2855580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86B8EA-0FB9-4D9F-A250-A1C4645675FE}"/>
              </a:ext>
            </a:extLst>
          </p:cNvPr>
          <p:cNvSpPr>
            <a:spLocks noGrp="1"/>
          </p:cNvSpPr>
          <p:nvPr>
            <p:ph type="title"/>
          </p:nvPr>
        </p:nvSpPr>
        <p:spPr>
          <a:xfrm>
            <a:off x="838200" y="365126"/>
            <a:ext cx="10515600" cy="617008"/>
          </a:xfrm>
        </p:spPr>
        <p:txBody>
          <a:bodyPr>
            <a:normAutofit fontScale="90000"/>
          </a:bodyPr>
          <a:lstStyle/>
          <a:p>
            <a:pPr algn="ctr"/>
            <a:r>
              <a:rPr lang="fr-FR" dirty="0"/>
              <a:t>Architecture RMI - configuration</a:t>
            </a:r>
          </a:p>
        </p:txBody>
      </p:sp>
      <p:pic>
        <p:nvPicPr>
          <p:cNvPr id="3" name="Image 2">
            <a:extLst>
              <a:ext uri="{FF2B5EF4-FFF2-40B4-BE49-F238E27FC236}">
                <a16:creationId xmlns:a16="http://schemas.microsoft.com/office/drawing/2014/main" id="{267A4E58-4836-481A-215E-A75D56E73E3C}"/>
              </a:ext>
            </a:extLst>
          </p:cNvPr>
          <p:cNvPicPr>
            <a:picLocks noChangeAspect="1"/>
          </p:cNvPicPr>
          <p:nvPr/>
        </p:nvPicPr>
        <p:blipFill>
          <a:blip r:embed="rId2"/>
          <a:stretch>
            <a:fillRect/>
          </a:stretch>
        </p:blipFill>
        <p:spPr>
          <a:xfrm>
            <a:off x="1849966" y="1080084"/>
            <a:ext cx="8492067" cy="5412790"/>
          </a:xfrm>
          <a:prstGeom prst="rect">
            <a:avLst/>
          </a:prstGeom>
        </p:spPr>
      </p:pic>
    </p:spTree>
    <p:extLst>
      <p:ext uri="{BB962C8B-B14F-4D97-AF65-F5344CB8AC3E}">
        <p14:creationId xmlns:p14="http://schemas.microsoft.com/office/powerpoint/2010/main" val="20042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86B8EA-0FB9-4D9F-A250-A1C4645675FE}"/>
              </a:ext>
            </a:extLst>
          </p:cNvPr>
          <p:cNvSpPr>
            <a:spLocks noGrp="1"/>
          </p:cNvSpPr>
          <p:nvPr>
            <p:ph type="title"/>
          </p:nvPr>
        </p:nvSpPr>
        <p:spPr>
          <a:xfrm>
            <a:off x="838200" y="365126"/>
            <a:ext cx="10515600" cy="617008"/>
          </a:xfrm>
        </p:spPr>
        <p:txBody>
          <a:bodyPr>
            <a:normAutofit fontScale="90000"/>
          </a:bodyPr>
          <a:lstStyle/>
          <a:p>
            <a:pPr algn="ctr"/>
            <a:r>
              <a:rPr lang="fr-FR" dirty="0"/>
              <a:t>Architecture RMI - configuration</a:t>
            </a:r>
          </a:p>
        </p:txBody>
      </p:sp>
      <p:pic>
        <p:nvPicPr>
          <p:cNvPr id="4" name="Image 3">
            <a:extLst>
              <a:ext uri="{FF2B5EF4-FFF2-40B4-BE49-F238E27FC236}">
                <a16:creationId xmlns:a16="http://schemas.microsoft.com/office/drawing/2014/main" id="{B5535637-A93E-6B98-1629-31AC1BE00C13}"/>
              </a:ext>
            </a:extLst>
          </p:cNvPr>
          <p:cNvPicPr>
            <a:picLocks noChangeAspect="1"/>
          </p:cNvPicPr>
          <p:nvPr/>
        </p:nvPicPr>
        <p:blipFill>
          <a:blip r:embed="rId2"/>
          <a:stretch>
            <a:fillRect/>
          </a:stretch>
        </p:blipFill>
        <p:spPr>
          <a:xfrm>
            <a:off x="1972732" y="1230140"/>
            <a:ext cx="8209845" cy="5193745"/>
          </a:xfrm>
          <a:prstGeom prst="rect">
            <a:avLst/>
          </a:prstGeom>
        </p:spPr>
      </p:pic>
    </p:spTree>
    <p:extLst>
      <p:ext uri="{BB962C8B-B14F-4D97-AF65-F5344CB8AC3E}">
        <p14:creationId xmlns:p14="http://schemas.microsoft.com/office/powerpoint/2010/main" val="3308998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86B8EA-0FB9-4D9F-A250-A1C4645675FE}"/>
              </a:ext>
            </a:extLst>
          </p:cNvPr>
          <p:cNvSpPr>
            <a:spLocks noGrp="1"/>
          </p:cNvSpPr>
          <p:nvPr>
            <p:ph type="title"/>
          </p:nvPr>
        </p:nvSpPr>
        <p:spPr>
          <a:xfrm>
            <a:off x="838200" y="365126"/>
            <a:ext cx="10515600" cy="617008"/>
          </a:xfrm>
        </p:spPr>
        <p:txBody>
          <a:bodyPr>
            <a:normAutofit fontScale="90000"/>
          </a:bodyPr>
          <a:lstStyle/>
          <a:p>
            <a:pPr algn="ctr"/>
            <a:r>
              <a:rPr lang="fr-FR" dirty="0"/>
              <a:t>Architecture RMI - configuration</a:t>
            </a:r>
          </a:p>
        </p:txBody>
      </p:sp>
      <p:grpSp>
        <p:nvGrpSpPr>
          <p:cNvPr id="6" name="Groupe 5">
            <a:extLst>
              <a:ext uri="{FF2B5EF4-FFF2-40B4-BE49-F238E27FC236}">
                <a16:creationId xmlns:a16="http://schemas.microsoft.com/office/drawing/2014/main" id="{62A030C0-1772-2445-C5B5-52431F3B0555}"/>
              </a:ext>
            </a:extLst>
          </p:cNvPr>
          <p:cNvGrpSpPr/>
          <p:nvPr/>
        </p:nvGrpSpPr>
        <p:grpSpPr>
          <a:xfrm>
            <a:off x="1761067" y="1224154"/>
            <a:ext cx="8240888" cy="5052176"/>
            <a:chOff x="1761067" y="1224154"/>
            <a:chExt cx="8240888" cy="5052176"/>
          </a:xfrm>
        </p:grpSpPr>
        <p:pic>
          <p:nvPicPr>
            <p:cNvPr id="3" name="Image 2">
              <a:extLst>
                <a:ext uri="{FF2B5EF4-FFF2-40B4-BE49-F238E27FC236}">
                  <a16:creationId xmlns:a16="http://schemas.microsoft.com/office/drawing/2014/main" id="{8129134F-7C83-A10E-3648-5D8A8783AF21}"/>
                </a:ext>
              </a:extLst>
            </p:cNvPr>
            <p:cNvPicPr>
              <a:picLocks noChangeAspect="1"/>
            </p:cNvPicPr>
            <p:nvPr/>
          </p:nvPicPr>
          <p:blipFill>
            <a:blip r:embed="rId2"/>
            <a:stretch>
              <a:fillRect/>
            </a:stretch>
          </p:blipFill>
          <p:spPr>
            <a:xfrm>
              <a:off x="1848554" y="1224154"/>
              <a:ext cx="8153401" cy="5052176"/>
            </a:xfrm>
            <a:prstGeom prst="rect">
              <a:avLst/>
            </a:prstGeom>
          </p:spPr>
        </p:pic>
        <p:sp>
          <p:nvSpPr>
            <p:cNvPr id="5" name="Rectangle 4">
              <a:extLst>
                <a:ext uri="{FF2B5EF4-FFF2-40B4-BE49-F238E27FC236}">
                  <a16:creationId xmlns:a16="http://schemas.microsoft.com/office/drawing/2014/main" id="{AE4D5946-5AA1-51D7-4FC8-45474854B264}"/>
                </a:ext>
              </a:extLst>
            </p:cNvPr>
            <p:cNvSpPr/>
            <p:nvPr/>
          </p:nvSpPr>
          <p:spPr>
            <a:xfrm>
              <a:off x="1761067" y="4165600"/>
              <a:ext cx="248355" cy="21107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628258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54A438-179B-18AE-9D3A-A4DAC20C807A}"/>
              </a:ext>
            </a:extLst>
          </p:cNvPr>
          <p:cNvSpPr>
            <a:spLocks noGrp="1"/>
          </p:cNvSpPr>
          <p:nvPr>
            <p:ph type="title"/>
          </p:nvPr>
        </p:nvSpPr>
        <p:spPr>
          <a:xfrm>
            <a:off x="838200" y="263526"/>
            <a:ext cx="10515600" cy="481542"/>
          </a:xfrm>
        </p:spPr>
        <p:txBody>
          <a:bodyPr>
            <a:normAutofit fontScale="90000"/>
          </a:bodyPr>
          <a:lstStyle/>
          <a:p>
            <a:pPr algn="ctr"/>
            <a:r>
              <a:rPr lang="fr-FR" dirty="0"/>
              <a:t>Déroulement de l’exécution</a:t>
            </a:r>
          </a:p>
        </p:txBody>
      </p:sp>
      <p:pic>
        <p:nvPicPr>
          <p:cNvPr id="4" name="Image 3">
            <a:extLst>
              <a:ext uri="{FF2B5EF4-FFF2-40B4-BE49-F238E27FC236}">
                <a16:creationId xmlns:a16="http://schemas.microsoft.com/office/drawing/2014/main" id="{87F43C77-5486-1502-3AEB-ABB0EEAF0934}"/>
              </a:ext>
            </a:extLst>
          </p:cNvPr>
          <p:cNvPicPr>
            <a:picLocks noChangeAspect="1"/>
          </p:cNvPicPr>
          <p:nvPr/>
        </p:nvPicPr>
        <p:blipFill>
          <a:blip r:embed="rId2"/>
          <a:stretch>
            <a:fillRect/>
          </a:stretch>
        </p:blipFill>
        <p:spPr>
          <a:xfrm>
            <a:off x="1980756" y="963331"/>
            <a:ext cx="8506622" cy="5631143"/>
          </a:xfrm>
          <a:prstGeom prst="rect">
            <a:avLst/>
          </a:prstGeom>
        </p:spPr>
      </p:pic>
    </p:spTree>
    <p:extLst>
      <p:ext uri="{BB962C8B-B14F-4D97-AF65-F5344CB8AC3E}">
        <p14:creationId xmlns:p14="http://schemas.microsoft.com/office/powerpoint/2010/main" val="3827073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E6ABC2-7C4D-8D40-A064-465362C6390D}"/>
              </a:ext>
            </a:extLst>
          </p:cNvPr>
          <p:cNvSpPr>
            <a:spLocks noGrp="1"/>
          </p:cNvSpPr>
          <p:nvPr>
            <p:ph type="title"/>
          </p:nvPr>
        </p:nvSpPr>
        <p:spPr>
          <a:xfrm>
            <a:off x="838200" y="365125"/>
            <a:ext cx="10515600" cy="504119"/>
          </a:xfrm>
        </p:spPr>
        <p:txBody>
          <a:bodyPr>
            <a:normAutofit fontScale="90000"/>
          </a:bodyPr>
          <a:lstStyle/>
          <a:p>
            <a:pPr algn="ctr"/>
            <a:r>
              <a:rPr lang="fr-FR" dirty="0"/>
              <a:t>Service de fichiers</a:t>
            </a:r>
          </a:p>
        </p:txBody>
      </p:sp>
      <p:sp>
        <p:nvSpPr>
          <p:cNvPr id="3" name="Espace réservé du contenu 2">
            <a:extLst>
              <a:ext uri="{FF2B5EF4-FFF2-40B4-BE49-F238E27FC236}">
                <a16:creationId xmlns:a16="http://schemas.microsoft.com/office/drawing/2014/main" id="{C7ADC6D8-CA06-AB7E-F5CB-C75E0194DCFD}"/>
              </a:ext>
            </a:extLst>
          </p:cNvPr>
          <p:cNvSpPr>
            <a:spLocks noGrp="1"/>
          </p:cNvSpPr>
          <p:nvPr>
            <p:ph idx="1"/>
          </p:nvPr>
        </p:nvSpPr>
        <p:spPr>
          <a:xfrm>
            <a:off x="228600" y="1072445"/>
            <a:ext cx="5709356" cy="5070652"/>
          </a:xfrm>
        </p:spPr>
        <p:txBody>
          <a:bodyPr>
            <a:normAutofit lnSpcReduction="10000"/>
          </a:bodyPr>
          <a:lstStyle/>
          <a:p>
            <a:pPr marL="0" indent="0">
              <a:buNone/>
            </a:pPr>
            <a:r>
              <a:rPr lang="en-CA" sz="2200" dirty="0"/>
              <a:t>//</a:t>
            </a:r>
            <a:r>
              <a:rPr lang="en-CA" sz="2200" b="1" dirty="0"/>
              <a:t>Application chez le Client</a:t>
            </a:r>
          </a:p>
          <a:p>
            <a:pPr marL="0" indent="0">
              <a:buNone/>
            </a:pPr>
            <a:r>
              <a:rPr lang="en-CA" sz="2200" dirty="0"/>
              <a:t>main() {</a:t>
            </a:r>
          </a:p>
          <a:p>
            <a:pPr marL="0" indent="0">
              <a:buNone/>
            </a:pPr>
            <a:r>
              <a:rPr lang="en-CA" sz="2200" dirty="0"/>
              <a:t>	char* NomFichier =  »/.../…/hello.txt";</a:t>
            </a:r>
          </a:p>
          <a:p>
            <a:pPr marL="0" indent="0">
              <a:buNone/>
            </a:pPr>
            <a:r>
              <a:rPr lang="en-CA" sz="2200" dirty="0"/>
              <a:t>	//</a:t>
            </a:r>
            <a:r>
              <a:rPr lang="en-CA" sz="1400" dirty="0"/>
              <a:t>O_RDWR </a:t>
            </a:r>
            <a:r>
              <a:rPr lang="fr-CA" sz="1400" dirty="0"/>
              <a:t>pour ouvrir le fichier en </a:t>
            </a:r>
            <a:r>
              <a:rPr lang="en-CA" sz="1400" dirty="0"/>
              <a:t>‘read and write mode’</a:t>
            </a:r>
          </a:p>
          <a:p>
            <a:pPr marL="0" indent="0">
              <a:buNone/>
            </a:pPr>
            <a:endParaRPr lang="en-CA" sz="2200" dirty="0"/>
          </a:p>
          <a:p>
            <a:pPr marL="0" indent="0">
              <a:buNone/>
            </a:pPr>
            <a:r>
              <a:rPr lang="en-CA" sz="2200" dirty="0"/>
              <a:t>	id = open(NomFichier, O_RDWR);</a:t>
            </a:r>
          </a:p>
          <a:p>
            <a:pPr marL="0" indent="0">
              <a:buNone/>
            </a:pPr>
            <a:r>
              <a:rPr lang="en-CA" sz="2200" dirty="0"/>
              <a:t>	read(id, buffer, sizeof(buffer))</a:t>
            </a:r>
          </a:p>
          <a:p>
            <a:pPr marL="0" indent="0">
              <a:buNone/>
            </a:pPr>
            <a:r>
              <a:rPr lang="en-CA" sz="2200" dirty="0"/>
              <a:t>	…</a:t>
            </a:r>
          </a:p>
          <a:p>
            <a:pPr marL="0" indent="0">
              <a:buNone/>
            </a:pPr>
            <a:r>
              <a:rPr lang="en-CA" sz="2200" dirty="0"/>
              <a:t>	write(id, ’Salut’, sizeof(‘Salut’));</a:t>
            </a:r>
          </a:p>
          <a:p>
            <a:pPr marL="0" indent="0">
              <a:buNone/>
            </a:pPr>
            <a:r>
              <a:rPr lang="en-CA" sz="2200" dirty="0"/>
              <a:t>	…</a:t>
            </a:r>
          </a:p>
          <a:p>
            <a:pPr marL="0" indent="0">
              <a:buNone/>
            </a:pPr>
            <a:r>
              <a:rPr lang="en-CA" sz="2200" dirty="0"/>
              <a:t>	close(id);</a:t>
            </a:r>
          </a:p>
          <a:p>
            <a:pPr marL="0" indent="0">
              <a:buNone/>
            </a:pPr>
            <a:r>
              <a:rPr lang="fr-CA" sz="2200" dirty="0"/>
              <a:t>}</a:t>
            </a:r>
          </a:p>
          <a:p>
            <a:pPr marL="0" indent="0">
              <a:buNone/>
            </a:pPr>
            <a:endParaRPr lang="fr-FR" dirty="0"/>
          </a:p>
        </p:txBody>
      </p:sp>
      <p:pic>
        <p:nvPicPr>
          <p:cNvPr id="4" name="Image 3">
            <a:extLst>
              <a:ext uri="{FF2B5EF4-FFF2-40B4-BE49-F238E27FC236}">
                <a16:creationId xmlns:a16="http://schemas.microsoft.com/office/drawing/2014/main" id="{DF6C9888-6167-7C23-0F44-633C95176476}"/>
              </a:ext>
            </a:extLst>
          </p:cNvPr>
          <p:cNvPicPr>
            <a:picLocks noChangeAspect="1"/>
          </p:cNvPicPr>
          <p:nvPr/>
        </p:nvPicPr>
        <p:blipFill>
          <a:blip r:embed="rId2"/>
          <a:stretch>
            <a:fillRect/>
          </a:stretch>
        </p:blipFill>
        <p:spPr>
          <a:xfrm>
            <a:off x="5181600" y="2784849"/>
            <a:ext cx="6862945" cy="3198265"/>
          </a:xfrm>
          <a:prstGeom prst="rect">
            <a:avLst/>
          </a:prstGeom>
        </p:spPr>
      </p:pic>
      <p:sp>
        <p:nvSpPr>
          <p:cNvPr id="5" name="Rectangle 4">
            <a:extLst>
              <a:ext uri="{FF2B5EF4-FFF2-40B4-BE49-F238E27FC236}">
                <a16:creationId xmlns:a16="http://schemas.microsoft.com/office/drawing/2014/main" id="{6B254AC6-B019-CDC5-E364-5E48CAB80B21}"/>
              </a:ext>
            </a:extLst>
          </p:cNvPr>
          <p:cNvSpPr/>
          <p:nvPr/>
        </p:nvSpPr>
        <p:spPr>
          <a:xfrm>
            <a:off x="5181600" y="2359377"/>
            <a:ext cx="6862945" cy="423333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73E24640-7669-678E-0831-C0DDC4658C2C}"/>
              </a:ext>
            </a:extLst>
          </p:cNvPr>
          <p:cNvSpPr txBox="1"/>
          <p:nvPr/>
        </p:nvSpPr>
        <p:spPr>
          <a:xfrm>
            <a:off x="7936089" y="2460978"/>
            <a:ext cx="725968" cy="369332"/>
          </a:xfrm>
          <a:prstGeom prst="rect">
            <a:avLst/>
          </a:prstGeom>
          <a:noFill/>
        </p:spPr>
        <p:txBody>
          <a:bodyPr wrap="none" rtlCol="0">
            <a:spAutoFit/>
          </a:bodyPr>
          <a:lstStyle/>
          <a:p>
            <a:r>
              <a:rPr lang="fr-FR" dirty="0"/>
              <a:t>Client</a:t>
            </a:r>
          </a:p>
        </p:txBody>
      </p:sp>
      <p:pic>
        <p:nvPicPr>
          <p:cNvPr id="8" name="Image 7">
            <a:extLst>
              <a:ext uri="{FF2B5EF4-FFF2-40B4-BE49-F238E27FC236}">
                <a16:creationId xmlns:a16="http://schemas.microsoft.com/office/drawing/2014/main" id="{2D52A91B-4706-6E60-4B18-086E75D5BDCB}"/>
              </a:ext>
            </a:extLst>
          </p:cNvPr>
          <p:cNvPicPr>
            <a:picLocks noChangeAspect="1"/>
          </p:cNvPicPr>
          <p:nvPr/>
        </p:nvPicPr>
        <p:blipFill>
          <a:blip r:embed="rId3"/>
          <a:stretch>
            <a:fillRect/>
          </a:stretch>
        </p:blipFill>
        <p:spPr>
          <a:xfrm>
            <a:off x="9800953" y="5831628"/>
            <a:ext cx="827617" cy="622938"/>
          </a:xfrm>
          <a:prstGeom prst="rect">
            <a:avLst/>
          </a:prstGeom>
        </p:spPr>
      </p:pic>
      <p:sp>
        <p:nvSpPr>
          <p:cNvPr id="9" name="ZoneTexte 8">
            <a:extLst>
              <a:ext uri="{FF2B5EF4-FFF2-40B4-BE49-F238E27FC236}">
                <a16:creationId xmlns:a16="http://schemas.microsoft.com/office/drawing/2014/main" id="{7FCE25CE-D22D-279C-3B07-93A13DB3F3EF}"/>
              </a:ext>
            </a:extLst>
          </p:cNvPr>
          <p:cNvSpPr txBox="1"/>
          <p:nvPr/>
        </p:nvSpPr>
        <p:spPr>
          <a:xfrm>
            <a:off x="10713156" y="5983114"/>
            <a:ext cx="1079719" cy="369332"/>
          </a:xfrm>
          <a:prstGeom prst="rect">
            <a:avLst/>
          </a:prstGeom>
          <a:noFill/>
        </p:spPr>
        <p:txBody>
          <a:bodyPr wrap="none" rtlCol="0">
            <a:spAutoFit/>
          </a:bodyPr>
          <a:lstStyle/>
          <a:p>
            <a:r>
              <a:rPr lang="fr-FR" dirty="0"/>
              <a:t>‘hello.txt’</a:t>
            </a:r>
          </a:p>
        </p:txBody>
      </p:sp>
      <p:sp>
        <p:nvSpPr>
          <p:cNvPr id="10" name="Flèche vers la gauche 9">
            <a:extLst>
              <a:ext uri="{FF2B5EF4-FFF2-40B4-BE49-F238E27FC236}">
                <a16:creationId xmlns:a16="http://schemas.microsoft.com/office/drawing/2014/main" id="{AE8B2173-93B9-BB03-4B12-9CD5B23FC869}"/>
              </a:ext>
            </a:extLst>
          </p:cNvPr>
          <p:cNvSpPr/>
          <p:nvPr/>
        </p:nvSpPr>
        <p:spPr>
          <a:xfrm>
            <a:off x="10408356" y="6143097"/>
            <a:ext cx="304800" cy="9965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04246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E90FE-3E00-7BFF-B496-FE48E72EDA8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0AC352B-A954-CC39-F851-0278445B1A4D}"/>
              </a:ext>
            </a:extLst>
          </p:cNvPr>
          <p:cNvSpPr>
            <a:spLocks noGrp="1"/>
          </p:cNvSpPr>
          <p:nvPr>
            <p:ph type="title"/>
          </p:nvPr>
        </p:nvSpPr>
        <p:spPr>
          <a:xfrm>
            <a:off x="838200" y="365125"/>
            <a:ext cx="10515600" cy="504119"/>
          </a:xfrm>
        </p:spPr>
        <p:txBody>
          <a:bodyPr>
            <a:normAutofit fontScale="90000"/>
          </a:bodyPr>
          <a:lstStyle/>
          <a:p>
            <a:pPr algn="ctr"/>
            <a:r>
              <a:rPr lang="fr-FR" dirty="0"/>
              <a:t>Service de fichiers</a:t>
            </a:r>
          </a:p>
        </p:txBody>
      </p:sp>
      <p:sp>
        <p:nvSpPr>
          <p:cNvPr id="3" name="Espace réservé du contenu 2">
            <a:extLst>
              <a:ext uri="{FF2B5EF4-FFF2-40B4-BE49-F238E27FC236}">
                <a16:creationId xmlns:a16="http://schemas.microsoft.com/office/drawing/2014/main" id="{9C64835E-9D8F-C5B7-C918-2E293631F565}"/>
              </a:ext>
            </a:extLst>
          </p:cNvPr>
          <p:cNvSpPr>
            <a:spLocks noGrp="1"/>
          </p:cNvSpPr>
          <p:nvPr>
            <p:ph idx="1"/>
          </p:nvPr>
        </p:nvSpPr>
        <p:spPr>
          <a:xfrm>
            <a:off x="228600" y="1072444"/>
            <a:ext cx="5709356" cy="5273853"/>
          </a:xfrm>
        </p:spPr>
        <p:txBody>
          <a:bodyPr>
            <a:normAutofit fontScale="92500" lnSpcReduction="20000"/>
          </a:bodyPr>
          <a:lstStyle/>
          <a:p>
            <a:pPr marL="0" indent="0">
              <a:buNone/>
            </a:pPr>
            <a:r>
              <a:rPr lang="en-CA" sz="1800" dirty="0"/>
              <a:t>//</a:t>
            </a:r>
            <a:r>
              <a:rPr lang="en-CA" sz="1800" b="1" dirty="0"/>
              <a:t>Application chez le Client</a:t>
            </a:r>
            <a:endParaRPr lang="en-CA" sz="1800" dirty="0"/>
          </a:p>
          <a:p>
            <a:pPr marL="0" indent="0">
              <a:buNone/>
            </a:pPr>
            <a:r>
              <a:rPr lang="fr-CA" sz="1800" dirty="0"/>
              <a:t>//</a:t>
            </a:r>
            <a:r>
              <a:rPr lang="fr-CA" sz="1800" b="1" dirty="0"/>
              <a:t>Le fichier hello.txt est dans un serveur</a:t>
            </a:r>
          </a:p>
          <a:p>
            <a:pPr marL="0" indent="0">
              <a:buNone/>
            </a:pPr>
            <a:r>
              <a:rPr lang="en-CA" sz="1800" dirty="0"/>
              <a:t>// </a:t>
            </a:r>
            <a:r>
              <a:rPr lang="en-CA" sz="1800" b="1" dirty="0"/>
              <a:t>mkdir</a:t>
            </a:r>
            <a:r>
              <a:rPr lang="en-CA" sz="1800" dirty="0"/>
              <a:t> </a:t>
            </a:r>
            <a:r>
              <a:rPr lang="en-CA" sz="1800" i="1" dirty="0"/>
              <a:t>/mount-point</a:t>
            </a:r>
          </a:p>
          <a:p>
            <a:pPr marL="0" indent="0">
              <a:buNone/>
            </a:pPr>
            <a:r>
              <a:rPr lang="en-CA" sz="1800" b="1" dirty="0"/>
              <a:t>// mount -F nfs</a:t>
            </a:r>
            <a:r>
              <a:rPr lang="en-CA" sz="1800" dirty="0"/>
              <a:t> [</a:t>
            </a:r>
            <a:r>
              <a:rPr lang="en-CA" sz="1800" b="1" dirty="0"/>
              <a:t>-o</a:t>
            </a:r>
            <a:r>
              <a:rPr lang="en-CA" sz="1800" dirty="0"/>
              <a:t> </a:t>
            </a:r>
            <a:r>
              <a:rPr lang="en-CA" sz="1800" i="1" dirty="0"/>
              <a:t>mount-options</a:t>
            </a:r>
            <a:r>
              <a:rPr lang="en-CA" sz="1800" dirty="0"/>
              <a:t>] </a:t>
            </a:r>
            <a:r>
              <a:rPr lang="en-CA" sz="1800" i="1" dirty="0"/>
              <a:t>server</a:t>
            </a:r>
            <a:r>
              <a:rPr lang="en-CA" sz="1800" b="1" dirty="0"/>
              <a:t>:/</a:t>
            </a:r>
            <a:r>
              <a:rPr lang="en-CA" sz="1800" i="1" dirty="0"/>
              <a:t>directory</a:t>
            </a:r>
            <a:r>
              <a:rPr lang="en-CA" sz="1800" dirty="0"/>
              <a:t> </a:t>
            </a:r>
            <a:r>
              <a:rPr lang="en-CA" sz="1800" i="1" dirty="0"/>
              <a:t>/mount-point</a:t>
            </a:r>
            <a:endParaRPr lang="fr-CA" sz="1800" b="1" dirty="0"/>
          </a:p>
          <a:p>
            <a:pPr marL="0" indent="0">
              <a:buNone/>
            </a:pPr>
            <a:endParaRPr lang="fr-CA" sz="1800" dirty="0"/>
          </a:p>
          <a:p>
            <a:pPr marL="0" indent="0">
              <a:buNone/>
            </a:pPr>
            <a:r>
              <a:rPr lang="en-CA" sz="1800" dirty="0"/>
              <a:t>main() {</a:t>
            </a:r>
          </a:p>
          <a:p>
            <a:pPr marL="0" indent="0">
              <a:buNone/>
            </a:pPr>
            <a:r>
              <a:rPr lang="en-CA" sz="1800" dirty="0"/>
              <a:t>	char* NomFichier =  »/.../…/hello.txt";</a:t>
            </a:r>
          </a:p>
          <a:p>
            <a:pPr marL="0" indent="0">
              <a:buNone/>
            </a:pPr>
            <a:r>
              <a:rPr lang="en-CA" sz="1800" dirty="0"/>
              <a:t>	//O_RDWR </a:t>
            </a:r>
            <a:r>
              <a:rPr lang="fr-CA" sz="1800" dirty="0"/>
              <a:t>pour ouvrir le fichier en </a:t>
            </a:r>
            <a:r>
              <a:rPr lang="en-CA" sz="1800" dirty="0"/>
              <a:t>‘read and write mode’</a:t>
            </a:r>
          </a:p>
          <a:p>
            <a:pPr marL="0" indent="0">
              <a:buNone/>
            </a:pPr>
            <a:endParaRPr lang="en-CA" sz="1800" dirty="0"/>
          </a:p>
          <a:p>
            <a:pPr marL="0" indent="0">
              <a:buNone/>
            </a:pPr>
            <a:r>
              <a:rPr lang="en-CA" sz="1800" dirty="0"/>
              <a:t>	id = open(NomFichier, O_RDWR);</a:t>
            </a:r>
          </a:p>
          <a:p>
            <a:pPr marL="0" indent="0">
              <a:buNone/>
            </a:pPr>
            <a:r>
              <a:rPr lang="en-CA" sz="1800" dirty="0"/>
              <a:t>	read(id, buffer, sizeof(buffer))</a:t>
            </a:r>
          </a:p>
          <a:p>
            <a:pPr marL="0" indent="0">
              <a:buNone/>
            </a:pPr>
            <a:r>
              <a:rPr lang="en-CA" sz="1800" dirty="0"/>
              <a:t>	…</a:t>
            </a:r>
          </a:p>
          <a:p>
            <a:pPr marL="0" indent="0">
              <a:buNone/>
            </a:pPr>
            <a:r>
              <a:rPr lang="en-CA" sz="1800" dirty="0"/>
              <a:t>	write(id, ’Salut’, sizeof(‘Salut’));</a:t>
            </a:r>
          </a:p>
          <a:p>
            <a:pPr marL="0" indent="0">
              <a:buNone/>
            </a:pPr>
            <a:r>
              <a:rPr lang="en-CA" sz="1800" dirty="0"/>
              <a:t>	…</a:t>
            </a:r>
          </a:p>
          <a:p>
            <a:pPr marL="0" indent="0">
              <a:buNone/>
            </a:pPr>
            <a:r>
              <a:rPr lang="en-CA" sz="1800" dirty="0"/>
              <a:t>	close(id);</a:t>
            </a:r>
          </a:p>
          <a:p>
            <a:pPr marL="0" indent="0">
              <a:buNone/>
            </a:pPr>
            <a:r>
              <a:rPr lang="fr-CA" sz="1800" dirty="0"/>
              <a:t>}</a:t>
            </a:r>
          </a:p>
          <a:p>
            <a:pPr marL="0" indent="0">
              <a:buNone/>
            </a:pPr>
            <a:endParaRPr lang="fr-FR" dirty="0"/>
          </a:p>
        </p:txBody>
      </p:sp>
      <p:sp>
        <p:nvSpPr>
          <p:cNvPr id="5" name="Rectangle 4">
            <a:extLst>
              <a:ext uri="{FF2B5EF4-FFF2-40B4-BE49-F238E27FC236}">
                <a16:creationId xmlns:a16="http://schemas.microsoft.com/office/drawing/2014/main" id="{857BF2E4-C25C-79A3-EF38-8C23F6AE9315}"/>
              </a:ext>
            </a:extLst>
          </p:cNvPr>
          <p:cNvSpPr/>
          <p:nvPr/>
        </p:nvSpPr>
        <p:spPr>
          <a:xfrm>
            <a:off x="7100711" y="1673198"/>
            <a:ext cx="2700242" cy="231422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2FA845F8-CD79-EE0A-9C86-26AA03C99011}"/>
              </a:ext>
            </a:extLst>
          </p:cNvPr>
          <p:cNvSpPr txBox="1"/>
          <p:nvPr/>
        </p:nvSpPr>
        <p:spPr>
          <a:xfrm>
            <a:off x="8067959" y="1703021"/>
            <a:ext cx="724878" cy="369332"/>
          </a:xfrm>
          <a:prstGeom prst="rect">
            <a:avLst/>
          </a:prstGeom>
          <a:noFill/>
        </p:spPr>
        <p:txBody>
          <a:bodyPr wrap="none" rtlCol="0">
            <a:spAutoFit/>
          </a:bodyPr>
          <a:lstStyle/>
          <a:p>
            <a:r>
              <a:rPr lang="fr-FR" dirty="0"/>
              <a:t>Client</a:t>
            </a:r>
          </a:p>
        </p:txBody>
      </p:sp>
      <p:pic>
        <p:nvPicPr>
          <p:cNvPr id="8" name="Image 7">
            <a:extLst>
              <a:ext uri="{FF2B5EF4-FFF2-40B4-BE49-F238E27FC236}">
                <a16:creationId xmlns:a16="http://schemas.microsoft.com/office/drawing/2014/main" id="{1BB7432E-A530-1999-5B49-2E1E6D1C2A06}"/>
              </a:ext>
            </a:extLst>
          </p:cNvPr>
          <p:cNvPicPr>
            <a:picLocks noChangeAspect="1"/>
          </p:cNvPicPr>
          <p:nvPr/>
        </p:nvPicPr>
        <p:blipFill>
          <a:blip r:embed="rId2"/>
          <a:stretch>
            <a:fillRect/>
          </a:stretch>
        </p:blipFill>
        <p:spPr>
          <a:xfrm>
            <a:off x="9800953" y="5831628"/>
            <a:ext cx="827617" cy="622938"/>
          </a:xfrm>
          <a:prstGeom prst="rect">
            <a:avLst/>
          </a:prstGeom>
        </p:spPr>
      </p:pic>
      <p:sp>
        <p:nvSpPr>
          <p:cNvPr id="9" name="ZoneTexte 8">
            <a:extLst>
              <a:ext uri="{FF2B5EF4-FFF2-40B4-BE49-F238E27FC236}">
                <a16:creationId xmlns:a16="http://schemas.microsoft.com/office/drawing/2014/main" id="{80C5613C-BA97-19CD-6075-3543A8EF90A0}"/>
              </a:ext>
            </a:extLst>
          </p:cNvPr>
          <p:cNvSpPr txBox="1"/>
          <p:nvPr/>
        </p:nvSpPr>
        <p:spPr>
          <a:xfrm>
            <a:off x="10713156" y="5983114"/>
            <a:ext cx="1079719" cy="369332"/>
          </a:xfrm>
          <a:prstGeom prst="rect">
            <a:avLst/>
          </a:prstGeom>
          <a:noFill/>
        </p:spPr>
        <p:txBody>
          <a:bodyPr wrap="none" rtlCol="0">
            <a:spAutoFit/>
          </a:bodyPr>
          <a:lstStyle/>
          <a:p>
            <a:r>
              <a:rPr lang="fr-FR" dirty="0"/>
              <a:t>‘</a:t>
            </a:r>
            <a:r>
              <a:rPr lang="fr-FR" dirty="0" err="1"/>
              <a:t>hello.txt</a:t>
            </a:r>
            <a:r>
              <a:rPr lang="fr-FR" dirty="0"/>
              <a:t>’</a:t>
            </a:r>
          </a:p>
        </p:txBody>
      </p:sp>
      <p:sp>
        <p:nvSpPr>
          <p:cNvPr id="10" name="Flèche vers la gauche 9">
            <a:extLst>
              <a:ext uri="{FF2B5EF4-FFF2-40B4-BE49-F238E27FC236}">
                <a16:creationId xmlns:a16="http://schemas.microsoft.com/office/drawing/2014/main" id="{1FB6EFCB-E563-E9AD-AAE8-DAA5206D4305}"/>
              </a:ext>
            </a:extLst>
          </p:cNvPr>
          <p:cNvSpPr/>
          <p:nvPr/>
        </p:nvSpPr>
        <p:spPr>
          <a:xfrm>
            <a:off x="10408356" y="6143097"/>
            <a:ext cx="304800" cy="9965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74B7FBB0-A6B8-8F06-6589-CD147CF66AE6}"/>
              </a:ext>
            </a:extLst>
          </p:cNvPr>
          <p:cNvSpPr/>
          <p:nvPr/>
        </p:nvSpPr>
        <p:spPr>
          <a:xfrm>
            <a:off x="7637774" y="2427111"/>
            <a:ext cx="1585248" cy="1001889"/>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highlight>
                  <a:srgbClr val="000000"/>
                </a:highlight>
              </a:rPr>
              <a:t>Processus</a:t>
            </a:r>
          </a:p>
        </p:txBody>
      </p:sp>
      <p:sp>
        <p:nvSpPr>
          <p:cNvPr id="13" name="Rectangle 12">
            <a:extLst>
              <a:ext uri="{FF2B5EF4-FFF2-40B4-BE49-F238E27FC236}">
                <a16:creationId xmlns:a16="http://schemas.microsoft.com/office/drawing/2014/main" id="{0CE245F0-8AF5-4890-96EE-BEE480F5606C}"/>
              </a:ext>
            </a:extLst>
          </p:cNvPr>
          <p:cNvSpPr/>
          <p:nvPr/>
        </p:nvSpPr>
        <p:spPr>
          <a:xfrm>
            <a:off x="124178" y="869244"/>
            <a:ext cx="5610578" cy="527385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vers la droite 13">
            <a:extLst>
              <a:ext uri="{FF2B5EF4-FFF2-40B4-BE49-F238E27FC236}">
                <a16:creationId xmlns:a16="http://schemas.microsoft.com/office/drawing/2014/main" id="{D2E55B1A-7BA3-6329-9F7A-858F1F4D68FD}"/>
              </a:ext>
            </a:extLst>
          </p:cNvPr>
          <p:cNvSpPr/>
          <p:nvPr/>
        </p:nvSpPr>
        <p:spPr>
          <a:xfrm>
            <a:off x="5734756" y="2743200"/>
            <a:ext cx="2009422" cy="3499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34C7B658-75BF-AA38-50A8-A4F16E6A5BE6}"/>
              </a:ext>
            </a:extLst>
          </p:cNvPr>
          <p:cNvSpPr/>
          <p:nvPr/>
        </p:nvSpPr>
        <p:spPr>
          <a:xfrm>
            <a:off x="9223022" y="4639733"/>
            <a:ext cx="2700242" cy="18767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A1B6A1DB-FA13-0759-FF7C-9DD3DF4C47B3}"/>
              </a:ext>
            </a:extLst>
          </p:cNvPr>
          <p:cNvSpPr txBox="1"/>
          <p:nvPr/>
        </p:nvSpPr>
        <p:spPr>
          <a:xfrm>
            <a:off x="10119396" y="4756550"/>
            <a:ext cx="907493" cy="369332"/>
          </a:xfrm>
          <a:prstGeom prst="rect">
            <a:avLst/>
          </a:prstGeom>
          <a:noFill/>
        </p:spPr>
        <p:txBody>
          <a:bodyPr wrap="none" rtlCol="0">
            <a:spAutoFit/>
          </a:bodyPr>
          <a:lstStyle/>
          <a:p>
            <a:r>
              <a:rPr lang="fr-FR" dirty="0"/>
              <a:t>Serveur</a:t>
            </a:r>
          </a:p>
        </p:txBody>
      </p:sp>
      <p:sp>
        <p:nvSpPr>
          <p:cNvPr id="17" name="Flèche vers la droite 16">
            <a:extLst>
              <a:ext uri="{FF2B5EF4-FFF2-40B4-BE49-F238E27FC236}">
                <a16:creationId xmlns:a16="http://schemas.microsoft.com/office/drawing/2014/main" id="{94A349FD-DDD5-763E-C25E-2B6A9D3FC63A}"/>
              </a:ext>
            </a:extLst>
          </p:cNvPr>
          <p:cNvSpPr/>
          <p:nvPr/>
        </p:nvSpPr>
        <p:spPr>
          <a:xfrm>
            <a:off x="4340578" y="4082533"/>
            <a:ext cx="4797778" cy="23104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CADCFC36-E8C5-FE45-7B27-C0B50BA178C4}"/>
              </a:ext>
            </a:extLst>
          </p:cNvPr>
          <p:cNvSpPr txBox="1"/>
          <p:nvPr/>
        </p:nvSpPr>
        <p:spPr>
          <a:xfrm>
            <a:off x="9223022" y="3959340"/>
            <a:ext cx="684803" cy="523220"/>
          </a:xfrm>
          <a:prstGeom prst="rect">
            <a:avLst/>
          </a:prstGeom>
          <a:noFill/>
        </p:spPr>
        <p:txBody>
          <a:bodyPr wrap="none" rtlCol="0">
            <a:spAutoFit/>
          </a:bodyPr>
          <a:lstStyle/>
          <a:p>
            <a:r>
              <a:rPr lang="fr-FR" sz="2800" dirty="0"/>
              <a:t>???</a:t>
            </a:r>
          </a:p>
        </p:txBody>
      </p:sp>
    </p:spTree>
    <p:extLst>
      <p:ext uri="{BB962C8B-B14F-4D97-AF65-F5344CB8AC3E}">
        <p14:creationId xmlns:p14="http://schemas.microsoft.com/office/powerpoint/2010/main" val="2134885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5314E6-E412-9704-0326-2A70D1AFF392}"/>
              </a:ext>
            </a:extLst>
          </p:cNvPr>
          <p:cNvSpPr>
            <a:spLocks noGrp="1"/>
          </p:cNvSpPr>
          <p:nvPr>
            <p:ph type="title"/>
          </p:nvPr>
        </p:nvSpPr>
        <p:spPr>
          <a:xfrm>
            <a:off x="838200" y="365125"/>
            <a:ext cx="10515600" cy="402519"/>
          </a:xfrm>
        </p:spPr>
        <p:txBody>
          <a:bodyPr>
            <a:normAutofit fontScale="90000"/>
          </a:bodyPr>
          <a:lstStyle/>
          <a:p>
            <a:pPr algn="ctr"/>
            <a:r>
              <a:rPr lang="fr-FR" dirty="0"/>
              <a:t>Poste à poste (‘Pair to Pair’) </a:t>
            </a:r>
          </a:p>
        </p:txBody>
      </p:sp>
      <p:pic>
        <p:nvPicPr>
          <p:cNvPr id="4" name="Image 3">
            <a:extLst>
              <a:ext uri="{FF2B5EF4-FFF2-40B4-BE49-F238E27FC236}">
                <a16:creationId xmlns:a16="http://schemas.microsoft.com/office/drawing/2014/main" id="{A66F878B-5AEE-A2BE-8CC8-D9369BAF6608}"/>
              </a:ext>
            </a:extLst>
          </p:cNvPr>
          <p:cNvPicPr>
            <a:picLocks noChangeAspect="1"/>
          </p:cNvPicPr>
          <p:nvPr/>
        </p:nvPicPr>
        <p:blipFill>
          <a:blip r:embed="rId2"/>
          <a:stretch>
            <a:fillRect/>
          </a:stretch>
        </p:blipFill>
        <p:spPr>
          <a:xfrm>
            <a:off x="2749550" y="1466850"/>
            <a:ext cx="6692900" cy="3924300"/>
          </a:xfrm>
          <a:prstGeom prst="rect">
            <a:avLst/>
          </a:prstGeom>
        </p:spPr>
      </p:pic>
      <p:sp>
        <p:nvSpPr>
          <p:cNvPr id="5" name="ZoneTexte 4">
            <a:extLst>
              <a:ext uri="{FF2B5EF4-FFF2-40B4-BE49-F238E27FC236}">
                <a16:creationId xmlns:a16="http://schemas.microsoft.com/office/drawing/2014/main" id="{AE15A779-7770-B127-1C1A-43BD36083652}"/>
              </a:ext>
            </a:extLst>
          </p:cNvPr>
          <p:cNvSpPr txBox="1"/>
          <p:nvPr/>
        </p:nvSpPr>
        <p:spPr>
          <a:xfrm>
            <a:off x="5407378" y="5441950"/>
            <a:ext cx="2229008" cy="523220"/>
          </a:xfrm>
          <a:prstGeom prst="rect">
            <a:avLst/>
          </a:prstGeom>
          <a:noFill/>
        </p:spPr>
        <p:txBody>
          <a:bodyPr wrap="none" rtlCol="0">
            <a:spAutoFit/>
          </a:bodyPr>
          <a:lstStyle/>
          <a:p>
            <a:r>
              <a:rPr lang="fr-FR" sz="2800" dirty="0"/>
              <a:t>P2P centralisé</a:t>
            </a:r>
          </a:p>
        </p:txBody>
      </p:sp>
    </p:spTree>
    <p:extLst>
      <p:ext uri="{BB962C8B-B14F-4D97-AF65-F5344CB8AC3E}">
        <p14:creationId xmlns:p14="http://schemas.microsoft.com/office/powerpoint/2010/main" val="2090860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EEEE7-6D65-4C33-8AA8-9978950FE12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C00A7F9-350B-D065-82BF-3A45CCAE32F7}"/>
              </a:ext>
            </a:extLst>
          </p:cNvPr>
          <p:cNvSpPr>
            <a:spLocks noGrp="1"/>
          </p:cNvSpPr>
          <p:nvPr>
            <p:ph type="title"/>
          </p:nvPr>
        </p:nvSpPr>
        <p:spPr>
          <a:xfrm>
            <a:off x="838200" y="365125"/>
            <a:ext cx="10515600" cy="402519"/>
          </a:xfrm>
        </p:spPr>
        <p:txBody>
          <a:bodyPr>
            <a:normAutofit fontScale="90000"/>
          </a:bodyPr>
          <a:lstStyle/>
          <a:p>
            <a:pPr algn="ctr"/>
            <a:r>
              <a:rPr lang="fr-FR" dirty="0"/>
              <a:t>Poste à poste (‘Pair to Pair’) </a:t>
            </a:r>
          </a:p>
        </p:txBody>
      </p:sp>
      <p:sp>
        <p:nvSpPr>
          <p:cNvPr id="5" name="ZoneTexte 4">
            <a:extLst>
              <a:ext uri="{FF2B5EF4-FFF2-40B4-BE49-F238E27FC236}">
                <a16:creationId xmlns:a16="http://schemas.microsoft.com/office/drawing/2014/main" id="{2AC4A6E4-8AB8-DBA0-8199-DE6A022022F0}"/>
              </a:ext>
            </a:extLst>
          </p:cNvPr>
          <p:cNvSpPr txBox="1"/>
          <p:nvPr/>
        </p:nvSpPr>
        <p:spPr>
          <a:xfrm>
            <a:off x="372534" y="1362138"/>
            <a:ext cx="2054730" cy="523220"/>
          </a:xfrm>
          <a:prstGeom prst="rect">
            <a:avLst/>
          </a:prstGeom>
          <a:noFill/>
        </p:spPr>
        <p:txBody>
          <a:bodyPr wrap="none" rtlCol="0">
            <a:spAutoFit/>
          </a:bodyPr>
          <a:lstStyle/>
          <a:p>
            <a:r>
              <a:rPr lang="fr-FR" sz="2800" dirty="0"/>
              <a:t>P2P Gnutella</a:t>
            </a:r>
          </a:p>
        </p:txBody>
      </p:sp>
      <p:pic>
        <p:nvPicPr>
          <p:cNvPr id="3" name="Image 2">
            <a:extLst>
              <a:ext uri="{FF2B5EF4-FFF2-40B4-BE49-F238E27FC236}">
                <a16:creationId xmlns:a16="http://schemas.microsoft.com/office/drawing/2014/main" id="{1036C5AD-BE7E-25C3-C94D-3AE7A1C5536D}"/>
              </a:ext>
            </a:extLst>
          </p:cNvPr>
          <p:cNvPicPr>
            <a:picLocks noChangeAspect="1"/>
          </p:cNvPicPr>
          <p:nvPr/>
        </p:nvPicPr>
        <p:blipFill>
          <a:blip r:embed="rId2"/>
          <a:stretch>
            <a:fillRect/>
          </a:stretch>
        </p:blipFill>
        <p:spPr>
          <a:xfrm>
            <a:off x="3191934" y="1011639"/>
            <a:ext cx="6855178" cy="3961004"/>
          </a:xfrm>
          <a:prstGeom prst="rect">
            <a:avLst/>
          </a:prstGeom>
        </p:spPr>
      </p:pic>
      <p:sp>
        <p:nvSpPr>
          <p:cNvPr id="6" name="ZoneTexte 5">
            <a:extLst>
              <a:ext uri="{FF2B5EF4-FFF2-40B4-BE49-F238E27FC236}">
                <a16:creationId xmlns:a16="http://schemas.microsoft.com/office/drawing/2014/main" id="{BA43D8F3-0584-6CD6-B267-23DFCBCDA711}"/>
              </a:ext>
            </a:extLst>
          </p:cNvPr>
          <p:cNvSpPr txBox="1"/>
          <p:nvPr/>
        </p:nvSpPr>
        <p:spPr>
          <a:xfrm>
            <a:off x="722489" y="5091289"/>
            <a:ext cx="10859911" cy="1477328"/>
          </a:xfrm>
          <a:prstGeom prst="rect">
            <a:avLst/>
          </a:prstGeom>
          <a:noFill/>
        </p:spPr>
        <p:txBody>
          <a:bodyPr wrap="square" rtlCol="0">
            <a:spAutoFit/>
          </a:bodyPr>
          <a:lstStyle/>
          <a:p>
            <a:r>
              <a:rPr lang="fr-FR" dirty="0"/>
              <a:t>Gnutella se distingue par son support à l'anonymat et son architecture décentralisée. Un réseau Gnutella se compose d'un ensemble de pairs évoluant de manière dynamique et connectés via TCP/IP.</a:t>
            </a:r>
          </a:p>
          <a:p>
            <a:endParaRPr lang="fr-FR" dirty="0"/>
          </a:p>
          <a:p>
            <a:r>
              <a:rPr lang="fr-FR" dirty="0"/>
              <a:t>Cette méthode présente certains inconvénients : la requête doit être envoyée à tous les pairs voisins à moins qu'une correspondance ne soit trouvée. Cela augmente le trafic sur le réseau.</a:t>
            </a:r>
          </a:p>
        </p:txBody>
      </p:sp>
    </p:spTree>
    <p:extLst>
      <p:ext uri="{BB962C8B-B14F-4D97-AF65-F5344CB8AC3E}">
        <p14:creationId xmlns:p14="http://schemas.microsoft.com/office/powerpoint/2010/main" val="2338312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761EB7-7295-1A55-98C0-0FB563708C89}"/>
              </a:ext>
            </a:extLst>
          </p:cNvPr>
          <p:cNvSpPr>
            <a:spLocks noGrp="1"/>
          </p:cNvSpPr>
          <p:nvPr>
            <p:ph type="title"/>
          </p:nvPr>
        </p:nvSpPr>
        <p:spPr>
          <a:xfrm>
            <a:off x="838200" y="365126"/>
            <a:ext cx="10515600" cy="718608"/>
          </a:xfrm>
        </p:spPr>
        <p:txBody>
          <a:bodyPr/>
          <a:lstStyle/>
          <a:p>
            <a:pPr algn="ctr"/>
            <a:r>
              <a:rPr lang="fr-FR" dirty="0"/>
              <a:t>P2P - </a:t>
            </a:r>
            <a:r>
              <a:rPr lang="fr-FR" dirty="0" err="1"/>
              <a:t>BitTorrent</a:t>
            </a:r>
            <a:endParaRPr lang="fr-FR" dirty="0"/>
          </a:p>
        </p:txBody>
      </p:sp>
      <p:pic>
        <p:nvPicPr>
          <p:cNvPr id="5" name="Image 4">
            <a:extLst>
              <a:ext uri="{FF2B5EF4-FFF2-40B4-BE49-F238E27FC236}">
                <a16:creationId xmlns:a16="http://schemas.microsoft.com/office/drawing/2014/main" id="{61E9EC33-FE26-9231-302E-78B0329173B7}"/>
              </a:ext>
            </a:extLst>
          </p:cNvPr>
          <p:cNvPicPr>
            <a:picLocks noChangeAspect="1"/>
          </p:cNvPicPr>
          <p:nvPr/>
        </p:nvPicPr>
        <p:blipFill>
          <a:blip r:embed="rId2"/>
          <a:stretch>
            <a:fillRect/>
          </a:stretch>
        </p:blipFill>
        <p:spPr>
          <a:xfrm>
            <a:off x="659694" y="1230489"/>
            <a:ext cx="5092700" cy="3606800"/>
          </a:xfrm>
          <a:prstGeom prst="rect">
            <a:avLst/>
          </a:prstGeom>
        </p:spPr>
      </p:pic>
      <p:sp>
        <p:nvSpPr>
          <p:cNvPr id="6" name="ZoneTexte 5">
            <a:extLst>
              <a:ext uri="{FF2B5EF4-FFF2-40B4-BE49-F238E27FC236}">
                <a16:creationId xmlns:a16="http://schemas.microsoft.com/office/drawing/2014/main" id="{ABBC426A-976B-878F-FE60-07104B58D332}"/>
              </a:ext>
            </a:extLst>
          </p:cNvPr>
          <p:cNvSpPr txBox="1"/>
          <p:nvPr/>
        </p:nvSpPr>
        <p:spPr>
          <a:xfrm>
            <a:off x="6434667" y="1490133"/>
            <a:ext cx="5192889" cy="4832092"/>
          </a:xfrm>
          <a:prstGeom prst="rect">
            <a:avLst/>
          </a:prstGeom>
          <a:noFill/>
        </p:spPr>
        <p:txBody>
          <a:bodyPr wrap="square" rtlCol="0">
            <a:spAutoFit/>
          </a:bodyPr>
          <a:lstStyle/>
          <a:p>
            <a:r>
              <a:rPr lang="fr-FR" sz="2800" dirty="0"/>
              <a:t>Le terme ‘seeder’ est utilisé pour les pairs qui possèdent déjà le fichier entier et donc participent uniquement en téléchargeant à d'autres pairs alors que le terme ‘leecher’ est utilisé pour décrire des pairs qui n'ont pas encore téléchargé l'intégralité du fichier. La collection de seeders/leechers pour un torrent s'appelle un ‘</a:t>
            </a:r>
            <a:r>
              <a:rPr lang="fr-FR" sz="2800" dirty="0" err="1"/>
              <a:t>Swarm</a:t>
            </a:r>
            <a:r>
              <a:rPr lang="fr-FR" sz="2800" dirty="0"/>
              <a:t>’</a:t>
            </a:r>
          </a:p>
        </p:txBody>
      </p:sp>
    </p:spTree>
    <p:extLst>
      <p:ext uri="{BB962C8B-B14F-4D97-AF65-F5344CB8AC3E}">
        <p14:creationId xmlns:p14="http://schemas.microsoft.com/office/powerpoint/2010/main" val="2407437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9D2F0-2B23-8899-A53D-4F8475BFB6D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D845158-5408-C662-FD97-E190293C42C6}"/>
              </a:ext>
            </a:extLst>
          </p:cNvPr>
          <p:cNvSpPr>
            <a:spLocks noGrp="1"/>
          </p:cNvSpPr>
          <p:nvPr>
            <p:ph type="title"/>
          </p:nvPr>
        </p:nvSpPr>
        <p:spPr>
          <a:xfrm>
            <a:off x="838200" y="365126"/>
            <a:ext cx="10515600" cy="718608"/>
          </a:xfrm>
        </p:spPr>
        <p:txBody>
          <a:bodyPr/>
          <a:lstStyle/>
          <a:p>
            <a:pPr algn="ctr"/>
            <a:r>
              <a:rPr lang="fr-FR" dirty="0"/>
              <a:t>P2P - </a:t>
            </a:r>
            <a:r>
              <a:rPr lang="fr-FR" dirty="0" err="1"/>
              <a:t>BitTorrent</a:t>
            </a:r>
            <a:endParaRPr lang="fr-FR" dirty="0"/>
          </a:p>
        </p:txBody>
      </p:sp>
      <p:pic>
        <p:nvPicPr>
          <p:cNvPr id="3" name="Image 2">
            <a:extLst>
              <a:ext uri="{FF2B5EF4-FFF2-40B4-BE49-F238E27FC236}">
                <a16:creationId xmlns:a16="http://schemas.microsoft.com/office/drawing/2014/main" id="{C8A0E6CA-1379-925D-B362-0E9BD52E5008}"/>
              </a:ext>
            </a:extLst>
          </p:cNvPr>
          <p:cNvPicPr>
            <a:picLocks noChangeAspect="1"/>
          </p:cNvPicPr>
          <p:nvPr/>
        </p:nvPicPr>
        <p:blipFill>
          <a:blip r:embed="rId2"/>
          <a:stretch>
            <a:fillRect/>
          </a:stretch>
        </p:blipFill>
        <p:spPr>
          <a:xfrm>
            <a:off x="1469589" y="1480193"/>
            <a:ext cx="9480633" cy="4671616"/>
          </a:xfrm>
          <a:prstGeom prst="rect">
            <a:avLst/>
          </a:prstGeom>
        </p:spPr>
      </p:pic>
    </p:spTree>
    <p:extLst>
      <p:ext uri="{BB962C8B-B14F-4D97-AF65-F5344CB8AC3E}">
        <p14:creationId xmlns:p14="http://schemas.microsoft.com/office/powerpoint/2010/main" val="2823931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9B6906A-2FC1-A2C6-8F5D-5430C898810D}"/>
              </a:ext>
            </a:extLst>
          </p:cNvPr>
          <p:cNvPicPr>
            <a:picLocks noChangeAspect="1"/>
          </p:cNvPicPr>
          <p:nvPr/>
        </p:nvPicPr>
        <p:blipFill>
          <a:blip r:embed="rId2"/>
          <a:stretch>
            <a:fillRect/>
          </a:stretch>
        </p:blipFill>
        <p:spPr>
          <a:xfrm>
            <a:off x="653135" y="936978"/>
            <a:ext cx="10676154" cy="4888089"/>
          </a:xfrm>
          <a:prstGeom prst="rect">
            <a:avLst/>
          </a:prstGeom>
        </p:spPr>
      </p:pic>
    </p:spTree>
    <p:extLst>
      <p:ext uri="{BB962C8B-B14F-4D97-AF65-F5344CB8AC3E}">
        <p14:creationId xmlns:p14="http://schemas.microsoft.com/office/powerpoint/2010/main" val="3562181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274710B-C527-49BC-4071-573755F8F671}"/>
              </a:ext>
            </a:extLst>
          </p:cNvPr>
          <p:cNvPicPr>
            <a:picLocks noChangeAspect="1"/>
          </p:cNvPicPr>
          <p:nvPr/>
        </p:nvPicPr>
        <p:blipFill>
          <a:blip r:embed="rId2"/>
          <a:stretch>
            <a:fillRect/>
          </a:stretch>
        </p:blipFill>
        <p:spPr>
          <a:xfrm>
            <a:off x="5576711" y="1370190"/>
            <a:ext cx="6227473" cy="3777544"/>
          </a:xfrm>
          <a:prstGeom prst="rect">
            <a:avLst/>
          </a:prstGeom>
        </p:spPr>
      </p:pic>
      <p:sp>
        <p:nvSpPr>
          <p:cNvPr id="5" name="ZoneTexte 4">
            <a:extLst>
              <a:ext uri="{FF2B5EF4-FFF2-40B4-BE49-F238E27FC236}">
                <a16:creationId xmlns:a16="http://schemas.microsoft.com/office/drawing/2014/main" id="{091FFC39-7EC9-EB13-5A1D-1201EB308FE8}"/>
              </a:ext>
            </a:extLst>
          </p:cNvPr>
          <p:cNvSpPr txBox="1"/>
          <p:nvPr/>
        </p:nvSpPr>
        <p:spPr>
          <a:xfrm>
            <a:off x="5576711" y="191911"/>
            <a:ext cx="742511" cy="523220"/>
          </a:xfrm>
          <a:prstGeom prst="rect">
            <a:avLst/>
          </a:prstGeom>
          <a:noFill/>
        </p:spPr>
        <p:txBody>
          <a:bodyPr wrap="none" rtlCol="0">
            <a:spAutoFit/>
          </a:bodyPr>
          <a:lstStyle/>
          <a:p>
            <a:r>
              <a:rPr lang="fr-FR" sz="2800" dirty="0"/>
              <a:t>NFS</a:t>
            </a:r>
          </a:p>
        </p:txBody>
      </p:sp>
      <p:pic>
        <p:nvPicPr>
          <p:cNvPr id="6" name="Image 5">
            <a:extLst>
              <a:ext uri="{FF2B5EF4-FFF2-40B4-BE49-F238E27FC236}">
                <a16:creationId xmlns:a16="http://schemas.microsoft.com/office/drawing/2014/main" id="{C8782316-5029-C591-1570-DE75D4387C4E}"/>
              </a:ext>
            </a:extLst>
          </p:cNvPr>
          <p:cNvPicPr>
            <a:picLocks noChangeAspect="1"/>
          </p:cNvPicPr>
          <p:nvPr/>
        </p:nvPicPr>
        <p:blipFill>
          <a:blip r:embed="rId3"/>
          <a:stretch>
            <a:fillRect/>
          </a:stretch>
        </p:blipFill>
        <p:spPr>
          <a:xfrm>
            <a:off x="621594" y="715131"/>
            <a:ext cx="3975735" cy="5889978"/>
          </a:xfrm>
          <a:prstGeom prst="rect">
            <a:avLst/>
          </a:prstGeom>
        </p:spPr>
      </p:pic>
    </p:spTree>
    <p:extLst>
      <p:ext uri="{BB962C8B-B14F-4D97-AF65-F5344CB8AC3E}">
        <p14:creationId xmlns:p14="http://schemas.microsoft.com/office/powerpoint/2010/main" val="22491320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12497-C037-3265-1407-C3DFFD7FA055}"/>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20D5CB6A-719D-00CB-6D43-263F7037CDC4}"/>
              </a:ext>
            </a:extLst>
          </p:cNvPr>
          <p:cNvSpPr txBox="1"/>
          <p:nvPr/>
        </p:nvSpPr>
        <p:spPr>
          <a:xfrm>
            <a:off x="5576711" y="191911"/>
            <a:ext cx="742511" cy="523220"/>
          </a:xfrm>
          <a:prstGeom prst="rect">
            <a:avLst/>
          </a:prstGeom>
          <a:noFill/>
        </p:spPr>
        <p:txBody>
          <a:bodyPr wrap="none" rtlCol="0">
            <a:spAutoFit/>
          </a:bodyPr>
          <a:lstStyle/>
          <a:p>
            <a:r>
              <a:rPr lang="fr-FR" sz="2800" dirty="0"/>
              <a:t>NFS</a:t>
            </a:r>
          </a:p>
        </p:txBody>
      </p:sp>
      <p:pic>
        <p:nvPicPr>
          <p:cNvPr id="3" name="Image 2">
            <a:extLst>
              <a:ext uri="{FF2B5EF4-FFF2-40B4-BE49-F238E27FC236}">
                <a16:creationId xmlns:a16="http://schemas.microsoft.com/office/drawing/2014/main" id="{EF1E29C1-3D24-E8BC-D09B-10454AE27067}"/>
              </a:ext>
            </a:extLst>
          </p:cNvPr>
          <p:cNvPicPr>
            <a:picLocks noChangeAspect="1"/>
          </p:cNvPicPr>
          <p:nvPr/>
        </p:nvPicPr>
        <p:blipFill>
          <a:blip r:embed="rId2"/>
          <a:stretch>
            <a:fillRect/>
          </a:stretch>
        </p:blipFill>
        <p:spPr>
          <a:xfrm>
            <a:off x="2209800" y="1158148"/>
            <a:ext cx="7772400" cy="4541703"/>
          </a:xfrm>
          <a:prstGeom prst="rect">
            <a:avLst/>
          </a:prstGeom>
        </p:spPr>
      </p:pic>
      <p:sp>
        <p:nvSpPr>
          <p:cNvPr id="8" name="ZoneTexte 7">
            <a:extLst>
              <a:ext uri="{FF2B5EF4-FFF2-40B4-BE49-F238E27FC236}">
                <a16:creationId xmlns:a16="http://schemas.microsoft.com/office/drawing/2014/main" id="{C76DFB77-698D-508E-D6A4-6B05AB3FBCC5}"/>
              </a:ext>
            </a:extLst>
          </p:cNvPr>
          <p:cNvSpPr txBox="1"/>
          <p:nvPr/>
        </p:nvSpPr>
        <p:spPr>
          <a:xfrm>
            <a:off x="3984978" y="3917244"/>
            <a:ext cx="386644" cy="400110"/>
          </a:xfrm>
          <a:prstGeom prst="rect">
            <a:avLst/>
          </a:prstGeom>
          <a:noFill/>
        </p:spPr>
        <p:txBody>
          <a:bodyPr wrap="none" rtlCol="0">
            <a:spAutoFit/>
          </a:bodyPr>
          <a:lstStyle/>
          <a:p>
            <a:r>
              <a:rPr lang="fr-FR" sz="2000" dirty="0">
                <a:solidFill>
                  <a:schemeClr val="accent1"/>
                </a:solidFill>
                <a:latin typeface="Times New Roman" panose="02020603050405020304" pitchFamily="18" charset="0"/>
                <a:cs typeface="Times New Roman" panose="02020603050405020304" pitchFamily="18" charset="0"/>
              </a:rPr>
              <a:t>a)</a:t>
            </a:r>
          </a:p>
        </p:txBody>
      </p:sp>
      <p:sp>
        <p:nvSpPr>
          <p:cNvPr id="9" name="ZoneTexte 8">
            <a:extLst>
              <a:ext uri="{FF2B5EF4-FFF2-40B4-BE49-F238E27FC236}">
                <a16:creationId xmlns:a16="http://schemas.microsoft.com/office/drawing/2014/main" id="{77FA6460-1D49-1C47-CC1D-15B3A9BBBFEF}"/>
              </a:ext>
            </a:extLst>
          </p:cNvPr>
          <p:cNvSpPr txBox="1"/>
          <p:nvPr/>
        </p:nvSpPr>
        <p:spPr>
          <a:xfrm>
            <a:off x="7627057" y="3916598"/>
            <a:ext cx="512231" cy="400110"/>
          </a:xfrm>
          <a:prstGeom prst="rect">
            <a:avLst/>
          </a:prstGeom>
          <a:noFill/>
        </p:spPr>
        <p:txBody>
          <a:bodyPr wrap="square" rtlCol="0">
            <a:spAutoFit/>
          </a:bodyPr>
          <a:lstStyle/>
          <a:p>
            <a:r>
              <a:rPr lang="fr-FR" sz="2000" dirty="0">
                <a:solidFill>
                  <a:schemeClr val="accent1"/>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2099961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B976C-0A0F-944D-FFF2-E33A028BB840}"/>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438EF7DC-D434-41F5-F47A-FCA63A6B55B2}"/>
              </a:ext>
            </a:extLst>
          </p:cNvPr>
          <p:cNvSpPr txBox="1"/>
          <p:nvPr/>
        </p:nvSpPr>
        <p:spPr>
          <a:xfrm>
            <a:off x="5576711" y="191911"/>
            <a:ext cx="742511" cy="523220"/>
          </a:xfrm>
          <a:prstGeom prst="rect">
            <a:avLst/>
          </a:prstGeom>
          <a:noFill/>
        </p:spPr>
        <p:txBody>
          <a:bodyPr wrap="none" rtlCol="0">
            <a:spAutoFit/>
          </a:bodyPr>
          <a:lstStyle/>
          <a:p>
            <a:r>
              <a:rPr lang="fr-FR" sz="2800" dirty="0"/>
              <a:t>NFS</a:t>
            </a:r>
          </a:p>
        </p:txBody>
      </p:sp>
      <p:pic>
        <p:nvPicPr>
          <p:cNvPr id="2" name="Image 1">
            <a:extLst>
              <a:ext uri="{FF2B5EF4-FFF2-40B4-BE49-F238E27FC236}">
                <a16:creationId xmlns:a16="http://schemas.microsoft.com/office/drawing/2014/main" id="{5B9AC9E7-0002-50F9-7F58-60A4665A40D8}"/>
              </a:ext>
            </a:extLst>
          </p:cNvPr>
          <p:cNvPicPr>
            <a:picLocks noChangeAspect="1"/>
          </p:cNvPicPr>
          <p:nvPr/>
        </p:nvPicPr>
        <p:blipFill>
          <a:blip r:embed="rId2"/>
          <a:stretch>
            <a:fillRect/>
          </a:stretch>
        </p:blipFill>
        <p:spPr>
          <a:xfrm>
            <a:off x="2015389" y="1378649"/>
            <a:ext cx="8788336" cy="4186773"/>
          </a:xfrm>
          <a:prstGeom prst="rect">
            <a:avLst/>
          </a:prstGeom>
        </p:spPr>
      </p:pic>
    </p:spTree>
    <p:extLst>
      <p:ext uri="{BB962C8B-B14F-4D97-AF65-F5344CB8AC3E}">
        <p14:creationId xmlns:p14="http://schemas.microsoft.com/office/powerpoint/2010/main" val="261188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8340F-4DAF-00CD-5269-4AD0C1F34202}"/>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B31231A9-379F-582B-9B1B-8C1F0B1BA23E}"/>
              </a:ext>
            </a:extLst>
          </p:cNvPr>
          <p:cNvSpPr txBox="1"/>
          <p:nvPr/>
        </p:nvSpPr>
        <p:spPr>
          <a:xfrm>
            <a:off x="3296355" y="124178"/>
            <a:ext cx="5046574" cy="523220"/>
          </a:xfrm>
          <a:prstGeom prst="rect">
            <a:avLst/>
          </a:prstGeom>
          <a:noFill/>
        </p:spPr>
        <p:txBody>
          <a:bodyPr wrap="none" rtlCol="0">
            <a:spAutoFit/>
          </a:bodyPr>
          <a:lstStyle/>
          <a:p>
            <a:r>
              <a:rPr lang="fr-FR" sz="2800" dirty="0"/>
              <a:t>Différences : Stateful vs. Stateless</a:t>
            </a:r>
          </a:p>
        </p:txBody>
      </p:sp>
      <p:sp>
        <p:nvSpPr>
          <p:cNvPr id="3" name="ZoneTexte 2">
            <a:extLst>
              <a:ext uri="{FF2B5EF4-FFF2-40B4-BE49-F238E27FC236}">
                <a16:creationId xmlns:a16="http://schemas.microsoft.com/office/drawing/2014/main" id="{AFE77FA9-4664-DB7B-89AC-81DDFEE32CE6}"/>
              </a:ext>
            </a:extLst>
          </p:cNvPr>
          <p:cNvSpPr txBox="1"/>
          <p:nvPr/>
        </p:nvSpPr>
        <p:spPr>
          <a:xfrm>
            <a:off x="423553" y="613529"/>
            <a:ext cx="10792178" cy="5909310"/>
          </a:xfrm>
          <a:prstGeom prst="rect">
            <a:avLst/>
          </a:prstGeom>
          <a:noFill/>
        </p:spPr>
        <p:txBody>
          <a:bodyPr wrap="square" rtlCol="0">
            <a:spAutoFit/>
          </a:bodyPr>
          <a:lstStyle/>
          <a:p>
            <a:pPr marL="285750" indent="-285750" algn="just">
              <a:buFont typeface="Arial" panose="020B0604020202020204" pitchFamily="34" charset="0"/>
              <a:buChar char="•"/>
            </a:pPr>
            <a:r>
              <a:rPr lang="fr-FR" b="1" dirty="0"/>
              <a:t>États</a:t>
            </a:r>
            <a:r>
              <a:rPr lang="fr-FR" dirty="0"/>
              <a:t> : les applications avec état (‘</a:t>
            </a:r>
            <a:r>
              <a:rPr lang="fr-FR" b="1" dirty="0"/>
              <a:t>stateful</a:t>
            </a:r>
            <a:r>
              <a:rPr lang="fr-FR" dirty="0"/>
              <a:t>’) réagissent en fonction de l'état actuel, tandis que les applications sans état (‘</a:t>
            </a:r>
            <a:r>
              <a:rPr lang="fr-FR" b="1" dirty="0"/>
              <a:t>stateless’</a:t>
            </a:r>
            <a:r>
              <a:rPr lang="fr-FR" dirty="0"/>
              <a:t>)  sont indépendantes de l'état et des demandes précédentes ou ultérieures.</a:t>
            </a:r>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r>
              <a:rPr lang="fr-FR" b="1" dirty="0"/>
              <a:t>Stockage des informations </a:t>
            </a:r>
            <a:r>
              <a:rPr lang="fr-FR" dirty="0"/>
              <a:t>: les applications avec état stockent et utilisent des informations, souvent pour identifier l'utilisateur à l'origine de la demande, garantissant ainsi une connexion persistante. Par contre, lorsque le serveur ne stocke pas de données mais se connecte à une base de données pour vérifier ce qui est nécessaire, il est considéré comme sans état.</a:t>
            </a:r>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r>
              <a:rPr lang="fr-FR" b="1" dirty="0"/>
              <a:t>Requêtes</a:t>
            </a:r>
            <a:r>
              <a:rPr lang="fr-FR" dirty="0"/>
              <a:t> : toutes les demandes effectuées dans les services sans état contiennent toutes les informations nécessaires et suivent un cycle demande-réponse. En revanche, dans les applications avec état, les requêtes dépendent de l’état du serveur.</a:t>
            </a:r>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r>
              <a:rPr lang="fr-FR" b="1" dirty="0"/>
              <a:t>État généré </a:t>
            </a:r>
            <a:r>
              <a:rPr lang="fr-FR" dirty="0"/>
              <a:t>: nous générons et stockons une session sur le serveur lors de la création d'applications avec état.</a:t>
            </a:r>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r>
              <a:rPr lang="fr-FR" b="1" dirty="0"/>
              <a:t>État dans le client </a:t>
            </a:r>
            <a:r>
              <a:rPr lang="fr-FR" dirty="0"/>
              <a:t>: les applications sans état sont créées lorsque nous envoyons des demandes pour obtenir certaines informations et effectuons des demandes ultérieures basées sur ces informations, en stockant tout dans le client.</a:t>
            </a:r>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r>
              <a:rPr lang="fr-FR" b="1" dirty="0"/>
              <a:t>Cas d'utilisation </a:t>
            </a:r>
            <a:r>
              <a:rPr lang="fr-FR" dirty="0"/>
              <a:t>: dans une architecture de microservices avec des conteneurs, les développeurs utilisent le plus souvent des applications ou des services sans état. En revanche, les applications avec état sont plus courantes dans les architectures monolithiques.</a:t>
            </a:r>
          </a:p>
        </p:txBody>
      </p:sp>
    </p:spTree>
    <p:extLst>
      <p:ext uri="{BB962C8B-B14F-4D97-AF65-F5344CB8AC3E}">
        <p14:creationId xmlns:p14="http://schemas.microsoft.com/office/powerpoint/2010/main" val="868361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42DAD-E047-2580-7EB9-8EEB453F47E6}"/>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EC9E3100-845B-B29B-B280-70F412DC9923}"/>
              </a:ext>
            </a:extLst>
          </p:cNvPr>
          <p:cNvSpPr txBox="1"/>
          <p:nvPr/>
        </p:nvSpPr>
        <p:spPr>
          <a:xfrm>
            <a:off x="5576711" y="191911"/>
            <a:ext cx="742511" cy="523220"/>
          </a:xfrm>
          <a:prstGeom prst="rect">
            <a:avLst/>
          </a:prstGeom>
          <a:noFill/>
        </p:spPr>
        <p:txBody>
          <a:bodyPr wrap="none" rtlCol="0">
            <a:spAutoFit/>
          </a:bodyPr>
          <a:lstStyle/>
          <a:p>
            <a:r>
              <a:rPr lang="fr-FR" sz="2800" dirty="0"/>
              <a:t>NFS</a:t>
            </a:r>
          </a:p>
        </p:txBody>
      </p:sp>
      <p:pic>
        <p:nvPicPr>
          <p:cNvPr id="3" name="Image 2">
            <a:extLst>
              <a:ext uri="{FF2B5EF4-FFF2-40B4-BE49-F238E27FC236}">
                <a16:creationId xmlns:a16="http://schemas.microsoft.com/office/drawing/2014/main" id="{93AD46CF-2A33-A27F-3981-735CD61BFD0E}"/>
              </a:ext>
            </a:extLst>
          </p:cNvPr>
          <p:cNvPicPr>
            <a:picLocks noChangeAspect="1"/>
          </p:cNvPicPr>
          <p:nvPr/>
        </p:nvPicPr>
        <p:blipFill>
          <a:blip r:embed="rId2"/>
          <a:stretch>
            <a:fillRect/>
          </a:stretch>
        </p:blipFill>
        <p:spPr>
          <a:xfrm>
            <a:off x="3257550" y="1198124"/>
            <a:ext cx="5676900" cy="4051300"/>
          </a:xfrm>
          <a:prstGeom prst="rect">
            <a:avLst/>
          </a:prstGeom>
        </p:spPr>
      </p:pic>
    </p:spTree>
    <p:extLst>
      <p:ext uri="{BB962C8B-B14F-4D97-AF65-F5344CB8AC3E}">
        <p14:creationId xmlns:p14="http://schemas.microsoft.com/office/powerpoint/2010/main" val="1444137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FD1B52-CB08-1B87-EBC2-18B5C7C1F243}"/>
              </a:ext>
            </a:extLst>
          </p:cNvPr>
          <p:cNvSpPr>
            <a:spLocks noGrp="1"/>
          </p:cNvSpPr>
          <p:nvPr>
            <p:ph type="title"/>
          </p:nvPr>
        </p:nvSpPr>
        <p:spPr>
          <a:xfrm>
            <a:off x="838200" y="365125"/>
            <a:ext cx="10515600" cy="628297"/>
          </a:xfrm>
        </p:spPr>
        <p:txBody>
          <a:bodyPr>
            <a:normAutofit fontScale="90000"/>
          </a:bodyPr>
          <a:lstStyle/>
          <a:p>
            <a:pPr algn="ctr"/>
            <a:r>
              <a:rPr lang="fr-FR" dirty="0"/>
              <a:t>NFS – répertoire </a:t>
            </a:r>
          </a:p>
        </p:txBody>
      </p:sp>
      <p:pic>
        <p:nvPicPr>
          <p:cNvPr id="5" name="Image 4">
            <a:extLst>
              <a:ext uri="{FF2B5EF4-FFF2-40B4-BE49-F238E27FC236}">
                <a16:creationId xmlns:a16="http://schemas.microsoft.com/office/drawing/2014/main" id="{891EF047-CE2C-745B-D2B7-DDBA250DA128}"/>
              </a:ext>
            </a:extLst>
          </p:cNvPr>
          <p:cNvPicPr>
            <a:picLocks noChangeAspect="1"/>
          </p:cNvPicPr>
          <p:nvPr/>
        </p:nvPicPr>
        <p:blipFill>
          <a:blip r:embed="rId2"/>
          <a:stretch>
            <a:fillRect/>
          </a:stretch>
        </p:blipFill>
        <p:spPr>
          <a:xfrm>
            <a:off x="2209800" y="1193912"/>
            <a:ext cx="7772400" cy="5170085"/>
          </a:xfrm>
          <a:prstGeom prst="rect">
            <a:avLst/>
          </a:prstGeom>
        </p:spPr>
      </p:pic>
    </p:spTree>
    <p:extLst>
      <p:ext uri="{BB962C8B-B14F-4D97-AF65-F5344CB8AC3E}">
        <p14:creationId xmlns:p14="http://schemas.microsoft.com/office/powerpoint/2010/main" val="3720115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5CE7456-A533-E256-44C0-F767E3AC3118}"/>
              </a:ext>
            </a:extLst>
          </p:cNvPr>
          <p:cNvPicPr>
            <a:picLocks noChangeAspect="1"/>
          </p:cNvPicPr>
          <p:nvPr/>
        </p:nvPicPr>
        <p:blipFill>
          <a:blip r:embed="rId2"/>
          <a:stretch>
            <a:fillRect/>
          </a:stretch>
        </p:blipFill>
        <p:spPr>
          <a:xfrm>
            <a:off x="1559231" y="685800"/>
            <a:ext cx="4224377" cy="5486400"/>
          </a:xfrm>
          <a:prstGeom prst="rect">
            <a:avLst/>
          </a:prstGeom>
        </p:spPr>
      </p:pic>
      <p:pic>
        <p:nvPicPr>
          <p:cNvPr id="4" name="Image 3">
            <a:extLst>
              <a:ext uri="{FF2B5EF4-FFF2-40B4-BE49-F238E27FC236}">
                <a16:creationId xmlns:a16="http://schemas.microsoft.com/office/drawing/2014/main" id="{84E3CD85-E8FB-3085-FB85-59B3016FC325}"/>
              </a:ext>
            </a:extLst>
          </p:cNvPr>
          <p:cNvPicPr>
            <a:picLocks noChangeAspect="1"/>
          </p:cNvPicPr>
          <p:nvPr/>
        </p:nvPicPr>
        <p:blipFill>
          <a:blip r:embed="rId3"/>
          <a:stretch>
            <a:fillRect/>
          </a:stretch>
        </p:blipFill>
        <p:spPr>
          <a:xfrm>
            <a:off x="7059789" y="4327878"/>
            <a:ext cx="2768600" cy="1295400"/>
          </a:xfrm>
          <a:prstGeom prst="rect">
            <a:avLst/>
          </a:prstGeom>
        </p:spPr>
      </p:pic>
      <p:sp>
        <p:nvSpPr>
          <p:cNvPr id="5" name="Flèche vers la gauche 4">
            <a:extLst>
              <a:ext uri="{FF2B5EF4-FFF2-40B4-BE49-F238E27FC236}">
                <a16:creationId xmlns:a16="http://schemas.microsoft.com/office/drawing/2014/main" id="{8B46F14C-FE88-D408-9720-D78F59462F4E}"/>
              </a:ext>
            </a:extLst>
          </p:cNvPr>
          <p:cNvSpPr/>
          <p:nvPr/>
        </p:nvSpPr>
        <p:spPr>
          <a:xfrm>
            <a:off x="5966448" y="4470399"/>
            <a:ext cx="857955" cy="33584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03085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C7A4E8B-9BB5-E47E-6483-2BCDDFE282A6}"/>
              </a:ext>
            </a:extLst>
          </p:cNvPr>
          <p:cNvPicPr>
            <a:picLocks noChangeAspect="1"/>
          </p:cNvPicPr>
          <p:nvPr/>
        </p:nvPicPr>
        <p:blipFill>
          <a:blip r:embed="rId2"/>
          <a:stretch>
            <a:fillRect/>
          </a:stretch>
        </p:blipFill>
        <p:spPr>
          <a:xfrm>
            <a:off x="2209800" y="1236931"/>
            <a:ext cx="7772400" cy="4384137"/>
          </a:xfrm>
          <a:prstGeom prst="rect">
            <a:avLst/>
          </a:prstGeom>
        </p:spPr>
      </p:pic>
    </p:spTree>
    <p:extLst>
      <p:ext uri="{BB962C8B-B14F-4D97-AF65-F5344CB8AC3E}">
        <p14:creationId xmlns:p14="http://schemas.microsoft.com/office/powerpoint/2010/main" val="3120176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7973603-4DF7-76DD-C227-6AE60AF81875}"/>
              </a:ext>
            </a:extLst>
          </p:cNvPr>
          <p:cNvPicPr>
            <a:picLocks noChangeAspect="1"/>
          </p:cNvPicPr>
          <p:nvPr/>
        </p:nvPicPr>
        <p:blipFill>
          <a:blip r:embed="rId2"/>
          <a:stretch>
            <a:fillRect/>
          </a:stretch>
        </p:blipFill>
        <p:spPr>
          <a:xfrm>
            <a:off x="2289668" y="0"/>
            <a:ext cx="7612663" cy="6858000"/>
          </a:xfrm>
          <a:prstGeom prst="rect">
            <a:avLst/>
          </a:prstGeom>
        </p:spPr>
      </p:pic>
      <p:sp>
        <p:nvSpPr>
          <p:cNvPr id="3" name="ZoneTexte 2">
            <a:extLst>
              <a:ext uri="{FF2B5EF4-FFF2-40B4-BE49-F238E27FC236}">
                <a16:creationId xmlns:a16="http://schemas.microsoft.com/office/drawing/2014/main" id="{504E8190-7411-575E-CF51-E673D8CA1661}"/>
              </a:ext>
            </a:extLst>
          </p:cNvPr>
          <p:cNvSpPr txBox="1"/>
          <p:nvPr/>
        </p:nvSpPr>
        <p:spPr>
          <a:xfrm>
            <a:off x="2506133" y="2777066"/>
            <a:ext cx="1385316" cy="461665"/>
          </a:xfrm>
          <a:prstGeom prst="rect">
            <a:avLst/>
          </a:prstGeom>
          <a:noFill/>
        </p:spPr>
        <p:txBody>
          <a:bodyPr wrap="none" rtlCol="0">
            <a:spAutoFit/>
          </a:bodyPr>
          <a:lstStyle/>
          <a:p>
            <a:r>
              <a:rPr lang="fr-FR" sz="2400" b="1" dirty="0">
                <a:solidFill>
                  <a:srgbClr val="00B050"/>
                </a:solidFill>
              </a:rPr>
              <a:t>DOCKERS</a:t>
            </a:r>
          </a:p>
        </p:txBody>
      </p:sp>
    </p:spTree>
    <p:extLst>
      <p:ext uri="{BB962C8B-B14F-4D97-AF65-F5344CB8AC3E}">
        <p14:creationId xmlns:p14="http://schemas.microsoft.com/office/powerpoint/2010/main" val="1885765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0AA129C-F502-F5CD-A629-3D7248F0AB1A}"/>
              </a:ext>
            </a:extLst>
          </p:cNvPr>
          <p:cNvPicPr>
            <a:picLocks noChangeAspect="1"/>
          </p:cNvPicPr>
          <p:nvPr/>
        </p:nvPicPr>
        <p:blipFill>
          <a:blip r:embed="rId2"/>
          <a:stretch>
            <a:fillRect/>
          </a:stretch>
        </p:blipFill>
        <p:spPr>
          <a:xfrm>
            <a:off x="3546828" y="510352"/>
            <a:ext cx="4377972" cy="5837296"/>
          </a:xfrm>
          <a:prstGeom prst="rect">
            <a:avLst/>
          </a:prstGeom>
        </p:spPr>
      </p:pic>
    </p:spTree>
    <p:extLst>
      <p:ext uri="{BB962C8B-B14F-4D97-AF65-F5344CB8AC3E}">
        <p14:creationId xmlns:p14="http://schemas.microsoft.com/office/powerpoint/2010/main" val="1387031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7F84BC5-C71A-385B-4648-1D26ABD57D76}"/>
              </a:ext>
            </a:extLst>
          </p:cNvPr>
          <p:cNvPicPr>
            <a:picLocks noChangeAspect="1"/>
          </p:cNvPicPr>
          <p:nvPr/>
        </p:nvPicPr>
        <p:blipFill>
          <a:blip r:embed="rId2"/>
          <a:stretch>
            <a:fillRect/>
          </a:stretch>
        </p:blipFill>
        <p:spPr>
          <a:xfrm>
            <a:off x="519289" y="1166966"/>
            <a:ext cx="10782989" cy="5278990"/>
          </a:xfrm>
          <a:prstGeom prst="rect">
            <a:avLst/>
          </a:prstGeom>
        </p:spPr>
      </p:pic>
      <p:sp>
        <p:nvSpPr>
          <p:cNvPr id="5" name="ZoneTexte 4">
            <a:extLst>
              <a:ext uri="{FF2B5EF4-FFF2-40B4-BE49-F238E27FC236}">
                <a16:creationId xmlns:a16="http://schemas.microsoft.com/office/drawing/2014/main" id="{FE4DB854-C169-0C58-B531-A36494923C82}"/>
              </a:ext>
            </a:extLst>
          </p:cNvPr>
          <p:cNvSpPr txBox="1"/>
          <p:nvPr/>
        </p:nvSpPr>
        <p:spPr>
          <a:xfrm>
            <a:off x="4052711" y="462844"/>
            <a:ext cx="1257075" cy="369332"/>
          </a:xfrm>
          <a:prstGeom prst="rect">
            <a:avLst/>
          </a:prstGeom>
          <a:noFill/>
        </p:spPr>
        <p:txBody>
          <a:bodyPr wrap="none" rtlCol="0">
            <a:spAutoFit/>
          </a:bodyPr>
          <a:lstStyle/>
          <a:p>
            <a:r>
              <a:rPr lang="fr-FR" dirty="0" err="1"/>
              <a:t>Kubernetes</a:t>
            </a:r>
            <a:endParaRPr lang="fr-FR" dirty="0"/>
          </a:p>
        </p:txBody>
      </p:sp>
    </p:spTree>
    <p:extLst>
      <p:ext uri="{BB962C8B-B14F-4D97-AF65-F5344CB8AC3E}">
        <p14:creationId xmlns:p14="http://schemas.microsoft.com/office/powerpoint/2010/main" val="17623295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20677</TotalTime>
  <Words>2072</Words>
  <Application>Microsoft Macintosh PowerPoint</Application>
  <PresentationFormat>Grand écran</PresentationFormat>
  <Paragraphs>270</Paragraphs>
  <Slides>45</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45</vt:i4>
      </vt:variant>
    </vt:vector>
  </HeadingPairs>
  <TitlesOfParts>
    <vt:vector size="51" baseType="lpstr">
      <vt:lpstr>Arial</vt:lpstr>
      <vt:lpstr>Arial</vt:lpstr>
      <vt:lpstr>Calibri</vt:lpstr>
      <vt:lpstr>Calibri Light</vt:lpstr>
      <vt:lpstr>Times New Roman</vt:lpstr>
      <vt:lpstr>Thème Office</vt:lpstr>
      <vt:lpstr>VM vs container</vt:lpstr>
      <vt:lpstr>Evolution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UDP vs TCP</vt:lpstr>
      <vt:lpstr>ORDRE CASUAL</vt:lpstr>
      <vt:lpstr>Architecture RCP </vt:lpstr>
      <vt:lpstr>CORBA – Création d’objets</vt:lpstr>
      <vt:lpstr>SOAP</vt:lpstr>
      <vt:lpstr>SOAP vs REST</vt:lpstr>
      <vt:lpstr>Protocol Buffers</vt:lpstr>
      <vt:lpstr>RPC vs gRPC</vt:lpstr>
      <vt:lpstr>Objets  - Java </vt:lpstr>
      <vt:lpstr>Objets </vt:lpstr>
      <vt:lpstr>‘Heap’ vs Pile</vt:lpstr>
      <vt:lpstr>RMI</vt:lpstr>
      <vt:lpstr>RMI</vt:lpstr>
      <vt:lpstr>RMI</vt:lpstr>
      <vt:lpstr>RMI Architecture</vt:lpstr>
      <vt:lpstr>Architecture RMI</vt:lpstr>
      <vt:lpstr>Architecture RMI</vt:lpstr>
      <vt:lpstr>Architecture RMI</vt:lpstr>
      <vt:lpstr>RMI</vt:lpstr>
      <vt:lpstr>Architecture RMI - configuration</vt:lpstr>
      <vt:lpstr>Architecture RMI - configuration</vt:lpstr>
      <vt:lpstr>Architecture RMI - configuration</vt:lpstr>
      <vt:lpstr>Architecture RMI - configuration</vt:lpstr>
      <vt:lpstr>Déroulement de l’exécution</vt:lpstr>
      <vt:lpstr>Service de fichiers</vt:lpstr>
      <vt:lpstr>Service de fichiers</vt:lpstr>
      <vt:lpstr>Poste à poste (‘Pair to Pair’) </vt:lpstr>
      <vt:lpstr>Poste à poste (‘Pair to Pair’) </vt:lpstr>
      <vt:lpstr>P2P - BitTorrent</vt:lpstr>
      <vt:lpstr>P2P - BitTorrent</vt:lpstr>
      <vt:lpstr>Présentation PowerPoint</vt:lpstr>
      <vt:lpstr>Présentation PowerPoint</vt:lpstr>
      <vt:lpstr>Présentation PowerPoint</vt:lpstr>
      <vt:lpstr>Présentation PowerPoint</vt:lpstr>
      <vt:lpstr>Présentation PowerPoint</vt:lpstr>
      <vt:lpstr>NFS – répertoire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alejandro quintero</dc:creator>
  <cp:lastModifiedBy>alejandro quintero</cp:lastModifiedBy>
  <cp:revision>33</cp:revision>
  <dcterms:created xsi:type="dcterms:W3CDTF">2024-01-17T22:06:33Z</dcterms:created>
  <dcterms:modified xsi:type="dcterms:W3CDTF">2024-02-15T14:08:48Z</dcterms:modified>
</cp:coreProperties>
</file>