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404" r:id="rId3"/>
    <p:sldId id="321" r:id="rId4"/>
    <p:sldId id="389" r:id="rId5"/>
    <p:sldId id="390" r:id="rId6"/>
    <p:sldId id="391" r:id="rId7"/>
    <p:sldId id="393" r:id="rId8"/>
    <p:sldId id="313" r:id="rId9"/>
    <p:sldId id="405" r:id="rId10"/>
    <p:sldId id="406" r:id="rId11"/>
    <p:sldId id="320" r:id="rId12"/>
    <p:sldId id="260" r:id="rId13"/>
    <p:sldId id="329" r:id="rId14"/>
    <p:sldId id="331" r:id="rId15"/>
    <p:sldId id="334" r:id="rId1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87"/>
    <p:restoredTop sz="94709"/>
  </p:normalViewPr>
  <p:slideViewPr>
    <p:cSldViewPr snapToGrid="0" snapToObjects="1">
      <p:cViewPr varScale="1">
        <p:scale>
          <a:sx n="106" d="100"/>
          <a:sy n="106" d="100"/>
        </p:scale>
        <p:origin x="2272"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B662C2-9B20-494B-8705-2235FE0F7267}"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7C9E22-CD7A-6D4F-91B7-D8CC37427923}" type="slidenum">
              <a:rPr lang="fr-FR" smtClean="0"/>
              <a:t>‹n°›</a:t>
            </a:fld>
            <a:endParaRPr lang="fr-FR"/>
          </a:p>
        </p:txBody>
      </p:sp>
    </p:spTree>
    <p:extLst>
      <p:ext uri="{BB962C8B-B14F-4D97-AF65-F5344CB8AC3E}">
        <p14:creationId xmlns:p14="http://schemas.microsoft.com/office/powerpoint/2010/main" val="16711587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CA"/>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Cliquez pour modifier le style des sous-titres du masque</a:t>
            </a:r>
            <a:endParaRPr lang="fr-FR"/>
          </a:p>
        </p:txBody>
      </p:sp>
      <p:sp>
        <p:nvSpPr>
          <p:cNvPr id="4" name="Espace réservé de la date 3"/>
          <p:cNvSpPr>
            <a:spLocks noGrp="1"/>
          </p:cNvSpPr>
          <p:nvPr>
            <p:ph type="dt" sz="half" idx="10"/>
          </p:nvPr>
        </p:nvSpPr>
        <p:spPr/>
        <p:txBody>
          <a:bodyPr/>
          <a:lstStyle/>
          <a:p>
            <a:fld id="{6B61748E-029C-A942-B9E9-320C9EF768AE}" type="datetimeFigureOut">
              <a:rPr lang="fr-FR" smtClean="0"/>
              <a:t>18/01/2024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C7502C-A0DC-9C42-848F-0ADA884AC870}" type="slidenum">
              <a:rPr lang="fr-FR" smtClean="0"/>
              <a:t>‹n°›</a:t>
            </a:fld>
            <a:endParaRPr lang="fr-FR"/>
          </a:p>
        </p:txBody>
      </p:sp>
    </p:spTree>
    <p:extLst>
      <p:ext uri="{BB962C8B-B14F-4D97-AF65-F5344CB8AC3E}">
        <p14:creationId xmlns:p14="http://schemas.microsoft.com/office/powerpoint/2010/main" val="1249288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fr-FR"/>
          </a:p>
        </p:txBody>
      </p:sp>
      <p:sp>
        <p:nvSpPr>
          <p:cNvPr id="4" name="Espace réservé de la date 3"/>
          <p:cNvSpPr>
            <a:spLocks noGrp="1"/>
          </p:cNvSpPr>
          <p:nvPr>
            <p:ph type="dt" sz="half" idx="10"/>
          </p:nvPr>
        </p:nvSpPr>
        <p:spPr/>
        <p:txBody>
          <a:bodyPr/>
          <a:lstStyle/>
          <a:p>
            <a:fld id="{6B61748E-029C-A942-B9E9-320C9EF768AE}" type="datetimeFigureOut">
              <a:rPr lang="fr-FR" smtClean="0"/>
              <a:t>18/01/2024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C7502C-A0DC-9C42-848F-0ADA884AC870}" type="slidenum">
              <a:rPr lang="fr-FR" smtClean="0"/>
              <a:t>‹n°›</a:t>
            </a:fld>
            <a:endParaRPr lang="fr-FR"/>
          </a:p>
        </p:txBody>
      </p:sp>
    </p:spTree>
    <p:extLst>
      <p:ext uri="{BB962C8B-B14F-4D97-AF65-F5344CB8AC3E}">
        <p14:creationId xmlns:p14="http://schemas.microsoft.com/office/powerpoint/2010/main" val="753094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CA"/>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fr-FR"/>
          </a:p>
        </p:txBody>
      </p:sp>
      <p:sp>
        <p:nvSpPr>
          <p:cNvPr id="4" name="Espace réservé de la date 3"/>
          <p:cNvSpPr>
            <a:spLocks noGrp="1"/>
          </p:cNvSpPr>
          <p:nvPr>
            <p:ph type="dt" sz="half" idx="10"/>
          </p:nvPr>
        </p:nvSpPr>
        <p:spPr/>
        <p:txBody>
          <a:bodyPr/>
          <a:lstStyle/>
          <a:p>
            <a:fld id="{6B61748E-029C-A942-B9E9-320C9EF768AE}" type="datetimeFigureOut">
              <a:rPr lang="fr-FR" smtClean="0"/>
              <a:t>18/01/2024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C7502C-A0DC-9C42-848F-0ADA884AC870}" type="slidenum">
              <a:rPr lang="fr-FR" smtClean="0"/>
              <a:t>‹n°›</a:t>
            </a:fld>
            <a:endParaRPr lang="fr-FR"/>
          </a:p>
        </p:txBody>
      </p:sp>
    </p:spTree>
    <p:extLst>
      <p:ext uri="{BB962C8B-B14F-4D97-AF65-F5344CB8AC3E}">
        <p14:creationId xmlns:p14="http://schemas.microsoft.com/office/powerpoint/2010/main" val="281408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a:t>Cliquez et modifiez le titre</a:t>
            </a:r>
            <a:endParaRPr lang="fr-FR"/>
          </a:p>
        </p:txBody>
      </p:sp>
      <p:sp>
        <p:nvSpPr>
          <p:cNvPr id="3" name="Espace réservé du contenu 2"/>
          <p:cNvSpPr>
            <a:spLocks noGrp="1"/>
          </p:cNvSpPr>
          <p:nvPr>
            <p:ph idx="1"/>
          </p:nvPr>
        </p:nvSpPr>
        <p:spPr/>
        <p:txBody>
          <a:bodyPr/>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fr-FR"/>
          </a:p>
        </p:txBody>
      </p:sp>
      <p:sp>
        <p:nvSpPr>
          <p:cNvPr id="4" name="Espace réservé de la date 3"/>
          <p:cNvSpPr>
            <a:spLocks noGrp="1"/>
          </p:cNvSpPr>
          <p:nvPr>
            <p:ph type="dt" sz="half" idx="10"/>
          </p:nvPr>
        </p:nvSpPr>
        <p:spPr/>
        <p:txBody>
          <a:bodyPr/>
          <a:lstStyle/>
          <a:p>
            <a:fld id="{6B61748E-029C-A942-B9E9-320C9EF768AE}" type="datetimeFigureOut">
              <a:rPr lang="fr-FR" smtClean="0"/>
              <a:t>18/01/2024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C7502C-A0DC-9C42-848F-0ADA884AC870}" type="slidenum">
              <a:rPr lang="fr-FR" smtClean="0"/>
              <a:t>‹n°›</a:t>
            </a:fld>
            <a:endParaRPr lang="fr-FR"/>
          </a:p>
        </p:txBody>
      </p:sp>
    </p:spTree>
    <p:extLst>
      <p:ext uri="{BB962C8B-B14F-4D97-AF65-F5344CB8AC3E}">
        <p14:creationId xmlns:p14="http://schemas.microsoft.com/office/powerpoint/2010/main" val="237464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CA"/>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Cliquez pour modifier les styles du texte du masque</a:t>
            </a:r>
          </a:p>
        </p:txBody>
      </p:sp>
      <p:sp>
        <p:nvSpPr>
          <p:cNvPr id="4" name="Espace réservé de la date 3"/>
          <p:cNvSpPr>
            <a:spLocks noGrp="1"/>
          </p:cNvSpPr>
          <p:nvPr>
            <p:ph type="dt" sz="half" idx="10"/>
          </p:nvPr>
        </p:nvSpPr>
        <p:spPr/>
        <p:txBody>
          <a:bodyPr/>
          <a:lstStyle/>
          <a:p>
            <a:fld id="{6B61748E-029C-A942-B9E9-320C9EF768AE}" type="datetimeFigureOut">
              <a:rPr lang="fr-FR" smtClean="0"/>
              <a:t>18/01/2024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C7502C-A0DC-9C42-848F-0ADA884AC870}" type="slidenum">
              <a:rPr lang="fr-FR" smtClean="0"/>
              <a:t>‹n°›</a:t>
            </a:fld>
            <a:endParaRPr lang="fr-FR"/>
          </a:p>
        </p:txBody>
      </p:sp>
    </p:spTree>
    <p:extLst>
      <p:ext uri="{BB962C8B-B14F-4D97-AF65-F5344CB8AC3E}">
        <p14:creationId xmlns:p14="http://schemas.microsoft.com/office/powerpoint/2010/main" val="988289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fr-FR"/>
          </a:p>
        </p:txBody>
      </p:sp>
      <p:sp>
        <p:nvSpPr>
          <p:cNvPr id="5" name="Espace réservé de la date 4"/>
          <p:cNvSpPr>
            <a:spLocks noGrp="1"/>
          </p:cNvSpPr>
          <p:nvPr>
            <p:ph type="dt" sz="half" idx="10"/>
          </p:nvPr>
        </p:nvSpPr>
        <p:spPr/>
        <p:txBody>
          <a:bodyPr/>
          <a:lstStyle/>
          <a:p>
            <a:fld id="{6B61748E-029C-A942-B9E9-320C9EF768AE}" type="datetimeFigureOut">
              <a:rPr lang="fr-FR" smtClean="0"/>
              <a:t>18/01/2024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C7502C-A0DC-9C42-848F-0ADA884AC870}" type="slidenum">
              <a:rPr lang="fr-FR" smtClean="0"/>
              <a:t>‹n°›</a:t>
            </a:fld>
            <a:endParaRPr lang="fr-FR"/>
          </a:p>
        </p:txBody>
      </p:sp>
    </p:spTree>
    <p:extLst>
      <p:ext uri="{BB962C8B-B14F-4D97-AF65-F5344CB8AC3E}">
        <p14:creationId xmlns:p14="http://schemas.microsoft.com/office/powerpoint/2010/main" val="198325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CA"/>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fr-FR"/>
          </a:p>
        </p:txBody>
      </p:sp>
      <p:sp>
        <p:nvSpPr>
          <p:cNvPr id="7" name="Espace réservé de la date 6"/>
          <p:cNvSpPr>
            <a:spLocks noGrp="1"/>
          </p:cNvSpPr>
          <p:nvPr>
            <p:ph type="dt" sz="half" idx="10"/>
          </p:nvPr>
        </p:nvSpPr>
        <p:spPr/>
        <p:txBody>
          <a:bodyPr/>
          <a:lstStyle/>
          <a:p>
            <a:fld id="{6B61748E-029C-A942-B9E9-320C9EF768AE}" type="datetimeFigureOut">
              <a:rPr lang="fr-FR" smtClean="0"/>
              <a:t>18/01/2024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C7502C-A0DC-9C42-848F-0ADA884AC870}" type="slidenum">
              <a:rPr lang="fr-FR" smtClean="0"/>
              <a:t>‹n°›</a:t>
            </a:fld>
            <a:endParaRPr lang="fr-FR"/>
          </a:p>
        </p:txBody>
      </p:sp>
    </p:spTree>
    <p:extLst>
      <p:ext uri="{BB962C8B-B14F-4D97-AF65-F5344CB8AC3E}">
        <p14:creationId xmlns:p14="http://schemas.microsoft.com/office/powerpoint/2010/main" val="2502070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a:t>Cliquez et modifiez le titre</a:t>
            </a:r>
            <a:endParaRPr lang="fr-FR"/>
          </a:p>
        </p:txBody>
      </p:sp>
      <p:sp>
        <p:nvSpPr>
          <p:cNvPr id="3" name="Espace réservé de la date 2"/>
          <p:cNvSpPr>
            <a:spLocks noGrp="1"/>
          </p:cNvSpPr>
          <p:nvPr>
            <p:ph type="dt" sz="half" idx="10"/>
          </p:nvPr>
        </p:nvSpPr>
        <p:spPr/>
        <p:txBody>
          <a:bodyPr/>
          <a:lstStyle/>
          <a:p>
            <a:fld id="{6B61748E-029C-A942-B9E9-320C9EF768AE}" type="datetimeFigureOut">
              <a:rPr lang="fr-FR" smtClean="0"/>
              <a:t>18/01/2024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C7502C-A0DC-9C42-848F-0ADA884AC870}" type="slidenum">
              <a:rPr lang="fr-FR" smtClean="0"/>
              <a:t>‹n°›</a:t>
            </a:fld>
            <a:endParaRPr lang="fr-FR"/>
          </a:p>
        </p:txBody>
      </p:sp>
    </p:spTree>
    <p:extLst>
      <p:ext uri="{BB962C8B-B14F-4D97-AF65-F5344CB8AC3E}">
        <p14:creationId xmlns:p14="http://schemas.microsoft.com/office/powerpoint/2010/main" val="282080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61748E-029C-A942-B9E9-320C9EF768AE}" type="datetimeFigureOut">
              <a:rPr lang="fr-FR" smtClean="0"/>
              <a:t>18/01/2024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C7502C-A0DC-9C42-848F-0ADA884AC870}" type="slidenum">
              <a:rPr lang="fr-FR" smtClean="0"/>
              <a:t>‹n°›</a:t>
            </a:fld>
            <a:endParaRPr lang="fr-FR"/>
          </a:p>
        </p:txBody>
      </p:sp>
    </p:spTree>
    <p:extLst>
      <p:ext uri="{BB962C8B-B14F-4D97-AF65-F5344CB8AC3E}">
        <p14:creationId xmlns:p14="http://schemas.microsoft.com/office/powerpoint/2010/main" val="3772219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CA"/>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Cliquez pour modifier les styles du texte du masque</a:t>
            </a:r>
          </a:p>
        </p:txBody>
      </p:sp>
      <p:sp>
        <p:nvSpPr>
          <p:cNvPr id="5" name="Espace réservé de la date 4"/>
          <p:cNvSpPr>
            <a:spLocks noGrp="1"/>
          </p:cNvSpPr>
          <p:nvPr>
            <p:ph type="dt" sz="half" idx="10"/>
          </p:nvPr>
        </p:nvSpPr>
        <p:spPr/>
        <p:txBody>
          <a:bodyPr/>
          <a:lstStyle/>
          <a:p>
            <a:fld id="{6B61748E-029C-A942-B9E9-320C9EF768AE}" type="datetimeFigureOut">
              <a:rPr lang="fr-FR" smtClean="0"/>
              <a:t>18/01/2024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C7502C-A0DC-9C42-848F-0ADA884AC870}" type="slidenum">
              <a:rPr lang="fr-FR" smtClean="0"/>
              <a:t>‹n°›</a:t>
            </a:fld>
            <a:endParaRPr lang="fr-FR"/>
          </a:p>
        </p:txBody>
      </p:sp>
    </p:spTree>
    <p:extLst>
      <p:ext uri="{BB962C8B-B14F-4D97-AF65-F5344CB8AC3E}">
        <p14:creationId xmlns:p14="http://schemas.microsoft.com/office/powerpoint/2010/main" val="2486521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CA"/>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Cliquez pour modifier les styles du texte du masque</a:t>
            </a:r>
          </a:p>
        </p:txBody>
      </p:sp>
      <p:sp>
        <p:nvSpPr>
          <p:cNvPr id="5" name="Espace réservé de la date 4"/>
          <p:cNvSpPr>
            <a:spLocks noGrp="1"/>
          </p:cNvSpPr>
          <p:nvPr>
            <p:ph type="dt" sz="half" idx="10"/>
          </p:nvPr>
        </p:nvSpPr>
        <p:spPr/>
        <p:txBody>
          <a:bodyPr/>
          <a:lstStyle/>
          <a:p>
            <a:fld id="{6B61748E-029C-A942-B9E9-320C9EF768AE}" type="datetimeFigureOut">
              <a:rPr lang="fr-FR" smtClean="0"/>
              <a:t>18/01/2024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C7502C-A0DC-9C42-848F-0ADA884AC870}" type="slidenum">
              <a:rPr lang="fr-FR" smtClean="0"/>
              <a:t>‹n°›</a:t>
            </a:fld>
            <a:endParaRPr lang="fr-FR"/>
          </a:p>
        </p:txBody>
      </p:sp>
    </p:spTree>
    <p:extLst>
      <p:ext uri="{BB962C8B-B14F-4D97-AF65-F5344CB8AC3E}">
        <p14:creationId xmlns:p14="http://schemas.microsoft.com/office/powerpoint/2010/main" val="3110185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1748E-029C-A942-B9E9-320C9EF768AE}" type="datetimeFigureOut">
              <a:rPr lang="fr-FR" smtClean="0"/>
              <a:t>18/01/2024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7502C-A0DC-9C42-848F-0ADA884AC870}" type="slidenum">
              <a:rPr lang="fr-FR" smtClean="0"/>
              <a:t>‹n°›</a:t>
            </a:fld>
            <a:endParaRPr lang="fr-FR"/>
          </a:p>
        </p:txBody>
      </p:sp>
    </p:spTree>
    <p:extLst>
      <p:ext uri="{BB962C8B-B14F-4D97-AF65-F5344CB8AC3E}">
        <p14:creationId xmlns:p14="http://schemas.microsoft.com/office/powerpoint/2010/main" val="261258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tif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Client  C/S</a:t>
            </a:r>
          </a:p>
        </p:txBody>
      </p:sp>
      <p:sp>
        <p:nvSpPr>
          <p:cNvPr id="3" name="Sous-titre 2"/>
          <p:cNvSpPr>
            <a:spLocks noGrp="1"/>
          </p:cNvSpPr>
          <p:nvPr>
            <p:ph type="subTitle" idx="1"/>
          </p:nvPr>
        </p:nvSpPr>
        <p:spPr/>
        <p:txBody>
          <a:bodyPr/>
          <a:lstStyle/>
          <a:p>
            <a:r>
              <a:rPr lang="fr-FR" dirty="0"/>
              <a:t>INF8480</a:t>
            </a:r>
          </a:p>
        </p:txBody>
      </p:sp>
    </p:spTree>
    <p:extLst>
      <p:ext uri="{BB962C8B-B14F-4D97-AF65-F5344CB8AC3E}">
        <p14:creationId xmlns:p14="http://schemas.microsoft.com/office/powerpoint/2010/main" val="51025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711" name="Rectangle 63"/>
          <p:cNvSpPr>
            <a:spLocks noChangeArrowheads="1"/>
          </p:cNvSpPr>
          <p:nvPr/>
        </p:nvSpPr>
        <p:spPr bwMode="auto">
          <a:xfrm>
            <a:off x="2057400" y="3340100"/>
            <a:ext cx="6781800" cy="6858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fr-FR"/>
          </a:p>
        </p:txBody>
      </p:sp>
      <p:sp>
        <p:nvSpPr>
          <p:cNvPr id="923650" name="Rectangle 2"/>
          <p:cNvSpPr>
            <a:spLocks noGrp="1" noChangeArrowheads="1"/>
          </p:cNvSpPr>
          <p:nvPr>
            <p:ph type="title"/>
          </p:nvPr>
        </p:nvSpPr>
        <p:spPr bwMode="auto">
          <a:xfrm>
            <a:off x="669967" y="259557"/>
            <a:ext cx="8229600" cy="6397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square" lIns="111125" tIns="55562" rIns="111125" bIns="55562" numCol="1" anchor="ctr" anchorCtr="0" compatLnSpc="1">
            <a:prstTxWarp prst="textNoShape">
              <a:avLst/>
            </a:prstTxWarp>
          </a:bodyPr>
          <a:lstStyle/>
          <a:p>
            <a:r>
              <a:rPr lang="en-US" sz="2800" b="1" dirty="0"/>
              <a:t>Architecture 2-Tiers et 3-tiers</a:t>
            </a:r>
          </a:p>
        </p:txBody>
      </p:sp>
      <p:pic>
        <p:nvPicPr>
          <p:cNvPr id="5" name="Image 4"/>
          <p:cNvPicPr>
            <a:picLocks noChangeAspect="1"/>
          </p:cNvPicPr>
          <p:nvPr/>
        </p:nvPicPr>
        <p:blipFill>
          <a:blip r:embed="rId2"/>
          <a:stretch>
            <a:fillRect/>
          </a:stretch>
        </p:blipFill>
        <p:spPr>
          <a:xfrm>
            <a:off x="6203491" y="3571076"/>
            <a:ext cx="2232508" cy="2293673"/>
          </a:xfrm>
          <a:prstGeom prst="rect">
            <a:avLst/>
          </a:prstGeom>
        </p:spPr>
      </p:pic>
      <p:pic>
        <p:nvPicPr>
          <p:cNvPr id="6" name="Image 5"/>
          <p:cNvPicPr>
            <a:picLocks noChangeAspect="1"/>
          </p:cNvPicPr>
          <p:nvPr/>
        </p:nvPicPr>
        <p:blipFill>
          <a:blip r:embed="rId3"/>
          <a:stretch>
            <a:fillRect/>
          </a:stretch>
        </p:blipFill>
        <p:spPr>
          <a:xfrm>
            <a:off x="3117395" y="2633665"/>
            <a:ext cx="2461592" cy="2346717"/>
          </a:xfrm>
          <a:prstGeom prst="rect">
            <a:avLst/>
          </a:prstGeom>
        </p:spPr>
      </p:pic>
      <p:pic>
        <p:nvPicPr>
          <p:cNvPr id="7" name="Image 6"/>
          <p:cNvPicPr>
            <a:picLocks noChangeAspect="1"/>
          </p:cNvPicPr>
          <p:nvPr/>
        </p:nvPicPr>
        <p:blipFill>
          <a:blip r:embed="rId4"/>
          <a:stretch>
            <a:fillRect/>
          </a:stretch>
        </p:blipFill>
        <p:spPr>
          <a:xfrm>
            <a:off x="669967" y="1129609"/>
            <a:ext cx="2318697" cy="2210491"/>
          </a:xfrm>
          <a:prstGeom prst="rect">
            <a:avLst/>
          </a:prstGeom>
        </p:spPr>
      </p:pic>
    </p:spTree>
    <p:extLst>
      <p:ext uri="{BB962C8B-B14F-4D97-AF65-F5344CB8AC3E}">
        <p14:creationId xmlns:p14="http://schemas.microsoft.com/office/powerpoint/2010/main" val="85036920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Client/serveur</a:t>
            </a:r>
          </a:p>
        </p:txBody>
      </p:sp>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125662"/>
            <a:ext cx="5943600" cy="2606675"/>
          </a:xfrm>
          <a:prstGeom prst="rect">
            <a:avLst/>
          </a:prstGeom>
          <a:noFill/>
          <a:ln>
            <a:noFill/>
          </a:ln>
        </p:spPr>
      </p:pic>
    </p:spTree>
    <p:extLst>
      <p:ext uri="{BB962C8B-B14F-4D97-AF65-F5344CB8AC3E}">
        <p14:creationId xmlns:p14="http://schemas.microsoft.com/office/powerpoint/2010/main" val="1927460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Types d’application</a:t>
            </a:r>
          </a:p>
        </p:txBody>
      </p:sp>
      <p:sp>
        <p:nvSpPr>
          <p:cNvPr id="3" name="Espace réservé du contenu 2"/>
          <p:cNvSpPr>
            <a:spLocks noGrp="1"/>
          </p:cNvSpPr>
          <p:nvPr>
            <p:ph idx="1"/>
          </p:nvPr>
        </p:nvSpPr>
        <p:spPr>
          <a:xfrm>
            <a:off x="457200" y="1600200"/>
            <a:ext cx="8229600" cy="2438975"/>
          </a:xfrm>
        </p:spPr>
        <p:txBody>
          <a:bodyPr>
            <a:normAutofit fontScale="85000" lnSpcReduction="10000"/>
          </a:bodyPr>
          <a:lstStyle/>
          <a:p>
            <a:r>
              <a:rPr lang="fr-FR" sz="1800" dirty="0"/>
              <a:t>Application native : Il s’agit d’application conçue pour une grande partie de systèmes d’exploitation fiables par les ‘</a:t>
            </a:r>
            <a:r>
              <a:rPr lang="fr-FR" sz="1800" dirty="0" err="1"/>
              <a:t>smartphones</a:t>
            </a:r>
            <a:r>
              <a:rPr lang="fr-FR" sz="1800" dirty="0"/>
              <a:t>’ en se référant à un langage particulier à chacun d’eux.</a:t>
            </a:r>
          </a:p>
          <a:p>
            <a:endParaRPr lang="fr-FR" sz="1800" dirty="0"/>
          </a:p>
          <a:p>
            <a:r>
              <a:rPr lang="fr-FR" sz="1800" dirty="0"/>
              <a:t>Application web : Toute application conçue avec HTML et CSS de plus opérationnelle sur navigateur internet pour un ‘</a:t>
            </a:r>
            <a:r>
              <a:rPr lang="fr-FR" sz="1800" dirty="0" err="1"/>
              <a:t>smartphone</a:t>
            </a:r>
            <a:r>
              <a:rPr lang="fr-FR" sz="1800" dirty="0"/>
              <a:t>’ est appelée application web.</a:t>
            </a:r>
          </a:p>
          <a:p>
            <a:endParaRPr lang="fr-FR" sz="1800" dirty="0"/>
          </a:p>
          <a:p>
            <a:r>
              <a:rPr lang="fr-FR" sz="1800" dirty="0"/>
              <a:t>Application hybride : Il s’agit d’une application mobile qui fusionne entre les caractéristiques de web application (i.e. développement en HTML 5) et celles de l’application native. De cette manière, l’application mobile sera accessible sur toutes les plateformes d’application</a:t>
            </a:r>
          </a:p>
        </p:txBody>
      </p:sp>
      <p:pic>
        <p:nvPicPr>
          <p:cNvPr id="8" name="Image 7"/>
          <p:cNvPicPr/>
          <p:nvPr/>
        </p:nvPicPr>
        <p:blipFill>
          <a:blip r:embed="rId2">
            <a:extLst>
              <a:ext uri="{28A0092B-C50C-407E-A947-70E740481C1C}">
                <a14:useLocalDpi xmlns:a14="http://schemas.microsoft.com/office/drawing/2010/main" val="0"/>
              </a:ext>
            </a:extLst>
          </a:blip>
          <a:srcRect/>
          <a:stretch>
            <a:fillRect/>
          </a:stretch>
        </p:blipFill>
        <p:spPr bwMode="auto">
          <a:xfrm>
            <a:off x="1453297" y="4056062"/>
            <a:ext cx="5972810" cy="2403475"/>
          </a:xfrm>
          <a:prstGeom prst="rect">
            <a:avLst/>
          </a:prstGeom>
          <a:noFill/>
          <a:ln>
            <a:noFill/>
          </a:ln>
        </p:spPr>
      </p:pic>
      <p:sp>
        <p:nvSpPr>
          <p:cNvPr id="9" name="ZoneTexte 8"/>
          <p:cNvSpPr txBox="1"/>
          <p:nvPr/>
        </p:nvSpPr>
        <p:spPr>
          <a:xfrm>
            <a:off x="2616291" y="6406101"/>
            <a:ext cx="6192220" cy="215444"/>
          </a:xfrm>
          <a:prstGeom prst="rect">
            <a:avLst/>
          </a:prstGeom>
          <a:noFill/>
        </p:spPr>
        <p:txBody>
          <a:bodyPr wrap="none" rtlCol="0">
            <a:spAutoFit/>
          </a:bodyPr>
          <a:lstStyle/>
          <a:p>
            <a:r>
              <a:rPr lang="fr-FR" sz="800" dirty="0"/>
              <a:t>(Source: </a:t>
            </a:r>
            <a:r>
              <a:rPr lang="fr-FR" sz="800" dirty="0" err="1"/>
              <a:t>https</a:t>
            </a:r>
            <a:r>
              <a:rPr lang="fr-FR" sz="800" dirty="0"/>
              <a:t>://</a:t>
            </a:r>
            <a:r>
              <a:rPr lang="fr-FR" sz="800" dirty="0" err="1"/>
              <a:t>www.ibm.com</a:t>
            </a:r>
            <a:r>
              <a:rPr lang="fr-FR" sz="800" dirty="0"/>
              <a:t>/support/</a:t>
            </a:r>
            <a:r>
              <a:rPr lang="fr-FR" sz="800" dirty="0" err="1"/>
              <a:t>knowledgecenter</a:t>
            </a:r>
            <a:r>
              <a:rPr lang="fr-FR" sz="800" dirty="0"/>
              <a:t>/en/SSHS8R_6.3.0/</a:t>
            </a:r>
            <a:r>
              <a:rPr lang="fr-FR" sz="800" dirty="0" err="1"/>
              <a:t>com.ibm.worklight.getstart.doc</a:t>
            </a:r>
            <a:r>
              <a:rPr lang="fr-FR" sz="800" dirty="0"/>
              <a:t>/</a:t>
            </a:r>
            <a:r>
              <a:rPr lang="fr-FR" sz="800" dirty="0" err="1"/>
              <a:t>getstart</a:t>
            </a:r>
            <a:r>
              <a:rPr lang="fr-FR" sz="800" dirty="0"/>
              <a:t>/</a:t>
            </a:r>
            <a:r>
              <a:rPr lang="fr-FR" sz="800" dirty="0" err="1"/>
              <a:t>c_mobile_concepts.html</a:t>
            </a:r>
            <a:r>
              <a:rPr lang="fr-FR" sz="800" dirty="0"/>
              <a:t>)</a:t>
            </a:r>
          </a:p>
        </p:txBody>
      </p:sp>
    </p:spTree>
    <p:extLst>
      <p:ext uri="{BB962C8B-B14F-4D97-AF65-F5344CB8AC3E}">
        <p14:creationId xmlns:p14="http://schemas.microsoft.com/office/powerpoint/2010/main" val="2957503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iangle 1">
            <a:extLst>
              <a:ext uri="{FF2B5EF4-FFF2-40B4-BE49-F238E27FC236}">
                <a16:creationId xmlns:a16="http://schemas.microsoft.com/office/drawing/2014/main" id="{8B288DB1-FA2B-EB47-A8EA-A8C2CE294878}"/>
              </a:ext>
            </a:extLst>
          </p:cNvPr>
          <p:cNvSpPr/>
          <p:nvPr/>
        </p:nvSpPr>
        <p:spPr>
          <a:xfrm>
            <a:off x="1813035" y="835573"/>
            <a:ext cx="5202620" cy="4240923"/>
          </a:xfrm>
          <a:prstGeom prst="triangl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cxnSp>
        <p:nvCxnSpPr>
          <p:cNvPr id="4" name="Straight Connector 3">
            <a:extLst>
              <a:ext uri="{FF2B5EF4-FFF2-40B4-BE49-F238E27FC236}">
                <a16:creationId xmlns:a16="http://schemas.microsoft.com/office/drawing/2014/main" id="{94FD36B0-69A6-B847-AB61-E803DED8D56D}"/>
              </a:ext>
            </a:extLst>
          </p:cNvPr>
          <p:cNvCxnSpPr>
            <a:cxnSpLocks/>
          </p:cNvCxnSpPr>
          <p:nvPr/>
        </p:nvCxnSpPr>
        <p:spPr>
          <a:xfrm flipV="1">
            <a:off x="2427890" y="4055679"/>
            <a:ext cx="3925614" cy="3943"/>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D92B6535-C56E-DE49-BAAD-5688F51D1C28}"/>
              </a:ext>
            </a:extLst>
          </p:cNvPr>
          <p:cNvCxnSpPr/>
          <p:nvPr/>
        </p:nvCxnSpPr>
        <p:spPr>
          <a:xfrm>
            <a:off x="3026980" y="3105807"/>
            <a:ext cx="275896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4EADB463-5769-D54D-812D-53240511D59F}"/>
              </a:ext>
            </a:extLst>
          </p:cNvPr>
          <p:cNvCxnSpPr/>
          <p:nvPr/>
        </p:nvCxnSpPr>
        <p:spPr>
          <a:xfrm>
            <a:off x="3570890" y="2207172"/>
            <a:ext cx="1686910"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9F1E5800-1436-E44C-995A-7955BE271252}"/>
              </a:ext>
            </a:extLst>
          </p:cNvPr>
          <p:cNvSpPr txBox="1"/>
          <p:nvPr/>
        </p:nvSpPr>
        <p:spPr>
          <a:xfrm>
            <a:off x="3775842" y="4446455"/>
            <a:ext cx="1066318" cy="369332"/>
          </a:xfrm>
          <a:prstGeom prst="rect">
            <a:avLst/>
          </a:prstGeom>
          <a:noFill/>
        </p:spPr>
        <p:txBody>
          <a:bodyPr wrap="none" rtlCol="0">
            <a:spAutoFit/>
          </a:bodyPr>
          <a:lstStyle/>
          <a:p>
            <a:r>
              <a:rPr lang="fr-CA"/>
              <a:t>Données </a:t>
            </a:r>
          </a:p>
        </p:txBody>
      </p:sp>
      <p:sp>
        <p:nvSpPr>
          <p:cNvPr id="11" name="TextBox 10">
            <a:extLst>
              <a:ext uri="{FF2B5EF4-FFF2-40B4-BE49-F238E27FC236}">
                <a16:creationId xmlns:a16="http://schemas.microsoft.com/office/drawing/2014/main" id="{1F9EB21A-4EED-8343-9A04-202F7720508F}"/>
              </a:ext>
            </a:extLst>
          </p:cNvPr>
          <p:cNvSpPr txBox="1"/>
          <p:nvPr/>
        </p:nvSpPr>
        <p:spPr>
          <a:xfrm>
            <a:off x="3342078" y="3325071"/>
            <a:ext cx="2168607" cy="646331"/>
          </a:xfrm>
          <a:prstGeom prst="rect">
            <a:avLst/>
          </a:prstGeom>
          <a:noFill/>
        </p:spPr>
        <p:txBody>
          <a:bodyPr wrap="none" rtlCol="0">
            <a:spAutoFit/>
          </a:bodyPr>
          <a:lstStyle/>
          <a:p>
            <a:pPr algn="ctr"/>
            <a:r>
              <a:rPr lang="fr-CA" dirty="0"/>
              <a:t>Information</a:t>
            </a:r>
          </a:p>
          <a:p>
            <a:pPr algn="ctr"/>
            <a:r>
              <a:rPr lang="fr-CA" dirty="0"/>
              <a:t>(données + contexte)</a:t>
            </a:r>
          </a:p>
        </p:txBody>
      </p:sp>
      <p:sp>
        <p:nvSpPr>
          <p:cNvPr id="12" name="TextBox 11">
            <a:extLst>
              <a:ext uri="{FF2B5EF4-FFF2-40B4-BE49-F238E27FC236}">
                <a16:creationId xmlns:a16="http://schemas.microsoft.com/office/drawing/2014/main" id="{C8D5FDB9-0F4F-4543-B896-42DFEC5BB71B}"/>
              </a:ext>
            </a:extLst>
          </p:cNvPr>
          <p:cNvSpPr txBox="1"/>
          <p:nvPr/>
        </p:nvSpPr>
        <p:spPr>
          <a:xfrm>
            <a:off x="3638331" y="2530944"/>
            <a:ext cx="1552028" cy="369332"/>
          </a:xfrm>
          <a:prstGeom prst="rect">
            <a:avLst/>
          </a:prstGeom>
          <a:noFill/>
        </p:spPr>
        <p:txBody>
          <a:bodyPr wrap="none" rtlCol="0">
            <a:spAutoFit/>
          </a:bodyPr>
          <a:lstStyle/>
          <a:p>
            <a:r>
              <a:rPr lang="fr-CA"/>
              <a:t>Connaissances</a:t>
            </a:r>
          </a:p>
        </p:txBody>
      </p:sp>
      <p:sp>
        <p:nvSpPr>
          <p:cNvPr id="13" name="TextBox 12">
            <a:extLst>
              <a:ext uri="{FF2B5EF4-FFF2-40B4-BE49-F238E27FC236}">
                <a16:creationId xmlns:a16="http://schemas.microsoft.com/office/drawing/2014/main" id="{118947AD-84AD-9F49-A1DE-083AC0C6BC4A}"/>
              </a:ext>
            </a:extLst>
          </p:cNvPr>
          <p:cNvSpPr txBox="1"/>
          <p:nvPr/>
        </p:nvSpPr>
        <p:spPr>
          <a:xfrm>
            <a:off x="3827585" y="1615760"/>
            <a:ext cx="1157753" cy="523220"/>
          </a:xfrm>
          <a:prstGeom prst="rect">
            <a:avLst/>
          </a:prstGeom>
          <a:noFill/>
        </p:spPr>
        <p:txBody>
          <a:bodyPr wrap="none" rtlCol="0">
            <a:spAutoFit/>
          </a:bodyPr>
          <a:lstStyle/>
          <a:p>
            <a:r>
              <a:rPr lang="fr-FR" sz="1400" dirty="0"/>
              <a:t>Planification/</a:t>
            </a:r>
          </a:p>
          <a:p>
            <a:r>
              <a:rPr lang="fr-FR" sz="1400" dirty="0"/>
              <a:t>intelligence</a:t>
            </a:r>
          </a:p>
        </p:txBody>
      </p:sp>
      <p:cxnSp>
        <p:nvCxnSpPr>
          <p:cNvPr id="15" name="Straight Arrow Connector 14">
            <a:extLst>
              <a:ext uri="{FF2B5EF4-FFF2-40B4-BE49-F238E27FC236}">
                <a16:creationId xmlns:a16="http://schemas.microsoft.com/office/drawing/2014/main" id="{3DF3311F-AA32-8F44-AC0A-DFC6654877D8}"/>
              </a:ext>
            </a:extLst>
          </p:cNvPr>
          <p:cNvCxnSpPr/>
          <p:nvPr/>
        </p:nvCxnSpPr>
        <p:spPr>
          <a:xfrm flipV="1">
            <a:off x="2183524" y="5131676"/>
            <a:ext cx="0" cy="520262"/>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59AC4784-6623-484E-9B3E-B63B9C02D2EF}"/>
              </a:ext>
            </a:extLst>
          </p:cNvPr>
          <p:cNvCxnSpPr/>
          <p:nvPr/>
        </p:nvCxnSpPr>
        <p:spPr>
          <a:xfrm flipV="1">
            <a:off x="2840420" y="5131676"/>
            <a:ext cx="0" cy="520262"/>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1BB292CF-1F12-CD46-9FC9-CD2455FAEBB2}"/>
              </a:ext>
            </a:extLst>
          </p:cNvPr>
          <p:cNvCxnSpPr/>
          <p:nvPr/>
        </p:nvCxnSpPr>
        <p:spPr>
          <a:xfrm flipV="1">
            <a:off x="3497316" y="5131676"/>
            <a:ext cx="0" cy="520262"/>
          </a:xfrm>
          <a:prstGeom prst="straightConnector1">
            <a:avLst/>
          </a:prstGeom>
          <a:ln>
            <a:solidFill>
              <a:srgbClr val="92D050"/>
            </a:solidFill>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5FC65197-E20D-9E4A-82F3-E721E2F1BEA6}"/>
              </a:ext>
            </a:extLst>
          </p:cNvPr>
          <p:cNvCxnSpPr/>
          <p:nvPr/>
        </p:nvCxnSpPr>
        <p:spPr>
          <a:xfrm flipV="1">
            <a:off x="4154212" y="5131676"/>
            <a:ext cx="0" cy="520262"/>
          </a:xfrm>
          <a:prstGeom prst="straightConnector1">
            <a:avLst/>
          </a:prstGeom>
          <a:ln>
            <a:solidFill>
              <a:srgbClr val="92D050"/>
            </a:solidFill>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C59B3D5F-77D1-F04F-B766-F527D7B39AB2}"/>
              </a:ext>
            </a:extLst>
          </p:cNvPr>
          <p:cNvCxnSpPr/>
          <p:nvPr/>
        </p:nvCxnSpPr>
        <p:spPr>
          <a:xfrm flipV="1">
            <a:off x="4811108" y="5131676"/>
            <a:ext cx="0" cy="520262"/>
          </a:xfrm>
          <a:prstGeom prst="straightConnector1">
            <a:avLst/>
          </a:prstGeom>
          <a:ln>
            <a:solidFill>
              <a:srgbClr val="7030A0"/>
            </a:solidFill>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F174A3A4-A0A9-064E-AD2C-189979C92508}"/>
              </a:ext>
            </a:extLst>
          </p:cNvPr>
          <p:cNvCxnSpPr/>
          <p:nvPr/>
        </p:nvCxnSpPr>
        <p:spPr>
          <a:xfrm flipV="1">
            <a:off x="5468004" y="5131676"/>
            <a:ext cx="0" cy="520262"/>
          </a:xfrm>
          <a:prstGeom prst="straightConnector1">
            <a:avLst/>
          </a:prstGeom>
          <a:ln>
            <a:solidFill>
              <a:srgbClr val="7030A0"/>
            </a:solidFill>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99350A01-D306-7441-A747-FEB6A308FE59}"/>
              </a:ext>
            </a:extLst>
          </p:cNvPr>
          <p:cNvCxnSpPr/>
          <p:nvPr/>
        </p:nvCxnSpPr>
        <p:spPr>
          <a:xfrm flipV="1">
            <a:off x="6124900" y="5131676"/>
            <a:ext cx="0" cy="5202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F96ED28E-F7CD-9B4D-BBAD-F1FC9A1D235B}"/>
              </a:ext>
            </a:extLst>
          </p:cNvPr>
          <p:cNvCxnSpPr/>
          <p:nvPr/>
        </p:nvCxnSpPr>
        <p:spPr>
          <a:xfrm flipV="1">
            <a:off x="6781796" y="5131676"/>
            <a:ext cx="0" cy="5202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793FB38E-1DF4-C349-9185-89DC0FC77F27}"/>
              </a:ext>
            </a:extLst>
          </p:cNvPr>
          <p:cNvSpPr txBox="1"/>
          <p:nvPr/>
        </p:nvSpPr>
        <p:spPr>
          <a:xfrm>
            <a:off x="2536690" y="5707118"/>
            <a:ext cx="3544625" cy="923330"/>
          </a:xfrm>
          <a:prstGeom prst="rect">
            <a:avLst/>
          </a:prstGeom>
          <a:noFill/>
        </p:spPr>
        <p:txBody>
          <a:bodyPr wrap="none" rtlCol="0">
            <a:spAutoFit/>
          </a:bodyPr>
          <a:lstStyle/>
          <a:p>
            <a:pPr algn="ctr"/>
            <a:r>
              <a:rPr lang="fr-FR" dirty="0"/>
              <a:t>Sources des données hétérogènes </a:t>
            </a:r>
          </a:p>
          <a:p>
            <a:pPr algn="ctr"/>
            <a:endParaRPr lang="en-US" dirty="0"/>
          </a:p>
          <a:p>
            <a:pPr algn="ctr"/>
            <a:r>
              <a:rPr lang="en-US" dirty="0"/>
              <a:t>PRIORITÉ</a:t>
            </a:r>
          </a:p>
        </p:txBody>
      </p:sp>
      <p:sp>
        <p:nvSpPr>
          <p:cNvPr id="24" name="TextBox 23">
            <a:extLst>
              <a:ext uri="{FF2B5EF4-FFF2-40B4-BE49-F238E27FC236}">
                <a16:creationId xmlns:a16="http://schemas.microsoft.com/office/drawing/2014/main" id="{9ACB4FF4-53AF-2042-88AF-A6F6BDA448FA}"/>
              </a:ext>
            </a:extLst>
          </p:cNvPr>
          <p:cNvSpPr txBox="1"/>
          <p:nvPr/>
        </p:nvSpPr>
        <p:spPr>
          <a:xfrm>
            <a:off x="2611864" y="171944"/>
            <a:ext cx="3604961" cy="369332"/>
          </a:xfrm>
          <a:prstGeom prst="rect">
            <a:avLst/>
          </a:prstGeom>
          <a:noFill/>
        </p:spPr>
        <p:txBody>
          <a:bodyPr wrap="none" rtlCol="0">
            <a:spAutoFit/>
          </a:bodyPr>
          <a:lstStyle/>
          <a:p>
            <a:r>
              <a:rPr lang="fr-FR" dirty="0"/>
              <a:t>Sources des données, connaissances</a:t>
            </a:r>
          </a:p>
        </p:txBody>
      </p:sp>
      <p:cxnSp>
        <p:nvCxnSpPr>
          <p:cNvPr id="28" name="Straight Arrow Connector 27">
            <a:extLst>
              <a:ext uri="{FF2B5EF4-FFF2-40B4-BE49-F238E27FC236}">
                <a16:creationId xmlns:a16="http://schemas.microsoft.com/office/drawing/2014/main" id="{70F5DD6A-3D13-1344-9427-0F2778429DF1}"/>
              </a:ext>
            </a:extLst>
          </p:cNvPr>
          <p:cNvCxnSpPr/>
          <p:nvPr/>
        </p:nvCxnSpPr>
        <p:spPr>
          <a:xfrm flipV="1">
            <a:off x="1171398" y="3492062"/>
            <a:ext cx="0" cy="158443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4A20EB7C-5F21-7846-ADA0-5B1AD912FC2D}"/>
              </a:ext>
            </a:extLst>
          </p:cNvPr>
          <p:cNvSpPr txBox="1"/>
          <p:nvPr/>
        </p:nvSpPr>
        <p:spPr>
          <a:xfrm>
            <a:off x="111869" y="3052363"/>
            <a:ext cx="2150589" cy="369332"/>
          </a:xfrm>
          <a:prstGeom prst="rect">
            <a:avLst/>
          </a:prstGeom>
          <a:noFill/>
        </p:spPr>
        <p:txBody>
          <a:bodyPr wrap="none" rtlCol="0">
            <a:spAutoFit/>
          </a:bodyPr>
          <a:lstStyle/>
          <a:p>
            <a:r>
              <a:rPr lang="fr-FR" dirty="0"/>
              <a:t>Niveau d’importance</a:t>
            </a:r>
          </a:p>
        </p:txBody>
      </p:sp>
      <p:cxnSp>
        <p:nvCxnSpPr>
          <p:cNvPr id="30" name="Straight Arrow Connector 29">
            <a:extLst>
              <a:ext uri="{FF2B5EF4-FFF2-40B4-BE49-F238E27FC236}">
                <a16:creationId xmlns:a16="http://schemas.microsoft.com/office/drawing/2014/main" id="{0E6B6067-FA93-8047-B86F-4781439792F4}"/>
              </a:ext>
            </a:extLst>
          </p:cNvPr>
          <p:cNvCxnSpPr/>
          <p:nvPr/>
        </p:nvCxnSpPr>
        <p:spPr>
          <a:xfrm flipV="1">
            <a:off x="1171398" y="1315842"/>
            <a:ext cx="0" cy="158443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1C362D4A-3896-0E48-96B8-0DCD1633BBCF}"/>
              </a:ext>
            </a:extLst>
          </p:cNvPr>
          <p:cNvCxnSpPr>
            <a:cxnSpLocks/>
          </p:cNvCxnSpPr>
          <p:nvPr/>
        </p:nvCxnSpPr>
        <p:spPr>
          <a:xfrm flipH="1">
            <a:off x="5707117" y="1315842"/>
            <a:ext cx="509708" cy="121510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CE1DC87F-99FD-4443-B796-0BBBD28222A2}"/>
              </a:ext>
            </a:extLst>
          </p:cNvPr>
          <p:cNvSpPr txBox="1"/>
          <p:nvPr/>
        </p:nvSpPr>
        <p:spPr>
          <a:xfrm>
            <a:off x="6353504" y="946510"/>
            <a:ext cx="1775807" cy="369332"/>
          </a:xfrm>
          <a:prstGeom prst="rect">
            <a:avLst/>
          </a:prstGeom>
          <a:noFill/>
        </p:spPr>
        <p:txBody>
          <a:bodyPr wrap="none" rtlCol="0">
            <a:spAutoFit/>
          </a:bodyPr>
          <a:lstStyle/>
          <a:p>
            <a:r>
              <a:rPr lang="fr-FR" dirty="0"/>
              <a:t>Sources externes</a:t>
            </a:r>
          </a:p>
        </p:txBody>
      </p:sp>
      <p:cxnSp>
        <p:nvCxnSpPr>
          <p:cNvPr id="7" name="Straight Arrow Connector 6">
            <a:extLst>
              <a:ext uri="{FF2B5EF4-FFF2-40B4-BE49-F238E27FC236}">
                <a16:creationId xmlns:a16="http://schemas.microsoft.com/office/drawing/2014/main" id="{F5829F1F-C1EB-6947-AB49-7367C54AB28D}"/>
              </a:ext>
            </a:extLst>
          </p:cNvPr>
          <p:cNvCxnSpPr/>
          <p:nvPr/>
        </p:nvCxnSpPr>
        <p:spPr>
          <a:xfrm flipH="1">
            <a:off x="5085708" y="1315842"/>
            <a:ext cx="1131117" cy="29991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0E7F8BC5-BFFB-2E4F-A541-F550A7949C37}"/>
              </a:ext>
            </a:extLst>
          </p:cNvPr>
          <p:cNvSpPr txBox="1"/>
          <p:nvPr/>
        </p:nvSpPr>
        <p:spPr>
          <a:xfrm>
            <a:off x="7015655" y="2590698"/>
            <a:ext cx="1194751" cy="646331"/>
          </a:xfrm>
          <a:prstGeom prst="rect">
            <a:avLst/>
          </a:prstGeom>
          <a:noFill/>
        </p:spPr>
        <p:txBody>
          <a:bodyPr wrap="none" rtlCol="0">
            <a:spAutoFit/>
          </a:bodyPr>
          <a:lstStyle/>
          <a:p>
            <a:pPr algn="ctr"/>
            <a:r>
              <a:rPr lang="fr-FR" dirty="0"/>
              <a:t>Cohérence</a:t>
            </a:r>
          </a:p>
          <a:p>
            <a:pPr algn="ctr"/>
            <a:r>
              <a:rPr lang="fr-FR" dirty="0"/>
              <a:t>Intégrité </a:t>
            </a:r>
          </a:p>
        </p:txBody>
      </p:sp>
      <p:cxnSp>
        <p:nvCxnSpPr>
          <p:cNvPr id="37" name="Straight Connector 36">
            <a:extLst>
              <a:ext uri="{FF2B5EF4-FFF2-40B4-BE49-F238E27FC236}">
                <a16:creationId xmlns:a16="http://schemas.microsoft.com/office/drawing/2014/main" id="{E1C3E9CE-8D10-A745-A527-7569E50077C7}"/>
              </a:ext>
            </a:extLst>
          </p:cNvPr>
          <p:cNvCxnSpPr/>
          <p:nvPr/>
        </p:nvCxnSpPr>
        <p:spPr>
          <a:xfrm>
            <a:off x="7602876" y="1315842"/>
            <a:ext cx="0" cy="1303407"/>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79097C8C-DC1F-6840-A4CC-8F2563052D8A}"/>
              </a:ext>
            </a:extLst>
          </p:cNvPr>
          <p:cNvCxnSpPr/>
          <p:nvPr/>
        </p:nvCxnSpPr>
        <p:spPr>
          <a:xfrm>
            <a:off x="7489860" y="1315842"/>
            <a:ext cx="20548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2043D26A-0DA9-2742-A1E7-356B5722BBE7}"/>
              </a:ext>
            </a:extLst>
          </p:cNvPr>
          <p:cNvCxnSpPr>
            <a:cxnSpLocks/>
          </p:cNvCxnSpPr>
          <p:nvPr/>
        </p:nvCxnSpPr>
        <p:spPr>
          <a:xfrm>
            <a:off x="7602876" y="3421695"/>
            <a:ext cx="0" cy="1577307"/>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C5035514-1923-BD43-A326-2BC2A1AED486}"/>
              </a:ext>
            </a:extLst>
          </p:cNvPr>
          <p:cNvCxnSpPr/>
          <p:nvPr/>
        </p:nvCxnSpPr>
        <p:spPr>
          <a:xfrm>
            <a:off x="7479586" y="4999002"/>
            <a:ext cx="256854"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85321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iangle 1">
            <a:extLst>
              <a:ext uri="{FF2B5EF4-FFF2-40B4-BE49-F238E27FC236}">
                <a16:creationId xmlns:a16="http://schemas.microsoft.com/office/drawing/2014/main" id="{8B288DB1-FA2B-EB47-A8EA-A8C2CE294878}"/>
              </a:ext>
            </a:extLst>
          </p:cNvPr>
          <p:cNvSpPr/>
          <p:nvPr/>
        </p:nvSpPr>
        <p:spPr>
          <a:xfrm>
            <a:off x="766664" y="751064"/>
            <a:ext cx="5202620" cy="4240923"/>
          </a:xfrm>
          <a:prstGeom prst="triangl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cxnSp>
        <p:nvCxnSpPr>
          <p:cNvPr id="4" name="Straight Connector 3">
            <a:extLst>
              <a:ext uri="{FF2B5EF4-FFF2-40B4-BE49-F238E27FC236}">
                <a16:creationId xmlns:a16="http://schemas.microsoft.com/office/drawing/2014/main" id="{94FD36B0-69A6-B847-AB61-E803DED8D56D}"/>
              </a:ext>
            </a:extLst>
          </p:cNvPr>
          <p:cNvCxnSpPr>
            <a:cxnSpLocks/>
          </p:cNvCxnSpPr>
          <p:nvPr/>
        </p:nvCxnSpPr>
        <p:spPr>
          <a:xfrm flipV="1">
            <a:off x="1381519" y="3971170"/>
            <a:ext cx="3925614" cy="3943"/>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D92B6535-C56E-DE49-BAAD-5688F51D1C28}"/>
              </a:ext>
            </a:extLst>
          </p:cNvPr>
          <p:cNvCxnSpPr/>
          <p:nvPr/>
        </p:nvCxnSpPr>
        <p:spPr>
          <a:xfrm>
            <a:off x="1980609" y="3021298"/>
            <a:ext cx="275896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4EADB463-5769-D54D-812D-53240511D59F}"/>
              </a:ext>
            </a:extLst>
          </p:cNvPr>
          <p:cNvCxnSpPr/>
          <p:nvPr/>
        </p:nvCxnSpPr>
        <p:spPr>
          <a:xfrm>
            <a:off x="2524519" y="2122663"/>
            <a:ext cx="1686910"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9F1E5800-1436-E44C-995A-7955BE271252}"/>
              </a:ext>
            </a:extLst>
          </p:cNvPr>
          <p:cNvSpPr txBox="1"/>
          <p:nvPr/>
        </p:nvSpPr>
        <p:spPr>
          <a:xfrm>
            <a:off x="2729471" y="4361946"/>
            <a:ext cx="1066318" cy="369332"/>
          </a:xfrm>
          <a:prstGeom prst="rect">
            <a:avLst/>
          </a:prstGeom>
          <a:noFill/>
        </p:spPr>
        <p:txBody>
          <a:bodyPr wrap="none" rtlCol="0">
            <a:spAutoFit/>
          </a:bodyPr>
          <a:lstStyle/>
          <a:p>
            <a:r>
              <a:rPr lang="fr-CA"/>
              <a:t>Données </a:t>
            </a:r>
          </a:p>
        </p:txBody>
      </p:sp>
      <p:sp>
        <p:nvSpPr>
          <p:cNvPr id="11" name="TextBox 10">
            <a:extLst>
              <a:ext uri="{FF2B5EF4-FFF2-40B4-BE49-F238E27FC236}">
                <a16:creationId xmlns:a16="http://schemas.microsoft.com/office/drawing/2014/main" id="{1F9EB21A-4EED-8343-9A04-202F7720508F}"/>
              </a:ext>
            </a:extLst>
          </p:cNvPr>
          <p:cNvSpPr txBox="1"/>
          <p:nvPr/>
        </p:nvSpPr>
        <p:spPr>
          <a:xfrm>
            <a:off x="2295707" y="3240562"/>
            <a:ext cx="2168607" cy="646331"/>
          </a:xfrm>
          <a:prstGeom prst="rect">
            <a:avLst/>
          </a:prstGeom>
          <a:noFill/>
        </p:spPr>
        <p:txBody>
          <a:bodyPr wrap="none" rtlCol="0">
            <a:spAutoFit/>
          </a:bodyPr>
          <a:lstStyle/>
          <a:p>
            <a:pPr algn="ctr"/>
            <a:r>
              <a:rPr lang="fr-CA" dirty="0"/>
              <a:t>Information</a:t>
            </a:r>
          </a:p>
          <a:p>
            <a:pPr algn="ctr"/>
            <a:r>
              <a:rPr lang="fr-CA" dirty="0"/>
              <a:t>(données + contexte)</a:t>
            </a:r>
          </a:p>
        </p:txBody>
      </p:sp>
      <p:sp>
        <p:nvSpPr>
          <p:cNvPr id="12" name="TextBox 11">
            <a:extLst>
              <a:ext uri="{FF2B5EF4-FFF2-40B4-BE49-F238E27FC236}">
                <a16:creationId xmlns:a16="http://schemas.microsoft.com/office/drawing/2014/main" id="{C8D5FDB9-0F4F-4543-B896-42DFEC5BB71B}"/>
              </a:ext>
            </a:extLst>
          </p:cNvPr>
          <p:cNvSpPr txBox="1"/>
          <p:nvPr/>
        </p:nvSpPr>
        <p:spPr>
          <a:xfrm>
            <a:off x="2591960" y="2446435"/>
            <a:ext cx="1552028" cy="369332"/>
          </a:xfrm>
          <a:prstGeom prst="rect">
            <a:avLst/>
          </a:prstGeom>
          <a:noFill/>
        </p:spPr>
        <p:txBody>
          <a:bodyPr wrap="none" rtlCol="0">
            <a:spAutoFit/>
          </a:bodyPr>
          <a:lstStyle/>
          <a:p>
            <a:r>
              <a:rPr lang="fr-CA"/>
              <a:t>Connaissances</a:t>
            </a:r>
          </a:p>
        </p:txBody>
      </p:sp>
      <p:sp>
        <p:nvSpPr>
          <p:cNvPr id="13" name="TextBox 12">
            <a:extLst>
              <a:ext uri="{FF2B5EF4-FFF2-40B4-BE49-F238E27FC236}">
                <a16:creationId xmlns:a16="http://schemas.microsoft.com/office/drawing/2014/main" id="{118947AD-84AD-9F49-A1DE-083AC0C6BC4A}"/>
              </a:ext>
            </a:extLst>
          </p:cNvPr>
          <p:cNvSpPr txBox="1"/>
          <p:nvPr/>
        </p:nvSpPr>
        <p:spPr>
          <a:xfrm>
            <a:off x="2781214" y="1531251"/>
            <a:ext cx="1157753" cy="523220"/>
          </a:xfrm>
          <a:prstGeom prst="rect">
            <a:avLst/>
          </a:prstGeom>
          <a:noFill/>
        </p:spPr>
        <p:txBody>
          <a:bodyPr wrap="none" rtlCol="0">
            <a:spAutoFit/>
          </a:bodyPr>
          <a:lstStyle/>
          <a:p>
            <a:r>
              <a:rPr lang="fr-FR" sz="1400" dirty="0"/>
              <a:t>Planification/</a:t>
            </a:r>
          </a:p>
          <a:p>
            <a:r>
              <a:rPr lang="fr-FR" sz="1400" dirty="0"/>
              <a:t>intelligence</a:t>
            </a:r>
          </a:p>
        </p:txBody>
      </p:sp>
      <p:cxnSp>
        <p:nvCxnSpPr>
          <p:cNvPr id="15" name="Straight Arrow Connector 14">
            <a:extLst>
              <a:ext uri="{FF2B5EF4-FFF2-40B4-BE49-F238E27FC236}">
                <a16:creationId xmlns:a16="http://schemas.microsoft.com/office/drawing/2014/main" id="{3DF3311F-AA32-8F44-AC0A-DFC6654877D8}"/>
              </a:ext>
            </a:extLst>
          </p:cNvPr>
          <p:cNvCxnSpPr/>
          <p:nvPr/>
        </p:nvCxnSpPr>
        <p:spPr>
          <a:xfrm flipV="1">
            <a:off x="1137153" y="5047167"/>
            <a:ext cx="0" cy="520262"/>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59AC4784-6623-484E-9B3E-B63B9C02D2EF}"/>
              </a:ext>
            </a:extLst>
          </p:cNvPr>
          <p:cNvCxnSpPr/>
          <p:nvPr/>
        </p:nvCxnSpPr>
        <p:spPr>
          <a:xfrm flipV="1">
            <a:off x="1794049" y="5047167"/>
            <a:ext cx="0" cy="520262"/>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1BB292CF-1F12-CD46-9FC9-CD2455FAEBB2}"/>
              </a:ext>
            </a:extLst>
          </p:cNvPr>
          <p:cNvCxnSpPr/>
          <p:nvPr/>
        </p:nvCxnSpPr>
        <p:spPr>
          <a:xfrm flipV="1">
            <a:off x="2450945" y="5047167"/>
            <a:ext cx="0" cy="520262"/>
          </a:xfrm>
          <a:prstGeom prst="straightConnector1">
            <a:avLst/>
          </a:prstGeom>
          <a:ln>
            <a:solidFill>
              <a:srgbClr val="92D050"/>
            </a:solidFill>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5FC65197-E20D-9E4A-82F3-E721E2F1BEA6}"/>
              </a:ext>
            </a:extLst>
          </p:cNvPr>
          <p:cNvCxnSpPr/>
          <p:nvPr/>
        </p:nvCxnSpPr>
        <p:spPr>
          <a:xfrm flipV="1">
            <a:off x="3107841" y="5047167"/>
            <a:ext cx="0" cy="520262"/>
          </a:xfrm>
          <a:prstGeom prst="straightConnector1">
            <a:avLst/>
          </a:prstGeom>
          <a:ln>
            <a:solidFill>
              <a:srgbClr val="92D050"/>
            </a:solidFill>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C59B3D5F-77D1-F04F-B766-F527D7B39AB2}"/>
              </a:ext>
            </a:extLst>
          </p:cNvPr>
          <p:cNvCxnSpPr/>
          <p:nvPr/>
        </p:nvCxnSpPr>
        <p:spPr>
          <a:xfrm flipV="1">
            <a:off x="3764737" y="5047167"/>
            <a:ext cx="0" cy="520262"/>
          </a:xfrm>
          <a:prstGeom prst="straightConnector1">
            <a:avLst/>
          </a:prstGeom>
          <a:ln>
            <a:solidFill>
              <a:srgbClr val="7030A0"/>
            </a:solidFill>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F174A3A4-A0A9-064E-AD2C-189979C92508}"/>
              </a:ext>
            </a:extLst>
          </p:cNvPr>
          <p:cNvCxnSpPr/>
          <p:nvPr/>
        </p:nvCxnSpPr>
        <p:spPr>
          <a:xfrm flipV="1">
            <a:off x="4421633" y="5047167"/>
            <a:ext cx="0" cy="520262"/>
          </a:xfrm>
          <a:prstGeom prst="straightConnector1">
            <a:avLst/>
          </a:prstGeom>
          <a:ln>
            <a:solidFill>
              <a:srgbClr val="7030A0"/>
            </a:solidFill>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99350A01-D306-7441-A747-FEB6A308FE59}"/>
              </a:ext>
            </a:extLst>
          </p:cNvPr>
          <p:cNvCxnSpPr/>
          <p:nvPr/>
        </p:nvCxnSpPr>
        <p:spPr>
          <a:xfrm flipV="1">
            <a:off x="5078529" y="5047167"/>
            <a:ext cx="0" cy="5202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F96ED28E-F7CD-9B4D-BBAD-F1FC9A1D235B}"/>
              </a:ext>
            </a:extLst>
          </p:cNvPr>
          <p:cNvCxnSpPr/>
          <p:nvPr/>
        </p:nvCxnSpPr>
        <p:spPr>
          <a:xfrm flipV="1">
            <a:off x="5735425" y="5047167"/>
            <a:ext cx="0" cy="5202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793FB38E-1DF4-C349-9185-89DC0FC77F27}"/>
              </a:ext>
            </a:extLst>
          </p:cNvPr>
          <p:cNvSpPr txBox="1"/>
          <p:nvPr/>
        </p:nvSpPr>
        <p:spPr>
          <a:xfrm>
            <a:off x="976997" y="5757192"/>
            <a:ext cx="5120285" cy="646331"/>
          </a:xfrm>
          <a:prstGeom prst="rect">
            <a:avLst/>
          </a:prstGeom>
          <a:noFill/>
        </p:spPr>
        <p:txBody>
          <a:bodyPr wrap="square" rtlCol="0">
            <a:spAutoFit/>
          </a:bodyPr>
          <a:lstStyle/>
          <a:p>
            <a:pPr algn="ctr"/>
            <a:r>
              <a:rPr lang="fr-CA" dirty="0"/>
              <a:t>Sources des données, format, type </a:t>
            </a:r>
          </a:p>
          <a:p>
            <a:pPr algn="ctr"/>
            <a:r>
              <a:rPr lang="fr-CA" dirty="0"/>
              <a:t>Domaine valeurs, représentation </a:t>
            </a:r>
          </a:p>
        </p:txBody>
      </p:sp>
      <p:sp>
        <p:nvSpPr>
          <p:cNvPr id="24" name="TextBox 23">
            <a:extLst>
              <a:ext uri="{FF2B5EF4-FFF2-40B4-BE49-F238E27FC236}">
                <a16:creationId xmlns:a16="http://schemas.microsoft.com/office/drawing/2014/main" id="{9ACB4FF4-53AF-2042-88AF-A6F6BDA448FA}"/>
              </a:ext>
            </a:extLst>
          </p:cNvPr>
          <p:cNvSpPr txBox="1"/>
          <p:nvPr/>
        </p:nvSpPr>
        <p:spPr>
          <a:xfrm>
            <a:off x="3827585" y="142470"/>
            <a:ext cx="1362361" cy="369332"/>
          </a:xfrm>
          <a:prstGeom prst="rect">
            <a:avLst/>
          </a:prstGeom>
          <a:noFill/>
        </p:spPr>
        <p:txBody>
          <a:bodyPr wrap="none" rtlCol="0">
            <a:spAutoFit/>
          </a:bodyPr>
          <a:lstStyle/>
          <a:p>
            <a:r>
              <a:rPr lang="fr-FR" dirty="0"/>
              <a:t>Sémantique </a:t>
            </a:r>
          </a:p>
        </p:txBody>
      </p:sp>
      <p:pic>
        <p:nvPicPr>
          <p:cNvPr id="3" name="Picture 2">
            <a:extLst>
              <a:ext uri="{FF2B5EF4-FFF2-40B4-BE49-F238E27FC236}">
                <a16:creationId xmlns:a16="http://schemas.microsoft.com/office/drawing/2014/main" id="{E97E9FF9-0433-A441-839C-E63BF70B24D3}"/>
              </a:ext>
            </a:extLst>
          </p:cNvPr>
          <p:cNvPicPr>
            <a:picLocks noChangeAspect="1"/>
          </p:cNvPicPr>
          <p:nvPr/>
        </p:nvPicPr>
        <p:blipFill>
          <a:blip r:embed="rId2"/>
          <a:stretch>
            <a:fillRect/>
          </a:stretch>
        </p:blipFill>
        <p:spPr>
          <a:xfrm>
            <a:off x="5537909" y="2073675"/>
            <a:ext cx="3023848" cy="1442143"/>
          </a:xfrm>
          <a:prstGeom prst="rect">
            <a:avLst/>
          </a:prstGeom>
        </p:spPr>
      </p:pic>
      <p:sp>
        <p:nvSpPr>
          <p:cNvPr id="7" name="TextBox 6">
            <a:extLst>
              <a:ext uri="{FF2B5EF4-FFF2-40B4-BE49-F238E27FC236}">
                <a16:creationId xmlns:a16="http://schemas.microsoft.com/office/drawing/2014/main" id="{08ED629F-4006-EF48-9B7B-17EA87632F2B}"/>
              </a:ext>
            </a:extLst>
          </p:cNvPr>
          <p:cNvSpPr txBox="1"/>
          <p:nvPr/>
        </p:nvSpPr>
        <p:spPr>
          <a:xfrm>
            <a:off x="5766661" y="1208085"/>
            <a:ext cx="2605200" cy="646331"/>
          </a:xfrm>
          <a:prstGeom prst="rect">
            <a:avLst/>
          </a:prstGeom>
          <a:noFill/>
        </p:spPr>
        <p:txBody>
          <a:bodyPr wrap="none" rtlCol="0">
            <a:spAutoFit/>
          </a:bodyPr>
          <a:lstStyle/>
          <a:p>
            <a:r>
              <a:rPr lang="fr-FR" dirty="0"/>
              <a:t>100 Km/h  →   100 </a:t>
            </a:r>
            <a:r>
              <a:rPr lang="fr-FR" dirty="0" err="1"/>
              <a:t>mph</a:t>
            </a:r>
            <a:r>
              <a:rPr lang="fr-FR" dirty="0"/>
              <a:t> ?</a:t>
            </a:r>
          </a:p>
          <a:p>
            <a:r>
              <a:rPr lang="fr-FR" dirty="0"/>
              <a:t>24 ℃          →    24 ℉      ?</a:t>
            </a:r>
          </a:p>
        </p:txBody>
      </p:sp>
    </p:spTree>
    <p:extLst>
      <p:ext uri="{BB962C8B-B14F-4D97-AF65-F5344CB8AC3E}">
        <p14:creationId xmlns:p14="http://schemas.microsoft.com/office/powerpoint/2010/main" val="3954415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Arrow Connector 10">
            <a:extLst>
              <a:ext uri="{FF2B5EF4-FFF2-40B4-BE49-F238E27FC236}">
                <a16:creationId xmlns:a16="http://schemas.microsoft.com/office/drawing/2014/main" id="{E3B2E9D9-6724-ED47-AF24-C52400D8946A}"/>
              </a:ext>
            </a:extLst>
          </p:cNvPr>
          <p:cNvCxnSpPr/>
          <p:nvPr/>
        </p:nvCxnSpPr>
        <p:spPr>
          <a:xfrm flipV="1">
            <a:off x="2183524" y="5131676"/>
            <a:ext cx="0" cy="520262"/>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35B445D8-6250-D649-83C9-F9DF0BE0B7EB}"/>
              </a:ext>
            </a:extLst>
          </p:cNvPr>
          <p:cNvCxnSpPr/>
          <p:nvPr/>
        </p:nvCxnSpPr>
        <p:spPr>
          <a:xfrm flipV="1">
            <a:off x="2840420" y="5131676"/>
            <a:ext cx="0" cy="520262"/>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842A7EA8-F120-E242-AFD0-724B61C12BA3}"/>
              </a:ext>
            </a:extLst>
          </p:cNvPr>
          <p:cNvCxnSpPr/>
          <p:nvPr/>
        </p:nvCxnSpPr>
        <p:spPr>
          <a:xfrm flipV="1">
            <a:off x="3497316" y="5131676"/>
            <a:ext cx="0" cy="520262"/>
          </a:xfrm>
          <a:prstGeom prst="straightConnector1">
            <a:avLst/>
          </a:prstGeom>
          <a:ln>
            <a:solidFill>
              <a:srgbClr val="92D050"/>
            </a:solidFill>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39DFA017-B487-8C43-8B4B-9D675F8015E4}"/>
              </a:ext>
            </a:extLst>
          </p:cNvPr>
          <p:cNvCxnSpPr/>
          <p:nvPr/>
        </p:nvCxnSpPr>
        <p:spPr>
          <a:xfrm flipV="1">
            <a:off x="4154212" y="5131676"/>
            <a:ext cx="0" cy="520262"/>
          </a:xfrm>
          <a:prstGeom prst="straightConnector1">
            <a:avLst/>
          </a:prstGeom>
          <a:ln>
            <a:solidFill>
              <a:srgbClr val="92D050"/>
            </a:solidFill>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DFBC5B9A-A041-2140-90BA-304D322C12E0}"/>
              </a:ext>
            </a:extLst>
          </p:cNvPr>
          <p:cNvCxnSpPr/>
          <p:nvPr/>
        </p:nvCxnSpPr>
        <p:spPr>
          <a:xfrm flipV="1">
            <a:off x="4811108" y="5131676"/>
            <a:ext cx="0" cy="520262"/>
          </a:xfrm>
          <a:prstGeom prst="straightConnector1">
            <a:avLst/>
          </a:prstGeom>
          <a:ln>
            <a:solidFill>
              <a:srgbClr val="7030A0"/>
            </a:solidFill>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4677799D-9C29-5A46-9402-0A03ECE0650A}"/>
              </a:ext>
            </a:extLst>
          </p:cNvPr>
          <p:cNvCxnSpPr/>
          <p:nvPr/>
        </p:nvCxnSpPr>
        <p:spPr>
          <a:xfrm flipV="1">
            <a:off x="5468004" y="5131676"/>
            <a:ext cx="0" cy="520262"/>
          </a:xfrm>
          <a:prstGeom prst="straightConnector1">
            <a:avLst/>
          </a:prstGeom>
          <a:ln>
            <a:solidFill>
              <a:srgbClr val="7030A0"/>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9EC6DBC9-3967-9143-BF05-C6F1AB463A59}"/>
              </a:ext>
            </a:extLst>
          </p:cNvPr>
          <p:cNvCxnSpPr/>
          <p:nvPr/>
        </p:nvCxnSpPr>
        <p:spPr>
          <a:xfrm flipV="1">
            <a:off x="6124900" y="5131676"/>
            <a:ext cx="0" cy="5202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34E64B3E-C9A9-6E40-B809-739C7D904F85}"/>
              </a:ext>
            </a:extLst>
          </p:cNvPr>
          <p:cNvCxnSpPr/>
          <p:nvPr/>
        </p:nvCxnSpPr>
        <p:spPr>
          <a:xfrm flipV="1">
            <a:off x="6781796" y="5131676"/>
            <a:ext cx="0" cy="5202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FCA4ECE9-1890-F24A-B5F0-A53EBE7773C1}"/>
              </a:ext>
            </a:extLst>
          </p:cNvPr>
          <p:cNvSpPr txBox="1"/>
          <p:nvPr/>
        </p:nvSpPr>
        <p:spPr>
          <a:xfrm>
            <a:off x="1357272" y="5707118"/>
            <a:ext cx="5903476" cy="646331"/>
          </a:xfrm>
          <a:prstGeom prst="rect">
            <a:avLst/>
          </a:prstGeom>
          <a:noFill/>
        </p:spPr>
        <p:txBody>
          <a:bodyPr wrap="none" rtlCol="0">
            <a:spAutoFit/>
          </a:bodyPr>
          <a:lstStyle/>
          <a:p>
            <a:pPr algn="ctr"/>
            <a:r>
              <a:rPr lang="fr-FR" dirty="0"/>
              <a:t>Sources des données hétérogènes</a:t>
            </a:r>
          </a:p>
          <a:p>
            <a:pPr algn="ctr"/>
            <a:r>
              <a:rPr lang="fr-FR" dirty="0"/>
              <a:t>Capteur, réseau,  ‘smartphone’, voiture, ‘Gadget’, caméra, …  </a:t>
            </a:r>
          </a:p>
        </p:txBody>
      </p:sp>
      <p:sp>
        <p:nvSpPr>
          <p:cNvPr id="20" name="TextBox 19">
            <a:extLst>
              <a:ext uri="{FF2B5EF4-FFF2-40B4-BE49-F238E27FC236}">
                <a16:creationId xmlns:a16="http://schemas.microsoft.com/office/drawing/2014/main" id="{C66C7079-33F3-ED41-A777-A4D9E5579652}"/>
              </a:ext>
            </a:extLst>
          </p:cNvPr>
          <p:cNvSpPr txBox="1"/>
          <p:nvPr/>
        </p:nvSpPr>
        <p:spPr>
          <a:xfrm>
            <a:off x="3520868" y="4356242"/>
            <a:ext cx="1947136" cy="369332"/>
          </a:xfrm>
          <a:prstGeom prst="rect">
            <a:avLst/>
          </a:prstGeom>
          <a:noFill/>
        </p:spPr>
        <p:txBody>
          <a:bodyPr wrap="none" rtlCol="0">
            <a:spAutoFit/>
          </a:bodyPr>
          <a:lstStyle/>
          <a:p>
            <a:r>
              <a:rPr lang="fr-FR" dirty="0"/>
              <a:t>Application mobile</a:t>
            </a:r>
          </a:p>
        </p:txBody>
      </p:sp>
      <p:sp>
        <p:nvSpPr>
          <p:cNvPr id="21" name="Rectangle 20">
            <a:extLst>
              <a:ext uri="{FF2B5EF4-FFF2-40B4-BE49-F238E27FC236}">
                <a16:creationId xmlns:a16="http://schemas.microsoft.com/office/drawing/2014/main" id="{105FC6AE-29D0-A349-AA47-6ECDCD1D9B56}"/>
              </a:ext>
            </a:extLst>
          </p:cNvPr>
          <p:cNvSpPr/>
          <p:nvPr/>
        </p:nvSpPr>
        <p:spPr>
          <a:xfrm>
            <a:off x="1962364" y="4150760"/>
            <a:ext cx="4819432" cy="78083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2" name="TextBox 21">
            <a:extLst>
              <a:ext uri="{FF2B5EF4-FFF2-40B4-BE49-F238E27FC236}">
                <a16:creationId xmlns:a16="http://schemas.microsoft.com/office/drawing/2014/main" id="{396752ED-394B-6C45-9FF7-4301E9B04E16}"/>
              </a:ext>
            </a:extLst>
          </p:cNvPr>
          <p:cNvSpPr txBox="1"/>
          <p:nvPr/>
        </p:nvSpPr>
        <p:spPr>
          <a:xfrm>
            <a:off x="1261450" y="3190572"/>
            <a:ext cx="7099316" cy="369332"/>
          </a:xfrm>
          <a:prstGeom prst="rect">
            <a:avLst/>
          </a:prstGeom>
          <a:noFill/>
        </p:spPr>
        <p:txBody>
          <a:bodyPr wrap="none" rtlCol="0">
            <a:spAutoFit/>
          </a:bodyPr>
          <a:lstStyle/>
          <a:p>
            <a:r>
              <a:rPr lang="fr-FR" dirty="0"/>
              <a:t>Communication réseau: Internet, cellulaire, LAN, Wan, PAN, BAN, WAN, … </a:t>
            </a:r>
          </a:p>
        </p:txBody>
      </p:sp>
      <p:sp>
        <p:nvSpPr>
          <p:cNvPr id="23" name="Rectangle 22">
            <a:extLst>
              <a:ext uri="{FF2B5EF4-FFF2-40B4-BE49-F238E27FC236}">
                <a16:creationId xmlns:a16="http://schemas.microsoft.com/office/drawing/2014/main" id="{0E5521F6-C1E0-C145-AC63-1505EF61F4F9}"/>
              </a:ext>
            </a:extLst>
          </p:cNvPr>
          <p:cNvSpPr/>
          <p:nvPr/>
        </p:nvSpPr>
        <p:spPr>
          <a:xfrm>
            <a:off x="1035291" y="3051513"/>
            <a:ext cx="7325475" cy="62672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4" name="TextBox 23">
            <a:extLst>
              <a:ext uri="{FF2B5EF4-FFF2-40B4-BE49-F238E27FC236}">
                <a16:creationId xmlns:a16="http://schemas.microsoft.com/office/drawing/2014/main" id="{A2CEE136-A432-F242-811B-4369CE46E9D0}"/>
              </a:ext>
            </a:extLst>
          </p:cNvPr>
          <p:cNvSpPr txBox="1"/>
          <p:nvPr/>
        </p:nvSpPr>
        <p:spPr>
          <a:xfrm>
            <a:off x="3470596" y="2224118"/>
            <a:ext cx="1707390" cy="369332"/>
          </a:xfrm>
          <a:prstGeom prst="rect">
            <a:avLst/>
          </a:prstGeom>
          <a:noFill/>
        </p:spPr>
        <p:txBody>
          <a:bodyPr wrap="none" rtlCol="0">
            <a:spAutoFit/>
          </a:bodyPr>
          <a:lstStyle/>
          <a:p>
            <a:r>
              <a:rPr lang="fr-FR" dirty="0"/>
              <a:t>Cloud, ‘</a:t>
            </a:r>
            <a:r>
              <a:rPr lang="fr-FR" dirty="0" err="1"/>
              <a:t>Big</a:t>
            </a:r>
            <a:r>
              <a:rPr lang="fr-FR" dirty="0"/>
              <a:t> data’</a:t>
            </a:r>
          </a:p>
        </p:txBody>
      </p:sp>
      <p:sp>
        <p:nvSpPr>
          <p:cNvPr id="26" name="Rectangle 25">
            <a:extLst>
              <a:ext uri="{FF2B5EF4-FFF2-40B4-BE49-F238E27FC236}">
                <a16:creationId xmlns:a16="http://schemas.microsoft.com/office/drawing/2014/main" id="{E2510099-C11D-EE4A-8D56-57A4A7FB605A}"/>
              </a:ext>
            </a:extLst>
          </p:cNvPr>
          <p:cNvSpPr/>
          <p:nvPr/>
        </p:nvSpPr>
        <p:spPr>
          <a:xfrm>
            <a:off x="1602769" y="3860650"/>
            <a:ext cx="632731" cy="50343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5" name="TextBox 24">
            <a:extLst>
              <a:ext uri="{FF2B5EF4-FFF2-40B4-BE49-F238E27FC236}">
                <a16:creationId xmlns:a16="http://schemas.microsoft.com/office/drawing/2014/main" id="{FD2C7B8E-9AE2-E942-9DA3-4C1AD37A08C6}"/>
              </a:ext>
            </a:extLst>
          </p:cNvPr>
          <p:cNvSpPr txBox="1"/>
          <p:nvPr/>
        </p:nvSpPr>
        <p:spPr>
          <a:xfrm>
            <a:off x="1717345" y="3902328"/>
            <a:ext cx="518155" cy="369332"/>
          </a:xfrm>
          <a:prstGeom prst="rect">
            <a:avLst/>
          </a:prstGeom>
          <a:solidFill>
            <a:schemeClr val="bg1"/>
          </a:solidFill>
        </p:spPr>
        <p:txBody>
          <a:bodyPr wrap="none" rtlCol="0">
            <a:spAutoFit/>
          </a:bodyPr>
          <a:lstStyle/>
          <a:p>
            <a:r>
              <a:rPr lang="fr-FR" dirty="0" err="1"/>
              <a:t>Fog</a:t>
            </a:r>
            <a:endParaRPr lang="fr-FR" dirty="0"/>
          </a:p>
        </p:txBody>
      </p:sp>
      <p:sp>
        <p:nvSpPr>
          <p:cNvPr id="27" name="Rectangle 26">
            <a:extLst>
              <a:ext uri="{FF2B5EF4-FFF2-40B4-BE49-F238E27FC236}">
                <a16:creationId xmlns:a16="http://schemas.microsoft.com/office/drawing/2014/main" id="{9EB0D500-60E0-F04B-B25E-286C99002AB3}"/>
              </a:ext>
            </a:extLst>
          </p:cNvPr>
          <p:cNvSpPr/>
          <p:nvPr/>
        </p:nvSpPr>
        <p:spPr>
          <a:xfrm>
            <a:off x="3277456" y="2074609"/>
            <a:ext cx="2075380" cy="64727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8" name="TextBox 27">
            <a:extLst>
              <a:ext uri="{FF2B5EF4-FFF2-40B4-BE49-F238E27FC236}">
                <a16:creationId xmlns:a16="http://schemas.microsoft.com/office/drawing/2014/main" id="{6F7B33AE-C949-8248-8A5A-9CA3CD8883D1}"/>
              </a:ext>
            </a:extLst>
          </p:cNvPr>
          <p:cNvSpPr txBox="1"/>
          <p:nvPr/>
        </p:nvSpPr>
        <p:spPr>
          <a:xfrm>
            <a:off x="3899546" y="1386944"/>
            <a:ext cx="945067" cy="369332"/>
          </a:xfrm>
          <a:prstGeom prst="rect">
            <a:avLst/>
          </a:prstGeom>
          <a:noFill/>
        </p:spPr>
        <p:txBody>
          <a:bodyPr wrap="none" rtlCol="0">
            <a:spAutoFit/>
          </a:bodyPr>
          <a:lstStyle/>
          <a:p>
            <a:r>
              <a:rPr lang="fr-FR" dirty="0"/>
              <a:t>Internet</a:t>
            </a:r>
          </a:p>
        </p:txBody>
      </p:sp>
      <p:sp>
        <p:nvSpPr>
          <p:cNvPr id="29" name="Rectangle 28">
            <a:extLst>
              <a:ext uri="{FF2B5EF4-FFF2-40B4-BE49-F238E27FC236}">
                <a16:creationId xmlns:a16="http://schemas.microsoft.com/office/drawing/2014/main" id="{F452A6C2-0104-424E-9F25-BB22AEE39144}"/>
              </a:ext>
            </a:extLst>
          </p:cNvPr>
          <p:cNvSpPr/>
          <p:nvPr/>
        </p:nvSpPr>
        <p:spPr>
          <a:xfrm>
            <a:off x="3647326" y="1386944"/>
            <a:ext cx="1325366" cy="36933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TextBox 29">
            <a:extLst>
              <a:ext uri="{FF2B5EF4-FFF2-40B4-BE49-F238E27FC236}">
                <a16:creationId xmlns:a16="http://schemas.microsoft.com/office/drawing/2014/main" id="{6E44C6FE-9F22-524E-B616-913EF2A5730E}"/>
              </a:ext>
            </a:extLst>
          </p:cNvPr>
          <p:cNvSpPr txBox="1"/>
          <p:nvPr/>
        </p:nvSpPr>
        <p:spPr>
          <a:xfrm>
            <a:off x="3647326" y="462336"/>
            <a:ext cx="1297919" cy="369332"/>
          </a:xfrm>
          <a:prstGeom prst="rect">
            <a:avLst/>
          </a:prstGeom>
          <a:noFill/>
        </p:spPr>
        <p:txBody>
          <a:bodyPr wrap="none" rtlCol="0">
            <a:spAutoFit/>
          </a:bodyPr>
          <a:lstStyle/>
          <a:p>
            <a:r>
              <a:rPr lang="fr-FR" dirty="0"/>
              <a:t>Application </a:t>
            </a:r>
          </a:p>
        </p:txBody>
      </p:sp>
      <p:sp>
        <p:nvSpPr>
          <p:cNvPr id="31" name="Rectangle 30">
            <a:extLst>
              <a:ext uri="{FF2B5EF4-FFF2-40B4-BE49-F238E27FC236}">
                <a16:creationId xmlns:a16="http://schemas.microsoft.com/office/drawing/2014/main" id="{B924214E-7D30-AD4C-BFC6-5C0AD6A6B7AC}"/>
              </a:ext>
            </a:extLst>
          </p:cNvPr>
          <p:cNvSpPr/>
          <p:nvPr/>
        </p:nvSpPr>
        <p:spPr>
          <a:xfrm>
            <a:off x="3520868" y="351235"/>
            <a:ext cx="1707390" cy="56507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2" name="TextBox 31">
            <a:extLst>
              <a:ext uri="{FF2B5EF4-FFF2-40B4-BE49-F238E27FC236}">
                <a16:creationId xmlns:a16="http://schemas.microsoft.com/office/drawing/2014/main" id="{41E906C2-0D64-7243-8BB1-07C8E29E7E7F}"/>
              </a:ext>
            </a:extLst>
          </p:cNvPr>
          <p:cNvSpPr txBox="1"/>
          <p:nvPr/>
        </p:nvSpPr>
        <p:spPr>
          <a:xfrm rot="16200000">
            <a:off x="-1384746" y="3042205"/>
            <a:ext cx="3907801" cy="369332"/>
          </a:xfrm>
          <a:prstGeom prst="rect">
            <a:avLst/>
          </a:prstGeom>
          <a:noFill/>
        </p:spPr>
        <p:txBody>
          <a:bodyPr wrap="none" rtlCol="0">
            <a:spAutoFit/>
          </a:bodyPr>
          <a:lstStyle/>
          <a:p>
            <a:r>
              <a:rPr lang="fr-FR" dirty="0"/>
              <a:t>Données, information, connaissances, ..</a:t>
            </a:r>
          </a:p>
        </p:txBody>
      </p:sp>
      <p:sp>
        <p:nvSpPr>
          <p:cNvPr id="33" name="Rectangle 32">
            <a:extLst>
              <a:ext uri="{FF2B5EF4-FFF2-40B4-BE49-F238E27FC236}">
                <a16:creationId xmlns:a16="http://schemas.microsoft.com/office/drawing/2014/main" id="{ADE1C72B-9E69-4D4B-8123-8367B95FF4B8}"/>
              </a:ext>
            </a:extLst>
          </p:cNvPr>
          <p:cNvSpPr/>
          <p:nvPr/>
        </p:nvSpPr>
        <p:spPr>
          <a:xfrm>
            <a:off x="297532" y="1180990"/>
            <a:ext cx="609680" cy="402800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35" name="Straight Arrow Connector 34">
            <a:extLst>
              <a:ext uri="{FF2B5EF4-FFF2-40B4-BE49-F238E27FC236}">
                <a16:creationId xmlns:a16="http://schemas.microsoft.com/office/drawing/2014/main" id="{0A6B7D46-1255-DE4B-BC63-03357FC4D691}"/>
              </a:ext>
            </a:extLst>
          </p:cNvPr>
          <p:cNvCxnSpPr/>
          <p:nvPr/>
        </p:nvCxnSpPr>
        <p:spPr>
          <a:xfrm flipV="1">
            <a:off x="602372" y="811658"/>
            <a:ext cx="0" cy="2671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3C660D79-D045-E04D-BDEF-AF9D9B12F71E}"/>
              </a:ext>
            </a:extLst>
          </p:cNvPr>
          <p:cNvCxnSpPr/>
          <p:nvPr/>
        </p:nvCxnSpPr>
        <p:spPr>
          <a:xfrm flipV="1">
            <a:off x="586582" y="5287353"/>
            <a:ext cx="0" cy="2671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C2EDB9E8-1A5A-3340-A8FC-870B2BAE6622}"/>
              </a:ext>
            </a:extLst>
          </p:cNvPr>
          <p:cNvCxnSpPr/>
          <p:nvPr/>
        </p:nvCxnSpPr>
        <p:spPr>
          <a:xfrm flipV="1">
            <a:off x="4154212" y="3768763"/>
            <a:ext cx="0" cy="2671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549F4666-935F-2948-A660-80D9CA8BDBEA}"/>
              </a:ext>
            </a:extLst>
          </p:cNvPr>
          <p:cNvCxnSpPr/>
          <p:nvPr/>
        </p:nvCxnSpPr>
        <p:spPr>
          <a:xfrm flipV="1">
            <a:off x="4180710" y="2721881"/>
            <a:ext cx="0" cy="2671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9A9F03F9-E07C-0D44-83FB-44B7C6E40BA7}"/>
              </a:ext>
            </a:extLst>
          </p:cNvPr>
          <p:cNvCxnSpPr/>
          <p:nvPr/>
        </p:nvCxnSpPr>
        <p:spPr>
          <a:xfrm flipV="1">
            <a:off x="4180710" y="1807480"/>
            <a:ext cx="0" cy="2671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D766B39D-39AA-AE48-9B91-DE9D627D8358}"/>
              </a:ext>
            </a:extLst>
          </p:cNvPr>
          <p:cNvCxnSpPr/>
          <p:nvPr/>
        </p:nvCxnSpPr>
        <p:spPr>
          <a:xfrm flipV="1">
            <a:off x="4180710" y="1005841"/>
            <a:ext cx="0" cy="2671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02943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5458" name="Rectangle 2"/>
          <p:cNvSpPr>
            <a:spLocks noGrp="1" noChangeArrowheads="1"/>
          </p:cNvSpPr>
          <p:nvPr>
            <p:ph type="title"/>
          </p:nvPr>
        </p:nvSpPr>
        <p:spPr bwMode="auto">
          <a:xfrm>
            <a:off x="473075" y="609600"/>
            <a:ext cx="8289925" cy="5365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sz="2800" b="1"/>
              <a:t>Classes d’architectures client-serveur</a:t>
            </a:r>
          </a:p>
        </p:txBody>
      </p:sp>
      <p:pic>
        <p:nvPicPr>
          <p:cNvPr id="915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47800"/>
            <a:ext cx="3657600" cy="1547813"/>
          </a:xfrm>
          <a:prstGeom prst="rect">
            <a:avLst/>
          </a:prstGeom>
          <a:noFill/>
          <a:ln w="31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pic>
        <p:nvPicPr>
          <p:cNvPr id="915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524000"/>
            <a:ext cx="3733800" cy="1327150"/>
          </a:xfrm>
          <a:prstGeom prst="rect">
            <a:avLst/>
          </a:prstGeom>
          <a:noFill/>
          <a:ln w="31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pic>
        <p:nvPicPr>
          <p:cNvPr id="91546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0"/>
            <a:ext cx="3733800" cy="1352550"/>
          </a:xfrm>
          <a:prstGeom prst="rect">
            <a:avLst/>
          </a:prstGeom>
          <a:noFill/>
          <a:ln w="31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pic>
        <p:nvPicPr>
          <p:cNvPr id="91546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3806825"/>
            <a:ext cx="3886200" cy="1374775"/>
          </a:xfrm>
          <a:prstGeom prst="rect">
            <a:avLst/>
          </a:prstGeom>
          <a:noFill/>
          <a:ln w="31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
        <p:nvSpPr>
          <p:cNvPr id="915465" name="Rectangle 9"/>
          <p:cNvSpPr>
            <a:spLocks noChangeArrowheads="1"/>
          </p:cNvSpPr>
          <p:nvPr/>
        </p:nvSpPr>
        <p:spPr bwMode="auto">
          <a:xfrm>
            <a:off x="228600" y="3124200"/>
            <a:ext cx="4038600"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gn="just">
              <a:lnSpc>
                <a:spcPct val="80000"/>
              </a:lnSpc>
              <a:spcBef>
                <a:spcPct val="20000"/>
              </a:spcBef>
              <a:buFontTx/>
              <a:buChar char="•"/>
            </a:pPr>
            <a:r>
              <a:rPr lang="en-US" sz="1200" b="1"/>
              <a:t>Pas vraiment du client</a:t>
            </a:r>
            <a:r>
              <a:rPr lang="en-CA" sz="1200" b="1"/>
              <a:t>/serveur</a:t>
            </a:r>
            <a:endParaRPr lang="fr-CA" sz="1200" b="1"/>
          </a:p>
          <a:p>
            <a:pPr marL="342900" indent="-342900" algn="just">
              <a:lnSpc>
                <a:spcPct val="80000"/>
              </a:lnSpc>
              <a:spcBef>
                <a:spcPct val="20000"/>
              </a:spcBef>
              <a:buFontTx/>
              <a:buChar char="•"/>
            </a:pPr>
            <a:r>
              <a:rPr lang="fr-CA" sz="1200" b="1"/>
              <a:t>Environnement de type mainframe (dumb terminal)</a:t>
            </a:r>
            <a:endParaRPr lang="en-US" sz="1200" b="1"/>
          </a:p>
          <a:p>
            <a:pPr marL="342900" indent="-342900" algn="just">
              <a:lnSpc>
                <a:spcPct val="80000"/>
              </a:lnSpc>
              <a:spcBef>
                <a:spcPct val="20000"/>
              </a:spcBef>
              <a:buFontTx/>
              <a:buChar char="•"/>
            </a:pPr>
            <a:endParaRPr lang="en-US" sz="1200" b="1"/>
          </a:p>
        </p:txBody>
      </p:sp>
      <p:sp>
        <p:nvSpPr>
          <p:cNvPr id="915466" name="Rectangle 10"/>
          <p:cNvSpPr>
            <a:spLocks noChangeArrowheads="1"/>
          </p:cNvSpPr>
          <p:nvPr/>
        </p:nvSpPr>
        <p:spPr bwMode="auto">
          <a:xfrm>
            <a:off x="5029200" y="3124200"/>
            <a:ext cx="4038600"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gn="just">
              <a:lnSpc>
                <a:spcPct val="80000"/>
              </a:lnSpc>
              <a:spcBef>
                <a:spcPct val="20000"/>
              </a:spcBef>
              <a:buFontTx/>
              <a:buChar char="•"/>
            </a:pPr>
            <a:r>
              <a:rPr lang="fr-CA" sz="1200" b="1"/>
              <a:t>Serveur effectue tous les traitements</a:t>
            </a:r>
          </a:p>
          <a:p>
            <a:pPr marL="342900" indent="-342900" algn="just">
              <a:lnSpc>
                <a:spcPct val="80000"/>
              </a:lnSpc>
              <a:spcBef>
                <a:spcPct val="20000"/>
              </a:spcBef>
              <a:buFontTx/>
              <a:buChar char="•"/>
            </a:pPr>
            <a:r>
              <a:rPr lang="fr-CA" sz="1200" b="1"/>
              <a:t>Le client fournit un GUI</a:t>
            </a:r>
            <a:endParaRPr lang="en-US" sz="1200" b="1"/>
          </a:p>
        </p:txBody>
      </p:sp>
      <p:sp>
        <p:nvSpPr>
          <p:cNvPr id="915467" name="Rectangle 11"/>
          <p:cNvSpPr>
            <a:spLocks noChangeArrowheads="1"/>
          </p:cNvSpPr>
          <p:nvPr/>
        </p:nvSpPr>
        <p:spPr bwMode="auto">
          <a:xfrm>
            <a:off x="304800" y="5334000"/>
            <a:ext cx="4038600"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gn="just">
              <a:lnSpc>
                <a:spcPct val="80000"/>
              </a:lnSpc>
              <a:spcBef>
                <a:spcPct val="20000"/>
              </a:spcBef>
              <a:buFontTx/>
              <a:buChar char="•"/>
            </a:pPr>
            <a:r>
              <a:rPr lang="en-US" sz="1200" b="1"/>
              <a:t>Client effectue tous les traitements</a:t>
            </a:r>
          </a:p>
          <a:p>
            <a:pPr marL="342900" indent="-342900" algn="just">
              <a:lnSpc>
                <a:spcPct val="80000"/>
              </a:lnSpc>
              <a:spcBef>
                <a:spcPct val="20000"/>
              </a:spcBef>
              <a:buFontTx/>
              <a:buChar char="•"/>
            </a:pPr>
            <a:r>
              <a:rPr lang="fr-CA" sz="1200" b="1"/>
              <a:t>Toutes les routines de validation des données et les fonctions logiques sont exécutées sur le serveur</a:t>
            </a:r>
          </a:p>
        </p:txBody>
      </p:sp>
      <p:sp>
        <p:nvSpPr>
          <p:cNvPr id="915468" name="Rectangle 12"/>
          <p:cNvSpPr>
            <a:spLocks noChangeArrowheads="1"/>
          </p:cNvSpPr>
          <p:nvPr/>
        </p:nvSpPr>
        <p:spPr bwMode="auto">
          <a:xfrm>
            <a:off x="5029200" y="5334000"/>
            <a:ext cx="4038600"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gn="just">
              <a:lnSpc>
                <a:spcPct val="80000"/>
              </a:lnSpc>
              <a:spcBef>
                <a:spcPct val="20000"/>
              </a:spcBef>
              <a:buFontTx/>
              <a:buChar char="•"/>
            </a:pPr>
            <a:r>
              <a:rPr lang="en-US" sz="1200" b="1"/>
              <a:t>Traitement de l</a:t>
            </a:r>
            <a:r>
              <a:rPr lang="ja-JP" altLang="en-US" sz="1200" b="1">
                <a:latin typeface="Arial"/>
              </a:rPr>
              <a:t>’</a:t>
            </a:r>
            <a:r>
              <a:rPr lang="en-US" sz="1200" b="1"/>
              <a:t>application est réalisé de manière optimisée</a:t>
            </a:r>
            <a:endParaRPr lang="fr-CA" sz="1200" b="1"/>
          </a:p>
          <a:p>
            <a:pPr marL="342900" indent="-342900" algn="just">
              <a:lnSpc>
                <a:spcPct val="80000"/>
              </a:lnSpc>
              <a:spcBef>
                <a:spcPct val="20000"/>
              </a:spcBef>
              <a:buFontTx/>
              <a:buChar char="•"/>
            </a:pPr>
            <a:r>
              <a:rPr lang="fr-CA" sz="1200" b="1"/>
              <a:t>Difficile à mettre en place et à effectuer la maintenance</a:t>
            </a:r>
            <a:endParaRPr lang="en-US" sz="1200" b="1"/>
          </a:p>
        </p:txBody>
      </p:sp>
    </p:spTree>
    <p:extLst>
      <p:ext uri="{BB962C8B-B14F-4D97-AF65-F5344CB8AC3E}">
        <p14:creationId xmlns:p14="http://schemas.microsoft.com/office/powerpoint/2010/main" val="3416770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Connexion</a:t>
            </a:r>
          </a:p>
        </p:txBody>
      </p:sp>
      <p:sp>
        <p:nvSpPr>
          <p:cNvPr id="3" name="Espace réservé du contenu 2"/>
          <p:cNvSpPr>
            <a:spLocks noGrp="1"/>
          </p:cNvSpPr>
          <p:nvPr>
            <p:ph idx="1"/>
          </p:nvPr>
        </p:nvSpPr>
        <p:spPr/>
        <p:txBody>
          <a:bodyPr/>
          <a:lstStyle/>
          <a:p>
            <a:r>
              <a:rPr lang="fr-FR" dirty="0"/>
              <a:t>Toujours connecté</a:t>
            </a:r>
          </a:p>
          <a:p>
            <a:endParaRPr lang="fr-FR" dirty="0"/>
          </a:p>
          <a:p>
            <a:r>
              <a:rPr lang="fr-FR" dirty="0"/>
              <a:t>Parfois connecté</a:t>
            </a:r>
          </a:p>
          <a:p>
            <a:endParaRPr lang="fr-FR" dirty="0"/>
          </a:p>
          <a:p>
            <a:r>
              <a:rPr lang="fr-FR" dirty="0"/>
              <a:t>Pas besoin d’être connecté</a:t>
            </a:r>
          </a:p>
        </p:txBody>
      </p:sp>
    </p:spTree>
    <p:extLst>
      <p:ext uri="{BB962C8B-B14F-4D97-AF65-F5344CB8AC3E}">
        <p14:creationId xmlns:p14="http://schemas.microsoft.com/office/powerpoint/2010/main" val="1764023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fr-CA" sz="3200" dirty="0"/>
              <a:t>Synchronisation</a:t>
            </a:r>
          </a:p>
        </p:txBody>
      </p:sp>
      <p:sp>
        <p:nvSpPr>
          <p:cNvPr id="28675" name="Rectangle 3"/>
          <p:cNvSpPr>
            <a:spLocks noGrp="1" noChangeArrowheads="1"/>
          </p:cNvSpPr>
          <p:nvPr>
            <p:ph type="body" idx="1"/>
          </p:nvPr>
        </p:nvSpPr>
        <p:spPr/>
        <p:txBody>
          <a:bodyPr/>
          <a:lstStyle/>
          <a:p>
            <a:pPr algn="l" rtl="0" eaLnBrk="1" hangingPunct="1">
              <a:defRPr/>
            </a:pPr>
            <a:r>
              <a:rPr lang="fr-FR" sz="2400" dirty="0"/>
              <a:t>Le mode de connexion a un impact sur synchronisation entre les dispositifs mobile et les ‘back-end’ (cloud); </a:t>
            </a:r>
          </a:p>
          <a:p>
            <a:pPr algn="l" rtl="0" eaLnBrk="1" hangingPunct="1">
              <a:defRPr/>
            </a:pPr>
            <a:endParaRPr lang="fr-FR" sz="2400" dirty="0"/>
          </a:p>
          <a:p>
            <a:pPr algn="l" rtl="0" eaLnBrk="1" hangingPunct="1">
              <a:defRPr/>
            </a:pPr>
            <a:r>
              <a:rPr lang="fr-FR" sz="2400" dirty="0"/>
              <a:t>La synchronisation est possible de deux façons : continue ou a travers d’un mécanisme de ‘store-and-</a:t>
            </a:r>
            <a:r>
              <a:rPr lang="fr-FR" sz="2400" dirty="0" err="1"/>
              <a:t>forward</a:t>
            </a:r>
            <a:r>
              <a:rPr lang="fr-FR" sz="2400" dirty="0"/>
              <a:t>’ </a:t>
            </a:r>
          </a:p>
        </p:txBody>
      </p:sp>
    </p:spTree>
    <p:extLst>
      <p:ext uri="{BB962C8B-B14F-4D97-AF65-F5344CB8AC3E}">
        <p14:creationId xmlns:p14="http://schemas.microsoft.com/office/powerpoint/2010/main" val="4197605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z="3200" dirty="0"/>
              <a:t>Communication continue</a:t>
            </a:r>
            <a:endParaRPr lang="ar-sa" sz="3200" dirty="0"/>
          </a:p>
        </p:txBody>
      </p:sp>
      <p:sp>
        <p:nvSpPr>
          <p:cNvPr id="29699" name="Rectangle 3"/>
          <p:cNvSpPr>
            <a:spLocks noGrp="1" noChangeArrowheads="1"/>
          </p:cNvSpPr>
          <p:nvPr>
            <p:ph type="body" idx="1"/>
          </p:nvPr>
        </p:nvSpPr>
        <p:spPr/>
        <p:txBody>
          <a:bodyPr/>
          <a:lstStyle/>
          <a:p>
            <a:pPr algn="l" rtl="0" eaLnBrk="1" hangingPunct="1">
              <a:defRPr/>
            </a:pPr>
            <a:r>
              <a:rPr lang="fr-CA" sz="2800" dirty="0"/>
              <a:t>Si la communication entre les dispositifs (client) et le serveur (i.e. </a:t>
            </a:r>
            <a:r>
              <a:rPr lang="fr-CA" sz="2800" dirty="0" err="1"/>
              <a:t>cloud</a:t>
            </a:r>
            <a:r>
              <a:rPr lang="fr-CA" sz="2800" dirty="0"/>
              <a:t>) est continue alors la synchronisation de données est continue et peut être synchrone ou asynchrone.</a:t>
            </a:r>
          </a:p>
        </p:txBody>
      </p:sp>
    </p:spTree>
    <p:extLst>
      <p:ext uri="{BB962C8B-B14F-4D97-AF65-F5344CB8AC3E}">
        <p14:creationId xmlns:p14="http://schemas.microsoft.com/office/powerpoint/2010/main" val="236609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sz="3200" dirty="0"/>
              <a:t>Communication continue</a:t>
            </a:r>
            <a:endParaRPr lang="ar-sa" sz="3200" dirty="0"/>
          </a:p>
        </p:txBody>
      </p:sp>
      <p:pic>
        <p:nvPicPr>
          <p:cNvPr id="30724"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603375" y="1600200"/>
            <a:ext cx="5935663" cy="4525963"/>
          </a:xfrm>
        </p:spPr>
      </p:pic>
    </p:spTree>
    <p:extLst>
      <p:ext uri="{BB962C8B-B14F-4D97-AF65-F5344CB8AC3E}">
        <p14:creationId xmlns:p14="http://schemas.microsoft.com/office/powerpoint/2010/main" val="3931215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sz="3600"/>
              <a:t>Store and Forward Synchronization</a:t>
            </a:r>
            <a:endParaRPr lang="ar-sa" sz="3600"/>
          </a:p>
        </p:txBody>
      </p:sp>
      <p:pic>
        <p:nvPicPr>
          <p:cNvPr id="32772"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919288" y="1600200"/>
            <a:ext cx="5305425" cy="4525963"/>
          </a:xfrm>
        </p:spPr>
      </p:pic>
    </p:spTree>
    <p:extLst>
      <p:ext uri="{BB962C8B-B14F-4D97-AF65-F5344CB8AC3E}">
        <p14:creationId xmlns:p14="http://schemas.microsoft.com/office/powerpoint/2010/main" val="3353142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Avec état ou sans état</a:t>
            </a:r>
          </a:p>
        </p:txBody>
      </p:sp>
      <p:sp>
        <p:nvSpPr>
          <p:cNvPr id="3" name="Espace réservé du contenu 2"/>
          <p:cNvSpPr>
            <a:spLocks noGrp="1"/>
          </p:cNvSpPr>
          <p:nvPr>
            <p:ph idx="1"/>
          </p:nvPr>
        </p:nvSpPr>
        <p:spPr/>
        <p:txBody>
          <a:bodyPr>
            <a:normAutofit fontScale="70000" lnSpcReduction="20000"/>
          </a:bodyPr>
          <a:lstStyle/>
          <a:p>
            <a:r>
              <a:rPr lang="fr-FR" dirty="0"/>
              <a:t>Un protocole sans état (</a:t>
            </a:r>
            <a:r>
              <a:rPr lang="fr-FR" dirty="0" err="1"/>
              <a:t>stateless</a:t>
            </a:r>
            <a:r>
              <a:rPr lang="fr-FR" dirty="0"/>
              <a:t>) est un protocole de communication qui n'enregistre pas l'état d'une session de communication entre deux requêtes successives. La communication est formée de paires requête-réponse indépendantes et chaque paire requête-réponse est traitée comme une transaction indépendante, sans lien avec les requêtes précédente ou suivante. Autrement dit, un protocole sans état ne nécessite pas que le serveur conserve, au cours de la session de communication, l'état de chacun des partenaires. </a:t>
            </a:r>
          </a:p>
          <a:p>
            <a:r>
              <a:rPr lang="fr-FR" dirty="0"/>
              <a:t>Un protocole qui impose la conservation des informations sur l'état interne du serveur est appelé protocole avec état (</a:t>
            </a:r>
            <a:r>
              <a:rPr lang="fr-FR" dirty="0" err="1"/>
              <a:t>stateful</a:t>
            </a:r>
            <a:r>
              <a:rPr lang="fr-FR" dirty="0"/>
              <a:t>).</a:t>
            </a:r>
          </a:p>
          <a:p>
            <a:endParaRPr lang="fr-FR" dirty="0"/>
          </a:p>
          <a:p>
            <a:r>
              <a:rPr lang="fr-FR" sz="4000" dirty="0"/>
              <a:t>Et les applications (coupure de communication, </a:t>
            </a:r>
            <a:r>
              <a:rPr lang="mr-IN" sz="4000" dirty="0"/>
              <a:t>…</a:t>
            </a:r>
            <a:r>
              <a:rPr lang="en-CA" sz="4000" dirty="0"/>
              <a:t>)</a:t>
            </a:r>
            <a:r>
              <a:rPr lang="fr-FR" sz="4000" dirty="0"/>
              <a:t>?</a:t>
            </a:r>
          </a:p>
        </p:txBody>
      </p:sp>
    </p:spTree>
    <p:extLst>
      <p:ext uri="{BB962C8B-B14F-4D97-AF65-F5344CB8AC3E}">
        <p14:creationId xmlns:p14="http://schemas.microsoft.com/office/powerpoint/2010/main" val="2563079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ChangeArrowheads="1"/>
          </p:cNvSpPr>
          <p:nvPr>
            <p:ph type="title"/>
          </p:nvPr>
        </p:nvSpPr>
        <p:spPr bwMode="auto">
          <a:xfrm>
            <a:off x="457200" y="579438"/>
            <a:ext cx="8229600" cy="563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ko-KR" sz="2800" b="1">
                <a:ea typeface="굴림" charset="0"/>
                <a:cs typeface="굴림" charset="0"/>
              </a:rPr>
              <a:t>Architectures multi-tiers</a:t>
            </a:r>
          </a:p>
        </p:txBody>
      </p:sp>
      <p:sp>
        <p:nvSpPr>
          <p:cNvPr id="644099" name="Rectangle 3"/>
          <p:cNvSpPr>
            <a:spLocks noGrp="1" noChangeArrowheads="1"/>
          </p:cNvSpPr>
          <p:nvPr>
            <p:ph type="body" idx="1"/>
          </p:nvPr>
        </p:nvSpPr>
        <p:spPr>
          <a:xfrm>
            <a:off x="457200" y="1219200"/>
            <a:ext cx="8229600" cy="4906963"/>
          </a:xfrm>
        </p:spPr>
        <p:txBody>
          <a:bodyPr/>
          <a:lstStyle/>
          <a:p>
            <a:r>
              <a:rPr lang="fr-CA" altLang="ko-KR" sz="2000" b="1" dirty="0">
                <a:ea typeface="굴림" charset="0"/>
                <a:cs typeface="굴림" charset="0"/>
              </a:rPr>
              <a:t>Consiste en le partitionnement physique de l’application sur plusieurs machines donnant naissances à plusieurs tiers:</a:t>
            </a:r>
          </a:p>
          <a:p>
            <a:pPr lvl="1"/>
            <a:endParaRPr lang="fr-CA" altLang="ko-KR" sz="1800" b="1" dirty="0">
              <a:ea typeface="굴림" charset="0"/>
              <a:cs typeface="굴림" charset="0"/>
            </a:endParaRPr>
          </a:p>
          <a:p>
            <a:pPr lvl="1"/>
            <a:r>
              <a:rPr lang="fr-CA" altLang="ko-KR" sz="1800" b="1" dirty="0">
                <a:ea typeface="굴림" charset="0"/>
                <a:cs typeface="굴림" charset="0"/>
              </a:rPr>
              <a:t>1-tier:</a:t>
            </a:r>
            <a:r>
              <a:rPr lang="fr-CA" altLang="ko-KR" sz="1800" dirty="0">
                <a:ea typeface="굴림" charset="0"/>
                <a:cs typeface="굴림" charset="0"/>
              </a:rPr>
              <a:t> modèle client</a:t>
            </a:r>
            <a:r>
              <a:rPr lang="en-CA" altLang="ko-KR" sz="1800" dirty="0">
                <a:ea typeface="굴림" charset="0"/>
                <a:cs typeface="굴림" charset="0"/>
              </a:rPr>
              <a:t>/</a:t>
            </a:r>
            <a:r>
              <a:rPr lang="fr-CA" altLang="ko-KR" sz="1800" dirty="0">
                <a:ea typeface="굴림" charset="0"/>
                <a:cs typeface="굴림" charset="0"/>
              </a:rPr>
              <a:t>serveur classique</a:t>
            </a:r>
          </a:p>
          <a:p>
            <a:pPr lvl="1"/>
            <a:endParaRPr lang="fr-CA" altLang="ko-KR" sz="1800" dirty="0">
              <a:ea typeface="굴림" charset="0"/>
              <a:cs typeface="굴림" charset="0"/>
            </a:endParaRPr>
          </a:p>
          <a:p>
            <a:pPr lvl="1"/>
            <a:r>
              <a:rPr lang="fr-CA" altLang="ko-KR" sz="1800" b="1" dirty="0">
                <a:ea typeface="굴림" charset="0"/>
                <a:cs typeface="굴림" charset="0"/>
              </a:rPr>
              <a:t>2-tiers:</a:t>
            </a:r>
            <a:r>
              <a:rPr lang="fr-CA" altLang="ko-KR" sz="1800" dirty="0">
                <a:ea typeface="굴림" charset="0"/>
                <a:cs typeface="굴림" charset="0"/>
              </a:rPr>
              <a:t> le client exécute une partie de l’application, le serveur aussi, mais en plus il héberge la BD</a:t>
            </a:r>
          </a:p>
          <a:p>
            <a:pPr lvl="1"/>
            <a:endParaRPr lang="fr-CA" altLang="ko-KR" sz="1800" dirty="0">
              <a:ea typeface="굴림" charset="0"/>
              <a:cs typeface="굴림" charset="0"/>
            </a:endParaRPr>
          </a:p>
          <a:p>
            <a:pPr lvl="1"/>
            <a:r>
              <a:rPr lang="fr-CA" altLang="ko-KR" sz="1800" b="1" dirty="0">
                <a:ea typeface="굴림" charset="0"/>
                <a:cs typeface="굴림" charset="0"/>
              </a:rPr>
              <a:t>3-tiers:</a:t>
            </a:r>
            <a:r>
              <a:rPr lang="fr-CA" altLang="ko-KR" sz="1800" dirty="0">
                <a:ea typeface="굴림" charset="0"/>
                <a:cs typeface="굴림" charset="0"/>
              </a:rPr>
              <a:t> le client héberge l’interface graphique, un premier serveur héberge la logique d’application et un deuxième serveur héberge la BD</a:t>
            </a:r>
          </a:p>
          <a:p>
            <a:pPr lvl="2"/>
            <a:r>
              <a:rPr lang="fr-CA" altLang="ko-KR" sz="1600" dirty="0">
                <a:ea typeface="굴림" charset="0"/>
                <a:cs typeface="굴림" charset="0"/>
              </a:rPr>
              <a:t>Similaire au modèle MVC (</a:t>
            </a:r>
            <a:r>
              <a:rPr lang="fr-CA" altLang="ko-KR" sz="1600" i="1" dirty="0">
                <a:ea typeface="굴림" charset="0"/>
                <a:cs typeface="굴림" charset="0"/>
              </a:rPr>
              <a:t>Model </a:t>
            </a:r>
            <a:r>
              <a:rPr lang="fr-CA" altLang="ko-KR" sz="1600" i="1" dirty="0" err="1">
                <a:ea typeface="굴림" charset="0"/>
                <a:cs typeface="굴림" charset="0"/>
              </a:rPr>
              <a:t>View</a:t>
            </a:r>
            <a:r>
              <a:rPr lang="fr-CA" altLang="ko-KR" sz="1600" i="1" dirty="0">
                <a:ea typeface="굴림" charset="0"/>
                <a:cs typeface="굴림" charset="0"/>
              </a:rPr>
              <a:t> Controller</a:t>
            </a:r>
            <a:r>
              <a:rPr lang="fr-CA" altLang="ko-KR" sz="1600" dirty="0">
                <a:ea typeface="굴림" charset="0"/>
                <a:cs typeface="굴림" charset="0"/>
              </a:rPr>
              <a:t>)</a:t>
            </a:r>
          </a:p>
          <a:p>
            <a:pPr lvl="2"/>
            <a:endParaRPr lang="fr-CA" altLang="ko-KR" sz="1600" dirty="0">
              <a:ea typeface="굴림" charset="0"/>
              <a:cs typeface="굴림" charset="0"/>
            </a:endParaRPr>
          </a:p>
          <a:p>
            <a:pPr lvl="2"/>
            <a:endParaRPr lang="en-US" altLang="ko-KR" sz="1600" dirty="0">
              <a:ea typeface="굴림" charset="0"/>
              <a:cs typeface="굴림" charset="0"/>
            </a:endParaRPr>
          </a:p>
        </p:txBody>
      </p:sp>
    </p:spTree>
    <p:extLst>
      <p:ext uri="{BB962C8B-B14F-4D97-AF65-F5344CB8AC3E}">
        <p14:creationId xmlns:p14="http://schemas.microsoft.com/office/powerpoint/2010/main" val="54688969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432</TotalTime>
  <Words>632</Words>
  <Application>Microsoft Macintosh PowerPoint</Application>
  <PresentationFormat>Affichage à l'écran (4:3)</PresentationFormat>
  <Paragraphs>82</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굴림</vt:lpstr>
      <vt:lpstr>Arial</vt:lpstr>
      <vt:lpstr>Calibri</vt:lpstr>
      <vt:lpstr>Thème Office</vt:lpstr>
      <vt:lpstr>Client  C/S</vt:lpstr>
      <vt:lpstr>Classes d’architectures client-serveur</vt:lpstr>
      <vt:lpstr>Connexion</vt:lpstr>
      <vt:lpstr>Synchronisation</vt:lpstr>
      <vt:lpstr>Communication continue</vt:lpstr>
      <vt:lpstr>Communication continue</vt:lpstr>
      <vt:lpstr>Store and Forward Synchronization</vt:lpstr>
      <vt:lpstr>Avec état ou sans état</vt:lpstr>
      <vt:lpstr>Architectures multi-tiers</vt:lpstr>
      <vt:lpstr>Architecture 2-Tiers et 3-tiers</vt:lpstr>
      <vt:lpstr>Client/serveur</vt:lpstr>
      <vt:lpstr>Types d’application</vt:lpstr>
      <vt:lpstr>Présentation PowerPoint</vt:lpstr>
      <vt:lpstr>Présentation PowerPoint</vt:lpstr>
      <vt:lpstr>Présentation PowerPoint</vt:lpstr>
    </vt:vector>
  </TitlesOfParts>
  <Company>Polytechnique Monteal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Alejandro Quintero</dc:creator>
  <cp:lastModifiedBy>alejandro quintero</cp:lastModifiedBy>
  <cp:revision>53</cp:revision>
  <dcterms:created xsi:type="dcterms:W3CDTF">2018-12-04T16:22:16Z</dcterms:created>
  <dcterms:modified xsi:type="dcterms:W3CDTF">2024-01-18T15:19:23Z</dcterms:modified>
</cp:coreProperties>
</file>