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8"/>
  </p:notesMasterIdLst>
  <p:handoutMasterIdLst>
    <p:handoutMasterId r:id="rId19"/>
  </p:handoutMasterIdLst>
  <p:sldIdLst>
    <p:sldId id="256" r:id="rId2"/>
    <p:sldId id="302" r:id="rId3"/>
    <p:sldId id="305" r:id="rId4"/>
    <p:sldId id="307" r:id="rId5"/>
    <p:sldId id="308" r:id="rId6"/>
    <p:sldId id="306" r:id="rId7"/>
    <p:sldId id="309" r:id="rId8"/>
    <p:sldId id="310" r:id="rId9"/>
    <p:sldId id="311" r:id="rId10"/>
    <p:sldId id="314" r:id="rId11"/>
    <p:sldId id="313" r:id="rId12"/>
    <p:sldId id="315" r:id="rId13"/>
    <p:sldId id="316" r:id="rId14"/>
    <p:sldId id="317" r:id="rId15"/>
    <p:sldId id="303" r:id="rId16"/>
    <p:sldId id="319" r:id="rId17"/>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1E32"/>
    <a:srgbClr val="FA961E"/>
    <a:srgbClr val="8CC83C"/>
    <a:srgbClr val="FF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111" d="100"/>
          <a:sy n="111" d="100"/>
        </p:scale>
        <p:origin x="564" y="96"/>
      </p:cViewPr>
      <p:guideLst>
        <p:guide orient="horz" pos="2160"/>
        <p:guide pos="3840"/>
      </p:guideLst>
    </p:cSldViewPr>
  </p:slideViewPr>
  <p:notesTextViewPr>
    <p:cViewPr>
      <p:scale>
        <a:sx n="100" d="100"/>
        <a:sy n="100" d="100"/>
      </p:scale>
      <p:origin x="0" y="0"/>
    </p:cViewPr>
  </p:notesTextViewPr>
  <p:sorterViewPr>
    <p:cViewPr>
      <p:scale>
        <a:sx n="125" d="100"/>
        <a:sy n="125" d="100"/>
      </p:scale>
      <p:origin x="0" y="-2262"/>
    </p:cViewPr>
  </p:sorterViewPr>
  <p:notesViewPr>
    <p:cSldViewPr showGuides="1">
      <p:cViewPr varScale="1">
        <p:scale>
          <a:sx n="105" d="100"/>
          <a:sy n="105" d="100"/>
        </p:scale>
        <p:origin x="32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2023-11-30</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‹N°›</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30/11/2023</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‹N°›</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lvl1pPr algn="ctr">
              <a:defRPr/>
            </a:lvl1pPr>
          </a:lstStyle>
          <a:p>
            <a:r>
              <a:rPr lang="fr-FR" dirty="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‹N°›</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3"/>
            <a:ext cx="838200" cy="295275"/>
          </a:xfrm>
          <a:prstGeom prst="rect">
            <a:avLst/>
          </a:prstGeom>
          <a:noFill/>
          <a:ln w="9525">
            <a:noFill/>
            <a:miter lim="800000"/>
            <a:headEnd/>
            <a:tailEnd/>
          </a:ln>
        </p:spPr>
      </p:pic>
      <p:sp>
        <p:nvSpPr>
          <p:cNvPr id="6" name="Rectangle 5"/>
          <p:cNvSpPr/>
          <p:nvPr userDrawn="1"/>
        </p:nvSpPr>
        <p:spPr>
          <a:xfrm>
            <a:off x="3759200" y="6172201"/>
            <a:ext cx="4673600" cy="246221"/>
          </a:xfrm>
          <a:prstGeom prst="rect">
            <a:avLst/>
          </a:prstGeom>
        </p:spPr>
        <p:txBody>
          <a:bodyPr wrap="square">
            <a:spAutoFit/>
          </a:bodyPr>
          <a:lstStyle/>
          <a:p>
            <a:pPr algn="ctr"/>
            <a:r>
              <a:rPr lang="fr-CA" sz="1000" kern="1200" dirty="0">
                <a:solidFill>
                  <a:schemeClr val="tx1"/>
                </a:solidFill>
                <a:latin typeface="Arial" charset="0"/>
                <a:ea typeface="+mn-ea"/>
                <a:cs typeface="Arial" charset="0"/>
              </a:rPr>
              <a:t>http://creativecommons.org/licenses/by-nc-sa/2.5/ca/</a:t>
            </a:r>
            <a:endParaRPr lang="fr-CA" sz="1000" dirty="0"/>
          </a:p>
        </p:txBody>
      </p:sp>
      <p:sp>
        <p:nvSpPr>
          <p:cNvPr id="7" name="Rectangle 6"/>
          <p:cNvSpPr/>
          <p:nvPr userDrawn="1"/>
        </p:nvSpPr>
        <p:spPr>
          <a:xfrm>
            <a:off x="5562600" y="5896690"/>
            <a:ext cx="2743200" cy="246221"/>
          </a:xfrm>
          <a:prstGeom prst="rect">
            <a:avLst/>
          </a:prstGeom>
        </p:spPr>
        <p:txBody>
          <a:bodyPr wrap="square">
            <a:spAutoFit/>
          </a:bodyPr>
          <a:lstStyle/>
          <a:p>
            <a:pPr algn="l"/>
            <a:r>
              <a:rPr lang="fr-CA" sz="1000" kern="1200" dirty="0">
                <a:solidFill>
                  <a:schemeClr val="tx1"/>
                </a:solidFill>
                <a:latin typeface="Arial" charset="0"/>
                <a:ea typeface="+mn-ea"/>
                <a:cs typeface="Arial" charset="0"/>
              </a:rPr>
              <a:t>Pierre Langlois</a:t>
            </a:r>
            <a:endParaRPr lang="fr-CA"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u contenu 3"/>
          <p:cNvSpPr>
            <a:spLocks noGrp="1"/>
          </p:cNvSpPr>
          <p:nvPr>
            <p:ph sz="half" idx="2"/>
          </p:nvPr>
        </p:nvSpPr>
        <p:spPr>
          <a:xfrm>
            <a:off x="6197600" y="1600201"/>
            <a:ext cx="5791200" cy="46481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extLst>
      <p:ext uri="{BB962C8B-B14F-4D97-AF65-F5344CB8AC3E}">
        <p14:creationId xmlns:p14="http://schemas.microsoft.com/office/powerpoint/2010/main" val="24757402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a:t>Cliquez pour modifier le style du titre</a:t>
            </a:r>
            <a:endParaRPr lang="fr-CA" dirty="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6" name="Espace réservé du numéro de diapositive 5"/>
          <p:cNvSpPr>
            <a:spLocks noGrp="1"/>
          </p:cNvSpPr>
          <p:nvPr>
            <p:ph type="sldNum" sz="quarter" idx="4"/>
          </p:nvPr>
        </p:nvSpPr>
        <p:spPr>
          <a:xfrm>
            <a:off x="11480800" y="6416676"/>
            <a:ext cx="609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‹N°›</a:t>
            </a:fld>
            <a:endParaRPr lang="fr-CA"/>
          </a:p>
        </p:txBody>
      </p:sp>
      <p:sp>
        <p:nvSpPr>
          <p:cNvPr id="8" name="ZoneTexte 7"/>
          <p:cNvSpPr txBox="1"/>
          <p:nvPr/>
        </p:nvSpPr>
        <p:spPr>
          <a:xfrm>
            <a:off x="965200" y="6553200"/>
            <a:ext cx="4673600" cy="1539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Conception et réalisation</a:t>
            </a:r>
            <a:r>
              <a:rPr lang="fr-CA" sz="1000" baseline="0" dirty="0">
                <a:latin typeface="+mn-lt"/>
                <a:cs typeface="+mn-cs"/>
              </a:rPr>
              <a:t> </a:t>
            </a:r>
            <a:r>
              <a:rPr lang="fr-CA" sz="1000" dirty="0">
                <a:latin typeface="+mn-lt"/>
                <a:cs typeface="+mn-cs"/>
              </a:rPr>
              <a:t>de systèmes numériques</a:t>
            </a:r>
          </a:p>
        </p:txBody>
      </p:sp>
      <p:cxnSp>
        <p:nvCxnSpPr>
          <p:cNvPr id="9" name="Connecteur droit 6"/>
          <p:cNvCxnSpPr>
            <a:cxnSpLocks noChangeShapeType="1"/>
          </p:cNvCxnSpPr>
          <p:nvPr/>
        </p:nvCxnSpPr>
        <p:spPr bwMode="auto">
          <a:xfrm>
            <a:off x="203200" y="1141412"/>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2"/>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1" y="6417332"/>
            <a:ext cx="859170"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200" algn="ctr" rtl="0" eaLnBrk="1" fontAlgn="base" hangingPunct="1">
        <a:spcBef>
          <a:spcPct val="0"/>
        </a:spcBef>
        <a:spcAft>
          <a:spcPct val="0"/>
        </a:spcAft>
        <a:defRPr sz="3600">
          <a:solidFill>
            <a:schemeClr val="tx1"/>
          </a:solidFill>
          <a:latin typeface="Calibri" pitchFamily="34" charset="0"/>
        </a:defRPr>
      </a:lvl6pPr>
      <a:lvl7pPr marL="914400" algn="ctr" rtl="0" eaLnBrk="1" fontAlgn="base" hangingPunct="1">
        <a:spcBef>
          <a:spcPct val="0"/>
        </a:spcBef>
        <a:spcAft>
          <a:spcPct val="0"/>
        </a:spcAft>
        <a:defRPr sz="3600">
          <a:solidFill>
            <a:schemeClr val="tx1"/>
          </a:solidFill>
          <a:latin typeface="Calibri" pitchFamily="34" charset="0"/>
        </a:defRPr>
      </a:lvl7pPr>
      <a:lvl8pPr marL="1371600" algn="ctr" rtl="0" eaLnBrk="1" fontAlgn="base" hangingPunct="1">
        <a:spcBef>
          <a:spcPct val="0"/>
        </a:spcBef>
        <a:spcAft>
          <a:spcPct val="0"/>
        </a:spcAft>
        <a:defRPr sz="3600">
          <a:solidFill>
            <a:schemeClr val="tx1"/>
          </a:solidFill>
          <a:latin typeface="Calibri" pitchFamily="34" charset="0"/>
        </a:defRPr>
      </a:lvl8pPr>
      <a:lvl9pPr marL="1828800" algn="ctr"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a:t>Revue générale</a:t>
            </a:r>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6 Conception et implémentation</a:t>
            </a:r>
            <a:br>
              <a:rPr lang="fr-CA" dirty="0"/>
            </a:br>
            <a:r>
              <a:rPr lang="fr-CA" dirty="0"/>
              <a:t>de fonctions arithmétiques sur FPGA</a:t>
            </a:r>
          </a:p>
        </p:txBody>
      </p:sp>
      <p:sp>
        <p:nvSpPr>
          <p:cNvPr id="4" name="Espace réservé du contenu 3"/>
          <p:cNvSpPr>
            <a:spLocks noGrp="1"/>
          </p:cNvSpPr>
          <p:nvPr>
            <p:ph sz="half" idx="1"/>
          </p:nvPr>
        </p:nvSpPr>
        <p:spPr/>
        <p:txBody>
          <a:bodyPr/>
          <a:lstStyle/>
          <a:p>
            <a:pPr lvl="0"/>
            <a:r>
              <a:rPr lang="fr-CA" dirty="0"/>
              <a:t>Après avoir couvert ce chapitre, l'étudiant(e) devrait être capable de:</a:t>
            </a:r>
          </a:p>
          <a:p>
            <a:pPr lvl="1"/>
            <a:r>
              <a:rPr lang="fr-CA" dirty="0"/>
              <a:t>Analyser un modèle VHDL de fonctions arithmétiques afin d’estimer le nombre de ressources nécessaires pour l’implémenter. (B4)</a:t>
            </a:r>
          </a:p>
          <a:p>
            <a:pPr lvl="1"/>
            <a:r>
              <a:rPr lang="fr-CA" dirty="0"/>
              <a:t>Concevoir et modéliser en VHDL, en vue de son implémentation, un circuit qui effectue des calculs arithmétiques avec des nombres binaires et décimaux à virgule fixe.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10</a:t>
            </a:fld>
            <a:endParaRPr lang="fr-CA"/>
          </a:p>
        </p:txBody>
      </p:sp>
      <p:sp>
        <p:nvSpPr>
          <p:cNvPr id="7" name="Rectangle 6"/>
          <p:cNvSpPr>
            <a:spLocks noChangeArrowheads="1"/>
          </p:cNvSpPr>
          <p:nvPr/>
        </p:nvSpPr>
        <p:spPr bwMode="auto">
          <a:xfrm>
            <a:off x="6172200" y="1676400"/>
            <a:ext cx="5816600" cy="3816429"/>
          </a:xfrm>
          <a:prstGeom prst="rect">
            <a:avLst/>
          </a:prstGeom>
          <a:solidFill>
            <a:schemeClr val="bg1"/>
          </a:solidFill>
          <a:ln w="12700">
            <a:solidFill>
              <a:srgbClr val="0070C0"/>
            </a:solidFill>
            <a:miter lim="800000"/>
            <a:headEnd/>
            <a:tailEnd/>
          </a:ln>
        </p:spPr>
        <p:txBody>
          <a:bodyPr wrap="square">
            <a:spAutoFit/>
          </a:bodyPr>
          <a:lstStyle/>
          <a:p>
            <a:r>
              <a:rPr lang="fr-FR" sz="1100" dirty="0">
                <a:latin typeface="+mn-lt"/>
              </a:rPr>
              <a:t>Considérez le code VHDL suivant. Pour chacun des signaux en sortie, estimez le nombre de ressources nécessaires en termes de tables de conversion (LUT), bascules (FF) et tranches DSP48 pour l’implémenter sur un FPGA de la famille </a:t>
            </a:r>
            <a:r>
              <a:rPr lang="fr-FR" sz="1100" dirty="0" err="1">
                <a:latin typeface="+mn-lt"/>
              </a:rPr>
              <a:t>Virtex</a:t>
            </a:r>
            <a:r>
              <a:rPr lang="fr-FR" sz="1100" dirty="0">
                <a:latin typeface="+mn-lt"/>
              </a:rPr>
              <a:t> 5 de </a:t>
            </a:r>
            <a:r>
              <a:rPr lang="fr-FR" sz="1100" dirty="0" err="1">
                <a:latin typeface="+mn-lt"/>
              </a:rPr>
              <a:t>Xilinx</a:t>
            </a:r>
            <a:r>
              <a:rPr lang="fr-FR" sz="1100" dirty="0">
                <a:latin typeface="+mn-lt"/>
              </a:rPr>
              <a:t>. Justifiez complètement votre réponse.</a:t>
            </a:r>
          </a:p>
          <a:p>
            <a:endParaRPr lang="fr-FR" sz="1100" dirty="0">
              <a:latin typeface="+mn-lt"/>
            </a:endParaRPr>
          </a:p>
          <a:p>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pPr lvl="0"/>
            <a:endParaRPr lang="fr-CA" sz="1100" dirty="0">
              <a:latin typeface="+mn-lt"/>
            </a:endParaRPr>
          </a:p>
          <a:p>
            <a:endParaRPr lang="fr-CA" sz="1100" dirty="0">
              <a:latin typeface="+mn-lt"/>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graphicFrame>
        <p:nvGraphicFramePr>
          <p:cNvPr id="6" name="Tableau 5"/>
          <p:cNvGraphicFramePr>
            <a:graphicFrameLocks noGrp="1"/>
          </p:cNvGraphicFramePr>
          <p:nvPr/>
        </p:nvGraphicFramePr>
        <p:xfrm>
          <a:off x="6248400" y="2590800"/>
          <a:ext cx="5638800" cy="2468880"/>
        </p:xfrm>
        <a:graphic>
          <a:graphicData uri="http://schemas.openxmlformats.org/drawingml/2006/table">
            <a:tbl>
              <a:tblPr firstRow="1" firstCol="1" bandRow="1">
                <a:tableStyleId>{5C22544A-7EE6-4342-B048-85BDC9FD1C3A}</a:tableStyleId>
              </a:tblPr>
              <a:tblGrid>
                <a:gridCol w="31242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tblGrid>
              <a:tr h="0">
                <a:tc>
                  <a:txBody>
                    <a:bodyPr/>
                    <a:lstStyle/>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library </a:t>
                      </a:r>
                      <a:r>
                        <a:rPr lang="en-CA" sz="900" dirty="0" err="1">
                          <a:solidFill>
                            <a:schemeClr val="tx1"/>
                          </a:solidFill>
                          <a:effectLst/>
                          <a:latin typeface="Courier New" panose="02070309020205020404" pitchFamily="49" charset="0"/>
                          <a:cs typeface="Courier New" panose="02070309020205020404" pitchFamily="49" charset="0"/>
                        </a:rPr>
                        <a:t>ieee</a:t>
                      </a:r>
                      <a:r>
                        <a:rPr lang="en-CA" sz="900" dirty="0">
                          <a:solidFill>
                            <a:schemeClr val="tx1"/>
                          </a:solidFill>
                          <a:effectLst/>
                          <a:latin typeface="Courier New" panose="02070309020205020404" pitchFamily="49" charset="0"/>
                          <a:cs typeface="Courier New" panose="02070309020205020404" pitchFamily="49" charset="0"/>
                        </a:rPr>
                        <a:t>;</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use ieee.std_logic_1164.all;</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use </a:t>
                      </a:r>
                      <a:r>
                        <a:rPr lang="en-CA" sz="900" dirty="0" err="1">
                          <a:solidFill>
                            <a:schemeClr val="tx1"/>
                          </a:solidFill>
                          <a:effectLst/>
                          <a:latin typeface="Courier New" panose="02070309020205020404" pitchFamily="49" charset="0"/>
                          <a:cs typeface="Courier New" panose="02070309020205020404" pitchFamily="49" charset="0"/>
                        </a:rPr>
                        <a:t>ieee.numeric_std.all</a:t>
                      </a:r>
                      <a:r>
                        <a:rPr lang="en-CA" sz="900" dirty="0">
                          <a:solidFill>
                            <a:schemeClr val="tx1"/>
                          </a:solidFill>
                          <a:effectLst/>
                          <a:latin typeface="Courier New" panose="02070309020205020404" pitchFamily="49" charset="0"/>
                          <a:cs typeface="Courier New" panose="02070309020205020404" pitchFamily="49" charset="0"/>
                        </a:rPr>
                        <a:t>;</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entity </a:t>
                      </a:r>
                      <a:r>
                        <a:rPr lang="en-CA" sz="900" dirty="0" err="1">
                          <a:solidFill>
                            <a:schemeClr val="tx1"/>
                          </a:solidFill>
                          <a:effectLst/>
                          <a:latin typeface="Courier New" panose="02070309020205020404" pitchFamily="49" charset="0"/>
                          <a:cs typeface="Courier New" panose="02070309020205020404" pitchFamily="49" charset="0"/>
                        </a:rPr>
                        <a:t>ual_ressources</a:t>
                      </a:r>
                      <a:r>
                        <a:rPr lang="en-CA" sz="900" dirty="0">
                          <a:solidFill>
                            <a:schemeClr val="tx1"/>
                          </a:solidFill>
                          <a:effectLst/>
                          <a:latin typeface="Courier New" panose="02070309020205020404" pitchFamily="49" charset="0"/>
                          <a:cs typeface="Courier New" panose="02070309020205020404" pitchFamily="49" charset="0"/>
                        </a:rPr>
                        <a:t> is</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generic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t>
                      </a:r>
                      <a:r>
                        <a:rPr lang="fr-FR" sz="900" dirty="0">
                          <a:solidFill>
                            <a:schemeClr val="tx1"/>
                          </a:solidFill>
                          <a:effectLst/>
                          <a:latin typeface="Courier New" panose="02070309020205020404" pitchFamily="49" charset="0"/>
                          <a:cs typeface="Courier New" panose="02070309020205020404" pitchFamily="49" charset="0"/>
                        </a:rPr>
                        <a:t>W : positive := 8</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	);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	</a:t>
                      </a:r>
                      <a:r>
                        <a:rPr lang="en-CA" sz="900" dirty="0">
                          <a:solidFill>
                            <a:schemeClr val="tx1"/>
                          </a:solidFill>
                          <a:effectLst/>
                          <a:latin typeface="Courier New" panose="02070309020205020404" pitchFamily="49" charset="0"/>
                          <a:cs typeface="Courier New" panose="02070309020205020404" pitchFamily="49" charset="0"/>
                        </a:rPr>
                        <a:t>port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t>
                      </a:r>
                      <a:r>
                        <a:rPr lang="en-CA" sz="900" dirty="0" err="1">
                          <a:solidFill>
                            <a:schemeClr val="tx1"/>
                          </a:solidFill>
                          <a:effectLst/>
                          <a:latin typeface="Courier New" panose="02070309020205020404" pitchFamily="49" charset="0"/>
                          <a:cs typeface="Courier New" panose="02070309020205020404" pitchFamily="49" charset="0"/>
                        </a:rPr>
                        <a:t>clk</a:t>
                      </a:r>
                      <a:r>
                        <a:rPr lang="en-CA" sz="900" dirty="0">
                          <a:solidFill>
                            <a:schemeClr val="tx1"/>
                          </a:solidFill>
                          <a:effectLst/>
                          <a:latin typeface="Courier New" panose="02070309020205020404" pitchFamily="49" charset="0"/>
                          <a:cs typeface="Courier New" panose="02070309020205020404" pitchFamily="49" charset="0"/>
                        </a:rPr>
                        <a:t> : in </a:t>
                      </a:r>
                      <a:r>
                        <a:rPr lang="en-CA" sz="900" dirty="0" err="1">
                          <a:solidFill>
                            <a:schemeClr val="tx1"/>
                          </a:solidFill>
                          <a:effectLst/>
                          <a:latin typeface="Courier New" panose="02070309020205020404" pitchFamily="49" charset="0"/>
                          <a:cs typeface="Courier New" panose="02070309020205020404" pitchFamily="49" charset="0"/>
                        </a:rPr>
                        <a:t>std_logic</a:t>
                      </a:r>
                      <a:r>
                        <a:rPr lang="en-CA" sz="900" dirty="0">
                          <a:solidFill>
                            <a:schemeClr val="tx1"/>
                          </a:solidFill>
                          <a:effectLst/>
                          <a:latin typeface="Courier New" panose="02070309020205020404" pitchFamily="49" charset="0"/>
                          <a:cs typeface="Courier New" panose="02070309020205020404" pitchFamily="49" charset="0"/>
                        </a:rPr>
                        <a:t>;</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 B : in signed(W - 1 </a:t>
                      </a:r>
                      <a:r>
                        <a:rPr lang="en-CA" sz="900" dirty="0" err="1">
                          <a:solidFill>
                            <a:schemeClr val="tx1"/>
                          </a:solidFill>
                          <a:effectLst/>
                          <a:latin typeface="Courier New" panose="02070309020205020404" pitchFamily="49" charset="0"/>
                          <a:cs typeface="Courier New" panose="02070309020205020404" pitchFamily="49" charset="0"/>
                        </a:rPr>
                        <a:t>downto</a:t>
                      </a:r>
                      <a:r>
                        <a:rPr lang="en-CA" sz="900" dirty="0">
                          <a:solidFill>
                            <a:schemeClr val="tx1"/>
                          </a:solidFill>
                          <a:effectLst/>
                          <a:latin typeface="Courier New" panose="02070309020205020404" pitchFamily="49" charset="0"/>
                          <a:cs typeface="Courier New" panose="02070309020205020404" pitchFamily="49" charset="0"/>
                        </a:rPr>
                        <a:t> 0);</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F, H, J : out signed(W - 1 </a:t>
                      </a:r>
                      <a:r>
                        <a:rPr lang="en-CA" sz="900" dirty="0" err="1">
                          <a:solidFill>
                            <a:schemeClr val="tx1"/>
                          </a:solidFill>
                          <a:effectLst/>
                          <a:latin typeface="Courier New" panose="02070309020205020404" pitchFamily="49" charset="0"/>
                          <a:cs typeface="Courier New" panose="02070309020205020404" pitchFamily="49" charset="0"/>
                        </a:rPr>
                        <a:t>downto</a:t>
                      </a:r>
                      <a:r>
                        <a:rPr lang="en-CA" sz="900" dirty="0">
                          <a:solidFill>
                            <a:schemeClr val="tx1"/>
                          </a:solidFill>
                          <a:effectLst/>
                          <a:latin typeface="Courier New" panose="02070309020205020404" pitchFamily="49" charset="0"/>
                          <a:cs typeface="Courier New" panose="02070309020205020404" pitchFamily="49" charset="0"/>
                        </a:rPr>
                        <a:t> 0);</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K : out signed(W + 2 </a:t>
                      </a:r>
                      <a:r>
                        <a:rPr lang="en-CA" sz="900" dirty="0" err="1">
                          <a:solidFill>
                            <a:schemeClr val="tx1"/>
                          </a:solidFill>
                          <a:effectLst/>
                          <a:latin typeface="Courier New" panose="02070309020205020404" pitchFamily="49" charset="0"/>
                          <a:cs typeface="Courier New" panose="02070309020205020404" pitchFamily="49" charset="0"/>
                        </a:rPr>
                        <a:t>downto</a:t>
                      </a:r>
                      <a:r>
                        <a:rPr lang="en-CA" sz="900" dirty="0">
                          <a:solidFill>
                            <a:schemeClr val="tx1"/>
                          </a:solidFill>
                          <a:effectLst/>
                          <a:latin typeface="Courier New" panose="02070309020205020404" pitchFamily="49" charset="0"/>
                          <a:cs typeface="Courier New" panose="02070309020205020404" pitchFamily="49" charset="0"/>
                        </a:rPr>
                        <a:t> 0);</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L : out signed(2 * W - 1 </a:t>
                      </a:r>
                      <a:r>
                        <a:rPr lang="en-CA" sz="900" dirty="0" err="1">
                          <a:solidFill>
                            <a:schemeClr val="tx1"/>
                          </a:solidFill>
                          <a:effectLst/>
                          <a:latin typeface="Courier New" panose="02070309020205020404" pitchFamily="49" charset="0"/>
                          <a:cs typeface="Courier New" panose="02070309020205020404" pitchFamily="49" charset="0"/>
                        </a:rPr>
                        <a:t>downto</a:t>
                      </a:r>
                      <a:r>
                        <a:rPr lang="en-CA" sz="900" dirty="0">
                          <a:solidFill>
                            <a:schemeClr val="tx1"/>
                          </a:solidFill>
                          <a:effectLst/>
                          <a:latin typeface="Courier New" panose="02070309020205020404" pitchFamily="49" charset="0"/>
                          <a:cs typeface="Courier New" panose="02070309020205020404" pitchFamily="49" charset="0"/>
                        </a:rPr>
                        <a:t> 0)</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t>
                      </a:r>
                      <a:r>
                        <a:rPr lang="fr-FR" sz="900" dirty="0">
                          <a:solidFill>
                            <a:schemeClr val="tx1"/>
                          </a:solidFill>
                          <a:effectLst/>
                          <a:latin typeface="Courier New" panose="02070309020205020404" pitchFamily="49" charset="0"/>
                          <a:cs typeface="Courier New" panose="02070309020205020404" pitchFamily="49" charset="0"/>
                        </a:rPr>
                        <a:t>);</a:t>
                      </a:r>
                    </a:p>
                    <a:p>
                      <a:pPr marL="0" marR="0">
                        <a:spcBef>
                          <a:spcPts val="0"/>
                        </a:spcBef>
                        <a:spcAft>
                          <a:spcPts val="0"/>
                        </a:spcAft>
                        <a:tabLst>
                          <a:tab pos="228600" algn="l"/>
                          <a:tab pos="457200" algn="l"/>
                          <a:tab pos="685800" algn="l"/>
                          <a:tab pos="914400" algn="l"/>
                          <a:tab pos="1143000" algn="l"/>
                        </a:tabLst>
                      </a:pP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end </a:t>
                      </a:r>
                      <a:r>
                        <a:rPr lang="fr-FR" sz="900" dirty="0" err="1">
                          <a:solidFill>
                            <a:schemeClr val="tx1"/>
                          </a:solidFill>
                          <a:effectLst/>
                          <a:latin typeface="Courier New" panose="02070309020205020404" pitchFamily="49" charset="0"/>
                          <a:cs typeface="Courier New" panose="02070309020205020404" pitchFamily="49" charset="0"/>
                        </a:rPr>
                        <a:t>ual_ressources</a:t>
                      </a:r>
                      <a:r>
                        <a:rPr lang="fr-FR" sz="900" dirty="0">
                          <a:solidFill>
                            <a:schemeClr val="tx1"/>
                          </a:solidFill>
                          <a:effectLst/>
                          <a:latin typeface="Courier New" panose="02070309020205020404" pitchFamily="49" charset="0"/>
                          <a:cs typeface="Courier New" panose="02070309020205020404" pitchFamily="49" charset="0"/>
                        </a:rPr>
                        <a:t>;</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noFill/>
                  </a:tcPr>
                </a:tc>
                <a:tc>
                  <a:txBody>
                    <a:bodyPr/>
                    <a:lstStyle/>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architecture arch of </a:t>
                      </a:r>
                      <a:r>
                        <a:rPr lang="en-CA" sz="900" dirty="0" err="1">
                          <a:solidFill>
                            <a:schemeClr val="tx1"/>
                          </a:solidFill>
                          <a:effectLst/>
                          <a:latin typeface="Courier New" panose="02070309020205020404" pitchFamily="49" charset="0"/>
                          <a:cs typeface="Courier New" panose="02070309020205020404" pitchFamily="49" charset="0"/>
                        </a:rPr>
                        <a:t>ual_ressources</a:t>
                      </a:r>
                      <a:r>
                        <a:rPr lang="en-CA" sz="900" dirty="0">
                          <a:solidFill>
                            <a:schemeClr val="tx1"/>
                          </a:solidFill>
                          <a:effectLst/>
                          <a:latin typeface="Courier New" panose="02070309020205020404" pitchFamily="49" charset="0"/>
                          <a:cs typeface="Courier New" panose="02070309020205020404" pitchFamily="49" charset="0"/>
                        </a:rPr>
                        <a:t> is</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begin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process(</a:t>
                      </a:r>
                      <a:r>
                        <a:rPr lang="en-CA" sz="900" dirty="0" err="1">
                          <a:solidFill>
                            <a:schemeClr val="tx1"/>
                          </a:solidFill>
                          <a:effectLst/>
                          <a:latin typeface="Courier New" panose="02070309020205020404" pitchFamily="49" charset="0"/>
                          <a:cs typeface="Courier New" panose="02070309020205020404" pitchFamily="49" charset="0"/>
                        </a:rPr>
                        <a:t>clk</a:t>
                      </a:r>
                      <a:r>
                        <a:rPr lang="en-CA" sz="900" dirty="0">
                          <a:solidFill>
                            <a:schemeClr val="tx1"/>
                          </a:solidFill>
                          <a:effectLst/>
                          <a:latin typeface="Courier New" panose="02070309020205020404" pitchFamily="49" charset="0"/>
                          <a:cs typeface="Courier New" panose="02070309020205020404" pitchFamily="49" charset="0"/>
                        </a:rPr>
                        <a:t>)</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begin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if </a:t>
                      </a:r>
                      <a:r>
                        <a:rPr lang="en-CA" sz="900" dirty="0" err="1">
                          <a:solidFill>
                            <a:schemeClr val="tx1"/>
                          </a:solidFill>
                          <a:effectLst/>
                          <a:latin typeface="Courier New" panose="02070309020205020404" pitchFamily="49" charset="0"/>
                          <a:cs typeface="Courier New" panose="02070309020205020404" pitchFamily="49" charset="0"/>
                        </a:rPr>
                        <a:t>rising_edge</a:t>
                      </a:r>
                      <a:r>
                        <a:rPr lang="en-CA" sz="900" dirty="0">
                          <a:solidFill>
                            <a:schemeClr val="tx1"/>
                          </a:solidFill>
                          <a:effectLst/>
                          <a:latin typeface="Courier New" panose="02070309020205020404" pitchFamily="49" charset="0"/>
                          <a:cs typeface="Courier New" panose="02070309020205020404" pitchFamily="49" charset="0"/>
                        </a:rPr>
                        <a:t>(</a:t>
                      </a:r>
                      <a:r>
                        <a:rPr lang="en-CA" sz="900" dirty="0" err="1">
                          <a:solidFill>
                            <a:schemeClr val="tx1"/>
                          </a:solidFill>
                          <a:effectLst/>
                          <a:latin typeface="Courier New" panose="02070309020205020404" pitchFamily="49" charset="0"/>
                          <a:cs typeface="Courier New" panose="02070309020205020404" pitchFamily="49" charset="0"/>
                        </a:rPr>
                        <a:t>clk</a:t>
                      </a:r>
                      <a:r>
                        <a:rPr lang="en-CA" sz="900" dirty="0">
                          <a:solidFill>
                            <a:schemeClr val="tx1"/>
                          </a:solidFill>
                          <a:effectLst/>
                          <a:latin typeface="Courier New" panose="02070309020205020404" pitchFamily="49" charset="0"/>
                          <a:cs typeface="Courier New" panose="02070309020205020404" pitchFamily="49" charset="0"/>
                        </a:rPr>
                        <a:t>) then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F &lt;= A + B;</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H &lt;= abs(A);</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J &lt;= A / 4;</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end if;</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end process;</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K &lt;= A * 5;</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L &lt;= A * B;</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CA" sz="900" dirty="0">
                          <a:solidFill>
                            <a:schemeClr val="tx1"/>
                          </a:solidFill>
                          <a:effectLst/>
                          <a:latin typeface="Courier New" panose="02070309020205020404" pitchFamily="49" charset="0"/>
                          <a:cs typeface="Courier New" panose="02070309020205020404" pitchFamily="49" charset="0"/>
                        </a:rPr>
                        <a:t>end arch;</a:t>
                      </a:r>
                      <a:endParaRPr lang="fr-CA" sz="900" dirty="0">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noFill/>
                  </a:tcPr>
                </a:tc>
                <a:extLst>
                  <a:ext uri="{0D108BD9-81ED-4DB2-BD59-A6C34878D82A}">
                    <a16:rowId xmlns:a16="http://schemas.microsoft.com/office/drawing/2014/main" val="10000"/>
                  </a:ext>
                </a:extLst>
              </a:tr>
            </a:tbl>
          </a:graphicData>
        </a:graphic>
      </p:graphicFrame>
      <p:sp>
        <p:nvSpPr>
          <p:cNvPr id="9" name="Rectangle 8"/>
          <p:cNvSpPr>
            <a:spLocks noChangeArrowheads="1"/>
          </p:cNvSpPr>
          <p:nvPr/>
        </p:nvSpPr>
        <p:spPr bwMode="auto">
          <a:xfrm>
            <a:off x="2286000" y="5867400"/>
            <a:ext cx="1981200" cy="261610"/>
          </a:xfrm>
          <a:prstGeom prst="rect">
            <a:avLst/>
          </a:prstGeom>
          <a:solidFill>
            <a:srgbClr val="FA961E"/>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#2</a:t>
            </a:r>
          </a:p>
        </p:txBody>
      </p:sp>
    </p:spTree>
    <p:extLst>
      <p:ext uri="{BB962C8B-B14F-4D97-AF65-F5344CB8AC3E}">
        <p14:creationId xmlns:p14="http://schemas.microsoft.com/office/powerpoint/2010/main" val="161321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7 Vérification de systèmes numériques</a:t>
            </a:r>
          </a:p>
        </p:txBody>
      </p:sp>
      <p:sp>
        <p:nvSpPr>
          <p:cNvPr id="4" name="Espace réservé du contenu 3"/>
          <p:cNvSpPr>
            <a:spLocks noGrp="1"/>
          </p:cNvSpPr>
          <p:nvPr>
            <p:ph sz="half" idx="1"/>
          </p:nvPr>
        </p:nvSpPr>
        <p:spPr/>
        <p:txBody>
          <a:bodyPr/>
          <a:lstStyle/>
          <a:p>
            <a:pPr lvl="0"/>
            <a:r>
              <a:rPr lang="fr-CA" dirty="0"/>
              <a:t>Après avoir couvert ce chapitre, l'étudiant(e) devrait être capable de:</a:t>
            </a:r>
          </a:p>
          <a:p>
            <a:pPr lvl="1"/>
            <a:r>
              <a:rPr lang="fr-CA" dirty="0"/>
              <a:t>Énumérer et décrire les principes généraux de la vérification d'un système numérique ainsi que les qualités d’un ensemble de vecteurs de test. (B1, B2)</a:t>
            </a:r>
          </a:p>
          <a:p>
            <a:pPr lvl="1"/>
            <a:r>
              <a:rPr lang="fr-CA" dirty="0"/>
              <a:t>Appliquer les techniques de test de boîte noire et de boîte blanche à la vérification de circuits combinatoires et séquentiels. (B3)</a:t>
            </a:r>
          </a:p>
          <a:p>
            <a:pPr lvl="1"/>
            <a:r>
              <a:rPr lang="fr-CA" dirty="0"/>
              <a:t>Analyser la spécification d'un système numérique, concevoir un ensemble de vecteurs de tests pour en vérifier le fonctionnement, et coder un banc d’essai correspondant en VHDL. (B4,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11</a:t>
            </a:fld>
            <a:endParaRPr lang="fr-CA"/>
          </a:p>
        </p:txBody>
      </p:sp>
      <p:sp>
        <p:nvSpPr>
          <p:cNvPr id="7" name="Rectangle 6"/>
          <p:cNvSpPr>
            <a:spLocks noChangeArrowheads="1"/>
          </p:cNvSpPr>
          <p:nvPr/>
        </p:nvSpPr>
        <p:spPr bwMode="auto">
          <a:xfrm>
            <a:off x="6172200" y="1676400"/>
            <a:ext cx="5816600" cy="1446550"/>
          </a:xfrm>
          <a:prstGeom prst="rect">
            <a:avLst/>
          </a:prstGeom>
          <a:solidFill>
            <a:schemeClr val="bg1"/>
          </a:solidFill>
          <a:ln w="12700">
            <a:solidFill>
              <a:srgbClr val="0070C0"/>
            </a:solidFill>
            <a:miter lim="800000"/>
            <a:headEnd/>
            <a:tailEnd/>
          </a:ln>
        </p:spPr>
        <p:txBody>
          <a:bodyPr wrap="square">
            <a:spAutoFit/>
          </a:bodyPr>
          <a:lstStyle/>
          <a:p>
            <a:r>
              <a:rPr lang="fr-FR" sz="1100" dirty="0">
                <a:latin typeface="+mn-lt"/>
              </a:rPr>
              <a:t>Considérez le code VHDL suivant. …</a:t>
            </a:r>
          </a:p>
          <a:p>
            <a:endParaRPr lang="fr-CA" sz="1100" dirty="0">
              <a:latin typeface="+mn-lt"/>
            </a:endParaRPr>
          </a:p>
          <a:p>
            <a:endParaRPr lang="fr-CA" sz="1100" dirty="0">
              <a:latin typeface="+mn-lt"/>
            </a:endParaRPr>
          </a:p>
          <a:p>
            <a:r>
              <a:rPr lang="fr-FR" sz="1100" dirty="0">
                <a:latin typeface="+mn-lt"/>
              </a:rPr>
              <a:t>Combien de vecteurs de test seraient nécessaires pour effectuer un test exhaustif ? Justifiez complètement votre réponse et montrez tous vos calculs.</a:t>
            </a:r>
          </a:p>
          <a:p>
            <a:endParaRPr lang="fr-FR" sz="1100" dirty="0">
              <a:latin typeface="+mn-lt"/>
            </a:endParaRPr>
          </a:p>
          <a:p>
            <a:r>
              <a:rPr lang="fr-FR" sz="1100" dirty="0">
                <a:latin typeface="+mn-lt"/>
              </a:rPr>
              <a:t>Proposez un ensemble de vecteurs de test </a:t>
            </a:r>
            <a:r>
              <a:rPr lang="fr-CA" sz="1100" dirty="0">
                <a:latin typeface="+mn-lt"/>
              </a:rPr>
              <a:t>à appliquer au port x </a:t>
            </a:r>
            <a:r>
              <a:rPr lang="fr-FR" sz="1100" dirty="0">
                <a:latin typeface="+mn-lt"/>
              </a:rPr>
              <a:t>qui maximise le nombre d’énoncés couverts. L</a:t>
            </a:r>
            <a:r>
              <a:rPr lang="fr-CA" sz="1100" dirty="0">
                <a:latin typeface="+mn-lt"/>
              </a:rPr>
              <a:t>’ensemble devrait être le plus petit possible. Justifiez votre réponse.</a:t>
            </a: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9" name="Rectangle 8"/>
          <p:cNvSpPr>
            <a:spLocks noChangeArrowheads="1"/>
          </p:cNvSpPr>
          <p:nvPr/>
        </p:nvSpPr>
        <p:spPr bwMode="auto">
          <a:xfrm>
            <a:off x="2286000" y="5867400"/>
            <a:ext cx="1981200" cy="261610"/>
          </a:xfrm>
          <a:prstGeom prst="rect">
            <a:avLst/>
          </a:prstGeom>
          <a:solidFill>
            <a:srgbClr val="FA961E"/>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#2</a:t>
            </a:r>
          </a:p>
        </p:txBody>
      </p:sp>
    </p:spTree>
    <p:extLst>
      <p:ext uri="{BB962C8B-B14F-4D97-AF65-F5344CB8AC3E}">
        <p14:creationId xmlns:p14="http://schemas.microsoft.com/office/powerpoint/2010/main" val="422625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8 Simulation, synthèse et implémentation</a:t>
            </a:r>
          </a:p>
        </p:txBody>
      </p:sp>
      <p:sp>
        <p:nvSpPr>
          <p:cNvPr id="4" name="Espace réservé du contenu 3"/>
          <p:cNvSpPr>
            <a:spLocks noGrp="1"/>
          </p:cNvSpPr>
          <p:nvPr>
            <p:ph sz="half" idx="1"/>
          </p:nvPr>
        </p:nvSpPr>
        <p:spPr/>
        <p:txBody>
          <a:bodyPr/>
          <a:lstStyle/>
          <a:p>
            <a:pPr lvl="0"/>
            <a:r>
              <a:rPr lang="fr-CA" dirty="0"/>
              <a:t>Après avoir couvert ce chapitre, l'étudiant(e) devrait être capable de:</a:t>
            </a:r>
          </a:p>
          <a:p>
            <a:pPr lvl="1"/>
            <a:r>
              <a:rPr lang="fr-CA" dirty="0"/>
              <a:t>Appliquer les principes de la simulation d’évènements concurrents à un modèle VHDL. (B3)</a:t>
            </a:r>
          </a:p>
          <a:p>
            <a:pPr lvl="1"/>
            <a:r>
              <a:rPr lang="fr-CA" dirty="0"/>
              <a:t>Expliquer le processus de synthèse d’un modèle VHDL, expliquer pourquoi certaines structures de code ne sont pas synthétisables, et écrire du code synthétisable. (B2, B3)</a:t>
            </a:r>
          </a:p>
          <a:p>
            <a:pPr lvl="1"/>
            <a:r>
              <a:rPr lang="fr-CA" dirty="0"/>
              <a:t>Proposer un placement et un routage pour un module VHDL maximisant des métriques de performance.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12</a:t>
            </a:fld>
            <a:endParaRPr lang="fr-CA"/>
          </a:p>
        </p:txBody>
      </p:sp>
      <p:sp>
        <p:nvSpPr>
          <p:cNvPr id="7" name="Rectangle 6"/>
          <p:cNvSpPr>
            <a:spLocks noChangeArrowheads="1"/>
          </p:cNvSpPr>
          <p:nvPr/>
        </p:nvSpPr>
        <p:spPr bwMode="auto">
          <a:xfrm>
            <a:off x="6172200" y="1676400"/>
            <a:ext cx="5816600" cy="5001369"/>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Considérez l’extrait de code VHDL suivant et les valeurs des signaux CLK, reset et A montrées sur le chronogramme. Complétez le chronogramme pour les signaux et variables T, U, V et F</a:t>
            </a: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7601" y="4876800"/>
            <a:ext cx="3187401" cy="1668780"/>
          </a:xfrm>
          <a:prstGeom prst="rect">
            <a:avLst/>
          </a:prstGeom>
          <a:noFill/>
          <a:ln>
            <a:noFill/>
          </a:ln>
        </p:spPr>
      </p:pic>
      <p:graphicFrame>
        <p:nvGraphicFramePr>
          <p:cNvPr id="6" name="Tableau 5"/>
          <p:cNvGraphicFramePr>
            <a:graphicFrameLocks noGrp="1"/>
          </p:cNvGraphicFramePr>
          <p:nvPr>
            <p:extLst>
              <p:ext uri="{D42A27DB-BD31-4B8C-83A1-F6EECF244321}">
                <p14:modId xmlns:p14="http://schemas.microsoft.com/office/powerpoint/2010/main" val="1846499494"/>
              </p:ext>
            </p:extLst>
          </p:nvPr>
        </p:nvGraphicFramePr>
        <p:xfrm>
          <a:off x="6324600" y="2194560"/>
          <a:ext cx="5461000" cy="2606040"/>
        </p:xfrm>
        <a:graphic>
          <a:graphicData uri="http://schemas.openxmlformats.org/drawingml/2006/table">
            <a:tbl>
              <a:tblPr firstRow="1" firstCol="1" bandRow="1">
                <a:tableStyleId>{5C22544A-7EE6-4342-B048-85BDC9FD1C3A}</a:tableStyleId>
              </a:tblPr>
              <a:tblGrid>
                <a:gridCol w="2906661">
                  <a:extLst>
                    <a:ext uri="{9D8B030D-6E8A-4147-A177-3AD203B41FA5}">
                      <a16:colId xmlns:a16="http://schemas.microsoft.com/office/drawing/2014/main" val="20000"/>
                    </a:ext>
                  </a:extLst>
                </a:gridCol>
                <a:gridCol w="2554339">
                  <a:extLst>
                    <a:ext uri="{9D8B030D-6E8A-4147-A177-3AD203B41FA5}">
                      <a16:colId xmlns:a16="http://schemas.microsoft.com/office/drawing/2014/main" val="20001"/>
                    </a:ext>
                  </a:extLst>
                </a:gridCol>
              </a:tblGrid>
              <a:tr h="0">
                <a:tc>
                  <a:txBody>
                    <a:bodyPr/>
                    <a:lstStyle/>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library IEEE;</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use IEEE.std_logic_1164.all;</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entity VHDLEstMonAmi2 is</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port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r>
                        <a:rPr lang="en-US" sz="900" dirty="0" err="1">
                          <a:solidFill>
                            <a:schemeClr val="tx1"/>
                          </a:solidFill>
                          <a:effectLst/>
                          <a:latin typeface="Courier New" panose="02070309020205020404" pitchFamily="49" charset="0"/>
                          <a:cs typeface="Courier New" panose="02070309020205020404" pitchFamily="49" charset="0"/>
                        </a:rPr>
                        <a:t>clk</a:t>
                      </a:r>
                      <a:r>
                        <a:rPr lang="en-US" sz="900" dirty="0">
                          <a:solidFill>
                            <a:schemeClr val="tx1"/>
                          </a:solidFill>
                          <a:effectLst/>
                          <a:latin typeface="Courier New" panose="02070309020205020404" pitchFamily="49" charset="0"/>
                          <a:cs typeface="Courier New" panose="02070309020205020404" pitchFamily="49" charset="0"/>
                        </a:rPr>
                        <a:t>, reset : in </a:t>
                      </a:r>
                      <a:r>
                        <a:rPr lang="en-US" sz="900" dirty="0" err="1">
                          <a:solidFill>
                            <a:schemeClr val="tx1"/>
                          </a:solidFill>
                          <a:effectLst/>
                          <a:latin typeface="Courier New" panose="02070309020205020404" pitchFamily="49" charset="0"/>
                          <a:cs typeface="Courier New" panose="02070309020205020404" pitchFamily="49" charset="0"/>
                        </a:rPr>
                        <a:t>std_logic</a:t>
                      </a:r>
                      <a:r>
                        <a:rPr lang="en-US" sz="900" dirty="0">
                          <a:solidFill>
                            <a:schemeClr val="tx1"/>
                          </a:solidFill>
                          <a:effectLst/>
                          <a:latin typeface="Courier New" panose="02070309020205020404" pitchFamily="49" charset="0"/>
                          <a:cs typeface="Courier New" panose="02070309020205020404" pitchFamily="49" charset="0"/>
                        </a:rPr>
                        <a:t>;</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 : in integer;</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F : out integer</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end VHDLEstMonAmi2;</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architecture </a:t>
                      </a:r>
                      <a:r>
                        <a:rPr lang="en-US" sz="900" dirty="0" err="1">
                          <a:solidFill>
                            <a:schemeClr val="tx1"/>
                          </a:solidFill>
                          <a:effectLst/>
                          <a:latin typeface="Courier New" panose="02070309020205020404" pitchFamily="49" charset="0"/>
                          <a:cs typeface="Courier New" panose="02070309020205020404" pitchFamily="49" charset="0"/>
                        </a:rPr>
                        <a:t>jaimeVHDL</a:t>
                      </a:r>
                      <a:r>
                        <a:rPr lang="en-US" sz="900" dirty="0">
                          <a:solidFill>
                            <a:schemeClr val="tx1"/>
                          </a:solidFill>
                          <a:effectLst/>
                          <a:latin typeface="Courier New" panose="02070309020205020404" pitchFamily="49" charset="0"/>
                          <a:cs typeface="Courier New" panose="02070309020205020404" pitchFamily="49" charset="0"/>
                        </a:rPr>
                        <a:t> of VHDLEstMonAmi2 is</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signal T, U : integer;</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begin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noFill/>
                  </a:tcPr>
                </a:tc>
                <a:tc>
                  <a:txBody>
                    <a:bodyPr/>
                    <a:lstStyle/>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process (</a:t>
                      </a:r>
                      <a:r>
                        <a:rPr lang="en-US" sz="900" dirty="0" err="1">
                          <a:solidFill>
                            <a:schemeClr val="tx1"/>
                          </a:solidFill>
                          <a:effectLst/>
                          <a:latin typeface="Courier New" panose="02070309020205020404" pitchFamily="49" charset="0"/>
                          <a:cs typeface="Courier New" panose="02070309020205020404" pitchFamily="49" charset="0"/>
                        </a:rPr>
                        <a:t>clk</a:t>
                      </a:r>
                      <a:r>
                        <a:rPr lang="en-US" sz="900" dirty="0">
                          <a:solidFill>
                            <a:schemeClr val="tx1"/>
                          </a:solidFill>
                          <a:effectLst/>
                          <a:latin typeface="Courier New" panose="02070309020205020404" pitchFamily="49" charset="0"/>
                          <a:cs typeface="Courier New" panose="02070309020205020404" pitchFamily="49" charset="0"/>
                        </a:rPr>
                        <a:t>, reset)</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variable V : integer := 10;</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begin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if reset = '1' then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T &lt;= 0;</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U &lt;= 0;</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r>
                        <a:rPr lang="en-US" sz="900" dirty="0" err="1">
                          <a:solidFill>
                            <a:schemeClr val="tx1"/>
                          </a:solidFill>
                          <a:effectLst/>
                          <a:latin typeface="Courier New" panose="02070309020205020404" pitchFamily="49" charset="0"/>
                          <a:cs typeface="Courier New" panose="02070309020205020404" pitchFamily="49" charset="0"/>
                        </a:rPr>
                        <a:t>elsif</a:t>
                      </a:r>
                      <a:r>
                        <a:rPr lang="en-US" sz="900" dirty="0">
                          <a:solidFill>
                            <a:schemeClr val="tx1"/>
                          </a:solidFill>
                          <a:effectLst/>
                          <a:latin typeface="Courier New" panose="02070309020205020404" pitchFamily="49" charset="0"/>
                          <a:cs typeface="Courier New" panose="02070309020205020404" pitchFamily="49" charset="0"/>
                        </a:rPr>
                        <a:t> </a:t>
                      </a:r>
                      <a:r>
                        <a:rPr lang="en-US" sz="900" dirty="0" err="1">
                          <a:solidFill>
                            <a:schemeClr val="tx1"/>
                          </a:solidFill>
                          <a:effectLst/>
                          <a:latin typeface="Courier New" panose="02070309020205020404" pitchFamily="49" charset="0"/>
                          <a:cs typeface="Courier New" panose="02070309020205020404" pitchFamily="49" charset="0"/>
                        </a:rPr>
                        <a:t>rising_edge</a:t>
                      </a:r>
                      <a:r>
                        <a:rPr lang="en-US" sz="900" dirty="0">
                          <a:solidFill>
                            <a:schemeClr val="tx1"/>
                          </a:solidFill>
                          <a:effectLst/>
                          <a:latin typeface="Courier New" panose="02070309020205020404" pitchFamily="49" charset="0"/>
                          <a:cs typeface="Courier New" panose="02070309020205020404" pitchFamily="49" charset="0"/>
                        </a:rPr>
                        <a:t>(</a:t>
                      </a:r>
                      <a:r>
                        <a:rPr lang="en-US" sz="900" dirty="0" err="1">
                          <a:solidFill>
                            <a:schemeClr val="tx1"/>
                          </a:solidFill>
                          <a:effectLst/>
                          <a:latin typeface="Courier New" panose="02070309020205020404" pitchFamily="49" charset="0"/>
                          <a:cs typeface="Courier New" panose="02070309020205020404" pitchFamily="49" charset="0"/>
                        </a:rPr>
                        <a:t>clk</a:t>
                      </a:r>
                      <a:r>
                        <a:rPr lang="en-US" sz="900" dirty="0">
                          <a:solidFill>
                            <a:schemeClr val="tx1"/>
                          </a:solidFill>
                          <a:effectLst/>
                          <a:latin typeface="Courier New" panose="02070309020205020404" pitchFamily="49" charset="0"/>
                          <a:cs typeface="Courier New" panose="02070309020205020404" pitchFamily="49" charset="0"/>
                        </a:rPr>
                        <a:t>) then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r>
                        <a:rPr lang="fr-FR" sz="900" dirty="0">
                          <a:solidFill>
                            <a:schemeClr val="tx1"/>
                          </a:solidFill>
                          <a:effectLst/>
                          <a:latin typeface="Courier New" panose="02070309020205020404" pitchFamily="49" charset="0"/>
                          <a:cs typeface="Courier New" panose="02070309020205020404" pitchFamily="49" charset="0"/>
                        </a:rPr>
                        <a:t>T &lt;= T + V;</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			V := V + 5;</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			U &lt;= T + V;</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		end if;</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fr-FR" sz="900" dirty="0">
                          <a:solidFill>
                            <a:schemeClr val="tx1"/>
                          </a:solidFill>
                          <a:effectLst/>
                          <a:latin typeface="Courier New" panose="02070309020205020404" pitchFamily="49" charset="0"/>
                          <a:cs typeface="Courier New" panose="02070309020205020404" pitchFamily="49" charset="0"/>
                        </a:rPr>
                        <a:t>	</a:t>
                      </a:r>
                      <a:r>
                        <a:rPr lang="en-US" sz="900" dirty="0">
                          <a:solidFill>
                            <a:schemeClr val="tx1"/>
                          </a:solidFill>
                          <a:effectLst/>
                          <a:latin typeface="Courier New" panose="02070309020205020404" pitchFamily="49" charset="0"/>
                          <a:cs typeface="Courier New" panose="02070309020205020404" pitchFamily="49" charset="0"/>
                        </a:rPr>
                        <a:t>end process;</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process (A)</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begin</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F &lt;= A + T + U;</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end process;</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 </a:t>
                      </a:r>
                      <a:endParaRPr lang="fr-CA" sz="900" dirty="0">
                        <a:solidFill>
                          <a:schemeClr val="tx1"/>
                        </a:solidFill>
                        <a:effectLst/>
                        <a:latin typeface="Courier New" panose="02070309020205020404" pitchFamily="49" charset="0"/>
                        <a:cs typeface="Courier New" panose="02070309020205020404" pitchFamily="49" charset="0"/>
                      </a:endParaRPr>
                    </a:p>
                    <a:p>
                      <a:pPr marL="0" marR="0">
                        <a:spcBef>
                          <a:spcPts val="0"/>
                        </a:spcBef>
                        <a:spcAft>
                          <a:spcPts val="0"/>
                        </a:spcAft>
                        <a:tabLst>
                          <a:tab pos="228600" algn="l"/>
                          <a:tab pos="457200" algn="l"/>
                          <a:tab pos="685800" algn="l"/>
                          <a:tab pos="914400" algn="l"/>
                          <a:tab pos="1143000" algn="l"/>
                        </a:tabLst>
                      </a:pPr>
                      <a:r>
                        <a:rPr lang="en-US" sz="900" dirty="0">
                          <a:solidFill>
                            <a:schemeClr val="tx1"/>
                          </a:solidFill>
                          <a:effectLst/>
                          <a:latin typeface="Courier New" panose="02070309020205020404" pitchFamily="49" charset="0"/>
                          <a:cs typeface="Courier New" panose="02070309020205020404" pitchFamily="49" charset="0"/>
                        </a:rPr>
                        <a:t>end </a:t>
                      </a:r>
                      <a:r>
                        <a:rPr lang="en-US" sz="900" dirty="0" err="1">
                          <a:solidFill>
                            <a:schemeClr val="tx1"/>
                          </a:solidFill>
                          <a:effectLst/>
                          <a:latin typeface="Courier New" panose="02070309020205020404" pitchFamily="49" charset="0"/>
                          <a:cs typeface="Courier New" panose="02070309020205020404" pitchFamily="49" charset="0"/>
                        </a:rPr>
                        <a:t>jaimeVHDL</a:t>
                      </a:r>
                      <a:r>
                        <a:rPr lang="en-US" sz="900" dirty="0">
                          <a:solidFill>
                            <a:schemeClr val="tx1"/>
                          </a:solidFill>
                          <a:effectLst/>
                          <a:latin typeface="Courier New" panose="02070309020205020404" pitchFamily="49" charset="0"/>
                          <a:cs typeface="Courier New" panose="02070309020205020404" pitchFamily="49" charset="0"/>
                        </a:rPr>
                        <a:t>;</a:t>
                      </a:r>
                      <a:endParaRPr lang="fr-CA" sz="900" dirty="0">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68580" marR="68580" marT="0" marB="0">
                    <a:noFill/>
                  </a:tcPr>
                </a:tc>
                <a:extLst>
                  <a:ext uri="{0D108BD9-81ED-4DB2-BD59-A6C34878D82A}">
                    <a16:rowId xmlns:a16="http://schemas.microsoft.com/office/drawing/2014/main" val="10000"/>
                  </a:ext>
                </a:extLst>
              </a:tr>
            </a:tbl>
          </a:graphicData>
        </a:graphic>
      </p:graphicFrame>
      <p:sp>
        <p:nvSpPr>
          <p:cNvPr id="10" name="Rectangle 9">
            <a:extLst>
              <a:ext uri="{FF2B5EF4-FFF2-40B4-BE49-F238E27FC236}">
                <a16:creationId xmlns:a16="http://schemas.microsoft.com/office/drawing/2014/main" id="{B8C09F64-8A39-644C-D372-314AAC12D0B3}"/>
              </a:ext>
            </a:extLst>
          </p:cNvPr>
          <p:cNvSpPr>
            <a:spLocks noChangeArrowheads="1"/>
          </p:cNvSpPr>
          <p:nvPr/>
        </p:nvSpPr>
        <p:spPr bwMode="auto">
          <a:xfrm>
            <a:off x="2286000" y="5867400"/>
            <a:ext cx="1981200" cy="261610"/>
          </a:xfrm>
          <a:prstGeom prst="rect">
            <a:avLst/>
          </a:prstGeom>
          <a:solidFill>
            <a:srgbClr val="FA961E"/>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#2</a:t>
            </a:r>
          </a:p>
        </p:txBody>
      </p:sp>
    </p:spTree>
    <p:extLst>
      <p:ext uri="{BB962C8B-B14F-4D97-AF65-F5344CB8AC3E}">
        <p14:creationId xmlns:p14="http://schemas.microsoft.com/office/powerpoint/2010/main" val="2365123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9 Processeurs à usage général</a:t>
            </a:r>
          </a:p>
        </p:txBody>
      </p:sp>
      <p:sp>
        <p:nvSpPr>
          <p:cNvPr id="4" name="Espace réservé du contenu 3"/>
          <p:cNvSpPr>
            <a:spLocks noGrp="1"/>
          </p:cNvSpPr>
          <p:nvPr>
            <p:ph sz="half" idx="1"/>
          </p:nvPr>
        </p:nvSpPr>
        <p:spPr/>
        <p:txBody>
          <a:bodyPr/>
          <a:lstStyle/>
          <a:p>
            <a:pPr lvl="0"/>
            <a:r>
              <a:rPr lang="fr-CA" dirty="0"/>
              <a:t>Après avoir couvert ce chapitre, l'étudiant(e) devrait être capable de:</a:t>
            </a:r>
          </a:p>
          <a:p>
            <a:pPr lvl="1"/>
            <a:r>
              <a:rPr lang="fr-CA" dirty="0"/>
              <a:t>Analyser le chemin des données d’un processeur à usage général afin d’estimer les ressources requises, déterminer les limites opérationnelles du processeur, proposer des changements architecturaux pour implémenter de nouvelles opérations, et donner le code VHDL modifié. (B5)</a:t>
            </a:r>
          </a:p>
          <a:p>
            <a:pPr lvl="1"/>
            <a:r>
              <a:rPr lang="fr-CA" dirty="0"/>
              <a:t>Proposer des modifications à l’unité de contrôle et à l’encodage des instructions pour ajouter de nouvelles instructions à un processeur à usage général, et donner le code VHDL modifié.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13</a:t>
            </a:fld>
            <a:endParaRPr lang="fr-CA"/>
          </a:p>
        </p:txBody>
      </p:sp>
      <p:sp>
        <p:nvSpPr>
          <p:cNvPr id="7" name="Rectangle 6"/>
          <p:cNvSpPr>
            <a:spLocks noChangeArrowheads="1"/>
          </p:cNvSpPr>
          <p:nvPr/>
        </p:nvSpPr>
        <p:spPr bwMode="auto">
          <a:xfrm>
            <a:off x="6172200" y="1676400"/>
            <a:ext cx="5816600" cy="4154984"/>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Estimez combien de ressources seraient nécessaires pour implémenter le chemin des données du processeur </a:t>
            </a:r>
            <a:r>
              <a:rPr lang="fr-CA" sz="1100" dirty="0" err="1">
                <a:latin typeface="+mn-lt"/>
              </a:rPr>
              <a:t>PolyRISC</a:t>
            </a:r>
            <a:r>
              <a:rPr lang="fr-CA" sz="1100" dirty="0">
                <a:latin typeface="+mn-lt"/>
              </a:rPr>
              <a:t> sur un FPGA de la famille Virtex-5. Supposez que le bloc des registres comporte 4 registres de 16 bits, que l’UAL peut effectuer les 8 opérations suivantes : A, B, A + B, A – B, A ET B, A OU B, NON A, A OUX B, et que la mémoire des données comporte 256 mots de 16 bits. Donnez votre réponse en termes de LUT, de bascules et de bits de mémoire Block RAM.</a:t>
            </a:r>
          </a:p>
          <a:p>
            <a:r>
              <a:rPr lang="fr-CA" sz="1100" dirty="0">
                <a:latin typeface="+mn-lt"/>
              </a:rPr>
              <a:t>Montrez tous vos calculs et justifiez complètement votre réponse. Utilisez le verso si nécessaire.</a:t>
            </a: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62082" y="3048000"/>
            <a:ext cx="5625117" cy="2145158"/>
          </a:xfrm>
          <a:prstGeom prst="rect">
            <a:avLst/>
          </a:prstGeom>
          <a:noFill/>
          <a:ln>
            <a:noFill/>
          </a:ln>
        </p:spPr>
      </p:pic>
      <p:sp>
        <p:nvSpPr>
          <p:cNvPr id="6" name="Rectangle 5">
            <a:extLst>
              <a:ext uri="{FF2B5EF4-FFF2-40B4-BE49-F238E27FC236}">
                <a16:creationId xmlns:a16="http://schemas.microsoft.com/office/drawing/2014/main" id="{84D5E953-8C3F-2326-7BC4-A12FAFEE9045}"/>
              </a:ext>
            </a:extLst>
          </p:cNvPr>
          <p:cNvSpPr>
            <a:spLocks noChangeArrowheads="1"/>
          </p:cNvSpPr>
          <p:nvPr/>
        </p:nvSpPr>
        <p:spPr bwMode="auto">
          <a:xfrm>
            <a:off x="2286000" y="5867400"/>
            <a:ext cx="1981200" cy="261610"/>
          </a:xfrm>
          <a:prstGeom prst="rect">
            <a:avLst/>
          </a:prstGeom>
          <a:solidFill>
            <a:srgbClr val="FA961E"/>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#2</a:t>
            </a:r>
          </a:p>
        </p:txBody>
      </p:sp>
    </p:spTree>
    <p:extLst>
      <p:ext uri="{BB962C8B-B14F-4D97-AF65-F5344CB8AC3E}">
        <p14:creationId xmlns:p14="http://schemas.microsoft.com/office/powerpoint/2010/main" val="189761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10 et 11: Performance parties 1 et 2</a:t>
            </a:r>
          </a:p>
        </p:txBody>
      </p:sp>
      <p:sp>
        <p:nvSpPr>
          <p:cNvPr id="4" name="Espace réservé du contenu 3"/>
          <p:cNvSpPr>
            <a:spLocks noGrp="1"/>
          </p:cNvSpPr>
          <p:nvPr>
            <p:ph sz="half" idx="1"/>
          </p:nvPr>
        </p:nvSpPr>
        <p:spPr/>
        <p:txBody>
          <a:bodyPr/>
          <a:lstStyle/>
          <a:p>
            <a:pPr lvl="0"/>
            <a:r>
              <a:rPr lang="fr-CA" dirty="0"/>
              <a:t>Après avoir couvert ces chapitres, l'étudiant(e) devrait être capable de:</a:t>
            </a:r>
          </a:p>
          <a:p>
            <a:pPr lvl="1"/>
            <a:r>
              <a:rPr lang="fr-CA" dirty="0"/>
              <a:t>Analyser un système numérique pour identifier le chemin critique et en donner la fréquence maximale d’horloge. (B4)</a:t>
            </a:r>
          </a:p>
          <a:p>
            <a:pPr lvl="1"/>
            <a:r>
              <a:rPr lang="fr-CA" dirty="0"/>
              <a:t>Dans le processus de conception d'un circuit, adopter de bonnes pratiques pour atteindre les spécifications temporelles et éviter des problèmes de synchronisation. (B5)</a:t>
            </a:r>
          </a:p>
          <a:p>
            <a:pPr lvl="1"/>
            <a:r>
              <a:rPr lang="fr-CA" dirty="0"/>
              <a:t>Analyser un circuit numérique pour en mesurer ou estimer la latence, le débit et la surface. (B4)</a:t>
            </a:r>
          </a:p>
          <a:p>
            <a:pPr lvl="1"/>
            <a:r>
              <a:rPr lang="fr-CA" dirty="0"/>
              <a:t>Modifier un circuit existant, ou en concevoir un nouveau, en optimisant la latence, le débit et/ou la surface.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14</a:t>
            </a:fld>
            <a:endParaRPr lang="fr-CA"/>
          </a:p>
        </p:txBody>
      </p:sp>
      <p:sp>
        <p:nvSpPr>
          <p:cNvPr id="7" name="Rectangle 6"/>
          <p:cNvSpPr>
            <a:spLocks noChangeArrowheads="1"/>
          </p:cNvSpPr>
          <p:nvPr/>
        </p:nvSpPr>
        <p:spPr bwMode="auto">
          <a:xfrm>
            <a:off x="6172200" y="1676400"/>
            <a:ext cx="5816600" cy="3985706"/>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Le réseau de </a:t>
            </a:r>
            <a:r>
              <a:rPr lang="fr-CA" sz="1100" dirty="0" err="1">
                <a:latin typeface="+mn-lt"/>
              </a:rPr>
              <a:t>Feistel</a:t>
            </a:r>
            <a:r>
              <a:rPr lang="fr-CA" sz="1100" dirty="0">
                <a:latin typeface="+mn-lt"/>
              </a:rPr>
              <a:t> est utilisé dans les algorithmes de chiffrement par bloc. </a:t>
            </a: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endParaRPr lang="fr-CA" sz="1100" dirty="0">
              <a:latin typeface="+mn-lt"/>
            </a:endParaRPr>
          </a:p>
          <a:p>
            <a:r>
              <a:rPr lang="fr-CA" sz="1100" dirty="0">
                <a:latin typeface="+mn-lt"/>
              </a:rPr>
              <a:t>a. Identifiez le chemin critique du circuit sur le diagramme et donnez la fréquence maximale d’opération.</a:t>
            </a:r>
          </a:p>
          <a:p>
            <a:endParaRPr lang="fr-CA" sz="1100" dirty="0">
              <a:latin typeface="+mn-lt"/>
            </a:endParaRPr>
          </a:p>
          <a:p>
            <a:r>
              <a:rPr lang="fr-CA" sz="1100" dirty="0">
                <a:latin typeface="+mn-lt"/>
              </a:rPr>
              <a:t>b. </a:t>
            </a:r>
            <a:r>
              <a:rPr lang="fr-CA" sz="1100" dirty="0" err="1">
                <a:latin typeface="+mn-lt"/>
              </a:rPr>
              <a:t>Pipeliner</a:t>
            </a:r>
            <a:r>
              <a:rPr lang="fr-CA" sz="1100" dirty="0">
                <a:latin typeface="+mn-lt"/>
              </a:rPr>
              <a:t> le circuit pour atteindre un débit de 50 × 10</a:t>
            </a:r>
            <a:r>
              <a:rPr lang="fr-CA" sz="1100" baseline="30000" dirty="0">
                <a:latin typeface="+mn-lt"/>
              </a:rPr>
              <a:t>6</a:t>
            </a:r>
            <a:r>
              <a:rPr lang="fr-CA" sz="1100" dirty="0">
                <a:latin typeface="+mn-lt"/>
              </a:rPr>
              <a:t> résultats par seconde, où un résultat est une paire (Y, Z). Minimisez la latence.</a:t>
            </a:r>
          </a:p>
          <a:p>
            <a:r>
              <a:rPr lang="fr-CA" sz="1100" dirty="0">
                <a:latin typeface="+mn-lt"/>
              </a:rPr>
              <a:t>i. Montrez sur le diagramme où vous insérez des registres de pipeline</a:t>
            </a:r>
          </a:p>
          <a:p>
            <a:r>
              <a:rPr lang="fr-CA" sz="1100" dirty="0">
                <a:latin typeface="+mn-lt"/>
              </a:rPr>
              <a:t>ii. Indiquez le nouveau chemin critique du circuit et donnez la fréquence maximale d’opération</a:t>
            </a:r>
          </a:p>
          <a:p>
            <a:r>
              <a:rPr lang="fr-CA" sz="1100" dirty="0">
                <a:latin typeface="+mn-lt"/>
              </a:rPr>
              <a:t>iii. Donnez la nouvelle latence.</a:t>
            </a:r>
          </a:p>
          <a:p>
            <a:endParaRPr lang="fr-CA" sz="1100" dirty="0">
              <a:latin typeface="+mn-lt"/>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096321"/>
            <a:ext cx="5429328" cy="1485079"/>
          </a:xfrm>
          <a:prstGeom prst="rect">
            <a:avLst/>
          </a:prstGeom>
          <a:noFill/>
          <a:ln>
            <a:noFill/>
          </a:ln>
        </p:spPr>
      </p:pic>
      <p:sp>
        <p:nvSpPr>
          <p:cNvPr id="6" name="Rectangle 5">
            <a:extLst>
              <a:ext uri="{FF2B5EF4-FFF2-40B4-BE49-F238E27FC236}">
                <a16:creationId xmlns:a16="http://schemas.microsoft.com/office/drawing/2014/main" id="{932E82B2-C223-E666-E652-763711B03771}"/>
              </a:ext>
            </a:extLst>
          </p:cNvPr>
          <p:cNvSpPr>
            <a:spLocks noChangeArrowheads="1"/>
          </p:cNvSpPr>
          <p:nvPr/>
        </p:nvSpPr>
        <p:spPr bwMode="auto">
          <a:xfrm>
            <a:off x="2286000" y="5867400"/>
            <a:ext cx="1981200" cy="261610"/>
          </a:xfrm>
          <a:prstGeom prst="rect">
            <a:avLst/>
          </a:prstGeom>
          <a:solidFill>
            <a:srgbClr val="FA961E"/>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#2</a:t>
            </a:r>
          </a:p>
        </p:txBody>
      </p:sp>
    </p:spTree>
    <p:extLst>
      <p:ext uri="{BB962C8B-B14F-4D97-AF65-F5344CB8AC3E}">
        <p14:creationId xmlns:p14="http://schemas.microsoft.com/office/powerpoint/2010/main" val="1123675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Se préparer à un examen</a:t>
            </a:r>
          </a:p>
        </p:txBody>
      </p:sp>
      <p:sp>
        <p:nvSpPr>
          <p:cNvPr id="4" name="Espace réservé du contenu 3"/>
          <p:cNvSpPr>
            <a:spLocks noGrp="1"/>
          </p:cNvSpPr>
          <p:nvPr>
            <p:ph sz="half" idx="1"/>
          </p:nvPr>
        </p:nvSpPr>
        <p:spPr/>
        <p:txBody>
          <a:bodyPr/>
          <a:lstStyle/>
          <a:p>
            <a:pPr>
              <a:buFont typeface="+mj-lt"/>
              <a:buAutoNum type="arabicPeriod"/>
            </a:pPr>
            <a:r>
              <a:rPr lang="fr-CA" dirty="0"/>
              <a:t>(</a:t>
            </a:r>
            <a:r>
              <a:rPr lang="fr-CA" i="1" dirty="0"/>
              <a:t>principe maître)</a:t>
            </a:r>
            <a:r>
              <a:rPr lang="fr-CA" dirty="0"/>
              <a:t> À l'examen, le but pour l'étudiant(e) est d'amasser le plus de points possible.</a:t>
            </a:r>
          </a:p>
          <a:p>
            <a:pPr>
              <a:buFont typeface="+mj-lt"/>
              <a:buAutoNum type="arabicPeriod"/>
            </a:pPr>
            <a:r>
              <a:rPr lang="fr-CA" dirty="0"/>
              <a:t>Comme on dit dans l'infanterie, "le temps passé en reconnaissance est rarement perdu": donc, avant d'écrire quoi que ce soit, lire rapidement l'examen au complet 2 fois.</a:t>
            </a:r>
          </a:p>
          <a:p>
            <a:pPr>
              <a:buFont typeface="+mj-lt"/>
              <a:buAutoNum type="arabicPeriod"/>
            </a:pPr>
            <a:r>
              <a:rPr lang="fr-CA" dirty="0"/>
              <a:t>Répondre aux questions dans un ordre croissant de difficulté.</a:t>
            </a:r>
          </a:p>
          <a:p>
            <a:pPr>
              <a:buFont typeface="+mj-lt"/>
              <a:buAutoNum type="arabicPeriod"/>
            </a:pPr>
            <a:r>
              <a:rPr lang="fr-CA" dirty="0"/>
              <a:t>Il vaut mieux donner une réponse imparfaite à toutes les questions qu'une réponse parfaite à une seule question.</a:t>
            </a:r>
          </a:p>
          <a:p>
            <a:pPr>
              <a:buFont typeface="+mj-lt"/>
              <a:buAutoNum type="arabicPeriod"/>
            </a:pPr>
            <a:r>
              <a:rPr lang="fr-CA" dirty="0"/>
              <a:t>Diviser le temps alloué selon les points accordés à chaque question.</a:t>
            </a:r>
          </a:p>
        </p:txBody>
      </p:sp>
      <p:sp>
        <p:nvSpPr>
          <p:cNvPr id="10" name="Espace réservé du contenu 9"/>
          <p:cNvSpPr>
            <a:spLocks noGrp="1"/>
          </p:cNvSpPr>
          <p:nvPr>
            <p:ph sz="half" idx="2"/>
          </p:nvPr>
        </p:nvSpPr>
        <p:spPr/>
        <p:txBody>
          <a:bodyPr/>
          <a:lstStyle/>
          <a:p>
            <a:pPr>
              <a:buFont typeface="+mj-lt"/>
              <a:buAutoNum type="arabicPeriod" startAt="6"/>
            </a:pPr>
            <a:r>
              <a:rPr lang="fr-CA" dirty="0"/>
              <a:t>Amasser des points:</a:t>
            </a:r>
          </a:p>
          <a:p>
            <a:pPr lvl="1"/>
            <a:r>
              <a:rPr lang="fr-CA" dirty="0"/>
              <a:t>Aucun point n'est accordé pour ce que l'étudiant(e) veut dire: seuls des points sont accordés pour ce qui est écrit;</a:t>
            </a:r>
          </a:p>
          <a:p>
            <a:pPr lvl="1"/>
            <a:r>
              <a:rPr lang="fr-CA" dirty="0"/>
              <a:t>Aucun point n'est accordé pour une réponse à une question qui n'est pas posée;</a:t>
            </a:r>
          </a:p>
          <a:p>
            <a:pPr lvl="1"/>
            <a:r>
              <a:rPr lang="fr-CA" dirty="0"/>
              <a:t>Aucun point n'est accordé à une question pour laquelle une réponse n'est pas soumise.</a:t>
            </a:r>
          </a:p>
          <a:p>
            <a:pPr>
              <a:buFont typeface="+mj-lt"/>
              <a:buAutoNum type="arabicPeriod" startAt="6"/>
            </a:pPr>
            <a:r>
              <a:rPr lang="fr-CA" dirty="0"/>
              <a:t>Effacer plus de quelques mots est du temps perdu - il vaut mieux raturer, surtout quand on réalise plus tard que ce qu'on avait écrit était correct.</a:t>
            </a:r>
          </a:p>
          <a:p>
            <a:pPr>
              <a:buFont typeface="+mj-lt"/>
              <a:buAutoNum type="arabicPeriod" startAt="6"/>
            </a:pPr>
            <a:r>
              <a:rPr lang="fr-CA" dirty="0"/>
              <a:t>Il vaut mieux étudier une matière peu et souvent plutôt que d'essayer de tout revoir en une seule période.</a:t>
            </a:r>
          </a:p>
          <a:p>
            <a:pPr>
              <a:buFont typeface="+mj-lt"/>
              <a:buAutoNum type="arabicPeriod" startAt="6"/>
            </a:pPr>
            <a:r>
              <a:rPr lang="fr-CA" dirty="0"/>
              <a:t>Le cerveau travaille mieux quand il est reposé.</a:t>
            </a:r>
          </a:p>
          <a:p>
            <a:pPr>
              <a:buFont typeface="+mj-lt"/>
              <a:buAutoNum type="arabicPeriod" startAt="6"/>
            </a:pPr>
            <a:r>
              <a:rPr lang="fr-CA" dirty="0"/>
              <a:t>La meilleure pause pendant l'étude est l'exercice physique.</a:t>
            </a:r>
          </a:p>
          <a:p>
            <a:pPr>
              <a:buFont typeface="+mj-lt"/>
              <a:buAutoNum type="arabicPeriod" startAt="6"/>
            </a:pPr>
            <a:endParaRPr lang="fr-FR" dirty="0"/>
          </a:p>
          <a:p>
            <a:endParaRPr lang="fr-CA" dirty="0"/>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15</a:t>
            </a:fld>
            <a:endParaRPr lang="fr-CA"/>
          </a:p>
        </p:txBody>
      </p:sp>
    </p:spTree>
    <p:extLst>
      <p:ext uri="{BB962C8B-B14F-4D97-AF65-F5344CB8AC3E}">
        <p14:creationId xmlns:p14="http://schemas.microsoft.com/office/powerpoint/2010/main" val="1177284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En conclusion</a:t>
            </a:r>
          </a:p>
        </p:txBody>
      </p:sp>
      <p:sp>
        <p:nvSpPr>
          <p:cNvPr id="4" name="Espace réservé du contenu 3"/>
          <p:cNvSpPr>
            <a:spLocks noGrp="1"/>
          </p:cNvSpPr>
          <p:nvPr>
            <p:ph sz="half" idx="1"/>
          </p:nvPr>
        </p:nvSpPr>
        <p:spPr/>
        <p:txBody>
          <a:bodyPr/>
          <a:lstStyle/>
          <a:p>
            <a:r>
              <a:rPr lang="fr-CA" dirty="0"/>
              <a:t>Les systèmes numériques sont fascinants. Ils sont à la base de tous les équipements informatiques de la vie de tous les jours.</a:t>
            </a:r>
          </a:p>
          <a:p>
            <a:r>
              <a:rPr lang="fr-CA" dirty="0"/>
              <a:t>J’espère que vous êtes satisfait de vos apprentissages dans ce cours.</a:t>
            </a:r>
          </a:p>
          <a:p>
            <a:r>
              <a:rPr lang="fr-CA" dirty="0"/>
              <a:t>Bonne chance dans la suite de votre programme d’études.</a:t>
            </a:r>
          </a:p>
          <a:p>
            <a:r>
              <a:rPr lang="fr-CA" dirty="0"/>
              <a:t>Bonne chance dans votre future carrière comme ingénieur ou ingénieure.</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16</a:t>
            </a:fld>
            <a:endParaRPr lang="fr-CA"/>
          </a:p>
        </p:txBody>
      </p:sp>
    </p:spTree>
    <p:extLst>
      <p:ext uri="{BB962C8B-B14F-4D97-AF65-F5344CB8AC3E}">
        <p14:creationId xmlns:p14="http://schemas.microsoft.com/office/powerpoint/2010/main" val="349122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Organisation de la revue</a:t>
            </a:r>
            <a:endParaRPr lang="fr-CA" dirty="0"/>
          </a:p>
        </p:txBody>
      </p:sp>
      <p:sp>
        <p:nvSpPr>
          <p:cNvPr id="4" name="Espace réservé du contenu 3"/>
          <p:cNvSpPr>
            <a:spLocks noGrp="1"/>
          </p:cNvSpPr>
          <p:nvPr>
            <p:ph sz="half" idx="1"/>
          </p:nvPr>
        </p:nvSpPr>
        <p:spPr/>
        <p:txBody>
          <a:bodyPr/>
          <a:lstStyle/>
          <a:p>
            <a:r>
              <a:rPr lang="fr-CA"/>
              <a:t>0 Rappels (pas matière à examen)</a:t>
            </a:r>
          </a:p>
          <a:p>
            <a:r>
              <a:rPr lang="fr-CA"/>
              <a:t>1 Introduction</a:t>
            </a:r>
          </a:p>
          <a:p>
            <a:r>
              <a:rPr lang="fr-CA"/>
              <a:t>2 Technologies de logique programmable</a:t>
            </a:r>
          </a:p>
          <a:p>
            <a:r>
              <a:rPr lang="fr-CA"/>
              <a:t>3 Modélisation et vérification de circuits combinatoires</a:t>
            </a:r>
          </a:p>
          <a:p>
            <a:r>
              <a:rPr lang="fr-CA"/>
              <a:t>4 Modélisation et vérification de circuits séquentiels</a:t>
            </a:r>
          </a:p>
          <a:p>
            <a:r>
              <a:rPr lang="fr-CA"/>
              <a:t>5 Conception de chemins des données</a:t>
            </a:r>
          </a:p>
          <a:p>
            <a:r>
              <a:rPr lang="fr-CA"/>
              <a:t>6 Conception et implémentation de fonctions arithmétiques sur FPGA</a:t>
            </a:r>
          </a:p>
          <a:p>
            <a:r>
              <a:rPr lang="fr-CA"/>
              <a:t>7 Vérification de systèmes numériques</a:t>
            </a:r>
          </a:p>
          <a:p>
            <a:r>
              <a:rPr lang="fr-CA"/>
              <a:t>8 Simulation, synthèse et implémentation</a:t>
            </a:r>
          </a:p>
          <a:p>
            <a:r>
              <a:rPr lang="fr-CA"/>
              <a:t>9 Processeurs à usage général</a:t>
            </a:r>
          </a:p>
          <a:p>
            <a:r>
              <a:rPr lang="fr-CA"/>
              <a:t>10 Performance partie 1</a:t>
            </a:r>
          </a:p>
          <a:p>
            <a:r>
              <a:rPr lang="fr-CA"/>
              <a:t>11 Performance partie 2</a:t>
            </a:r>
            <a:endParaRPr lang="fr-CA" dirty="0"/>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2</a:t>
            </a:fld>
            <a:endParaRPr lang="fr-CA"/>
          </a:p>
        </p:txBody>
      </p:sp>
      <p:sp>
        <p:nvSpPr>
          <p:cNvPr id="7" name="Rectangle 6"/>
          <p:cNvSpPr/>
          <p:nvPr/>
        </p:nvSpPr>
        <p:spPr>
          <a:xfrm>
            <a:off x="533400" y="1981200"/>
            <a:ext cx="5461000" cy="990600"/>
          </a:xfrm>
          <a:prstGeom prst="rect">
            <a:avLst/>
          </a:prstGeom>
          <a:solidFill>
            <a:srgbClr val="8CC83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nvSpPr>
        <p:spPr>
          <a:xfrm>
            <a:off x="533400" y="2977194"/>
            <a:ext cx="5461000" cy="1518605"/>
          </a:xfrm>
          <a:prstGeom prst="rect">
            <a:avLst/>
          </a:prstGeom>
          <a:solidFill>
            <a:srgbClr val="FA961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nvSpPr>
        <p:spPr>
          <a:xfrm>
            <a:off x="533400" y="4495798"/>
            <a:ext cx="5460999" cy="1371601"/>
          </a:xfrm>
          <a:prstGeom prst="rect">
            <a:avLst/>
          </a:prstGeom>
          <a:solidFill>
            <a:srgbClr val="B91E32">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22373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Niveaux de connaissance attendus</a:t>
            </a:r>
            <a:endParaRPr lang="fr-CA" dirty="0"/>
          </a:p>
        </p:txBody>
      </p:sp>
      <p:sp>
        <p:nvSpPr>
          <p:cNvPr id="4" name="Espace réservé du contenu 3"/>
          <p:cNvSpPr>
            <a:spLocks noGrp="1"/>
          </p:cNvSpPr>
          <p:nvPr>
            <p:ph sz="half" idx="1"/>
          </p:nvPr>
        </p:nvSpPr>
        <p:spPr/>
        <p:txBody>
          <a:bodyPr/>
          <a:lstStyle/>
          <a:p>
            <a:r>
              <a:rPr lang="fr-FR"/>
              <a:t>La taxonomie de Bloom est un modèle pédagogique pour classifier six niveaux d’acquisition des connaissances. Dans le cours nous avons couvert les 5 premiers niveaux. Le niveau B6 est l’évaluation.</a:t>
            </a:r>
          </a:p>
          <a:p>
            <a:r>
              <a:rPr lang="fr-FR"/>
              <a:t>Les exercices et exemples des diapos et les questions des devoirs étaient principalement aux niveaux B2 et B3.</a:t>
            </a:r>
          </a:p>
          <a:p>
            <a:r>
              <a:rPr lang="fr-FR"/>
              <a:t>Les exercices en classes étaient principalement aux niveaux B4 et B5.</a:t>
            </a:r>
          </a:p>
          <a:p>
            <a:r>
              <a:rPr lang="fr-FR"/>
              <a:t>Les questions des contrôles et de l’examen final sont principalement aux niveaux B4 et B5.</a:t>
            </a:r>
          </a:p>
          <a:p>
            <a:endParaRPr lang="fr-FR" dirty="0"/>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3</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100080272"/>
              </p:ext>
            </p:extLst>
          </p:nvPr>
        </p:nvGraphicFramePr>
        <p:xfrm>
          <a:off x="762000" y="4663744"/>
          <a:ext cx="4745264" cy="1592748"/>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4211864">
                  <a:extLst>
                    <a:ext uri="{9D8B030D-6E8A-4147-A177-3AD203B41FA5}">
                      <a16:colId xmlns:a16="http://schemas.microsoft.com/office/drawing/2014/main" val="20001"/>
                    </a:ext>
                  </a:extLst>
                </a:gridCol>
              </a:tblGrid>
              <a:tr h="165044">
                <a:tc>
                  <a:txBody>
                    <a:bodyPr/>
                    <a:lstStyle/>
                    <a:p>
                      <a:r>
                        <a:rPr lang="fr-CA" sz="1100" dirty="0"/>
                        <a:t>Code</a:t>
                      </a:r>
                      <a:endParaRPr lang="fr-FR" sz="1100" dirty="0"/>
                    </a:p>
                  </a:txBody>
                  <a:tcPr/>
                </a:tc>
                <a:tc>
                  <a:txBody>
                    <a:bodyPr/>
                    <a:lstStyle/>
                    <a:p>
                      <a:r>
                        <a:rPr lang="fr-CA" sz="1100" dirty="0"/>
                        <a:t>Niveau (http://fr.wikipedia.org/wiki/Taxonomie_de_Bloom)</a:t>
                      </a:r>
                      <a:endParaRPr lang="fr-FR" sz="1100" dirty="0"/>
                    </a:p>
                  </a:txBody>
                  <a:tcPr/>
                </a:tc>
                <a:extLst>
                  <a:ext uri="{0D108BD9-81ED-4DB2-BD59-A6C34878D82A}">
                    <a16:rowId xmlns:a16="http://schemas.microsoft.com/office/drawing/2014/main" val="10000"/>
                  </a:ext>
                </a:extLst>
              </a:tr>
              <a:tr h="165044">
                <a:tc>
                  <a:txBody>
                    <a:bodyPr/>
                    <a:lstStyle/>
                    <a:p>
                      <a:r>
                        <a:rPr lang="fr-CA" sz="1100" dirty="0"/>
                        <a:t>B1</a:t>
                      </a:r>
                      <a:endParaRPr lang="fr-FR" sz="1100" dirty="0"/>
                    </a:p>
                  </a:txBody>
                  <a:tcPr/>
                </a:tc>
                <a:tc>
                  <a:txBody>
                    <a:bodyPr/>
                    <a:lstStyle/>
                    <a:p>
                      <a:r>
                        <a:rPr lang="fr-CA" sz="1100" dirty="0"/>
                        <a:t>Connaissance</a:t>
                      </a:r>
                      <a:r>
                        <a:rPr lang="fr-CA" sz="1100" baseline="0" dirty="0"/>
                        <a:t> - mémoriser de l’information.</a:t>
                      </a:r>
                      <a:endParaRPr lang="fr-FR" sz="1100" dirty="0"/>
                    </a:p>
                  </a:txBody>
                  <a:tcPr/>
                </a:tc>
                <a:extLst>
                  <a:ext uri="{0D108BD9-81ED-4DB2-BD59-A6C34878D82A}">
                    <a16:rowId xmlns:a16="http://schemas.microsoft.com/office/drawing/2014/main" val="10001"/>
                  </a:ext>
                </a:extLst>
              </a:tr>
              <a:tr h="165044">
                <a:tc>
                  <a:txBody>
                    <a:bodyPr/>
                    <a:lstStyle/>
                    <a:p>
                      <a:r>
                        <a:rPr lang="fr-CA" sz="1100" dirty="0"/>
                        <a:t>B2</a:t>
                      </a:r>
                      <a:endParaRPr lang="fr-FR" sz="1100" dirty="0"/>
                    </a:p>
                  </a:txBody>
                  <a:tcPr/>
                </a:tc>
                <a:tc>
                  <a:txBody>
                    <a:bodyPr/>
                    <a:lstStyle/>
                    <a:p>
                      <a:r>
                        <a:rPr lang="fr-CA" sz="1100" dirty="0"/>
                        <a:t>Compréhension</a:t>
                      </a:r>
                      <a:r>
                        <a:rPr lang="fr-CA" sz="1100" baseline="0" dirty="0"/>
                        <a:t> – interpréter l’information.</a:t>
                      </a:r>
                      <a:endParaRPr lang="fr-FR" sz="1100" dirty="0"/>
                    </a:p>
                  </a:txBody>
                  <a:tcPr/>
                </a:tc>
                <a:extLst>
                  <a:ext uri="{0D108BD9-81ED-4DB2-BD59-A6C34878D82A}">
                    <a16:rowId xmlns:a16="http://schemas.microsoft.com/office/drawing/2014/main" val="10002"/>
                  </a:ext>
                </a:extLst>
              </a:tr>
              <a:tr h="271836">
                <a:tc>
                  <a:txBody>
                    <a:bodyPr/>
                    <a:lstStyle/>
                    <a:p>
                      <a:r>
                        <a:rPr lang="fr-CA" sz="1100" dirty="0"/>
                        <a:t>B3</a:t>
                      </a:r>
                      <a:endParaRPr lang="fr-FR" sz="1100" dirty="0"/>
                    </a:p>
                  </a:txBody>
                  <a:tcPr/>
                </a:tc>
                <a:tc>
                  <a:txBody>
                    <a:bodyPr/>
                    <a:lstStyle/>
                    <a:p>
                      <a:r>
                        <a:rPr lang="fr-CA" sz="1100" dirty="0"/>
                        <a:t>Application – confronter les connaissances à des cas pratiques</a:t>
                      </a:r>
                      <a:r>
                        <a:rPr lang="fr-CA" sz="1100" baseline="0" dirty="0"/>
                        <a:t> simples.</a:t>
                      </a:r>
                      <a:endParaRPr lang="fr-FR" sz="1100" dirty="0"/>
                    </a:p>
                  </a:txBody>
                  <a:tcPr/>
                </a:tc>
                <a:extLst>
                  <a:ext uri="{0D108BD9-81ED-4DB2-BD59-A6C34878D82A}">
                    <a16:rowId xmlns:a16="http://schemas.microsoft.com/office/drawing/2014/main" val="10003"/>
                  </a:ext>
                </a:extLst>
              </a:tr>
              <a:tr h="271836">
                <a:tc>
                  <a:txBody>
                    <a:bodyPr/>
                    <a:lstStyle/>
                    <a:p>
                      <a:r>
                        <a:rPr lang="fr-CA" sz="1100" dirty="0"/>
                        <a:t>B4</a:t>
                      </a:r>
                      <a:endParaRPr lang="fr-FR" sz="1100" dirty="0"/>
                    </a:p>
                  </a:txBody>
                  <a:tcPr/>
                </a:tc>
                <a:tc>
                  <a:txBody>
                    <a:bodyPr/>
                    <a:lstStyle/>
                    <a:p>
                      <a:r>
                        <a:rPr lang="fr-CA" sz="1100" dirty="0"/>
                        <a:t>Analyse – décomposer un problème, cas pratiques plus complexes.</a:t>
                      </a:r>
                      <a:endParaRPr lang="fr-FR" sz="1100" dirty="0"/>
                    </a:p>
                  </a:txBody>
                  <a:tcPr/>
                </a:tc>
                <a:extLst>
                  <a:ext uri="{0D108BD9-81ED-4DB2-BD59-A6C34878D82A}">
                    <a16:rowId xmlns:a16="http://schemas.microsoft.com/office/drawing/2014/main" val="10004"/>
                  </a:ext>
                </a:extLst>
              </a:tr>
              <a:tr h="271836">
                <a:tc>
                  <a:txBody>
                    <a:bodyPr/>
                    <a:lstStyle/>
                    <a:p>
                      <a:r>
                        <a:rPr lang="fr-CA" sz="1100" dirty="0"/>
                        <a:t>B5</a:t>
                      </a:r>
                      <a:endParaRPr lang="fr-FR" sz="1100" dirty="0"/>
                    </a:p>
                  </a:txBody>
                  <a:tcPr/>
                </a:tc>
                <a:tc>
                  <a:txBody>
                    <a:bodyPr/>
                    <a:lstStyle/>
                    <a:p>
                      <a:r>
                        <a:rPr lang="fr-CA" sz="1100" dirty="0"/>
                        <a:t>Synthèse – expression personnelle, cas pratiques plus complexes.</a:t>
                      </a:r>
                      <a:endParaRPr lang="fr-FR" sz="11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2810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Mise en garde concernant cette revue du cours</a:t>
            </a:r>
            <a:endParaRPr lang="fr-CA" dirty="0"/>
          </a:p>
        </p:txBody>
      </p:sp>
      <p:sp>
        <p:nvSpPr>
          <p:cNvPr id="4" name="Espace réservé du contenu 3"/>
          <p:cNvSpPr>
            <a:spLocks noGrp="1"/>
          </p:cNvSpPr>
          <p:nvPr>
            <p:ph sz="half" idx="1"/>
          </p:nvPr>
        </p:nvSpPr>
        <p:spPr/>
        <p:txBody>
          <a:bodyPr/>
          <a:lstStyle/>
          <a:p>
            <a:r>
              <a:rPr lang="fr-FR" dirty="0"/>
              <a:t>Cette vidéo énumère les objectifs d’apprentissage spécifiques globaux de chaque semaine de cours.</a:t>
            </a:r>
          </a:p>
          <a:p>
            <a:r>
              <a:rPr lang="fr-FR" dirty="0"/>
              <a:t>Chaque vidéo comportait aussi des objectifs spécifiques, sur lesquels on ne revient pas ici.</a:t>
            </a:r>
          </a:p>
          <a:p>
            <a:r>
              <a:rPr lang="fr-FR" dirty="0"/>
              <a:t>La vidéo présente un exemple de question pour chaque semaine.</a:t>
            </a:r>
          </a:p>
          <a:p>
            <a:r>
              <a:rPr lang="fr-FR" dirty="0"/>
              <a:t>Les laboratoires font partie intégrante de la matière du cours.</a:t>
            </a:r>
          </a:p>
          <a:p>
            <a:r>
              <a:rPr lang="fr-FR" dirty="0"/>
              <a:t>Il est essentiel de revoir les devoirs, exercices et laboratoires de chaque semaine, puis les diapositives et vidéos correspondantes pour les sujets qui sont moins bien compris.</a:t>
            </a:r>
          </a:p>
          <a:p>
            <a:r>
              <a:rPr lang="fr-FR" dirty="0"/>
              <a:t>Cette vidéo peut servir de guide général pour la préparation à l’examen, mais ne saurait être suffisante par elle-même.</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4</a:t>
            </a:fld>
            <a:endParaRPr lang="fr-CA"/>
          </a:p>
        </p:txBody>
      </p:sp>
    </p:spTree>
    <p:extLst>
      <p:ext uri="{BB962C8B-B14F-4D97-AF65-F5344CB8AC3E}">
        <p14:creationId xmlns:p14="http://schemas.microsoft.com/office/powerpoint/2010/main" val="27399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1 Introduction</a:t>
            </a:r>
            <a:endParaRPr lang="fr-CA" dirty="0"/>
          </a:p>
        </p:txBody>
      </p:sp>
      <p:sp>
        <p:nvSpPr>
          <p:cNvPr id="4" name="Espace réservé du contenu 3"/>
          <p:cNvSpPr>
            <a:spLocks noGrp="1"/>
          </p:cNvSpPr>
          <p:nvPr>
            <p:ph sz="half" idx="1"/>
          </p:nvPr>
        </p:nvSpPr>
        <p:spPr/>
        <p:txBody>
          <a:bodyPr/>
          <a:lstStyle/>
          <a:p>
            <a:r>
              <a:rPr lang="fr-CA"/>
              <a:t>Après avoir couvert ce chapitre, l'étudiant(e) devrait être capable de:</a:t>
            </a:r>
          </a:p>
          <a:p>
            <a:pPr lvl="1"/>
            <a:r>
              <a:rPr lang="fr-CA"/>
              <a:t>Présenter une vue d’ensemble des systèmes numériques : leurs applications, niveaux d’abstraction et considérations d’implémentation. (B3)</a:t>
            </a:r>
          </a:p>
          <a:p>
            <a:pPr lvl="1"/>
            <a:r>
              <a:rPr lang="fr-CA"/>
              <a:t>Analyser et évaluer différentes options d’implémentation et les comparer en termes de coût, effort de design et performance. (B4)</a:t>
            </a:r>
          </a:p>
          <a:p>
            <a:pPr lvl="1"/>
            <a:r>
              <a:rPr lang="fr-CA"/>
              <a:t>Étant donné des requis de performance, et des spécifications de débit et de parallélisme de dispositifs, choisir la meilleure solution. (B3)</a:t>
            </a:r>
          </a:p>
          <a:p>
            <a:pPr lvl="1"/>
            <a:r>
              <a:rPr lang="fr-CA"/>
              <a:t>Appliquer le flot de conception de circuits numériques. (B3)</a:t>
            </a:r>
          </a:p>
          <a:p>
            <a:pPr lvl="1"/>
            <a:r>
              <a:rPr lang="fr-CA"/>
              <a:t>Écrire le code VHDL pour un module combinatoire simple. (B3)</a:t>
            </a:r>
          </a:p>
          <a:p>
            <a:endParaRPr lang="fr-FR" dirty="0"/>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5</a:t>
            </a:fld>
            <a:endParaRPr lang="fr-CA"/>
          </a:p>
        </p:txBody>
      </p:sp>
      <p:sp>
        <p:nvSpPr>
          <p:cNvPr id="7" name="Rectangle 6"/>
          <p:cNvSpPr>
            <a:spLocks noChangeArrowheads="1"/>
          </p:cNvSpPr>
          <p:nvPr/>
        </p:nvSpPr>
        <p:spPr bwMode="auto">
          <a:xfrm>
            <a:off x="6172200" y="1676400"/>
            <a:ext cx="5816600" cy="3308598"/>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Une question type</a:t>
            </a:r>
          </a:p>
          <a:p>
            <a:endParaRPr lang="fr-CA" sz="1100" dirty="0">
              <a:latin typeface="+mn-lt"/>
            </a:endParaRPr>
          </a:p>
          <a:p>
            <a:r>
              <a:rPr lang="fr-CA" sz="1100" dirty="0">
                <a:latin typeface="+mn-lt"/>
              </a:rPr>
              <a:t>Vous travaillez pour une compagnie montréalaise dans le domaine du traitement d’images en temps réel. Votre compagnie a obtenu un contrat en sous-traitance d’un important intégrateur de systèmes avioniques pour la segmentation automatique d’images saisies par une caméra infra-rouge installée dans le nez d’un appareil </a:t>
            </a:r>
            <a:r>
              <a:rPr lang="fr-CA" sz="1100" dirty="0" err="1">
                <a:latin typeface="+mn-lt"/>
              </a:rPr>
              <a:t>CSeries</a:t>
            </a:r>
            <a:r>
              <a:rPr lang="fr-CA" sz="1100" dirty="0">
                <a:latin typeface="+mn-lt"/>
              </a:rPr>
              <a:t> de Bombardier. À ce jour, Bombardier a des commandes fermes pour 203 appareils. Votre compagnie entrevoit la possibilité de vendre son produit à d’autres avionneurs, avec un potentiel de plus de 10K (dix mille) unités.</a:t>
            </a:r>
          </a:p>
          <a:p>
            <a:endParaRPr lang="fr-CA" sz="1100" dirty="0">
              <a:latin typeface="+mn-lt"/>
            </a:endParaRPr>
          </a:p>
          <a:p>
            <a:r>
              <a:rPr lang="fr-CA" sz="1100" dirty="0">
                <a:latin typeface="+mn-lt"/>
              </a:rPr>
              <a:t>Votre patron vous demande de l’aider à déterminer s’il faut viser une implémentation en logique fixe ou sur FPGA. Pour la solution FPGA, vous estimez le temps de conception à 4 mois pour 3 ingénieurs, et à 6 mois pour 3 ingénieurs pour la logique fixe. Un ingénieur coûte $100K/an. Les licences d’outils de design pour toute l’équipe coûtent $5K pour le FPGA et $20K pour la logique fixe. Les frais fixes de la fonderie s’élèvent à $250K puis les puces coûtent $10 l’unité, et les premières puces seraient livrées 4 mois après la commande. Le FPGA qui accommoderait votre design coûte $250 et peut être livré dans 4 semaines. Les frais de production  et de distribution sont les mêmes pour les deux technologies. Que dites-vous à votre patron? Montrez tous vos calculs et énoncez toutes vos suppositions.</a:t>
            </a:r>
          </a:p>
          <a:p>
            <a:pPr marL="0" marR="0" algn="just">
              <a:spcBef>
                <a:spcPts val="0"/>
              </a:spcBef>
              <a:spcAft>
                <a:spcPts val="0"/>
              </a:spcAft>
              <a:tabLst>
                <a:tab pos="228600" algn="l"/>
                <a:tab pos="457200" algn="l"/>
                <a:tab pos="685800" algn="l"/>
                <a:tab pos="914400" algn="l"/>
                <a:tab pos="1143000" algn="l"/>
              </a:tabLst>
            </a:pPr>
            <a:endParaRPr lang="en-US" sz="1100" dirty="0">
              <a:solidFill>
                <a:srgbClr val="0070C0"/>
              </a:solidFill>
              <a:latin typeface="+mn-lt"/>
              <a:cs typeface="Courier New" pitchFamily="49" charset="0"/>
            </a:endParaRPr>
          </a:p>
        </p:txBody>
      </p:sp>
      <p:sp>
        <p:nvSpPr>
          <p:cNvPr id="11" name="Rectangle 10"/>
          <p:cNvSpPr>
            <a:spLocks noChangeArrowheads="1"/>
          </p:cNvSpPr>
          <p:nvPr/>
        </p:nvSpPr>
        <p:spPr bwMode="auto">
          <a:xfrm>
            <a:off x="2286000" y="5867400"/>
            <a:ext cx="1981200" cy="261610"/>
          </a:xfrm>
          <a:prstGeom prst="rect">
            <a:avLst/>
          </a:prstGeom>
          <a:solidFill>
            <a:srgbClr val="8CC83C"/>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#1</a:t>
            </a:r>
          </a:p>
        </p:txBody>
      </p:sp>
    </p:spTree>
    <p:extLst>
      <p:ext uri="{BB962C8B-B14F-4D97-AF65-F5344CB8AC3E}">
        <p14:creationId xmlns:p14="http://schemas.microsoft.com/office/powerpoint/2010/main" val="2922422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2 Technologies de logique programmable</a:t>
            </a:r>
            <a:endParaRPr lang="fr-CA" dirty="0"/>
          </a:p>
        </p:txBody>
      </p:sp>
      <p:sp>
        <p:nvSpPr>
          <p:cNvPr id="4" name="Espace réservé du contenu 3"/>
          <p:cNvSpPr>
            <a:spLocks noGrp="1"/>
          </p:cNvSpPr>
          <p:nvPr>
            <p:ph sz="half" idx="1"/>
          </p:nvPr>
        </p:nvSpPr>
        <p:spPr/>
        <p:txBody>
          <a:bodyPr/>
          <a:lstStyle/>
          <a:p>
            <a:pPr lvl="0"/>
            <a:r>
              <a:rPr lang="fr-CA"/>
              <a:t>Après avoir couvert ce chapitre, l'étudiant(e) devrait être capable de:</a:t>
            </a:r>
          </a:p>
          <a:p>
            <a:pPr lvl="1"/>
            <a:r>
              <a:rPr lang="fr-CA"/>
              <a:t>Expliquer l’historique du développement de la logique programmable, des portes logiques aux FPGA. (B2)</a:t>
            </a:r>
          </a:p>
          <a:p>
            <a:pPr lvl="1"/>
            <a:r>
              <a:rPr lang="fr-CA"/>
              <a:t>Expliquer la structure des types de dispositifs de logique programmable. (B2)</a:t>
            </a:r>
          </a:p>
          <a:p>
            <a:pPr lvl="1"/>
            <a:r>
              <a:rPr lang="fr-CA"/>
              <a:t>Décrire les technologies de programmation des dispositifs de logique programmable. (B2)</a:t>
            </a:r>
          </a:p>
          <a:p>
            <a:pPr lvl="1"/>
            <a:r>
              <a:rPr lang="fr-CA"/>
              <a:t>Montrer comment programmer les ROM, PLA, PAL pour implémenter un circuit combinatoire. (B3)</a:t>
            </a:r>
            <a:endParaRPr lang="fr-CA" dirty="0"/>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6</a:t>
            </a:fld>
            <a:endParaRPr lang="fr-CA"/>
          </a:p>
        </p:txBody>
      </p:sp>
      <p:pic>
        <p:nvPicPr>
          <p:cNvPr id="13" name="Image 12"/>
          <p:cNvPicPr>
            <a:picLocks noChangeAspect="1"/>
          </p:cNvPicPr>
          <p:nvPr/>
        </p:nvPicPr>
        <p:blipFill>
          <a:blip r:embed="rId2"/>
          <a:stretch>
            <a:fillRect/>
          </a:stretch>
        </p:blipFill>
        <p:spPr>
          <a:xfrm>
            <a:off x="7467600" y="3907442"/>
            <a:ext cx="3059251" cy="2769296"/>
          </a:xfrm>
          <a:prstGeom prst="rect">
            <a:avLst/>
          </a:prstGeom>
        </p:spPr>
      </p:pic>
      <p:pic>
        <p:nvPicPr>
          <p:cNvPr id="14" name="Image 13"/>
          <p:cNvPicPr>
            <a:picLocks noChangeAspect="1"/>
          </p:cNvPicPr>
          <p:nvPr/>
        </p:nvPicPr>
        <p:blipFill>
          <a:blip r:embed="rId3"/>
          <a:stretch>
            <a:fillRect/>
          </a:stretch>
        </p:blipFill>
        <p:spPr>
          <a:xfrm>
            <a:off x="9525000" y="1356090"/>
            <a:ext cx="2141969" cy="2438400"/>
          </a:xfrm>
          <a:prstGeom prst="rect">
            <a:avLst/>
          </a:prstGeom>
        </p:spPr>
      </p:pic>
      <p:pic>
        <p:nvPicPr>
          <p:cNvPr id="15" name="Image 14"/>
          <p:cNvPicPr>
            <a:picLocks noChangeAspect="1"/>
          </p:cNvPicPr>
          <p:nvPr/>
        </p:nvPicPr>
        <p:blipFill>
          <a:blip r:embed="rId4"/>
          <a:stretch>
            <a:fillRect/>
          </a:stretch>
        </p:blipFill>
        <p:spPr>
          <a:xfrm>
            <a:off x="6391627" y="1390020"/>
            <a:ext cx="2296070" cy="2404470"/>
          </a:xfrm>
          <a:prstGeom prst="rect">
            <a:avLst/>
          </a:prstGeom>
        </p:spPr>
      </p:pic>
      <p:sp>
        <p:nvSpPr>
          <p:cNvPr id="17" name="Rectangle 16"/>
          <p:cNvSpPr>
            <a:spLocks noChangeArrowheads="1"/>
          </p:cNvSpPr>
          <p:nvPr/>
        </p:nvSpPr>
        <p:spPr bwMode="auto">
          <a:xfrm>
            <a:off x="2286000" y="5867400"/>
            <a:ext cx="1981200" cy="261610"/>
          </a:xfrm>
          <a:prstGeom prst="rect">
            <a:avLst/>
          </a:prstGeom>
          <a:solidFill>
            <a:srgbClr val="8CC83C"/>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#1</a:t>
            </a:r>
          </a:p>
        </p:txBody>
      </p:sp>
    </p:spTree>
    <p:extLst>
      <p:ext uri="{BB962C8B-B14F-4D97-AF65-F5344CB8AC3E}">
        <p14:creationId xmlns:p14="http://schemas.microsoft.com/office/powerpoint/2010/main" val="370221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3 Modélisation et vérification de circuits combinatoires</a:t>
            </a:r>
            <a:endParaRPr lang="fr-CA" dirty="0"/>
          </a:p>
        </p:txBody>
      </p:sp>
      <p:sp>
        <p:nvSpPr>
          <p:cNvPr id="4" name="Espace réservé du contenu 3"/>
          <p:cNvSpPr>
            <a:spLocks noGrp="1"/>
          </p:cNvSpPr>
          <p:nvPr>
            <p:ph sz="half" idx="1"/>
          </p:nvPr>
        </p:nvSpPr>
        <p:spPr/>
        <p:txBody>
          <a:bodyPr/>
          <a:lstStyle/>
          <a:p>
            <a:pPr lvl="0"/>
            <a:r>
              <a:rPr lang="fr-CA" dirty="0"/>
              <a:t>Après avoir couvert ce chapitre, l'étudiant(e) devrait être capable de:</a:t>
            </a:r>
          </a:p>
          <a:p>
            <a:pPr lvl="1"/>
            <a:r>
              <a:rPr lang="fr-CA" dirty="0"/>
              <a:t>Donner le modèle VHDL d’un circuit combinatoire complexe à partir de sa spécification, en choisissant le style de description, les types et les structures du langage appropriées. (B5)</a:t>
            </a:r>
          </a:p>
          <a:p>
            <a:pPr lvl="1"/>
            <a:r>
              <a:rPr lang="fr-CA" dirty="0"/>
              <a:t>Donner le code VHDL d’un banc d’essai pour stimuler et vérifier un circuit combinatoire de façon exhaustive ou avec des vecteurs de test spécifiés. (B5)</a:t>
            </a:r>
          </a:p>
          <a:p>
            <a:pPr lvl="1"/>
            <a:r>
              <a:rPr lang="fr-CA" dirty="0"/>
              <a:t>Analyser le modèle VHDL d’un circuit combinatoire complexe, en donner le circuit correspondant, et en effectuer la synthèse pour l’implémenter dans un FPGA. (B4,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7</a:t>
            </a:fld>
            <a:endParaRPr lang="fr-CA"/>
          </a:p>
        </p:txBody>
      </p:sp>
      <p:sp>
        <p:nvSpPr>
          <p:cNvPr id="7" name="Rectangle 6"/>
          <p:cNvSpPr>
            <a:spLocks noChangeArrowheads="1"/>
          </p:cNvSpPr>
          <p:nvPr/>
        </p:nvSpPr>
        <p:spPr bwMode="auto">
          <a:xfrm>
            <a:off x="6172200" y="1676400"/>
            <a:ext cx="5816600" cy="1615827"/>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Un système de contrôle de la température ambiante d’une pièce reçoit une entrée d’un thermomètre numérique et a deux sorties, une pour activer la climatisation et une pour activer le chauffage. Le thermomètre numérique exprime les températures selon un code Gray sur 4 bits, selon le tableau suivant. On vise à maintenir une température entre 20</a:t>
            </a:r>
            <a:r>
              <a:rPr lang="fr-CA" sz="1100" dirty="0">
                <a:latin typeface="+mn-lt"/>
                <a:sym typeface="Symbol" panose="05050102010706020507" pitchFamily="18" charset="2"/>
              </a:rPr>
              <a:t></a:t>
            </a:r>
            <a:r>
              <a:rPr lang="fr-CA" sz="1100" dirty="0">
                <a:latin typeface="+mn-lt"/>
              </a:rPr>
              <a:t>C et 24</a:t>
            </a:r>
            <a:r>
              <a:rPr lang="fr-CA" sz="1100" dirty="0">
                <a:latin typeface="+mn-lt"/>
                <a:sym typeface="Symbol" panose="05050102010706020507" pitchFamily="18" charset="2"/>
              </a:rPr>
              <a:t></a:t>
            </a:r>
            <a:r>
              <a:rPr lang="fr-CA" sz="1100" dirty="0">
                <a:latin typeface="+mn-lt"/>
              </a:rPr>
              <a:t>C. Le système de contrôle est très simple : le climatiseur doit être activé quand il fait trop chaud, et la fournaise doit être activée quand il fait trop froid.</a:t>
            </a:r>
          </a:p>
          <a:p>
            <a:endParaRPr lang="fr-CA" sz="1100" dirty="0">
              <a:latin typeface="+mn-lt"/>
            </a:endParaRPr>
          </a:p>
          <a:p>
            <a:r>
              <a:rPr lang="fr-CA" sz="1100" dirty="0">
                <a:latin typeface="+mn-lt"/>
              </a:rPr>
              <a:t>Donnez une architecture en VHDL synthétisable d’un module combinatoire pour implémenter le contrôleur de température qui correspond à la définition d’entité suivante. …</a:t>
            </a:r>
          </a:p>
        </p:txBody>
      </p:sp>
      <p:sp>
        <p:nvSpPr>
          <p:cNvPr id="10" name="Rectangle 9"/>
          <p:cNvSpPr>
            <a:spLocks noChangeArrowheads="1"/>
          </p:cNvSpPr>
          <p:nvPr/>
        </p:nvSpPr>
        <p:spPr bwMode="auto">
          <a:xfrm>
            <a:off x="6172200" y="3429000"/>
            <a:ext cx="5816600" cy="2831544"/>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Considérez le code VHDL suivant.</a:t>
            </a:r>
          </a:p>
          <a:p>
            <a:endParaRPr lang="en-CA" sz="1100" dirty="0">
              <a:latin typeface="+mn-lt"/>
            </a:endParaRPr>
          </a:p>
          <a:p>
            <a:r>
              <a:rPr lang="en-CA" sz="900" dirty="0">
                <a:latin typeface="Courier New" panose="02070309020205020404" pitchFamily="49" charset="0"/>
                <a:cs typeface="Courier New" panose="02070309020205020404" pitchFamily="49" charset="0"/>
              </a:rPr>
              <a:t>library </a:t>
            </a:r>
            <a:r>
              <a:rPr lang="en-CA" sz="900" dirty="0" err="1">
                <a:latin typeface="Courier New" panose="02070309020205020404" pitchFamily="49" charset="0"/>
                <a:cs typeface="Courier New" panose="02070309020205020404" pitchFamily="49" charset="0"/>
              </a:rPr>
              <a:t>ieee</a:t>
            </a:r>
            <a:r>
              <a:rPr lang="en-CA" sz="900" dirty="0">
                <a:latin typeface="Courier New" panose="02070309020205020404" pitchFamily="49" charset="0"/>
                <a:cs typeface="Courier New" panose="02070309020205020404" pitchFamily="49" charset="0"/>
              </a:rPr>
              <a:t>;</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use ieee.std_logic_1164.all;</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 </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entity module8 is</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 port (</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  A, B, C, D, E: in </a:t>
            </a:r>
            <a:r>
              <a:rPr lang="en-CA" sz="900" dirty="0" err="1">
                <a:latin typeface="Courier New" panose="02070309020205020404" pitchFamily="49" charset="0"/>
                <a:cs typeface="Courier New" panose="02070309020205020404" pitchFamily="49" charset="0"/>
              </a:rPr>
              <a:t>std_logic</a:t>
            </a:r>
            <a:r>
              <a:rPr lang="en-CA" sz="900" dirty="0">
                <a:latin typeface="Courier New" panose="02070309020205020404" pitchFamily="49" charset="0"/>
                <a:cs typeface="Courier New" panose="02070309020205020404" pitchFamily="49" charset="0"/>
              </a:rPr>
              <a:t>;</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  X, Y, Z : out </a:t>
            </a:r>
            <a:r>
              <a:rPr lang="en-CA" sz="900" dirty="0" err="1">
                <a:latin typeface="Courier New" panose="02070309020205020404" pitchFamily="49" charset="0"/>
                <a:cs typeface="Courier New" panose="02070309020205020404" pitchFamily="49" charset="0"/>
              </a:rPr>
              <a:t>std_logic</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 );</a:t>
            </a:r>
            <a:endParaRPr lang="fr-CA" sz="900" dirty="0">
              <a:latin typeface="Courier New" panose="02070309020205020404" pitchFamily="49" charset="0"/>
              <a:cs typeface="Courier New" panose="02070309020205020404" pitchFamily="49" charset="0"/>
            </a:endParaRPr>
          </a:p>
          <a:p>
            <a:r>
              <a:rPr lang="en-CA" sz="900" dirty="0">
                <a:latin typeface="Courier New" panose="02070309020205020404" pitchFamily="49" charset="0"/>
                <a:cs typeface="Courier New" panose="02070309020205020404" pitchFamily="49" charset="0"/>
              </a:rPr>
              <a:t>end module8;</a:t>
            </a:r>
          </a:p>
          <a:p>
            <a:r>
              <a:rPr lang="en-CA" sz="900" dirty="0">
                <a:latin typeface="Courier New" panose="02070309020205020404" pitchFamily="49" charset="0"/>
                <a:cs typeface="Courier New" panose="02070309020205020404" pitchFamily="49" charset="0"/>
              </a:rPr>
              <a:t>Etc. ...</a:t>
            </a:r>
            <a:endParaRPr lang="fr-CA" sz="900" dirty="0">
              <a:latin typeface="Courier New" panose="02070309020205020404" pitchFamily="49" charset="0"/>
              <a:cs typeface="Courier New" panose="02070309020205020404" pitchFamily="49" charset="0"/>
            </a:endParaRPr>
          </a:p>
          <a:p>
            <a:r>
              <a:rPr lang="fr-CA" sz="1100" dirty="0">
                <a:latin typeface="Courier New" panose="02070309020205020404" pitchFamily="49" charset="0"/>
                <a:cs typeface="Courier New" panose="02070309020205020404" pitchFamily="49" charset="0"/>
              </a:rPr>
              <a:t> </a:t>
            </a:r>
          </a:p>
          <a:p>
            <a:r>
              <a:rPr lang="fr-CA" sz="1100" dirty="0">
                <a:latin typeface="+mn-lt"/>
              </a:rPr>
              <a:t>Montrez, sur le diagramme qui suit, un résultat possible de la synthèse et de l’implémentation de ce code sur un FPGA. Indiquez directement sur le dessin où chaque signal se situe ainsi que les interconnections entre les blocs.</a:t>
            </a:r>
          </a:p>
          <a:p>
            <a:endParaRPr lang="fr-CA" sz="1100" dirty="0">
              <a:latin typeface="+mn-lt"/>
            </a:endParaRPr>
          </a:p>
          <a:p>
            <a:r>
              <a:rPr lang="fr-CA" sz="1100" dirty="0">
                <a:latin typeface="+mn-lt"/>
              </a:rPr>
              <a:t>Indiquez dans les tables de vérité le contenu de chacune des tables de conversion que vous utilisez.</a:t>
            </a:r>
            <a:endParaRPr lang="en-US" sz="1100" dirty="0">
              <a:solidFill>
                <a:srgbClr val="0070C0"/>
              </a:solidFill>
              <a:latin typeface="+mn-lt"/>
              <a:cs typeface="Courier New" pitchFamily="49" charset="0"/>
            </a:endParaRPr>
          </a:p>
        </p:txBody>
      </p:sp>
      <p:sp>
        <p:nvSpPr>
          <p:cNvPr id="12" name="Rectangle 11"/>
          <p:cNvSpPr>
            <a:spLocks noChangeArrowheads="1"/>
          </p:cNvSpPr>
          <p:nvPr/>
        </p:nvSpPr>
        <p:spPr bwMode="auto">
          <a:xfrm>
            <a:off x="2286000" y="5867400"/>
            <a:ext cx="1981200" cy="261610"/>
          </a:xfrm>
          <a:prstGeom prst="rect">
            <a:avLst/>
          </a:prstGeom>
          <a:solidFill>
            <a:srgbClr val="8CC83C"/>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#1</a:t>
            </a:r>
          </a:p>
        </p:txBody>
      </p:sp>
    </p:spTree>
    <p:extLst>
      <p:ext uri="{BB962C8B-B14F-4D97-AF65-F5344CB8AC3E}">
        <p14:creationId xmlns:p14="http://schemas.microsoft.com/office/powerpoint/2010/main" val="418690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4 Modélisation et vérification de circuits séquentiels</a:t>
            </a:r>
          </a:p>
        </p:txBody>
      </p:sp>
      <p:sp>
        <p:nvSpPr>
          <p:cNvPr id="4" name="Espace réservé du contenu 3"/>
          <p:cNvSpPr>
            <a:spLocks noGrp="1"/>
          </p:cNvSpPr>
          <p:nvPr>
            <p:ph sz="half" idx="1"/>
          </p:nvPr>
        </p:nvSpPr>
        <p:spPr/>
        <p:txBody>
          <a:bodyPr/>
          <a:lstStyle/>
          <a:p>
            <a:pPr lvl="0"/>
            <a:r>
              <a:rPr lang="fr-CA" dirty="0"/>
              <a:t>Après avoir couvert ce chapitre, l'étudiant(e) devrait être capable de:</a:t>
            </a:r>
          </a:p>
          <a:p>
            <a:pPr lvl="1"/>
            <a:r>
              <a:rPr lang="fr-CA" dirty="0"/>
              <a:t>Analyser le schéma, le diagramme d’états ou le code VHDL d’un circuit séquentiel, en donner les deux autres représentations, et montrer son comportement dans le temps à l’aide d’un chronogramme. (B4)</a:t>
            </a:r>
          </a:p>
          <a:p>
            <a:pPr lvl="1"/>
            <a:r>
              <a:rPr lang="fr-CA" dirty="0"/>
              <a:t>Concevoir un circuit séquentiel à partir d’une spécification. Donner un diagramme d’état, le code VHDL, le schéma du circuit et son implémentation résultante sur un FPGA. (B5)</a:t>
            </a:r>
          </a:p>
          <a:p>
            <a:pPr lvl="1"/>
            <a:r>
              <a:rPr lang="fr-CA" dirty="0"/>
              <a:t>Composer un banc d’essai pour stimuler un modèle VHDL d’un circuit séquentiel. Donner le chronogramme résultant de l’exécution d’un banc d’essai. (B4,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8</a:t>
            </a:fld>
            <a:endParaRPr lang="fr-CA"/>
          </a:p>
        </p:txBody>
      </p:sp>
      <p:sp>
        <p:nvSpPr>
          <p:cNvPr id="7" name="Rectangle 6"/>
          <p:cNvSpPr>
            <a:spLocks noChangeArrowheads="1"/>
          </p:cNvSpPr>
          <p:nvPr/>
        </p:nvSpPr>
        <p:spPr bwMode="auto">
          <a:xfrm>
            <a:off x="6172200" y="1676400"/>
            <a:ext cx="5816600" cy="2939266"/>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Considérez le code VHDL suivant …</a:t>
            </a:r>
          </a:p>
          <a:p>
            <a:endParaRPr lang="fr-CA" sz="1100" dirty="0">
              <a:latin typeface="+mn-lt"/>
            </a:endParaRPr>
          </a:p>
          <a:p>
            <a:r>
              <a:rPr lang="en-US" sz="900" dirty="0">
                <a:latin typeface="Courier New" panose="02070309020205020404" pitchFamily="49" charset="0"/>
                <a:cs typeface="Courier New" panose="02070309020205020404" pitchFamily="49" charset="0"/>
              </a:rPr>
              <a:t>library </a:t>
            </a:r>
            <a:r>
              <a:rPr lang="en-US" sz="900" dirty="0" err="1">
                <a:latin typeface="Courier New" panose="02070309020205020404" pitchFamily="49" charset="0"/>
                <a:cs typeface="Courier New" panose="02070309020205020404" pitchFamily="49" charset="0"/>
              </a:rPr>
              <a:t>ieee</a:t>
            </a:r>
            <a:r>
              <a:rPr lang="en-US" sz="900" dirty="0">
                <a:latin typeface="Courier New" panose="02070309020205020404" pitchFamily="49" charset="0"/>
                <a:cs typeface="Courier New" panose="02070309020205020404" pitchFamily="49" charset="0"/>
              </a:rPr>
              <a:t>;</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use ieee.std_logic_1164.all;</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 </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entity module9 is</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port (</a:t>
            </a:r>
            <a:endParaRPr lang="fr-CA" sz="900" dirty="0">
              <a:latin typeface="Courier New" panose="02070309020205020404" pitchFamily="49" charset="0"/>
              <a:cs typeface="Courier New" panose="02070309020205020404" pitchFamily="49" charset="0"/>
            </a:endParaRPr>
          </a:p>
          <a:p>
            <a:r>
              <a:rPr lang="en-US" sz="900" dirty="0" err="1">
                <a:latin typeface="Courier New" panose="02070309020205020404" pitchFamily="49" charset="0"/>
                <a:cs typeface="Courier New" panose="02070309020205020404" pitchFamily="49" charset="0"/>
              </a:rPr>
              <a:t>clk</a:t>
            </a:r>
            <a:r>
              <a:rPr lang="en-US" sz="900" dirty="0">
                <a:latin typeface="Courier New" panose="02070309020205020404" pitchFamily="49" charset="0"/>
                <a:cs typeface="Courier New" panose="02070309020205020404" pitchFamily="49" charset="0"/>
              </a:rPr>
              <a:t>: in </a:t>
            </a:r>
            <a:r>
              <a:rPr lang="en-US" sz="900" dirty="0" err="1">
                <a:latin typeface="Courier New" panose="02070309020205020404" pitchFamily="49" charset="0"/>
                <a:cs typeface="Courier New" panose="02070309020205020404" pitchFamily="49" charset="0"/>
              </a:rPr>
              <a:t>std_logic</a:t>
            </a:r>
            <a:r>
              <a:rPr lang="en-US" sz="900" dirty="0">
                <a:latin typeface="Courier New" panose="02070309020205020404" pitchFamily="49" charset="0"/>
                <a:cs typeface="Courier New" panose="02070309020205020404" pitchFamily="49" charset="0"/>
              </a:rPr>
              <a:t>;</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A, B, C: in </a:t>
            </a:r>
            <a:r>
              <a:rPr lang="en-US" sz="900" dirty="0" err="1">
                <a:latin typeface="Courier New" panose="02070309020205020404" pitchFamily="49" charset="0"/>
                <a:cs typeface="Courier New" panose="02070309020205020404" pitchFamily="49" charset="0"/>
              </a:rPr>
              <a:t>std_logic</a:t>
            </a:r>
            <a:r>
              <a:rPr lang="en-US" sz="900" dirty="0">
                <a:latin typeface="Courier New" panose="02070309020205020404" pitchFamily="49" charset="0"/>
                <a:cs typeface="Courier New" panose="02070309020205020404" pitchFamily="49" charset="0"/>
              </a:rPr>
              <a:t>;</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X, Y, Z: out </a:t>
            </a:r>
            <a:r>
              <a:rPr lang="en-US" sz="900" dirty="0" err="1">
                <a:latin typeface="Courier New" panose="02070309020205020404" pitchFamily="49" charset="0"/>
                <a:cs typeface="Courier New" panose="02070309020205020404" pitchFamily="49" charset="0"/>
              </a:rPr>
              <a:t>std_logic</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a:t>
            </a:r>
            <a:endParaRPr lang="fr-CA"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end module9;</a:t>
            </a:r>
          </a:p>
          <a:p>
            <a:endParaRPr lang="en-US" sz="900" dirty="0">
              <a:latin typeface="Courier New" panose="02070309020205020404" pitchFamily="49" charset="0"/>
              <a:cs typeface="Courier New" panose="02070309020205020404" pitchFamily="49" charset="0"/>
            </a:endParaRPr>
          </a:p>
          <a:p>
            <a:r>
              <a:rPr lang="en-US" sz="900" dirty="0">
                <a:latin typeface="Courier New" panose="02070309020205020404" pitchFamily="49" charset="0"/>
                <a:cs typeface="Courier New" panose="02070309020205020404" pitchFamily="49" charset="0"/>
              </a:rPr>
              <a:t>...</a:t>
            </a:r>
            <a:endParaRPr lang="fr-CA" sz="900" dirty="0">
              <a:latin typeface="Courier New" panose="02070309020205020404" pitchFamily="49" charset="0"/>
              <a:cs typeface="Courier New" panose="02070309020205020404" pitchFamily="49" charset="0"/>
            </a:endParaRPr>
          </a:p>
          <a:p>
            <a:endParaRPr lang="fr-CA" sz="1100" dirty="0">
              <a:latin typeface="+mn-lt"/>
            </a:endParaRPr>
          </a:p>
          <a:p>
            <a:r>
              <a:rPr lang="fr-CA" sz="1100" dirty="0">
                <a:latin typeface="+mn-lt"/>
              </a:rPr>
              <a:t>Complétez le chronogramme suivant:</a:t>
            </a:r>
          </a:p>
          <a:p>
            <a:endParaRPr lang="fr-CA" sz="1100" dirty="0">
              <a:latin typeface="+mn-lt"/>
            </a:endParaRPr>
          </a:p>
          <a:p>
            <a:r>
              <a:rPr lang="fr-CA" sz="1100" dirty="0">
                <a:latin typeface="+mn-lt"/>
              </a:rPr>
              <a:t>Donnez le schéma d’éléments à mémoire et de portes logiques correspondant.</a:t>
            </a:r>
          </a:p>
          <a:p>
            <a:endParaRPr lang="fr-CA" sz="1100" dirty="0">
              <a:latin typeface="+mn-lt"/>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graphicFrame>
        <p:nvGraphicFramePr>
          <p:cNvPr id="6" name="Objet 5"/>
          <p:cNvGraphicFramePr>
            <a:graphicFrameLocks noChangeAspect="1"/>
          </p:cNvGraphicFramePr>
          <p:nvPr>
            <p:extLst>
              <p:ext uri="{D42A27DB-BD31-4B8C-83A1-F6EECF244321}">
                <p14:modId xmlns:p14="http://schemas.microsoft.com/office/powerpoint/2010/main" val="1742726134"/>
              </p:ext>
            </p:extLst>
          </p:nvPr>
        </p:nvGraphicFramePr>
        <p:xfrm>
          <a:off x="8686800" y="1828800"/>
          <a:ext cx="3200400" cy="2133600"/>
        </p:xfrm>
        <a:graphic>
          <a:graphicData uri="http://schemas.openxmlformats.org/presentationml/2006/ole">
            <mc:AlternateContent xmlns:mc="http://schemas.openxmlformats.org/markup-compatibility/2006">
              <mc:Choice xmlns:v="urn:schemas-microsoft-com:vml" Requires="v">
                <p:oleObj name="Visio" r:id="rId2" imgW="6237370" imgH="4168800" progId="Visio.Drawing.11">
                  <p:embed/>
                </p:oleObj>
              </mc:Choice>
              <mc:Fallback>
                <p:oleObj name="Visio" r:id="rId2" imgW="6237370" imgH="4168800" progId="Visio.Drawing.11">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1828800"/>
                        <a:ext cx="3200400" cy="2133600"/>
                      </a:xfrm>
                      <a:prstGeom prst="rect">
                        <a:avLst/>
                      </a:prstGeom>
                      <a:noFill/>
                    </p:spPr>
                  </p:pic>
                </p:oleObj>
              </mc:Fallback>
            </mc:AlternateContent>
          </a:graphicData>
        </a:graphic>
      </p:graphicFrame>
      <p:sp>
        <p:nvSpPr>
          <p:cNvPr id="8" name="Rectangle 7">
            <a:extLst>
              <a:ext uri="{FF2B5EF4-FFF2-40B4-BE49-F238E27FC236}">
                <a16:creationId xmlns:a16="http://schemas.microsoft.com/office/drawing/2014/main" id="{1811B5B6-349B-7EDB-593C-62FC8876FA2F}"/>
              </a:ext>
            </a:extLst>
          </p:cNvPr>
          <p:cNvSpPr>
            <a:spLocks noChangeArrowheads="1"/>
          </p:cNvSpPr>
          <p:nvPr/>
        </p:nvSpPr>
        <p:spPr bwMode="auto">
          <a:xfrm>
            <a:off x="2286000" y="5715000"/>
            <a:ext cx="1981200" cy="261610"/>
          </a:xfrm>
          <a:prstGeom prst="rect">
            <a:avLst/>
          </a:prstGeom>
          <a:solidFill>
            <a:srgbClr val="8CC83C"/>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#1</a:t>
            </a:r>
          </a:p>
        </p:txBody>
      </p:sp>
    </p:spTree>
    <p:extLst>
      <p:ext uri="{BB962C8B-B14F-4D97-AF65-F5344CB8AC3E}">
        <p14:creationId xmlns:p14="http://schemas.microsoft.com/office/powerpoint/2010/main" val="129603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5 Conception de chemins des données</a:t>
            </a:r>
          </a:p>
        </p:txBody>
      </p:sp>
      <p:sp>
        <p:nvSpPr>
          <p:cNvPr id="4" name="Espace réservé du contenu 3"/>
          <p:cNvSpPr>
            <a:spLocks noGrp="1"/>
          </p:cNvSpPr>
          <p:nvPr>
            <p:ph sz="half" idx="1"/>
          </p:nvPr>
        </p:nvSpPr>
        <p:spPr/>
        <p:txBody>
          <a:bodyPr/>
          <a:lstStyle/>
          <a:p>
            <a:pPr lvl="0"/>
            <a:r>
              <a:rPr lang="fr-CA" dirty="0"/>
              <a:t>Après avoir couvert ce chapitre, l'étudiant(e) devrait être capable de:</a:t>
            </a:r>
          </a:p>
          <a:p>
            <a:pPr lvl="1"/>
            <a:r>
              <a:rPr lang="fr-CA" dirty="0"/>
              <a:t>Concevoir et modéliser en VHDL un chemin de données qui réalise des fonctions arithmétiques et logiques complexes au niveau de transfert entre registres (</a:t>
            </a:r>
            <a:r>
              <a:rPr lang="fr-CA" i="1" dirty="0" err="1"/>
              <a:t>Register</a:t>
            </a:r>
            <a:r>
              <a:rPr lang="fr-CA" i="1" dirty="0"/>
              <a:t> Transfer </a:t>
            </a:r>
            <a:r>
              <a:rPr lang="fr-CA" i="1" dirty="0" err="1"/>
              <a:t>Level</a:t>
            </a:r>
            <a:r>
              <a:rPr lang="fr-CA" dirty="0"/>
              <a:t> – RTL). (B5)</a:t>
            </a:r>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9</a:t>
            </a:fld>
            <a:endParaRPr lang="fr-CA"/>
          </a:p>
        </p:txBody>
      </p:sp>
      <p:sp>
        <p:nvSpPr>
          <p:cNvPr id="7" name="Rectangle 6"/>
          <p:cNvSpPr>
            <a:spLocks noChangeArrowheads="1"/>
          </p:cNvSpPr>
          <p:nvPr/>
        </p:nvSpPr>
        <p:spPr bwMode="auto">
          <a:xfrm>
            <a:off x="6172200" y="1676400"/>
            <a:ext cx="5816600" cy="2970044"/>
          </a:xfrm>
          <a:prstGeom prst="rect">
            <a:avLst/>
          </a:prstGeom>
          <a:solidFill>
            <a:schemeClr val="bg1"/>
          </a:solidFill>
          <a:ln w="12700">
            <a:solidFill>
              <a:srgbClr val="0070C0"/>
            </a:solidFill>
            <a:miter lim="800000"/>
            <a:headEnd/>
            <a:tailEnd/>
          </a:ln>
        </p:spPr>
        <p:txBody>
          <a:bodyPr wrap="square">
            <a:spAutoFit/>
          </a:bodyPr>
          <a:lstStyle/>
          <a:p>
            <a:r>
              <a:rPr lang="fr-CA" sz="1100" dirty="0">
                <a:latin typeface="+mn-lt"/>
              </a:rPr>
              <a:t>La méthode de division par multiplications successives, ou méthode de Goldschmidt, consiste à multiplier le dividende N et le diviseur D par une suite de nombres </a:t>
            </a:r>
            <a:r>
              <a:rPr lang="fr-CA" sz="1100" dirty="0" err="1">
                <a:latin typeface="+mn-lt"/>
              </a:rPr>
              <a:t>Xk</a:t>
            </a:r>
            <a:r>
              <a:rPr lang="fr-CA" sz="1100" dirty="0">
                <a:latin typeface="+mn-lt"/>
              </a:rPr>
              <a:t>. Les nombres </a:t>
            </a:r>
            <a:r>
              <a:rPr lang="fr-CA" sz="1100" dirty="0" err="1">
                <a:latin typeface="+mn-lt"/>
              </a:rPr>
              <a:t>Xk</a:t>
            </a:r>
            <a:r>
              <a:rPr lang="fr-CA" sz="1100" dirty="0">
                <a:latin typeface="+mn-lt"/>
              </a:rPr>
              <a:t> sont choisis afin que le produit D × X1 × X2 × X3 … converge vers 1. Le produit N × X1 × X2 × X3 … converge alors vers Q.</a:t>
            </a:r>
          </a:p>
          <a:p>
            <a:r>
              <a:rPr lang="fr-CA" sz="1100" dirty="0">
                <a:latin typeface="+mn-lt"/>
              </a:rPr>
              <a:t> </a:t>
            </a:r>
          </a:p>
          <a:p>
            <a:r>
              <a:rPr lang="fr-CA" sz="1100" dirty="0">
                <a:latin typeface="+mn-lt"/>
              </a:rPr>
              <a:t>À chaque étape on calcule une nouvelle valeur du numérateur N et du dénominateur D. Avec D0 dans l’intervalle [0.5, 1] (suite à une normalisation préalable de N et D). </a:t>
            </a:r>
          </a:p>
          <a:p>
            <a:endParaRPr lang="fr-CA" sz="1100" dirty="0">
              <a:latin typeface="+mn-lt"/>
            </a:endParaRPr>
          </a:p>
          <a:p>
            <a:r>
              <a:rPr lang="fr-CA" sz="1100" dirty="0">
                <a:latin typeface="+mn-lt"/>
              </a:rPr>
              <a:t>On peut décrire l’algorithme avec les micro-opérations suivantes où N0, D0 et </a:t>
            </a:r>
            <a:r>
              <a:rPr lang="fr-CA" sz="1100" dirty="0" err="1">
                <a:latin typeface="+mn-lt"/>
              </a:rPr>
              <a:t>init</a:t>
            </a:r>
            <a:r>
              <a:rPr lang="fr-CA" sz="1100" dirty="0">
                <a:latin typeface="+mn-lt"/>
              </a:rPr>
              <a:t> sont des ports d’entrée du circuit. On suppose que la valeur D0 est déjà dans l’intervalle [0.5, 1].</a:t>
            </a:r>
          </a:p>
          <a:p>
            <a:endParaRPr lang="fr-CA" sz="1100" dirty="0">
              <a:latin typeface="+mn-lt"/>
            </a:endParaRPr>
          </a:p>
          <a:p>
            <a:r>
              <a:rPr lang="fr-CA" sz="1100" dirty="0" err="1">
                <a:latin typeface="+mn-lt"/>
              </a:rPr>
              <a:t>init</a:t>
            </a:r>
            <a:r>
              <a:rPr lang="fr-CA" sz="1100" dirty="0">
                <a:latin typeface="+mn-lt"/>
              </a:rPr>
              <a:t> : k ← 0; </a:t>
            </a:r>
            <a:r>
              <a:rPr lang="fr-CA" sz="1100" dirty="0" err="1">
                <a:latin typeface="+mn-lt"/>
              </a:rPr>
              <a:t>init</a:t>
            </a:r>
            <a:r>
              <a:rPr lang="fr-CA" sz="1100" dirty="0">
                <a:latin typeface="+mn-lt"/>
              </a:rPr>
              <a:t>’ ET k ≠ 6: k ← k + 1;</a:t>
            </a:r>
          </a:p>
          <a:p>
            <a:r>
              <a:rPr lang="fr-CA" sz="1100" dirty="0" err="1">
                <a:latin typeface="+mn-lt"/>
              </a:rPr>
              <a:t>init</a:t>
            </a:r>
            <a:r>
              <a:rPr lang="fr-CA" sz="1100" dirty="0">
                <a:latin typeface="+mn-lt"/>
              </a:rPr>
              <a:t> : N ← N0; </a:t>
            </a:r>
            <a:r>
              <a:rPr lang="fr-CA" sz="1100" dirty="0" err="1">
                <a:latin typeface="+mn-lt"/>
              </a:rPr>
              <a:t>init</a:t>
            </a:r>
            <a:r>
              <a:rPr lang="fr-CA" sz="1100" dirty="0">
                <a:latin typeface="+mn-lt"/>
              </a:rPr>
              <a:t>’ ET k ≠ 6: N ← N × (2 – D)</a:t>
            </a:r>
          </a:p>
          <a:p>
            <a:r>
              <a:rPr lang="fr-CA" sz="1100" dirty="0" err="1">
                <a:latin typeface="+mn-lt"/>
              </a:rPr>
              <a:t>init</a:t>
            </a:r>
            <a:r>
              <a:rPr lang="fr-CA" sz="1100" dirty="0">
                <a:latin typeface="+mn-lt"/>
              </a:rPr>
              <a:t> : D ← D0; </a:t>
            </a:r>
            <a:r>
              <a:rPr lang="fr-CA" sz="1100" dirty="0" err="1">
                <a:latin typeface="+mn-lt"/>
              </a:rPr>
              <a:t>init</a:t>
            </a:r>
            <a:r>
              <a:rPr lang="fr-CA" sz="1100" dirty="0">
                <a:latin typeface="+mn-lt"/>
              </a:rPr>
              <a:t>’ ET k ≠ 6: D ← D × (2 – D)</a:t>
            </a:r>
          </a:p>
          <a:p>
            <a:endParaRPr lang="fr-CA" sz="1100" dirty="0">
              <a:latin typeface="+mn-lt"/>
            </a:endParaRPr>
          </a:p>
          <a:p>
            <a:r>
              <a:rPr lang="fr-CA" sz="1100" dirty="0">
                <a:latin typeface="+mn-lt"/>
              </a:rPr>
              <a:t>Donnez le diagramme d’un chemin des données correspondant à ces micro-opérations.</a:t>
            </a:r>
          </a:p>
          <a:p>
            <a:endParaRPr lang="fr-CA" sz="1100" dirty="0">
              <a:latin typeface="+mn-lt"/>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25" name="Rectangle 24"/>
          <p:cNvSpPr>
            <a:spLocks noChangeArrowheads="1"/>
          </p:cNvSpPr>
          <p:nvPr/>
        </p:nvSpPr>
        <p:spPr bwMode="auto">
          <a:xfrm>
            <a:off x="2286000" y="5867400"/>
            <a:ext cx="1981200" cy="261610"/>
          </a:xfrm>
          <a:prstGeom prst="rect">
            <a:avLst/>
          </a:prstGeom>
          <a:solidFill>
            <a:srgbClr val="FA961E"/>
          </a:solidFill>
          <a:ln w="12700">
            <a:solidFill>
              <a:srgbClr val="0070C0"/>
            </a:solidFill>
            <a:miter lim="800000"/>
            <a:headEnd/>
            <a:tailEnd/>
          </a:ln>
        </p:spPr>
        <p:txBody>
          <a:bodyPr wrap="square">
            <a:spAutoFit/>
          </a:bodyPr>
          <a:lstStyle/>
          <a:p>
            <a:pPr algn="ctr"/>
            <a:r>
              <a:rPr lang="fr-CA" sz="1100" dirty="0">
                <a:solidFill>
                  <a:schemeClr val="bg1"/>
                </a:solidFill>
                <a:latin typeface="+mn-lt"/>
              </a:rPr>
              <a:t>Examen intra #2</a:t>
            </a:r>
          </a:p>
        </p:txBody>
      </p:sp>
    </p:spTree>
    <p:extLst>
      <p:ext uri="{BB962C8B-B14F-4D97-AF65-F5344CB8AC3E}">
        <p14:creationId xmlns:p14="http://schemas.microsoft.com/office/powerpoint/2010/main" val="2189721189"/>
      </p:ext>
    </p:extLst>
  </p:cSld>
  <p:clrMapOvr>
    <a:masterClrMapping/>
  </p:clrMapOvr>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653</TotalTime>
  <Words>3182</Words>
  <Application>Microsoft Office PowerPoint</Application>
  <PresentationFormat>Grand écran</PresentationFormat>
  <Paragraphs>342</Paragraphs>
  <Slides>16</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1" baseType="lpstr">
      <vt:lpstr>Arial</vt:lpstr>
      <vt:lpstr>Calibri</vt:lpstr>
      <vt:lpstr>Courier New</vt:lpstr>
      <vt:lpstr>presentationCours</vt:lpstr>
      <vt:lpstr>Visio</vt:lpstr>
      <vt:lpstr>Revue générale</vt:lpstr>
      <vt:lpstr>Organisation de la revue</vt:lpstr>
      <vt:lpstr>Niveaux de connaissance attendus</vt:lpstr>
      <vt:lpstr>Mise en garde concernant cette revue du cours</vt:lpstr>
      <vt:lpstr>1 Introduction</vt:lpstr>
      <vt:lpstr>2 Technologies de logique programmable</vt:lpstr>
      <vt:lpstr>3 Modélisation et vérification de circuits combinatoires</vt:lpstr>
      <vt:lpstr>4 Modélisation et vérification de circuits séquentiels</vt:lpstr>
      <vt:lpstr>5 Conception de chemins des données</vt:lpstr>
      <vt:lpstr>6 Conception et implémentation de fonctions arithmétiques sur FPGA</vt:lpstr>
      <vt:lpstr>7 Vérification de systèmes numériques</vt:lpstr>
      <vt:lpstr>8 Simulation, synthèse et implémentation</vt:lpstr>
      <vt:lpstr>9 Processeurs à usage général</vt:lpstr>
      <vt:lpstr>10 et 11: Performance parties 1 et 2</vt:lpstr>
      <vt:lpstr>Se préparer à un examen</vt:lpstr>
      <vt:lpstr>En conclusion</vt:lpstr>
    </vt:vector>
  </TitlesOfParts>
  <Company>POLYMTL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Andre Baron</cp:lastModifiedBy>
  <cp:revision>157</cp:revision>
  <dcterms:created xsi:type="dcterms:W3CDTF">2009-09-03T13:30:34Z</dcterms:created>
  <dcterms:modified xsi:type="dcterms:W3CDTF">2023-11-30T23:46:36Z</dcterms:modified>
</cp:coreProperties>
</file>