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4"/>
  </p:notesMasterIdLst>
  <p:handoutMasterIdLst>
    <p:handoutMasterId r:id="rId15"/>
  </p:handoutMasterIdLst>
  <p:sldIdLst>
    <p:sldId id="422" r:id="rId2"/>
    <p:sldId id="506" r:id="rId3"/>
    <p:sldId id="474" r:id="rId4"/>
    <p:sldId id="475" r:id="rId5"/>
    <p:sldId id="476" r:id="rId6"/>
    <p:sldId id="477" r:id="rId7"/>
    <p:sldId id="478" r:id="rId8"/>
    <p:sldId id="479" r:id="rId9"/>
    <p:sldId id="480" r:id="rId10"/>
    <p:sldId id="481" r:id="rId11"/>
    <p:sldId id="482" r:id="rId12"/>
    <p:sldId id="303" r:id="rId13"/>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97" d="100"/>
          <a:sy n="97" d="100"/>
        </p:scale>
        <p:origin x="90" y="912"/>
      </p:cViewPr>
      <p:guideLst>
        <p:guide orient="horz" pos="4224"/>
        <p:guide pos="3840"/>
      </p:guideLst>
    </p:cSldViewPr>
  </p:slideViewPr>
  <p:notesTextViewPr>
    <p:cViewPr>
      <p:scale>
        <a:sx n="100" d="100"/>
        <a:sy n="100" d="100"/>
      </p:scale>
      <p:origin x="0" y="0"/>
    </p:cViewPr>
  </p:notesTextViewPr>
  <p:sorterViewPr>
    <p:cViewPr>
      <p:scale>
        <a:sx n="125" d="100"/>
        <a:sy n="125"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2014-11-19</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19/11/2014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5"/>
            <a:ext cx="838200" cy="295275"/>
          </a:xfrm>
          <a:prstGeom prst="rect">
            <a:avLst/>
          </a:prstGeom>
          <a:noFill/>
          <a:ln w="9525">
            <a:noFill/>
            <a:miter lim="800000"/>
            <a:headEnd/>
            <a:tailEnd/>
          </a:ln>
        </p:spPr>
      </p:pic>
      <p:sp>
        <p:nvSpPr>
          <p:cNvPr id="6" name="Rectangle 5"/>
          <p:cNvSpPr/>
          <p:nvPr userDrawn="1"/>
        </p:nvSpPr>
        <p:spPr>
          <a:xfrm>
            <a:off x="3759200" y="6172203"/>
            <a:ext cx="4673600" cy="246221"/>
          </a:xfrm>
          <a:prstGeom prst="rect">
            <a:avLst/>
          </a:prstGeom>
        </p:spPr>
        <p:txBody>
          <a:bodyPr wrap="square">
            <a:spAutoFit/>
          </a:bodyPr>
          <a:lstStyle/>
          <a:p>
            <a:pPr algn="ctr"/>
            <a:r>
              <a:rPr lang="fr-CA" sz="1000" kern="1200" dirty="0" smtClean="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2"/>
            <a:ext cx="2743200" cy="246221"/>
          </a:xfrm>
          <a:prstGeom prst="rect">
            <a:avLst/>
          </a:prstGeom>
        </p:spPr>
        <p:txBody>
          <a:bodyPr wrap="square">
            <a:spAutoFit/>
          </a:bodyPr>
          <a:lstStyle/>
          <a:p>
            <a:pPr algn="l"/>
            <a:r>
              <a:rPr lang="fr-CA" sz="1000" kern="1200" dirty="0" smtClean="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4060672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8"/>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1" y="6417332"/>
            <a:ext cx="859171"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ctrTitle"/>
          </p:nvPr>
        </p:nvSpPr>
        <p:spPr/>
        <p:txBody>
          <a:bodyPr/>
          <a:lstStyle/>
          <a:p>
            <a:pPr eaLnBrk="1" hangingPunct="1"/>
            <a:r>
              <a:rPr lang="fr-CA" dirty="0" smtClean="0"/>
              <a:t>Bonnes pratiques de la conception pour FPGA</a:t>
            </a:r>
            <a:endParaRPr lang="fr-CA" dirty="0" smtClean="0"/>
          </a:p>
        </p:txBody>
      </p:sp>
      <p:sp>
        <p:nvSpPr>
          <p:cNvPr id="6147" name="Sous-titre 2"/>
          <p:cNvSpPr>
            <a:spLocks noGrp="1"/>
          </p:cNvSpPr>
          <p:nvPr>
            <p:ph type="subTitle" idx="1"/>
          </p:nvPr>
        </p:nvSpPr>
        <p:spPr/>
        <p:txBody>
          <a:bodyPr/>
          <a:lstStyle/>
          <a:p>
            <a:pPr eaLnBrk="1" hangingPunct="1"/>
            <a:endParaRPr lang="fr-CA" dirty="0" smtClean="0"/>
          </a:p>
          <a:p>
            <a:pPr eaLnBrk="1" hangingPunct="1"/>
            <a:endParaRPr lang="fr-CA" dirty="0" smtClean="0"/>
          </a:p>
        </p:txBody>
      </p:sp>
    </p:spTree>
    <p:extLst>
      <p:ext uri="{BB962C8B-B14F-4D97-AF65-F5344CB8AC3E}">
        <p14:creationId xmlns:p14="http://schemas.microsoft.com/office/powerpoint/2010/main" val="3267000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#6:</a:t>
            </a:r>
            <a:br>
              <a:rPr lang="fr-CA" dirty="0" smtClean="0"/>
            </a:br>
            <a:r>
              <a:rPr lang="fr-CA" dirty="0"/>
              <a:t>D</a:t>
            </a:r>
            <a:r>
              <a:rPr lang="fr-CA" dirty="0" smtClean="0"/>
              <a:t>isposition </a:t>
            </a:r>
            <a:r>
              <a:rPr lang="fr-CA" dirty="0" smtClean="0"/>
              <a:t>manuelle</a:t>
            </a:r>
            <a:endParaRPr lang="fr-CA" dirty="0"/>
          </a:p>
        </p:txBody>
      </p:sp>
      <p:sp>
        <p:nvSpPr>
          <p:cNvPr id="17" name="Espace réservé du contenu 16"/>
          <p:cNvSpPr>
            <a:spLocks noGrp="1"/>
          </p:cNvSpPr>
          <p:nvPr>
            <p:ph sz="half" idx="1"/>
          </p:nvPr>
        </p:nvSpPr>
        <p:spPr/>
        <p:txBody>
          <a:bodyPr/>
          <a:lstStyle/>
          <a:p>
            <a:r>
              <a:rPr lang="fr-CA" dirty="0" smtClean="0"/>
              <a:t>Il peut être très avantageux de faire la gestion manuelle de la disposition (</a:t>
            </a:r>
            <a:r>
              <a:rPr lang="fr-CA" i="1" dirty="0" err="1" smtClean="0"/>
              <a:t>floorplanning</a:t>
            </a:r>
            <a:r>
              <a:rPr lang="fr-CA" dirty="0" smtClean="0"/>
              <a:t>) pour les parties critiques d’un circuit.</a:t>
            </a:r>
          </a:p>
          <a:p>
            <a:r>
              <a:rPr lang="fr-CA" dirty="0" smtClean="0"/>
              <a:t>Les manufacturiers de FPGA offre des outils qui permettent de déterminer la position absolue ou relative de certains registres sur la puce.</a:t>
            </a:r>
          </a:p>
          <a:p>
            <a:r>
              <a:rPr lang="fr-CA" dirty="0" smtClean="0"/>
              <a:t>On laisse ensuite les outils automatisés faire la disposition du reste du circuit.</a:t>
            </a:r>
          </a:p>
        </p:txBody>
      </p:sp>
      <p:sp>
        <p:nvSpPr>
          <p:cNvPr id="2" name="Espace réservé du contenu 1"/>
          <p:cNvSpPr>
            <a:spLocks noGrp="1"/>
          </p:cNvSpPr>
          <p:nvPr>
            <p:ph sz="half" idx="2"/>
          </p:nvPr>
        </p:nvSpPr>
        <p:spPr/>
        <p:txBody>
          <a:bodyPr/>
          <a:lstStyle/>
          <a:p>
            <a:r>
              <a:rPr lang="fr-CA" dirty="0"/>
              <a:t>En plaçant manuellement les blocs les plus lents, on facilite la tâche du placeur automatique et on accélère cette étape.</a:t>
            </a:r>
          </a:p>
          <a:p>
            <a:r>
              <a:rPr lang="fr-CA" dirty="0"/>
              <a:t>L’avantage principal, cependant, est qu’on peut en arriver à une solution réellement optimale (i.e. qui ne peut être améliorée).</a:t>
            </a:r>
          </a:p>
          <a:p>
            <a:r>
              <a:rPr lang="fr-CA" dirty="0"/>
              <a:t>L’inconvénient est que ce travail peut être ardu et pénible, et il devrait donc être réservé uniquement aux parties critiques d’un système</a:t>
            </a:r>
            <a:r>
              <a:rPr lang="fr-CA" dirty="0" smtClean="0"/>
              <a:t>.</a:t>
            </a:r>
            <a:endParaRPr lang="fr-CA" dirty="0"/>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10</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Tree>
    <p:extLst>
      <p:ext uri="{BB962C8B-B14F-4D97-AF65-F5344CB8AC3E}">
        <p14:creationId xmlns:p14="http://schemas.microsoft.com/office/powerpoint/2010/main" val="1409369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#7:</a:t>
            </a:r>
            <a:br>
              <a:rPr lang="fr-CA" dirty="0" smtClean="0"/>
            </a:br>
            <a:r>
              <a:rPr lang="fr-CA" dirty="0" smtClean="0"/>
              <a:t>Arithmétique </a:t>
            </a:r>
            <a:r>
              <a:rPr lang="fr-CA" dirty="0" smtClean="0"/>
              <a:t>en virgule </a:t>
            </a:r>
            <a:r>
              <a:rPr lang="fr-CA" dirty="0" smtClean="0"/>
              <a:t>fixe</a:t>
            </a:r>
            <a:endParaRPr lang="fr-CA" dirty="0"/>
          </a:p>
        </p:txBody>
      </p:sp>
      <p:sp>
        <p:nvSpPr>
          <p:cNvPr id="17" name="Espace réservé du contenu 16"/>
          <p:cNvSpPr>
            <a:spLocks noGrp="1"/>
          </p:cNvSpPr>
          <p:nvPr>
            <p:ph sz="half" idx="1"/>
          </p:nvPr>
        </p:nvSpPr>
        <p:spPr/>
        <p:txBody>
          <a:bodyPr/>
          <a:lstStyle/>
          <a:p>
            <a:r>
              <a:rPr lang="fr-CA" dirty="0" smtClean="0"/>
              <a:t>On requiert rarement la très grande précision (8 chiffres décimaux significatifs et plus) offerte par les microprocesseurs à usage général.</a:t>
            </a:r>
          </a:p>
          <a:p>
            <a:r>
              <a:rPr lang="fr-CA" dirty="0" smtClean="0"/>
              <a:t>Ceci </a:t>
            </a:r>
            <a:r>
              <a:rPr lang="fr-CA" dirty="0"/>
              <a:t>est spécialement vrai pour les systèmes qui traitent des données provenant de phénomènes naturels comme les sons ou les signaux électromagnétiques.</a:t>
            </a:r>
          </a:p>
          <a:p>
            <a:pPr lvl="1"/>
            <a:r>
              <a:rPr lang="fr-CA" dirty="0"/>
              <a:t>La voix dans un système téléphonique est échantillonnée avec 8 bits.</a:t>
            </a:r>
          </a:p>
          <a:p>
            <a:pPr lvl="1"/>
            <a:r>
              <a:rPr lang="fr-CA" dirty="0"/>
              <a:t>Les sons enregistrés sur un CD audio le sont avec 16 bits.</a:t>
            </a:r>
          </a:p>
          <a:p>
            <a:pPr lvl="1"/>
            <a:r>
              <a:rPr lang="fr-CA" dirty="0"/>
              <a:t>Les pixels sont encodés sur 8 bits</a:t>
            </a:r>
            <a:r>
              <a:rPr lang="fr-CA" dirty="0" smtClean="0"/>
              <a:t>.</a:t>
            </a:r>
            <a:endParaRPr lang="fr-CA" dirty="0"/>
          </a:p>
        </p:txBody>
      </p:sp>
      <p:sp>
        <p:nvSpPr>
          <p:cNvPr id="2" name="Espace réservé du contenu 1"/>
          <p:cNvSpPr>
            <a:spLocks noGrp="1"/>
          </p:cNvSpPr>
          <p:nvPr>
            <p:ph sz="half" idx="2"/>
          </p:nvPr>
        </p:nvSpPr>
        <p:spPr/>
        <p:txBody>
          <a:bodyPr/>
          <a:lstStyle/>
          <a:p>
            <a:r>
              <a:rPr lang="fr-CA" dirty="0"/>
              <a:t>Il y a au moins un ordre de grandeur de différence en complexité et en performance entre un circuit arithmétique qui fonctionne en virgule fixe par rapport à un circuit semblable qui fonctionne en virgule flottante</a:t>
            </a:r>
            <a:r>
              <a:rPr lang="fr-CA" dirty="0" smtClean="0"/>
              <a:t>.</a:t>
            </a:r>
          </a:p>
          <a:p>
            <a:r>
              <a:rPr lang="fr-CA" dirty="0" smtClean="0"/>
              <a:t>Il </a:t>
            </a:r>
            <a:r>
              <a:rPr lang="fr-CA" dirty="0"/>
              <a:t>est utile lors de la modélisation du circuit de tenir compte de ce fait et de mesurer les conséquences d’utiliser un système à virgule fixe.</a:t>
            </a:r>
          </a:p>
          <a:p>
            <a:pPr lvl="1"/>
            <a:r>
              <a:rPr lang="fr-CA" dirty="0"/>
              <a:t>10 bits donnent une précision de 3 chiffres significatifs.</a:t>
            </a:r>
          </a:p>
          <a:p>
            <a:pPr lvl="1"/>
            <a:r>
              <a:rPr lang="fr-CA" dirty="0"/>
              <a:t>20 bits donnent une précision de 6 chiffres significatifs.</a:t>
            </a:r>
          </a:p>
          <a:p>
            <a:endParaRPr lang="fr-CA" dirty="0"/>
          </a:p>
          <a:p>
            <a:endParaRPr lang="fr-FR" dirty="0"/>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11</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Tree>
    <p:extLst>
      <p:ext uri="{BB962C8B-B14F-4D97-AF65-F5344CB8AC3E}">
        <p14:creationId xmlns:p14="http://schemas.microsoft.com/office/powerpoint/2010/main" val="2399585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dirty="0"/>
              <a:t>Appliquer les sept principes suivants pour </a:t>
            </a:r>
            <a:r>
              <a:rPr lang="fr-CA" dirty="0" smtClean="0"/>
              <a:t>guider l’utilisation de FPGA: conception synchrone, utiliser des bascules plutôt que des loquets, initialisation globale, distribution d’horloge, utilisation des ressources ‘gratuites’, disposition manuelle et calculs en virgule fixe. (B3)</a:t>
            </a:r>
            <a:endParaRPr lang="fr-CA"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12</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478154495"/>
              </p:ext>
            </p:extLst>
          </p:nvPr>
        </p:nvGraphicFramePr>
        <p:xfrm>
          <a:off x="6934200" y="5029200"/>
          <a:ext cx="4745264" cy="1592748"/>
        </p:xfrm>
        <a:graphic>
          <a:graphicData uri="http://schemas.openxmlformats.org/drawingml/2006/table">
            <a:tbl>
              <a:tblPr firstRow="1" bandRow="1">
                <a:tableStyleId>{5C22544A-7EE6-4342-B048-85BDC9FD1C3A}</a:tableStyleId>
              </a:tblPr>
              <a:tblGrid>
                <a:gridCol w="533400"/>
                <a:gridCol w="4211864"/>
              </a:tblGrid>
              <a:tr h="165044">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165044">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165044">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Sept principes de conception FPGA</a:t>
            </a:r>
            <a:endParaRPr lang="fr-CA" dirty="0"/>
          </a:p>
        </p:txBody>
      </p:sp>
      <p:sp>
        <p:nvSpPr>
          <p:cNvPr id="17" name="Espace réservé du contenu 16"/>
          <p:cNvSpPr>
            <a:spLocks noGrp="1"/>
          </p:cNvSpPr>
          <p:nvPr>
            <p:ph sz="half" idx="1"/>
          </p:nvPr>
        </p:nvSpPr>
        <p:spPr/>
        <p:txBody>
          <a:bodyPr/>
          <a:lstStyle/>
          <a:p>
            <a:r>
              <a:rPr lang="fr-CA" dirty="0" smtClean="0"/>
              <a:t>Sept </a:t>
            </a:r>
            <a:r>
              <a:rPr lang="fr-CA" dirty="0" smtClean="0"/>
              <a:t>principes de conception applicables principalement aux implémentations sur FPGA.</a:t>
            </a:r>
          </a:p>
          <a:p>
            <a:pPr marL="800100" lvl="1" indent="-342900">
              <a:buFont typeface="+mj-lt"/>
              <a:buAutoNum type="arabicPeriod"/>
            </a:pPr>
            <a:r>
              <a:rPr lang="fr-CA" dirty="0" smtClean="0"/>
              <a:t>Adopter un style de conception synchrone;</a:t>
            </a:r>
          </a:p>
          <a:p>
            <a:pPr marL="800100" lvl="1" indent="-342900">
              <a:buFont typeface="+mj-lt"/>
              <a:buAutoNum type="arabicPeriod"/>
            </a:pPr>
            <a:r>
              <a:rPr lang="fr-CA" dirty="0" smtClean="0"/>
              <a:t>Utiliser des bascules plutôt que des loquets;</a:t>
            </a:r>
          </a:p>
          <a:p>
            <a:pPr marL="800100" lvl="1" indent="-342900">
              <a:buFont typeface="+mj-lt"/>
              <a:buAutoNum type="arabicPeriod"/>
            </a:pPr>
            <a:r>
              <a:rPr lang="fr-CA" dirty="0" smtClean="0"/>
              <a:t>Définir un signal d’initialisation globale;</a:t>
            </a:r>
          </a:p>
          <a:p>
            <a:pPr marL="800100" lvl="1" indent="-342900">
              <a:buFont typeface="+mj-lt"/>
              <a:buAutoNum type="arabicPeriod"/>
            </a:pPr>
            <a:r>
              <a:rPr lang="fr-CA" dirty="0" smtClean="0"/>
              <a:t>Utiliser les réseaux de distribution de signaux d’horloge;</a:t>
            </a:r>
          </a:p>
          <a:p>
            <a:pPr marL="800100" lvl="1" indent="-342900">
              <a:buFont typeface="+mj-lt"/>
              <a:buAutoNum type="arabicPeriod"/>
            </a:pPr>
            <a:r>
              <a:rPr lang="fr-CA" dirty="0" smtClean="0"/>
              <a:t>Exploiter toutes les ressources disponibles sur le FPGA;</a:t>
            </a:r>
          </a:p>
          <a:p>
            <a:pPr marL="800100" lvl="1" indent="-342900">
              <a:buFont typeface="+mj-lt"/>
              <a:buAutoNum type="arabicPeriod"/>
            </a:pPr>
            <a:r>
              <a:rPr lang="fr-CA" dirty="0" smtClean="0"/>
              <a:t>Effectuer une disposition manuelle des blocs sur le chemin critique; et,</a:t>
            </a:r>
          </a:p>
          <a:p>
            <a:pPr marL="800100" lvl="1" indent="-342900">
              <a:buFont typeface="+mj-lt"/>
              <a:buAutoNum type="arabicPeriod"/>
            </a:pPr>
            <a:r>
              <a:rPr lang="fr-CA" dirty="0" smtClean="0"/>
              <a:t>Favoriser l’arithmétique en virgule fixe plutôt que flottante.</a:t>
            </a:r>
          </a:p>
          <a:p>
            <a:pPr lvl="1"/>
            <a:endParaRPr lang="fr-CA" dirty="0" smtClean="0"/>
          </a:p>
          <a:p>
            <a:pPr lvl="1"/>
            <a:endParaRPr lang="fr-CA" dirty="0" smtClean="0"/>
          </a:p>
          <a:p>
            <a:pPr lvl="1"/>
            <a:endParaRPr lang="fr-CA" dirty="0" smtClean="0"/>
          </a:p>
          <a:p>
            <a:endParaRPr lang="fr-CA" dirty="0" smtClean="0"/>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2</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Tree>
    <p:extLst>
      <p:ext uri="{BB962C8B-B14F-4D97-AF65-F5344CB8AC3E}">
        <p14:creationId xmlns:p14="http://schemas.microsoft.com/office/powerpoint/2010/main" val="637633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#1:</a:t>
            </a:r>
            <a:br>
              <a:rPr lang="fr-CA" dirty="0" smtClean="0"/>
            </a:br>
            <a:r>
              <a:rPr lang="fr-CA" dirty="0" smtClean="0"/>
              <a:t>Conception </a:t>
            </a:r>
            <a:r>
              <a:rPr lang="fr-CA" dirty="0" smtClean="0"/>
              <a:t>synchrone</a:t>
            </a:r>
            <a:endParaRPr lang="fr-CA" dirty="0"/>
          </a:p>
        </p:txBody>
      </p:sp>
      <p:sp>
        <p:nvSpPr>
          <p:cNvPr id="17" name="Espace réservé du contenu 16"/>
          <p:cNvSpPr>
            <a:spLocks noGrp="1"/>
          </p:cNvSpPr>
          <p:nvPr>
            <p:ph sz="half" idx="1"/>
          </p:nvPr>
        </p:nvSpPr>
        <p:spPr/>
        <p:txBody>
          <a:bodyPr/>
          <a:lstStyle/>
          <a:p>
            <a:r>
              <a:rPr lang="fr-CA" dirty="0"/>
              <a:t>Les structures asynchrones sont mal adaptées aux FPGA</a:t>
            </a:r>
            <a:r>
              <a:rPr lang="fr-CA" dirty="0" smtClean="0"/>
              <a:t>. </a:t>
            </a:r>
            <a:r>
              <a:rPr lang="fr-CA" dirty="0" smtClean="0"/>
              <a:t>On </a:t>
            </a:r>
            <a:r>
              <a:rPr lang="fr-CA" dirty="0"/>
              <a:t>obtient </a:t>
            </a:r>
            <a:r>
              <a:rPr lang="fr-CA" dirty="0" smtClean="0"/>
              <a:t>des résultats fiables avec </a:t>
            </a:r>
            <a:r>
              <a:rPr lang="fr-CA" dirty="0"/>
              <a:t>un FPGA en adoptant un style de conception </a:t>
            </a:r>
            <a:r>
              <a:rPr lang="fr-CA" dirty="0" smtClean="0"/>
              <a:t>synchrone.</a:t>
            </a:r>
          </a:p>
          <a:p>
            <a:r>
              <a:rPr lang="fr-CA" dirty="0" smtClean="0"/>
              <a:t>Il </a:t>
            </a:r>
            <a:r>
              <a:rPr lang="fr-CA" dirty="0"/>
              <a:t>faut </a:t>
            </a:r>
            <a:r>
              <a:rPr lang="fr-CA" dirty="0" smtClean="0"/>
              <a:t>éviter </a:t>
            </a:r>
            <a:r>
              <a:rPr lang="fr-CA" dirty="0"/>
              <a:t>de se fier aux délais d’une composante ou du routage d’un signal, surtout si on utilise un synthétiseur et des outils d’implémentation automatiques. Par exemple, on pourrait être tenté de retarder un signal en le faisant passer par deux inverseurs en cascade. Cependant, un synthétiseur aura tôt fait d’éliminer cette structure inutile du point de vue fonctionnel.</a:t>
            </a:r>
          </a:p>
          <a:p>
            <a:r>
              <a:rPr lang="fr-CA" dirty="0"/>
              <a:t>Les signaux d’initialisation des bascules devraient aussi être synchrones</a:t>
            </a:r>
            <a:r>
              <a:rPr lang="fr-CA" dirty="0" smtClean="0"/>
              <a:t>.</a:t>
            </a:r>
            <a:endParaRPr lang="fr-CA" dirty="0"/>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3</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pic>
        <p:nvPicPr>
          <p:cNvPr id="2" name="Image 1"/>
          <p:cNvPicPr>
            <a:picLocks noChangeAspect="1"/>
          </p:cNvPicPr>
          <p:nvPr/>
        </p:nvPicPr>
        <p:blipFill>
          <a:blip r:embed="rId2"/>
          <a:stretch>
            <a:fillRect/>
          </a:stretch>
        </p:blipFill>
        <p:spPr>
          <a:xfrm>
            <a:off x="6705600" y="1600200"/>
            <a:ext cx="3224214" cy="1801980"/>
          </a:xfrm>
          <a:prstGeom prst="rect">
            <a:avLst/>
          </a:prstGeom>
        </p:spPr>
      </p:pic>
      <p:pic>
        <p:nvPicPr>
          <p:cNvPr id="3" name="Image 2"/>
          <p:cNvPicPr>
            <a:picLocks noChangeAspect="1"/>
          </p:cNvPicPr>
          <p:nvPr/>
        </p:nvPicPr>
        <p:blipFill>
          <a:blip r:embed="rId3"/>
          <a:stretch>
            <a:fillRect/>
          </a:stretch>
        </p:blipFill>
        <p:spPr>
          <a:xfrm>
            <a:off x="7162800" y="4008583"/>
            <a:ext cx="3097276" cy="862920"/>
          </a:xfrm>
          <a:prstGeom prst="rect">
            <a:avLst/>
          </a:prstGeom>
        </p:spPr>
      </p:pic>
      <p:pic>
        <p:nvPicPr>
          <p:cNvPr id="4" name="Image 3"/>
          <p:cNvPicPr>
            <a:picLocks noChangeAspect="1"/>
          </p:cNvPicPr>
          <p:nvPr/>
        </p:nvPicPr>
        <p:blipFill>
          <a:blip r:embed="rId4"/>
          <a:stretch>
            <a:fillRect/>
          </a:stretch>
        </p:blipFill>
        <p:spPr>
          <a:xfrm>
            <a:off x="6172200" y="5477907"/>
            <a:ext cx="4341264" cy="558360"/>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60076" y="2584229"/>
            <a:ext cx="1752381" cy="1726984"/>
          </a:xfrm>
          <a:prstGeom prst="rect">
            <a:avLst/>
          </a:prstGeom>
        </p:spPr>
      </p:pic>
    </p:spTree>
    <p:extLst>
      <p:ext uri="{BB962C8B-B14F-4D97-AF65-F5344CB8AC3E}">
        <p14:creationId xmlns:p14="http://schemas.microsoft.com/office/powerpoint/2010/main" val="2778564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#2:</a:t>
            </a:r>
            <a:br>
              <a:rPr lang="fr-CA" dirty="0" smtClean="0"/>
            </a:br>
            <a:r>
              <a:rPr lang="fr-CA" dirty="0" smtClean="0"/>
              <a:t>Bascules </a:t>
            </a:r>
            <a:r>
              <a:rPr lang="fr-CA" dirty="0" smtClean="0"/>
              <a:t>vs loquets</a:t>
            </a:r>
            <a:endParaRPr lang="fr-CA" dirty="0"/>
          </a:p>
        </p:txBody>
      </p:sp>
      <p:sp>
        <p:nvSpPr>
          <p:cNvPr id="17" name="Espace réservé du contenu 16"/>
          <p:cNvSpPr>
            <a:spLocks noGrp="1"/>
          </p:cNvSpPr>
          <p:nvPr>
            <p:ph sz="half" idx="1"/>
          </p:nvPr>
        </p:nvSpPr>
        <p:spPr/>
        <p:txBody>
          <a:bodyPr/>
          <a:lstStyle/>
          <a:p>
            <a:r>
              <a:rPr lang="fr-CA" dirty="0" smtClean="0"/>
              <a:t>Dans un ASIC sur mesure ou un ASIC à cellules normalisées, les loquets offrent plusieurs avantages. Tout d’abord, ils requièrent la moitié des transistors d’une bascule. En utilisant des techniques spéciales, on parvient à obtenir des circuits fiables et plus rapides qu’avec des bascules.</a:t>
            </a:r>
          </a:p>
          <a:p>
            <a:r>
              <a:rPr lang="fr-CA" dirty="0" smtClean="0"/>
              <a:t>Pour un FPGA, le coût est identique entre une bascule et un loquet. Il est donc grandement avantageux de toujours utiliser des bascules.</a:t>
            </a:r>
          </a:p>
        </p:txBody>
      </p:sp>
      <p:sp>
        <p:nvSpPr>
          <p:cNvPr id="7"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4</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pic>
        <p:nvPicPr>
          <p:cNvPr id="9" name="Picture 4"/>
          <p:cNvPicPr>
            <a:picLocks noChangeAspect="1" noChangeArrowheads="1"/>
          </p:cNvPicPr>
          <p:nvPr/>
        </p:nvPicPr>
        <p:blipFill>
          <a:blip r:embed="rId2" cstate="print"/>
          <a:srcRect/>
          <a:stretch>
            <a:fillRect/>
          </a:stretch>
        </p:blipFill>
        <p:spPr bwMode="auto">
          <a:xfrm>
            <a:off x="6244303" y="1202766"/>
            <a:ext cx="5562600" cy="5579034"/>
          </a:xfrm>
          <a:prstGeom prst="rect">
            <a:avLst/>
          </a:prstGeom>
          <a:noFill/>
          <a:ln w="9525">
            <a:noFill/>
            <a:miter lim="800000"/>
            <a:headEnd/>
            <a:tailEnd/>
          </a:ln>
        </p:spPr>
      </p:pic>
      <p:sp>
        <p:nvSpPr>
          <p:cNvPr id="10" name="ZoneTexte 9"/>
          <p:cNvSpPr txBox="1">
            <a:spLocks noChangeArrowheads="1"/>
          </p:cNvSpPr>
          <p:nvPr/>
        </p:nvSpPr>
        <p:spPr bwMode="auto">
          <a:xfrm rot="16200000">
            <a:off x="10466374" y="4919652"/>
            <a:ext cx="2792426" cy="201626"/>
          </a:xfrm>
          <a:prstGeom prst="rect">
            <a:avLst/>
          </a:prstGeom>
          <a:noFill/>
          <a:ln w="9525">
            <a:noFill/>
            <a:miter lim="800000"/>
            <a:headEnd/>
            <a:tailEnd/>
          </a:ln>
        </p:spPr>
        <p:txBody>
          <a:bodyPr wrap="square">
            <a:spAutoFit/>
          </a:bodyPr>
          <a:lstStyle/>
          <a:p>
            <a:r>
              <a:rPr lang="fr-CA" sz="700" dirty="0" err="1" smtClean="0"/>
              <a:t>Xilinx</a:t>
            </a:r>
            <a:r>
              <a:rPr lang="fr-CA" sz="700" dirty="0" smtClean="0"/>
              <a:t> </a:t>
            </a:r>
            <a:r>
              <a:rPr lang="fr-CA" sz="700" dirty="0" err="1" smtClean="0"/>
              <a:t>inc.</a:t>
            </a:r>
            <a:r>
              <a:rPr lang="fr-CA" sz="700" dirty="0" smtClean="0"/>
              <a:t>, Virtex-5 FPGA User Guide (ug190 v. 5.4), </a:t>
            </a:r>
            <a:r>
              <a:rPr lang="en-US" sz="700" dirty="0" smtClean="0"/>
              <a:t>March 2012</a:t>
            </a:r>
            <a:endParaRPr lang="fr-CA" sz="700" dirty="0"/>
          </a:p>
        </p:txBody>
      </p:sp>
    </p:spTree>
    <p:extLst>
      <p:ext uri="{BB962C8B-B14F-4D97-AF65-F5344CB8AC3E}">
        <p14:creationId xmlns:p14="http://schemas.microsoft.com/office/powerpoint/2010/main" val="311446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#3:</a:t>
            </a:r>
            <a:br>
              <a:rPr lang="fr-CA" dirty="0" smtClean="0"/>
            </a:br>
            <a:r>
              <a:rPr lang="fr-CA" dirty="0" smtClean="0"/>
              <a:t>Initialisation </a:t>
            </a:r>
            <a:r>
              <a:rPr lang="fr-CA" dirty="0" smtClean="0"/>
              <a:t>globale</a:t>
            </a:r>
            <a:endParaRPr lang="fr-CA" dirty="0"/>
          </a:p>
        </p:txBody>
      </p:sp>
      <p:sp>
        <p:nvSpPr>
          <p:cNvPr id="17" name="Espace réservé du contenu 16"/>
          <p:cNvSpPr>
            <a:spLocks noGrp="1"/>
          </p:cNvSpPr>
          <p:nvPr>
            <p:ph sz="half" idx="1"/>
          </p:nvPr>
        </p:nvSpPr>
        <p:spPr/>
        <p:txBody>
          <a:bodyPr/>
          <a:lstStyle/>
          <a:p>
            <a:r>
              <a:rPr lang="fr-CA" dirty="0" smtClean="0"/>
              <a:t>Il est avantageux d’utiliser un signal unique pour initialiser toutes les bascules parce que la plupart des </a:t>
            </a:r>
            <a:r>
              <a:rPr lang="fr-CA" dirty="0" smtClean="0"/>
              <a:t>FPGA </a:t>
            </a:r>
            <a:r>
              <a:rPr lang="fr-CA" dirty="0" smtClean="0"/>
              <a:t>comportent un chemin spécial pour accomplir cette tâche.</a:t>
            </a:r>
          </a:p>
        </p:txBody>
      </p:sp>
      <p:sp>
        <p:nvSpPr>
          <p:cNvPr id="7"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5</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
        <p:nvSpPr>
          <p:cNvPr id="6" name="Rectangle 5"/>
          <p:cNvSpPr>
            <a:spLocks noChangeArrowheads="1"/>
          </p:cNvSpPr>
          <p:nvPr/>
        </p:nvSpPr>
        <p:spPr bwMode="auto">
          <a:xfrm>
            <a:off x="5410200" y="3276600"/>
            <a:ext cx="6248400" cy="2031325"/>
          </a:xfrm>
          <a:prstGeom prst="rect">
            <a:avLst/>
          </a:prstGeom>
          <a:solidFill>
            <a:schemeClr val="bg1"/>
          </a:solidFill>
          <a:ln w="12700">
            <a:solidFill>
              <a:srgbClr val="0070C0"/>
            </a:solidFill>
            <a:miter lim="800000"/>
            <a:headEnd/>
            <a:tailEnd/>
          </a:ln>
        </p:spPr>
        <p:txBody>
          <a:bodyPr wrap="square">
            <a:spAutoFit/>
          </a:bodyPr>
          <a:lstStyle/>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fr-CA" sz="1400" dirty="0" err="1">
                <a:latin typeface="Courier New"/>
                <a:ea typeface="Times New Roman"/>
                <a:cs typeface="Times New Roman"/>
              </a:rPr>
              <a:t>process</a:t>
            </a:r>
            <a:r>
              <a:rPr lang="fr-CA" sz="1400" dirty="0">
                <a:latin typeface="Courier New"/>
                <a:ea typeface="Times New Roman"/>
                <a:cs typeface="Times New Roman"/>
              </a:rPr>
              <a:t> (CLK, </a:t>
            </a:r>
            <a:r>
              <a:rPr lang="fr-CA" sz="1400" dirty="0" smtClean="0">
                <a:latin typeface="Courier New"/>
                <a:ea typeface="Times New Roman"/>
                <a:cs typeface="Times New Roman"/>
              </a:rPr>
              <a:t>reset)</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fr-CA" sz="1400" dirty="0" err="1">
                <a:latin typeface="Courier New"/>
                <a:ea typeface="Times New Roman"/>
                <a:cs typeface="Times New Roman"/>
              </a:rPr>
              <a:t>begin</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if </a:t>
            </a:r>
            <a:r>
              <a:rPr lang="fr-CA" sz="1400" dirty="0" err="1">
                <a:latin typeface="Courier New"/>
                <a:ea typeface="Times New Roman"/>
                <a:cs typeface="Times New Roman"/>
              </a:rPr>
              <a:t>rising_edge</a:t>
            </a:r>
            <a:r>
              <a:rPr lang="fr-CA" sz="1400" dirty="0">
                <a:latin typeface="Courier New"/>
                <a:ea typeface="Times New Roman"/>
                <a:cs typeface="Times New Roman"/>
              </a:rPr>
              <a:t>(CLK) </a:t>
            </a:r>
            <a:r>
              <a:rPr lang="fr-CA" sz="1400" dirty="0" err="1">
                <a:latin typeface="Courier New"/>
                <a:ea typeface="Times New Roman"/>
                <a:cs typeface="Times New Roman"/>
              </a:rPr>
              <a:t>then</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if reset = '1' </a:t>
            </a:r>
            <a:r>
              <a:rPr lang="fr-CA" sz="1400" dirty="0" err="1">
                <a:latin typeface="Courier New"/>
                <a:ea typeface="Times New Roman"/>
                <a:cs typeface="Times New Roman"/>
              </a:rPr>
              <a:t>then</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fr-CA" sz="1400" dirty="0" err="1">
                <a:latin typeface="Courier New"/>
                <a:ea typeface="Times New Roman"/>
                <a:cs typeface="Times New Roman"/>
              </a:rPr>
              <a:t>lesRegistres</a:t>
            </a:r>
            <a:r>
              <a:rPr lang="fr-CA" sz="1400" dirty="0">
                <a:latin typeface="Courier New"/>
                <a:ea typeface="Times New Roman"/>
                <a:cs typeface="Times New Roman"/>
              </a:rPr>
              <a:t> &lt;= (</a:t>
            </a:r>
            <a:r>
              <a:rPr lang="fr-CA" sz="1400" dirty="0" err="1">
                <a:latin typeface="Courier New"/>
                <a:ea typeface="Times New Roman"/>
                <a:cs typeface="Times New Roman"/>
              </a:rPr>
              <a:t>others</a:t>
            </a:r>
            <a:r>
              <a:rPr lang="fr-CA" sz="1400" dirty="0">
                <a:latin typeface="Courier New"/>
                <a:ea typeface="Times New Roman"/>
                <a:cs typeface="Times New Roman"/>
              </a:rPr>
              <a:t> =&gt; (</a:t>
            </a:r>
            <a:r>
              <a:rPr lang="fr-CA" sz="1400" dirty="0" err="1">
                <a:latin typeface="Courier New"/>
                <a:ea typeface="Times New Roman"/>
                <a:cs typeface="Times New Roman"/>
              </a:rPr>
              <a:t>others</a:t>
            </a:r>
            <a:r>
              <a:rPr lang="fr-CA" sz="1400" dirty="0">
                <a:latin typeface="Courier New"/>
                <a:ea typeface="Times New Roman"/>
                <a:cs typeface="Times New Roman"/>
              </a:rPr>
              <a:t> =&gt; '0'));</a:t>
            </a: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fr-CA" sz="1400" dirty="0" err="1" smtClean="0">
                <a:latin typeface="Courier New"/>
                <a:ea typeface="Times New Roman"/>
                <a:cs typeface="Times New Roman"/>
              </a:rPr>
              <a:t>else</a:t>
            </a:r>
            <a:endParaRPr lang="fr-CA" sz="1400" dirty="0" smtClean="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fr-CA" sz="1400" dirty="0" smtClean="0">
                <a:latin typeface="Courier New"/>
                <a:ea typeface="Times New Roman"/>
                <a:cs typeface="Times New Roman"/>
              </a:rPr>
              <a:t>			...</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end if;</a:t>
            </a: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end </a:t>
            </a:r>
            <a:r>
              <a:rPr lang="fr-CA" sz="1400" dirty="0" err="1">
                <a:latin typeface="Courier New"/>
                <a:ea typeface="Times New Roman"/>
                <a:cs typeface="Times New Roman"/>
              </a:rPr>
              <a:t>process</a:t>
            </a:r>
            <a:r>
              <a:rPr lang="fr-CA" sz="1400" dirty="0" smtClean="0">
                <a:latin typeface="Courier New"/>
                <a:ea typeface="Times New Roman"/>
                <a:cs typeface="Times New Roman"/>
              </a:rPr>
              <a:t>;</a:t>
            </a:r>
            <a:endParaRPr lang="fr-CA" sz="1400" dirty="0" smtClean="0">
              <a:latin typeface="Courier New"/>
              <a:ea typeface="Times New Roman"/>
              <a:cs typeface="Times New Roman"/>
            </a:endParaRPr>
          </a:p>
        </p:txBody>
      </p:sp>
    </p:spTree>
    <p:extLst>
      <p:ext uri="{BB962C8B-B14F-4D97-AF65-F5344CB8AC3E}">
        <p14:creationId xmlns:p14="http://schemas.microsoft.com/office/powerpoint/2010/main" val="1646600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#4:</a:t>
            </a:r>
            <a:br>
              <a:rPr lang="fr-CA" dirty="0" smtClean="0"/>
            </a:br>
            <a:r>
              <a:rPr lang="fr-CA" dirty="0" smtClean="0"/>
              <a:t>Génération </a:t>
            </a:r>
            <a:r>
              <a:rPr lang="fr-CA" dirty="0" smtClean="0"/>
              <a:t>et distribution de l’horloge</a:t>
            </a:r>
            <a:endParaRPr lang="fr-CA" dirty="0"/>
          </a:p>
        </p:txBody>
      </p:sp>
      <p:sp>
        <p:nvSpPr>
          <p:cNvPr id="17" name="Espace réservé du contenu 16"/>
          <p:cNvSpPr>
            <a:spLocks noGrp="1"/>
          </p:cNvSpPr>
          <p:nvPr>
            <p:ph idx="1"/>
          </p:nvPr>
        </p:nvSpPr>
        <p:spPr/>
        <p:txBody>
          <a:bodyPr/>
          <a:lstStyle/>
          <a:p>
            <a:r>
              <a:rPr lang="fr-CA" dirty="0" smtClean="0"/>
              <a:t>Le routage inadéquat d’un signal d’horloge peut résulter en un déphasage d’horloge et une réduction des performances du circuit.</a:t>
            </a:r>
          </a:p>
          <a:p>
            <a:r>
              <a:rPr lang="fr-CA" dirty="0" smtClean="0"/>
              <a:t>Un signal d’horloge généré sur le FPGA devrait être passé à un tampon d’horloge (</a:t>
            </a:r>
            <a:r>
              <a:rPr lang="fr-CA" dirty="0" err="1" smtClean="0"/>
              <a:t>Xilinx</a:t>
            </a:r>
            <a:r>
              <a:rPr lang="fr-CA" dirty="0" smtClean="0"/>
              <a:t>: Global </a:t>
            </a:r>
            <a:r>
              <a:rPr lang="fr-CA" dirty="0" err="1" smtClean="0"/>
              <a:t>Clock</a:t>
            </a:r>
            <a:r>
              <a:rPr lang="fr-CA" dirty="0" smtClean="0"/>
              <a:t> Buffer, un Virtex-5 en contient 32). On insère le symbole « BUFG » à la sortie du générateur d’horloge.</a:t>
            </a:r>
          </a:p>
        </p:txBody>
      </p:sp>
      <p:sp>
        <p:nvSpPr>
          <p:cNvPr id="8"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6</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pic>
        <p:nvPicPr>
          <p:cNvPr id="10" name="Picture 3"/>
          <p:cNvPicPr>
            <a:picLocks noChangeAspect="1" noChangeArrowheads="1"/>
          </p:cNvPicPr>
          <p:nvPr/>
        </p:nvPicPr>
        <p:blipFill>
          <a:blip r:embed="rId2" cstate="print"/>
          <a:srcRect/>
          <a:stretch>
            <a:fillRect/>
          </a:stretch>
        </p:blipFill>
        <p:spPr bwMode="auto">
          <a:xfrm>
            <a:off x="4038600" y="3057680"/>
            <a:ext cx="8077200" cy="3724120"/>
          </a:xfrm>
          <a:prstGeom prst="rect">
            <a:avLst/>
          </a:prstGeom>
          <a:noFill/>
          <a:ln w="9525">
            <a:noFill/>
            <a:miter lim="800000"/>
            <a:headEnd/>
            <a:tailEnd/>
          </a:ln>
          <a:effectLst/>
        </p:spPr>
      </p:pic>
      <p:sp>
        <p:nvSpPr>
          <p:cNvPr id="11" name="Ellipse 10"/>
          <p:cNvSpPr/>
          <p:nvPr/>
        </p:nvSpPr>
        <p:spPr>
          <a:xfrm>
            <a:off x="5562600" y="403860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llipse 11"/>
          <p:cNvSpPr/>
          <p:nvPr/>
        </p:nvSpPr>
        <p:spPr>
          <a:xfrm>
            <a:off x="4953000" y="5859453"/>
            <a:ext cx="427264" cy="3889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4" name="Groupe 3"/>
          <p:cNvGrpSpPr>
            <a:grpSpLocks noChangeAspect="1"/>
          </p:cNvGrpSpPr>
          <p:nvPr/>
        </p:nvGrpSpPr>
        <p:grpSpPr>
          <a:xfrm>
            <a:off x="109570" y="3429000"/>
            <a:ext cx="3802029" cy="2238906"/>
            <a:chOff x="5791200" y="2355972"/>
            <a:chExt cx="6253096" cy="3682270"/>
          </a:xfrm>
        </p:grpSpPr>
        <p:pic>
          <p:nvPicPr>
            <p:cNvPr id="16" name="Picture 2"/>
            <p:cNvPicPr>
              <a:picLocks noChangeAspect="1" noChangeArrowheads="1"/>
            </p:cNvPicPr>
            <p:nvPr/>
          </p:nvPicPr>
          <p:blipFill>
            <a:blip r:embed="rId3" cstate="print"/>
            <a:srcRect/>
            <a:stretch>
              <a:fillRect/>
            </a:stretch>
          </p:blipFill>
          <p:spPr bwMode="auto">
            <a:xfrm>
              <a:off x="5791200" y="2355972"/>
              <a:ext cx="3069622" cy="3682270"/>
            </a:xfrm>
            <a:prstGeom prst="rect">
              <a:avLst/>
            </a:prstGeom>
            <a:noFill/>
            <a:ln w="9525">
              <a:noFill/>
              <a:miter lim="800000"/>
              <a:headEnd/>
              <a:tailEnd/>
            </a:ln>
          </p:spPr>
        </p:pic>
        <p:pic>
          <p:nvPicPr>
            <p:cNvPr id="18" name="Picture 3"/>
            <p:cNvPicPr>
              <a:picLocks noChangeAspect="1" noChangeArrowheads="1"/>
            </p:cNvPicPr>
            <p:nvPr/>
          </p:nvPicPr>
          <p:blipFill>
            <a:blip r:embed="rId4" cstate="print"/>
            <a:srcRect/>
            <a:stretch>
              <a:fillRect/>
            </a:stretch>
          </p:blipFill>
          <p:spPr bwMode="auto">
            <a:xfrm>
              <a:off x="8974674" y="2355972"/>
              <a:ext cx="3069622" cy="3682270"/>
            </a:xfrm>
            <a:prstGeom prst="rect">
              <a:avLst/>
            </a:prstGeom>
            <a:noFill/>
            <a:ln w="9525">
              <a:noFill/>
              <a:miter lim="800000"/>
              <a:headEnd/>
              <a:tailEnd/>
            </a:ln>
          </p:spPr>
        </p:pic>
        <p:pic>
          <p:nvPicPr>
            <p:cNvPr id="19" name="Picture 9" descr="C:\Documents and Settings\p700065\Local Settings\Temporary Internet Files\Content.IE5\OEO7GOJL\MCj04413210000[1].png"/>
            <p:cNvPicPr>
              <a:picLocks noChangeAspect="1" noChangeArrowheads="1"/>
            </p:cNvPicPr>
            <p:nvPr/>
          </p:nvPicPr>
          <p:blipFill>
            <a:blip r:embed="rId5" cstate="print"/>
            <a:srcRect/>
            <a:stretch>
              <a:fillRect/>
            </a:stretch>
          </p:blipFill>
          <p:spPr bwMode="auto">
            <a:xfrm>
              <a:off x="6707166" y="4481525"/>
              <a:ext cx="1234440" cy="1234440"/>
            </a:xfrm>
            <a:prstGeom prst="rect">
              <a:avLst/>
            </a:prstGeom>
            <a:noFill/>
          </p:spPr>
        </p:pic>
        <p:pic>
          <p:nvPicPr>
            <p:cNvPr id="20" name="Picture 7" descr="C:\Documents and Settings\p700065\Local Settings\Temporary Internet Files\Content.IE5\OEO7GOJL\MCj04413100000[1].png"/>
            <p:cNvPicPr>
              <a:picLocks noChangeAspect="1" noChangeArrowheads="1"/>
            </p:cNvPicPr>
            <p:nvPr/>
          </p:nvPicPr>
          <p:blipFill>
            <a:blip r:embed="rId6" cstate="print"/>
            <a:srcRect/>
            <a:stretch>
              <a:fillRect/>
            </a:stretch>
          </p:blipFill>
          <p:spPr bwMode="auto">
            <a:xfrm>
              <a:off x="10094406" y="4626114"/>
              <a:ext cx="1289304" cy="1289304"/>
            </a:xfrm>
            <a:prstGeom prst="rect">
              <a:avLst/>
            </a:prstGeom>
            <a:noFill/>
          </p:spPr>
        </p:pic>
      </p:grpSp>
    </p:spTree>
    <p:extLst>
      <p:ext uri="{BB962C8B-B14F-4D97-AF65-F5344CB8AC3E}">
        <p14:creationId xmlns:p14="http://schemas.microsoft.com/office/powerpoint/2010/main" val="764090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#5:</a:t>
            </a:r>
            <a:br>
              <a:rPr lang="fr-CA" dirty="0" smtClean="0"/>
            </a:br>
            <a:r>
              <a:rPr lang="fr-CA" dirty="0"/>
              <a:t>E</a:t>
            </a:r>
            <a:r>
              <a:rPr lang="fr-CA" dirty="0" smtClean="0"/>
              <a:t>xploitation </a:t>
            </a:r>
            <a:r>
              <a:rPr lang="fr-CA" dirty="0" smtClean="0"/>
              <a:t>de toutes les ressources (1)</a:t>
            </a:r>
            <a:endParaRPr lang="fr-CA" dirty="0"/>
          </a:p>
        </p:txBody>
      </p:sp>
      <p:sp>
        <p:nvSpPr>
          <p:cNvPr id="17" name="Espace réservé du contenu 16"/>
          <p:cNvSpPr>
            <a:spLocks noGrp="1"/>
          </p:cNvSpPr>
          <p:nvPr>
            <p:ph sz="half" idx="1"/>
          </p:nvPr>
        </p:nvSpPr>
        <p:spPr/>
        <p:txBody>
          <a:bodyPr/>
          <a:lstStyle/>
          <a:p>
            <a:r>
              <a:rPr lang="fr-CA" dirty="0" smtClean="0"/>
              <a:t>Les ressources en place dans un FPGA sont ‘gratuites’.</a:t>
            </a:r>
          </a:p>
          <a:p>
            <a:pPr lvl="1"/>
            <a:r>
              <a:rPr lang="fr-CA" dirty="0" smtClean="0"/>
              <a:t>Une fois une puce choisie pour un système, il ne coûte ‘rien’ d’utiliser toutes les ressources qu’elle contient.</a:t>
            </a:r>
          </a:p>
          <a:p>
            <a:pPr lvl="1"/>
            <a:r>
              <a:rPr lang="fr-CA" dirty="0" smtClean="0"/>
              <a:t>Ce raisonnement n’est pas vrai nécessairement pour les autres technologies, comme pour les </a:t>
            </a:r>
            <a:r>
              <a:rPr lang="fr-CA" dirty="0" err="1" smtClean="0"/>
              <a:t>ASICs</a:t>
            </a:r>
            <a:r>
              <a:rPr lang="fr-CA" dirty="0" smtClean="0"/>
              <a:t> à cellules normalisées</a:t>
            </a:r>
            <a:r>
              <a:rPr lang="fr-CA" dirty="0" smtClean="0"/>
              <a:t>.</a:t>
            </a:r>
          </a:p>
          <a:p>
            <a:r>
              <a:rPr lang="fr-CA" dirty="0" smtClean="0"/>
              <a:t>Il </a:t>
            </a:r>
            <a:r>
              <a:rPr lang="fr-CA" dirty="0"/>
              <a:t>est très avantageux d’utiliser les registres </a:t>
            </a:r>
            <a:r>
              <a:rPr lang="fr-CA" dirty="0" smtClean="0"/>
              <a:t>des tranches pour </a:t>
            </a:r>
            <a:r>
              <a:rPr lang="fr-CA" dirty="0" err="1" smtClean="0"/>
              <a:t>pipeliner</a:t>
            </a:r>
            <a:r>
              <a:rPr lang="fr-CA" dirty="0" smtClean="0"/>
              <a:t> les chemins de données.</a:t>
            </a:r>
          </a:p>
          <a:p>
            <a:pPr lvl="1"/>
            <a:r>
              <a:rPr lang="fr-CA" dirty="0" smtClean="0"/>
              <a:t>Augmenter le débit (mais la latence aussi).</a:t>
            </a:r>
            <a:endParaRPr lang="fr-CA" dirty="0"/>
          </a:p>
          <a:p>
            <a:pPr lvl="1"/>
            <a:r>
              <a:rPr lang="fr-CA" dirty="0" smtClean="0"/>
              <a:t>Plusieurs applications </a:t>
            </a:r>
            <a:r>
              <a:rPr lang="fr-CA" dirty="0"/>
              <a:t>sont insensibles à une latence de plusieurs dizaines de cycles d’horloge de 100 MHz ou </a:t>
            </a:r>
            <a:r>
              <a:rPr lang="fr-CA" dirty="0" smtClean="0"/>
              <a:t>plus.</a:t>
            </a:r>
            <a:endParaRPr lang="fr-CA" dirty="0"/>
          </a:p>
          <a:p>
            <a:endParaRPr lang="fr-CA" dirty="0" smtClean="0"/>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7</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pic>
        <p:nvPicPr>
          <p:cNvPr id="7" name="Picture 4"/>
          <p:cNvPicPr>
            <a:picLocks noChangeAspect="1" noChangeArrowheads="1"/>
          </p:cNvPicPr>
          <p:nvPr/>
        </p:nvPicPr>
        <p:blipFill>
          <a:blip r:embed="rId2" cstate="print"/>
          <a:srcRect/>
          <a:stretch>
            <a:fillRect/>
          </a:stretch>
        </p:blipFill>
        <p:spPr bwMode="auto">
          <a:xfrm>
            <a:off x="6244303" y="1202766"/>
            <a:ext cx="5562600" cy="5579034"/>
          </a:xfrm>
          <a:prstGeom prst="rect">
            <a:avLst/>
          </a:prstGeom>
          <a:noFill/>
          <a:ln w="9525">
            <a:noFill/>
            <a:miter lim="800000"/>
            <a:headEnd/>
            <a:tailEnd/>
          </a:ln>
        </p:spPr>
      </p:pic>
      <p:sp>
        <p:nvSpPr>
          <p:cNvPr id="8" name="ZoneTexte 7"/>
          <p:cNvSpPr txBox="1">
            <a:spLocks noChangeArrowheads="1"/>
          </p:cNvSpPr>
          <p:nvPr/>
        </p:nvSpPr>
        <p:spPr bwMode="auto">
          <a:xfrm rot="16200000">
            <a:off x="10466374" y="4919652"/>
            <a:ext cx="2792426" cy="201626"/>
          </a:xfrm>
          <a:prstGeom prst="rect">
            <a:avLst/>
          </a:prstGeom>
          <a:noFill/>
          <a:ln w="9525">
            <a:noFill/>
            <a:miter lim="800000"/>
            <a:headEnd/>
            <a:tailEnd/>
          </a:ln>
        </p:spPr>
        <p:txBody>
          <a:bodyPr wrap="square">
            <a:spAutoFit/>
          </a:bodyPr>
          <a:lstStyle/>
          <a:p>
            <a:r>
              <a:rPr lang="fr-CA" sz="700" dirty="0" err="1" smtClean="0"/>
              <a:t>Xilinx</a:t>
            </a:r>
            <a:r>
              <a:rPr lang="fr-CA" sz="700" dirty="0" smtClean="0"/>
              <a:t> </a:t>
            </a:r>
            <a:r>
              <a:rPr lang="fr-CA" sz="700" dirty="0" err="1" smtClean="0"/>
              <a:t>inc.</a:t>
            </a:r>
            <a:r>
              <a:rPr lang="fr-CA" sz="700" dirty="0" smtClean="0"/>
              <a:t>, Virtex-5 FPGA User Guide (ug190 v. 5.4), </a:t>
            </a:r>
            <a:r>
              <a:rPr lang="en-US" sz="700" dirty="0" smtClean="0"/>
              <a:t>March 2012</a:t>
            </a:r>
            <a:endParaRPr lang="fr-CA" sz="700" dirty="0"/>
          </a:p>
        </p:txBody>
      </p:sp>
    </p:spTree>
    <p:extLst>
      <p:ext uri="{BB962C8B-B14F-4D97-AF65-F5344CB8AC3E}">
        <p14:creationId xmlns:p14="http://schemas.microsoft.com/office/powerpoint/2010/main" val="3230185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#5:</a:t>
            </a:r>
            <a:br>
              <a:rPr lang="fr-CA" dirty="0" smtClean="0"/>
            </a:br>
            <a:r>
              <a:rPr lang="fr-CA" dirty="0" smtClean="0"/>
              <a:t>Exploitation </a:t>
            </a:r>
            <a:r>
              <a:rPr lang="fr-CA" dirty="0" smtClean="0"/>
              <a:t>de toutes les ressources (2)</a:t>
            </a:r>
            <a:endParaRPr lang="fr-CA" dirty="0"/>
          </a:p>
        </p:txBody>
      </p:sp>
      <p:sp>
        <p:nvSpPr>
          <p:cNvPr id="17" name="Espace réservé du contenu 16"/>
          <p:cNvSpPr>
            <a:spLocks noGrp="1"/>
          </p:cNvSpPr>
          <p:nvPr>
            <p:ph sz="half" idx="1"/>
          </p:nvPr>
        </p:nvSpPr>
        <p:spPr/>
        <p:txBody>
          <a:bodyPr/>
          <a:lstStyle/>
          <a:p>
            <a:r>
              <a:rPr lang="fr-CA" dirty="0" smtClean="0"/>
              <a:t>Un corolaire de ce principe est qu’il est avantageux de placer deux registres supplémentaires dans le chemin de chaque entrée et sortie du système.</a:t>
            </a:r>
          </a:p>
          <a:p>
            <a:r>
              <a:rPr lang="fr-CA" dirty="0" smtClean="0"/>
              <a:t>Le premier registre est placé dans le bloc d’entrées-sorties du FPGA, diminuant au minimum le délai pour la saisie du signal.</a:t>
            </a:r>
          </a:p>
          <a:p>
            <a:r>
              <a:rPr lang="fr-CA" dirty="0" smtClean="0"/>
              <a:t>Le deuxième registre donne beaucoup de flexibilité au placeur et au routeur pour déterminer l’emplacement optimal du module qui doit traiter ce signal.</a:t>
            </a:r>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8</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Tree>
    <p:extLst>
      <p:ext uri="{BB962C8B-B14F-4D97-AF65-F5344CB8AC3E}">
        <p14:creationId xmlns:p14="http://schemas.microsoft.com/office/powerpoint/2010/main" val="1162354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Principe de conception FPGA #5:</a:t>
            </a:r>
            <a:br>
              <a:rPr lang="fr-CA" dirty="0" smtClean="0"/>
            </a:br>
            <a:r>
              <a:rPr lang="fr-CA" dirty="0" smtClean="0"/>
              <a:t>Exploitation </a:t>
            </a:r>
            <a:r>
              <a:rPr lang="fr-CA" dirty="0" smtClean="0"/>
              <a:t>de toutes les ressources (3)</a:t>
            </a:r>
            <a:endParaRPr lang="fr-CA" dirty="0"/>
          </a:p>
        </p:txBody>
      </p:sp>
      <p:sp>
        <p:nvSpPr>
          <p:cNvPr id="17" name="Espace réservé du contenu 16"/>
          <p:cNvSpPr>
            <a:spLocks noGrp="1"/>
          </p:cNvSpPr>
          <p:nvPr>
            <p:ph sz="half" idx="1"/>
          </p:nvPr>
        </p:nvSpPr>
        <p:spPr/>
        <p:txBody>
          <a:bodyPr/>
          <a:lstStyle/>
          <a:p>
            <a:r>
              <a:rPr lang="fr-CA" dirty="0" smtClean="0"/>
              <a:t>Les délais de propagation peuvent être grandement réduits en limitant la charge à la sortie d’un module.</a:t>
            </a:r>
          </a:p>
          <a:p>
            <a:pPr lvl="1"/>
            <a:r>
              <a:rPr lang="fr-CA" dirty="0" smtClean="0"/>
              <a:t>On peut atteindre ce but en employant un arbre de distribution.</a:t>
            </a:r>
          </a:p>
          <a:p>
            <a:pPr lvl="1"/>
            <a:r>
              <a:rPr lang="fr-CA" dirty="0" smtClean="0"/>
              <a:t>Le principe consiste à faire mener une charge réduite composée d’un groupe de bascules.</a:t>
            </a:r>
          </a:p>
          <a:p>
            <a:pPr lvl="1"/>
            <a:r>
              <a:rPr lang="fr-CA" dirty="0" smtClean="0"/>
              <a:t>Chacune de ces bascules peut ensuite mener les modules qui doivent recevoir le signal.</a:t>
            </a:r>
          </a:p>
          <a:p>
            <a:pPr lvl="1"/>
            <a:r>
              <a:rPr lang="fr-CA" dirty="0" smtClean="0"/>
              <a:t>Dans la description du circuit, il s’agit d’utiliser des noms différents pour des signaux identiques, ce qui devrait empêcher l’outil de synthèse de les combiner.</a:t>
            </a:r>
          </a:p>
        </p:txBody>
      </p:sp>
      <p:sp>
        <p:nvSpPr>
          <p:cNvPr id="5" name="Espace réservé du numéro de diapositive 3"/>
          <p:cNvSpPr>
            <a:spLocks noGrp="1"/>
          </p:cNvSpPr>
          <p:nvPr>
            <p:ph type="sldNum" sz="quarter" idx="10"/>
          </p:nvPr>
        </p:nvSpPr>
        <p:spPr/>
        <p:txBody>
          <a:bodyPr/>
          <a:lstStyle/>
          <a:p>
            <a:pPr>
              <a:defRPr/>
            </a:pPr>
            <a:fld id="{A4D6AE17-047E-41BA-B5C0-1A5C3085BF8A}" type="slidenum">
              <a:rPr lang="fr-CA" smtClean="0"/>
              <a:pPr>
                <a:defRPr/>
              </a:pPr>
              <a:t>9</a:t>
            </a:fld>
            <a:endParaRPr lang="fr-CA"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Tree>
    <p:extLst>
      <p:ext uri="{BB962C8B-B14F-4D97-AF65-F5344CB8AC3E}">
        <p14:creationId xmlns:p14="http://schemas.microsoft.com/office/powerpoint/2010/main" val="360637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5334</TotalTime>
  <Words>1100</Words>
  <Application>Microsoft Office PowerPoint</Application>
  <PresentationFormat>Grand écran</PresentationFormat>
  <Paragraphs>94</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Courier New</vt:lpstr>
      <vt:lpstr>Times New Roman</vt:lpstr>
      <vt:lpstr>presentationCours</vt:lpstr>
      <vt:lpstr>Bonnes pratiques de la conception pour FPGA</vt:lpstr>
      <vt:lpstr>Sept principes de conception FPGA</vt:lpstr>
      <vt:lpstr>Principe de conception FPGA #1: Conception synchrone</vt:lpstr>
      <vt:lpstr>Principe de conception FPGA #2: Bascules vs loquets</vt:lpstr>
      <vt:lpstr>Principe de conception FPGA #3: Initialisation globale</vt:lpstr>
      <vt:lpstr>Principe de conception FPGA #4: Génération et distribution de l’horloge</vt:lpstr>
      <vt:lpstr>Principe de conception FPGA #5: Exploitation de toutes les ressources (1)</vt:lpstr>
      <vt:lpstr>Principe de conception FPGA #5: Exploitation de toutes les ressources (2)</vt:lpstr>
      <vt:lpstr>Principe de conception FPGA #5: Exploitation de toutes les ressources (3)</vt:lpstr>
      <vt:lpstr>Principe de conception FPGA #6: Disposition manuelle</vt:lpstr>
      <vt:lpstr>Principe de conception FPGA #7: Arithmétique en virgule fixe</vt:lpstr>
      <vt:lpstr>Vous devriez maintenant être capable de …</vt:lpstr>
    </vt:vector>
  </TitlesOfParts>
  <Company>POLYMTL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792</cp:revision>
  <dcterms:created xsi:type="dcterms:W3CDTF">2009-09-03T13:30:34Z</dcterms:created>
  <dcterms:modified xsi:type="dcterms:W3CDTF">2014-11-19T20:43:16Z</dcterms:modified>
</cp:coreProperties>
</file>