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422" r:id="rId2"/>
    <p:sldId id="452" r:id="rId3"/>
    <p:sldId id="450" r:id="rId4"/>
    <p:sldId id="508" r:id="rId5"/>
    <p:sldId id="455" r:id="rId6"/>
    <p:sldId id="456" r:id="rId7"/>
    <p:sldId id="504" r:id="rId8"/>
    <p:sldId id="458" r:id="rId9"/>
    <p:sldId id="459" r:id="rId10"/>
    <p:sldId id="460" r:id="rId11"/>
    <p:sldId id="461" r:id="rId12"/>
    <p:sldId id="462" r:id="rId13"/>
    <p:sldId id="463" r:id="rId14"/>
    <p:sldId id="465" r:id="rId15"/>
    <p:sldId id="505" r:id="rId16"/>
    <p:sldId id="467" r:id="rId17"/>
    <p:sldId id="468" r:id="rId18"/>
    <p:sldId id="470" r:id="rId19"/>
    <p:sldId id="471" r:id="rId20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Exemple de design </a:t>
            </a:r>
            <a:r>
              <a:rPr lang="fr-CA" dirty="0" smtClean="0"/>
              <a:t>d’un </a:t>
            </a:r>
            <a:r>
              <a:rPr lang="fr-CA" dirty="0" smtClean="0"/>
              <a:t>filtre numérique</a:t>
            </a:r>
          </a:p>
        </p:txBody>
      </p:sp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CA" dirty="0" smtClean="0"/>
          </a:p>
          <a:p>
            <a:pPr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6700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Design #2: forme directe avec les produits pipelinés</a:t>
            </a:r>
            <a:br>
              <a:rPr lang="fr-CA" smtClean="0"/>
            </a:br>
            <a:r>
              <a:rPr lang="fr-CA" smtClean="0"/>
              <a:t>et un arbre binaire d’additions pipeliné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Chaque produit est placé dans un registre.</a:t>
            </a:r>
          </a:p>
          <a:p>
            <a:r>
              <a:rPr lang="fr-CA" dirty="0" smtClean="0"/>
              <a:t>Les produits sont accumulés deux à la fois, ce qui correspond aux modules d’addition sur les FPGA.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Chaque somme est placée dans un registre.</a:t>
            </a:r>
          </a:p>
          <a:p>
            <a:r>
              <a:rPr lang="fr-CA" dirty="0"/>
              <a:t>Dans cette version, le chemin critique est le plus court possible, mais il n’est pas clair à partir du schéma où celui-ci se trouve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10</a:t>
            </a:fld>
            <a:endParaRPr lang="fr-CA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10401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148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#2: forme directe avec les produits </a:t>
            </a:r>
            <a:r>
              <a:rPr lang="fr-CA" dirty="0" err="1" smtClean="0"/>
              <a:t>pipelinés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et un arbre binaire d’additions </a:t>
            </a:r>
            <a:r>
              <a:rPr lang="fr-CA" dirty="0" err="1" smtClean="0"/>
              <a:t>pipeliné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11</a:t>
            </a:fld>
            <a:endParaRPr lang="fr-CA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8600" y="1371599"/>
            <a:ext cx="11734800" cy="4708981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--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ligne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délais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if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'0')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for k in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(k) &lt;=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(k - 1);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(0) &lt;= x;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--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registres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des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produits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process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if 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'0')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lesproduits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for k in 0 to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lesproduits'length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- 1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lesproduits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(k) &lt;= h(k) *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(k);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end process;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fr-CA" sz="1000" dirty="0" smtClean="0">
              <a:latin typeface="Courier New"/>
              <a:ea typeface="Times New Roman"/>
              <a:cs typeface="Times New Roman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988" y="2971800"/>
            <a:ext cx="8003264" cy="264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2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#2: forme directe avec les produits </a:t>
            </a:r>
            <a:r>
              <a:rPr lang="fr-CA" dirty="0" err="1" smtClean="0"/>
              <a:t>pipelinés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et un arbre binaire d’additions </a:t>
            </a:r>
            <a:r>
              <a:rPr lang="fr-CA" dirty="0" err="1" smtClean="0"/>
              <a:t>pipeliné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351289" y="1303377"/>
            <a:ext cx="11635476" cy="4555093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 addition des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produits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avec un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arbre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binaire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pipeliné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et sortie finale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process(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: integer := 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= '0'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lesaddniv1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lesaddniv2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lesaddniv3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for k in 0 to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/ 2 - 1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lesaddniv1(k) &lt;= resize(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lesproduits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(2 * k), lesaddniv1(k)'length)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				+ resize(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lesproduits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(2 * k + 1), lesaddniv1(k)'length);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for k in 0 to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/ 4 - 1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lesaddniv2(k) &lt;= resize(lesaddniv1(2 * k), lesaddniv2(k)'length)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				+ resize(lesaddniv1(2 * k + 1), lesaddniv2(k)'length);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for k in 0 to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/ 8 - 1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lesaddniv3(k) &lt;= resize(lesaddniv2(2 * k), lesaddniv3(k)'length)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				+ resize(lesaddniv2(2 * k + 1), lesaddniv3(k)'length);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(lesaddniv3(0) + lesaddniv3(1));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y &lt;=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to_signed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y'length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end process;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4444" y="1828800"/>
            <a:ext cx="6590356" cy="55399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addniv1 is array(0 to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/ 2 - 1) of signed(2 * Win - 1 + 1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addniv2 is array(0 to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/ 4 - 1) of signed(2 * Win - 1 + 2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addniv3 is array(0 to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/ 8 - 1) of signed(2 * Win - 1 + 3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0);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71800"/>
            <a:ext cx="553469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17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Ressources utilisées:</a:t>
            </a:r>
          </a:p>
          <a:p>
            <a:pPr lvl="1"/>
            <a:r>
              <a:rPr lang="en-US" dirty="0" smtClean="0"/>
              <a:t>Number of Slices:                            204  out of  13696     1%  </a:t>
            </a:r>
          </a:p>
          <a:p>
            <a:pPr lvl="1"/>
            <a:r>
              <a:rPr lang="en-US" dirty="0" smtClean="0"/>
              <a:t>Number of Slice Flip Flops:            360  out of  27392     1%  </a:t>
            </a:r>
          </a:p>
          <a:p>
            <a:pPr lvl="1"/>
            <a:r>
              <a:rPr lang="en-US" dirty="0" smtClean="0"/>
              <a:t>Number of 4 input LUTs:                242  out of  27392     0%  </a:t>
            </a:r>
          </a:p>
          <a:p>
            <a:pPr lvl="1"/>
            <a:r>
              <a:rPr lang="en-US" dirty="0" smtClean="0"/>
              <a:t>Number of MULT18X18s:                   12  out of    136     8%  </a:t>
            </a:r>
          </a:p>
          <a:p>
            <a:r>
              <a:rPr lang="en-US" dirty="0" err="1" smtClean="0"/>
              <a:t>Période</a:t>
            </a:r>
            <a:r>
              <a:rPr lang="en-US" dirty="0" smtClean="0"/>
              <a:t> </a:t>
            </a:r>
            <a:r>
              <a:rPr lang="en-US" dirty="0" err="1" smtClean="0"/>
              <a:t>minimale</a:t>
            </a:r>
            <a:r>
              <a:rPr lang="en-US" dirty="0" smtClean="0"/>
              <a:t> </a:t>
            </a:r>
            <a:r>
              <a:rPr lang="en-US" dirty="0" err="1" smtClean="0"/>
              <a:t>d’horloge</a:t>
            </a:r>
            <a:r>
              <a:rPr lang="en-US" dirty="0" smtClean="0"/>
              <a:t> et </a:t>
            </a:r>
            <a:r>
              <a:rPr lang="en-US" dirty="0" err="1" smtClean="0"/>
              <a:t>chemin</a:t>
            </a:r>
            <a:r>
              <a:rPr lang="en-US" dirty="0" smtClean="0"/>
              <a:t> critique</a:t>
            </a:r>
          </a:p>
          <a:p>
            <a:pPr lvl="1"/>
            <a:r>
              <a:rPr lang="fr-CA" dirty="0" smtClean="0"/>
              <a:t>Minimum </a:t>
            </a:r>
            <a:r>
              <a:rPr lang="fr-CA" dirty="0" err="1" smtClean="0"/>
              <a:t>period</a:t>
            </a:r>
            <a:r>
              <a:rPr lang="fr-CA" dirty="0" smtClean="0"/>
              <a:t>: 3.166ns</a:t>
            </a:r>
            <a:br>
              <a:rPr lang="fr-CA" dirty="0" smtClean="0"/>
            </a:br>
            <a:r>
              <a:rPr lang="fr-CA" dirty="0" smtClean="0"/>
              <a:t>(Maximum </a:t>
            </a:r>
            <a:r>
              <a:rPr lang="fr-CA" dirty="0" err="1" smtClean="0"/>
              <a:t>Frequency</a:t>
            </a:r>
            <a:r>
              <a:rPr lang="fr-CA" dirty="0" smtClean="0"/>
              <a:t>: 315.856MHz)</a:t>
            </a:r>
          </a:p>
          <a:p>
            <a:pPr lvl="1"/>
            <a:r>
              <a:rPr lang="en-US" dirty="0" smtClean="0"/>
              <a:t>Source:               Mmult_lesproduits_8_mult0000 (MULT)</a:t>
            </a:r>
          </a:p>
          <a:p>
            <a:pPr lvl="1"/>
            <a:r>
              <a:rPr lang="en-US" dirty="0" smtClean="0"/>
              <a:t>Destination:          lesaddniv1_4_16 (FF)</a:t>
            </a:r>
          </a:p>
          <a:p>
            <a:pPr lvl="1"/>
            <a:r>
              <a:rPr lang="en-US" dirty="0" smtClean="0"/>
              <a:t>Data Path Delay:      3.166ns (Levels of Logic = 18)</a:t>
            </a:r>
          </a:p>
          <a:p>
            <a:r>
              <a:rPr lang="en-US" dirty="0" err="1" smtClean="0"/>
              <a:t>Latence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5 cycles</a:t>
            </a:r>
            <a:endParaRPr lang="fr-CA" dirty="0"/>
          </a:p>
        </p:txBody>
      </p:sp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#2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Résultats de la synthèse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13</a:t>
            </a:fld>
            <a:endParaRPr lang="fr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505200"/>
            <a:ext cx="5943600" cy="196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4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Design #</a:t>
            </a:r>
            <a:r>
              <a:rPr lang="fr-CA" dirty="0" smtClean="0"/>
              <a:t>3:</a:t>
            </a:r>
            <a:br>
              <a:rPr lang="fr-CA" dirty="0" smtClean="0"/>
            </a:br>
            <a:r>
              <a:rPr lang="fr-CA" dirty="0" smtClean="0"/>
              <a:t>forme compacte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14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08" y="1631802"/>
            <a:ext cx="96774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4572000" y="4884003"/>
            <a:ext cx="5755366" cy="83099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7030A0"/>
                </a:solidFill>
              </a:rPr>
              <a:t>Défi:</a:t>
            </a:r>
          </a:p>
          <a:p>
            <a:r>
              <a:rPr lang="fr-CA" sz="1600" dirty="0" smtClean="0">
                <a:solidFill>
                  <a:srgbClr val="7030A0"/>
                </a:solidFill>
              </a:rPr>
              <a:t>Proposer une architecture pour minimiser la surface.</a:t>
            </a:r>
          </a:p>
          <a:p>
            <a:r>
              <a:rPr lang="fr-CA" sz="1600" i="1" dirty="0" smtClean="0">
                <a:solidFill>
                  <a:srgbClr val="7030A0"/>
                </a:solidFill>
              </a:rPr>
              <a:t>Conseil: utiliser un seul multiplicateur et un seul additionneur</a:t>
            </a:r>
            <a:r>
              <a:rPr lang="fr-CA" sz="1600" dirty="0" smtClean="0">
                <a:solidFill>
                  <a:srgbClr val="7030A0"/>
                </a:solidFill>
              </a:rPr>
              <a:t>.</a:t>
            </a:r>
            <a:endParaRPr lang="fr-FR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6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5604034" cy="437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#3: forme compacte</a:t>
            </a:r>
            <a:br>
              <a:rPr lang="fr-CA" dirty="0" smtClean="0"/>
            </a:br>
            <a:r>
              <a:rPr lang="fr-CA" dirty="0" smtClean="0"/>
              <a:t>chemin des données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seul multiplicateur.</a:t>
            </a:r>
          </a:p>
          <a:p>
            <a:r>
              <a:rPr lang="fr-CA" dirty="0" smtClean="0"/>
              <a:t>Même ligne de délais que les deux autres designs.</a:t>
            </a:r>
          </a:p>
          <a:p>
            <a:r>
              <a:rPr lang="fr-CA" dirty="0" smtClean="0"/>
              <a:t>Un pointeur permet d’accéder chaque donnée x et chaque coefficient, un à la fois.</a:t>
            </a:r>
          </a:p>
          <a:p>
            <a:r>
              <a:rPr lang="fr-CA" dirty="0" smtClean="0"/>
              <a:t>Une unité de contrôle doit régler la séquence des calculs ainsi que l’échange des données x(n) et y(n) avec le monde extérieur.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15</a:t>
            </a:fld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609600" y="4191000"/>
            <a:ext cx="4572000" cy="2246769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--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ligne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délais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if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= '0')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 and (go = '1')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for k in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xDelai'length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- 1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(k) &lt;= 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(k - 1);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(0) &lt;= x;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	end process;</a:t>
            </a:r>
          </a:p>
        </p:txBody>
      </p:sp>
    </p:spTree>
    <p:extLst>
      <p:ext uri="{BB962C8B-B14F-4D97-AF65-F5344CB8AC3E}">
        <p14:creationId xmlns:p14="http://schemas.microsoft.com/office/powerpoint/2010/main" val="61536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#3: forme compacte</a:t>
            </a:r>
            <a:br>
              <a:rPr lang="fr-CA" dirty="0" smtClean="0"/>
            </a:br>
            <a:r>
              <a:rPr lang="fr-CA" dirty="0" smtClean="0"/>
              <a:t>modélisation VHDL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16</a:t>
            </a:fld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107869" y="1295400"/>
            <a:ext cx="5835731" cy="3647152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type_etat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 (attente, accumulation);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signal 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fr-CA" sz="1100" dirty="0" err="1" smtClean="0">
                <a:latin typeface="Courier New" pitchFamily="49" charset="0"/>
                <a:cs typeface="Courier New" pitchFamily="49" charset="0"/>
              </a:rPr>
              <a:t>type_etat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-- ...</a:t>
            </a:r>
            <a:endParaRPr lang="fr-CA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chemin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des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données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intégré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à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l’unité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contrôle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controle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: process (CLK)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: integer range 0 to 15;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: integer;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'0'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y &lt;= (others =&gt; '0');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case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when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:= 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:= 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if go = '1'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&lt;= accumulation;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end if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1295400"/>
            <a:ext cx="5715000" cy="2970044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when accumulation =&gt;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somme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(h(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if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15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	y &lt;=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to_signed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y'length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pointeur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when others =&gt;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		end case;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end process;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pret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&lt;= '1' when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etat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attente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else '0';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64050"/>
            <a:ext cx="551815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38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Ressources utilisées:</a:t>
            </a:r>
          </a:p>
          <a:p>
            <a:pPr lvl="1"/>
            <a:r>
              <a:rPr lang="en-US" dirty="0" smtClean="0"/>
              <a:t>Number of Slices:                            127  out of  13696     0%  </a:t>
            </a:r>
          </a:p>
          <a:p>
            <a:pPr lvl="1"/>
            <a:r>
              <a:rPr lang="en-US" dirty="0" smtClean="0"/>
              <a:t>Number of Slice Flip Flops:            173  out of  27392     0%  </a:t>
            </a:r>
          </a:p>
          <a:p>
            <a:pPr lvl="1"/>
            <a:r>
              <a:rPr lang="en-US" dirty="0" smtClean="0"/>
              <a:t>Number of 4 input LUTs:                124  out of  27392     0%  </a:t>
            </a:r>
          </a:p>
          <a:p>
            <a:pPr lvl="1"/>
            <a:r>
              <a:rPr lang="en-US" dirty="0" smtClean="0"/>
              <a:t>Number of MULT18X18s:                   1   out of      136     0%  </a:t>
            </a:r>
          </a:p>
          <a:p>
            <a:r>
              <a:rPr lang="en-US" dirty="0" err="1" smtClean="0"/>
              <a:t>Période</a:t>
            </a:r>
            <a:r>
              <a:rPr lang="en-US" dirty="0" smtClean="0"/>
              <a:t> </a:t>
            </a:r>
            <a:r>
              <a:rPr lang="en-US" dirty="0" err="1" smtClean="0"/>
              <a:t>minimale</a:t>
            </a:r>
            <a:r>
              <a:rPr lang="en-US" dirty="0" smtClean="0"/>
              <a:t> </a:t>
            </a:r>
            <a:r>
              <a:rPr lang="en-US" dirty="0" err="1" smtClean="0"/>
              <a:t>d’horloge</a:t>
            </a:r>
            <a:r>
              <a:rPr lang="en-US" dirty="0" smtClean="0"/>
              <a:t> et </a:t>
            </a:r>
            <a:r>
              <a:rPr lang="en-US" dirty="0" err="1" smtClean="0"/>
              <a:t>chemin</a:t>
            </a:r>
            <a:r>
              <a:rPr lang="en-US" dirty="0" smtClean="0"/>
              <a:t> critique</a:t>
            </a:r>
          </a:p>
          <a:p>
            <a:pPr lvl="1"/>
            <a:r>
              <a:rPr lang="fr-CA" dirty="0" smtClean="0"/>
              <a:t>Minimum </a:t>
            </a:r>
            <a:r>
              <a:rPr lang="fr-CA" dirty="0" err="1" smtClean="0"/>
              <a:t>period</a:t>
            </a:r>
            <a:r>
              <a:rPr lang="fr-CA" dirty="0" smtClean="0"/>
              <a:t>: 7.420ns</a:t>
            </a:r>
            <a:br>
              <a:rPr lang="fr-CA" dirty="0" smtClean="0"/>
            </a:br>
            <a:r>
              <a:rPr lang="fr-CA" dirty="0" smtClean="0"/>
              <a:t>(Maximum </a:t>
            </a:r>
            <a:r>
              <a:rPr lang="fr-CA" dirty="0" err="1" smtClean="0"/>
              <a:t>Frequency</a:t>
            </a:r>
            <a:r>
              <a:rPr lang="fr-CA" dirty="0" smtClean="0"/>
              <a:t>: 134.768MHz)</a:t>
            </a:r>
          </a:p>
          <a:p>
            <a:pPr lvl="1"/>
            <a:r>
              <a:rPr lang="en-US" dirty="0" smtClean="0"/>
              <a:t>Source:               pointeur_0 (FF)</a:t>
            </a:r>
          </a:p>
          <a:p>
            <a:pPr lvl="1"/>
            <a:r>
              <a:rPr lang="en-US" dirty="0" smtClean="0"/>
              <a:t>Destination:          y_19 (FF)</a:t>
            </a:r>
          </a:p>
          <a:p>
            <a:pPr lvl="1"/>
            <a:r>
              <a:rPr lang="en-US" dirty="0" smtClean="0"/>
              <a:t>Data Path Delay:      7.420ns (Levels of Logic = 11)</a:t>
            </a:r>
          </a:p>
          <a:p>
            <a:r>
              <a:rPr lang="en-US" dirty="0" err="1" smtClean="0"/>
              <a:t>Latence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17 cycles</a:t>
            </a:r>
            <a:endParaRPr lang="fr-CA" dirty="0"/>
          </a:p>
        </p:txBody>
      </p:sp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#3: forme compacte</a:t>
            </a:r>
            <a:br>
              <a:rPr lang="fr-CA" dirty="0" smtClean="0"/>
            </a:br>
            <a:r>
              <a:rPr lang="fr-CA" dirty="0" smtClean="0"/>
              <a:t>Résultats de la synthèse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17</a:t>
            </a:fld>
            <a:endParaRPr lang="fr-CA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762" y="1676400"/>
            <a:ext cx="565983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58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7400" y="2743200"/>
            <a:ext cx="2224843" cy="173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Sommaire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Métrique Coût </a:t>
            </a:r>
            <a:r>
              <a:rPr lang="fr-CA" smtClean="0"/>
              <a:t>× Débit</a:t>
            </a:r>
            <a:r>
              <a:rPr lang="fr-CA" baseline="30000" smtClean="0"/>
              <a:t>-1</a:t>
            </a:r>
            <a:r>
              <a:rPr lang="fr-CA" smtClean="0"/>
              <a:t> </a:t>
            </a:r>
            <a:r>
              <a:rPr lang="fr-CA" dirty="0" smtClean="0"/>
              <a:t>(un petit nombre est bon).</a:t>
            </a:r>
          </a:p>
          <a:p>
            <a:r>
              <a:rPr lang="fr-CA" dirty="0" smtClean="0"/>
              <a:t>v.1: Coût = nombre de </a:t>
            </a:r>
            <a:r>
              <a:rPr lang="fr-CA" dirty="0" err="1" smtClean="0"/>
              <a:t>LUTs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en-US" dirty="0" smtClean="0"/>
              <a:t>Le design </a:t>
            </a:r>
            <a:r>
              <a:rPr lang="fr-CA" dirty="0" smtClean="0"/>
              <a:t>#2 est le meilleur selon cette métrique.</a:t>
            </a:r>
          </a:p>
          <a:p>
            <a:r>
              <a:rPr lang="fr-CA" dirty="0"/>
              <a:t>v</a:t>
            </a:r>
            <a:r>
              <a:rPr lang="fr-CA" dirty="0" smtClean="0"/>
              <a:t>. 2: Coût = #LUT + #FF + 100 × #</a:t>
            </a:r>
            <a:r>
              <a:rPr lang="fr-CA" dirty="0" err="1" smtClean="0"/>
              <a:t>Mul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fr-CA" dirty="0" smtClean="0"/>
              <a:t>Le design #2 est encore le meilleur.</a:t>
            </a:r>
            <a:endParaRPr lang="en-US" dirty="0" smtClean="0"/>
          </a:p>
          <a:p>
            <a:r>
              <a:rPr lang="en-US" dirty="0" smtClean="0"/>
              <a:t>La morale: pour les FPGA,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avantageux</a:t>
            </a:r>
            <a:r>
              <a:rPr lang="en-US" dirty="0" smtClean="0"/>
              <a:t> de </a:t>
            </a:r>
            <a:r>
              <a:rPr lang="en-US" dirty="0" err="1" smtClean="0"/>
              <a:t>pipeliner</a:t>
            </a:r>
            <a:r>
              <a:rPr lang="en-US" dirty="0" smtClean="0"/>
              <a:t> un design au maximum, à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d’avoir</a:t>
            </a:r>
            <a:r>
              <a:rPr lang="en-US" dirty="0" smtClean="0"/>
              <a:t> à </a:t>
            </a:r>
            <a:r>
              <a:rPr lang="en-US" dirty="0" err="1" smtClean="0"/>
              <a:t>rencontrer</a:t>
            </a:r>
            <a:r>
              <a:rPr lang="en-US" dirty="0" smtClean="0"/>
              <a:t> des </a:t>
            </a:r>
            <a:r>
              <a:rPr lang="en-US" dirty="0" err="1" smtClean="0"/>
              <a:t>contraintes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strictes</a:t>
            </a:r>
            <a:r>
              <a:rPr lang="en-US" dirty="0" smtClean="0"/>
              <a:t> </a:t>
            </a:r>
            <a:r>
              <a:rPr lang="en-US" dirty="0" err="1" smtClean="0"/>
              <a:t>d’utilisation</a:t>
            </a:r>
            <a:r>
              <a:rPr lang="en-US" dirty="0" smtClean="0"/>
              <a:t> des </a:t>
            </a:r>
            <a:r>
              <a:rPr lang="en-US" dirty="0" err="1" smtClean="0"/>
              <a:t>ressources</a:t>
            </a:r>
            <a:r>
              <a:rPr lang="en-US" dirty="0" smtClean="0"/>
              <a:t>.</a:t>
            </a:r>
            <a:endParaRPr lang="fr-CA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18</a:t>
            </a:fld>
            <a:endParaRPr lang="fr-CA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38949"/>
              </p:ext>
            </p:extLst>
          </p:nvPr>
        </p:nvGraphicFramePr>
        <p:xfrm>
          <a:off x="1676400" y="4724400"/>
          <a:ext cx="879852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47"/>
                <a:gridCol w="900100"/>
                <a:gridCol w="576064"/>
                <a:gridCol w="576064"/>
                <a:gridCol w="540060"/>
                <a:gridCol w="720080"/>
                <a:gridCol w="1080120"/>
                <a:gridCol w="1008112"/>
                <a:gridCol w="756084"/>
                <a:gridCol w="756084"/>
                <a:gridCol w="612068"/>
                <a:gridCol w="600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design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détails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LUT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FF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 smtClean="0"/>
                        <a:t>Mul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err="1" smtClean="0"/>
                        <a:t>T</a:t>
                      </a:r>
                      <a:r>
                        <a:rPr lang="fr-CA" sz="1200" baseline="-25000" dirty="0" err="1" smtClean="0"/>
                        <a:t>min</a:t>
                      </a:r>
                      <a:endParaRPr lang="fr-CA" sz="1200" baseline="-25000" dirty="0" smtClean="0"/>
                    </a:p>
                    <a:p>
                      <a:pPr algn="ctr"/>
                      <a:r>
                        <a:rPr lang="fr-CA" sz="1200" dirty="0" smtClean="0"/>
                        <a:t>(ns)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Débit</a:t>
                      </a:r>
                      <a:r>
                        <a:rPr lang="fr-CA" sz="1200" baseline="30000" dirty="0" smtClean="0"/>
                        <a:t>-1</a:t>
                      </a:r>
                    </a:p>
                    <a:p>
                      <a:pPr algn="ctr"/>
                      <a:r>
                        <a:rPr lang="fr-CA" sz="1200" dirty="0" smtClean="0"/>
                        <a:t>(cycles/</a:t>
                      </a:r>
                    </a:p>
                    <a:p>
                      <a:pPr algn="ctr"/>
                      <a:r>
                        <a:rPr lang="fr-CA" sz="1200" dirty="0" smtClean="0"/>
                        <a:t>résultat)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Débit</a:t>
                      </a:r>
                      <a:r>
                        <a:rPr lang="fr-CA" sz="1200" baseline="30000" dirty="0" smtClean="0"/>
                        <a:t>-1</a:t>
                      </a:r>
                    </a:p>
                    <a:p>
                      <a:pPr algn="ctr"/>
                      <a:r>
                        <a:rPr lang="fr-CA" sz="1200" dirty="0" smtClean="0"/>
                        <a:t>(ns/résultat)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Latence</a:t>
                      </a:r>
                    </a:p>
                    <a:p>
                      <a:pPr algn="ctr"/>
                      <a:r>
                        <a:rPr lang="fr-CA" sz="1200" dirty="0" smtClean="0"/>
                        <a:t>(cycles)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Latence</a:t>
                      </a:r>
                    </a:p>
                    <a:p>
                      <a:pPr algn="ctr"/>
                      <a:r>
                        <a:rPr lang="fr-CA" sz="1200" dirty="0" smtClean="0"/>
                        <a:t>(ns)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C×D</a:t>
                      </a:r>
                      <a:endParaRPr lang="fr-CA" sz="1200" dirty="0"/>
                    </a:p>
                    <a:p>
                      <a:pPr algn="ctr"/>
                      <a:r>
                        <a:rPr lang="fr-CA" sz="1200" dirty="0" smtClean="0"/>
                        <a:t>v.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/>
                        <a:t>C×D</a:t>
                      </a:r>
                    </a:p>
                    <a:p>
                      <a:pPr algn="ctr"/>
                      <a:r>
                        <a:rPr lang="fr-CA" sz="1200" dirty="0" smtClean="0"/>
                        <a:t>v.2</a:t>
                      </a:r>
                      <a:endParaRPr lang="fr-C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base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24.4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24.4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24.4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6.59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39</a:t>
                      </a:r>
                      <a:endParaRPr lang="fr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 smtClean="0"/>
                        <a:t>pipeliné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242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360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3.17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3.17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5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15.9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0.77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5.7</a:t>
                      </a:r>
                      <a:endParaRPr lang="fr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compact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124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173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7.42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126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17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126.1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15.6</a:t>
                      </a:r>
                      <a:endParaRPr lang="fr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50</a:t>
                      </a:r>
                      <a:endParaRPr lang="fr-CA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433239"/>
            <a:ext cx="3454914" cy="108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1" y="3009482"/>
            <a:ext cx="3352800" cy="110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50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conclusion …</a:t>
            </a:r>
            <a:endParaRPr lang="fr-CA" dirty="0"/>
          </a:p>
        </p:txBody>
      </p:sp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le problème de l’implémentation d’un filtre, on peut considérer les décisions à prendre aux quatre niveaux vus précédemment: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22" name="Rectangle à coins arrondis 21"/>
          <p:cNvSpPr/>
          <p:nvPr/>
        </p:nvSpPr>
        <p:spPr>
          <a:xfrm>
            <a:off x="1930343" y="2469801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l’algorithme</a:t>
            </a:r>
            <a:endParaRPr lang="fr-CA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1930343" y="3388974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l’implémentation de l’algorithme</a:t>
            </a:r>
            <a:br>
              <a:rPr lang="fr-CA" dirty="0" smtClean="0"/>
            </a:br>
            <a:r>
              <a:rPr lang="fr-CA" dirty="0" smtClean="0"/>
              <a:t>(p. ex. parallèle ou sérielle)</a:t>
            </a:r>
            <a:endParaRPr lang="fr-CA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1930343" y="4308147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la précision des calculs</a:t>
            </a:r>
            <a:endParaRPr lang="fr-CA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1930343" y="5227320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des circuits</a:t>
            </a:r>
            <a:endParaRPr lang="fr-CA" dirty="0"/>
          </a:p>
        </p:txBody>
      </p:sp>
      <p:cxnSp>
        <p:nvCxnSpPr>
          <p:cNvPr id="26" name="Connecteur droit avec flèche 25"/>
          <p:cNvCxnSpPr>
            <a:stCxn id="22" idx="2"/>
            <a:endCxn id="23" idx="0"/>
          </p:cNvCxnSpPr>
          <p:nvPr/>
        </p:nvCxnSpPr>
        <p:spPr>
          <a:xfrm rot="5400000">
            <a:off x="4255425" y="3249427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23" idx="2"/>
            <a:endCxn id="24" idx="0"/>
          </p:cNvCxnSpPr>
          <p:nvPr/>
        </p:nvCxnSpPr>
        <p:spPr>
          <a:xfrm rot="5400000">
            <a:off x="4255425" y="4168600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4" idx="2"/>
            <a:endCxn id="25" idx="0"/>
          </p:cNvCxnSpPr>
          <p:nvPr/>
        </p:nvCxnSpPr>
        <p:spPr>
          <a:xfrm rot="5400000">
            <a:off x="4255425" y="5087773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16"/>
          <p:cNvSpPr txBox="1">
            <a:spLocks noChangeArrowheads="1"/>
          </p:cNvSpPr>
          <p:nvPr/>
        </p:nvSpPr>
        <p:spPr bwMode="auto">
          <a:xfrm>
            <a:off x="7188216" y="2653941"/>
            <a:ext cx="3403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600" dirty="0" smtClean="0">
                <a:solidFill>
                  <a:srgbClr val="00B050"/>
                </a:solidFill>
                <a:latin typeface="Calibri" pitchFamily="34" charset="0"/>
              </a:rPr>
              <a:t>Quel type de filtre?</a:t>
            </a:r>
          </a:p>
        </p:txBody>
      </p:sp>
      <p:sp>
        <p:nvSpPr>
          <p:cNvPr id="30" name="ZoneTexte 16"/>
          <p:cNvSpPr txBox="1">
            <a:spLocks noChangeArrowheads="1"/>
          </p:cNvSpPr>
          <p:nvPr/>
        </p:nvSpPr>
        <p:spPr bwMode="auto">
          <a:xfrm>
            <a:off x="7188216" y="3505558"/>
            <a:ext cx="3403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600" dirty="0" smtClean="0">
                <a:solidFill>
                  <a:srgbClr val="00B050"/>
                </a:solidFill>
                <a:latin typeface="Calibri" pitchFamily="34" charset="0"/>
              </a:rPr>
              <a:t>Forme </a:t>
            </a:r>
            <a:r>
              <a:rPr lang="fr-CA" sz="1600" dirty="0" err="1" smtClean="0">
                <a:solidFill>
                  <a:srgbClr val="00B050"/>
                </a:solidFill>
                <a:latin typeface="Calibri" pitchFamily="34" charset="0"/>
              </a:rPr>
              <a:t>pipelinée</a:t>
            </a:r>
            <a:r>
              <a:rPr lang="fr-CA" sz="1600" dirty="0" smtClean="0">
                <a:solidFill>
                  <a:srgbClr val="00B050"/>
                </a:solidFill>
                <a:latin typeface="Calibri" pitchFamily="34" charset="0"/>
              </a:rPr>
              <a:t> ou compacte?</a:t>
            </a:r>
          </a:p>
        </p:txBody>
      </p:sp>
      <p:sp>
        <p:nvSpPr>
          <p:cNvPr id="31" name="ZoneTexte 16"/>
          <p:cNvSpPr txBox="1">
            <a:spLocks noChangeArrowheads="1"/>
          </p:cNvSpPr>
          <p:nvPr/>
        </p:nvSpPr>
        <p:spPr bwMode="auto">
          <a:xfrm>
            <a:off x="7188216" y="4233370"/>
            <a:ext cx="34035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600" dirty="0" smtClean="0">
                <a:solidFill>
                  <a:srgbClr val="00B050"/>
                </a:solidFill>
                <a:latin typeface="Calibri" pitchFamily="34" charset="0"/>
              </a:rPr>
              <a:t>Combien de bits de précision pour les entrées et pour les résultats intermédiaires?</a:t>
            </a:r>
          </a:p>
        </p:txBody>
      </p:sp>
      <p:sp>
        <p:nvSpPr>
          <p:cNvPr id="32" name="ZoneTexte 16"/>
          <p:cNvSpPr txBox="1">
            <a:spLocks noChangeArrowheads="1"/>
          </p:cNvSpPr>
          <p:nvPr/>
        </p:nvSpPr>
        <p:spPr bwMode="auto">
          <a:xfrm>
            <a:off x="7188216" y="5269305"/>
            <a:ext cx="34035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600" dirty="0" smtClean="0">
                <a:solidFill>
                  <a:srgbClr val="00B050"/>
                </a:solidFill>
                <a:latin typeface="Calibri" pitchFamily="34" charset="0"/>
              </a:rPr>
              <a:t>Quels types d’additionneurs et de multiplicateurs?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809367" y="2559115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Haut niveau d’abstraction</a:t>
            </a:r>
            <a:endParaRPr lang="fr-FR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09367" y="5292514"/>
            <a:ext cx="14401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 niveau d’abstraction</a:t>
            </a:r>
            <a:endParaRPr lang="fr-FR" sz="1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156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 de conception:</a:t>
            </a:r>
            <a:br>
              <a:rPr lang="fr-CA" dirty="0" smtClean="0"/>
            </a:br>
            <a:r>
              <a:rPr lang="fr-CA" dirty="0" smtClean="0"/>
              <a:t>réduction du bruit dans un signal audio à l’aide d’un filtre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veut réduire le bruit dans un signal audio.</a:t>
            </a:r>
          </a:p>
          <a:p>
            <a:r>
              <a:rPr lang="fr-CA" dirty="0" smtClean="0"/>
              <a:t>On doit faire l’implémentation d’un filtre numérique à réponse impulsionnelle finie.</a:t>
            </a:r>
          </a:p>
          <a:p>
            <a:r>
              <a:rPr lang="fr-CA" dirty="0" smtClean="0"/>
              <a:t>Nous allons considérer trois designs: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Un design de base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Un design </a:t>
            </a:r>
            <a:r>
              <a:rPr lang="fr-CA" dirty="0" err="1" smtClean="0"/>
              <a:t>pipeliné</a:t>
            </a:r>
            <a:r>
              <a:rPr lang="fr-CA" dirty="0" smtClean="0"/>
              <a:t> qui maximise le débit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Un design compact qui minimise la surface</a:t>
            </a:r>
            <a:endParaRPr lang="fr-FR" dirty="0"/>
          </a:p>
        </p:txBody>
      </p:sp>
      <p:sp>
        <p:nvSpPr>
          <p:cNvPr id="9221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330EF-AD9A-4215-8A47-BB3A52176CC2}" type="slidenum">
              <a:rPr lang="fr-CA" smtClean="0"/>
              <a:pPr/>
              <a:t>2</a:t>
            </a:fld>
            <a:endParaRPr lang="fr-CA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601100"/>
            <a:ext cx="5567256" cy="312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80307"/>
              </p:ext>
            </p:extLst>
          </p:nvPr>
        </p:nvGraphicFramePr>
        <p:xfrm>
          <a:off x="7696199" y="5070192"/>
          <a:ext cx="3100680" cy="949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Equation" r:id="rId4" imgW="1409400" imgH="431640" progId="Equation.3">
                  <p:embed/>
                </p:oleObj>
              </mc:Choice>
              <mc:Fallback>
                <p:oleObj name="Equation" r:id="rId4" imgW="1409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199" y="5070192"/>
                        <a:ext cx="3100680" cy="9496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373550"/>
            <a:ext cx="6477000" cy="20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912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Niveaux de compromis de design et leur impact</a:t>
            </a:r>
            <a:endParaRPr lang="fr-CA" dirty="0"/>
          </a:p>
        </p:txBody>
      </p:sp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En règle générale, plus une décision de design est prise à un haut niveau d’abstraction et plus son impact sera grand sur la performance et la surface d’un système.</a:t>
            </a:r>
          </a:p>
          <a:p>
            <a:r>
              <a:rPr lang="fr-CA" dirty="0" smtClean="0"/>
              <a:t>Une bonne décision prise à un bas niveau d’abstraction ne peut pas en général compenser pour une mauvaise décision prise à un haut niveau d’abstraction.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1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6805545" y="1829721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l’algorithme</a:t>
            </a:r>
            <a:endParaRPr lang="fr-CA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6805545" y="2748894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l’implémentation de l’algorithme</a:t>
            </a:r>
            <a:br>
              <a:rPr lang="fr-CA" dirty="0" smtClean="0"/>
            </a:br>
            <a:r>
              <a:rPr lang="fr-CA" dirty="0" smtClean="0"/>
              <a:t>(p. ex. parallèle ou sérielle)</a:t>
            </a:r>
            <a:endParaRPr lang="fr-CA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6805545" y="3668067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 la précision des calculs</a:t>
            </a:r>
            <a:endParaRPr lang="fr-CA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805545" y="4587240"/>
            <a:ext cx="4929255" cy="640080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choix des circuits</a:t>
            </a:r>
            <a:endParaRPr lang="fr-CA" dirty="0"/>
          </a:p>
        </p:txBody>
      </p:sp>
      <p:cxnSp>
        <p:nvCxnSpPr>
          <p:cNvPr id="31" name="Connecteur droit avec flèche 30"/>
          <p:cNvCxnSpPr>
            <a:stCxn id="27" idx="2"/>
            <a:endCxn id="28" idx="0"/>
          </p:cNvCxnSpPr>
          <p:nvPr/>
        </p:nvCxnSpPr>
        <p:spPr>
          <a:xfrm rot="5400000">
            <a:off x="9130627" y="2609347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8" idx="2"/>
            <a:endCxn id="29" idx="0"/>
          </p:cNvCxnSpPr>
          <p:nvPr/>
        </p:nvCxnSpPr>
        <p:spPr>
          <a:xfrm rot="5400000">
            <a:off x="9130627" y="3528520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9" idx="2"/>
            <a:endCxn id="30" idx="0"/>
          </p:cNvCxnSpPr>
          <p:nvPr/>
        </p:nvCxnSpPr>
        <p:spPr>
          <a:xfrm rot="5400000">
            <a:off x="9130627" y="4447693"/>
            <a:ext cx="279093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9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#1: forme directe de base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L’entrée est exprimée sur 8 bits, la sortie sur 20.</a:t>
            </a:r>
          </a:p>
          <a:p>
            <a:r>
              <a:rPr lang="fr-CA" dirty="0" smtClean="0"/>
              <a:t>Au fil des calculs, plus de bits sont nécessaires pour représenter les résultats intermédiaires.</a:t>
            </a:r>
          </a:p>
          <a:p>
            <a:r>
              <a:rPr lang="fr-CA" dirty="0" smtClean="0"/>
              <a:t>Par exemple deux nombres de 8 bits multipliés ensemble donnent un résultat exprimé sur 16 bits.</a:t>
            </a:r>
          </a:p>
          <a:p>
            <a:r>
              <a:rPr lang="fr-CA" dirty="0" smtClean="0"/>
              <a:t>Les coefficients h(i) sont des constantes.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4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436" y="3886200"/>
            <a:ext cx="8322564" cy="260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15200" y="1779419"/>
            <a:ext cx="3733800" cy="1954381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entity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fir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is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generic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	Win : positive := 8;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Wout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: positive := 20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port (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reset_n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clk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: in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	x : in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(Win - 1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	y : out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signed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Wout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fr-CA" sz="1100" dirty="0">
                <a:latin typeface="Courier New" pitchFamily="49" charset="0"/>
                <a:cs typeface="Courier New" pitchFamily="49" charset="0"/>
              </a:rPr>
              <a:t> 0)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fr-CA" sz="11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100" dirty="0" err="1">
                <a:latin typeface="Courier New" pitchFamily="49" charset="0"/>
                <a:cs typeface="Courier New" pitchFamily="49" charset="0"/>
              </a:rPr>
              <a:t>fir</a:t>
            </a:r>
            <a:r>
              <a:rPr lang="fr-CA" sz="11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1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338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#1: forme directe de base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existe des algorithmes pour obtenir la valeur des coefficients h(k) en fonction de la réponse en fréquence désirée pour le filtre.</a:t>
            </a:r>
          </a:p>
          <a:p>
            <a:r>
              <a:rPr lang="fr-CA" dirty="0" smtClean="0"/>
              <a:t>Les coefficients montrés ici ont été obtenus à l’aide de MATLAB.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5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5915406" cy="18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7678" y="3676233"/>
            <a:ext cx="9200322" cy="280076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firpack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constant Win : integer := 8;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constant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Wout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: integer := 20;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type coefficients is array(natural range &lt;&gt;) of integer range -(2 ** (Win - 1)) to 2 ** (Win - 1);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constant h : coefficients := (-12, 8, 17, 4, -20, -11, 47, 107, 107, 47, -11, -20, 4, 17, 8, -12);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ligneDelais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is array(0 to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- 1) of signed(Win - 1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produits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is array(0 to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- 1) of signed(2 * Win - 1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firpack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  <a:endParaRPr lang="fr-CA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38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#1: forme directe de base</a:t>
            </a:r>
            <a:br>
              <a:rPr lang="fr-CA" dirty="0" smtClean="0"/>
            </a:br>
            <a:r>
              <a:rPr lang="fr-CA" dirty="0" smtClean="0"/>
              <a:t>modélisation de la ligne de délais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ligne de délai est composée de 16 registres en série pour entreposer des versions retardées de x(n), x(n-1), x(n-2), …, x(n- 15).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6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436" y="4024503"/>
            <a:ext cx="8322564" cy="260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0" y="1371600"/>
            <a:ext cx="4780722" cy="246221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--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ligne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de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délais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if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'0')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&lt;= (others =&gt; (others =&gt; '0'));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for k in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xDelai'length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- 1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(k) &lt;=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(k - 1);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(0) &lt;= x;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end process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1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95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#1: forme directe de base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modélisation des </a:t>
            </a:r>
            <a:r>
              <a:rPr lang="fr-CA" dirty="0"/>
              <a:t>produits et de leur accumulation</a:t>
            </a:r>
            <a:endParaRPr lang="fr-CA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produits sont calculés et accumulés.</a:t>
            </a:r>
          </a:p>
          <a:p>
            <a:r>
              <a:rPr lang="fr-CA" dirty="0" smtClean="0"/>
              <a:t>Une boucle simplifie l’écriture mais n’implique pas de séquence de calcul: la boucle peut être déroulée de façon statique et tout est concurrent.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7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86200"/>
            <a:ext cx="706024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48400" y="1371600"/>
            <a:ext cx="5715000" cy="286232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génération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et addition des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produits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et sortie finale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y &lt;= h(0) *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(0) + h(1) *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(1) + ... + h(15) *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(15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process(</a:t>
            </a:r>
            <a:r>
              <a:rPr lang="en-US" sz="1000" dirty="0" err="1" smtClean="0">
                <a:latin typeface="Courier New" pitchFamily="49" charset="0"/>
                <a:cs typeface="Courier New" pitchFamily="49" charset="0"/>
              </a:rPr>
              <a:t>clk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variable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 integer := 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reset_n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= '0' then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y &lt;= (others =&gt; '0');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:= 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for k in 0 to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- 1 loop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to_integer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(h(k) *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xDelai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(k));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end loop;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	y &lt;=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to_signed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somme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y'length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	end if;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</a:tabLst>
            </a:pP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process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000" dirty="0" smtClean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0" name="ZoneTexte 16"/>
          <p:cNvSpPr txBox="1">
            <a:spLocks noChangeArrowheads="1"/>
          </p:cNvSpPr>
          <p:nvPr/>
        </p:nvSpPr>
        <p:spPr bwMode="auto">
          <a:xfrm>
            <a:off x="7620000" y="4823936"/>
            <a:ext cx="41297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Latence de 1 registre, 1 cycle.</a:t>
            </a:r>
          </a:p>
          <a:p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(On ne compte pas le premier registre dans lequel on place la donnée en entrée)</a:t>
            </a:r>
          </a:p>
        </p:txBody>
      </p:sp>
    </p:spTree>
    <p:extLst>
      <p:ext uri="{BB962C8B-B14F-4D97-AF65-F5344CB8AC3E}">
        <p14:creationId xmlns:p14="http://schemas.microsoft.com/office/powerpoint/2010/main" val="142713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Design #1: forme directe de base</a:t>
            </a:r>
            <a:br>
              <a:rPr lang="fr-CA" dirty="0" smtClean="0"/>
            </a:br>
            <a:r>
              <a:rPr lang="fr-CA" dirty="0" smtClean="0"/>
              <a:t>résultats de synthèse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Ressources utilisées:</a:t>
            </a:r>
          </a:p>
          <a:p>
            <a:pPr lvl="1"/>
            <a:r>
              <a:rPr lang="en-US" sz="1600" dirty="0" smtClean="0"/>
              <a:t>Number of Slices:                            190  out of  13696     1%  </a:t>
            </a:r>
          </a:p>
          <a:p>
            <a:pPr lvl="1"/>
            <a:r>
              <a:rPr lang="en-US" sz="1600" dirty="0" smtClean="0"/>
              <a:t>Number of Slice Flip Flops:            148  out of  27392     0%  </a:t>
            </a:r>
          </a:p>
          <a:p>
            <a:pPr lvl="1"/>
            <a:r>
              <a:rPr lang="en-US" sz="1600" dirty="0" smtClean="0"/>
              <a:t>Number of 4 input LUTs:                270  out of  27392     0%  </a:t>
            </a:r>
          </a:p>
          <a:p>
            <a:pPr lvl="1"/>
            <a:r>
              <a:rPr lang="en-US" sz="1600" dirty="0" smtClean="0"/>
              <a:t>Number of MULT18X18s:                 12  out of      136     8%  </a:t>
            </a:r>
          </a:p>
          <a:p>
            <a:r>
              <a:rPr lang="en-US" sz="1800" dirty="0" err="1" smtClean="0"/>
              <a:t>Période</a:t>
            </a:r>
            <a:r>
              <a:rPr lang="en-US" sz="1800" dirty="0" smtClean="0"/>
              <a:t> </a:t>
            </a:r>
            <a:r>
              <a:rPr lang="en-US" sz="1800" dirty="0" err="1" smtClean="0"/>
              <a:t>minimale</a:t>
            </a:r>
            <a:r>
              <a:rPr lang="en-US" sz="1800" dirty="0" smtClean="0"/>
              <a:t> </a:t>
            </a:r>
            <a:r>
              <a:rPr lang="en-US" sz="1800" dirty="0" err="1" smtClean="0"/>
              <a:t>d’horloge</a:t>
            </a:r>
            <a:r>
              <a:rPr lang="en-US" sz="1800" dirty="0" smtClean="0"/>
              <a:t> et </a:t>
            </a:r>
            <a:r>
              <a:rPr lang="en-US" sz="1800" dirty="0" err="1" smtClean="0"/>
              <a:t>chemin</a:t>
            </a:r>
            <a:r>
              <a:rPr lang="en-US" sz="1800" dirty="0" smtClean="0"/>
              <a:t> critique</a:t>
            </a:r>
          </a:p>
          <a:p>
            <a:pPr lvl="1"/>
            <a:r>
              <a:rPr lang="fr-CA" sz="1600" dirty="0" smtClean="0"/>
              <a:t>Minimum </a:t>
            </a:r>
            <a:r>
              <a:rPr lang="fr-CA" sz="1600" dirty="0" err="1" smtClean="0"/>
              <a:t>period</a:t>
            </a:r>
            <a:r>
              <a:rPr lang="fr-CA" sz="1600" dirty="0" smtClean="0"/>
              <a:t>: 25.436ns</a:t>
            </a:r>
            <a:br>
              <a:rPr lang="fr-CA" sz="1600" dirty="0" smtClean="0"/>
            </a:br>
            <a:r>
              <a:rPr lang="fr-CA" sz="1600" dirty="0" smtClean="0"/>
              <a:t>(Maximum </a:t>
            </a:r>
            <a:r>
              <a:rPr lang="fr-CA" sz="1600" dirty="0" err="1" smtClean="0"/>
              <a:t>Frequency</a:t>
            </a:r>
            <a:r>
              <a:rPr lang="fr-CA" sz="1600" dirty="0" smtClean="0"/>
              <a:t>: 39.314MHz)</a:t>
            </a:r>
          </a:p>
          <a:p>
            <a:pPr lvl="1"/>
            <a:r>
              <a:rPr lang="en-US" sz="1600" dirty="0" smtClean="0"/>
              <a:t>Source:               xDelai_0_0 (FF)</a:t>
            </a:r>
          </a:p>
          <a:p>
            <a:pPr lvl="1"/>
            <a:r>
              <a:rPr lang="en-US" sz="1600" dirty="0" smtClean="0"/>
              <a:t>Destination:          y_19 (FF)</a:t>
            </a:r>
          </a:p>
          <a:p>
            <a:pPr lvl="1"/>
            <a:r>
              <a:rPr lang="en-US" sz="1600" dirty="0" smtClean="0"/>
              <a:t>Data Path Delay:      25.436ns (Levels of Logic = 40)</a:t>
            </a:r>
          </a:p>
          <a:p>
            <a:r>
              <a:rPr lang="en-US" sz="1800" dirty="0" err="1" smtClean="0"/>
              <a:t>Latence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/>
              <a:t>1 cycle</a:t>
            </a:r>
            <a:endParaRPr lang="fr-CA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8</a:t>
            </a:fld>
            <a:endParaRPr lang="fr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038600"/>
            <a:ext cx="657332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1671697"/>
            <a:ext cx="6457122" cy="206210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use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ieee.numeric_std.all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package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firpack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constant Win : integer := 8;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constant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Wout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: integer := 20;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type coefficients is array(natural range &lt;&gt;) of integer range -(2 ** (Win - 1)) to 2 ** (Win - 1);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constant h : coefficients := (-12, 8, 17, 4, -20, -11, 47, 107, 107, 47, -11, -20, 4, 17, 8, -12);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ligneDelais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is array(0 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- 1) of signed(Win - 1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produits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is array(0 to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h'length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- 1) of signed(2 * Win - 1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tabLst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</a:tabLst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firpack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  <a:endParaRPr lang="fr-CA" sz="8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endParaRPr lang="fr-CA" sz="800" dirty="0" smtClean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97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Design #2: </a:t>
            </a:r>
            <a:r>
              <a:rPr lang="fr-CA" dirty="0" smtClean="0"/>
              <a:t>maximiser le débit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D49F1-D733-4ADB-8EDD-012C1456B747}" type="slidenum">
              <a:rPr lang="fr-CA" smtClean="0"/>
              <a:pPr/>
              <a:t>9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946" y="1447800"/>
            <a:ext cx="7467600" cy="2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oneTexte 1"/>
          <p:cNvSpPr txBox="1"/>
          <p:nvPr/>
        </p:nvSpPr>
        <p:spPr>
          <a:xfrm>
            <a:off x="8458200" y="1912203"/>
            <a:ext cx="3048000" cy="83099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7030A0"/>
                </a:solidFill>
              </a:rPr>
              <a:t>Défi:</a:t>
            </a:r>
          </a:p>
          <a:p>
            <a:r>
              <a:rPr lang="fr-CA" sz="1600" dirty="0" smtClean="0">
                <a:solidFill>
                  <a:srgbClr val="7030A0"/>
                </a:solidFill>
              </a:rPr>
              <a:t>Proposer une architecture pour maximiser le débit.</a:t>
            </a:r>
            <a:endParaRPr lang="fr-FR" sz="1600" dirty="0">
              <a:solidFill>
                <a:srgbClr val="7030A0"/>
              </a:solidFill>
            </a:endParaRPr>
          </a:p>
        </p:txBody>
      </p:sp>
      <p:pic>
        <p:nvPicPr>
          <p:cNvPr id="6" name="Image 5" descr="minimiserlatencev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4739" y="4543006"/>
            <a:ext cx="3986014" cy="1894830"/>
          </a:xfrm>
          <a:prstGeom prst="rect">
            <a:avLst/>
          </a:prstGeom>
        </p:spPr>
      </p:pic>
      <p:pic>
        <p:nvPicPr>
          <p:cNvPr id="7" name="Image 6" descr="minimiserlatencev2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4968" y="4349154"/>
            <a:ext cx="2983832" cy="208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7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5342</TotalTime>
  <Words>1141</Words>
  <Application>Microsoft Macintosh PowerPoint</Application>
  <PresentationFormat>Personnalisé</PresentationFormat>
  <Paragraphs>365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presentationCours</vt:lpstr>
      <vt:lpstr>Equation</vt:lpstr>
      <vt:lpstr>Exemple de design d’un filtre numérique</vt:lpstr>
      <vt:lpstr>Exemple de conception: réduction du bruit dans un signal audio à l’aide d’un filtre</vt:lpstr>
      <vt:lpstr>Niveaux de compromis de design et leur impact</vt:lpstr>
      <vt:lpstr>Design #1: forme directe de base</vt:lpstr>
      <vt:lpstr>Design #1: forme directe de base</vt:lpstr>
      <vt:lpstr>Design #1: forme directe de base modélisation de la ligne de délais</vt:lpstr>
      <vt:lpstr>Design #1: forme directe de base modélisation des produits et de leur accumulation</vt:lpstr>
      <vt:lpstr>Design #1: forme directe de base résultats de synthèse</vt:lpstr>
      <vt:lpstr>Design #2: maximiser le débit</vt:lpstr>
      <vt:lpstr>Design #2: forme directe avec les produits pipelinés et un arbre binaire d’additions pipeliné</vt:lpstr>
      <vt:lpstr>Design #2: forme directe avec les produits pipelinés et un arbre binaire d’additions pipeliné</vt:lpstr>
      <vt:lpstr>Design #2: forme directe avec les produits pipelinés et un arbre binaire d’additions pipeliné</vt:lpstr>
      <vt:lpstr>Design #2 Résultats de la synthèse</vt:lpstr>
      <vt:lpstr>Design #3: forme compacte</vt:lpstr>
      <vt:lpstr>Design #3: forme compacte chemin des données</vt:lpstr>
      <vt:lpstr>Design #3: forme compacte modélisation VHDL</vt:lpstr>
      <vt:lpstr>Design #3: forme compacte Résultats de la synthèse</vt:lpstr>
      <vt:lpstr>Sommaire</vt:lpstr>
      <vt:lpstr>En conclusion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797</cp:revision>
  <dcterms:created xsi:type="dcterms:W3CDTF">2009-09-03T13:30:34Z</dcterms:created>
  <dcterms:modified xsi:type="dcterms:W3CDTF">2014-11-19T22:54:13Z</dcterms:modified>
</cp:coreProperties>
</file>