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422" r:id="rId2"/>
    <p:sldId id="503" r:id="rId3"/>
    <p:sldId id="502" r:id="rId4"/>
    <p:sldId id="303" r:id="rId5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4" autoAdjust="0"/>
    <p:restoredTop sz="96984" autoAdjust="0"/>
  </p:normalViewPr>
  <p:slideViewPr>
    <p:cSldViewPr>
      <p:cViewPr varScale="1">
        <p:scale>
          <a:sx n="105" d="100"/>
          <a:sy n="105" d="100"/>
        </p:scale>
        <p:origin x="-96" y="-104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Relationship Id="rId3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2014-11-21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2014-11-21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Analyse détaillée du </a:t>
            </a:r>
            <a:r>
              <a:rPr lang="fr-CA" dirty="0" smtClean="0"/>
              <a:t>pipeline</a:t>
            </a:r>
          </a:p>
        </p:txBody>
      </p:sp>
      <p:sp>
        <p:nvSpPr>
          <p:cNvPr id="6147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fr-CA" dirty="0" smtClean="0"/>
          </a:p>
          <a:p>
            <a:pPr eaLnBrk="1" hangingPunct="1"/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26700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 détaillée du pipeline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Soit:</a:t>
            </a:r>
          </a:p>
          <a:p>
            <a:pPr lvl="1"/>
            <a:r>
              <a:rPr lang="fr-CA" dirty="0" smtClean="0"/>
              <a:t>C</a:t>
            </a:r>
            <a:r>
              <a:rPr lang="fr-CA" baseline="-25000" dirty="0" smtClean="0"/>
              <a:t>p</a:t>
            </a:r>
            <a:r>
              <a:rPr lang="fr-CA" dirty="0" smtClean="0"/>
              <a:t>: coût du circuit </a:t>
            </a:r>
            <a:r>
              <a:rPr lang="fr-CA" dirty="0" err="1" smtClean="0"/>
              <a:t>pipeliné</a:t>
            </a:r>
            <a:endParaRPr lang="fr-CA" dirty="0" smtClean="0"/>
          </a:p>
          <a:p>
            <a:pPr lvl="1"/>
            <a:r>
              <a:rPr lang="fr-CA" dirty="0" smtClean="0"/>
              <a:t>C: coût du circuit sans pipeline</a:t>
            </a:r>
          </a:p>
          <a:p>
            <a:pPr lvl="1"/>
            <a:r>
              <a:rPr lang="fr-CA" dirty="0" smtClean="0"/>
              <a:t>k: nombre d’étages de pipeline</a:t>
            </a:r>
          </a:p>
          <a:p>
            <a:pPr lvl="1"/>
            <a:r>
              <a:rPr lang="fr-CA" dirty="0" smtClean="0"/>
              <a:t>L: coût supplémentaire par étage de pipeline</a:t>
            </a:r>
          </a:p>
          <a:p>
            <a:pPr lvl="1"/>
            <a:r>
              <a:rPr lang="fr-CA" dirty="0" smtClean="0"/>
              <a:t>On a C</a:t>
            </a:r>
            <a:r>
              <a:rPr lang="fr-CA" baseline="-25000" dirty="0" smtClean="0"/>
              <a:t>p</a:t>
            </a:r>
            <a:r>
              <a:rPr lang="fr-CA" dirty="0" smtClean="0"/>
              <a:t> = C + k × L</a:t>
            </a:r>
          </a:p>
          <a:p>
            <a:r>
              <a:rPr lang="fr-CA" dirty="0" smtClean="0"/>
              <a:t>Soit:</a:t>
            </a:r>
          </a:p>
          <a:p>
            <a:pPr lvl="1"/>
            <a:r>
              <a:rPr lang="fr-CA" dirty="0" err="1" smtClean="0"/>
              <a:t>T</a:t>
            </a:r>
            <a:r>
              <a:rPr lang="fr-CA" baseline="-25000" dirty="0" err="1" smtClean="0"/>
              <a:t>p</a:t>
            </a:r>
            <a:r>
              <a:rPr lang="fr-CA" dirty="0" smtClean="0"/>
              <a:t>: délai du circuit avec pipeline</a:t>
            </a:r>
          </a:p>
          <a:p>
            <a:pPr lvl="1"/>
            <a:r>
              <a:rPr lang="fr-CA" dirty="0" smtClean="0"/>
              <a:t>T: délai du circuit sans pipeline</a:t>
            </a:r>
          </a:p>
          <a:p>
            <a:pPr lvl="1"/>
            <a:r>
              <a:rPr lang="fr-CA" dirty="0" smtClean="0"/>
              <a:t>S = t</a:t>
            </a:r>
            <a:r>
              <a:rPr lang="fr-CA" baseline="-25000" dirty="0" smtClean="0"/>
              <a:t>d</a:t>
            </a:r>
            <a:r>
              <a:rPr lang="fr-CA" dirty="0" smtClean="0"/>
              <a:t> +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su</a:t>
            </a:r>
            <a:r>
              <a:rPr lang="fr-CA" dirty="0" smtClean="0"/>
              <a:t>: contribution des registres au chemin critique</a:t>
            </a:r>
          </a:p>
          <a:p>
            <a:pPr lvl="1"/>
            <a:r>
              <a:rPr lang="fr-CA" dirty="0" smtClean="0"/>
              <a:t>Si on suppose qu’on brise le chemin critique en k étages égaux, on a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</a:t>
            </a:r>
            <a:r>
              <a:rPr lang="fr-CA" dirty="0" smtClean="0"/>
              <a:t> = T / k + S</a:t>
            </a:r>
          </a:p>
          <a:p>
            <a:pPr lvl="1"/>
            <a:endParaRPr lang="fr-CA" dirty="0" smtClean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 smtClean="0"/>
              <a:t>On veut minimiser la métrique M = C</a:t>
            </a:r>
            <a:r>
              <a:rPr lang="fr-CA" baseline="-25000" dirty="0" smtClean="0"/>
              <a:t>p </a:t>
            </a:r>
            <a:r>
              <a:rPr lang="fr-CA" dirty="0" smtClean="0"/>
              <a:t>×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</a:t>
            </a:r>
            <a:r>
              <a:rPr lang="fr-CA" dirty="0" smtClean="0"/>
              <a:t>:</a:t>
            </a:r>
          </a:p>
          <a:p>
            <a:pPr marL="0" indent="0" algn="ctr">
              <a:buNone/>
            </a:pPr>
            <a:r>
              <a:rPr lang="fr-CA" dirty="0" smtClean="0"/>
              <a:t>(on veut un petit C</a:t>
            </a:r>
            <a:r>
              <a:rPr lang="fr-CA" baseline="-25000" dirty="0" smtClean="0"/>
              <a:t>p</a:t>
            </a:r>
            <a:r>
              <a:rPr lang="fr-CA" dirty="0" smtClean="0"/>
              <a:t> et un petit </a:t>
            </a:r>
            <a:r>
              <a:rPr lang="fr-CA" dirty="0" err="1" smtClean="0"/>
              <a:t>T</a:t>
            </a:r>
            <a:r>
              <a:rPr lang="fr-CA" baseline="-25000" dirty="0" err="1" smtClean="0"/>
              <a:t>p</a:t>
            </a:r>
            <a:r>
              <a:rPr lang="fr-CA" dirty="0" smtClean="0"/>
              <a:t>)</a:t>
            </a:r>
            <a:endParaRPr lang="fr-CA" dirty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On prend la dérivée partielle par rapport à k: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On trouve </a:t>
            </a:r>
            <a:r>
              <a:rPr lang="fr-CA" dirty="0" err="1" smtClean="0"/>
              <a:t>k</a:t>
            </a:r>
            <a:r>
              <a:rPr lang="fr-CA" baseline="-25000" dirty="0" err="1" smtClean="0"/>
              <a:t>opt</a:t>
            </a:r>
            <a:r>
              <a:rPr lang="fr-CA" dirty="0" smtClean="0"/>
              <a:t> pour lequel la métrique est minimale:</a:t>
            </a:r>
            <a:endParaRPr lang="fr-FR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769742"/>
              </p:ext>
            </p:extLst>
          </p:nvPr>
        </p:nvGraphicFramePr>
        <p:xfrm>
          <a:off x="7543800" y="2457450"/>
          <a:ext cx="3170238" cy="127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0" name="Équation" r:id="rId3" imgW="2019240" imgH="812520" progId="Equation.3">
                  <p:embed/>
                </p:oleObj>
              </mc:Choice>
              <mc:Fallback>
                <p:oleObj name="Équation" r:id="rId3" imgW="201924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2457450"/>
                        <a:ext cx="3170238" cy="127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199337"/>
              </p:ext>
            </p:extLst>
          </p:nvPr>
        </p:nvGraphicFramePr>
        <p:xfrm>
          <a:off x="8153400" y="4218907"/>
          <a:ext cx="1973678" cy="65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1" name="Équation" r:id="rId5" imgW="1257120" imgH="419040" progId="Equation.3">
                  <p:embed/>
                </p:oleObj>
              </mc:Choice>
              <mc:Fallback>
                <p:oleObj name="Équation" r:id="rId5" imgW="12571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4218907"/>
                        <a:ext cx="1973678" cy="657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556498"/>
              </p:ext>
            </p:extLst>
          </p:nvPr>
        </p:nvGraphicFramePr>
        <p:xfrm>
          <a:off x="7848600" y="5627143"/>
          <a:ext cx="2412274" cy="69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2" name="Équation" r:id="rId7" imgW="1536480" imgH="444240" progId="Equation.3">
                  <p:embed/>
                </p:oleObj>
              </mc:Choice>
              <mc:Fallback>
                <p:oleObj name="Équation" r:id="rId7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627143"/>
                        <a:ext cx="2412274" cy="697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6952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453071"/>
            <a:ext cx="5439626" cy="3261929"/>
          </a:xfrm>
          <a:prstGeom prst="rect">
            <a:avLst/>
          </a:prstGeom>
        </p:spPr>
      </p:pic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 détaillée du pipeline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A"/>
          </a:p>
        </p:txBody>
      </p:sp>
      <p:sp>
        <p:nvSpPr>
          <p:cNvPr id="27" name="ZoneTexte 16"/>
          <p:cNvSpPr txBox="1">
            <a:spLocks noChangeArrowheads="1"/>
          </p:cNvSpPr>
          <p:nvPr/>
        </p:nvSpPr>
        <p:spPr bwMode="auto">
          <a:xfrm>
            <a:off x="6781800" y="5952292"/>
            <a:ext cx="4624980" cy="67710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600" dirty="0" smtClean="0">
                <a:solidFill>
                  <a:schemeClr val="tx2"/>
                </a:solidFill>
                <a:latin typeface="Calibri" pitchFamily="34" charset="0"/>
              </a:rPr>
              <a:t>Quelle est la valeur de L pour un FPGA?</a:t>
            </a:r>
          </a:p>
          <a:p>
            <a:r>
              <a:rPr lang="fr-CA" sz="1600" dirty="0" smtClean="0">
                <a:solidFill>
                  <a:schemeClr val="tx2"/>
                </a:solidFill>
                <a:latin typeface="Calibri" pitchFamily="34" charset="0"/>
              </a:rPr>
              <a:t>Quel est le </a:t>
            </a:r>
            <a:r>
              <a:rPr lang="fr-CA" sz="1600" dirty="0" err="1" smtClean="0">
                <a:solidFill>
                  <a:schemeClr val="tx2"/>
                </a:solidFill>
                <a:latin typeface="Calibri" pitchFamily="34" charset="0"/>
              </a:rPr>
              <a:t>k</a:t>
            </a:r>
            <a:r>
              <a:rPr lang="fr-CA" sz="1600" baseline="-25000" dirty="0" err="1" smtClean="0">
                <a:solidFill>
                  <a:schemeClr val="tx2"/>
                </a:solidFill>
                <a:latin typeface="Calibri" pitchFamily="34" charset="0"/>
              </a:rPr>
              <a:t>opt</a:t>
            </a:r>
            <a:r>
              <a:rPr lang="fr-CA" sz="1600" dirty="0" smtClean="0">
                <a:solidFill>
                  <a:schemeClr val="tx2"/>
                </a:solidFill>
                <a:latin typeface="Calibri" pitchFamily="34" charset="0"/>
              </a:rPr>
              <a:t> correspondant?</a:t>
            </a:r>
            <a:endParaRPr lang="fr-CA" sz="1600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10" name="Obje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63980"/>
              </p:ext>
            </p:extLst>
          </p:nvPr>
        </p:nvGraphicFramePr>
        <p:xfrm>
          <a:off x="7848600" y="2678574"/>
          <a:ext cx="2412274" cy="697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3" name="Équation" r:id="rId4" imgW="1536480" imgH="444240" progId="Equation.3">
                  <p:embed/>
                </p:oleObj>
              </mc:Choice>
              <mc:Fallback>
                <p:oleObj name="Équation" r:id="rId4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678574"/>
                        <a:ext cx="2412274" cy="697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253263"/>
              </p:ext>
            </p:extLst>
          </p:nvPr>
        </p:nvGraphicFramePr>
        <p:xfrm>
          <a:off x="6281738" y="1208088"/>
          <a:ext cx="2868612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4" name="Équation" r:id="rId6" imgW="2019240" imgH="812520" progId="Equation.3">
                  <p:embed/>
                </p:oleObj>
              </mc:Choice>
              <mc:Fallback>
                <p:oleObj name="Équation" r:id="rId6" imgW="2019240" imgH="8125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738" y="1208088"/>
                        <a:ext cx="2868612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042282"/>
              </p:ext>
            </p:extLst>
          </p:nvPr>
        </p:nvGraphicFramePr>
        <p:xfrm>
          <a:off x="9753600" y="1484088"/>
          <a:ext cx="1948536" cy="64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15" name="Équation" r:id="rId8" imgW="1257120" imgH="419040" progId="Equation.3">
                  <p:embed/>
                </p:oleObj>
              </mc:Choice>
              <mc:Fallback>
                <p:oleObj name="Équation" r:id="rId8" imgW="1257120" imgH="419040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00" y="1484088"/>
                        <a:ext cx="1948536" cy="64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ZoneTexte 16"/>
          <p:cNvSpPr txBox="1">
            <a:spLocks noChangeArrowheads="1"/>
          </p:cNvSpPr>
          <p:nvPr/>
        </p:nvSpPr>
        <p:spPr bwMode="auto">
          <a:xfrm>
            <a:off x="8610600" y="4419600"/>
            <a:ext cx="2667000" cy="4308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pPr algn="ctr"/>
            <a:r>
              <a:rPr lang="fr-CA" sz="1600" dirty="0" smtClean="0">
                <a:solidFill>
                  <a:schemeClr val="tx2"/>
                </a:solidFill>
                <a:latin typeface="Calibri" pitchFamily="34" charset="0"/>
              </a:rPr>
              <a:t>C = 100, L = 25, T = 100, S = 10</a:t>
            </a:r>
            <a:endParaRPr lang="fr-CA" sz="1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Soit:</a:t>
            </a:r>
          </a:p>
          <a:p>
            <a:pPr lvl="1"/>
            <a:r>
              <a:rPr lang="fr-CA" dirty="0"/>
              <a:t>C</a:t>
            </a:r>
            <a:r>
              <a:rPr lang="fr-CA" baseline="-25000" dirty="0"/>
              <a:t>p</a:t>
            </a:r>
            <a:r>
              <a:rPr lang="fr-CA" dirty="0"/>
              <a:t>: coût du circuit </a:t>
            </a:r>
            <a:r>
              <a:rPr lang="fr-CA" dirty="0" err="1"/>
              <a:t>pipeliné</a:t>
            </a:r>
            <a:endParaRPr lang="fr-CA" dirty="0"/>
          </a:p>
          <a:p>
            <a:pPr lvl="1"/>
            <a:r>
              <a:rPr lang="fr-CA" dirty="0"/>
              <a:t>C: coût du circuit sans pipeline</a:t>
            </a:r>
          </a:p>
          <a:p>
            <a:pPr lvl="1"/>
            <a:r>
              <a:rPr lang="fr-CA" dirty="0"/>
              <a:t>k: nombre d’étages de pipeline</a:t>
            </a:r>
          </a:p>
          <a:p>
            <a:pPr lvl="1"/>
            <a:r>
              <a:rPr lang="fr-CA" dirty="0"/>
              <a:t>L: coût supplémentaire par étage de pipeline</a:t>
            </a:r>
          </a:p>
          <a:p>
            <a:pPr lvl="1"/>
            <a:r>
              <a:rPr lang="fr-CA" dirty="0"/>
              <a:t>On a C</a:t>
            </a:r>
            <a:r>
              <a:rPr lang="fr-CA" baseline="-25000" dirty="0"/>
              <a:t>p</a:t>
            </a:r>
            <a:r>
              <a:rPr lang="fr-CA" dirty="0"/>
              <a:t> = C + k × L</a:t>
            </a:r>
          </a:p>
          <a:p>
            <a:r>
              <a:rPr lang="fr-CA" dirty="0"/>
              <a:t>Soit:</a:t>
            </a:r>
          </a:p>
          <a:p>
            <a:pPr lvl="1"/>
            <a:r>
              <a:rPr lang="fr-CA" dirty="0" err="1"/>
              <a:t>T</a:t>
            </a:r>
            <a:r>
              <a:rPr lang="fr-CA" baseline="-25000" dirty="0" err="1"/>
              <a:t>p</a:t>
            </a:r>
            <a:r>
              <a:rPr lang="fr-CA" dirty="0"/>
              <a:t>: délai du circuit avec pipeline</a:t>
            </a:r>
          </a:p>
          <a:p>
            <a:pPr lvl="1"/>
            <a:r>
              <a:rPr lang="fr-CA" dirty="0"/>
              <a:t>T: délai du circuit sans pipeline</a:t>
            </a:r>
          </a:p>
          <a:p>
            <a:pPr lvl="1"/>
            <a:r>
              <a:rPr lang="fr-CA" dirty="0"/>
              <a:t>S = t</a:t>
            </a:r>
            <a:r>
              <a:rPr lang="fr-CA" baseline="-25000" dirty="0"/>
              <a:t>d</a:t>
            </a:r>
            <a:r>
              <a:rPr lang="fr-CA" dirty="0"/>
              <a:t> + </a:t>
            </a:r>
            <a:r>
              <a:rPr lang="fr-CA" dirty="0" err="1"/>
              <a:t>t</a:t>
            </a:r>
            <a:r>
              <a:rPr lang="fr-CA" baseline="-25000" dirty="0" err="1"/>
              <a:t>su</a:t>
            </a:r>
            <a:r>
              <a:rPr lang="fr-CA" dirty="0"/>
              <a:t>: contribution des registres au chemin critique</a:t>
            </a:r>
          </a:p>
          <a:p>
            <a:pPr lvl="1"/>
            <a:r>
              <a:rPr lang="fr-CA" dirty="0"/>
              <a:t>Si on suppose qu’on brise le chemin critique en k étages égaux, on a </a:t>
            </a:r>
            <a:r>
              <a:rPr lang="fr-CA" dirty="0" err="1"/>
              <a:t>T</a:t>
            </a:r>
            <a:r>
              <a:rPr lang="fr-CA" baseline="-25000" dirty="0" err="1"/>
              <a:t>p</a:t>
            </a:r>
            <a:r>
              <a:rPr lang="fr-CA" dirty="0"/>
              <a:t> = T / k + S</a:t>
            </a:r>
          </a:p>
          <a:p>
            <a:pPr lvl="1"/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2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11480800" y="6416678"/>
            <a:ext cx="609600" cy="365125"/>
          </a:xfrm>
        </p:spPr>
        <p:txBody>
          <a:bodyPr/>
          <a:lstStyle/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312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 smtClean="0"/>
              <a:t>Faire une analyse détaillée du pipeline dans un circuit en tenant compte des co</a:t>
            </a:r>
            <a:r>
              <a:rPr lang="fr-CA" sz="1800" dirty="0" smtClean="0"/>
              <a:t>ûts et des délais. (B3)</a:t>
            </a:r>
            <a:endParaRPr lang="fr-CA" sz="1800" dirty="0" smtClean="0"/>
          </a:p>
          <a:p>
            <a:r>
              <a:rPr lang="fr-CA" sz="1800" dirty="0" smtClean="0"/>
              <a:t>Expliquer </a:t>
            </a:r>
            <a:r>
              <a:rPr lang="fr-CA" sz="1800" dirty="0"/>
              <a:t>les particularités, avantages et inconvénients du pipeline sur FPGA. (B2)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5396</TotalTime>
  <Words>368</Words>
  <Application>Microsoft Macintosh PowerPoint</Application>
  <PresentationFormat>Personnalisé</PresentationFormat>
  <Paragraphs>57</Paragraphs>
  <Slides>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presentationCours</vt:lpstr>
      <vt:lpstr>Équation</vt:lpstr>
      <vt:lpstr>Analyse détaillée du pipeline</vt:lpstr>
      <vt:lpstr>Analyse détaillée du pipeline</vt:lpstr>
      <vt:lpstr>Analyse détaillée du pipeline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809</cp:revision>
  <dcterms:created xsi:type="dcterms:W3CDTF">2009-09-03T13:30:34Z</dcterms:created>
  <dcterms:modified xsi:type="dcterms:W3CDTF">2014-11-21T17:31:25Z</dcterms:modified>
</cp:coreProperties>
</file>