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14"/>
  </p:notesMasterIdLst>
  <p:handoutMasterIdLst>
    <p:handoutMasterId r:id="rId15"/>
  </p:handoutMasterIdLst>
  <p:sldIdLst>
    <p:sldId id="422" r:id="rId2"/>
    <p:sldId id="507" r:id="rId3"/>
    <p:sldId id="494" r:id="rId4"/>
    <p:sldId id="436" r:id="rId5"/>
    <p:sldId id="498" r:id="rId6"/>
    <p:sldId id="438" r:id="rId7"/>
    <p:sldId id="439" r:id="rId8"/>
    <p:sldId id="501" r:id="rId9"/>
    <p:sldId id="509" r:id="rId10"/>
    <p:sldId id="508" r:id="rId11"/>
    <p:sldId id="500" r:id="rId12"/>
    <p:sldId id="303" r:id="rId13"/>
  </p:sldIdLst>
  <p:sldSz cx="12192000" cy="6858000"/>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2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92" autoAdjust="0"/>
    <p:restoredTop sz="96984" autoAdjust="0"/>
  </p:normalViewPr>
  <p:slideViewPr>
    <p:cSldViewPr>
      <p:cViewPr varScale="1">
        <p:scale>
          <a:sx n="108" d="100"/>
          <a:sy n="108" d="100"/>
        </p:scale>
        <p:origin x="360" y="184"/>
      </p:cViewPr>
      <p:guideLst>
        <p:guide orient="horz" pos="4224"/>
        <p:guide pos="3840"/>
      </p:guideLst>
    </p:cSldViewPr>
  </p:slideViewPr>
  <p:notesTextViewPr>
    <p:cViewPr>
      <p:scale>
        <a:sx n="100" d="100"/>
        <a:sy n="100" d="100"/>
      </p:scale>
      <p:origin x="0" y="0"/>
    </p:cViewPr>
  </p:notesTextViewPr>
  <p:sorterViewPr>
    <p:cViewPr>
      <p:scale>
        <a:sx n="125" d="100"/>
        <a:sy n="125" d="100"/>
      </p:scale>
      <p:origin x="0" y="0"/>
    </p:cViewPr>
  </p:sorterViewPr>
  <p:notesViewPr>
    <p:cSldViewPr showGuides="1">
      <p:cViewPr varScale="1">
        <p:scale>
          <a:sx n="102" d="100"/>
          <a:sy n="102" d="100"/>
        </p:scale>
        <p:origin x="3252" y="114"/>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 Id="rId3"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694451-A89E-4725-8413-5678DE932E3D}" type="datetimeFigureOut">
              <a:rPr lang="fr-CA" smtClean="0"/>
              <a:t>16-08-17</a:t>
            </a:fld>
            <a:endParaRPr lang="fr-CA"/>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7203FD-9785-47BD-80F8-5A62C494DD65}" type="slidenum">
              <a:rPr lang="fr-CA" smtClean="0"/>
              <a:t>‹#›</a:t>
            </a:fld>
            <a:endParaRPr lang="fr-CA"/>
          </a:p>
        </p:txBody>
      </p:sp>
    </p:spTree>
    <p:extLst>
      <p:ext uri="{BB962C8B-B14F-4D97-AF65-F5344CB8AC3E}">
        <p14:creationId xmlns:p14="http://schemas.microsoft.com/office/powerpoint/2010/main" val="3062846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78C2F68-A10D-43F4-A479-56FE030F73B2}" type="datetimeFigureOut">
              <a:rPr lang="fr-FR"/>
              <a:pPr>
                <a:defRPr/>
              </a:pPr>
              <a:t>17/08/2016</a:t>
            </a:fld>
            <a:endParaRPr lang="fr-CA"/>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CA"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9A5F2D7-1004-42BA-8530-5564CEA589E6}" type="slidenum">
              <a:rPr lang="fr-CA"/>
              <a:pPr>
                <a:defRPr/>
              </a:pPr>
              <a:t>‹#›</a:t>
            </a:fld>
            <a:endParaRPr lang="fr-CA"/>
          </a:p>
        </p:txBody>
      </p:sp>
    </p:spTree>
    <p:extLst>
      <p:ext uri="{BB962C8B-B14F-4D97-AF65-F5344CB8AC3E}">
        <p14:creationId xmlns:p14="http://schemas.microsoft.com/office/powerpoint/2010/main" val="40779101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lvl1pPr algn="ctr">
              <a:defRPr/>
            </a:lvl1pPr>
          </a:lstStyle>
          <a:p>
            <a:r>
              <a:rPr lang="fr-FR" dirty="0" smtClean="0"/>
              <a:t>Cliquez pour modifier le style du titre</a:t>
            </a:r>
            <a:endParaRPr lang="fr-CA" dirty="0"/>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dirty="0"/>
          </a:p>
        </p:txBody>
      </p:sp>
      <p:sp>
        <p:nvSpPr>
          <p:cNvPr id="4" name="Espace réservé du numéro de diapositive 5"/>
          <p:cNvSpPr>
            <a:spLocks noGrp="1"/>
          </p:cNvSpPr>
          <p:nvPr>
            <p:ph type="sldNum" sz="quarter" idx="10"/>
          </p:nvPr>
        </p:nvSpPr>
        <p:spPr/>
        <p:txBody>
          <a:bodyPr/>
          <a:lstStyle>
            <a:lvl1pPr>
              <a:defRPr/>
            </a:lvl1pPr>
          </a:lstStyle>
          <a:p>
            <a:pPr>
              <a:defRPr/>
            </a:pPr>
            <a:fld id="{4CC32529-5FD2-4024-9DE7-2CCFFFC4DBA2}" type="slidenum">
              <a:rPr lang="fr-CA" smtClean="0"/>
              <a:pPr>
                <a:defRPr/>
              </a:pPr>
              <a:t>‹#›</a:t>
            </a:fld>
            <a:endParaRPr lang="fr-CA"/>
          </a:p>
        </p:txBody>
      </p:sp>
      <p:pic>
        <p:nvPicPr>
          <p:cNvPr id="5" name="Image 4"/>
          <p:cNvPicPr>
            <a:picLocks noChangeAspect="1"/>
          </p:cNvPicPr>
          <p:nvPr userDrawn="1"/>
        </p:nvPicPr>
        <p:blipFill>
          <a:blip r:embed="rId2" cstate="print"/>
          <a:srcRect/>
          <a:stretch>
            <a:fillRect/>
          </a:stretch>
        </p:blipFill>
        <p:spPr bwMode="auto">
          <a:xfrm>
            <a:off x="4648200" y="5872165"/>
            <a:ext cx="838200" cy="295275"/>
          </a:xfrm>
          <a:prstGeom prst="rect">
            <a:avLst/>
          </a:prstGeom>
          <a:noFill/>
          <a:ln w="9525">
            <a:noFill/>
            <a:miter lim="800000"/>
            <a:headEnd/>
            <a:tailEnd/>
          </a:ln>
        </p:spPr>
      </p:pic>
      <p:sp>
        <p:nvSpPr>
          <p:cNvPr id="6" name="Rectangle 5"/>
          <p:cNvSpPr/>
          <p:nvPr userDrawn="1"/>
        </p:nvSpPr>
        <p:spPr>
          <a:xfrm>
            <a:off x="3759200" y="6172203"/>
            <a:ext cx="4673600" cy="246221"/>
          </a:xfrm>
          <a:prstGeom prst="rect">
            <a:avLst/>
          </a:prstGeom>
        </p:spPr>
        <p:txBody>
          <a:bodyPr wrap="square">
            <a:spAutoFit/>
          </a:bodyPr>
          <a:lstStyle/>
          <a:p>
            <a:pPr algn="ctr"/>
            <a:r>
              <a:rPr lang="fr-CA" sz="1000" kern="1200" dirty="0" smtClean="0">
                <a:solidFill>
                  <a:schemeClr val="tx1"/>
                </a:solidFill>
                <a:latin typeface="Arial" charset="0"/>
                <a:ea typeface="+mn-ea"/>
                <a:cs typeface="Arial" charset="0"/>
              </a:rPr>
              <a:t>http://creativecommons.org/licenses/by-nc-sa/2.5/ca/</a:t>
            </a:r>
            <a:endParaRPr lang="fr-CA" sz="1000" dirty="0"/>
          </a:p>
        </p:txBody>
      </p:sp>
      <p:sp>
        <p:nvSpPr>
          <p:cNvPr id="7" name="Rectangle 6"/>
          <p:cNvSpPr/>
          <p:nvPr userDrawn="1"/>
        </p:nvSpPr>
        <p:spPr>
          <a:xfrm>
            <a:off x="5562600" y="5896692"/>
            <a:ext cx="2743200" cy="246221"/>
          </a:xfrm>
          <a:prstGeom prst="rect">
            <a:avLst/>
          </a:prstGeom>
        </p:spPr>
        <p:txBody>
          <a:bodyPr wrap="square">
            <a:spAutoFit/>
          </a:bodyPr>
          <a:lstStyle/>
          <a:p>
            <a:pPr algn="l"/>
            <a:r>
              <a:rPr lang="fr-CA" sz="1000" kern="1200" dirty="0" smtClean="0">
                <a:solidFill>
                  <a:schemeClr val="tx1"/>
                </a:solidFill>
                <a:latin typeface="Arial" charset="0"/>
                <a:ea typeface="+mn-ea"/>
                <a:cs typeface="Arial" charset="0"/>
              </a:rPr>
              <a:t>Pierre Langlois</a:t>
            </a:r>
            <a:endParaRPr lang="fr-CA" sz="10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dirty="0"/>
          </a:p>
        </p:txBody>
      </p:sp>
      <p:sp>
        <p:nvSpPr>
          <p:cNvPr id="3" name="Espace réservé du contenu 2"/>
          <p:cNvSpPr>
            <a:spLocks noGrp="1"/>
          </p:cNvSpPr>
          <p:nvPr>
            <p:ph idx="1"/>
          </p:nvPr>
        </p:nvSpPr>
        <p:spPr>
          <a:xfrm>
            <a:off x="203200" y="1600200"/>
            <a:ext cx="11785600" cy="480060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u numéro de diapositive 5"/>
          <p:cNvSpPr>
            <a:spLocks noGrp="1"/>
          </p:cNvSpPr>
          <p:nvPr>
            <p:ph type="sldNum" sz="quarter" idx="10"/>
          </p:nvPr>
        </p:nvSpPr>
        <p:spPr/>
        <p:txBody>
          <a:bodyPr/>
          <a:lstStyle>
            <a:lvl1pPr>
              <a:defRPr/>
            </a:lvl1pPr>
          </a:lstStyle>
          <a:p>
            <a:pPr>
              <a:defRPr/>
            </a:pPr>
            <a:fld id="{A4D6AE17-047E-41BA-B5C0-1A5C3085BF8A}" type="slidenum">
              <a:rPr lang="fr-CA" smtClean="0"/>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203200" y="1600201"/>
            <a:ext cx="5791200" cy="464819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u contenu 3"/>
          <p:cNvSpPr>
            <a:spLocks noGrp="1"/>
          </p:cNvSpPr>
          <p:nvPr>
            <p:ph sz="half" idx="2"/>
          </p:nvPr>
        </p:nvSpPr>
        <p:spPr>
          <a:xfrm>
            <a:off x="6197600" y="1600201"/>
            <a:ext cx="5791200" cy="464819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5" name="Espace réservé du numéro de diapositive 5"/>
          <p:cNvSpPr>
            <a:spLocks noGrp="1"/>
          </p:cNvSpPr>
          <p:nvPr>
            <p:ph type="sldNum" sz="quarter" idx="10"/>
          </p:nvPr>
        </p:nvSpPr>
        <p:spPr/>
        <p:txBody>
          <a:bodyPr/>
          <a:lstStyle>
            <a:lvl1pPr>
              <a:defRPr/>
            </a:lvl1pPr>
          </a:lstStyle>
          <a:p>
            <a:pPr>
              <a:defRPr/>
            </a:pPr>
            <a:fld id="{9B48574A-CFBD-4404-83F8-371A983077BD}" type="slidenum">
              <a:rPr lang="fr-CA" smtClean="0"/>
              <a:pPr>
                <a:defRPr/>
              </a:pPr>
              <a:t>‹#›</a:t>
            </a:fld>
            <a:endParaRPr lang="fr-C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un contenu à gauch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203200" y="1600201"/>
            <a:ext cx="5791200" cy="464819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5" name="Espace réservé du numéro de diapositive 5"/>
          <p:cNvSpPr>
            <a:spLocks noGrp="1"/>
          </p:cNvSpPr>
          <p:nvPr>
            <p:ph type="sldNum" sz="quarter" idx="10"/>
          </p:nvPr>
        </p:nvSpPr>
        <p:spPr/>
        <p:txBody>
          <a:bodyPr/>
          <a:lstStyle>
            <a:lvl1pPr>
              <a:defRPr/>
            </a:lvl1pPr>
          </a:lstStyle>
          <a:p>
            <a:pPr>
              <a:defRPr/>
            </a:pPr>
            <a:fld id="{9B48574A-CFBD-4404-83F8-371A983077BD}" type="slidenum">
              <a:rPr lang="fr-CA" smtClean="0"/>
              <a:pPr>
                <a:defRPr/>
              </a:pPr>
              <a:t>‹#›</a:t>
            </a:fld>
            <a:endParaRPr lang="fr-CA"/>
          </a:p>
        </p:txBody>
      </p:sp>
    </p:spTree>
    <p:extLst>
      <p:ext uri="{BB962C8B-B14F-4D97-AF65-F5344CB8AC3E}">
        <p14:creationId xmlns:p14="http://schemas.microsoft.com/office/powerpoint/2010/main" val="40606729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numéro de diapositive 5"/>
          <p:cNvSpPr>
            <a:spLocks noGrp="1"/>
          </p:cNvSpPr>
          <p:nvPr>
            <p:ph type="sldNum" sz="quarter" idx="10"/>
          </p:nvPr>
        </p:nvSpPr>
        <p:spPr/>
        <p:txBody>
          <a:bodyPr/>
          <a:lstStyle>
            <a:lvl1pPr>
              <a:defRPr/>
            </a:lvl1pPr>
          </a:lstStyle>
          <a:p>
            <a:pPr>
              <a:defRPr/>
            </a:pPr>
            <a:fld id="{D28BE8E4-6591-45C6-A272-62105CCA8EB3}" type="slidenum">
              <a:rPr lang="fr-CA" smtClean="0"/>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203200" y="152400"/>
            <a:ext cx="11785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endParaRPr lang="fr-CA" dirty="0" smtClean="0"/>
          </a:p>
        </p:txBody>
      </p:sp>
      <p:sp>
        <p:nvSpPr>
          <p:cNvPr id="1027" name="Espace réservé du texte 2"/>
          <p:cNvSpPr>
            <a:spLocks noGrp="1"/>
          </p:cNvSpPr>
          <p:nvPr>
            <p:ph type="body" idx="1"/>
          </p:nvPr>
        </p:nvSpPr>
        <p:spPr bwMode="auto">
          <a:xfrm>
            <a:off x="203200" y="1143000"/>
            <a:ext cx="11785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smtClean="0"/>
          </a:p>
        </p:txBody>
      </p:sp>
      <p:sp>
        <p:nvSpPr>
          <p:cNvPr id="6" name="Espace réservé du numéro de diapositive 5"/>
          <p:cNvSpPr>
            <a:spLocks noGrp="1"/>
          </p:cNvSpPr>
          <p:nvPr>
            <p:ph type="sldNum" sz="quarter" idx="4"/>
          </p:nvPr>
        </p:nvSpPr>
        <p:spPr>
          <a:xfrm>
            <a:off x="11480800" y="6416678"/>
            <a:ext cx="609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9366B14-A7FF-4E2A-AE43-545D1BA4EA4B}" type="slidenum">
              <a:rPr lang="fr-CA" smtClean="0"/>
              <a:pPr>
                <a:defRPr/>
              </a:pPr>
              <a:t>‹#›</a:t>
            </a:fld>
            <a:endParaRPr lang="fr-CA"/>
          </a:p>
        </p:txBody>
      </p:sp>
      <p:sp>
        <p:nvSpPr>
          <p:cNvPr id="8" name="ZoneTexte 7"/>
          <p:cNvSpPr txBox="1"/>
          <p:nvPr/>
        </p:nvSpPr>
        <p:spPr>
          <a:xfrm>
            <a:off x="965200" y="6553200"/>
            <a:ext cx="4673600" cy="153988"/>
          </a:xfrm>
          <a:prstGeom prst="rect">
            <a:avLst/>
          </a:prstGeom>
          <a:noFill/>
        </p:spPr>
        <p:txBody>
          <a:bodyPr lIns="0" tIns="0" rIns="0" bIns="0" anchor="ctr">
            <a:spAutoFit/>
          </a:bodyPr>
          <a:lstStyle/>
          <a:p>
            <a:pPr fontAlgn="auto">
              <a:spcBef>
                <a:spcPts val="0"/>
              </a:spcBef>
              <a:spcAft>
                <a:spcPts val="0"/>
              </a:spcAft>
              <a:defRPr/>
            </a:pPr>
            <a:r>
              <a:rPr lang="fr-CA" sz="1000" dirty="0">
                <a:latin typeface="+mn-lt"/>
                <a:cs typeface="+mn-cs"/>
              </a:rPr>
              <a:t>INF3500 : </a:t>
            </a:r>
            <a:r>
              <a:rPr lang="fr-CA" sz="1000" dirty="0" smtClean="0">
                <a:latin typeface="+mn-lt"/>
                <a:cs typeface="+mn-cs"/>
              </a:rPr>
              <a:t>Conception </a:t>
            </a:r>
            <a:r>
              <a:rPr lang="fr-CA" sz="1000" dirty="0">
                <a:latin typeface="+mn-lt"/>
                <a:cs typeface="+mn-cs"/>
              </a:rPr>
              <a:t>et implémentation de systèmes numériques</a:t>
            </a:r>
          </a:p>
        </p:txBody>
      </p:sp>
      <p:cxnSp>
        <p:nvCxnSpPr>
          <p:cNvPr id="9" name="Connecteur droit 6"/>
          <p:cNvCxnSpPr>
            <a:cxnSpLocks noChangeShapeType="1"/>
          </p:cNvCxnSpPr>
          <p:nvPr/>
        </p:nvCxnSpPr>
        <p:spPr bwMode="auto">
          <a:xfrm>
            <a:off x="203200" y="1141412"/>
            <a:ext cx="11785600" cy="1588"/>
          </a:xfrm>
          <a:prstGeom prst="line">
            <a:avLst/>
          </a:prstGeom>
          <a:noFill/>
          <a:ln w="38100" algn="ctr">
            <a:solidFill>
              <a:schemeClr val="tx1"/>
            </a:solidFill>
            <a:round/>
            <a:headEnd/>
            <a:tailEnd/>
          </a:ln>
        </p:spPr>
      </p:cxnSp>
      <p:cxnSp>
        <p:nvCxnSpPr>
          <p:cNvPr id="10" name="Connecteur droit 6"/>
          <p:cNvCxnSpPr>
            <a:cxnSpLocks noChangeShapeType="1"/>
          </p:cNvCxnSpPr>
          <p:nvPr userDrawn="1"/>
        </p:nvCxnSpPr>
        <p:spPr bwMode="auto">
          <a:xfrm>
            <a:off x="203200" y="1141412"/>
            <a:ext cx="11785600" cy="1588"/>
          </a:xfrm>
          <a:prstGeom prst="line">
            <a:avLst/>
          </a:prstGeom>
          <a:noFill/>
          <a:ln w="38100" algn="ctr">
            <a:solidFill>
              <a:schemeClr val="tx1"/>
            </a:solidFill>
            <a:round/>
            <a:headEnd/>
            <a:tailEnd/>
          </a:ln>
        </p:spPr>
      </p:cxnSp>
      <p:pic>
        <p:nvPicPr>
          <p:cNvPr id="11" name="Picture 2" descr="C:\Users\pierre\Desktop\polytechnique_genie_gauche_fr_cmyk.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7331" y="6417332"/>
            <a:ext cx="859171" cy="408188"/>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8" r:id="rId4"/>
    <p:sldLayoutId id="2147483657" r:id="rId5"/>
  </p:sldLayoutIdLst>
  <p:hf hdr="0" dt="0"/>
  <p:txStyles>
    <p:titleStyle>
      <a:lvl1pPr algn="l" rtl="0" eaLnBrk="1" fontAlgn="base" hangingPunct="1">
        <a:spcBef>
          <a:spcPct val="0"/>
        </a:spcBef>
        <a:spcAft>
          <a:spcPct val="0"/>
        </a:spcAft>
        <a:defRPr sz="2800" kern="1200" baseline="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Calibri" pitchFamily="34" charset="0"/>
        </a:defRPr>
      </a:lvl2pPr>
      <a:lvl3pPr algn="ctr" rtl="0" eaLnBrk="1" fontAlgn="base" hangingPunct="1">
        <a:spcBef>
          <a:spcPct val="0"/>
        </a:spcBef>
        <a:spcAft>
          <a:spcPct val="0"/>
        </a:spcAft>
        <a:defRPr sz="3600">
          <a:solidFill>
            <a:schemeClr val="tx1"/>
          </a:solidFill>
          <a:latin typeface="Calibri" pitchFamily="34" charset="0"/>
        </a:defRPr>
      </a:lvl3pPr>
      <a:lvl4pPr algn="ctr" rtl="0" eaLnBrk="1" fontAlgn="base" hangingPunct="1">
        <a:spcBef>
          <a:spcPct val="0"/>
        </a:spcBef>
        <a:spcAft>
          <a:spcPct val="0"/>
        </a:spcAft>
        <a:defRPr sz="3600">
          <a:solidFill>
            <a:schemeClr val="tx1"/>
          </a:solidFill>
          <a:latin typeface="Calibri" pitchFamily="34" charset="0"/>
        </a:defRPr>
      </a:lvl4pPr>
      <a:lvl5pPr algn="ctr" rtl="0" eaLnBrk="1" fontAlgn="base" hangingPunct="1">
        <a:spcBef>
          <a:spcPct val="0"/>
        </a:spcBef>
        <a:spcAft>
          <a:spcPct val="0"/>
        </a:spcAft>
        <a:defRPr sz="3600">
          <a:solidFill>
            <a:schemeClr val="tx1"/>
          </a:solidFill>
          <a:latin typeface="Calibri" pitchFamily="34" charset="0"/>
        </a:defRPr>
      </a:lvl5pPr>
      <a:lvl6pPr marL="457200" algn="ctr" rtl="0" eaLnBrk="1" fontAlgn="base" hangingPunct="1">
        <a:spcBef>
          <a:spcPct val="0"/>
        </a:spcBef>
        <a:spcAft>
          <a:spcPct val="0"/>
        </a:spcAft>
        <a:defRPr sz="3600">
          <a:solidFill>
            <a:schemeClr val="tx1"/>
          </a:solidFill>
          <a:latin typeface="Calibri" pitchFamily="34" charset="0"/>
        </a:defRPr>
      </a:lvl6pPr>
      <a:lvl7pPr marL="914400" algn="ctr" rtl="0" eaLnBrk="1" fontAlgn="base" hangingPunct="1">
        <a:spcBef>
          <a:spcPct val="0"/>
        </a:spcBef>
        <a:spcAft>
          <a:spcPct val="0"/>
        </a:spcAft>
        <a:defRPr sz="3600">
          <a:solidFill>
            <a:schemeClr val="tx1"/>
          </a:solidFill>
          <a:latin typeface="Calibri" pitchFamily="34" charset="0"/>
        </a:defRPr>
      </a:lvl7pPr>
      <a:lvl8pPr marL="1371600" algn="ctr" rtl="0" eaLnBrk="1" fontAlgn="base" hangingPunct="1">
        <a:spcBef>
          <a:spcPct val="0"/>
        </a:spcBef>
        <a:spcAft>
          <a:spcPct val="0"/>
        </a:spcAft>
        <a:defRPr sz="3600">
          <a:solidFill>
            <a:schemeClr val="tx1"/>
          </a:solidFill>
          <a:latin typeface="Calibri" pitchFamily="34" charset="0"/>
        </a:defRPr>
      </a:lvl8pPr>
      <a:lvl9pPr marL="1828800" algn="ctr" rtl="0" eaLnBrk="1" fontAlgn="base" hangingPunct="1">
        <a:spcBef>
          <a:spcPct val="0"/>
        </a:spcBef>
        <a:spcAft>
          <a:spcPct val="0"/>
        </a:spcAft>
        <a:defRPr sz="36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8.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8.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wmf"/><Relationship Id="rId5"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emf"/><Relationship Id="rId5" Type="http://schemas.openxmlformats.org/officeDocument/2006/relationships/oleObject" Target="../embeddings/oleObject3.bin"/><Relationship Id="rId6" Type="http://schemas.openxmlformats.org/officeDocument/2006/relationships/image" Target="../media/image6.emf"/><Relationship Id="rId7" Type="http://schemas.openxmlformats.org/officeDocument/2006/relationships/oleObject" Target="../embeddings/oleObject4.bin"/><Relationship Id="rId8" Type="http://schemas.openxmlformats.org/officeDocument/2006/relationships/image" Target="../media/image3.wmf"/><Relationship Id="rId1" Type="http://schemas.openxmlformats.org/officeDocument/2006/relationships/vmlDrawing" Target="../drawings/vmlDrawing2.vml"/><Relationship Id="rId2"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7.e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ctrTitle"/>
          </p:nvPr>
        </p:nvSpPr>
        <p:spPr/>
        <p:txBody>
          <a:bodyPr/>
          <a:lstStyle/>
          <a:p>
            <a:pPr eaLnBrk="1" hangingPunct="1"/>
            <a:r>
              <a:rPr lang="fr-CA" dirty="0" smtClean="0"/>
              <a:t>La technique du pipeline</a:t>
            </a:r>
          </a:p>
        </p:txBody>
      </p:sp>
      <p:sp>
        <p:nvSpPr>
          <p:cNvPr id="6147" name="Sous-titre 2"/>
          <p:cNvSpPr>
            <a:spLocks noGrp="1"/>
          </p:cNvSpPr>
          <p:nvPr>
            <p:ph type="subTitle" idx="1"/>
          </p:nvPr>
        </p:nvSpPr>
        <p:spPr/>
        <p:txBody>
          <a:bodyPr/>
          <a:lstStyle/>
          <a:p>
            <a:pPr eaLnBrk="1" hangingPunct="1"/>
            <a:endParaRPr lang="fr-CA" dirty="0" smtClean="0"/>
          </a:p>
          <a:p>
            <a:pPr eaLnBrk="1" hangingPunct="1"/>
            <a:endParaRPr lang="fr-CA" dirty="0" smtClean="0"/>
          </a:p>
        </p:txBody>
      </p:sp>
    </p:spTree>
    <p:extLst>
      <p:ext uri="{BB962C8B-B14F-4D97-AF65-F5344CB8AC3E}">
        <p14:creationId xmlns:p14="http://schemas.microsoft.com/office/powerpoint/2010/main" val="326700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CA" dirty="0" smtClean="0"/>
              <a:t>Exercice de pipeline #2</a:t>
            </a:r>
          </a:p>
        </p:txBody>
      </p:sp>
      <p:sp>
        <p:nvSpPr>
          <p:cNvPr id="2" name="Espace réservé du contenu 1"/>
          <p:cNvSpPr>
            <a:spLocks noGrp="1"/>
          </p:cNvSpPr>
          <p:nvPr>
            <p:ph idx="1"/>
          </p:nvPr>
        </p:nvSpPr>
        <p:spPr/>
        <p:txBody>
          <a:bodyPr/>
          <a:lstStyle/>
          <a:p>
            <a:r>
              <a:rPr lang="fr-CA" dirty="0" smtClean="0"/>
              <a:t>Insérez des registres de pipeline dans le circuit suivant pour atteindre une fréquence d’horloge de 140 MHz.</a:t>
            </a:r>
            <a:endParaRPr lang="fr-FR" dirty="0"/>
          </a:p>
        </p:txBody>
      </p:sp>
      <p:sp>
        <p:nvSpPr>
          <p:cNvPr id="4" name="Espace réservé du numéro de diapositive 3"/>
          <p:cNvSpPr>
            <a:spLocks noGrp="1"/>
          </p:cNvSpPr>
          <p:nvPr>
            <p:ph type="sldNum" sz="quarter" idx="10"/>
          </p:nvPr>
        </p:nvSpPr>
        <p:spPr/>
        <p:txBody>
          <a:bodyPr/>
          <a:lstStyle/>
          <a:p>
            <a:pPr>
              <a:defRPr/>
            </a:pPr>
            <a:fld id="{BD2D6210-C10D-41B7-A949-B7CB3C7C4530}" type="slidenum">
              <a:rPr lang="fr-CA"/>
              <a:pPr>
                <a:defRPr/>
              </a:pPr>
              <a:t>10</a:t>
            </a:fld>
            <a:endParaRPr lang="fr-CA"/>
          </a:p>
        </p:txBody>
      </p:sp>
      <p:sp>
        <p:nvSpPr>
          <p:cNvPr id="102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A"/>
          </a:p>
        </p:txBody>
      </p:sp>
      <p:graphicFrame>
        <p:nvGraphicFramePr>
          <p:cNvPr id="3" name="Objet 2"/>
          <p:cNvGraphicFramePr>
            <a:graphicFrameLocks noChangeAspect="1"/>
          </p:cNvGraphicFramePr>
          <p:nvPr>
            <p:extLst>
              <p:ext uri="{D42A27DB-BD31-4B8C-83A1-F6EECF244321}">
                <p14:modId xmlns:p14="http://schemas.microsoft.com/office/powerpoint/2010/main" val="186034549"/>
              </p:ext>
            </p:extLst>
          </p:nvPr>
        </p:nvGraphicFramePr>
        <p:xfrm>
          <a:off x="960186" y="2133600"/>
          <a:ext cx="10241214" cy="3294112"/>
        </p:xfrm>
        <a:graphic>
          <a:graphicData uri="http://schemas.openxmlformats.org/presentationml/2006/ole">
            <mc:AlternateContent xmlns:mc="http://schemas.openxmlformats.org/markup-compatibility/2006">
              <mc:Choice xmlns:v="urn:schemas-microsoft-com:vml" Requires="v">
                <p:oleObj spid="_x0000_s18449" name="Visio" r:id="rId3" imgW="4717872" imgH="1517515" progId="Visio.Drawing.11">
                  <p:embed/>
                </p:oleObj>
              </mc:Choice>
              <mc:Fallback>
                <p:oleObj name="Visio" r:id="rId3" imgW="4717872" imgH="151751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86" y="2133600"/>
                        <a:ext cx="10241214" cy="3294112"/>
                      </a:xfrm>
                      <a:prstGeom prst="rect">
                        <a:avLst/>
                      </a:prstGeom>
                      <a:noFill/>
                      <a:ln>
                        <a:noFill/>
                      </a:ln>
                    </p:spPr>
                  </p:pic>
                </p:oleObj>
              </mc:Fallback>
            </mc:AlternateContent>
          </a:graphicData>
        </a:graphic>
      </p:graphicFrame>
      <p:sp>
        <p:nvSpPr>
          <p:cNvPr id="6" name="Rectangle 5"/>
          <p:cNvSpPr/>
          <p:nvPr/>
        </p:nvSpPr>
        <p:spPr>
          <a:xfrm>
            <a:off x="6781800" y="4724400"/>
            <a:ext cx="4950009" cy="107721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CA"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Arrêtez la vidéo</a:t>
            </a:r>
            <a:br>
              <a:rPr lang="fr-CA"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fr-CA"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et faites l’exercice!</a:t>
            </a:r>
            <a:endParaRPr lang="fr-FR"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24910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CA" dirty="0" smtClean="0"/>
              <a:t>Exercice de pipeline #2</a:t>
            </a:r>
          </a:p>
        </p:txBody>
      </p:sp>
      <p:sp>
        <p:nvSpPr>
          <p:cNvPr id="2" name="Espace réservé du contenu 1"/>
          <p:cNvSpPr>
            <a:spLocks noGrp="1"/>
          </p:cNvSpPr>
          <p:nvPr>
            <p:ph idx="1"/>
          </p:nvPr>
        </p:nvSpPr>
        <p:spPr/>
        <p:txBody>
          <a:bodyPr/>
          <a:lstStyle/>
          <a:p>
            <a:r>
              <a:rPr lang="fr-CA" dirty="0" smtClean="0"/>
              <a:t>Une fréquence d’horloge de 140 MHz correspond à une période de 7.14 ns.</a:t>
            </a:r>
            <a:endParaRPr lang="fr-FR" dirty="0"/>
          </a:p>
        </p:txBody>
      </p:sp>
      <p:sp>
        <p:nvSpPr>
          <p:cNvPr id="4" name="Espace réservé du numéro de diapositive 3"/>
          <p:cNvSpPr>
            <a:spLocks noGrp="1"/>
          </p:cNvSpPr>
          <p:nvPr>
            <p:ph type="sldNum" sz="quarter" idx="10"/>
          </p:nvPr>
        </p:nvSpPr>
        <p:spPr/>
        <p:txBody>
          <a:bodyPr/>
          <a:lstStyle/>
          <a:p>
            <a:pPr>
              <a:defRPr/>
            </a:pPr>
            <a:fld id="{BD2D6210-C10D-41B7-A949-B7CB3C7C4530}" type="slidenum">
              <a:rPr lang="fr-CA"/>
              <a:pPr>
                <a:defRPr/>
              </a:pPr>
              <a:t>11</a:t>
            </a:fld>
            <a:endParaRPr lang="fr-CA"/>
          </a:p>
        </p:txBody>
      </p:sp>
      <p:sp>
        <p:nvSpPr>
          <p:cNvPr id="102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A"/>
          </a:p>
        </p:txBody>
      </p:sp>
      <p:graphicFrame>
        <p:nvGraphicFramePr>
          <p:cNvPr id="3" name="Objet 2"/>
          <p:cNvGraphicFramePr>
            <a:graphicFrameLocks noChangeAspect="1"/>
          </p:cNvGraphicFramePr>
          <p:nvPr>
            <p:extLst>
              <p:ext uri="{D42A27DB-BD31-4B8C-83A1-F6EECF244321}">
                <p14:modId xmlns:p14="http://schemas.microsoft.com/office/powerpoint/2010/main" val="2382491934"/>
              </p:ext>
            </p:extLst>
          </p:nvPr>
        </p:nvGraphicFramePr>
        <p:xfrm>
          <a:off x="960186" y="2133600"/>
          <a:ext cx="10241214" cy="3294112"/>
        </p:xfrm>
        <a:graphic>
          <a:graphicData uri="http://schemas.openxmlformats.org/presentationml/2006/ole">
            <mc:AlternateContent xmlns:mc="http://schemas.openxmlformats.org/markup-compatibility/2006">
              <mc:Choice xmlns:v="urn:schemas-microsoft-com:vml" Requires="v">
                <p:oleObj spid="_x0000_s14470" name="Visio" r:id="rId3" imgW="4717872" imgH="1517515" progId="Visio.Drawing.11">
                  <p:embed/>
                </p:oleObj>
              </mc:Choice>
              <mc:Fallback>
                <p:oleObj name="Visio" r:id="rId3" imgW="4717872" imgH="151751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86" y="2133600"/>
                        <a:ext cx="10241214" cy="32941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03143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Vous devriez maintenant être capable de …</a:t>
            </a:r>
            <a:endParaRPr lang="fr-CA" dirty="0"/>
          </a:p>
        </p:txBody>
      </p:sp>
      <p:sp>
        <p:nvSpPr>
          <p:cNvPr id="4" name="Espace réservé du contenu 3"/>
          <p:cNvSpPr>
            <a:spLocks noGrp="1"/>
          </p:cNvSpPr>
          <p:nvPr>
            <p:ph sz="half" idx="1"/>
          </p:nvPr>
        </p:nvSpPr>
        <p:spPr/>
        <p:txBody>
          <a:bodyPr/>
          <a:lstStyle/>
          <a:p>
            <a:r>
              <a:rPr lang="fr-CA" sz="1800" dirty="0" err="1"/>
              <a:t>Pipeliner</a:t>
            </a:r>
            <a:r>
              <a:rPr lang="fr-CA" sz="1800" dirty="0"/>
              <a:t> un circuit numérique pour en augmenter le débit. Synchroniser correctement le pipeline en tenant compte du principe d’équilibre entre les chemins. Donner la nouvelle latence de calcul, le nouveau débit et les coûts. (</a:t>
            </a:r>
            <a:r>
              <a:rPr lang="fr-CA" sz="1800"/>
              <a:t>B3</a:t>
            </a:r>
            <a:r>
              <a:rPr lang="fr-CA" sz="1800" smtClean="0"/>
              <a:t>)</a:t>
            </a:r>
            <a:endParaRPr lang="fr-CA" sz="1800" dirty="0"/>
          </a:p>
        </p:txBody>
      </p:sp>
      <p:sp>
        <p:nvSpPr>
          <p:cNvPr id="3" name="Espace réservé du numéro de diapositive 2"/>
          <p:cNvSpPr>
            <a:spLocks noGrp="1"/>
          </p:cNvSpPr>
          <p:nvPr>
            <p:ph type="sldNum" sz="quarter" idx="10"/>
          </p:nvPr>
        </p:nvSpPr>
        <p:spPr/>
        <p:txBody>
          <a:bodyPr/>
          <a:lstStyle/>
          <a:p>
            <a:pPr>
              <a:defRPr/>
            </a:pPr>
            <a:fld id="{D28BE8E4-6591-45C6-A272-62105CCA8EB3}" type="slidenum">
              <a:rPr lang="fr-CA" smtClean="0"/>
              <a:pPr>
                <a:defRPr/>
              </a:pPr>
              <a:t>12</a:t>
            </a:fld>
            <a:endParaRPr lang="fr-CA"/>
          </a:p>
        </p:txBody>
      </p:sp>
      <p:graphicFrame>
        <p:nvGraphicFramePr>
          <p:cNvPr id="5" name="Tableau 4"/>
          <p:cNvGraphicFramePr>
            <a:graphicFrameLocks noGrp="1"/>
          </p:cNvGraphicFramePr>
          <p:nvPr>
            <p:extLst>
              <p:ext uri="{D42A27DB-BD31-4B8C-83A1-F6EECF244321}">
                <p14:modId xmlns:p14="http://schemas.microsoft.com/office/powerpoint/2010/main" val="1478154495"/>
              </p:ext>
            </p:extLst>
          </p:nvPr>
        </p:nvGraphicFramePr>
        <p:xfrm>
          <a:off x="6934200" y="5029200"/>
          <a:ext cx="4745264" cy="1592748"/>
        </p:xfrm>
        <a:graphic>
          <a:graphicData uri="http://schemas.openxmlformats.org/drawingml/2006/table">
            <a:tbl>
              <a:tblPr firstRow="1" bandRow="1">
                <a:tableStyleId>{5C22544A-7EE6-4342-B048-85BDC9FD1C3A}</a:tableStyleId>
              </a:tblPr>
              <a:tblGrid>
                <a:gridCol w="533400"/>
                <a:gridCol w="4211864"/>
              </a:tblGrid>
              <a:tr h="165044">
                <a:tc>
                  <a:txBody>
                    <a:bodyPr/>
                    <a:lstStyle/>
                    <a:p>
                      <a:r>
                        <a:rPr lang="fr-CA" sz="1100" dirty="0" smtClean="0"/>
                        <a:t>Code</a:t>
                      </a:r>
                      <a:endParaRPr lang="fr-FR" sz="1100" dirty="0"/>
                    </a:p>
                  </a:txBody>
                  <a:tcPr/>
                </a:tc>
                <a:tc>
                  <a:txBody>
                    <a:bodyPr/>
                    <a:lstStyle/>
                    <a:p>
                      <a:r>
                        <a:rPr lang="fr-CA" sz="1100" dirty="0" smtClean="0"/>
                        <a:t>Niveau (http://fr.wikipedia.org/wiki/Taxonomie_de_Bloom)</a:t>
                      </a:r>
                      <a:endParaRPr lang="fr-FR" sz="1100" dirty="0"/>
                    </a:p>
                  </a:txBody>
                  <a:tcPr/>
                </a:tc>
              </a:tr>
              <a:tr h="165044">
                <a:tc>
                  <a:txBody>
                    <a:bodyPr/>
                    <a:lstStyle/>
                    <a:p>
                      <a:r>
                        <a:rPr lang="fr-CA" sz="1100" dirty="0" smtClean="0"/>
                        <a:t>B1</a:t>
                      </a:r>
                      <a:endParaRPr lang="fr-FR" sz="1100" dirty="0"/>
                    </a:p>
                  </a:txBody>
                  <a:tcPr/>
                </a:tc>
                <a:tc>
                  <a:txBody>
                    <a:bodyPr/>
                    <a:lstStyle/>
                    <a:p>
                      <a:r>
                        <a:rPr lang="fr-CA" sz="1100" dirty="0" smtClean="0"/>
                        <a:t>Connaissance</a:t>
                      </a:r>
                      <a:r>
                        <a:rPr lang="fr-CA" sz="1100" baseline="0" dirty="0" smtClean="0"/>
                        <a:t> – mémoriser de l’information.</a:t>
                      </a:r>
                      <a:endParaRPr lang="fr-FR" sz="1100" dirty="0"/>
                    </a:p>
                  </a:txBody>
                  <a:tcPr/>
                </a:tc>
              </a:tr>
              <a:tr h="165044">
                <a:tc>
                  <a:txBody>
                    <a:bodyPr/>
                    <a:lstStyle/>
                    <a:p>
                      <a:r>
                        <a:rPr lang="fr-CA" sz="1100" dirty="0" smtClean="0"/>
                        <a:t>B2</a:t>
                      </a:r>
                      <a:endParaRPr lang="fr-FR" sz="1100" dirty="0"/>
                    </a:p>
                  </a:txBody>
                  <a:tcPr/>
                </a:tc>
                <a:tc>
                  <a:txBody>
                    <a:bodyPr/>
                    <a:lstStyle/>
                    <a:p>
                      <a:r>
                        <a:rPr lang="fr-CA" sz="1100" dirty="0" smtClean="0"/>
                        <a:t>Compréhension</a:t>
                      </a:r>
                      <a:r>
                        <a:rPr lang="fr-CA" sz="1100" baseline="0" dirty="0" smtClean="0"/>
                        <a:t> – interpréter l’information.</a:t>
                      </a:r>
                      <a:endParaRPr lang="fr-FR" sz="1100" dirty="0"/>
                    </a:p>
                  </a:txBody>
                  <a:tcPr/>
                </a:tc>
              </a:tr>
              <a:tr h="271836">
                <a:tc>
                  <a:txBody>
                    <a:bodyPr/>
                    <a:lstStyle/>
                    <a:p>
                      <a:r>
                        <a:rPr lang="fr-CA" sz="1100" dirty="0" smtClean="0"/>
                        <a:t>B3</a:t>
                      </a:r>
                      <a:endParaRPr lang="fr-FR" sz="1100" dirty="0"/>
                    </a:p>
                  </a:txBody>
                  <a:tcPr/>
                </a:tc>
                <a:tc>
                  <a:txBody>
                    <a:bodyPr/>
                    <a:lstStyle/>
                    <a:p>
                      <a:r>
                        <a:rPr lang="fr-CA" sz="1100" dirty="0" smtClean="0"/>
                        <a:t>Application – confronter les connaissances à des cas pratiques</a:t>
                      </a:r>
                      <a:r>
                        <a:rPr lang="fr-CA" sz="1100" baseline="0" dirty="0" smtClean="0"/>
                        <a:t> simples.</a:t>
                      </a:r>
                      <a:endParaRPr lang="fr-FR" sz="1100" dirty="0"/>
                    </a:p>
                  </a:txBody>
                  <a:tcPr/>
                </a:tc>
              </a:tr>
              <a:tr h="271836">
                <a:tc>
                  <a:txBody>
                    <a:bodyPr/>
                    <a:lstStyle/>
                    <a:p>
                      <a:r>
                        <a:rPr lang="fr-CA" sz="1100" dirty="0" smtClean="0"/>
                        <a:t>B4</a:t>
                      </a:r>
                      <a:endParaRPr lang="fr-FR" sz="1100" dirty="0"/>
                    </a:p>
                  </a:txBody>
                  <a:tcPr/>
                </a:tc>
                <a:tc>
                  <a:txBody>
                    <a:bodyPr/>
                    <a:lstStyle/>
                    <a:p>
                      <a:r>
                        <a:rPr lang="fr-CA" sz="1100" dirty="0" smtClean="0"/>
                        <a:t>Analyse – décomposer un problème, cas pratiques plus complexes.</a:t>
                      </a:r>
                      <a:endParaRPr lang="fr-FR" sz="1100" dirty="0"/>
                    </a:p>
                  </a:txBody>
                  <a:tcPr/>
                </a:tc>
              </a:tr>
              <a:tr h="271836">
                <a:tc>
                  <a:txBody>
                    <a:bodyPr/>
                    <a:lstStyle/>
                    <a:p>
                      <a:r>
                        <a:rPr lang="fr-CA" sz="1100" dirty="0" smtClean="0"/>
                        <a:t>B5</a:t>
                      </a:r>
                      <a:endParaRPr lang="fr-FR" sz="1100" dirty="0"/>
                    </a:p>
                  </a:txBody>
                  <a:tcPr/>
                </a:tc>
                <a:tc>
                  <a:txBody>
                    <a:bodyPr/>
                    <a:lstStyle/>
                    <a:p>
                      <a:r>
                        <a:rPr lang="fr-CA" sz="1100" dirty="0" smtClean="0"/>
                        <a:t>Synthèse – expression personnelle, cas pratiques plus complexes.</a:t>
                      </a:r>
                      <a:endParaRPr lang="fr-FR" sz="1100" dirty="0"/>
                    </a:p>
                  </a:txBody>
                  <a:tcPr/>
                </a:tc>
              </a:tr>
            </a:tbl>
          </a:graphicData>
        </a:graphic>
      </p:graphicFrame>
    </p:spTree>
    <p:extLst>
      <p:ext uri="{BB962C8B-B14F-4D97-AF65-F5344CB8AC3E}">
        <p14:creationId xmlns:p14="http://schemas.microsoft.com/office/powerpoint/2010/main" val="2379337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technique du pipeline</a:t>
            </a:r>
            <a:br>
              <a:rPr lang="fr-CA" dirty="0" smtClean="0"/>
            </a:br>
            <a:r>
              <a:rPr lang="fr-CA" dirty="0" smtClean="0"/>
              <a:t>Sujets de ce thème</a:t>
            </a:r>
            <a:endParaRPr lang="fr-CA" dirty="0"/>
          </a:p>
        </p:txBody>
      </p:sp>
      <p:sp>
        <p:nvSpPr>
          <p:cNvPr id="10" name="Espace réservé du contenu 9"/>
          <p:cNvSpPr>
            <a:spLocks noGrp="1"/>
          </p:cNvSpPr>
          <p:nvPr>
            <p:ph sz="half" idx="1"/>
          </p:nvPr>
        </p:nvSpPr>
        <p:spPr/>
        <p:txBody>
          <a:bodyPr/>
          <a:lstStyle/>
          <a:p>
            <a:r>
              <a:rPr lang="fr-CA" dirty="0" smtClean="0"/>
              <a:t>Rappel</a:t>
            </a:r>
          </a:p>
          <a:p>
            <a:r>
              <a:rPr lang="fr-CA" dirty="0" smtClean="0"/>
              <a:t>Architecture à pipeline pour un circuit numérique</a:t>
            </a:r>
          </a:p>
          <a:p>
            <a:r>
              <a:rPr lang="fr-CA" dirty="0" smtClean="0"/>
              <a:t>Considérations pratiques</a:t>
            </a:r>
          </a:p>
          <a:p>
            <a:r>
              <a:rPr lang="fr-CA" dirty="0" smtClean="0"/>
              <a:t>Stratégie pour </a:t>
            </a:r>
            <a:r>
              <a:rPr lang="fr-CA" dirty="0" err="1" smtClean="0"/>
              <a:t>pipeliner</a:t>
            </a:r>
            <a:r>
              <a:rPr lang="fr-CA" dirty="0" smtClean="0"/>
              <a:t> un circuit</a:t>
            </a:r>
          </a:p>
          <a:p>
            <a:r>
              <a:rPr lang="fr-CA" dirty="0" smtClean="0"/>
              <a:t>Exemples</a:t>
            </a:r>
          </a:p>
        </p:txBody>
      </p:sp>
      <p:sp>
        <p:nvSpPr>
          <p:cNvPr id="3" name="Espace réservé du numéro de diapositive 2"/>
          <p:cNvSpPr>
            <a:spLocks noGrp="1"/>
          </p:cNvSpPr>
          <p:nvPr>
            <p:ph type="sldNum" sz="quarter" idx="10"/>
          </p:nvPr>
        </p:nvSpPr>
        <p:spPr/>
        <p:txBody>
          <a:bodyPr/>
          <a:lstStyle/>
          <a:p>
            <a:pPr>
              <a:defRPr/>
            </a:pPr>
            <a:fld id="{D28BE8E4-6591-45C6-A272-62105CCA8EB3}" type="slidenum">
              <a:rPr lang="fr-CA" smtClean="0"/>
              <a:pPr>
                <a:defRPr/>
              </a:pPr>
              <a:t>2</a:t>
            </a:fld>
            <a:endParaRPr lang="fr-CA"/>
          </a:p>
        </p:txBody>
      </p:sp>
    </p:spTree>
    <p:extLst>
      <p:ext uri="{BB962C8B-B14F-4D97-AF65-F5344CB8AC3E}">
        <p14:creationId xmlns:p14="http://schemas.microsoft.com/office/powerpoint/2010/main" val="2442567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CA" dirty="0" smtClean="0"/>
              <a:t>La cafétéria </a:t>
            </a:r>
            <a:r>
              <a:rPr lang="fr-CA" dirty="0" err="1" smtClean="0"/>
              <a:t>pipelinée</a:t>
            </a:r>
            <a:endParaRPr lang="fr-CA" dirty="0" smtClean="0"/>
          </a:p>
        </p:txBody>
      </p:sp>
      <p:sp>
        <p:nvSpPr>
          <p:cNvPr id="74" name="ZoneTexte 16"/>
          <p:cNvSpPr txBox="1">
            <a:spLocks noChangeArrowheads="1"/>
          </p:cNvSpPr>
          <p:nvPr/>
        </p:nvSpPr>
        <p:spPr bwMode="auto">
          <a:xfrm>
            <a:off x="9333032" y="5055654"/>
            <a:ext cx="2607184" cy="1457698"/>
          </a:xfrm>
          <a:prstGeom prst="rect">
            <a:avLst/>
          </a:prstGeom>
          <a:noFill/>
          <a:ln w="9525">
            <a:solidFill>
              <a:srgbClr val="002060"/>
            </a:solidFill>
            <a:miter lim="800000"/>
            <a:headEnd/>
            <a:tailEnd/>
          </a:ln>
        </p:spPr>
        <p:txBody>
          <a:bodyPr wrap="square" lIns="36000" tIns="36000" rIns="36000" bIns="36000" anchor="ctr">
            <a:spAutoFit/>
          </a:bodyPr>
          <a:lstStyle/>
          <a:p>
            <a:r>
              <a:rPr lang="fr-CA" dirty="0" smtClean="0">
                <a:solidFill>
                  <a:schemeClr val="accent1"/>
                </a:solidFill>
                <a:latin typeface="Calibri" pitchFamily="34" charset="0"/>
              </a:rPr>
              <a:t>Pipeline ajusté:</a:t>
            </a:r>
          </a:p>
          <a:p>
            <a:r>
              <a:rPr lang="fr-CA" dirty="0">
                <a:solidFill>
                  <a:schemeClr val="accent1"/>
                </a:solidFill>
                <a:latin typeface="Calibri" pitchFamily="34" charset="0"/>
              </a:rPr>
              <a:t>1</a:t>
            </a:r>
            <a:r>
              <a:rPr lang="fr-CA" dirty="0" smtClean="0">
                <a:solidFill>
                  <a:schemeClr val="accent1"/>
                </a:solidFill>
                <a:latin typeface="Calibri" pitchFamily="34" charset="0"/>
              </a:rPr>
              <a:t> client par station</a:t>
            </a:r>
          </a:p>
          <a:p>
            <a:r>
              <a:rPr lang="fr-CA" dirty="0" smtClean="0">
                <a:solidFill>
                  <a:schemeClr val="accent1"/>
                </a:solidFill>
                <a:latin typeface="Calibri" pitchFamily="34" charset="0"/>
              </a:rPr>
              <a:t>période d’horloge 30 s</a:t>
            </a:r>
          </a:p>
          <a:p>
            <a:r>
              <a:rPr lang="fr-CA" dirty="0">
                <a:solidFill>
                  <a:schemeClr val="accent1"/>
                </a:solidFill>
                <a:latin typeface="Calibri" pitchFamily="34" charset="0"/>
              </a:rPr>
              <a:t>l</a:t>
            </a:r>
            <a:r>
              <a:rPr lang="fr-CA" dirty="0" smtClean="0">
                <a:solidFill>
                  <a:schemeClr val="accent1"/>
                </a:solidFill>
                <a:latin typeface="Calibri" pitchFamily="34" charset="0"/>
              </a:rPr>
              <a:t>atence 3 cycles = 90 s</a:t>
            </a:r>
          </a:p>
          <a:p>
            <a:r>
              <a:rPr lang="fr-CA" dirty="0" smtClean="0">
                <a:solidFill>
                  <a:schemeClr val="accent1"/>
                </a:solidFill>
                <a:latin typeface="Calibri" pitchFamily="34" charset="0"/>
              </a:rPr>
              <a:t>débit 120 clients par heure</a:t>
            </a:r>
          </a:p>
        </p:txBody>
      </p:sp>
      <p:sp>
        <p:nvSpPr>
          <p:cNvPr id="75" name="Rectangle à coins arrondis 74"/>
          <p:cNvSpPr/>
          <p:nvPr/>
        </p:nvSpPr>
        <p:spPr>
          <a:xfrm>
            <a:off x="622320" y="5312105"/>
            <a:ext cx="1143000" cy="876312"/>
          </a:xfrm>
          <a:prstGeom prst="round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t>cabarets</a:t>
            </a:r>
          </a:p>
          <a:p>
            <a:pPr algn="ctr"/>
            <a:r>
              <a:rPr lang="fr-CA" dirty="0" smtClean="0"/>
              <a:t>5 s</a:t>
            </a:r>
            <a:endParaRPr lang="fr-CA" dirty="0"/>
          </a:p>
        </p:txBody>
      </p:sp>
      <p:sp>
        <p:nvSpPr>
          <p:cNvPr id="76" name="Rectangle à coins arrondis 75"/>
          <p:cNvSpPr/>
          <p:nvPr/>
        </p:nvSpPr>
        <p:spPr>
          <a:xfrm>
            <a:off x="2222538" y="5312105"/>
            <a:ext cx="1143000" cy="876312"/>
          </a:xfrm>
          <a:prstGeom prst="round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t>boissons</a:t>
            </a:r>
          </a:p>
          <a:p>
            <a:pPr algn="ctr"/>
            <a:r>
              <a:rPr lang="fr-CA" dirty="0" smtClean="0"/>
              <a:t>10 s</a:t>
            </a:r>
            <a:endParaRPr lang="fr-CA" dirty="0"/>
          </a:p>
        </p:txBody>
      </p:sp>
      <p:sp>
        <p:nvSpPr>
          <p:cNvPr id="77" name="Rectangle à coins arrondis 76"/>
          <p:cNvSpPr/>
          <p:nvPr/>
        </p:nvSpPr>
        <p:spPr>
          <a:xfrm>
            <a:off x="3822756" y="5312105"/>
            <a:ext cx="1143000" cy="876312"/>
          </a:xfrm>
          <a:prstGeom prst="round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t>plat principal</a:t>
            </a:r>
          </a:p>
          <a:p>
            <a:pPr algn="ctr"/>
            <a:r>
              <a:rPr lang="fr-CA" dirty="0" smtClean="0"/>
              <a:t>30 s</a:t>
            </a:r>
            <a:endParaRPr lang="fr-CA" dirty="0"/>
          </a:p>
        </p:txBody>
      </p:sp>
      <p:sp>
        <p:nvSpPr>
          <p:cNvPr id="78" name="Rectangle à coins arrondis 77"/>
          <p:cNvSpPr/>
          <p:nvPr/>
        </p:nvSpPr>
        <p:spPr>
          <a:xfrm>
            <a:off x="5422974" y="5312105"/>
            <a:ext cx="1143000" cy="876312"/>
          </a:xfrm>
          <a:prstGeom prst="round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t>bar à salade</a:t>
            </a:r>
          </a:p>
          <a:p>
            <a:pPr algn="ctr"/>
            <a:r>
              <a:rPr lang="fr-CA" dirty="0" smtClean="0"/>
              <a:t>15 s</a:t>
            </a:r>
            <a:endParaRPr lang="fr-CA" dirty="0"/>
          </a:p>
        </p:txBody>
      </p:sp>
      <p:sp>
        <p:nvSpPr>
          <p:cNvPr id="81" name="Rectangle à coins arrondis 80"/>
          <p:cNvSpPr/>
          <p:nvPr/>
        </p:nvSpPr>
        <p:spPr>
          <a:xfrm>
            <a:off x="7023192" y="5312105"/>
            <a:ext cx="1143000" cy="876312"/>
          </a:xfrm>
          <a:prstGeom prst="round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t>caisse</a:t>
            </a:r>
          </a:p>
          <a:p>
            <a:pPr algn="ctr"/>
            <a:r>
              <a:rPr lang="fr-CA" dirty="0" smtClean="0"/>
              <a:t>15 s</a:t>
            </a:r>
            <a:endParaRPr lang="fr-CA" dirty="0"/>
          </a:p>
        </p:txBody>
      </p:sp>
      <p:cxnSp>
        <p:nvCxnSpPr>
          <p:cNvPr id="117" name="Connecteur droit avec flèche 116"/>
          <p:cNvCxnSpPr>
            <a:stCxn id="75" idx="3"/>
            <a:endCxn id="76" idx="1"/>
          </p:cNvCxnSpPr>
          <p:nvPr/>
        </p:nvCxnSpPr>
        <p:spPr>
          <a:xfrm>
            <a:off x="1765320" y="5750261"/>
            <a:ext cx="45721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a:stCxn id="76" idx="3"/>
            <a:endCxn id="77" idx="1"/>
          </p:cNvCxnSpPr>
          <p:nvPr/>
        </p:nvCxnSpPr>
        <p:spPr>
          <a:xfrm>
            <a:off x="3365538" y="5750261"/>
            <a:ext cx="45721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9" name="Connecteur droit avec flèche 118"/>
          <p:cNvCxnSpPr>
            <a:stCxn id="77" idx="3"/>
            <a:endCxn id="78" idx="1"/>
          </p:cNvCxnSpPr>
          <p:nvPr/>
        </p:nvCxnSpPr>
        <p:spPr>
          <a:xfrm>
            <a:off x="4965756" y="5750261"/>
            <a:ext cx="45721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a:stCxn id="78" idx="3"/>
            <a:endCxn id="81" idx="1"/>
          </p:cNvCxnSpPr>
          <p:nvPr/>
        </p:nvCxnSpPr>
        <p:spPr>
          <a:xfrm>
            <a:off x="6565974" y="5750261"/>
            <a:ext cx="45721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8410686" y="5239079"/>
            <a:ext cx="109539" cy="10223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122" name="Connecteur droit avec flèche 121"/>
          <p:cNvCxnSpPr>
            <a:stCxn id="81" idx="3"/>
            <a:endCxn id="121" idx="1"/>
          </p:cNvCxnSpPr>
          <p:nvPr/>
        </p:nvCxnSpPr>
        <p:spPr>
          <a:xfrm>
            <a:off x="8166192" y="5750261"/>
            <a:ext cx="24449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304800" y="5239079"/>
            <a:ext cx="109539" cy="10223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124" name="Connecteur droit avec flèche 123"/>
          <p:cNvCxnSpPr>
            <a:stCxn id="123" idx="3"/>
            <a:endCxn id="75" idx="1"/>
          </p:cNvCxnSpPr>
          <p:nvPr/>
        </p:nvCxnSpPr>
        <p:spPr>
          <a:xfrm>
            <a:off x="414339" y="5750261"/>
            <a:ext cx="207981"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3517944" y="5239079"/>
            <a:ext cx="109539" cy="10223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26" name="Rectangle 125"/>
          <p:cNvSpPr/>
          <p:nvPr/>
        </p:nvSpPr>
        <p:spPr>
          <a:xfrm>
            <a:off x="5124516" y="5239079"/>
            <a:ext cx="109539" cy="10223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27" name="ZoneTexte 16"/>
          <p:cNvSpPr txBox="1">
            <a:spLocks noChangeArrowheads="1"/>
          </p:cNvSpPr>
          <p:nvPr/>
        </p:nvSpPr>
        <p:spPr bwMode="auto">
          <a:xfrm>
            <a:off x="9333032" y="1447800"/>
            <a:ext cx="2630368" cy="1180699"/>
          </a:xfrm>
          <a:prstGeom prst="rect">
            <a:avLst/>
          </a:prstGeom>
          <a:noFill/>
          <a:ln w="9525">
            <a:solidFill>
              <a:srgbClr val="002060"/>
            </a:solidFill>
            <a:miter lim="800000"/>
            <a:headEnd/>
            <a:tailEnd/>
          </a:ln>
        </p:spPr>
        <p:txBody>
          <a:bodyPr wrap="square" lIns="36000" tIns="36000" rIns="36000" bIns="36000" anchor="ctr">
            <a:spAutoFit/>
          </a:bodyPr>
          <a:lstStyle/>
          <a:p>
            <a:r>
              <a:rPr lang="fr-CA" dirty="0" smtClean="0">
                <a:solidFill>
                  <a:schemeClr val="accent1"/>
                </a:solidFill>
                <a:latin typeface="Calibri" pitchFamily="34" charset="0"/>
              </a:rPr>
              <a:t>Original:</a:t>
            </a:r>
          </a:p>
          <a:p>
            <a:r>
              <a:rPr lang="fr-CA" dirty="0" smtClean="0">
                <a:solidFill>
                  <a:schemeClr val="accent1"/>
                </a:solidFill>
                <a:latin typeface="Calibri" pitchFamily="34" charset="0"/>
              </a:rPr>
              <a:t>période d’horloge 75 s</a:t>
            </a:r>
          </a:p>
          <a:p>
            <a:r>
              <a:rPr lang="fr-CA" dirty="0" smtClean="0">
                <a:solidFill>
                  <a:schemeClr val="accent1"/>
                </a:solidFill>
                <a:latin typeface="Calibri" pitchFamily="34" charset="0"/>
              </a:rPr>
              <a:t>latence 1 </a:t>
            </a:r>
            <a:r>
              <a:rPr lang="fr-CA" dirty="0">
                <a:solidFill>
                  <a:schemeClr val="accent1"/>
                </a:solidFill>
                <a:latin typeface="Calibri" pitchFamily="34" charset="0"/>
              </a:rPr>
              <a:t>cycle = 75 s</a:t>
            </a:r>
            <a:endParaRPr lang="fr-CA" dirty="0" smtClean="0">
              <a:solidFill>
                <a:schemeClr val="accent1"/>
              </a:solidFill>
              <a:latin typeface="Calibri" pitchFamily="34" charset="0"/>
            </a:endParaRPr>
          </a:p>
          <a:p>
            <a:r>
              <a:rPr lang="fr-CA" dirty="0" smtClean="0">
                <a:solidFill>
                  <a:schemeClr val="accent1"/>
                </a:solidFill>
                <a:latin typeface="Calibri" pitchFamily="34" charset="0"/>
              </a:rPr>
              <a:t>débit 48 clients par heure</a:t>
            </a:r>
            <a:endParaRPr lang="fr-CA" dirty="0">
              <a:solidFill>
                <a:schemeClr val="accent1"/>
              </a:solidFill>
              <a:latin typeface="Calibri" pitchFamily="34" charset="0"/>
            </a:endParaRPr>
          </a:p>
        </p:txBody>
      </p:sp>
      <p:sp>
        <p:nvSpPr>
          <p:cNvPr id="128" name="Rectangle à coins arrondis 127"/>
          <p:cNvSpPr/>
          <p:nvPr/>
        </p:nvSpPr>
        <p:spPr>
          <a:xfrm>
            <a:off x="622320" y="1589636"/>
            <a:ext cx="1143000" cy="876312"/>
          </a:xfrm>
          <a:prstGeom prst="round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t>cabarets</a:t>
            </a:r>
          </a:p>
          <a:p>
            <a:pPr algn="ctr"/>
            <a:r>
              <a:rPr lang="fr-CA" dirty="0" smtClean="0"/>
              <a:t>5 s</a:t>
            </a:r>
            <a:endParaRPr lang="fr-CA" dirty="0"/>
          </a:p>
        </p:txBody>
      </p:sp>
      <p:sp>
        <p:nvSpPr>
          <p:cNvPr id="129" name="Rectangle à coins arrondis 128"/>
          <p:cNvSpPr/>
          <p:nvPr/>
        </p:nvSpPr>
        <p:spPr>
          <a:xfrm>
            <a:off x="2222538" y="1589636"/>
            <a:ext cx="1143000" cy="876312"/>
          </a:xfrm>
          <a:prstGeom prst="round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t>boissons</a:t>
            </a:r>
          </a:p>
          <a:p>
            <a:pPr algn="ctr"/>
            <a:r>
              <a:rPr lang="fr-CA" dirty="0" smtClean="0"/>
              <a:t>10 s</a:t>
            </a:r>
            <a:endParaRPr lang="fr-CA" dirty="0"/>
          </a:p>
        </p:txBody>
      </p:sp>
      <p:sp>
        <p:nvSpPr>
          <p:cNvPr id="130" name="Rectangle à coins arrondis 129"/>
          <p:cNvSpPr/>
          <p:nvPr/>
        </p:nvSpPr>
        <p:spPr>
          <a:xfrm>
            <a:off x="3822756" y="1589636"/>
            <a:ext cx="1143000" cy="876312"/>
          </a:xfrm>
          <a:prstGeom prst="round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t>plat principal</a:t>
            </a:r>
          </a:p>
          <a:p>
            <a:pPr algn="ctr"/>
            <a:r>
              <a:rPr lang="fr-CA" dirty="0" smtClean="0"/>
              <a:t>30 s</a:t>
            </a:r>
            <a:endParaRPr lang="fr-CA" dirty="0"/>
          </a:p>
        </p:txBody>
      </p:sp>
      <p:sp>
        <p:nvSpPr>
          <p:cNvPr id="131" name="Rectangle à coins arrondis 130"/>
          <p:cNvSpPr/>
          <p:nvPr/>
        </p:nvSpPr>
        <p:spPr>
          <a:xfrm>
            <a:off x="5422974" y="1589636"/>
            <a:ext cx="1143000" cy="876312"/>
          </a:xfrm>
          <a:prstGeom prst="round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t>bar à salade</a:t>
            </a:r>
          </a:p>
          <a:p>
            <a:pPr algn="ctr"/>
            <a:r>
              <a:rPr lang="fr-CA" dirty="0" smtClean="0"/>
              <a:t>15 s</a:t>
            </a:r>
            <a:endParaRPr lang="fr-CA" dirty="0"/>
          </a:p>
        </p:txBody>
      </p:sp>
      <p:sp>
        <p:nvSpPr>
          <p:cNvPr id="132" name="Rectangle à coins arrondis 131"/>
          <p:cNvSpPr/>
          <p:nvPr/>
        </p:nvSpPr>
        <p:spPr>
          <a:xfrm>
            <a:off x="7023192" y="1589636"/>
            <a:ext cx="1143000" cy="876312"/>
          </a:xfrm>
          <a:prstGeom prst="round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t>caisse</a:t>
            </a:r>
          </a:p>
          <a:p>
            <a:pPr algn="ctr"/>
            <a:r>
              <a:rPr lang="fr-CA" dirty="0" smtClean="0"/>
              <a:t>15 s</a:t>
            </a:r>
            <a:endParaRPr lang="fr-CA" dirty="0"/>
          </a:p>
        </p:txBody>
      </p:sp>
      <p:cxnSp>
        <p:nvCxnSpPr>
          <p:cNvPr id="133" name="Connecteur droit avec flèche 132"/>
          <p:cNvCxnSpPr>
            <a:stCxn id="128" idx="3"/>
            <a:endCxn id="129" idx="1"/>
          </p:cNvCxnSpPr>
          <p:nvPr/>
        </p:nvCxnSpPr>
        <p:spPr>
          <a:xfrm>
            <a:off x="1765320" y="2027792"/>
            <a:ext cx="45721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4" name="Connecteur droit avec flèche 133"/>
          <p:cNvCxnSpPr>
            <a:stCxn id="129" idx="3"/>
            <a:endCxn id="130" idx="1"/>
          </p:cNvCxnSpPr>
          <p:nvPr/>
        </p:nvCxnSpPr>
        <p:spPr>
          <a:xfrm>
            <a:off x="3365538" y="2027792"/>
            <a:ext cx="45721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5" name="Connecteur droit avec flèche 134"/>
          <p:cNvCxnSpPr>
            <a:stCxn id="130" idx="3"/>
            <a:endCxn id="131" idx="1"/>
          </p:cNvCxnSpPr>
          <p:nvPr/>
        </p:nvCxnSpPr>
        <p:spPr>
          <a:xfrm>
            <a:off x="4965756" y="2027792"/>
            <a:ext cx="45721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6" name="Connecteur droit avec flèche 135"/>
          <p:cNvCxnSpPr>
            <a:stCxn id="131" idx="3"/>
            <a:endCxn id="132" idx="1"/>
          </p:cNvCxnSpPr>
          <p:nvPr/>
        </p:nvCxnSpPr>
        <p:spPr>
          <a:xfrm>
            <a:off x="6565974" y="2027792"/>
            <a:ext cx="45721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8410686" y="1516610"/>
            <a:ext cx="109539" cy="10223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138" name="Connecteur droit avec flèche 137"/>
          <p:cNvCxnSpPr>
            <a:stCxn id="132" idx="3"/>
            <a:endCxn id="137" idx="1"/>
          </p:cNvCxnSpPr>
          <p:nvPr/>
        </p:nvCxnSpPr>
        <p:spPr>
          <a:xfrm>
            <a:off x="8166192" y="2027792"/>
            <a:ext cx="24449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304800" y="1516610"/>
            <a:ext cx="109539" cy="10223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140" name="Connecteur droit avec flèche 139"/>
          <p:cNvCxnSpPr>
            <a:stCxn id="139" idx="3"/>
            <a:endCxn id="128" idx="1"/>
          </p:cNvCxnSpPr>
          <p:nvPr/>
        </p:nvCxnSpPr>
        <p:spPr>
          <a:xfrm>
            <a:off x="414339" y="2027792"/>
            <a:ext cx="207981"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1" name="Rectangle à coins arrondis 140"/>
          <p:cNvSpPr/>
          <p:nvPr/>
        </p:nvSpPr>
        <p:spPr>
          <a:xfrm>
            <a:off x="643324" y="3485138"/>
            <a:ext cx="1143000" cy="876312"/>
          </a:xfrm>
          <a:prstGeom prst="round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t>cabarets</a:t>
            </a:r>
          </a:p>
          <a:p>
            <a:pPr algn="ctr"/>
            <a:r>
              <a:rPr lang="fr-CA" dirty="0" smtClean="0"/>
              <a:t>5 s</a:t>
            </a:r>
            <a:endParaRPr lang="fr-CA" dirty="0"/>
          </a:p>
        </p:txBody>
      </p:sp>
      <p:sp>
        <p:nvSpPr>
          <p:cNvPr id="142" name="Rectangle à coins arrondis 141"/>
          <p:cNvSpPr/>
          <p:nvPr/>
        </p:nvSpPr>
        <p:spPr>
          <a:xfrm>
            <a:off x="2243542" y="3485138"/>
            <a:ext cx="1143000" cy="876312"/>
          </a:xfrm>
          <a:prstGeom prst="round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t>boissons</a:t>
            </a:r>
          </a:p>
          <a:p>
            <a:pPr algn="ctr"/>
            <a:r>
              <a:rPr lang="fr-CA" dirty="0" smtClean="0"/>
              <a:t>10 s</a:t>
            </a:r>
            <a:endParaRPr lang="fr-CA" dirty="0"/>
          </a:p>
        </p:txBody>
      </p:sp>
      <p:sp>
        <p:nvSpPr>
          <p:cNvPr id="143" name="Rectangle à coins arrondis 142"/>
          <p:cNvSpPr/>
          <p:nvPr/>
        </p:nvSpPr>
        <p:spPr>
          <a:xfrm>
            <a:off x="3843760" y="3485138"/>
            <a:ext cx="1143000" cy="876312"/>
          </a:xfrm>
          <a:prstGeom prst="round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t>plat principal</a:t>
            </a:r>
          </a:p>
          <a:p>
            <a:pPr algn="ctr"/>
            <a:r>
              <a:rPr lang="fr-CA" dirty="0" smtClean="0"/>
              <a:t>30 s</a:t>
            </a:r>
            <a:endParaRPr lang="fr-CA" dirty="0"/>
          </a:p>
        </p:txBody>
      </p:sp>
      <p:sp>
        <p:nvSpPr>
          <p:cNvPr id="144" name="Rectangle à coins arrondis 143"/>
          <p:cNvSpPr/>
          <p:nvPr/>
        </p:nvSpPr>
        <p:spPr>
          <a:xfrm>
            <a:off x="5443978" y="3485138"/>
            <a:ext cx="1143000" cy="876312"/>
          </a:xfrm>
          <a:prstGeom prst="round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t>bar à salade</a:t>
            </a:r>
          </a:p>
          <a:p>
            <a:pPr algn="ctr"/>
            <a:r>
              <a:rPr lang="fr-CA" dirty="0" smtClean="0"/>
              <a:t>15 s</a:t>
            </a:r>
            <a:endParaRPr lang="fr-CA" dirty="0"/>
          </a:p>
        </p:txBody>
      </p:sp>
      <p:sp>
        <p:nvSpPr>
          <p:cNvPr id="145" name="Rectangle à coins arrondis 144"/>
          <p:cNvSpPr/>
          <p:nvPr/>
        </p:nvSpPr>
        <p:spPr>
          <a:xfrm>
            <a:off x="7044196" y="3485138"/>
            <a:ext cx="1143000" cy="876312"/>
          </a:xfrm>
          <a:prstGeom prst="roundRect">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t>caisse</a:t>
            </a:r>
          </a:p>
          <a:p>
            <a:pPr algn="ctr"/>
            <a:r>
              <a:rPr lang="fr-CA" dirty="0" smtClean="0"/>
              <a:t>15 s</a:t>
            </a:r>
            <a:endParaRPr lang="fr-CA" dirty="0"/>
          </a:p>
        </p:txBody>
      </p:sp>
      <p:cxnSp>
        <p:nvCxnSpPr>
          <p:cNvPr id="146" name="Connecteur droit avec flèche 145"/>
          <p:cNvCxnSpPr>
            <a:stCxn id="141" idx="3"/>
            <a:endCxn id="142" idx="1"/>
          </p:cNvCxnSpPr>
          <p:nvPr/>
        </p:nvCxnSpPr>
        <p:spPr>
          <a:xfrm>
            <a:off x="1786324" y="3923294"/>
            <a:ext cx="45721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7" name="Connecteur droit avec flèche 146"/>
          <p:cNvCxnSpPr>
            <a:stCxn id="142" idx="3"/>
            <a:endCxn id="143" idx="1"/>
          </p:cNvCxnSpPr>
          <p:nvPr/>
        </p:nvCxnSpPr>
        <p:spPr>
          <a:xfrm>
            <a:off x="3386542" y="3923294"/>
            <a:ext cx="45721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8" name="Connecteur droit avec flèche 147"/>
          <p:cNvCxnSpPr>
            <a:stCxn id="143" idx="3"/>
            <a:endCxn id="144" idx="1"/>
          </p:cNvCxnSpPr>
          <p:nvPr/>
        </p:nvCxnSpPr>
        <p:spPr>
          <a:xfrm>
            <a:off x="4986760" y="3923294"/>
            <a:ext cx="45721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9" name="Connecteur droit avec flèche 148"/>
          <p:cNvCxnSpPr>
            <a:stCxn id="144" idx="3"/>
            <a:endCxn id="145" idx="1"/>
          </p:cNvCxnSpPr>
          <p:nvPr/>
        </p:nvCxnSpPr>
        <p:spPr>
          <a:xfrm>
            <a:off x="6586978" y="3923294"/>
            <a:ext cx="45721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8431690" y="3412112"/>
            <a:ext cx="109539" cy="10223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151" name="Connecteur droit avec flèche 150"/>
          <p:cNvCxnSpPr>
            <a:stCxn id="145" idx="3"/>
            <a:endCxn id="150" idx="1"/>
          </p:cNvCxnSpPr>
          <p:nvPr/>
        </p:nvCxnSpPr>
        <p:spPr>
          <a:xfrm>
            <a:off x="8187196" y="3923294"/>
            <a:ext cx="24449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325804" y="3412112"/>
            <a:ext cx="109539" cy="10223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153" name="Connecteur droit avec flèche 152"/>
          <p:cNvCxnSpPr>
            <a:stCxn id="152" idx="3"/>
            <a:endCxn id="141" idx="1"/>
          </p:cNvCxnSpPr>
          <p:nvPr/>
        </p:nvCxnSpPr>
        <p:spPr>
          <a:xfrm>
            <a:off x="435343" y="3923294"/>
            <a:ext cx="207981"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984398" y="3383743"/>
            <a:ext cx="109539" cy="10223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5" name="Rectangle 154"/>
          <p:cNvSpPr/>
          <p:nvPr/>
        </p:nvSpPr>
        <p:spPr>
          <a:xfrm>
            <a:off x="3517943" y="3397651"/>
            <a:ext cx="109539" cy="10223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6" name="Rectangle 155"/>
          <p:cNvSpPr/>
          <p:nvPr/>
        </p:nvSpPr>
        <p:spPr>
          <a:xfrm>
            <a:off x="5124515" y="3383743"/>
            <a:ext cx="109539" cy="10223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7" name="Rectangle 156"/>
          <p:cNvSpPr/>
          <p:nvPr/>
        </p:nvSpPr>
        <p:spPr>
          <a:xfrm>
            <a:off x="6739813" y="3413700"/>
            <a:ext cx="109539" cy="10223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8" name="Rectangle à coins arrondis 157"/>
          <p:cNvSpPr/>
          <p:nvPr/>
        </p:nvSpPr>
        <p:spPr>
          <a:xfrm flipH="1">
            <a:off x="1217625" y="3048000"/>
            <a:ext cx="876312" cy="365130"/>
          </a:xfrm>
          <a:prstGeom prst="wedgeRoundRectCallout">
            <a:avLst>
              <a:gd name="adj1" fmla="val -19839"/>
              <a:gd name="adj2" fmla="val 11914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dirty="0" smtClean="0">
                <a:solidFill>
                  <a:srgbClr val="002060"/>
                </a:solidFill>
              </a:rPr>
              <a:t>Attente</a:t>
            </a:r>
            <a:br>
              <a:rPr lang="fr-CA" sz="1100" dirty="0" smtClean="0">
                <a:solidFill>
                  <a:srgbClr val="002060"/>
                </a:solidFill>
              </a:rPr>
            </a:br>
            <a:r>
              <a:rPr lang="fr-CA" sz="1100" dirty="0" smtClean="0">
                <a:solidFill>
                  <a:srgbClr val="002060"/>
                </a:solidFill>
              </a:rPr>
              <a:t>25 s</a:t>
            </a:r>
            <a:endParaRPr lang="fr-CA" sz="1100" dirty="0">
              <a:solidFill>
                <a:srgbClr val="002060"/>
              </a:solidFill>
            </a:endParaRPr>
          </a:p>
        </p:txBody>
      </p:sp>
      <p:sp>
        <p:nvSpPr>
          <p:cNvPr id="159" name="Rectangle à coins arrondis 158"/>
          <p:cNvSpPr/>
          <p:nvPr/>
        </p:nvSpPr>
        <p:spPr>
          <a:xfrm flipH="1">
            <a:off x="2787684" y="3048000"/>
            <a:ext cx="876312" cy="365130"/>
          </a:xfrm>
          <a:prstGeom prst="wedgeRoundRectCallout">
            <a:avLst>
              <a:gd name="adj1" fmla="val -19839"/>
              <a:gd name="adj2" fmla="val 11914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dirty="0" smtClean="0">
                <a:solidFill>
                  <a:srgbClr val="002060"/>
                </a:solidFill>
              </a:rPr>
              <a:t>Attente</a:t>
            </a:r>
            <a:br>
              <a:rPr lang="fr-CA" sz="1100" dirty="0" smtClean="0">
                <a:solidFill>
                  <a:srgbClr val="002060"/>
                </a:solidFill>
              </a:rPr>
            </a:br>
            <a:r>
              <a:rPr lang="fr-CA" sz="1100" dirty="0" smtClean="0">
                <a:solidFill>
                  <a:srgbClr val="002060"/>
                </a:solidFill>
              </a:rPr>
              <a:t>20 s</a:t>
            </a:r>
            <a:endParaRPr lang="fr-CA" sz="1100" dirty="0">
              <a:solidFill>
                <a:srgbClr val="002060"/>
              </a:solidFill>
            </a:endParaRPr>
          </a:p>
        </p:txBody>
      </p:sp>
      <p:sp>
        <p:nvSpPr>
          <p:cNvPr id="160" name="Rectangle à coins arrondis 159"/>
          <p:cNvSpPr/>
          <p:nvPr/>
        </p:nvSpPr>
        <p:spPr>
          <a:xfrm flipH="1">
            <a:off x="6000828" y="3048000"/>
            <a:ext cx="876312" cy="365130"/>
          </a:xfrm>
          <a:prstGeom prst="wedgeRoundRectCallout">
            <a:avLst>
              <a:gd name="adj1" fmla="val -19839"/>
              <a:gd name="adj2" fmla="val 11914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dirty="0" smtClean="0">
                <a:solidFill>
                  <a:srgbClr val="002060"/>
                </a:solidFill>
              </a:rPr>
              <a:t>Attente</a:t>
            </a:r>
            <a:br>
              <a:rPr lang="fr-CA" sz="1100" dirty="0" smtClean="0">
                <a:solidFill>
                  <a:srgbClr val="002060"/>
                </a:solidFill>
              </a:rPr>
            </a:br>
            <a:r>
              <a:rPr lang="fr-CA" sz="1100" dirty="0" smtClean="0">
                <a:solidFill>
                  <a:srgbClr val="002060"/>
                </a:solidFill>
              </a:rPr>
              <a:t>15 s</a:t>
            </a:r>
            <a:endParaRPr lang="fr-CA" sz="1100" dirty="0">
              <a:solidFill>
                <a:srgbClr val="002060"/>
              </a:solidFill>
            </a:endParaRPr>
          </a:p>
        </p:txBody>
      </p:sp>
      <p:sp>
        <p:nvSpPr>
          <p:cNvPr id="161" name="Rectangle à coins arrondis 160"/>
          <p:cNvSpPr/>
          <p:nvPr/>
        </p:nvSpPr>
        <p:spPr>
          <a:xfrm flipH="1">
            <a:off x="7643913" y="3048000"/>
            <a:ext cx="876312" cy="365130"/>
          </a:xfrm>
          <a:prstGeom prst="wedgeRoundRectCallout">
            <a:avLst>
              <a:gd name="adj1" fmla="val -19839"/>
              <a:gd name="adj2" fmla="val 11914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dirty="0" smtClean="0">
                <a:solidFill>
                  <a:srgbClr val="002060"/>
                </a:solidFill>
              </a:rPr>
              <a:t>Attente</a:t>
            </a:r>
          </a:p>
          <a:p>
            <a:pPr algn="ctr"/>
            <a:r>
              <a:rPr lang="fr-CA" sz="1100" dirty="0" smtClean="0">
                <a:solidFill>
                  <a:srgbClr val="002060"/>
                </a:solidFill>
              </a:rPr>
              <a:t>15 s</a:t>
            </a:r>
            <a:endParaRPr lang="fr-CA" sz="1100" dirty="0">
              <a:solidFill>
                <a:srgbClr val="002060"/>
              </a:solidFill>
            </a:endParaRPr>
          </a:p>
        </p:txBody>
      </p:sp>
      <p:sp>
        <p:nvSpPr>
          <p:cNvPr id="162" name="Rectangle à coins arrondis 161"/>
          <p:cNvSpPr/>
          <p:nvPr/>
        </p:nvSpPr>
        <p:spPr>
          <a:xfrm flipH="1">
            <a:off x="2787684" y="4900986"/>
            <a:ext cx="876312" cy="365130"/>
          </a:xfrm>
          <a:prstGeom prst="wedgeRoundRectCallout">
            <a:avLst>
              <a:gd name="adj1" fmla="val -19839"/>
              <a:gd name="adj2" fmla="val 11914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dirty="0" smtClean="0">
                <a:solidFill>
                  <a:srgbClr val="002060"/>
                </a:solidFill>
              </a:rPr>
              <a:t>Attente</a:t>
            </a:r>
          </a:p>
          <a:p>
            <a:pPr algn="ctr"/>
            <a:r>
              <a:rPr lang="fr-CA" sz="1100" dirty="0" smtClean="0">
                <a:solidFill>
                  <a:srgbClr val="002060"/>
                </a:solidFill>
              </a:rPr>
              <a:t>15 s</a:t>
            </a:r>
            <a:endParaRPr lang="fr-CA" sz="1100" dirty="0">
              <a:solidFill>
                <a:srgbClr val="002060"/>
              </a:solidFill>
            </a:endParaRPr>
          </a:p>
        </p:txBody>
      </p:sp>
      <p:sp>
        <p:nvSpPr>
          <p:cNvPr id="56" name="ZoneTexte 16"/>
          <p:cNvSpPr txBox="1">
            <a:spLocks noChangeArrowheads="1"/>
          </p:cNvSpPr>
          <p:nvPr/>
        </p:nvSpPr>
        <p:spPr bwMode="auto">
          <a:xfrm>
            <a:off x="9333031" y="3088387"/>
            <a:ext cx="2630368" cy="1457698"/>
          </a:xfrm>
          <a:prstGeom prst="rect">
            <a:avLst/>
          </a:prstGeom>
          <a:noFill/>
          <a:ln w="9525">
            <a:solidFill>
              <a:srgbClr val="002060"/>
            </a:solidFill>
            <a:miter lim="800000"/>
            <a:headEnd/>
            <a:tailEnd/>
          </a:ln>
        </p:spPr>
        <p:txBody>
          <a:bodyPr wrap="square" lIns="36000" tIns="36000" rIns="36000" bIns="36000" anchor="ctr">
            <a:spAutoFit/>
          </a:bodyPr>
          <a:lstStyle/>
          <a:p>
            <a:r>
              <a:rPr lang="fr-CA" dirty="0" smtClean="0">
                <a:solidFill>
                  <a:schemeClr val="accent1"/>
                </a:solidFill>
                <a:latin typeface="Calibri" pitchFamily="34" charset="0"/>
              </a:rPr>
              <a:t>Pipeline naïf:</a:t>
            </a:r>
          </a:p>
          <a:p>
            <a:r>
              <a:rPr lang="fr-CA" dirty="0" smtClean="0">
                <a:solidFill>
                  <a:schemeClr val="accent1"/>
                </a:solidFill>
                <a:latin typeface="Calibri" pitchFamily="34" charset="0"/>
              </a:rPr>
              <a:t>1 client par station</a:t>
            </a:r>
          </a:p>
          <a:p>
            <a:r>
              <a:rPr lang="fr-CA" dirty="0" smtClean="0">
                <a:solidFill>
                  <a:schemeClr val="accent1"/>
                </a:solidFill>
                <a:latin typeface="Calibri" pitchFamily="34" charset="0"/>
              </a:rPr>
              <a:t>période d’horloge 30 s</a:t>
            </a:r>
          </a:p>
          <a:p>
            <a:r>
              <a:rPr lang="fr-CA" dirty="0" smtClean="0">
                <a:solidFill>
                  <a:schemeClr val="accent1"/>
                </a:solidFill>
                <a:latin typeface="Calibri" pitchFamily="34" charset="0"/>
              </a:rPr>
              <a:t>latence 5 cycles = 150 s</a:t>
            </a:r>
          </a:p>
          <a:p>
            <a:r>
              <a:rPr lang="fr-CA" dirty="0" smtClean="0">
                <a:solidFill>
                  <a:schemeClr val="accent1"/>
                </a:solidFill>
                <a:latin typeface="Calibri" pitchFamily="34" charset="0"/>
              </a:rPr>
              <a:t>débit 120 clients par heure</a:t>
            </a:r>
          </a:p>
        </p:txBody>
      </p:sp>
      <p:sp>
        <p:nvSpPr>
          <p:cNvPr id="57" name="Espace réservé du numéro de diapositive 3"/>
          <p:cNvSpPr>
            <a:spLocks noGrp="1"/>
          </p:cNvSpPr>
          <p:nvPr>
            <p:ph type="sldNum" sz="quarter" idx="10"/>
          </p:nvPr>
        </p:nvSpPr>
        <p:spPr>
          <a:xfrm>
            <a:off x="11480800" y="6416678"/>
            <a:ext cx="609600" cy="365125"/>
          </a:xfrm>
        </p:spPr>
        <p:txBody>
          <a:bodyPr/>
          <a:lstStyle/>
          <a:p>
            <a:pPr>
              <a:defRPr/>
            </a:pPr>
            <a:fld id="{A4D6AE17-047E-41BA-B5C0-1A5C3085BF8A}" type="slidenum">
              <a:rPr lang="fr-CA" smtClean="0"/>
              <a:pPr>
                <a:defRPr/>
              </a:pPr>
              <a:t>3</a:t>
            </a:fld>
            <a:endParaRPr lang="fr-CA" dirty="0"/>
          </a:p>
        </p:txBody>
      </p:sp>
    </p:spTree>
    <p:extLst>
      <p:ext uri="{BB962C8B-B14F-4D97-AF65-F5344CB8AC3E}">
        <p14:creationId xmlns:p14="http://schemas.microsoft.com/office/powerpoint/2010/main" val="1965205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CA" dirty="0" smtClean="0"/>
              <a:t>Architecture à pipeline pour circuit numérique</a:t>
            </a:r>
          </a:p>
        </p:txBody>
      </p:sp>
      <p:sp>
        <p:nvSpPr>
          <p:cNvPr id="8195" name="Espace réservé du contenu 6"/>
          <p:cNvSpPr>
            <a:spLocks noGrp="1"/>
          </p:cNvSpPr>
          <p:nvPr>
            <p:ph sz="half" idx="1"/>
          </p:nvPr>
        </p:nvSpPr>
        <p:spPr/>
        <p:txBody>
          <a:bodyPr/>
          <a:lstStyle/>
          <a:p>
            <a:r>
              <a:rPr lang="fr-CA" dirty="0" smtClean="0"/>
              <a:t>Le pipeline est une </a:t>
            </a:r>
            <a:r>
              <a:rPr lang="fr-CA" dirty="0"/>
              <a:t>technique puissante pour </a:t>
            </a:r>
            <a:r>
              <a:rPr lang="fr-CA" dirty="0" smtClean="0"/>
              <a:t>augmenter la fréquence d’horloge d’un système et son débit.</a:t>
            </a:r>
          </a:p>
          <a:p>
            <a:r>
              <a:rPr lang="fr-CA" dirty="0" smtClean="0"/>
              <a:t>La période minimale de l’horloge est donnée par :</a:t>
            </a:r>
          </a:p>
          <a:p>
            <a:endParaRPr lang="fr-CA" dirty="0" smtClean="0"/>
          </a:p>
          <a:p>
            <a:endParaRPr lang="fr-CA" dirty="0" smtClean="0"/>
          </a:p>
        </p:txBody>
      </p:sp>
      <p:sp>
        <p:nvSpPr>
          <p:cNvPr id="3" name="Espace réservé du contenu 2"/>
          <p:cNvSpPr>
            <a:spLocks noGrp="1"/>
          </p:cNvSpPr>
          <p:nvPr>
            <p:ph sz="half" idx="2"/>
          </p:nvPr>
        </p:nvSpPr>
        <p:spPr/>
        <p:txBody>
          <a:bodyPr/>
          <a:lstStyle/>
          <a:p>
            <a:r>
              <a:rPr lang="fr-CA" dirty="0"/>
              <a:t>Pour diminuer </a:t>
            </a:r>
            <a:r>
              <a:rPr lang="fr-CA" i="1" dirty="0" err="1"/>
              <a:t>T</a:t>
            </a:r>
            <a:r>
              <a:rPr lang="fr-CA" baseline="-25000" dirty="0" err="1"/>
              <a:t>min</a:t>
            </a:r>
            <a:r>
              <a:rPr lang="fr-CA" dirty="0"/>
              <a:t>, il faut réduire la somme des termes.</a:t>
            </a:r>
          </a:p>
          <a:p>
            <a:pPr lvl="1"/>
            <a:r>
              <a:rPr lang="fr-CA" dirty="0"/>
              <a:t>t</a:t>
            </a:r>
            <a:r>
              <a:rPr lang="fr-CA" baseline="-25000" dirty="0"/>
              <a:t>d</a:t>
            </a:r>
            <a:r>
              <a:rPr lang="fr-CA" dirty="0"/>
              <a:t>, </a:t>
            </a:r>
            <a:r>
              <a:rPr lang="fr-CA" dirty="0" err="1" smtClean="0"/>
              <a:t>t</a:t>
            </a:r>
            <a:r>
              <a:rPr lang="fr-CA" baseline="-25000" dirty="0" err="1" smtClean="0"/>
              <a:t>su</a:t>
            </a:r>
            <a:r>
              <a:rPr lang="fr-CA" dirty="0"/>
              <a:t> </a:t>
            </a:r>
            <a:r>
              <a:rPr lang="fr-CA" dirty="0" smtClean="0"/>
              <a:t>(délai </a:t>
            </a:r>
            <a:r>
              <a:rPr lang="fr-CA" dirty="0"/>
              <a:t>de propagation et de préparation des bascules):</a:t>
            </a:r>
            <a:br>
              <a:rPr lang="fr-CA" dirty="0"/>
            </a:br>
            <a:r>
              <a:rPr lang="fr-CA" dirty="0"/>
              <a:t>Ces valeurs sont en général fixes.</a:t>
            </a:r>
          </a:p>
          <a:p>
            <a:pPr lvl="1"/>
            <a:r>
              <a:rPr lang="fr-CA" dirty="0" err="1"/>
              <a:t>t</a:t>
            </a:r>
            <a:r>
              <a:rPr lang="fr-CA" baseline="-25000" dirty="0" err="1"/>
              <a:t>comb</a:t>
            </a:r>
            <a:r>
              <a:rPr lang="fr-CA" baseline="-25000" dirty="0"/>
              <a:t> </a:t>
            </a:r>
            <a:r>
              <a:rPr lang="fr-CA" dirty="0"/>
              <a:t>(délai de propagation de la logique combinatoire):</a:t>
            </a:r>
            <a:br>
              <a:rPr lang="fr-CA" dirty="0"/>
            </a:br>
            <a:r>
              <a:rPr lang="fr-CA" dirty="0"/>
              <a:t>Une architecture à pipeline s’attaque aux délais de la logique combinatoire en décomposant le chemin critique.</a:t>
            </a:r>
          </a:p>
          <a:p>
            <a:pPr lvl="1"/>
            <a:r>
              <a:rPr lang="fr-CA" dirty="0" err="1"/>
              <a:t>t</a:t>
            </a:r>
            <a:r>
              <a:rPr lang="fr-CA" baseline="-25000" dirty="0" err="1"/>
              <a:t>prop</a:t>
            </a:r>
            <a:r>
              <a:rPr lang="fr-CA" dirty="0"/>
              <a:t> (délai de propagation des interconnexions):</a:t>
            </a:r>
            <a:br>
              <a:rPr lang="fr-CA" dirty="0"/>
            </a:br>
            <a:r>
              <a:rPr lang="fr-CA" dirty="0"/>
              <a:t>Il faut réduire la longueur des interconnexions en disposant judicieusement les </a:t>
            </a:r>
            <a:r>
              <a:rPr lang="fr-CA"/>
              <a:t>composantes </a:t>
            </a:r>
            <a:r>
              <a:rPr lang="fr-CA" smtClean="0"/>
              <a:t>sur </a:t>
            </a:r>
            <a:r>
              <a:rPr lang="fr-CA" dirty="0"/>
              <a:t>le chemin critique</a:t>
            </a:r>
            <a:r>
              <a:rPr lang="fr-CA" dirty="0" smtClean="0"/>
              <a:t>.</a:t>
            </a:r>
            <a:endParaRPr lang="fr-CA" dirty="0"/>
          </a:p>
        </p:txBody>
      </p:sp>
      <p:sp>
        <p:nvSpPr>
          <p:cNvPr id="4" name="Espace réservé du numéro de diapositive 3"/>
          <p:cNvSpPr>
            <a:spLocks noGrp="1"/>
          </p:cNvSpPr>
          <p:nvPr>
            <p:ph type="sldNum" sz="quarter" idx="10"/>
          </p:nvPr>
        </p:nvSpPr>
        <p:spPr/>
        <p:txBody>
          <a:bodyPr/>
          <a:lstStyle/>
          <a:p>
            <a:pPr>
              <a:defRPr/>
            </a:pPr>
            <a:fld id="{BD2D6210-C10D-41B7-A949-B7CB3C7C4530}" type="slidenum">
              <a:rPr lang="fr-CA"/>
              <a:pPr>
                <a:defRPr/>
              </a:pPr>
              <a:t>4</a:t>
            </a:fld>
            <a:endParaRPr lang="fr-CA"/>
          </a:p>
        </p:txBody>
      </p:sp>
      <p:sp>
        <p:nvSpPr>
          <p:cNvPr id="102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A"/>
          </a:p>
        </p:txBody>
      </p:sp>
      <p:graphicFrame>
        <p:nvGraphicFramePr>
          <p:cNvPr id="2" name="Objet 1"/>
          <p:cNvGraphicFramePr>
            <a:graphicFrameLocks noChangeAspect="1"/>
          </p:cNvGraphicFramePr>
          <p:nvPr>
            <p:extLst>
              <p:ext uri="{D42A27DB-BD31-4B8C-83A1-F6EECF244321}">
                <p14:modId xmlns:p14="http://schemas.microsoft.com/office/powerpoint/2010/main" val="3032332277"/>
              </p:ext>
            </p:extLst>
          </p:nvPr>
        </p:nvGraphicFramePr>
        <p:xfrm>
          <a:off x="1371600" y="3352800"/>
          <a:ext cx="3475038" cy="547687"/>
        </p:xfrm>
        <a:graphic>
          <a:graphicData uri="http://schemas.openxmlformats.org/presentationml/2006/ole">
            <mc:AlternateContent xmlns:mc="http://schemas.openxmlformats.org/markup-compatibility/2006">
              <mc:Choice xmlns:v="urn:schemas-microsoft-com:vml" Requires="v">
                <p:oleObj spid="_x0000_s1255" name="Équation" r:id="rId3" imgW="1562100" imgH="241300" progId="Equation.3">
                  <p:embed/>
                </p:oleObj>
              </mc:Choice>
              <mc:Fallback>
                <p:oleObj name="Équation" r:id="rId3" imgW="1562100" imgH="241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352800"/>
                        <a:ext cx="3475038"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pic>
        <p:nvPicPr>
          <p:cNvPr id="8" name="Image 7" descr="chemincritiqueex1.wmf"/>
          <p:cNvPicPr>
            <a:picLocks noChangeAspect="1"/>
          </p:cNvPicPr>
          <p:nvPr/>
        </p:nvPicPr>
        <p:blipFill>
          <a:blip r:embed="rId5" cstate="print"/>
          <a:stretch>
            <a:fillRect/>
          </a:stretch>
        </p:blipFill>
        <p:spPr>
          <a:xfrm>
            <a:off x="381000" y="4191000"/>
            <a:ext cx="5441730" cy="1447800"/>
          </a:xfrm>
          <a:prstGeom prst="rect">
            <a:avLst/>
          </a:prstGeom>
        </p:spPr>
      </p:pic>
    </p:spTree>
    <p:extLst>
      <p:ext uri="{BB962C8B-B14F-4D97-AF65-F5344CB8AC3E}">
        <p14:creationId xmlns:p14="http://schemas.microsoft.com/office/powerpoint/2010/main" val="225153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CA" dirty="0" smtClean="0"/>
              <a:t>Architecture à pipeline pour circuit numérique</a:t>
            </a:r>
          </a:p>
        </p:txBody>
      </p:sp>
      <p:sp>
        <p:nvSpPr>
          <p:cNvPr id="4" name="Espace réservé du numéro de diapositive 3"/>
          <p:cNvSpPr>
            <a:spLocks noGrp="1"/>
          </p:cNvSpPr>
          <p:nvPr>
            <p:ph type="sldNum" sz="quarter" idx="10"/>
          </p:nvPr>
        </p:nvSpPr>
        <p:spPr/>
        <p:txBody>
          <a:bodyPr/>
          <a:lstStyle/>
          <a:p>
            <a:pPr>
              <a:defRPr/>
            </a:pPr>
            <a:fld id="{BD2D6210-C10D-41B7-A949-B7CB3C7C4530}" type="slidenum">
              <a:rPr lang="fr-CA"/>
              <a:pPr>
                <a:defRPr/>
              </a:pPr>
              <a:t>5</a:t>
            </a:fld>
            <a:endParaRPr lang="fr-CA"/>
          </a:p>
        </p:txBody>
      </p:sp>
      <p:sp>
        <p:nvSpPr>
          <p:cNvPr id="102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A"/>
          </a:p>
        </p:txBody>
      </p:sp>
      <p:sp>
        <p:nvSpPr>
          <p:cNvPr id="10" name="ZoneTexte 16"/>
          <p:cNvSpPr txBox="1">
            <a:spLocks noChangeArrowheads="1"/>
          </p:cNvSpPr>
          <p:nvPr/>
        </p:nvSpPr>
        <p:spPr bwMode="auto">
          <a:xfrm>
            <a:off x="981200" y="1219200"/>
            <a:ext cx="4428493" cy="276999"/>
          </a:xfrm>
          <a:prstGeom prst="rect">
            <a:avLst/>
          </a:prstGeom>
          <a:noFill/>
          <a:ln w="9525">
            <a:noFill/>
            <a:miter lim="800000"/>
            <a:headEnd/>
            <a:tailEnd/>
          </a:ln>
        </p:spPr>
        <p:txBody>
          <a:bodyPr wrap="square" lIns="0" tIns="0" rIns="0" bIns="0" anchor="ctr">
            <a:spAutoFit/>
          </a:bodyPr>
          <a:lstStyle/>
          <a:p>
            <a:pPr algn="ctr"/>
            <a:r>
              <a:rPr lang="fr-CA" dirty="0" smtClean="0">
                <a:latin typeface="Calibri" pitchFamily="34" charset="0"/>
              </a:rPr>
              <a:t>Supposons (</a:t>
            </a:r>
            <a:r>
              <a:rPr lang="fr-CA" dirty="0" smtClean="0">
                <a:latin typeface="+mn-lt"/>
              </a:rPr>
              <a:t>t</a:t>
            </a:r>
            <a:r>
              <a:rPr lang="fr-CA" baseline="-25000" dirty="0" smtClean="0">
                <a:latin typeface="+mn-lt"/>
              </a:rPr>
              <a:t>d</a:t>
            </a:r>
            <a:r>
              <a:rPr lang="fr-CA" dirty="0" smtClean="0">
                <a:latin typeface="+mn-lt"/>
              </a:rPr>
              <a:t>, </a:t>
            </a:r>
            <a:r>
              <a:rPr lang="fr-CA" dirty="0" err="1" smtClean="0">
                <a:latin typeface="+mn-lt"/>
              </a:rPr>
              <a:t>t</a:t>
            </a:r>
            <a:r>
              <a:rPr lang="fr-CA" baseline="-25000" dirty="0" err="1" smtClean="0">
                <a:latin typeface="+mn-lt"/>
              </a:rPr>
              <a:t>su</a:t>
            </a:r>
            <a:r>
              <a:rPr lang="fr-CA" baseline="-25000" dirty="0" smtClean="0">
                <a:latin typeface="+mn-lt"/>
              </a:rPr>
              <a:t>,</a:t>
            </a:r>
            <a:r>
              <a:rPr lang="fr-CA" dirty="0" smtClean="0">
                <a:latin typeface="+mn-lt"/>
              </a:rPr>
              <a:t> </a:t>
            </a:r>
            <a:r>
              <a:rPr lang="fr-CA" dirty="0" err="1" smtClean="0">
                <a:latin typeface="+mn-lt"/>
              </a:rPr>
              <a:t>t</a:t>
            </a:r>
            <a:r>
              <a:rPr lang="fr-CA" baseline="-25000" dirty="0" err="1" smtClean="0">
                <a:latin typeface="+mn-lt"/>
              </a:rPr>
              <a:t>prop</a:t>
            </a:r>
            <a:r>
              <a:rPr lang="fr-CA" dirty="0" smtClean="0">
                <a:latin typeface="+mn-lt"/>
              </a:rPr>
              <a:t>) = (2 ns, 1 ns, 0 ns)</a:t>
            </a:r>
            <a:endParaRPr lang="fr-CA" dirty="0">
              <a:latin typeface="+mn-lt"/>
            </a:endParaRPr>
          </a:p>
        </p:txBody>
      </p:sp>
      <p:sp>
        <p:nvSpPr>
          <p:cNvPr id="12" name="ZoneTexte 16"/>
          <p:cNvSpPr txBox="1">
            <a:spLocks noChangeArrowheads="1"/>
          </p:cNvSpPr>
          <p:nvPr/>
        </p:nvSpPr>
        <p:spPr bwMode="auto">
          <a:xfrm>
            <a:off x="981199" y="5229381"/>
            <a:ext cx="4429001" cy="276999"/>
          </a:xfrm>
          <a:prstGeom prst="rect">
            <a:avLst/>
          </a:prstGeom>
          <a:noFill/>
          <a:ln w="9525">
            <a:noFill/>
            <a:miter lim="800000"/>
            <a:headEnd/>
            <a:tailEnd/>
          </a:ln>
        </p:spPr>
        <p:txBody>
          <a:bodyPr wrap="square" lIns="0" tIns="0" rIns="0" bIns="0" anchor="ctr">
            <a:spAutoFit/>
          </a:bodyPr>
          <a:lstStyle/>
          <a:p>
            <a:pPr algn="ctr"/>
            <a:r>
              <a:rPr lang="fr-CA" dirty="0" err="1" smtClean="0">
                <a:latin typeface="Calibri" pitchFamily="34" charset="0"/>
              </a:rPr>
              <a:t>T</a:t>
            </a:r>
            <a:r>
              <a:rPr lang="fr-CA" baseline="-25000" dirty="0" err="1" smtClean="0">
                <a:latin typeface="Calibri" pitchFamily="34" charset="0"/>
              </a:rPr>
              <a:t>min</a:t>
            </a:r>
            <a:r>
              <a:rPr lang="fr-CA" dirty="0" smtClean="0">
                <a:latin typeface="Calibri" pitchFamily="34" charset="0"/>
              </a:rPr>
              <a:t> = 2 + 8 + 0 + 1 = 11 ns</a:t>
            </a:r>
            <a:endParaRPr lang="fr-CA" dirty="0">
              <a:latin typeface="Calibri" pitchFamily="34" charset="0"/>
            </a:endParaRPr>
          </a:p>
        </p:txBody>
      </p:sp>
      <p:sp>
        <p:nvSpPr>
          <p:cNvPr id="13" name="ZoneTexte 16"/>
          <p:cNvSpPr txBox="1">
            <a:spLocks noChangeArrowheads="1"/>
          </p:cNvSpPr>
          <p:nvPr/>
        </p:nvSpPr>
        <p:spPr bwMode="auto">
          <a:xfrm>
            <a:off x="6339421" y="5105400"/>
            <a:ext cx="5696028" cy="830997"/>
          </a:xfrm>
          <a:prstGeom prst="rect">
            <a:avLst/>
          </a:prstGeom>
          <a:noFill/>
          <a:ln w="9525">
            <a:noFill/>
            <a:miter lim="800000"/>
            <a:headEnd/>
            <a:tailEnd/>
          </a:ln>
        </p:spPr>
        <p:txBody>
          <a:bodyPr wrap="square" lIns="0" tIns="0" rIns="0" bIns="0" anchor="ctr">
            <a:spAutoFit/>
          </a:bodyPr>
          <a:lstStyle/>
          <a:p>
            <a:pPr algn="ctr"/>
            <a:r>
              <a:rPr lang="fr-CA" dirty="0" smtClean="0">
                <a:latin typeface="Calibri" pitchFamily="34" charset="0"/>
              </a:rPr>
              <a:t>T</a:t>
            </a:r>
            <a:r>
              <a:rPr lang="fr-CA" baseline="-25000" dirty="0" smtClean="0">
                <a:latin typeface="Calibri" pitchFamily="34" charset="0"/>
              </a:rPr>
              <a:t>min1</a:t>
            </a:r>
            <a:r>
              <a:rPr lang="fr-CA" dirty="0" smtClean="0">
                <a:latin typeface="Calibri" pitchFamily="34" charset="0"/>
              </a:rPr>
              <a:t> = 2 + 4 + 0 + 1 = 7 ns</a:t>
            </a:r>
          </a:p>
          <a:p>
            <a:pPr algn="ctr"/>
            <a:r>
              <a:rPr lang="fr-CA" dirty="0" smtClean="0">
                <a:latin typeface="Calibri" pitchFamily="34" charset="0"/>
              </a:rPr>
              <a:t>T</a:t>
            </a:r>
            <a:r>
              <a:rPr lang="fr-CA" baseline="-25000" dirty="0" smtClean="0">
                <a:latin typeface="Calibri" pitchFamily="34" charset="0"/>
              </a:rPr>
              <a:t>min2</a:t>
            </a:r>
            <a:r>
              <a:rPr lang="fr-CA" dirty="0" smtClean="0">
                <a:latin typeface="Calibri" pitchFamily="34" charset="0"/>
              </a:rPr>
              <a:t> = 2 + 4 + 0 + 1 = 7 ns</a:t>
            </a:r>
          </a:p>
          <a:p>
            <a:pPr algn="ctr"/>
            <a:r>
              <a:rPr lang="fr-CA" dirty="0" err="1" smtClean="0">
                <a:latin typeface="Calibri" pitchFamily="34" charset="0"/>
              </a:rPr>
              <a:t>T</a:t>
            </a:r>
            <a:r>
              <a:rPr lang="fr-CA" baseline="-25000" dirty="0" err="1" smtClean="0">
                <a:latin typeface="Calibri" pitchFamily="34" charset="0"/>
              </a:rPr>
              <a:t>min</a:t>
            </a:r>
            <a:r>
              <a:rPr lang="fr-CA" dirty="0" smtClean="0">
                <a:latin typeface="Calibri" pitchFamily="34" charset="0"/>
              </a:rPr>
              <a:t> = 7 ns</a:t>
            </a:r>
            <a:endParaRPr lang="fr-CA" dirty="0">
              <a:latin typeface="Calibri" pitchFamily="34" charset="0"/>
            </a:endParaRPr>
          </a:p>
        </p:txBody>
      </p:sp>
      <p:sp>
        <p:nvSpPr>
          <p:cNvPr id="25" name="ZoneTexte 16"/>
          <p:cNvSpPr txBox="1">
            <a:spLocks noChangeArrowheads="1"/>
          </p:cNvSpPr>
          <p:nvPr/>
        </p:nvSpPr>
        <p:spPr bwMode="auto">
          <a:xfrm>
            <a:off x="6997796" y="6075402"/>
            <a:ext cx="4508404" cy="553998"/>
          </a:xfrm>
          <a:prstGeom prst="rect">
            <a:avLst/>
          </a:prstGeom>
          <a:noFill/>
          <a:ln w="9525">
            <a:solidFill>
              <a:schemeClr val="tx2"/>
            </a:solidFill>
            <a:miter lim="800000"/>
            <a:headEnd/>
            <a:tailEnd/>
          </a:ln>
        </p:spPr>
        <p:txBody>
          <a:bodyPr wrap="square" lIns="91440" tIns="91440" rIns="91440" bIns="91440" anchor="ctr">
            <a:spAutoFit/>
          </a:bodyPr>
          <a:lstStyle/>
          <a:p>
            <a:r>
              <a:rPr lang="fr-CA" sz="1200" dirty="0">
                <a:solidFill>
                  <a:schemeClr val="tx2"/>
                </a:solidFill>
                <a:latin typeface="Calibri" pitchFamily="34" charset="0"/>
              </a:rPr>
              <a:t>Le pipeline vient avec une </a:t>
            </a:r>
            <a:r>
              <a:rPr lang="fr-CA" sz="1200" dirty="0" smtClean="0">
                <a:solidFill>
                  <a:schemeClr val="tx2"/>
                </a:solidFill>
                <a:latin typeface="Calibri" pitchFamily="34" charset="0"/>
              </a:rPr>
              <a:t>pénalité.</a:t>
            </a:r>
          </a:p>
          <a:p>
            <a:r>
              <a:rPr lang="fr-CA" sz="1200" dirty="0" smtClean="0">
                <a:solidFill>
                  <a:schemeClr val="tx2"/>
                </a:solidFill>
                <a:latin typeface="Calibri" pitchFamily="34" charset="0"/>
              </a:rPr>
              <a:t>On ne peut pas réduire </a:t>
            </a:r>
            <a:r>
              <a:rPr lang="fr-CA" sz="1200" dirty="0" err="1" smtClean="0">
                <a:solidFill>
                  <a:schemeClr val="tx2"/>
                </a:solidFill>
                <a:latin typeface="Calibri" pitchFamily="34" charset="0"/>
              </a:rPr>
              <a:t>T</a:t>
            </a:r>
            <a:r>
              <a:rPr lang="fr-CA" sz="1200" baseline="-25000" dirty="0" err="1" smtClean="0">
                <a:solidFill>
                  <a:schemeClr val="tx2"/>
                </a:solidFill>
                <a:latin typeface="Calibri" pitchFamily="34" charset="0"/>
              </a:rPr>
              <a:t>min</a:t>
            </a:r>
            <a:r>
              <a:rPr lang="fr-CA" sz="1200" dirty="0" smtClean="0">
                <a:solidFill>
                  <a:schemeClr val="tx2"/>
                </a:solidFill>
                <a:latin typeface="Calibri" pitchFamily="34" charset="0"/>
              </a:rPr>
              <a:t> de 50%. On ne peut pas </a:t>
            </a:r>
            <a:r>
              <a:rPr lang="fr-CA" sz="1200" dirty="0" err="1" smtClean="0">
                <a:solidFill>
                  <a:schemeClr val="tx2"/>
                </a:solidFill>
                <a:latin typeface="Calibri" pitchFamily="34" charset="0"/>
              </a:rPr>
              <a:t>réfuire</a:t>
            </a:r>
            <a:r>
              <a:rPr lang="fr-CA" sz="1200" dirty="0" smtClean="0">
                <a:solidFill>
                  <a:schemeClr val="tx2"/>
                </a:solidFill>
                <a:latin typeface="Calibri" pitchFamily="34" charset="0"/>
              </a:rPr>
              <a:t> ni t</a:t>
            </a:r>
            <a:r>
              <a:rPr lang="fr-CA" sz="1200" baseline="-25000" dirty="0" smtClean="0">
                <a:solidFill>
                  <a:schemeClr val="tx2"/>
                </a:solidFill>
                <a:latin typeface="Calibri" pitchFamily="34" charset="0"/>
              </a:rPr>
              <a:t>d</a:t>
            </a:r>
            <a:r>
              <a:rPr lang="fr-CA" sz="1200" dirty="0" smtClean="0">
                <a:solidFill>
                  <a:schemeClr val="tx2"/>
                </a:solidFill>
                <a:latin typeface="Calibri" pitchFamily="34" charset="0"/>
              </a:rPr>
              <a:t> ni </a:t>
            </a:r>
            <a:r>
              <a:rPr lang="fr-CA" sz="1200" dirty="0" err="1" smtClean="0">
                <a:solidFill>
                  <a:schemeClr val="tx2"/>
                </a:solidFill>
                <a:latin typeface="Calibri" pitchFamily="34" charset="0"/>
              </a:rPr>
              <a:t>t</a:t>
            </a:r>
            <a:r>
              <a:rPr lang="fr-CA" sz="1200" baseline="-25000" dirty="0" err="1" smtClean="0">
                <a:solidFill>
                  <a:schemeClr val="tx2"/>
                </a:solidFill>
                <a:latin typeface="Calibri" pitchFamily="34" charset="0"/>
              </a:rPr>
              <a:t>su</a:t>
            </a:r>
            <a:r>
              <a:rPr lang="fr-CA" sz="1200" dirty="0" smtClean="0">
                <a:solidFill>
                  <a:schemeClr val="tx2"/>
                </a:solidFill>
                <a:latin typeface="Calibri" pitchFamily="34" charset="0"/>
              </a:rPr>
              <a:t>.</a:t>
            </a:r>
            <a:endParaRPr lang="fr-CA" sz="1200" dirty="0">
              <a:solidFill>
                <a:schemeClr val="tx2"/>
              </a:solidFill>
              <a:latin typeface="Calibri" pitchFamily="34" charset="0"/>
            </a:endParaRPr>
          </a:p>
        </p:txBody>
      </p:sp>
      <p:graphicFrame>
        <p:nvGraphicFramePr>
          <p:cNvPr id="17" name="Objet 16"/>
          <p:cNvGraphicFramePr>
            <a:graphicFrameLocks noChangeAspect="1"/>
          </p:cNvGraphicFramePr>
          <p:nvPr>
            <p:extLst>
              <p:ext uri="{D42A27DB-BD31-4B8C-83A1-F6EECF244321}">
                <p14:modId xmlns:p14="http://schemas.microsoft.com/office/powerpoint/2010/main" val="1762147744"/>
              </p:ext>
            </p:extLst>
          </p:nvPr>
        </p:nvGraphicFramePr>
        <p:xfrm>
          <a:off x="1053209" y="1820416"/>
          <a:ext cx="4320000" cy="2534695"/>
        </p:xfrm>
        <a:graphic>
          <a:graphicData uri="http://schemas.openxmlformats.org/presentationml/2006/ole">
            <mc:AlternateContent xmlns:mc="http://schemas.openxmlformats.org/markup-compatibility/2006">
              <mc:Choice xmlns:v="urn:schemas-microsoft-com:vml" Requires="v">
                <p:oleObj spid="_x0000_s10659" name="Visio" r:id="rId3" imgW="2489005" imgH="1460430" progId="Visio.Drawing.11">
                  <p:embed/>
                </p:oleObj>
              </mc:Choice>
              <mc:Fallback>
                <p:oleObj name="Visio" r:id="rId3" imgW="2489005" imgH="1460430" progId="Visio.Drawing.11">
                  <p:embed/>
                  <p:pic>
                    <p:nvPicPr>
                      <p:cNvPr id="0" name=""/>
                      <p:cNvPicPr/>
                      <p:nvPr/>
                    </p:nvPicPr>
                    <p:blipFill>
                      <a:blip r:embed="rId4"/>
                      <a:stretch>
                        <a:fillRect/>
                      </a:stretch>
                    </p:blipFill>
                    <p:spPr>
                      <a:xfrm>
                        <a:off x="1053209" y="1820416"/>
                        <a:ext cx="4320000" cy="2534695"/>
                      </a:xfrm>
                      <a:prstGeom prst="rect">
                        <a:avLst/>
                      </a:prstGeom>
                    </p:spPr>
                  </p:pic>
                </p:oleObj>
              </mc:Fallback>
            </mc:AlternateContent>
          </a:graphicData>
        </a:graphic>
      </p:graphicFrame>
      <p:graphicFrame>
        <p:nvGraphicFramePr>
          <p:cNvPr id="18" name="Objet 17"/>
          <p:cNvGraphicFramePr>
            <a:graphicFrameLocks noChangeAspect="1"/>
          </p:cNvGraphicFramePr>
          <p:nvPr>
            <p:extLst>
              <p:ext uri="{D42A27DB-BD31-4B8C-83A1-F6EECF244321}">
                <p14:modId xmlns:p14="http://schemas.microsoft.com/office/powerpoint/2010/main" val="3538946321"/>
              </p:ext>
            </p:extLst>
          </p:nvPr>
        </p:nvGraphicFramePr>
        <p:xfrm>
          <a:off x="6997796" y="1820416"/>
          <a:ext cx="4320000" cy="3228979"/>
        </p:xfrm>
        <a:graphic>
          <a:graphicData uri="http://schemas.openxmlformats.org/presentationml/2006/ole">
            <mc:AlternateContent xmlns:mc="http://schemas.openxmlformats.org/markup-compatibility/2006">
              <mc:Choice xmlns:v="urn:schemas-microsoft-com:vml" Requires="v">
                <p:oleObj spid="_x0000_s10660" name="Visio" r:id="rId5" imgW="2489005" imgH="1860300" progId="Visio.Drawing.11">
                  <p:embed/>
                </p:oleObj>
              </mc:Choice>
              <mc:Fallback>
                <p:oleObj name="Visio" r:id="rId5" imgW="2489005" imgH="1860300" progId="Visio.Drawing.11">
                  <p:embed/>
                  <p:pic>
                    <p:nvPicPr>
                      <p:cNvPr id="0" name=""/>
                      <p:cNvPicPr/>
                      <p:nvPr/>
                    </p:nvPicPr>
                    <p:blipFill>
                      <a:blip r:embed="rId6"/>
                      <a:stretch>
                        <a:fillRect/>
                      </a:stretch>
                    </p:blipFill>
                    <p:spPr>
                      <a:xfrm>
                        <a:off x="6997796" y="1820416"/>
                        <a:ext cx="4320000" cy="3228979"/>
                      </a:xfrm>
                      <a:prstGeom prst="rect">
                        <a:avLst/>
                      </a:prstGeom>
                    </p:spPr>
                  </p:pic>
                </p:oleObj>
              </mc:Fallback>
            </mc:AlternateContent>
          </a:graphicData>
        </a:graphic>
      </p:graphicFrame>
      <p:sp>
        <p:nvSpPr>
          <p:cNvPr id="19" name="Rectangle 18"/>
          <p:cNvSpPr/>
          <p:nvPr/>
        </p:nvSpPr>
        <p:spPr>
          <a:xfrm>
            <a:off x="981201" y="1676400"/>
            <a:ext cx="4428492" cy="2880320"/>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6925308" y="1676400"/>
            <a:ext cx="4428492" cy="3420380"/>
          </a:xfrm>
          <a:prstGeom prst="rect">
            <a:avLst/>
          </a:prstGeom>
          <a:solidFill>
            <a:srgbClr val="00B05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4" name="Objet 13"/>
          <p:cNvGraphicFramePr>
            <a:graphicFrameLocks noChangeAspect="1"/>
          </p:cNvGraphicFramePr>
          <p:nvPr>
            <p:extLst>
              <p:ext uri="{D42A27DB-BD31-4B8C-83A1-F6EECF244321}">
                <p14:modId xmlns:p14="http://schemas.microsoft.com/office/powerpoint/2010/main" val="2490328987"/>
              </p:ext>
            </p:extLst>
          </p:nvPr>
        </p:nvGraphicFramePr>
        <p:xfrm>
          <a:off x="1754353" y="4648200"/>
          <a:ext cx="3046247" cy="480108"/>
        </p:xfrm>
        <a:graphic>
          <a:graphicData uri="http://schemas.openxmlformats.org/presentationml/2006/ole">
            <mc:AlternateContent xmlns:mc="http://schemas.openxmlformats.org/markup-compatibility/2006">
              <mc:Choice xmlns:v="urn:schemas-microsoft-com:vml" Requires="v">
                <p:oleObj spid="_x0000_s10661" name="Équation" r:id="rId7" imgW="1562100" imgH="241300" progId="Equation.3">
                  <p:embed/>
                </p:oleObj>
              </mc:Choice>
              <mc:Fallback>
                <p:oleObj name="Équation" r:id="rId7" imgW="15621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4353" y="4648200"/>
                        <a:ext cx="3046247" cy="48010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471966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CA" dirty="0" smtClean="0"/>
              <a:t>Le pipeline en pratique</a:t>
            </a:r>
          </a:p>
        </p:txBody>
      </p:sp>
      <p:sp>
        <p:nvSpPr>
          <p:cNvPr id="17" name="Espace réservé du contenu 16"/>
          <p:cNvSpPr>
            <a:spLocks noGrp="1"/>
          </p:cNvSpPr>
          <p:nvPr>
            <p:ph sz="half" idx="1"/>
          </p:nvPr>
        </p:nvSpPr>
        <p:spPr/>
        <p:txBody>
          <a:bodyPr/>
          <a:lstStyle/>
          <a:p>
            <a:r>
              <a:rPr lang="fr-CA" dirty="0" smtClean="0"/>
              <a:t>Le désavantage principal d’une architecture avec pipeline est son coût élevé en matériel.</a:t>
            </a:r>
          </a:p>
          <a:p>
            <a:r>
              <a:rPr lang="fr-CA" dirty="0" smtClean="0"/>
              <a:t>Quand on introduit un étage de pipeline il faut synchroniser tous les signaux de cet étage, même s’ils ne sont pas dans le chemin critique (p. ex., dans le circuit présent, de la bascule C à la porte NON-OU).</a:t>
            </a:r>
          </a:p>
          <a:p>
            <a:r>
              <a:rPr lang="fr-CA" dirty="0" smtClean="0"/>
              <a:t>Pour les FPGA, la présence d’une très grande quantité de bascules prédéfinies à l’intérieur des blocs de logique programmable rend possible et efficace l’utilisation d’architectures à pipeline.</a:t>
            </a:r>
          </a:p>
        </p:txBody>
      </p:sp>
      <p:sp>
        <p:nvSpPr>
          <p:cNvPr id="2" name="Espace réservé du contenu 1"/>
          <p:cNvSpPr>
            <a:spLocks noGrp="1"/>
          </p:cNvSpPr>
          <p:nvPr>
            <p:ph sz="half" idx="2"/>
          </p:nvPr>
        </p:nvSpPr>
        <p:spPr/>
        <p:txBody>
          <a:bodyPr/>
          <a:lstStyle/>
          <a:p>
            <a:r>
              <a:rPr lang="fr-CA" dirty="0"/>
              <a:t>On ne peut </a:t>
            </a:r>
            <a:r>
              <a:rPr lang="fr-CA" dirty="0" smtClean="0"/>
              <a:t>réduire le </a:t>
            </a:r>
            <a:r>
              <a:rPr lang="fr-CA" dirty="0"/>
              <a:t>délai t</a:t>
            </a:r>
            <a:r>
              <a:rPr lang="fr-CA" baseline="-25000" dirty="0"/>
              <a:t>d</a:t>
            </a:r>
            <a:r>
              <a:rPr lang="fr-CA" dirty="0"/>
              <a:t> ni le temps de préparation </a:t>
            </a:r>
            <a:r>
              <a:rPr lang="fr-CA" dirty="0" err="1"/>
              <a:t>t</a:t>
            </a:r>
            <a:r>
              <a:rPr lang="fr-CA" baseline="-25000" dirty="0" err="1"/>
              <a:t>su</a:t>
            </a:r>
            <a:r>
              <a:rPr lang="fr-CA" dirty="0"/>
              <a:t> </a:t>
            </a:r>
            <a:r>
              <a:rPr lang="fr-CA" dirty="0" smtClean="0"/>
              <a:t>des étages </a:t>
            </a:r>
            <a:r>
              <a:rPr lang="fr-CA" dirty="0"/>
              <a:t>de pipeline.</a:t>
            </a:r>
          </a:p>
          <a:p>
            <a:r>
              <a:rPr lang="fr-CA" dirty="0"/>
              <a:t>Il faut bien balancer les nouveaux chemins. La fréquence maximale d’opération du circuit est limitée par le chemin le plus lent du circuit.</a:t>
            </a:r>
          </a:p>
          <a:p>
            <a:endParaRPr lang="fr-CA" dirty="0"/>
          </a:p>
          <a:p>
            <a:endParaRPr lang="fr-FR" dirty="0"/>
          </a:p>
        </p:txBody>
      </p:sp>
      <p:sp>
        <p:nvSpPr>
          <p:cNvPr id="102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A"/>
          </a:p>
        </p:txBody>
      </p:sp>
      <p:graphicFrame>
        <p:nvGraphicFramePr>
          <p:cNvPr id="6" name="Objet 5"/>
          <p:cNvGraphicFramePr>
            <a:graphicFrameLocks noChangeAspect="1"/>
          </p:cNvGraphicFramePr>
          <p:nvPr>
            <p:extLst>
              <p:ext uri="{D42A27DB-BD31-4B8C-83A1-F6EECF244321}">
                <p14:modId xmlns:p14="http://schemas.microsoft.com/office/powerpoint/2010/main" val="4120932475"/>
              </p:ext>
            </p:extLst>
          </p:nvPr>
        </p:nvGraphicFramePr>
        <p:xfrm>
          <a:off x="6957600" y="3542134"/>
          <a:ext cx="3862800" cy="2887245"/>
        </p:xfrm>
        <a:graphic>
          <a:graphicData uri="http://schemas.openxmlformats.org/presentationml/2006/ole">
            <mc:AlternateContent xmlns:mc="http://schemas.openxmlformats.org/markup-compatibility/2006">
              <mc:Choice xmlns:v="urn:schemas-microsoft-com:vml" Requires="v">
                <p:oleObj spid="_x0000_s11404" name="Visio" r:id="rId3" imgW="2489005" imgH="1860300" progId="Visio.Drawing.11">
                  <p:embed/>
                </p:oleObj>
              </mc:Choice>
              <mc:Fallback>
                <p:oleObj name="Visio" r:id="rId3" imgW="2489005" imgH="1860300" progId="Visio.Drawing.11">
                  <p:embed/>
                  <p:pic>
                    <p:nvPicPr>
                      <p:cNvPr id="0" name=""/>
                      <p:cNvPicPr/>
                      <p:nvPr/>
                    </p:nvPicPr>
                    <p:blipFill>
                      <a:blip r:embed="rId4"/>
                      <a:stretch>
                        <a:fillRect/>
                      </a:stretch>
                    </p:blipFill>
                    <p:spPr>
                      <a:xfrm>
                        <a:off x="6957600" y="3542134"/>
                        <a:ext cx="3862800" cy="2887245"/>
                      </a:xfrm>
                      <a:prstGeom prst="rect">
                        <a:avLst/>
                      </a:prstGeom>
                    </p:spPr>
                  </p:pic>
                </p:oleObj>
              </mc:Fallback>
            </mc:AlternateContent>
          </a:graphicData>
        </a:graphic>
      </p:graphicFrame>
      <p:sp>
        <p:nvSpPr>
          <p:cNvPr id="8" name="Espace réservé du numéro de diapositive 3"/>
          <p:cNvSpPr>
            <a:spLocks noGrp="1"/>
          </p:cNvSpPr>
          <p:nvPr>
            <p:ph type="sldNum" sz="quarter" idx="10"/>
          </p:nvPr>
        </p:nvSpPr>
        <p:spPr>
          <a:xfrm>
            <a:off x="11480800" y="6416678"/>
            <a:ext cx="609600" cy="365125"/>
          </a:xfrm>
        </p:spPr>
        <p:txBody>
          <a:bodyPr/>
          <a:lstStyle/>
          <a:p>
            <a:pPr>
              <a:defRPr/>
            </a:pPr>
            <a:fld id="{A4D6AE17-047E-41BA-B5C0-1A5C3085BF8A}" type="slidenum">
              <a:rPr lang="fr-CA" smtClean="0"/>
              <a:pPr>
                <a:defRPr/>
              </a:pPr>
              <a:t>6</a:t>
            </a:fld>
            <a:endParaRPr lang="fr-CA" dirty="0"/>
          </a:p>
        </p:txBody>
      </p:sp>
    </p:spTree>
    <p:extLst>
      <p:ext uri="{BB962C8B-B14F-4D97-AF65-F5344CB8AC3E}">
        <p14:creationId xmlns:p14="http://schemas.microsoft.com/office/powerpoint/2010/main" val="1934798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CA" dirty="0" smtClean="0"/>
              <a:t>Le pipeline: stratégie</a:t>
            </a:r>
          </a:p>
        </p:txBody>
      </p:sp>
      <p:sp>
        <p:nvSpPr>
          <p:cNvPr id="17" name="Espace réservé du contenu 16"/>
          <p:cNvSpPr>
            <a:spLocks noGrp="1"/>
          </p:cNvSpPr>
          <p:nvPr>
            <p:ph sz="half" idx="1"/>
          </p:nvPr>
        </p:nvSpPr>
        <p:spPr/>
        <p:txBody>
          <a:bodyPr/>
          <a:lstStyle/>
          <a:p>
            <a:r>
              <a:rPr lang="fr-CA" dirty="0" smtClean="0"/>
              <a:t>Pour ajouter un étage de pipeline, on peut suivre la stratégie suivante:</a:t>
            </a:r>
          </a:p>
          <a:p>
            <a:pPr marL="800100" lvl="1" indent="-342900">
              <a:buFont typeface="+mj-lt"/>
              <a:buAutoNum type="arabicPeriod"/>
            </a:pPr>
            <a:r>
              <a:rPr lang="fr-CA" dirty="0" smtClean="0"/>
              <a:t>Représenter le circuit avec les signaux qui vont de gauche à droite.</a:t>
            </a:r>
          </a:p>
          <a:p>
            <a:pPr marL="800100" lvl="1" indent="-342900">
              <a:buFont typeface="+mj-lt"/>
              <a:buAutoNum type="arabicPeriod"/>
            </a:pPr>
            <a:r>
              <a:rPr lang="fr-CA" dirty="0" smtClean="0"/>
              <a:t>Si une boucle de rétroaction est présente, la décomposer en répétant le registre cible à la droite du registre source.</a:t>
            </a:r>
          </a:p>
          <a:p>
            <a:pPr marL="800100" lvl="1" indent="-342900">
              <a:buFont typeface="+mj-lt"/>
              <a:buAutoNum type="arabicPeriod"/>
            </a:pPr>
            <a:r>
              <a:rPr lang="fr-CA" dirty="0" smtClean="0"/>
              <a:t>Identifier le chemin critique et placer un registre de façon à le couper en formant deux moitiés avec les délais les plus semblables possible.</a:t>
            </a:r>
          </a:p>
          <a:p>
            <a:pPr marL="800100" lvl="1" indent="-342900">
              <a:buFont typeface="+mj-lt"/>
              <a:buAutoNum type="arabicPeriod"/>
            </a:pPr>
            <a:r>
              <a:rPr lang="fr-CA" dirty="0" smtClean="0"/>
              <a:t>Former une courbe verticale qui traverse le circuit et qui passe à travers du registre de pipeline ajouté.</a:t>
            </a:r>
          </a:p>
          <a:p>
            <a:pPr marL="800100" lvl="1" indent="-342900">
              <a:buFont typeface="+mj-lt"/>
              <a:buAutoNum type="arabicPeriod"/>
            </a:pPr>
            <a:r>
              <a:rPr lang="fr-CA" dirty="0" smtClean="0"/>
              <a:t>Ajouter </a:t>
            </a:r>
            <a:r>
              <a:rPr lang="fr-CA" dirty="0"/>
              <a:t>un registre de pipeline </a:t>
            </a:r>
            <a:r>
              <a:rPr lang="fr-CA" dirty="0" smtClean="0"/>
              <a:t>à chaque intersection de la courbe et d’un signal horizontal</a:t>
            </a:r>
            <a:r>
              <a:rPr lang="fr-CA" dirty="0"/>
              <a:t>.</a:t>
            </a:r>
            <a:endParaRPr lang="fr-CA" dirty="0" smtClean="0"/>
          </a:p>
        </p:txBody>
      </p:sp>
      <p:sp>
        <p:nvSpPr>
          <p:cNvPr id="102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A"/>
          </a:p>
        </p:txBody>
      </p:sp>
      <p:graphicFrame>
        <p:nvGraphicFramePr>
          <p:cNvPr id="2" name="Objet 1"/>
          <p:cNvGraphicFramePr>
            <a:graphicFrameLocks noChangeAspect="1"/>
          </p:cNvGraphicFramePr>
          <p:nvPr>
            <p:extLst>
              <p:ext uri="{D42A27DB-BD31-4B8C-83A1-F6EECF244321}">
                <p14:modId xmlns:p14="http://schemas.microsoft.com/office/powerpoint/2010/main" val="1328789821"/>
              </p:ext>
            </p:extLst>
          </p:nvPr>
        </p:nvGraphicFramePr>
        <p:xfrm>
          <a:off x="6172200" y="2438400"/>
          <a:ext cx="5791200" cy="2499827"/>
        </p:xfrm>
        <a:graphic>
          <a:graphicData uri="http://schemas.openxmlformats.org/presentationml/2006/ole">
            <mc:AlternateContent xmlns:mc="http://schemas.openxmlformats.org/markup-compatibility/2006">
              <mc:Choice xmlns:v="urn:schemas-microsoft-com:vml" Requires="v">
                <p:oleObj spid="_x0000_s12428" name="Visio" r:id="rId3" imgW="3117604" imgH="1345950" progId="Visio.Drawing.11">
                  <p:embed/>
                </p:oleObj>
              </mc:Choice>
              <mc:Fallback>
                <p:oleObj name="Visio" r:id="rId3" imgW="3117604" imgH="1345950" progId="Visio.Drawing.11">
                  <p:embed/>
                  <p:pic>
                    <p:nvPicPr>
                      <p:cNvPr id="0" name="Obje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438400"/>
                        <a:ext cx="5791200" cy="2499827"/>
                      </a:xfrm>
                      <a:prstGeom prst="rect">
                        <a:avLst/>
                      </a:prstGeom>
                      <a:noFill/>
                      <a:ln>
                        <a:noFill/>
                      </a:ln>
                    </p:spPr>
                  </p:pic>
                </p:oleObj>
              </mc:Fallback>
            </mc:AlternateContent>
          </a:graphicData>
        </a:graphic>
      </p:graphicFrame>
      <p:sp>
        <p:nvSpPr>
          <p:cNvPr id="6" name="Espace réservé du numéro de diapositive 3"/>
          <p:cNvSpPr>
            <a:spLocks noGrp="1"/>
          </p:cNvSpPr>
          <p:nvPr>
            <p:ph type="sldNum" sz="quarter" idx="10"/>
          </p:nvPr>
        </p:nvSpPr>
        <p:spPr>
          <a:xfrm>
            <a:off x="11480800" y="6416678"/>
            <a:ext cx="609600" cy="365125"/>
          </a:xfrm>
        </p:spPr>
        <p:txBody>
          <a:bodyPr/>
          <a:lstStyle/>
          <a:p>
            <a:pPr>
              <a:defRPr/>
            </a:pPr>
            <a:fld id="{A4D6AE17-047E-41BA-B5C0-1A5C3085BF8A}" type="slidenum">
              <a:rPr lang="fr-CA" smtClean="0"/>
              <a:pPr>
                <a:defRPr/>
              </a:pPr>
              <a:t>7</a:t>
            </a:fld>
            <a:endParaRPr lang="fr-CA" dirty="0"/>
          </a:p>
        </p:txBody>
      </p:sp>
    </p:spTree>
    <p:extLst>
      <p:ext uri="{BB962C8B-B14F-4D97-AF65-F5344CB8AC3E}">
        <p14:creationId xmlns:p14="http://schemas.microsoft.com/office/powerpoint/2010/main" val="3880562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CA" dirty="0" smtClean="0"/>
              <a:t>Exercice de pipeline #1</a:t>
            </a:r>
          </a:p>
        </p:txBody>
      </p:sp>
      <p:sp>
        <p:nvSpPr>
          <p:cNvPr id="2" name="Espace réservé du contenu 1"/>
          <p:cNvSpPr>
            <a:spLocks noGrp="1"/>
          </p:cNvSpPr>
          <p:nvPr>
            <p:ph idx="1"/>
          </p:nvPr>
        </p:nvSpPr>
        <p:spPr/>
        <p:txBody>
          <a:bodyPr/>
          <a:lstStyle/>
          <a:p>
            <a:r>
              <a:rPr lang="fr-CA" dirty="0"/>
              <a:t>Les bascules et les portes logiques INV, ET, OU et OUX ont des délais de propagation de 2, 1, 2, 2 et 3 ns, respectivement</a:t>
            </a:r>
            <a:r>
              <a:rPr lang="fr-CA" dirty="0" smtClean="0"/>
              <a:t>. </a:t>
            </a:r>
            <a:r>
              <a:rPr lang="fr-CA" dirty="0"/>
              <a:t>Les bascules ont un temps de préparation de 1 ns</a:t>
            </a:r>
            <a:r>
              <a:rPr lang="fr-CA" dirty="0" smtClean="0"/>
              <a:t>.</a:t>
            </a:r>
          </a:p>
          <a:p>
            <a:r>
              <a:rPr lang="fr-CA" dirty="0" smtClean="0"/>
              <a:t>Insérez des registres de pipeline dans le circuit suivant pour atteindre une fréquence d’horloge de 140 MHz.</a:t>
            </a:r>
            <a:endParaRPr lang="fr-FR" dirty="0"/>
          </a:p>
        </p:txBody>
      </p:sp>
      <p:sp>
        <p:nvSpPr>
          <p:cNvPr id="4" name="Espace réservé du numéro de diapositive 3"/>
          <p:cNvSpPr>
            <a:spLocks noGrp="1"/>
          </p:cNvSpPr>
          <p:nvPr>
            <p:ph type="sldNum" sz="quarter" idx="10"/>
          </p:nvPr>
        </p:nvSpPr>
        <p:spPr/>
        <p:txBody>
          <a:bodyPr/>
          <a:lstStyle/>
          <a:p>
            <a:pPr>
              <a:defRPr/>
            </a:pPr>
            <a:fld id="{BD2D6210-C10D-41B7-A949-B7CB3C7C4530}" type="slidenum">
              <a:rPr lang="fr-CA"/>
              <a:pPr>
                <a:defRPr/>
              </a:pPr>
              <a:t>8</a:t>
            </a:fld>
            <a:endParaRPr lang="fr-CA"/>
          </a:p>
        </p:txBody>
      </p:sp>
      <p:sp>
        <p:nvSpPr>
          <p:cNvPr id="102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A"/>
          </a:p>
        </p:txBody>
      </p:sp>
      <p:sp>
        <p:nvSpPr>
          <p:cNvPr id="6" name="Rectangle 5"/>
          <p:cNvSpPr/>
          <p:nvPr/>
        </p:nvSpPr>
        <p:spPr>
          <a:xfrm>
            <a:off x="6781800" y="5552182"/>
            <a:ext cx="4950009" cy="107721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CA"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Arrêtez la vidéo</a:t>
            </a:r>
            <a:br>
              <a:rPr lang="fr-CA"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fr-CA"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et faites l’exercice!</a:t>
            </a:r>
            <a:endParaRPr lang="fr-FR"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8" name="Image 7" descr="chemincritiqueex1.wmf"/>
          <p:cNvPicPr>
            <a:picLocks noChangeAspect="1"/>
          </p:cNvPicPr>
          <p:nvPr/>
        </p:nvPicPr>
        <p:blipFill>
          <a:blip r:embed="rId2" cstate="print"/>
          <a:stretch>
            <a:fillRect/>
          </a:stretch>
        </p:blipFill>
        <p:spPr>
          <a:xfrm>
            <a:off x="966954" y="3048000"/>
            <a:ext cx="10310646" cy="2743200"/>
          </a:xfrm>
          <a:prstGeom prst="rect">
            <a:avLst/>
          </a:prstGeom>
        </p:spPr>
      </p:pic>
    </p:spTree>
    <p:extLst>
      <p:ext uri="{BB962C8B-B14F-4D97-AF65-F5344CB8AC3E}">
        <p14:creationId xmlns:p14="http://schemas.microsoft.com/office/powerpoint/2010/main" val="125578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r>
              <a:rPr lang="fr-CA" dirty="0" smtClean="0"/>
              <a:t>Exercice de pipeline #1</a:t>
            </a:r>
          </a:p>
        </p:txBody>
      </p:sp>
      <p:sp>
        <p:nvSpPr>
          <p:cNvPr id="2" name="Espace réservé du contenu 1"/>
          <p:cNvSpPr>
            <a:spLocks noGrp="1"/>
          </p:cNvSpPr>
          <p:nvPr>
            <p:ph idx="1"/>
          </p:nvPr>
        </p:nvSpPr>
        <p:spPr/>
        <p:txBody>
          <a:bodyPr/>
          <a:lstStyle/>
          <a:p>
            <a:r>
              <a:rPr lang="fr-CA" dirty="0"/>
              <a:t>Les bascules et les portes logiques INV, ET, OU et OUX ont des délais de propagation de 2, 1, 2, 2 et 3 ns, respectivement</a:t>
            </a:r>
            <a:r>
              <a:rPr lang="fr-CA" dirty="0" smtClean="0"/>
              <a:t>. Les bascules ont un temps de préparation de 1 ns.</a:t>
            </a:r>
          </a:p>
          <a:p>
            <a:r>
              <a:rPr lang="fr-CA" dirty="0"/>
              <a:t>Une fréquence d’horloge de 140 MHz correspond à une période de 7.14 </a:t>
            </a:r>
            <a:r>
              <a:rPr lang="fr-CA" dirty="0" smtClean="0"/>
              <a:t>ns.</a:t>
            </a:r>
            <a:endParaRPr lang="fr-FR" dirty="0"/>
          </a:p>
        </p:txBody>
      </p:sp>
      <p:sp>
        <p:nvSpPr>
          <p:cNvPr id="4" name="Espace réservé du numéro de diapositive 3"/>
          <p:cNvSpPr>
            <a:spLocks noGrp="1"/>
          </p:cNvSpPr>
          <p:nvPr>
            <p:ph type="sldNum" sz="quarter" idx="10"/>
          </p:nvPr>
        </p:nvSpPr>
        <p:spPr/>
        <p:txBody>
          <a:bodyPr/>
          <a:lstStyle/>
          <a:p>
            <a:pPr>
              <a:defRPr/>
            </a:pPr>
            <a:fld id="{BD2D6210-C10D-41B7-A949-B7CB3C7C4530}" type="slidenum">
              <a:rPr lang="fr-CA"/>
              <a:pPr>
                <a:defRPr/>
              </a:pPr>
              <a:t>9</a:t>
            </a:fld>
            <a:endParaRPr lang="fr-CA"/>
          </a:p>
        </p:txBody>
      </p:sp>
      <p:sp>
        <p:nvSpPr>
          <p:cNvPr id="102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A"/>
          </a:p>
        </p:txBody>
      </p:sp>
      <p:pic>
        <p:nvPicPr>
          <p:cNvPr id="8" name="Image 7" descr="chemincritiqueex1.wmf"/>
          <p:cNvPicPr>
            <a:picLocks noChangeAspect="1"/>
          </p:cNvPicPr>
          <p:nvPr/>
        </p:nvPicPr>
        <p:blipFill>
          <a:blip r:embed="rId2" cstate="print"/>
          <a:stretch>
            <a:fillRect/>
          </a:stretch>
        </p:blipFill>
        <p:spPr>
          <a:xfrm>
            <a:off x="966954" y="3048000"/>
            <a:ext cx="10310646" cy="2743200"/>
          </a:xfrm>
          <a:prstGeom prst="rect">
            <a:avLst/>
          </a:prstGeom>
        </p:spPr>
      </p:pic>
    </p:spTree>
    <p:extLst>
      <p:ext uri="{BB962C8B-B14F-4D97-AF65-F5344CB8AC3E}">
        <p14:creationId xmlns:p14="http://schemas.microsoft.com/office/powerpoint/2010/main" val="2601660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Cou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1Introduction</Template>
  <TotalTime>5391</TotalTime>
  <Words>836</Words>
  <Application>Microsoft Macintosh PowerPoint</Application>
  <PresentationFormat>Grand écran</PresentationFormat>
  <Paragraphs>124</Paragraphs>
  <Slides>12</Slides>
  <Notes>0</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2</vt:i4>
      </vt:variant>
      <vt:variant>
        <vt:lpstr>Titres des diapositives</vt:lpstr>
      </vt:variant>
      <vt:variant>
        <vt:i4>12</vt:i4>
      </vt:variant>
    </vt:vector>
  </HeadingPairs>
  <TitlesOfParts>
    <vt:vector size="17" baseType="lpstr">
      <vt:lpstr>Arial</vt:lpstr>
      <vt:lpstr>Calibri</vt:lpstr>
      <vt:lpstr>presentationCours</vt:lpstr>
      <vt:lpstr>Équation</vt:lpstr>
      <vt:lpstr>Visio</vt:lpstr>
      <vt:lpstr>La technique du pipeline</vt:lpstr>
      <vt:lpstr>La technique du pipeline Sujets de ce thème</vt:lpstr>
      <vt:lpstr>La cafétéria pipelinée</vt:lpstr>
      <vt:lpstr>Architecture à pipeline pour circuit numérique</vt:lpstr>
      <vt:lpstr>Architecture à pipeline pour circuit numérique</vt:lpstr>
      <vt:lpstr>Le pipeline en pratique</vt:lpstr>
      <vt:lpstr>Le pipeline: stratégie</vt:lpstr>
      <vt:lpstr>Exercice de pipeline #1</vt:lpstr>
      <vt:lpstr>Exercice de pipeline #1</vt:lpstr>
      <vt:lpstr>Exercice de pipeline #2</vt:lpstr>
      <vt:lpstr>Exercice de pipeline #2</vt:lpstr>
      <vt:lpstr>Vous devriez maintenant être capable de …</vt:lpstr>
    </vt:vector>
  </TitlesOfParts>
  <Company>POLYMTL</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Pierre Langlois</dc:creator>
  <cp:lastModifiedBy>Pierre Langlois</cp:lastModifiedBy>
  <cp:revision>809</cp:revision>
  <dcterms:created xsi:type="dcterms:W3CDTF">2009-09-03T13:30:34Z</dcterms:created>
  <dcterms:modified xsi:type="dcterms:W3CDTF">2016-08-17T12:25:19Z</dcterms:modified>
</cp:coreProperties>
</file>