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422" r:id="rId2"/>
    <p:sldId id="507" r:id="rId3"/>
    <p:sldId id="427" r:id="rId4"/>
    <p:sldId id="508" r:id="rId5"/>
    <p:sldId id="428" r:id="rId6"/>
    <p:sldId id="494" r:id="rId7"/>
    <p:sldId id="495" r:id="rId8"/>
    <p:sldId id="496" r:id="rId9"/>
    <p:sldId id="431" r:id="rId10"/>
    <p:sldId id="432" r:id="rId11"/>
    <p:sldId id="433" r:id="rId12"/>
    <p:sldId id="434" r:id="rId13"/>
    <p:sldId id="435" r:id="rId14"/>
    <p:sldId id="303" r:id="rId15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96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2014-11-20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Augmenter le débit d’un circuit numérique</a:t>
            </a:r>
          </a:p>
        </p:txBody>
      </p:sp>
      <p:sp>
        <p:nvSpPr>
          <p:cNvPr id="6147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CA" dirty="0" smtClean="0"/>
          </a:p>
          <a:p>
            <a:pPr eaLnBrk="1" hangingPunct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26700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Paralléliser les calculs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Débit = fréquence d’horloge × #résultats produits par cycle × #unités de calcul en </a:t>
            </a:r>
            <a:r>
              <a:rPr lang="fr-FR" dirty="0" smtClean="0"/>
              <a:t>parallèle</a:t>
            </a:r>
            <a:endParaRPr lang="fr-CA" dirty="0" smtClean="0"/>
          </a:p>
          <a:p>
            <a:r>
              <a:rPr lang="fr-CA" dirty="0" smtClean="0"/>
              <a:t>Instancier plusieurs unités de traitement permet de traiter plusieurs données en parallèle et augmenter le débit.</a:t>
            </a:r>
          </a:p>
          <a:p>
            <a:r>
              <a:rPr lang="fr-CA" dirty="0" smtClean="0"/>
              <a:t>Exemple: pour un processeur vidéo, on peut décomposer une image en régions indépendantes et associer le traitement de chaque région à un processeur différent.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10</a:t>
            </a:fld>
            <a:endParaRPr lang="fr-CA"/>
          </a:p>
        </p:txBody>
      </p:sp>
      <p:sp>
        <p:nvSpPr>
          <p:cNvPr id="20" name="ZoneTexte 16"/>
          <p:cNvSpPr txBox="1">
            <a:spLocks noChangeArrowheads="1"/>
          </p:cNvSpPr>
          <p:nvPr/>
        </p:nvSpPr>
        <p:spPr bwMode="auto">
          <a:xfrm>
            <a:off x="2382765" y="5678951"/>
            <a:ext cx="799634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Période d’horloge 75 s, latence 1 cycle, 2 clients par cycle,</a:t>
            </a:r>
          </a:p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débit 96 clients/heure</a:t>
            </a:r>
            <a:endParaRPr lang="fr-CA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379112" y="3880899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3" name="Connecteur droit avec flèche 42"/>
          <p:cNvCxnSpPr>
            <a:endCxn id="42" idx="1"/>
          </p:cNvCxnSpPr>
          <p:nvPr/>
        </p:nvCxnSpPr>
        <p:spPr>
          <a:xfrm>
            <a:off x="10134618" y="3844386"/>
            <a:ext cx="244494" cy="547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56" idx="3"/>
          </p:cNvCxnSpPr>
          <p:nvPr/>
        </p:nvCxnSpPr>
        <p:spPr>
          <a:xfrm flipV="1">
            <a:off x="2382765" y="3844386"/>
            <a:ext cx="207981" cy="547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endCxn id="42" idx="1"/>
          </p:cNvCxnSpPr>
          <p:nvPr/>
        </p:nvCxnSpPr>
        <p:spPr>
          <a:xfrm flipV="1">
            <a:off x="10134618" y="4392081"/>
            <a:ext cx="244494" cy="5842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273226" y="3880899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7" name="Connecteur droit avec flèche 56"/>
          <p:cNvCxnSpPr>
            <a:stCxn id="56" idx="3"/>
          </p:cNvCxnSpPr>
          <p:nvPr/>
        </p:nvCxnSpPr>
        <p:spPr>
          <a:xfrm>
            <a:off x="2382765" y="4392081"/>
            <a:ext cx="207981" cy="5842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à coins arrondis 57"/>
          <p:cNvSpPr/>
          <p:nvPr/>
        </p:nvSpPr>
        <p:spPr>
          <a:xfrm>
            <a:off x="2590746" y="342900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59" name="Rectangle à coins arrondis 58"/>
          <p:cNvSpPr/>
          <p:nvPr/>
        </p:nvSpPr>
        <p:spPr>
          <a:xfrm>
            <a:off x="4190964" y="342900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60" name="Rectangle à coins arrondis 59"/>
          <p:cNvSpPr/>
          <p:nvPr/>
        </p:nvSpPr>
        <p:spPr>
          <a:xfrm>
            <a:off x="5791182" y="342900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61" name="Rectangle à coins arrondis 60"/>
          <p:cNvSpPr/>
          <p:nvPr/>
        </p:nvSpPr>
        <p:spPr>
          <a:xfrm>
            <a:off x="7391400" y="342900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8991618" y="342900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63" name="Connecteur droit avec flèche 62"/>
          <p:cNvCxnSpPr>
            <a:stCxn id="58" idx="3"/>
            <a:endCxn id="59" idx="1"/>
          </p:cNvCxnSpPr>
          <p:nvPr/>
        </p:nvCxnSpPr>
        <p:spPr>
          <a:xfrm>
            <a:off x="3733746" y="3867156"/>
            <a:ext cx="45721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60" idx="3"/>
            <a:endCxn id="61" idx="1"/>
          </p:cNvCxnSpPr>
          <p:nvPr/>
        </p:nvCxnSpPr>
        <p:spPr>
          <a:xfrm>
            <a:off x="6934182" y="386715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61" idx="3"/>
            <a:endCxn id="62" idx="1"/>
          </p:cNvCxnSpPr>
          <p:nvPr/>
        </p:nvCxnSpPr>
        <p:spPr>
          <a:xfrm>
            <a:off x="8534400" y="386715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à coins arrondis 65"/>
          <p:cNvSpPr/>
          <p:nvPr/>
        </p:nvSpPr>
        <p:spPr>
          <a:xfrm>
            <a:off x="2590746" y="450912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67" name="Rectangle à coins arrondis 66"/>
          <p:cNvSpPr/>
          <p:nvPr/>
        </p:nvSpPr>
        <p:spPr>
          <a:xfrm>
            <a:off x="4190964" y="450912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5791182" y="450912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69" name="Rectangle à coins arrondis 68"/>
          <p:cNvSpPr/>
          <p:nvPr/>
        </p:nvSpPr>
        <p:spPr>
          <a:xfrm>
            <a:off x="7391400" y="450912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70" name="Rectangle à coins arrondis 69"/>
          <p:cNvSpPr/>
          <p:nvPr/>
        </p:nvSpPr>
        <p:spPr>
          <a:xfrm>
            <a:off x="8991618" y="450912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71" name="Connecteur droit avec flèche 70"/>
          <p:cNvCxnSpPr>
            <a:stCxn id="66" idx="3"/>
            <a:endCxn id="67" idx="1"/>
          </p:cNvCxnSpPr>
          <p:nvPr/>
        </p:nvCxnSpPr>
        <p:spPr>
          <a:xfrm>
            <a:off x="3733746" y="494727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stCxn id="68" idx="3"/>
            <a:endCxn id="69" idx="1"/>
          </p:cNvCxnSpPr>
          <p:nvPr/>
        </p:nvCxnSpPr>
        <p:spPr>
          <a:xfrm>
            <a:off x="6934182" y="494727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>
            <a:stCxn id="69" idx="3"/>
            <a:endCxn id="70" idx="1"/>
          </p:cNvCxnSpPr>
          <p:nvPr/>
        </p:nvCxnSpPr>
        <p:spPr>
          <a:xfrm>
            <a:off x="8534400" y="494727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stCxn id="59" idx="3"/>
            <a:endCxn id="60" idx="1"/>
          </p:cNvCxnSpPr>
          <p:nvPr/>
        </p:nvCxnSpPr>
        <p:spPr>
          <a:xfrm>
            <a:off x="5333964" y="3867156"/>
            <a:ext cx="45721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67" idx="3"/>
            <a:endCxn id="68" idx="1"/>
          </p:cNvCxnSpPr>
          <p:nvPr/>
        </p:nvCxnSpPr>
        <p:spPr>
          <a:xfrm>
            <a:off x="5333964" y="4947276"/>
            <a:ext cx="45721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70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Pipeline </a:t>
            </a:r>
            <a:r>
              <a:rPr lang="fr-CA" dirty="0"/>
              <a:t>et </a:t>
            </a:r>
            <a:r>
              <a:rPr lang="fr-CA" dirty="0" smtClean="0"/>
              <a:t>parallélisation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35" name="Rectangle à coins arrondis 34"/>
          <p:cNvSpPr/>
          <p:nvPr/>
        </p:nvSpPr>
        <p:spPr>
          <a:xfrm>
            <a:off x="2325591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3925809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5526027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38" name="Rectangle à coins arrondis 37"/>
          <p:cNvSpPr/>
          <p:nvPr/>
        </p:nvSpPr>
        <p:spPr>
          <a:xfrm>
            <a:off x="7126245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8726463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40" name="Connecteur droit avec flèche 39"/>
          <p:cNvCxnSpPr>
            <a:stCxn id="35" idx="3"/>
            <a:endCxn id="36" idx="1"/>
          </p:cNvCxnSpPr>
          <p:nvPr/>
        </p:nvCxnSpPr>
        <p:spPr>
          <a:xfrm>
            <a:off x="3468591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36" idx="3"/>
            <a:endCxn id="37" idx="1"/>
          </p:cNvCxnSpPr>
          <p:nvPr/>
        </p:nvCxnSpPr>
        <p:spPr>
          <a:xfrm>
            <a:off x="5068809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7" idx="3"/>
            <a:endCxn id="38" idx="1"/>
          </p:cNvCxnSpPr>
          <p:nvPr/>
        </p:nvCxnSpPr>
        <p:spPr>
          <a:xfrm>
            <a:off x="6669027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8" idx="3"/>
            <a:endCxn id="39" idx="1"/>
          </p:cNvCxnSpPr>
          <p:nvPr/>
        </p:nvCxnSpPr>
        <p:spPr>
          <a:xfrm>
            <a:off x="8269245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113957" y="269674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5" name="Connecteur droit avec flèche 44"/>
          <p:cNvCxnSpPr>
            <a:stCxn id="39" idx="3"/>
            <a:endCxn id="44" idx="1"/>
          </p:cNvCxnSpPr>
          <p:nvPr/>
        </p:nvCxnSpPr>
        <p:spPr>
          <a:xfrm>
            <a:off x="9869463" y="2660233"/>
            <a:ext cx="244494" cy="547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63" idx="3"/>
            <a:endCxn id="35" idx="1"/>
          </p:cNvCxnSpPr>
          <p:nvPr/>
        </p:nvCxnSpPr>
        <p:spPr>
          <a:xfrm flipV="1">
            <a:off x="2117610" y="2660233"/>
            <a:ext cx="207981" cy="547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16"/>
          <p:cNvSpPr txBox="1">
            <a:spLocks noChangeArrowheads="1"/>
          </p:cNvSpPr>
          <p:nvPr/>
        </p:nvSpPr>
        <p:spPr bwMode="auto">
          <a:xfrm>
            <a:off x="1715967" y="4399002"/>
            <a:ext cx="879963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Période d’horloge 30 s, latence 3 cycles, 2 clients par cycle,</a:t>
            </a:r>
          </a:p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débit 240 clients/heure</a:t>
            </a:r>
            <a:endParaRPr lang="fr-CA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2325591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3925809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55" name="Rectangle à coins arrondis 54"/>
          <p:cNvSpPr/>
          <p:nvPr/>
        </p:nvSpPr>
        <p:spPr>
          <a:xfrm>
            <a:off x="5526027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7126245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57" name="Rectangle à coins arrondis 56"/>
          <p:cNvSpPr/>
          <p:nvPr/>
        </p:nvSpPr>
        <p:spPr>
          <a:xfrm>
            <a:off x="8726463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58" name="Connecteur droit avec flèche 57"/>
          <p:cNvCxnSpPr>
            <a:stCxn id="48" idx="3"/>
            <a:endCxn id="54" idx="1"/>
          </p:cNvCxnSpPr>
          <p:nvPr/>
        </p:nvCxnSpPr>
        <p:spPr>
          <a:xfrm>
            <a:off x="3468591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54" idx="3"/>
            <a:endCxn id="55" idx="1"/>
          </p:cNvCxnSpPr>
          <p:nvPr/>
        </p:nvCxnSpPr>
        <p:spPr>
          <a:xfrm>
            <a:off x="5068809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55" idx="3"/>
            <a:endCxn id="56" idx="1"/>
          </p:cNvCxnSpPr>
          <p:nvPr/>
        </p:nvCxnSpPr>
        <p:spPr>
          <a:xfrm>
            <a:off x="6669027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56" idx="3"/>
            <a:endCxn id="57" idx="1"/>
          </p:cNvCxnSpPr>
          <p:nvPr/>
        </p:nvCxnSpPr>
        <p:spPr>
          <a:xfrm>
            <a:off x="8269245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57" idx="3"/>
            <a:endCxn id="44" idx="1"/>
          </p:cNvCxnSpPr>
          <p:nvPr/>
        </p:nvCxnSpPr>
        <p:spPr>
          <a:xfrm flipV="1">
            <a:off x="9869463" y="3207928"/>
            <a:ext cx="244494" cy="5842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008071" y="269674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4" name="Connecteur droit avec flèche 63"/>
          <p:cNvCxnSpPr>
            <a:stCxn id="63" idx="3"/>
            <a:endCxn id="48" idx="1"/>
          </p:cNvCxnSpPr>
          <p:nvPr/>
        </p:nvCxnSpPr>
        <p:spPr>
          <a:xfrm>
            <a:off x="2117610" y="3207928"/>
            <a:ext cx="207981" cy="5842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à coins arrondis 64"/>
          <p:cNvSpPr/>
          <p:nvPr/>
        </p:nvSpPr>
        <p:spPr>
          <a:xfrm flipH="1">
            <a:off x="4490955" y="1802754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</a:p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15 s</a:t>
            </a:r>
            <a:endParaRPr lang="fr-CA" sz="1100" dirty="0">
              <a:solidFill>
                <a:srgbClr val="00206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21215" y="2149051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Rectangle 66"/>
          <p:cNvSpPr/>
          <p:nvPr/>
        </p:nvSpPr>
        <p:spPr>
          <a:xfrm>
            <a:off x="5221215" y="3280954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Rectangle 67"/>
          <p:cNvSpPr/>
          <p:nvPr/>
        </p:nvSpPr>
        <p:spPr>
          <a:xfrm>
            <a:off x="6827787" y="2149051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Rectangle 68"/>
          <p:cNvSpPr/>
          <p:nvPr/>
        </p:nvSpPr>
        <p:spPr>
          <a:xfrm>
            <a:off x="6827787" y="3280954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99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Réduction </a:t>
            </a:r>
            <a:r>
              <a:rPr lang="fr-CA" dirty="0"/>
              <a:t>du </a:t>
            </a:r>
            <a:r>
              <a:rPr lang="fr-CA" dirty="0" smtClean="0"/>
              <a:t>délai, pipeline</a:t>
            </a:r>
            <a:r>
              <a:rPr lang="fr-CA" dirty="0"/>
              <a:t> </a:t>
            </a:r>
            <a:r>
              <a:rPr lang="fr-CA" dirty="0" smtClean="0"/>
              <a:t>et parallélisation</a:t>
            </a:r>
            <a:endParaRPr lang="fr-CA" u="sng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12</a:t>
            </a:fld>
            <a:endParaRPr lang="fr-CA"/>
          </a:p>
        </p:txBody>
      </p:sp>
      <p:sp>
        <p:nvSpPr>
          <p:cNvPr id="40" name="Rectangle à coins arrondis 39"/>
          <p:cNvSpPr/>
          <p:nvPr/>
        </p:nvSpPr>
        <p:spPr>
          <a:xfrm>
            <a:off x="2325591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3925809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42" name="Rectangle à coins arrondis 41"/>
          <p:cNvSpPr/>
          <p:nvPr/>
        </p:nvSpPr>
        <p:spPr>
          <a:xfrm>
            <a:off x="7126245" y="2222077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43" name="Connecteur droit avec flèche 42"/>
          <p:cNvCxnSpPr>
            <a:stCxn id="40" idx="3"/>
            <a:endCxn id="41" idx="1"/>
          </p:cNvCxnSpPr>
          <p:nvPr/>
        </p:nvCxnSpPr>
        <p:spPr>
          <a:xfrm>
            <a:off x="3468591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1" idx="3"/>
          </p:cNvCxnSpPr>
          <p:nvPr/>
        </p:nvCxnSpPr>
        <p:spPr>
          <a:xfrm>
            <a:off x="5068809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endCxn id="42" idx="1"/>
          </p:cNvCxnSpPr>
          <p:nvPr/>
        </p:nvCxnSpPr>
        <p:spPr>
          <a:xfrm>
            <a:off x="6669027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42" idx="3"/>
          </p:cNvCxnSpPr>
          <p:nvPr/>
        </p:nvCxnSpPr>
        <p:spPr>
          <a:xfrm>
            <a:off x="8269245" y="26602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0113957" y="269674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8" name="Connecteur droit avec flèche 47"/>
          <p:cNvCxnSpPr>
            <a:endCxn id="47" idx="1"/>
          </p:cNvCxnSpPr>
          <p:nvPr/>
        </p:nvCxnSpPr>
        <p:spPr>
          <a:xfrm>
            <a:off x="9869463" y="2660233"/>
            <a:ext cx="244494" cy="547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64" idx="3"/>
            <a:endCxn id="40" idx="1"/>
          </p:cNvCxnSpPr>
          <p:nvPr/>
        </p:nvCxnSpPr>
        <p:spPr>
          <a:xfrm flipV="1">
            <a:off x="2117610" y="2660233"/>
            <a:ext cx="207981" cy="547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16"/>
          <p:cNvSpPr txBox="1">
            <a:spLocks noChangeArrowheads="1"/>
          </p:cNvSpPr>
          <p:nvPr/>
        </p:nvSpPr>
        <p:spPr bwMode="auto">
          <a:xfrm>
            <a:off x="1715967" y="4399002"/>
            <a:ext cx="879963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Période d’horloge 27 s, latence 3 cycles, 2 clients par cycle,</a:t>
            </a:r>
          </a:p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débit 266.7 clients/heure</a:t>
            </a:r>
            <a:endParaRPr lang="fr-CA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2325591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57" name="Rectangle à coins arrondis 56"/>
          <p:cNvSpPr/>
          <p:nvPr/>
        </p:nvSpPr>
        <p:spPr>
          <a:xfrm>
            <a:off x="3925809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58" name="Rectangle à coins arrondis 57"/>
          <p:cNvSpPr/>
          <p:nvPr/>
        </p:nvSpPr>
        <p:spPr>
          <a:xfrm>
            <a:off x="7126245" y="3353980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59" name="Connecteur droit avec flèche 58"/>
          <p:cNvCxnSpPr>
            <a:stCxn id="56" idx="3"/>
            <a:endCxn id="57" idx="1"/>
          </p:cNvCxnSpPr>
          <p:nvPr/>
        </p:nvCxnSpPr>
        <p:spPr>
          <a:xfrm>
            <a:off x="3468591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57" idx="3"/>
          </p:cNvCxnSpPr>
          <p:nvPr/>
        </p:nvCxnSpPr>
        <p:spPr>
          <a:xfrm>
            <a:off x="5068809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endCxn id="58" idx="1"/>
          </p:cNvCxnSpPr>
          <p:nvPr/>
        </p:nvCxnSpPr>
        <p:spPr>
          <a:xfrm>
            <a:off x="6669027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58" idx="3"/>
          </p:cNvCxnSpPr>
          <p:nvPr/>
        </p:nvCxnSpPr>
        <p:spPr>
          <a:xfrm>
            <a:off x="8269245" y="3792136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endCxn id="47" idx="1"/>
          </p:cNvCxnSpPr>
          <p:nvPr/>
        </p:nvCxnSpPr>
        <p:spPr>
          <a:xfrm flipV="1">
            <a:off x="9869463" y="3207928"/>
            <a:ext cx="244494" cy="5842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008071" y="269674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5" name="Connecteur droit avec flèche 64"/>
          <p:cNvCxnSpPr>
            <a:stCxn id="64" idx="3"/>
            <a:endCxn id="56" idx="1"/>
          </p:cNvCxnSpPr>
          <p:nvPr/>
        </p:nvCxnSpPr>
        <p:spPr>
          <a:xfrm>
            <a:off x="2117610" y="3207928"/>
            <a:ext cx="207981" cy="5842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221215" y="2149051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Rectangle 66"/>
          <p:cNvSpPr/>
          <p:nvPr/>
        </p:nvSpPr>
        <p:spPr>
          <a:xfrm>
            <a:off x="5221215" y="3280954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Rectangle 67"/>
          <p:cNvSpPr/>
          <p:nvPr/>
        </p:nvSpPr>
        <p:spPr>
          <a:xfrm>
            <a:off x="6827787" y="2149051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Rectangle 68"/>
          <p:cNvSpPr/>
          <p:nvPr/>
        </p:nvSpPr>
        <p:spPr>
          <a:xfrm>
            <a:off x="6827787" y="3280954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Rectangle à coins arrondis 69"/>
          <p:cNvSpPr/>
          <p:nvPr/>
        </p:nvSpPr>
        <p:spPr>
          <a:xfrm>
            <a:off x="5530591" y="3354774"/>
            <a:ext cx="1143000" cy="876312"/>
          </a:xfrm>
          <a:prstGeom prst="roundRect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25 s</a:t>
            </a:r>
            <a:endParaRPr lang="fr-CA" dirty="0"/>
          </a:p>
        </p:txBody>
      </p:sp>
      <p:sp>
        <p:nvSpPr>
          <p:cNvPr id="71" name="Rectangle à coins arrondis 70"/>
          <p:cNvSpPr/>
          <p:nvPr/>
        </p:nvSpPr>
        <p:spPr>
          <a:xfrm>
            <a:off x="8726463" y="2209800"/>
            <a:ext cx="1143000" cy="876312"/>
          </a:xfrm>
          <a:prstGeom prst="roundRect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12 s</a:t>
            </a:r>
            <a:endParaRPr lang="fr-CA" dirty="0"/>
          </a:p>
        </p:txBody>
      </p:sp>
      <p:sp>
        <p:nvSpPr>
          <p:cNvPr id="72" name="Rectangle à coins arrondis 71"/>
          <p:cNvSpPr/>
          <p:nvPr/>
        </p:nvSpPr>
        <p:spPr>
          <a:xfrm>
            <a:off x="5530591" y="2221457"/>
            <a:ext cx="1143000" cy="876312"/>
          </a:xfrm>
          <a:prstGeom prst="roundRect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25 s</a:t>
            </a:r>
            <a:endParaRPr lang="fr-CA" dirty="0"/>
          </a:p>
        </p:txBody>
      </p:sp>
      <p:sp>
        <p:nvSpPr>
          <p:cNvPr id="73" name="Rectangle à coins arrondis 72"/>
          <p:cNvSpPr/>
          <p:nvPr/>
        </p:nvSpPr>
        <p:spPr>
          <a:xfrm>
            <a:off x="8710552" y="3352800"/>
            <a:ext cx="1143000" cy="876312"/>
          </a:xfrm>
          <a:prstGeom prst="roundRect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12 s</a:t>
            </a:r>
            <a:endParaRPr lang="fr-CA" dirty="0"/>
          </a:p>
        </p:txBody>
      </p:sp>
      <p:sp>
        <p:nvSpPr>
          <p:cNvPr id="74" name="Rectangle à coins arrondis 73"/>
          <p:cNvSpPr/>
          <p:nvPr/>
        </p:nvSpPr>
        <p:spPr>
          <a:xfrm flipH="1">
            <a:off x="6132440" y="1802754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</a:p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2 s</a:t>
            </a:r>
            <a:endParaRPr lang="fr-CA" sz="1100" dirty="0">
              <a:solidFill>
                <a:srgbClr val="002060"/>
              </a:solidFill>
            </a:endParaRPr>
          </a:p>
        </p:txBody>
      </p:sp>
      <p:sp>
        <p:nvSpPr>
          <p:cNvPr id="75" name="Rectangle à coins arrondis 74"/>
          <p:cNvSpPr/>
          <p:nvPr/>
        </p:nvSpPr>
        <p:spPr>
          <a:xfrm flipH="1">
            <a:off x="4537139" y="1802754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</a:p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12 s</a:t>
            </a:r>
            <a:endParaRPr lang="fr-CA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6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cas FPGA extrême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13</a:t>
            </a:fld>
            <a:endParaRPr lang="fr-CA"/>
          </a:p>
        </p:txBody>
      </p:sp>
      <p:sp>
        <p:nvSpPr>
          <p:cNvPr id="221" name="Rectangle à coins arrondis 220"/>
          <p:cNvSpPr/>
          <p:nvPr/>
        </p:nvSpPr>
        <p:spPr>
          <a:xfrm>
            <a:off x="2325591" y="448787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23" name="Rectangle à coins arrondis 222"/>
          <p:cNvSpPr/>
          <p:nvPr/>
        </p:nvSpPr>
        <p:spPr>
          <a:xfrm>
            <a:off x="3925809" y="448787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25" name="Rectangle à coins arrondis 224"/>
          <p:cNvSpPr/>
          <p:nvPr/>
        </p:nvSpPr>
        <p:spPr>
          <a:xfrm>
            <a:off x="5526027" y="448787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26" name="Rectangle à coins arrondis 225"/>
          <p:cNvSpPr/>
          <p:nvPr/>
        </p:nvSpPr>
        <p:spPr>
          <a:xfrm>
            <a:off x="7126245" y="448787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27" name="Rectangle à coins arrondis 226"/>
          <p:cNvSpPr/>
          <p:nvPr/>
        </p:nvSpPr>
        <p:spPr>
          <a:xfrm>
            <a:off x="8726463" y="448787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28" name="Connecteur droit avec flèche 227"/>
          <p:cNvCxnSpPr>
            <a:stCxn id="221" idx="3"/>
            <a:endCxn id="223" idx="1"/>
          </p:cNvCxnSpPr>
          <p:nvPr/>
        </p:nvCxnSpPr>
        <p:spPr>
          <a:xfrm>
            <a:off x="3468591" y="456090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avec flèche 228"/>
          <p:cNvCxnSpPr>
            <a:stCxn id="223" idx="3"/>
            <a:endCxn id="225" idx="1"/>
          </p:cNvCxnSpPr>
          <p:nvPr/>
        </p:nvCxnSpPr>
        <p:spPr>
          <a:xfrm>
            <a:off x="5068809" y="456090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avec flèche 229"/>
          <p:cNvCxnSpPr>
            <a:stCxn id="225" idx="3"/>
            <a:endCxn id="226" idx="1"/>
          </p:cNvCxnSpPr>
          <p:nvPr/>
        </p:nvCxnSpPr>
        <p:spPr>
          <a:xfrm>
            <a:off x="6669027" y="456090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cteur droit avec flèche 230"/>
          <p:cNvCxnSpPr>
            <a:stCxn id="226" idx="3"/>
            <a:endCxn id="227" idx="1"/>
          </p:cNvCxnSpPr>
          <p:nvPr/>
        </p:nvCxnSpPr>
        <p:spPr>
          <a:xfrm>
            <a:off x="8269245" y="456090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10186983" y="3027357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3" name="ZoneTexte 16"/>
          <p:cNvSpPr txBox="1">
            <a:spLocks noChangeArrowheads="1"/>
          </p:cNvSpPr>
          <p:nvPr/>
        </p:nvSpPr>
        <p:spPr bwMode="auto">
          <a:xfrm>
            <a:off x="1715967" y="5678951"/>
            <a:ext cx="879963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Période d’horloge 30 s, latence 3 cycles, 20 clients par cycle,</a:t>
            </a:r>
          </a:p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débit 2400 clients par heure</a:t>
            </a:r>
            <a:endParaRPr lang="fr-CA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34" name="Rectangle à coins arrondis 233"/>
          <p:cNvSpPr/>
          <p:nvPr/>
        </p:nvSpPr>
        <p:spPr>
          <a:xfrm>
            <a:off x="2325591" y="430531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35" name="Rectangle à coins arrondis 234"/>
          <p:cNvSpPr/>
          <p:nvPr/>
        </p:nvSpPr>
        <p:spPr>
          <a:xfrm>
            <a:off x="3925809" y="430531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36" name="Rectangle à coins arrondis 235"/>
          <p:cNvSpPr/>
          <p:nvPr/>
        </p:nvSpPr>
        <p:spPr>
          <a:xfrm>
            <a:off x="5526027" y="430531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37" name="Rectangle à coins arrondis 236"/>
          <p:cNvSpPr/>
          <p:nvPr/>
        </p:nvSpPr>
        <p:spPr>
          <a:xfrm>
            <a:off x="7126245" y="430531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38" name="Rectangle à coins arrondis 237"/>
          <p:cNvSpPr/>
          <p:nvPr/>
        </p:nvSpPr>
        <p:spPr>
          <a:xfrm>
            <a:off x="8726463" y="430531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39" name="Connecteur droit avec flèche 238"/>
          <p:cNvCxnSpPr>
            <a:stCxn id="234" idx="3"/>
            <a:endCxn id="235" idx="1"/>
          </p:cNvCxnSpPr>
          <p:nvPr/>
        </p:nvCxnSpPr>
        <p:spPr>
          <a:xfrm>
            <a:off x="3468591" y="437833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cteur droit avec flèche 239"/>
          <p:cNvCxnSpPr>
            <a:stCxn id="235" idx="3"/>
            <a:endCxn id="236" idx="1"/>
          </p:cNvCxnSpPr>
          <p:nvPr/>
        </p:nvCxnSpPr>
        <p:spPr>
          <a:xfrm>
            <a:off x="5068809" y="437833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cteur droit avec flèche 240"/>
          <p:cNvCxnSpPr>
            <a:stCxn id="236" idx="3"/>
            <a:endCxn id="237" idx="1"/>
          </p:cNvCxnSpPr>
          <p:nvPr/>
        </p:nvCxnSpPr>
        <p:spPr>
          <a:xfrm>
            <a:off x="6669027" y="437833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cteur droit avec flèche 241"/>
          <p:cNvCxnSpPr>
            <a:stCxn id="237" idx="3"/>
            <a:endCxn id="238" idx="1"/>
          </p:cNvCxnSpPr>
          <p:nvPr/>
        </p:nvCxnSpPr>
        <p:spPr>
          <a:xfrm>
            <a:off x="8269245" y="437833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à coins arrondis 242"/>
          <p:cNvSpPr/>
          <p:nvPr/>
        </p:nvSpPr>
        <p:spPr>
          <a:xfrm>
            <a:off x="2325591" y="412274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44" name="Rectangle à coins arrondis 243"/>
          <p:cNvSpPr/>
          <p:nvPr/>
        </p:nvSpPr>
        <p:spPr>
          <a:xfrm>
            <a:off x="3925809" y="412274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45" name="Rectangle à coins arrondis 244"/>
          <p:cNvSpPr/>
          <p:nvPr/>
        </p:nvSpPr>
        <p:spPr>
          <a:xfrm>
            <a:off x="5526027" y="412274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46" name="Rectangle à coins arrondis 245"/>
          <p:cNvSpPr/>
          <p:nvPr/>
        </p:nvSpPr>
        <p:spPr>
          <a:xfrm>
            <a:off x="7126245" y="412274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47" name="Rectangle à coins arrondis 246"/>
          <p:cNvSpPr/>
          <p:nvPr/>
        </p:nvSpPr>
        <p:spPr>
          <a:xfrm>
            <a:off x="8726463" y="412274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48" name="Connecteur droit avec flèche 247"/>
          <p:cNvCxnSpPr>
            <a:stCxn id="243" idx="3"/>
            <a:endCxn id="244" idx="1"/>
          </p:cNvCxnSpPr>
          <p:nvPr/>
        </p:nvCxnSpPr>
        <p:spPr>
          <a:xfrm>
            <a:off x="3468591" y="419577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eur droit avec flèche 248"/>
          <p:cNvCxnSpPr>
            <a:stCxn id="244" idx="3"/>
            <a:endCxn id="245" idx="1"/>
          </p:cNvCxnSpPr>
          <p:nvPr/>
        </p:nvCxnSpPr>
        <p:spPr>
          <a:xfrm>
            <a:off x="5068809" y="419577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cteur droit avec flèche 249"/>
          <p:cNvCxnSpPr>
            <a:stCxn id="245" idx="3"/>
            <a:endCxn id="246" idx="1"/>
          </p:cNvCxnSpPr>
          <p:nvPr/>
        </p:nvCxnSpPr>
        <p:spPr>
          <a:xfrm>
            <a:off x="6669027" y="419577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cteur droit avec flèche 250"/>
          <p:cNvCxnSpPr>
            <a:stCxn id="246" idx="3"/>
            <a:endCxn id="247" idx="1"/>
          </p:cNvCxnSpPr>
          <p:nvPr/>
        </p:nvCxnSpPr>
        <p:spPr>
          <a:xfrm>
            <a:off x="8269245" y="419577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à coins arrondis 251"/>
          <p:cNvSpPr/>
          <p:nvPr/>
        </p:nvSpPr>
        <p:spPr>
          <a:xfrm>
            <a:off x="2325591" y="394018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53" name="Rectangle à coins arrondis 252"/>
          <p:cNvSpPr/>
          <p:nvPr/>
        </p:nvSpPr>
        <p:spPr>
          <a:xfrm>
            <a:off x="3925809" y="394018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54" name="Rectangle à coins arrondis 253"/>
          <p:cNvSpPr/>
          <p:nvPr/>
        </p:nvSpPr>
        <p:spPr>
          <a:xfrm>
            <a:off x="5526027" y="394018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55" name="Rectangle à coins arrondis 254"/>
          <p:cNvSpPr/>
          <p:nvPr/>
        </p:nvSpPr>
        <p:spPr>
          <a:xfrm>
            <a:off x="7126245" y="394018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56" name="Rectangle à coins arrondis 255"/>
          <p:cNvSpPr/>
          <p:nvPr/>
        </p:nvSpPr>
        <p:spPr>
          <a:xfrm>
            <a:off x="8726463" y="394018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57" name="Connecteur droit avec flèche 256"/>
          <p:cNvCxnSpPr>
            <a:stCxn id="252" idx="3"/>
            <a:endCxn id="253" idx="1"/>
          </p:cNvCxnSpPr>
          <p:nvPr/>
        </p:nvCxnSpPr>
        <p:spPr>
          <a:xfrm>
            <a:off x="3468591" y="401320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eur droit avec flèche 257"/>
          <p:cNvCxnSpPr>
            <a:stCxn id="253" idx="3"/>
            <a:endCxn id="254" idx="1"/>
          </p:cNvCxnSpPr>
          <p:nvPr/>
        </p:nvCxnSpPr>
        <p:spPr>
          <a:xfrm>
            <a:off x="5068809" y="401320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eur droit avec flèche 258"/>
          <p:cNvCxnSpPr>
            <a:stCxn id="254" idx="3"/>
            <a:endCxn id="255" idx="1"/>
          </p:cNvCxnSpPr>
          <p:nvPr/>
        </p:nvCxnSpPr>
        <p:spPr>
          <a:xfrm>
            <a:off x="6669027" y="401320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eur droit avec flèche 259"/>
          <p:cNvCxnSpPr>
            <a:stCxn id="255" idx="3"/>
            <a:endCxn id="256" idx="1"/>
          </p:cNvCxnSpPr>
          <p:nvPr/>
        </p:nvCxnSpPr>
        <p:spPr>
          <a:xfrm>
            <a:off x="8269245" y="401320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Rectangle à coins arrondis 260"/>
          <p:cNvSpPr/>
          <p:nvPr/>
        </p:nvSpPr>
        <p:spPr>
          <a:xfrm>
            <a:off x="2325591" y="375761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62" name="Rectangle à coins arrondis 261"/>
          <p:cNvSpPr/>
          <p:nvPr/>
        </p:nvSpPr>
        <p:spPr>
          <a:xfrm>
            <a:off x="3925809" y="375761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63" name="Rectangle à coins arrondis 262"/>
          <p:cNvSpPr/>
          <p:nvPr/>
        </p:nvSpPr>
        <p:spPr>
          <a:xfrm>
            <a:off x="5526027" y="375761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64" name="Rectangle à coins arrondis 263"/>
          <p:cNvSpPr/>
          <p:nvPr/>
        </p:nvSpPr>
        <p:spPr>
          <a:xfrm>
            <a:off x="7126245" y="375761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65" name="Rectangle à coins arrondis 264"/>
          <p:cNvSpPr/>
          <p:nvPr/>
        </p:nvSpPr>
        <p:spPr>
          <a:xfrm>
            <a:off x="8726463" y="375761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66" name="Connecteur droit avec flèche 265"/>
          <p:cNvCxnSpPr>
            <a:stCxn id="261" idx="3"/>
            <a:endCxn id="262" idx="1"/>
          </p:cNvCxnSpPr>
          <p:nvPr/>
        </p:nvCxnSpPr>
        <p:spPr>
          <a:xfrm>
            <a:off x="3468591" y="383064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avec flèche 266"/>
          <p:cNvCxnSpPr>
            <a:stCxn id="262" idx="3"/>
            <a:endCxn id="263" idx="1"/>
          </p:cNvCxnSpPr>
          <p:nvPr/>
        </p:nvCxnSpPr>
        <p:spPr>
          <a:xfrm>
            <a:off x="5068809" y="383064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eur droit avec flèche 267"/>
          <p:cNvCxnSpPr>
            <a:stCxn id="263" idx="3"/>
            <a:endCxn id="264" idx="1"/>
          </p:cNvCxnSpPr>
          <p:nvPr/>
        </p:nvCxnSpPr>
        <p:spPr>
          <a:xfrm>
            <a:off x="6669027" y="383064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eur droit avec flèche 268"/>
          <p:cNvCxnSpPr>
            <a:stCxn id="264" idx="3"/>
            <a:endCxn id="265" idx="1"/>
          </p:cNvCxnSpPr>
          <p:nvPr/>
        </p:nvCxnSpPr>
        <p:spPr>
          <a:xfrm>
            <a:off x="8269245" y="383064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Rectangle à coins arrondis 269"/>
          <p:cNvSpPr/>
          <p:nvPr/>
        </p:nvSpPr>
        <p:spPr>
          <a:xfrm>
            <a:off x="2325591" y="357505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71" name="Rectangle à coins arrondis 270"/>
          <p:cNvSpPr/>
          <p:nvPr/>
        </p:nvSpPr>
        <p:spPr>
          <a:xfrm>
            <a:off x="3925809" y="357505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72" name="Rectangle à coins arrondis 271"/>
          <p:cNvSpPr/>
          <p:nvPr/>
        </p:nvSpPr>
        <p:spPr>
          <a:xfrm>
            <a:off x="5526027" y="357505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73" name="Rectangle à coins arrondis 272"/>
          <p:cNvSpPr/>
          <p:nvPr/>
        </p:nvSpPr>
        <p:spPr>
          <a:xfrm>
            <a:off x="7126245" y="357505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74" name="Rectangle à coins arrondis 273"/>
          <p:cNvSpPr/>
          <p:nvPr/>
        </p:nvSpPr>
        <p:spPr>
          <a:xfrm>
            <a:off x="8726463" y="357505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75" name="Connecteur droit avec flèche 274"/>
          <p:cNvCxnSpPr>
            <a:stCxn id="270" idx="3"/>
            <a:endCxn id="271" idx="1"/>
          </p:cNvCxnSpPr>
          <p:nvPr/>
        </p:nvCxnSpPr>
        <p:spPr>
          <a:xfrm>
            <a:off x="3468591" y="364808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eur droit avec flèche 275"/>
          <p:cNvCxnSpPr>
            <a:stCxn id="271" idx="3"/>
            <a:endCxn id="272" idx="1"/>
          </p:cNvCxnSpPr>
          <p:nvPr/>
        </p:nvCxnSpPr>
        <p:spPr>
          <a:xfrm>
            <a:off x="5068809" y="364808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cteur droit avec flèche 276"/>
          <p:cNvCxnSpPr>
            <a:stCxn id="272" idx="3"/>
            <a:endCxn id="273" idx="1"/>
          </p:cNvCxnSpPr>
          <p:nvPr/>
        </p:nvCxnSpPr>
        <p:spPr>
          <a:xfrm>
            <a:off x="6669027" y="364808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cteur droit avec flèche 277"/>
          <p:cNvCxnSpPr>
            <a:stCxn id="273" idx="3"/>
            <a:endCxn id="274" idx="1"/>
          </p:cNvCxnSpPr>
          <p:nvPr/>
        </p:nvCxnSpPr>
        <p:spPr>
          <a:xfrm>
            <a:off x="8269245" y="364808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à coins arrondis 278"/>
          <p:cNvSpPr/>
          <p:nvPr/>
        </p:nvSpPr>
        <p:spPr>
          <a:xfrm>
            <a:off x="2314494" y="339248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80" name="Rectangle à coins arrondis 279"/>
          <p:cNvSpPr/>
          <p:nvPr/>
        </p:nvSpPr>
        <p:spPr>
          <a:xfrm>
            <a:off x="3914712" y="339248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81" name="Rectangle à coins arrondis 280"/>
          <p:cNvSpPr/>
          <p:nvPr/>
        </p:nvSpPr>
        <p:spPr>
          <a:xfrm>
            <a:off x="5514930" y="339248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82" name="Rectangle à coins arrondis 281"/>
          <p:cNvSpPr/>
          <p:nvPr/>
        </p:nvSpPr>
        <p:spPr>
          <a:xfrm>
            <a:off x="7115148" y="339248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83" name="Rectangle à coins arrondis 282"/>
          <p:cNvSpPr/>
          <p:nvPr/>
        </p:nvSpPr>
        <p:spPr>
          <a:xfrm>
            <a:off x="8715366" y="339248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84" name="Connecteur droit avec flèche 283"/>
          <p:cNvCxnSpPr>
            <a:stCxn id="279" idx="3"/>
            <a:endCxn id="280" idx="1"/>
          </p:cNvCxnSpPr>
          <p:nvPr/>
        </p:nvCxnSpPr>
        <p:spPr>
          <a:xfrm>
            <a:off x="3457494" y="346551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cteur droit avec flèche 284"/>
          <p:cNvCxnSpPr>
            <a:stCxn id="280" idx="3"/>
            <a:endCxn id="281" idx="1"/>
          </p:cNvCxnSpPr>
          <p:nvPr/>
        </p:nvCxnSpPr>
        <p:spPr>
          <a:xfrm>
            <a:off x="5057712" y="346551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cteur droit avec flèche 285"/>
          <p:cNvCxnSpPr>
            <a:stCxn id="281" idx="3"/>
            <a:endCxn id="282" idx="1"/>
          </p:cNvCxnSpPr>
          <p:nvPr/>
        </p:nvCxnSpPr>
        <p:spPr>
          <a:xfrm>
            <a:off x="6657930" y="346551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cteur droit avec flèche 286"/>
          <p:cNvCxnSpPr>
            <a:stCxn id="282" idx="3"/>
            <a:endCxn id="283" idx="1"/>
          </p:cNvCxnSpPr>
          <p:nvPr/>
        </p:nvCxnSpPr>
        <p:spPr>
          <a:xfrm>
            <a:off x="8258148" y="346551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à coins arrondis 287"/>
          <p:cNvSpPr/>
          <p:nvPr/>
        </p:nvSpPr>
        <p:spPr>
          <a:xfrm>
            <a:off x="2314494" y="320992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89" name="Rectangle à coins arrondis 288"/>
          <p:cNvSpPr/>
          <p:nvPr/>
        </p:nvSpPr>
        <p:spPr>
          <a:xfrm>
            <a:off x="3914712" y="320992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90" name="Rectangle à coins arrondis 289"/>
          <p:cNvSpPr/>
          <p:nvPr/>
        </p:nvSpPr>
        <p:spPr>
          <a:xfrm>
            <a:off x="5514930" y="320992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291" name="Rectangle à coins arrondis 290"/>
          <p:cNvSpPr/>
          <p:nvPr/>
        </p:nvSpPr>
        <p:spPr>
          <a:xfrm>
            <a:off x="7115148" y="320992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292" name="Rectangle à coins arrondis 291"/>
          <p:cNvSpPr/>
          <p:nvPr/>
        </p:nvSpPr>
        <p:spPr>
          <a:xfrm>
            <a:off x="8715366" y="320992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293" name="Connecteur droit avec flèche 292"/>
          <p:cNvCxnSpPr>
            <a:stCxn id="288" idx="3"/>
            <a:endCxn id="289" idx="1"/>
          </p:cNvCxnSpPr>
          <p:nvPr/>
        </p:nvCxnSpPr>
        <p:spPr>
          <a:xfrm>
            <a:off x="3457494" y="328295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cteur droit avec flèche 293"/>
          <p:cNvCxnSpPr>
            <a:stCxn id="289" idx="3"/>
            <a:endCxn id="290" idx="1"/>
          </p:cNvCxnSpPr>
          <p:nvPr/>
        </p:nvCxnSpPr>
        <p:spPr>
          <a:xfrm>
            <a:off x="5057712" y="328295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eur droit avec flèche 294"/>
          <p:cNvCxnSpPr>
            <a:stCxn id="290" idx="3"/>
            <a:endCxn id="291" idx="1"/>
          </p:cNvCxnSpPr>
          <p:nvPr/>
        </p:nvCxnSpPr>
        <p:spPr>
          <a:xfrm>
            <a:off x="6657930" y="328295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cteur droit avec flèche 295"/>
          <p:cNvCxnSpPr>
            <a:stCxn id="291" idx="3"/>
            <a:endCxn id="292" idx="1"/>
          </p:cNvCxnSpPr>
          <p:nvPr/>
        </p:nvCxnSpPr>
        <p:spPr>
          <a:xfrm>
            <a:off x="8258148" y="328295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à coins arrondis 296"/>
          <p:cNvSpPr/>
          <p:nvPr/>
        </p:nvSpPr>
        <p:spPr>
          <a:xfrm>
            <a:off x="2314494" y="302735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298" name="Rectangle à coins arrondis 297"/>
          <p:cNvSpPr/>
          <p:nvPr/>
        </p:nvSpPr>
        <p:spPr>
          <a:xfrm>
            <a:off x="3914712" y="302735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299" name="Rectangle à coins arrondis 298"/>
          <p:cNvSpPr/>
          <p:nvPr/>
        </p:nvSpPr>
        <p:spPr>
          <a:xfrm>
            <a:off x="5514930" y="302735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00" name="Rectangle à coins arrondis 299"/>
          <p:cNvSpPr/>
          <p:nvPr/>
        </p:nvSpPr>
        <p:spPr>
          <a:xfrm>
            <a:off x="7115148" y="302735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01" name="Rectangle à coins arrondis 300"/>
          <p:cNvSpPr/>
          <p:nvPr/>
        </p:nvSpPr>
        <p:spPr>
          <a:xfrm>
            <a:off x="8715366" y="302735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02" name="Connecteur droit avec flèche 301"/>
          <p:cNvCxnSpPr>
            <a:stCxn id="297" idx="3"/>
            <a:endCxn id="298" idx="1"/>
          </p:cNvCxnSpPr>
          <p:nvPr/>
        </p:nvCxnSpPr>
        <p:spPr>
          <a:xfrm>
            <a:off x="3457494" y="310038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cteur droit avec flèche 302"/>
          <p:cNvCxnSpPr>
            <a:stCxn id="298" idx="3"/>
            <a:endCxn id="299" idx="1"/>
          </p:cNvCxnSpPr>
          <p:nvPr/>
        </p:nvCxnSpPr>
        <p:spPr>
          <a:xfrm>
            <a:off x="5057712" y="310038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cteur droit avec flèche 303"/>
          <p:cNvCxnSpPr>
            <a:stCxn id="299" idx="3"/>
            <a:endCxn id="300" idx="1"/>
          </p:cNvCxnSpPr>
          <p:nvPr/>
        </p:nvCxnSpPr>
        <p:spPr>
          <a:xfrm>
            <a:off x="6657930" y="310038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avec flèche 304"/>
          <p:cNvCxnSpPr>
            <a:stCxn id="300" idx="3"/>
            <a:endCxn id="301" idx="1"/>
          </p:cNvCxnSpPr>
          <p:nvPr/>
        </p:nvCxnSpPr>
        <p:spPr>
          <a:xfrm>
            <a:off x="8258148" y="310038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à coins arrondis 305"/>
          <p:cNvSpPr/>
          <p:nvPr/>
        </p:nvSpPr>
        <p:spPr>
          <a:xfrm>
            <a:off x="2314494" y="284479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07" name="Rectangle à coins arrondis 306"/>
          <p:cNvSpPr/>
          <p:nvPr/>
        </p:nvSpPr>
        <p:spPr>
          <a:xfrm>
            <a:off x="3914712" y="284479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08" name="Rectangle à coins arrondis 307"/>
          <p:cNvSpPr/>
          <p:nvPr/>
        </p:nvSpPr>
        <p:spPr>
          <a:xfrm>
            <a:off x="5514930" y="284479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09" name="Rectangle à coins arrondis 308"/>
          <p:cNvSpPr/>
          <p:nvPr/>
        </p:nvSpPr>
        <p:spPr>
          <a:xfrm>
            <a:off x="7115148" y="284479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10" name="Rectangle à coins arrondis 309"/>
          <p:cNvSpPr/>
          <p:nvPr/>
        </p:nvSpPr>
        <p:spPr>
          <a:xfrm>
            <a:off x="8715366" y="284479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11" name="Connecteur droit avec flèche 310"/>
          <p:cNvCxnSpPr>
            <a:stCxn id="306" idx="3"/>
            <a:endCxn id="307" idx="1"/>
          </p:cNvCxnSpPr>
          <p:nvPr/>
        </p:nvCxnSpPr>
        <p:spPr>
          <a:xfrm>
            <a:off x="3457494" y="29178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cteur droit avec flèche 311"/>
          <p:cNvCxnSpPr>
            <a:stCxn id="307" idx="3"/>
            <a:endCxn id="308" idx="1"/>
          </p:cNvCxnSpPr>
          <p:nvPr/>
        </p:nvCxnSpPr>
        <p:spPr>
          <a:xfrm>
            <a:off x="5057712" y="29178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cteur droit avec flèche 312"/>
          <p:cNvCxnSpPr>
            <a:stCxn id="308" idx="3"/>
            <a:endCxn id="309" idx="1"/>
          </p:cNvCxnSpPr>
          <p:nvPr/>
        </p:nvCxnSpPr>
        <p:spPr>
          <a:xfrm>
            <a:off x="6657930" y="29178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cteur droit avec flèche 313"/>
          <p:cNvCxnSpPr>
            <a:stCxn id="309" idx="3"/>
            <a:endCxn id="310" idx="1"/>
          </p:cNvCxnSpPr>
          <p:nvPr/>
        </p:nvCxnSpPr>
        <p:spPr>
          <a:xfrm>
            <a:off x="8258148" y="29178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à coins arrondis 314"/>
          <p:cNvSpPr/>
          <p:nvPr/>
        </p:nvSpPr>
        <p:spPr>
          <a:xfrm>
            <a:off x="2325591" y="266222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16" name="Rectangle à coins arrondis 315"/>
          <p:cNvSpPr/>
          <p:nvPr/>
        </p:nvSpPr>
        <p:spPr>
          <a:xfrm>
            <a:off x="3925809" y="266222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17" name="Rectangle à coins arrondis 316"/>
          <p:cNvSpPr/>
          <p:nvPr/>
        </p:nvSpPr>
        <p:spPr>
          <a:xfrm>
            <a:off x="5526027" y="266222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18" name="Rectangle à coins arrondis 317"/>
          <p:cNvSpPr/>
          <p:nvPr/>
        </p:nvSpPr>
        <p:spPr>
          <a:xfrm>
            <a:off x="7126245" y="266222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19" name="Rectangle à coins arrondis 318"/>
          <p:cNvSpPr/>
          <p:nvPr/>
        </p:nvSpPr>
        <p:spPr>
          <a:xfrm>
            <a:off x="8726463" y="266222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20" name="Connecteur droit avec flèche 319"/>
          <p:cNvCxnSpPr>
            <a:stCxn id="315" idx="3"/>
            <a:endCxn id="316" idx="1"/>
          </p:cNvCxnSpPr>
          <p:nvPr/>
        </p:nvCxnSpPr>
        <p:spPr>
          <a:xfrm>
            <a:off x="3468591" y="273525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cteur droit avec flèche 320"/>
          <p:cNvCxnSpPr>
            <a:stCxn id="316" idx="3"/>
            <a:endCxn id="317" idx="1"/>
          </p:cNvCxnSpPr>
          <p:nvPr/>
        </p:nvCxnSpPr>
        <p:spPr>
          <a:xfrm>
            <a:off x="5068809" y="273525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cteur droit avec flèche 321"/>
          <p:cNvCxnSpPr>
            <a:stCxn id="317" idx="3"/>
            <a:endCxn id="318" idx="1"/>
          </p:cNvCxnSpPr>
          <p:nvPr/>
        </p:nvCxnSpPr>
        <p:spPr>
          <a:xfrm>
            <a:off x="6669027" y="273525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cteur droit avec flèche 322"/>
          <p:cNvCxnSpPr>
            <a:stCxn id="318" idx="3"/>
            <a:endCxn id="319" idx="1"/>
          </p:cNvCxnSpPr>
          <p:nvPr/>
        </p:nvCxnSpPr>
        <p:spPr>
          <a:xfrm>
            <a:off x="8269245" y="273525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Rectangle à coins arrondis 323"/>
          <p:cNvSpPr/>
          <p:nvPr/>
        </p:nvSpPr>
        <p:spPr>
          <a:xfrm>
            <a:off x="2325591" y="247966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25" name="Rectangle à coins arrondis 324"/>
          <p:cNvSpPr/>
          <p:nvPr/>
        </p:nvSpPr>
        <p:spPr>
          <a:xfrm>
            <a:off x="3925809" y="247966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26" name="Rectangle à coins arrondis 325"/>
          <p:cNvSpPr/>
          <p:nvPr/>
        </p:nvSpPr>
        <p:spPr>
          <a:xfrm>
            <a:off x="5526027" y="247966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27" name="Rectangle à coins arrondis 326"/>
          <p:cNvSpPr/>
          <p:nvPr/>
        </p:nvSpPr>
        <p:spPr>
          <a:xfrm>
            <a:off x="7126245" y="247966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28" name="Rectangle à coins arrondis 327"/>
          <p:cNvSpPr/>
          <p:nvPr/>
        </p:nvSpPr>
        <p:spPr>
          <a:xfrm>
            <a:off x="8726463" y="247966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29" name="Connecteur droit avec flèche 328"/>
          <p:cNvCxnSpPr>
            <a:stCxn id="324" idx="3"/>
            <a:endCxn id="325" idx="1"/>
          </p:cNvCxnSpPr>
          <p:nvPr/>
        </p:nvCxnSpPr>
        <p:spPr>
          <a:xfrm>
            <a:off x="3468591" y="255269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cteur droit avec flèche 329"/>
          <p:cNvCxnSpPr>
            <a:stCxn id="325" idx="3"/>
            <a:endCxn id="326" idx="1"/>
          </p:cNvCxnSpPr>
          <p:nvPr/>
        </p:nvCxnSpPr>
        <p:spPr>
          <a:xfrm>
            <a:off x="5068809" y="255269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cteur droit avec flèche 330"/>
          <p:cNvCxnSpPr>
            <a:stCxn id="326" idx="3"/>
            <a:endCxn id="327" idx="1"/>
          </p:cNvCxnSpPr>
          <p:nvPr/>
        </p:nvCxnSpPr>
        <p:spPr>
          <a:xfrm>
            <a:off x="6669027" y="255269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cteur droit avec flèche 331"/>
          <p:cNvCxnSpPr>
            <a:stCxn id="327" idx="3"/>
            <a:endCxn id="328" idx="1"/>
          </p:cNvCxnSpPr>
          <p:nvPr/>
        </p:nvCxnSpPr>
        <p:spPr>
          <a:xfrm>
            <a:off x="8269245" y="255269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à coins arrondis 332"/>
          <p:cNvSpPr/>
          <p:nvPr/>
        </p:nvSpPr>
        <p:spPr>
          <a:xfrm>
            <a:off x="2325591" y="229709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34" name="Rectangle à coins arrondis 333"/>
          <p:cNvSpPr/>
          <p:nvPr/>
        </p:nvSpPr>
        <p:spPr>
          <a:xfrm>
            <a:off x="3925809" y="229709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35" name="Rectangle à coins arrondis 334"/>
          <p:cNvSpPr/>
          <p:nvPr/>
        </p:nvSpPr>
        <p:spPr>
          <a:xfrm>
            <a:off x="5526027" y="229709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36" name="Rectangle à coins arrondis 335"/>
          <p:cNvSpPr/>
          <p:nvPr/>
        </p:nvSpPr>
        <p:spPr>
          <a:xfrm>
            <a:off x="7126245" y="229709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37" name="Rectangle à coins arrondis 336"/>
          <p:cNvSpPr/>
          <p:nvPr/>
        </p:nvSpPr>
        <p:spPr>
          <a:xfrm>
            <a:off x="8726463" y="229709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38" name="Connecteur droit avec flèche 337"/>
          <p:cNvCxnSpPr>
            <a:stCxn id="333" idx="3"/>
            <a:endCxn id="334" idx="1"/>
          </p:cNvCxnSpPr>
          <p:nvPr/>
        </p:nvCxnSpPr>
        <p:spPr>
          <a:xfrm>
            <a:off x="3468591" y="237012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avec flèche 338"/>
          <p:cNvCxnSpPr>
            <a:stCxn id="334" idx="3"/>
            <a:endCxn id="335" idx="1"/>
          </p:cNvCxnSpPr>
          <p:nvPr/>
        </p:nvCxnSpPr>
        <p:spPr>
          <a:xfrm>
            <a:off x="5068809" y="237012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cteur droit avec flèche 339"/>
          <p:cNvCxnSpPr>
            <a:stCxn id="335" idx="3"/>
            <a:endCxn id="336" idx="1"/>
          </p:cNvCxnSpPr>
          <p:nvPr/>
        </p:nvCxnSpPr>
        <p:spPr>
          <a:xfrm>
            <a:off x="6669027" y="237012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avec flèche 340"/>
          <p:cNvCxnSpPr>
            <a:stCxn id="336" idx="3"/>
            <a:endCxn id="337" idx="1"/>
          </p:cNvCxnSpPr>
          <p:nvPr/>
        </p:nvCxnSpPr>
        <p:spPr>
          <a:xfrm>
            <a:off x="8269245" y="237012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Rectangle à coins arrondis 341"/>
          <p:cNvSpPr/>
          <p:nvPr/>
        </p:nvSpPr>
        <p:spPr>
          <a:xfrm>
            <a:off x="2325591" y="211453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43" name="Rectangle à coins arrondis 342"/>
          <p:cNvSpPr/>
          <p:nvPr/>
        </p:nvSpPr>
        <p:spPr>
          <a:xfrm>
            <a:off x="3925809" y="211453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44" name="Rectangle à coins arrondis 343"/>
          <p:cNvSpPr/>
          <p:nvPr/>
        </p:nvSpPr>
        <p:spPr>
          <a:xfrm>
            <a:off x="5526027" y="211453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45" name="Rectangle à coins arrondis 344"/>
          <p:cNvSpPr/>
          <p:nvPr/>
        </p:nvSpPr>
        <p:spPr>
          <a:xfrm>
            <a:off x="7126245" y="211453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46" name="Rectangle à coins arrondis 345"/>
          <p:cNvSpPr/>
          <p:nvPr/>
        </p:nvSpPr>
        <p:spPr>
          <a:xfrm>
            <a:off x="8726463" y="2114534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47" name="Connecteur droit avec flèche 346"/>
          <p:cNvCxnSpPr>
            <a:stCxn id="342" idx="3"/>
            <a:endCxn id="343" idx="1"/>
          </p:cNvCxnSpPr>
          <p:nvPr/>
        </p:nvCxnSpPr>
        <p:spPr>
          <a:xfrm>
            <a:off x="3468591" y="218756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eur droit avec flèche 347"/>
          <p:cNvCxnSpPr>
            <a:stCxn id="343" idx="3"/>
            <a:endCxn id="344" idx="1"/>
          </p:cNvCxnSpPr>
          <p:nvPr/>
        </p:nvCxnSpPr>
        <p:spPr>
          <a:xfrm>
            <a:off x="5068809" y="218756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onnecteur droit avec flèche 348"/>
          <p:cNvCxnSpPr>
            <a:stCxn id="344" idx="3"/>
            <a:endCxn id="345" idx="1"/>
          </p:cNvCxnSpPr>
          <p:nvPr/>
        </p:nvCxnSpPr>
        <p:spPr>
          <a:xfrm>
            <a:off x="6669027" y="218756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cteur droit avec flèche 349"/>
          <p:cNvCxnSpPr>
            <a:stCxn id="345" idx="3"/>
            <a:endCxn id="346" idx="1"/>
          </p:cNvCxnSpPr>
          <p:nvPr/>
        </p:nvCxnSpPr>
        <p:spPr>
          <a:xfrm>
            <a:off x="8269245" y="2187560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Rectangle à coins arrondis 350"/>
          <p:cNvSpPr/>
          <p:nvPr/>
        </p:nvSpPr>
        <p:spPr>
          <a:xfrm>
            <a:off x="2325591" y="193196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52" name="Rectangle à coins arrondis 351"/>
          <p:cNvSpPr/>
          <p:nvPr/>
        </p:nvSpPr>
        <p:spPr>
          <a:xfrm>
            <a:off x="3925809" y="193196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53" name="Rectangle à coins arrondis 352"/>
          <p:cNvSpPr/>
          <p:nvPr/>
        </p:nvSpPr>
        <p:spPr>
          <a:xfrm>
            <a:off x="5526027" y="193196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54" name="Rectangle à coins arrondis 353"/>
          <p:cNvSpPr/>
          <p:nvPr/>
        </p:nvSpPr>
        <p:spPr>
          <a:xfrm>
            <a:off x="7126245" y="193196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55" name="Rectangle à coins arrondis 354"/>
          <p:cNvSpPr/>
          <p:nvPr/>
        </p:nvSpPr>
        <p:spPr>
          <a:xfrm>
            <a:off x="8726463" y="1931966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56" name="Connecteur droit avec flèche 355"/>
          <p:cNvCxnSpPr>
            <a:stCxn id="351" idx="3"/>
            <a:endCxn id="352" idx="1"/>
          </p:cNvCxnSpPr>
          <p:nvPr/>
        </p:nvCxnSpPr>
        <p:spPr>
          <a:xfrm>
            <a:off x="3468591" y="20049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onnecteur droit avec flèche 356"/>
          <p:cNvCxnSpPr>
            <a:stCxn id="352" idx="3"/>
            <a:endCxn id="353" idx="1"/>
          </p:cNvCxnSpPr>
          <p:nvPr/>
        </p:nvCxnSpPr>
        <p:spPr>
          <a:xfrm>
            <a:off x="5068809" y="20049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cteur droit avec flèche 357"/>
          <p:cNvCxnSpPr>
            <a:stCxn id="353" idx="3"/>
            <a:endCxn id="354" idx="1"/>
          </p:cNvCxnSpPr>
          <p:nvPr/>
        </p:nvCxnSpPr>
        <p:spPr>
          <a:xfrm>
            <a:off x="6669027" y="20049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cteur droit avec flèche 358"/>
          <p:cNvCxnSpPr>
            <a:stCxn id="354" idx="3"/>
            <a:endCxn id="355" idx="1"/>
          </p:cNvCxnSpPr>
          <p:nvPr/>
        </p:nvCxnSpPr>
        <p:spPr>
          <a:xfrm>
            <a:off x="8269245" y="20049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Rectangle à coins arrondis 359"/>
          <p:cNvSpPr/>
          <p:nvPr/>
        </p:nvSpPr>
        <p:spPr>
          <a:xfrm>
            <a:off x="2325591" y="174940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61" name="Rectangle à coins arrondis 360"/>
          <p:cNvSpPr/>
          <p:nvPr/>
        </p:nvSpPr>
        <p:spPr>
          <a:xfrm>
            <a:off x="3925809" y="174940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62" name="Rectangle à coins arrondis 361"/>
          <p:cNvSpPr/>
          <p:nvPr/>
        </p:nvSpPr>
        <p:spPr>
          <a:xfrm>
            <a:off x="5526027" y="174940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63" name="Rectangle à coins arrondis 362"/>
          <p:cNvSpPr/>
          <p:nvPr/>
        </p:nvSpPr>
        <p:spPr>
          <a:xfrm>
            <a:off x="7126245" y="174940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64" name="Rectangle à coins arrondis 363"/>
          <p:cNvSpPr/>
          <p:nvPr/>
        </p:nvSpPr>
        <p:spPr>
          <a:xfrm>
            <a:off x="8726463" y="174940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65" name="Connecteur droit avec flèche 364"/>
          <p:cNvCxnSpPr>
            <a:stCxn id="360" idx="3"/>
            <a:endCxn id="361" idx="1"/>
          </p:cNvCxnSpPr>
          <p:nvPr/>
        </p:nvCxnSpPr>
        <p:spPr>
          <a:xfrm>
            <a:off x="3468591" y="182242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cteur droit avec flèche 365"/>
          <p:cNvCxnSpPr>
            <a:stCxn id="361" idx="3"/>
            <a:endCxn id="362" idx="1"/>
          </p:cNvCxnSpPr>
          <p:nvPr/>
        </p:nvCxnSpPr>
        <p:spPr>
          <a:xfrm>
            <a:off x="5068809" y="182242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cteur droit avec flèche 366"/>
          <p:cNvCxnSpPr>
            <a:stCxn id="362" idx="3"/>
            <a:endCxn id="363" idx="1"/>
          </p:cNvCxnSpPr>
          <p:nvPr/>
        </p:nvCxnSpPr>
        <p:spPr>
          <a:xfrm>
            <a:off x="6669027" y="182242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cteur droit avec flèche 367"/>
          <p:cNvCxnSpPr>
            <a:stCxn id="363" idx="3"/>
            <a:endCxn id="364" idx="1"/>
          </p:cNvCxnSpPr>
          <p:nvPr/>
        </p:nvCxnSpPr>
        <p:spPr>
          <a:xfrm>
            <a:off x="8269245" y="182242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Rectangle à coins arrondis 368"/>
          <p:cNvSpPr/>
          <p:nvPr/>
        </p:nvSpPr>
        <p:spPr>
          <a:xfrm>
            <a:off x="2314494" y="521813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70" name="Rectangle à coins arrondis 369"/>
          <p:cNvSpPr/>
          <p:nvPr/>
        </p:nvSpPr>
        <p:spPr>
          <a:xfrm>
            <a:off x="3914712" y="521813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71" name="Rectangle à coins arrondis 370"/>
          <p:cNvSpPr/>
          <p:nvPr/>
        </p:nvSpPr>
        <p:spPr>
          <a:xfrm>
            <a:off x="5514930" y="521813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72" name="Rectangle à coins arrondis 371"/>
          <p:cNvSpPr/>
          <p:nvPr/>
        </p:nvSpPr>
        <p:spPr>
          <a:xfrm>
            <a:off x="7115148" y="521813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73" name="Rectangle à coins arrondis 372"/>
          <p:cNvSpPr/>
          <p:nvPr/>
        </p:nvSpPr>
        <p:spPr>
          <a:xfrm>
            <a:off x="8715366" y="5218138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74" name="Connecteur droit avec flèche 373"/>
          <p:cNvCxnSpPr>
            <a:stCxn id="369" idx="3"/>
            <a:endCxn id="370" idx="1"/>
          </p:cNvCxnSpPr>
          <p:nvPr/>
        </p:nvCxnSpPr>
        <p:spPr>
          <a:xfrm>
            <a:off x="3457494" y="529116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cteur droit avec flèche 374"/>
          <p:cNvCxnSpPr>
            <a:stCxn id="370" idx="3"/>
            <a:endCxn id="371" idx="1"/>
          </p:cNvCxnSpPr>
          <p:nvPr/>
        </p:nvCxnSpPr>
        <p:spPr>
          <a:xfrm>
            <a:off x="5057712" y="529116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necteur droit avec flèche 375"/>
          <p:cNvCxnSpPr>
            <a:stCxn id="371" idx="3"/>
            <a:endCxn id="372" idx="1"/>
          </p:cNvCxnSpPr>
          <p:nvPr/>
        </p:nvCxnSpPr>
        <p:spPr>
          <a:xfrm>
            <a:off x="6657930" y="529116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Connecteur droit avec flèche 376"/>
          <p:cNvCxnSpPr>
            <a:stCxn id="372" idx="3"/>
            <a:endCxn id="373" idx="1"/>
          </p:cNvCxnSpPr>
          <p:nvPr/>
        </p:nvCxnSpPr>
        <p:spPr>
          <a:xfrm>
            <a:off x="8258148" y="529116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Rectangle à coins arrondis 377"/>
          <p:cNvSpPr/>
          <p:nvPr/>
        </p:nvSpPr>
        <p:spPr>
          <a:xfrm>
            <a:off x="2314494" y="503557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79" name="Rectangle à coins arrondis 378"/>
          <p:cNvSpPr/>
          <p:nvPr/>
        </p:nvSpPr>
        <p:spPr>
          <a:xfrm>
            <a:off x="3914712" y="503557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80" name="Rectangle à coins arrondis 379"/>
          <p:cNvSpPr/>
          <p:nvPr/>
        </p:nvSpPr>
        <p:spPr>
          <a:xfrm>
            <a:off x="5514930" y="503557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81" name="Rectangle à coins arrondis 380"/>
          <p:cNvSpPr/>
          <p:nvPr/>
        </p:nvSpPr>
        <p:spPr>
          <a:xfrm>
            <a:off x="7115148" y="503557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82" name="Rectangle à coins arrondis 381"/>
          <p:cNvSpPr/>
          <p:nvPr/>
        </p:nvSpPr>
        <p:spPr>
          <a:xfrm>
            <a:off x="8715366" y="5035572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83" name="Connecteur droit avec flèche 382"/>
          <p:cNvCxnSpPr>
            <a:stCxn id="378" idx="3"/>
            <a:endCxn id="379" idx="1"/>
          </p:cNvCxnSpPr>
          <p:nvPr/>
        </p:nvCxnSpPr>
        <p:spPr>
          <a:xfrm>
            <a:off x="3457494" y="510859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cteur droit avec flèche 383"/>
          <p:cNvCxnSpPr>
            <a:stCxn id="379" idx="3"/>
            <a:endCxn id="380" idx="1"/>
          </p:cNvCxnSpPr>
          <p:nvPr/>
        </p:nvCxnSpPr>
        <p:spPr>
          <a:xfrm>
            <a:off x="5057712" y="510859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cteur droit avec flèche 384"/>
          <p:cNvCxnSpPr>
            <a:stCxn id="380" idx="3"/>
            <a:endCxn id="381" idx="1"/>
          </p:cNvCxnSpPr>
          <p:nvPr/>
        </p:nvCxnSpPr>
        <p:spPr>
          <a:xfrm>
            <a:off x="6657930" y="510859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cteur droit avec flèche 385"/>
          <p:cNvCxnSpPr>
            <a:stCxn id="381" idx="3"/>
            <a:endCxn id="382" idx="1"/>
          </p:cNvCxnSpPr>
          <p:nvPr/>
        </p:nvCxnSpPr>
        <p:spPr>
          <a:xfrm>
            <a:off x="8258148" y="510859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Rectangle à coins arrondis 386"/>
          <p:cNvSpPr/>
          <p:nvPr/>
        </p:nvSpPr>
        <p:spPr>
          <a:xfrm>
            <a:off x="2314494" y="485300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88" name="Rectangle à coins arrondis 387"/>
          <p:cNvSpPr/>
          <p:nvPr/>
        </p:nvSpPr>
        <p:spPr>
          <a:xfrm>
            <a:off x="3914712" y="485300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89" name="Rectangle à coins arrondis 388"/>
          <p:cNvSpPr/>
          <p:nvPr/>
        </p:nvSpPr>
        <p:spPr>
          <a:xfrm>
            <a:off x="5514930" y="485300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90" name="Rectangle à coins arrondis 389"/>
          <p:cNvSpPr/>
          <p:nvPr/>
        </p:nvSpPr>
        <p:spPr>
          <a:xfrm>
            <a:off x="7115148" y="485300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391" name="Rectangle à coins arrondis 390"/>
          <p:cNvSpPr/>
          <p:nvPr/>
        </p:nvSpPr>
        <p:spPr>
          <a:xfrm>
            <a:off x="8715366" y="4853007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392" name="Connecteur droit avec flèche 391"/>
          <p:cNvCxnSpPr>
            <a:stCxn id="387" idx="3"/>
            <a:endCxn id="388" idx="1"/>
          </p:cNvCxnSpPr>
          <p:nvPr/>
        </p:nvCxnSpPr>
        <p:spPr>
          <a:xfrm>
            <a:off x="3457494" y="49260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necteur droit avec flèche 392"/>
          <p:cNvCxnSpPr>
            <a:stCxn id="388" idx="3"/>
            <a:endCxn id="389" idx="1"/>
          </p:cNvCxnSpPr>
          <p:nvPr/>
        </p:nvCxnSpPr>
        <p:spPr>
          <a:xfrm>
            <a:off x="5057712" y="49260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cteur droit avec flèche 393"/>
          <p:cNvCxnSpPr>
            <a:stCxn id="389" idx="3"/>
            <a:endCxn id="390" idx="1"/>
          </p:cNvCxnSpPr>
          <p:nvPr/>
        </p:nvCxnSpPr>
        <p:spPr>
          <a:xfrm>
            <a:off x="6657930" y="49260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cteur droit avec flèche 394"/>
          <p:cNvCxnSpPr>
            <a:stCxn id="390" idx="3"/>
            <a:endCxn id="391" idx="1"/>
          </p:cNvCxnSpPr>
          <p:nvPr/>
        </p:nvCxnSpPr>
        <p:spPr>
          <a:xfrm>
            <a:off x="8258148" y="4926033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Rectangle à coins arrondis 395"/>
          <p:cNvSpPr/>
          <p:nvPr/>
        </p:nvSpPr>
        <p:spPr>
          <a:xfrm>
            <a:off x="2314494" y="467044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cabarets</a:t>
            </a:r>
          </a:p>
          <a:p>
            <a:pPr algn="ctr"/>
            <a:r>
              <a:rPr lang="fr-CA" sz="600" dirty="0" smtClean="0"/>
              <a:t>5 s</a:t>
            </a:r>
            <a:endParaRPr lang="fr-CA" sz="600" dirty="0"/>
          </a:p>
        </p:txBody>
      </p:sp>
      <p:sp>
        <p:nvSpPr>
          <p:cNvPr id="397" name="Rectangle à coins arrondis 396"/>
          <p:cNvSpPr/>
          <p:nvPr/>
        </p:nvSpPr>
        <p:spPr>
          <a:xfrm>
            <a:off x="3914712" y="467044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boissons</a:t>
            </a:r>
          </a:p>
          <a:p>
            <a:pPr algn="ctr"/>
            <a:r>
              <a:rPr lang="fr-CA" sz="600" dirty="0" smtClean="0"/>
              <a:t>10 s</a:t>
            </a:r>
            <a:endParaRPr lang="fr-CA" sz="600" dirty="0"/>
          </a:p>
        </p:txBody>
      </p:sp>
      <p:sp>
        <p:nvSpPr>
          <p:cNvPr id="398" name="Rectangle à coins arrondis 397"/>
          <p:cNvSpPr/>
          <p:nvPr/>
        </p:nvSpPr>
        <p:spPr>
          <a:xfrm>
            <a:off x="5514930" y="467044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plat principal</a:t>
            </a:r>
          </a:p>
          <a:p>
            <a:pPr algn="ctr"/>
            <a:r>
              <a:rPr lang="fr-CA" sz="600" dirty="0" smtClean="0"/>
              <a:t>30 s</a:t>
            </a:r>
            <a:endParaRPr lang="fr-CA" sz="600" dirty="0"/>
          </a:p>
        </p:txBody>
      </p:sp>
      <p:sp>
        <p:nvSpPr>
          <p:cNvPr id="399" name="Rectangle à coins arrondis 398"/>
          <p:cNvSpPr/>
          <p:nvPr/>
        </p:nvSpPr>
        <p:spPr>
          <a:xfrm>
            <a:off x="7115148" y="467044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bar à salade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sp>
        <p:nvSpPr>
          <p:cNvPr id="400" name="Rectangle à coins arrondis 399"/>
          <p:cNvSpPr/>
          <p:nvPr/>
        </p:nvSpPr>
        <p:spPr>
          <a:xfrm>
            <a:off x="8715366" y="4670443"/>
            <a:ext cx="1143000" cy="14605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" dirty="0" smtClean="0"/>
              <a:t>caisse</a:t>
            </a:r>
          </a:p>
          <a:p>
            <a:pPr algn="ctr"/>
            <a:r>
              <a:rPr lang="fr-CA" sz="600" dirty="0" smtClean="0"/>
              <a:t>15 s</a:t>
            </a:r>
            <a:endParaRPr lang="fr-CA" sz="600" dirty="0"/>
          </a:p>
        </p:txBody>
      </p:sp>
      <p:cxnSp>
        <p:nvCxnSpPr>
          <p:cNvPr id="401" name="Connecteur droit avec flèche 400"/>
          <p:cNvCxnSpPr>
            <a:stCxn id="396" idx="3"/>
            <a:endCxn id="397" idx="1"/>
          </p:cNvCxnSpPr>
          <p:nvPr/>
        </p:nvCxnSpPr>
        <p:spPr>
          <a:xfrm>
            <a:off x="3457494" y="474346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cteur droit avec flèche 401"/>
          <p:cNvCxnSpPr>
            <a:stCxn id="397" idx="3"/>
            <a:endCxn id="398" idx="1"/>
          </p:cNvCxnSpPr>
          <p:nvPr/>
        </p:nvCxnSpPr>
        <p:spPr>
          <a:xfrm>
            <a:off x="5057712" y="474346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necteur droit avec flèche 402"/>
          <p:cNvCxnSpPr>
            <a:stCxn id="398" idx="3"/>
            <a:endCxn id="399" idx="1"/>
          </p:cNvCxnSpPr>
          <p:nvPr/>
        </p:nvCxnSpPr>
        <p:spPr>
          <a:xfrm>
            <a:off x="6657930" y="474346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onnecteur droit avec flèche 403"/>
          <p:cNvCxnSpPr>
            <a:stCxn id="399" idx="3"/>
            <a:endCxn id="400" idx="1"/>
          </p:cNvCxnSpPr>
          <p:nvPr/>
        </p:nvCxnSpPr>
        <p:spPr>
          <a:xfrm>
            <a:off x="8258148" y="4743469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Rectangle 404"/>
          <p:cNvSpPr/>
          <p:nvPr/>
        </p:nvSpPr>
        <p:spPr>
          <a:xfrm>
            <a:off x="1898532" y="2990844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6" name="Rectangle 405"/>
          <p:cNvSpPr/>
          <p:nvPr/>
        </p:nvSpPr>
        <p:spPr>
          <a:xfrm>
            <a:off x="6791274" y="1603349"/>
            <a:ext cx="109539" cy="38338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7" name="Rectangle 406"/>
          <p:cNvSpPr/>
          <p:nvPr/>
        </p:nvSpPr>
        <p:spPr>
          <a:xfrm>
            <a:off x="5184703" y="1603349"/>
            <a:ext cx="109538" cy="38338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08" name="Connecteur droit avec flèche 407"/>
          <p:cNvCxnSpPr>
            <a:stCxn id="405" idx="3"/>
          </p:cNvCxnSpPr>
          <p:nvPr/>
        </p:nvCxnSpPr>
        <p:spPr>
          <a:xfrm>
            <a:off x="2008071" y="3502026"/>
            <a:ext cx="25559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necteur droit avec flèche 408"/>
          <p:cNvCxnSpPr>
            <a:endCxn id="232" idx="1"/>
          </p:cNvCxnSpPr>
          <p:nvPr/>
        </p:nvCxnSpPr>
        <p:spPr>
          <a:xfrm>
            <a:off x="9967905" y="3538539"/>
            <a:ext cx="21907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Rectangle à coins arrondis 409"/>
          <p:cNvSpPr/>
          <p:nvPr/>
        </p:nvSpPr>
        <p:spPr>
          <a:xfrm flipH="1">
            <a:off x="4490955" y="1335678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</a:p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15 s</a:t>
            </a:r>
            <a:endParaRPr lang="fr-CA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6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Expliquer les concepts de latence de calcul et de débit d’information, et comment ils sont reliés au délai du chemin critique, à la fréquence d’horloge et au parallélisme. (B2)</a:t>
            </a:r>
          </a:p>
          <a:p>
            <a:r>
              <a:rPr lang="fr-CA" sz="1800" dirty="0"/>
              <a:t>Calculer la latence et le débit d'un circuit numérique. (B3)</a:t>
            </a:r>
          </a:p>
          <a:p>
            <a:r>
              <a:rPr lang="fr-CA" sz="1800" dirty="0"/>
              <a:t>Appliquer les stratégies de la réduction du délai, du pipeline et de la parallélisation des calculs pour augmenter le débit d’un circuit numérique. (</a:t>
            </a:r>
            <a:r>
              <a:rPr lang="fr-CA" sz="1800" dirty="0" smtClean="0"/>
              <a:t>B3)</a:t>
            </a:r>
            <a:endParaRPr lang="fr-CA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Augmenter le débit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Débit: définition et calcul</a:t>
            </a:r>
          </a:p>
          <a:p>
            <a:r>
              <a:rPr lang="fr-CA" dirty="0" smtClean="0"/>
              <a:t>Trois stratégies:</a:t>
            </a:r>
          </a:p>
          <a:p>
            <a:pPr lvl="1"/>
            <a:r>
              <a:rPr lang="fr-CA" dirty="0" smtClean="0"/>
              <a:t>Réduire le délai</a:t>
            </a:r>
          </a:p>
          <a:p>
            <a:pPr lvl="1"/>
            <a:r>
              <a:rPr lang="fr-CA" dirty="0" smtClean="0"/>
              <a:t>Utiliser le pipeline</a:t>
            </a:r>
          </a:p>
          <a:p>
            <a:pPr lvl="1"/>
            <a:r>
              <a:rPr lang="fr-CA" dirty="0" smtClean="0"/>
              <a:t>Paralléliser les calculs</a:t>
            </a:r>
          </a:p>
          <a:p>
            <a:r>
              <a:rPr lang="fr-CA" dirty="0" smtClean="0"/>
              <a:t>Combiner les stratégies</a:t>
            </a:r>
            <a:endParaRPr lang="fr-CA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256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Débit d’un circuit numérique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 </a:t>
            </a:r>
            <a:r>
              <a:rPr lang="fr-CA" i="1" dirty="0"/>
              <a:t>débit d’information</a:t>
            </a:r>
            <a:r>
              <a:rPr lang="fr-CA" dirty="0"/>
              <a:t> </a:t>
            </a:r>
            <a:r>
              <a:rPr lang="fr-CA" dirty="0" smtClean="0"/>
              <a:t>(</a:t>
            </a:r>
            <a:r>
              <a:rPr lang="fr-CA" i="1" dirty="0" err="1" smtClean="0"/>
              <a:t>throughput</a:t>
            </a:r>
            <a:r>
              <a:rPr lang="fr-CA" dirty="0" smtClean="0"/>
              <a:t>) est </a:t>
            </a:r>
            <a:r>
              <a:rPr lang="fr-CA" dirty="0"/>
              <a:t>le nombre de résultats produits par unité de temps.</a:t>
            </a:r>
          </a:p>
          <a:p>
            <a:pPr lvl="1"/>
            <a:r>
              <a:rPr lang="fr-CA" dirty="0"/>
              <a:t>On suppose qu’une quantité suffisante de données est disponible à l’entrée du système pour le garder toujours actif.</a:t>
            </a:r>
          </a:p>
          <a:p>
            <a:pPr lvl="1"/>
            <a:r>
              <a:rPr lang="fr-CA" dirty="0"/>
              <a:t>Grand débit = meilleure performance.</a:t>
            </a:r>
          </a:p>
          <a:p>
            <a:pPr lvl="1"/>
            <a:r>
              <a:rPr lang="fr-CA" dirty="0"/>
              <a:t>Le débit est exprimé en nombre de résultats par seconde.</a:t>
            </a:r>
          </a:p>
          <a:p>
            <a:pPr lvl="1"/>
            <a:r>
              <a:rPr lang="fr-CA" dirty="0"/>
              <a:t>Une fréquence d’horloge plus élevée correspond à un débit plus grand.</a:t>
            </a:r>
          </a:p>
          <a:p>
            <a:pPr lvl="1"/>
            <a:r>
              <a:rPr lang="fr-CA" dirty="0"/>
              <a:t>Le parallélisme augmente le débit.</a:t>
            </a:r>
          </a:p>
          <a:p>
            <a:endParaRPr lang="fr-CA" dirty="0"/>
          </a:p>
          <a:p>
            <a:pPr lvl="1"/>
            <a:endParaRPr lang="fr-CA" dirty="0"/>
          </a:p>
          <a:p>
            <a:endParaRPr lang="fr-FR" dirty="0"/>
          </a:p>
          <a:p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Débit </a:t>
            </a:r>
            <a:r>
              <a:rPr lang="fr-FR" dirty="0" smtClean="0"/>
              <a:t>=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fréquence d’horloge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× </a:t>
            </a:r>
            <a:r>
              <a:rPr lang="fr-FR" dirty="0"/>
              <a:t>#résultats produits par </a:t>
            </a:r>
            <a:r>
              <a:rPr lang="fr-FR" dirty="0" smtClean="0"/>
              <a:t>cycle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× </a:t>
            </a:r>
            <a:r>
              <a:rPr lang="fr-FR" dirty="0"/>
              <a:t>#unités de calcul en parallèle</a:t>
            </a:r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312895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913113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513331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113549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8713767" y="5451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12" name="Connecteur droit avec flèche 11"/>
          <p:cNvCxnSpPr>
            <a:stCxn id="6" idx="3"/>
            <a:endCxn id="8" idx="1"/>
          </p:cNvCxnSpPr>
          <p:nvPr/>
        </p:nvCxnSpPr>
        <p:spPr>
          <a:xfrm>
            <a:off x="3455895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3"/>
            <a:endCxn id="9" idx="1"/>
          </p:cNvCxnSpPr>
          <p:nvPr/>
        </p:nvCxnSpPr>
        <p:spPr>
          <a:xfrm>
            <a:off x="5056113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9" idx="3"/>
            <a:endCxn id="10" idx="1"/>
          </p:cNvCxnSpPr>
          <p:nvPr/>
        </p:nvCxnSpPr>
        <p:spPr>
          <a:xfrm>
            <a:off x="6656331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0" idx="3"/>
            <a:endCxn id="11" idx="1"/>
          </p:cNvCxnSpPr>
          <p:nvPr/>
        </p:nvCxnSpPr>
        <p:spPr>
          <a:xfrm>
            <a:off x="8256549" y="5889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101261" y="5378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7" name="Connecteur droit avec flèche 16"/>
          <p:cNvCxnSpPr>
            <a:stCxn id="11" idx="3"/>
            <a:endCxn id="16" idx="1"/>
          </p:cNvCxnSpPr>
          <p:nvPr/>
        </p:nvCxnSpPr>
        <p:spPr>
          <a:xfrm>
            <a:off x="9856767" y="5889618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95375" y="5378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9" name="Connecteur droit avec flèche 18"/>
          <p:cNvCxnSpPr>
            <a:stCxn id="18" idx="3"/>
            <a:endCxn id="6" idx="1"/>
          </p:cNvCxnSpPr>
          <p:nvPr/>
        </p:nvCxnSpPr>
        <p:spPr>
          <a:xfrm>
            <a:off x="2104914" y="5889618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105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Calcul du débit d’un système 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Considérons une cafétéria avec 5 stations.</a:t>
            </a:r>
          </a:p>
          <a:p>
            <a:r>
              <a:rPr lang="fr-CA" dirty="0" smtClean="0"/>
              <a:t>Supposons</a:t>
            </a:r>
            <a:r>
              <a:rPr lang="fr-CA" dirty="0"/>
              <a:t>:</a:t>
            </a:r>
          </a:p>
          <a:p>
            <a:pPr lvl="1"/>
            <a:r>
              <a:rPr lang="fr-CA" dirty="0" smtClean="0"/>
              <a:t>il y a un </a:t>
            </a:r>
            <a:r>
              <a:rPr lang="fr-CA" dirty="0"/>
              <a:t>seul client dans la ligne à la fois</a:t>
            </a:r>
          </a:p>
          <a:p>
            <a:pPr lvl="1"/>
            <a:r>
              <a:rPr lang="fr-CA" dirty="0"/>
              <a:t>chaque client passe par chaque station</a:t>
            </a:r>
          </a:p>
          <a:p>
            <a:pPr lvl="1"/>
            <a:r>
              <a:rPr lang="fr-CA" dirty="0"/>
              <a:t>un client ne peut pas prendre son cabaret tant que le client précédent n’a pas fini à la </a:t>
            </a:r>
            <a:r>
              <a:rPr lang="fr-CA" dirty="0" smtClean="0"/>
              <a:t>caisse</a:t>
            </a:r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Période = </a:t>
            </a:r>
            <a:r>
              <a:rPr lang="fr-CA" dirty="0"/>
              <a:t>75 </a:t>
            </a:r>
            <a:r>
              <a:rPr lang="fr-CA" dirty="0" smtClean="0"/>
              <a:t>s; fréquence = 13.3 </a:t>
            </a:r>
            <a:r>
              <a:rPr lang="fr-CA" dirty="0" err="1" smtClean="0"/>
              <a:t>mHz</a:t>
            </a:r>
            <a:endParaRPr lang="fr-CA" dirty="0" smtClean="0"/>
          </a:p>
          <a:p>
            <a:r>
              <a:rPr lang="fr-CA" dirty="0" smtClean="0"/>
              <a:t>Latence:</a:t>
            </a:r>
          </a:p>
          <a:p>
            <a:pPr marL="0" indent="0" defTabSz="346075">
              <a:buNone/>
            </a:pPr>
            <a:r>
              <a:rPr lang="fr-CA" dirty="0"/>
              <a:t>	</a:t>
            </a:r>
            <a:r>
              <a:rPr lang="fr-CA" dirty="0" smtClean="0"/>
              <a:t>1 cycle = 75 secondes pour servir un client</a:t>
            </a:r>
          </a:p>
          <a:p>
            <a:r>
              <a:rPr lang="fr-CA" dirty="0" smtClean="0"/>
              <a:t>Débit:</a:t>
            </a:r>
          </a:p>
          <a:p>
            <a:pPr marL="0" indent="0" defTabSz="346075">
              <a:buNone/>
            </a:pPr>
            <a:r>
              <a:rPr lang="fr-CA" dirty="0"/>
              <a:t>	</a:t>
            </a:r>
            <a:r>
              <a:rPr lang="fr-CA" dirty="0" smtClean="0"/>
              <a:t>1 client / 75 s </a:t>
            </a:r>
            <a:r>
              <a:rPr lang="fr-CA" dirty="0" smtClean="0">
                <a:latin typeface="Calibri" pitchFamily="34" charset="0"/>
              </a:rPr>
              <a:t>× </a:t>
            </a:r>
            <a:r>
              <a:rPr lang="fr-CA" dirty="0" smtClean="0"/>
              <a:t>3600 s/h = 48 clients par heure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D6210-C10D-41B7-A949-B7CB3C7C4530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2312895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3913113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5513331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7113549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8713767" y="468946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32" name="Connecteur droit avec flèche 31"/>
          <p:cNvCxnSpPr>
            <a:stCxn id="20" idx="3"/>
            <a:endCxn id="22" idx="1"/>
          </p:cNvCxnSpPr>
          <p:nvPr/>
        </p:nvCxnSpPr>
        <p:spPr>
          <a:xfrm>
            <a:off x="3455895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2" idx="3"/>
            <a:endCxn id="24" idx="1"/>
          </p:cNvCxnSpPr>
          <p:nvPr/>
        </p:nvCxnSpPr>
        <p:spPr>
          <a:xfrm>
            <a:off x="5056113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4" idx="3"/>
            <a:endCxn id="28" idx="1"/>
          </p:cNvCxnSpPr>
          <p:nvPr/>
        </p:nvCxnSpPr>
        <p:spPr>
          <a:xfrm>
            <a:off x="6656331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8" idx="3"/>
            <a:endCxn id="29" idx="1"/>
          </p:cNvCxnSpPr>
          <p:nvPr/>
        </p:nvCxnSpPr>
        <p:spPr>
          <a:xfrm>
            <a:off x="8256549" y="512761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101261" y="4616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37" name="Connecteur droit avec flèche 36"/>
          <p:cNvCxnSpPr>
            <a:stCxn id="29" idx="3"/>
            <a:endCxn id="36" idx="1"/>
          </p:cNvCxnSpPr>
          <p:nvPr/>
        </p:nvCxnSpPr>
        <p:spPr>
          <a:xfrm>
            <a:off x="9856767" y="5127618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995375" y="461643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39" name="Connecteur droit avec flèche 38"/>
          <p:cNvCxnSpPr>
            <a:stCxn id="38" idx="3"/>
            <a:endCxn id="20" idx="1"/>
          </p:cNvCxnSpPr>
          <p:nvPr/>
        </p:nvCxnSpPr>
        <p:spPr>
          <a:xfrm>
            <a:off x="2104914" y="5127618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7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Réduire le délai sur le chemin critique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Débit = fréquence d’horloge × #résultats produits par cycle × #unités de calcul en </a:t>
            </a:r>
            <a:r>
              <a:rPr lang="fr-FR" dirty="0" smtClean="0"/>
              <a:t>parallèle</a:t>
            </a:r>
          </a:p>
          <a:p>
            <a:r>
              <a:rPr lang="fr-FR" dirty="0" smtClean="0"/>
              <a:t>On peut augmenter le débit en augmentant la fréquence d’horloge, c’est à dire en réduisant le délai sur le chemin critique.</a:t>
            </a:r>
          </a:p>
          <a:p>
            <a:r>
              <a:rPr lang="fr-CA" dirty="0"/>
              <a:t>Il est parfois possible de modifier une partie d’un circuit pour en réduire le délai.</a:t>
            </a:r>
          </a:p>
          <a:p>
            <a:endParaRPr lang="fr-FR" dirty="0"/>
          </a:p>
        </p:txBody>
      </p:sp>
      <p:sp>
        <p:nvSpPr>
          <p:cNvPr id="3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2322537" y="493393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3922755" y="493393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5522973" y="4933932"/>
            <a:ext cx="1143000" cy="876312"/>
          </a:xfrm>
          <a:prstGeom prst="roundRect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25 s</a:t>
            </a:r>
            <a:endParaRPr lang="fr-CA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7123191" y="4933932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8723409" y="4933932"/>
            <a:ext cx="1143000" cy="876312"/>
          </a:xfrm>
          <a:prstGeom prst="roundRect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12 s</a:t>
            </a:r>
            <a:endParaRPr lang="fr-CA" dirty="0"/>
          </a:p>
        </p:txBody>
      </p:sp>
      <p:cxnSp>
        <p:nvCxnSpPr>
          <p:cNvPr id="48" name="Connecteur droit avec flèche 47"/>
          <p:cNvCxnSpPr>
            <a:stCxn id="32" idx="3"/>
            <a:endCxn id="34" idx="1"/>
          </p:cNvCxnSpPr>
          <p:nvPr/>
        </p:nvCxnSpPr>
        <p:spPr>
          <a:xfrm>
            <a:off x="3465537" y="537208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34" idx="3"/>
            <a:endCxn id="35" idx="1"/>
          </p:cNvCxnSpPr>
          <p:nvPr/>
        </p:nvCxnSpPr>
        <p:spPr>
          <a:xfrm>
            <a:off x="5065755" y="537208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5" idx="3"/>
            <a:endCxn id="36" idx="1"/>
          </p:cNvCxnSpPr>
          <p:nvPr/>
        </p:nvCxnSpPr>
        <p:spPr>
          <a:xfrm>
            <a:off x="6665973" y="537208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36" idx="3"/>
            <a:endCxn id="47" idx="1"/>
          </p:cNvCxnSpPr>
          <p:nvPr/>
        </p:nvCxnSpPr>
        <p:spPr>
          <a:xfrm>
            <a:off x="8266191" y="5372088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0110903" y="486090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53" name="Connecteur droit avec flèche 52"/>
          <p:cNvCxnSpPr>
            <a:stCxn id="47" idx="3"/>
            <a:endCxn id="52" idx="1"/>
          </p:cNvCxnSpPr>
          <p:nvPr/>
        </p:nvCxnSpPr>
        <p:spPr>
          <a:xfrm>
            <a:off x="9866409" y="5372088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005017" y="4860906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55" name="Connecteur droit avec flèche 54"/>
          <p:cNvCxnSpPr>
            <a:stCxn id="54" idx="3"/>
            <a:endCxn id="32" idx="1"/>
          </p:cNvCxnSpPr>
          <p:nvPr/>
        </p:nvCxnSpPr>
        <p:spPr>
          <a:xfrm>
            <a:off x="2114556" y="5372088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16"/>
          <p:cNvSpPr txBox="1">
            <a:spLocks noChangeArrowheads="1"/>
          </p:cNvSpPr>
          <p:nvPr/>
        </p:nvSpPr>
        <p:spPr bwMode="auto">
          <a:xfrm>
            <a:off x="1712913" y="4094133"/>
            <a:ext cx="87996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Cafétéria originale: période d’horloge 75 s, latence 1 cycle, débit 48 clients par heure</a:t>
            </a:r>
            <a:endParaRPr lang="fr-CA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7" name="ZoneTexte 16"/>
          <p:cNvSpPr txBox="1">
            <a:spLocks noChangeArrowheads="1"/>
          </p:cNvSpPr>
          <p:nvPr/>
        </p:nvSpPr>
        <p:spPr bwMode="auto">
          <a:xfrm>
            <a:off x="1676400" y="5971401"/>
            <a:ext cx="87996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tx2"/>
                </a:solidFill>
                <a:latin typeface="Calibri" pitchFamily="34" charset="0"/>
              </a:rPr>
              <a:t>Cafétéria améliorée: période d’horloge 67 s, latence 1 cycle, débit 53.7 clients par heure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2322537" y="3071769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76" name="Rectangle à coins arrondis 75"/>
          <p:cNvSpPr/>
          <p:nvPr/>
        </p:nvSpPr>
        <p:spPr>
          <a:xfrm>
            <a:off x="3922755" y="3071769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77" name="Rectangle à coins arrondis 76"/>
          <p:cNvSpPr/>
          <p:nvPr/>
        </p:nvSpPr>
        <p:spPr>
          <a:xfrm>
            <a:off x="5522973" y="3071769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78" name="Rectangle à coins arrondis 77"/>
          <p:cNvSpPr/>
          <p:nvPr/>
        </p:nvSpPr>
        <p:spPr>
          <a:xfrm>
            <a:off x="7123191" y="3071769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8723409" y="3071769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80" name="Connecteur droit avec flèche 79"/>
          <p:cNvCxnSpPr>
            <a:stCxn id="75" idx="3"/>
            <a:endCxn id="76" idx="1"/>
          </p:cNvCxnSpPr>
          <p:nvPr/>
        </p:nvCxnSpPr>
        <p:spPr>
          <a:xfrm>
            <a:off x="3465537" y="3509925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6" idx="3"/>
            <a:endCxn id="77" idx="1"/>
          </p:cNvCxnSpPr>
          <p:nvPr/>
        </p:nvCxnSpPr>
        <p:spPr>
          <a:xfrm>
            <a:off x="5065755" y="3509925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77" idx="3"/>
            <a:endCxn id="78" idx="1"/>
          </p:cNvCxnSpPr>
          <p:nvPr/>
        </p:nvCxnSpPr>
        <p:spPr>
          <a:xfrm>
            <a:off x="6665973" y="3509925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>
            <a:stCxn id="78" idx="3"/>
            <a:endCxn id="79" idx="1"/>
          </p:cNvCxnSpPr>
          <p:nvPr/>
        </p:nvCxnSpPr>
        <p:spPr>
          <a:xfrm>
            <a:off x="8266191" y="3509925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10110903" y="2998743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85" name="Connecteur droit avec flèche 84"/>
          <p:cNvCxnSpPr>
            <a:stCxn id="79" idx="3"/>
            <a:endCxn id="84" idx="1"/>
          </p:cNvCxnSpPr>
          <p:nvPr/>
        </p:nvCxnSpPr>
        <p:spPr>
          <a:xfrm>
            <a:off x="9866409" y="3509925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005017" y="2998743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87" name="Connecteur droit avec flèche 86"/>
          <p:cNvCxnSpPr>
            <a:stCxn id="86" idx="3"/>
            <a:endCxn id="75" idx="1"/>
          </p:cNvCxnSpPr>
          <p:nvPr/>
        </p:nvCxnSpPr>
        <p:spPr>
          <a:xfrm>
            <a:off x="2114556" y="3509925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16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Briser </a:t>
            </a:r>
            <a:r>
              <a:rPr lang="fr-CA" dirty="0"/>
              <a:t>le chemin critique avec des registres de pipeline</a:t>
            </a:r>
            <a:endParaRPr lang="fr-CA" dirty="0" smtClean="0"/>
          </a:p>
        </p:txBody>
      </p:sp>
      <p:sp>
        <p:nvSpPr>
          <p:cNvPr id="74" name="ZoneTexte 16"/>
          <p:cNvSpPr txBox="1">
            <a:spLocks noChangeArrowheads="1"/>
          </p:cNvSpPr>
          <p:nvPr/>
        </p:nvSpPr>
        <p:spPr bwMode="auto">
          <a:xfrm>
            <a:off x="9333032" y="5055654"/>
            <a:ext cx="2607184" cy="145769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36000" tIns="36000" rIns="36000" bIns="36000" anchor="ctr">
            <a:spAutoFit/>
          </a:bodyPr>
          <a:lstStyle/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Pipeline ajusté:</a:t>
            </a:r>
          </a:p>
          <a:p>
            <a:r>
              <a:rPr lang="fr-CA" dirty="0">
                <a:solidFill>
                  <a:schemeClr val="accent1"/>
                </a:solidFill>
                <a:latin typeface="Calibri" pitchFamily="34" charset="0"/>
              </a:rPr>
              <a:t>1</a:t>
            </a:r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 client par station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période d’horloge 30 s</a:t>
            </a:r>
          </a:p>
          <a:p>
            <a:r>
              <a:rPr lang="fr-CA" dirty="0">
                <a:solidFill>
                  <a:schemeClr val="accent1"/>
                </a:solidFill>
                <a:latin typeface="Calibri" pitchFamily="34" charset="0"/>
              </a:rPr>
              <a:t>l</a:t>
            </a:r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atence 3 cycles = 90 s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débit 120 clients par heure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622320" y="5312105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76" name="Rectangle à coins arrondis 75"/>
          <p:cNvSpPr/>
          <p:nvPr/>
        </p:nvSpPr>
        <p:spPr>
          <a:xfrm>
            <a:off x="2222538" y="5312105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77" name="Rectangle à coins arrondis 76"/>
          <p:cNvSpPr/>
          <p:nvPr/>
        </p:nvSpPr>
        <p:spPr>
          <a:xfrm>
            <a:off x="3822756" y="5312105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78" name="Rectangle à coins arrondis 77"/>
          <p:cNvSpPr/>
          <p:nvPr/>
        </p:nvSpPr>
        <p:spPr>
          <a:xfrm>
            <a:off x="5422974" y="5312105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7023192" y="5312105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117" name="Connecteur droit avec flèche 116"/>
          <p:cNvCxnSpPr>
            <a:stCxn id="75" idx="3"/>
            <a:endCxn id="76" idx="1"/>
          </p:cNvCxnSpPr>
          <p:nvPr/>
        </p:nvCxnSpPr>
        <p:spPr>
          <a:xfrm>
            <a:off x="1765320" y="5750261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>
            <a:stCxn id="76" idx="3"/>
            <a:endCxn id="77" idx="1"/>
          </p:cNvCxnSpPr>
          <p:nvPr/>
        </p:nvCxnSpPr>
        <p:spPr>
          <a:xfrm>
            <a:off x="3365538" y="5750261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stCxn id="77" idx="3"/>
            <a:endCxn id="78" idx="1"/>
          </p:cNvCxnSpPr>
          <p:nvPr/>
        </p:nvCxnSpPr>
        <p:spPr>
          <a:xfrm>
            <a:off x="4965756" y="5750261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>
            <a:stCxn id="78" idx="3"/>
            <a:endCxn id="81" idx="1"/>
          </p:cNvCxnSpPr>
          <p:nvPr/>
        </p:nvCxnSpPr>
        <p:spPr>
          <a:xfrm>
            <a:off x="6565974" y="5750261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8410686" y="5239079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22" name="Connecteur droit avec flèche 121"/>
          <p:cNvCxnSpPr>
            <a:stCxn id="81" idx="3"/>
            <a:endCxn id="121" idx="1"/>
          </p:cNvCxnSpPr>
          <p:nvPr/>
        </p:nvCxnSpPr>
        <p:spPr>
          <a:xfrm>
            <a:off x="8166192" y="5750261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304800" y="5239079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24" name="Connecteur droit avec flèche 123"/>
          <p:cNvCxnSpPr>
            <a:stCxn id="123" idx="3"/>
            <a:endCxn id="75" idx="1"/>
          </p:cNvCxnSpPr>
          <p:nvPr/>
        </p:nvCxnSpPr>
        <p:spPr>
          <a:xfrm>
            <a:off x="414339" y="5750261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3517944" y="5239079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6" name="Rectangle 125"/>
          <p:cNvSpPr/>
          <p:nvPr/>
        </p:nvSpPr>
        <p:spPr>
          <a:xfrm>
            <a:off x="5124516" y="5239079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7" name="ZoneTexte 16"/>
          <p:cNvSpPr txBox="1">
            <a:spLocks noChangeArrowheads="1"/>
          </p:cNvSpPr>
          <p:nvPr/>
        </p:nvSpPr>
        <p:spPr bwMode="auto">
          <a:xfrm>
            <a:off x="9333032" y="1447800"/>
            <a:ext cx="2630368" cy="118069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36000" tIns="36000" rIns="36000" bIns="36000" anchor="ctr">
            <a:spAutoFit/>
          </a:bodyPr>
          <a:lstStyle/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Original: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période d’horloge 75 s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latence 1 </a:t>
            </a:r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cycle = 75 s</a:t>
            </a:r>
            <a:endParaRPr lang="fr-CA" dirty="0" smtClean="0">
              <a:solidFill>
                <a:schemeClr val="accent1"/>
              </a:solidFill>
              <a:latin typeface="Calibri" pitchFamily="34" charset="0"/>
            </a:endParaRP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débit 48 clients par heure</a:t>
            </a:r>
            <a:endParaRPr lang="fr-CA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28" name="Rectangle à coins arrondis 127"/>
          <p:cNvSpPr/>
          <p:nvPr/>
        </p:nvSpPr>
        <p:spPr>
          <a:xfrm>
            <a:off x="622320" y="1589636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129" name="Rectangle à coins arrondis 128"/>
          <p:cNvSpPr/>
          <p:nvPr/>
        </p:nvSpPr>
        <p:spPr>
          <a:xfrm>
            <a:off x="2222538" y="1589636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130" name="Rectangle à coins arrondis 129"/>
          <p:cNvSpPr/>
          <p:nvPr/>
        </p:nvSpPr>
        <p:spPr>
          <a:xfrm>
            <a:off x="3822756" y="1589636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131" name="Rectangle à coins arrondis 130"/>
          <p:cNvSpPr/>
          <p:nvPr/>
        </p:nvSpPr>
        <p:spPr>
          <a:xfrm>
            <a:off x="5422974" y="1589636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132" name="Rectangle à coins arrondis 131"/>
          <p:cNvSpPr/>
          <p:nvPr/>
        </p:nvSpPr>
        <p:spPr>
          <a:xfrm>
            <a:off x="7023192" y="1589636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133" name="Connecteur droit avec flèche 132"/>
          <p:cNvCxnSpPr>
            <a:stCxn id="128" idx="3"/>
            <a:endCxn id="129" idx="1"/>
          </p:cNvCxnSpPr>
          <p:nvPr/>
        </p:nvCxnSpPr>
        <p:spPr>
          <a:xfrm>
            <a:off x="1765320" y="20277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>
            <a:stCxn id="129" idx="3"/>
            <a:endCxn id="130" idx="1"/>
          </p:cNvCxnSpPr>
          <p:nvPr/>
        </p:nvCxnSpPr>
        <p:spPr>
          <a:xfrm>
            <a:off x="3365538" y="20277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>
            <a:stCxn id="130" idx="3"/>
            <a:endCxn id="131" idx="1"/>
          </p:cNvCxnSpPr>
          <p:nvPr/>
        </p:nvCxnSpPr>
        <p:spPr>
          <a:xfrm>
            <a:off x="4965756" y="20277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>
            <a:stCxn id="131" idx="3"/>
            <a:endCxn id="132" idx="1"/>
          </p:cNvCxnSpPr>
          <p:nvPr/>
        </p:nvCxnSpPr>
        <p:spPr>
          <a:xfrm>
            <a:off x="6565974" y="2027792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8410686" y="1516610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38" name="Connecteur droit avec flèche 137"/>
          <p:cNvCxnSpPr>
            <a:stCxn id="132" idx="3"/>
            <a:endCxn id="137" idx="1"/>
          </p:cNvCxnSpPr>
          <p:nvPr/>
        </p:nvCxnSpPr>
        <p:spPr>
          <a:xfrm>
            <a:off x="8166192" y="2027792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304800" y="1516610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40" name="Connecteur droit avec flèche 139"/>
          <p:cNvCxnSpPr>
            <a:stCxn id="139" idx="3"/>
            <a:endCxn id="128" idx="1"/>
          </p:cNvCxnSpPr>
          <p:nvPr/>
        </p:nvCxnSpPr>
        <p:spPr>
          <a:xfrm>
            <a:off x="414339" y="2027792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à coins arrondis 140"/>
          <p:cNvSpPr/>
          <p:nvPr/>
        </p:nvSpPr>
        <p:spPr>
          <a:xfrm>
            <a:off x="643324" y="34851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cabarets</a:t>
            </a:r>
          </a:p>
          <a:p>
            <a:pPr algn="ctr"/>
            <a:r>
              <a:rPr lang="fr-CA" dirty="0" smtClean="0"/>
              <a:t>5 s</a:t>
            </a:r>
            <a:endParaRPr lang="fr-CA" dirty="0"/>
          </a:p>
        </p:txBody>
      </p:sp>
      <p:sp>
        <p:nvSpPr>
          <p:cNvPr id="142" name="Rectangle à coins arrondis 141"/>
          <p:cNvSpPr/>
          <p:nvPr/>
        </p:nvSpPr>
        <p:spPr>
          <a:xfrm>
            <a:off x="2243542" y="34851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boissons</a:t>
            </a:r>
          </a:p>
          <a:p>
            <a:pPr algn="ctr"/>
            <a:r>
              <a:rPr lang="fr-CA" dirty="0" smtClean="0"/>
              <a:t>10 s</a:t>
            </a:r>
            <a:endParaRPr lang="fr-CA" dirty="0"/>
          </a:p>
        </p:txBody>
      </p:sp>
      <p:sp>
        <p:nvSpPr>
          <p:cNvPr id="143" name="Rectangle à coins arrondis 142"/>
          <p:cNvSpPr/>
          <p:nvPr/>
        </p:nvSpPr>
        <p:spPr>
          <a:xfrm>
            <a:off x="3843760" y="34851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plat principal</a:t>
            </a:r>
          </a:p>
          <a:p>
            <a:pPr algn="ctr"/>
            <a:r>
              <a:rPr lang="fr-CA" dirty="0" smtClean="0"/>
              <a:t>30 s</a:t>
            </a:r>
            <a:endParaRPr lang="fr-CA" dirty="0"/>
          </a:p>
        </p:txBody>
      </p:sp>
      <p:sp>
        <p:nvSpPr>
          <p:cNvPr id="144" name="Rectangle à coins arrondis 143"/>
          <p:cNvSpPr/>
          <p:nvPr/>
        </p:nvSpPr>
        <p:spPr>
          <a:xfrm>
            <a:off x="5443978" y="34851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bar à salade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sp>
        <p:nvSpPr>
          <p:cNvPr id="145" name="Rectangle à coins arrondis 144"/>
          <p:cNvSpPr/>
          <p:nvPr/>
        </p:nvSpPr>
        <p:spPr>
          <a:xfrm>
            <a:off x="7044196" y="3485138"/>
            <a:ext cx="1143000" cy="876312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caisse</a:t>
            </a:r>
          </a:p>
          <a:p>
            <a:pPr algn="ctr"/>
            <a:r>
              <a:rPr lang="fr-CA" dirty="0" smtClean="0"/>
              <a:t>15 s</a:t>
            </a:r>
            <a:endParaRPr lang="fr-CA" dirty="0"/>
          </a:p>
        </p:txBody>
      </p:sp>
      <p:cxnSp>
        <p:nvCxnSpPr>
          <p:cNvPr id="146" name="Connecteur droit avec flèche 145"/>
          <p:cNvCxnSpPr>
            <a:stCxn id="141" idx="3"/>
            <a:endCxn id="142" idx="1"/>
          </p:cNvCxnSpPr>
          <p:nvPr/>
        </p:nvCxnSpPr>
        <p:spPr>
          <a:xfrm>
            <a:off x="1786324" y="39232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>
            <a:stCxn id="142" idx="3"/>
            <a:endCxn id="143" idx="1"/>
          </p:cNvCxnSpPr>
          <p:nvPr/>
        </p:nvCxnSpPr>
        <p:spPr>
          <a:xfrm>
            <a:off x="3386542" y="39232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>
            <a:stCxn id="143" idx="3"/>
            <a:endCxn id="144" idx="1"/>
          </p:cNvCxnSpPr>
          <p:nvPr/>
        </p:nvCxnSpPr>
        <p:spPr>
          <a:xfrm>
            <a:off x="4986760" y="39232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>
            <a:stCxn id="144" idx="3"/>
            <a:endCxn id="145" idx="1"/>
          </p:cNvCxnSpPr>
          <p:nvPr/>
        </p:nvCxnSpPr>
        <p:spPr>
          <a:xfrm>
            <a:off x="6586978" y="3923294"/>
            <a:ext cx="4572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8431690" y="3412112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51" name="Connecteur droit avec flèche 150"/>
          <p:cNvCxnSpPr>
            <a:stCxn id="145" idx="3"/>
            <a:endCxn id="150" idx="1"/>
          </p:cNvCxnSpPr>
          <p:nvPr/>
        </p:nvCxnSpPr>
        <p:spPr>
          <a:xfrm>
            <a:off x="8187196" y="3923294"/>
            <a:ext cx="24449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325804" y="3412112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153" name="Connecteur droit avec flèche 152"/>
          <p:cNvCxnSpPr>
            <a:stCxn id="152" idx="3"/>
            <a:endCxn id="141" idx="1"/>
          </p:cNvCxnSpPr>
          <p:nvPr/>
        </p:nvCxnSpPr>
        <p:spPr>
          <a:xfrm>
            <a:off x="435343" y="3923294"/>
            <a:ext cx="20798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1984398" y="3383743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55" name="Rectangle 154"/>
          <p:cNvSpPr/>
          <p:nvPr/>
        </p:nvSpPr>
        <p:spPr>
          <a:xfrm>
            <a:off x="3517943" y="3397651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56" name="Rectangle 155"/>
          <p:cNvSpPr/>
          <p:nvPr/>
        </p:nvSpPr>
        <p:spPr>
          <a:xfrm>
            <a:off x="5124515" y="3383743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57" name="Rectangle 156"/>
          <p:cNvSpPr/>
          <p:nvPr/>
        </p:nvSpPr>
        <p:spPr>
          <a:xfrm>
            <a:off x="6739813" y="3413700"/>
            <a:ext cx="109539" cy="1022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58" name="Rectangle à coins arrondis 157"/>
          <p:cNvSpPr/>
          <p:nvPr/>
        </p:nvSpPr>
        <p:spPr>
          <a:xfrm flipH="1">
            <a:off x="1217625" y="3048000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  <a:br>
              <a:rPr lang="fr-CA" sz="1100" dirty="0" smtClean="0">
                <a:solidFill>
                  <a:srgbClr val="002060"/>
                </a:solidFill>
              </a:rPr>
            </a:br>
            <a:r>
              <a:rPr lang="fr-CA" sz="1100" dirty="0" smtClean="0">
                <a:solidFill>
                  <a:srgbClr val="002060"/>
                </a:solidFill>
              </a:rPr>
              <a:t>25 s</a:t>
            </a:r>
            <a:endParaRPr lang="fr-CA" sz="1100" dirty="0">
              <a:solidFill>
                <a:srgbClr val="002060"/>
              </a:solidFill>
            </a:endParaRPr>
          </a:p>
        </p:txBody>
      </p:sp>
      <p:sp>
        <p:nvSpPr>
          <p:cNvPr id="159" name="Rectangle à coins arrondis 158"/>
          <p:cNvSpPr/>
          <p:nvPr/>
        </p:nvSpPr>
        <p:spPr>
          <a:xfrm flipH="1">
            <a:off x="2787684" y="3048000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  <a:br>
              <a:rPr lang="fr-CA" sz="1100" dirty="0" smtClean="0">
                <a:solidFill>
                  <a:srgbClr val="002060"/>
                </a:solidFill>
              </a:rPr>
            </a:br>
            <a:r>
              <a:rPr lang="fr-CA" sz="1100" dirty="0" smtClean="0">
                <a:solidFill>
                  <a:srgbClr val="002060"/>
                </a:solidFill>
              </a:rPr>
              <a:t>20 s</a:t>
            </a:r>
            <a:endParaRPr lang="fr-CA" sz="1100" dirty="0">
              <a:solidFill>
                <a:srgbClr val="002060"/>
              </a:solidFill>
            </a:endParaRPr>
          </a:p>
        </p:txBody>
      </p:sp>
      <p:sp>
        <p:nvSpPr>
          <p:cNvPr id="160" name="Rectangle à coins arrondis 159"/>
          <p:cNvSpPr/>
          <p:nvPr/>
        </p:nvSpPr>
        <p:spPr>
          <a:xfrm flipH="1">
            <a:off x="6000828" y="3048000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  <a:br>
              <a:rPr lang="fr-CA" sz="1100" dirty="0" smtClean="0">
                <a:solidFill>
                  <a:srgbClr val="002060"/>
                </a:solidFill>
              </a:rPr>
            </a:br>
            <a:r>
              <a:rPr lang="fr-CA" sz="1100" dirty="0" smtClean="0">
                <a:solidFill>
                  <a:srgbClr val="002060"/>
                </a:solidFill>
              </a:rPr>
              <a:t>15 s</a:t>
            </a:r>
            <a:endParaRPr lang="fr-CA" sz="1100" dirty="0">
              <a:solidFill>
                <a:srgbClr val="002060"/>
              </a:solidFill>
            </a:endParaRPr>
          </a:p>
        </p:txBody>
      </p:sp>
      <p:sp>
        <p:nvSpPr>
          <p:cNvPr id="161" name="Rectangle à coins arrondis 160"/>
          <p:cNvSpPr/>
          <p:nvPr/>
        </p:nvSpPr>
        <p:spPr>
          <a:xfrm flipH="1">
            <a:off x="7643913" y="3048000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</a:p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15 s</a:t>
            </a:r>
            <a:endParaRPr lang="fr-CA" sz="1100" dirty="0">
              <a:solidFill>
                <a:srgbClr val="002060"/>
              </a:solidFill>
            </a:endParaRPr>
          </a:p>
        </p:txBody>
      </p:sp>
      <p:sp>
        <p:nvSpPr>
          <p:cNvPr id="162" name="Rectangle à coins arrondis 161"/>
          <p:cNvSpPr/>
          <p:nvPr/>
        </p:nvSpPr>
        <p:spPr>
          <a:xfrm flipH="1">
            <a:off x="2787684" y="4900986"/>
            <a:ext cx="876312" cy="365130"/>
          </a:xfrm>
          <a:prstGeom prst="wedgeRoundRectCallout">
            <a:avLst>
              <a:gd name="adj1" fmla="val -19839"/>
              <a:gd name="adj2" fmla="val 1191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Attente</a:t>
            </a:r>
          </a:p>
          <a:p>
            <a:pPr algn="ctr"/>
            <a:r>
              <a:rPr lang="fr-CA" sz="1100" dirty="0" smtClean="0">
                <a:solidFill>
                  <a:srgbClr val="002060"/>
                </a:solidFill>
              </a:rPr>
              <a:t>15 s</a:t>
            </a:r>
            <a:endParaRPr lang="fr-CA" sz="1100" dirty="0">
              <a:solidFill>
                <a:srgbClr val="002060"/>
              </a:solidFill>
            </a:endParaRPr>
          </a:p>
        </p:txBody>
      </p:sp>
      <p:sp>
        <p:nvSpPr>
          <p:cNvPr id="56" name="ZoneTexte 16"/>
          <p:cNvSpPr txBox="1">
            <a:spLocks noChangeArrowheads="1"/>
          </p:cNvSpPr>
          <p:nvPr/>
        </p:nvSpPr>
        <p:spPr bwMode="auto">
          <a:xfrm>
            <a:off x="9333031" y="3088387"/>
            <a:ext cx="2630368" cy="145769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36000" tIns="36000" rIns="36000" bIns="36000" anchor="ctr">
            <a:spAutoFit/>
          </a:bodyPr>
          <a:lstStyle/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Pipeline naïf: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1 client par station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période d’horloge 30 s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latence 5 cycles = 150 s</a:t>
            </a:r>
          </a:p>
          <a:p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débit 120 clients par heure</a:t>
            </a:r>
          </a:p>
        </p:txBody>
      </p:sp>
      <p:sp>
        <p:nvSpPr>
          <p:cNvPr id="57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6520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 supposant une très longue file d’attente qui ouvre à 12h00:</a:t>
            </a:r>
          </a:p>
          <a:p>
            <a:pPr lvl="1"/>
            <a:r>
              <a:rPr lang="fr-CA" dirty="0" smtClean="0"/>
              <a:t>À quelle heure mangera le premier client, avec et sans pipeline?</a:t>
            </a:r>
          </a:p>
          <a:p>
            <a:pPr lvl="1"/>
            <a:r>
              <a:rPr lang="fr-CA" dirty="0" smtClean="0"/>
              <a:t>À </a:t>
            </a:r>
            <a:r>
              <a:rPr lang="fr-CA" dirty="0"/>
              <a:t>quelle heure mangera le </a:t>
            </a:r>
            <a:r>
              <a:rPr lang="fr-CA" dirty="0" smtClean="0"/>
              <a:t>2</a:t>
            </a:r>
            <a:r>
              <a:rPr lang="fr-CA" baseline="30000" dirty="0" smtClean="0"/>
              <a:t>e</a:t>
            </a:r>
            <a:r>
              <a:rPr lang="fr-CA" dirty="0" smtClean="0"/>
              <a:t> client, </a:t>
            </a:r>
            <a:r>
              <a:rPr lang="fr-CA" dirty="0"/>
              <a:t>avec et sans pipeline</a:t>
            </a:r>
            <a:r>
              <a:rPr lang="fr-CA" dirty="0" smtClean="0"/>
              <a:t>?</a:t>
            </a:r>
          </a:p>
          <a:p>
            <a:pPr lvl="1"/>
            <a:r>
              <a:rPr lang="fr-CA" dirty="0"/>
              <a:t>À quelle heure mangera le </a:t>
            </a:r>
            <a:r>
              <a:rPr lang="fr-CA" dirty="0" smtClean="0"/>
              <a:t>3</a:t>
            </a:r>
            <a:r>
              <a:rPr lang="fr-CA" baseline="30000" dirty="0" smtClean="0"/>
              <a:t>e</a:t>
            </a:r>
            <a:r>
              <a:rPr lang="fr-CA" dirty="0" smtClean="0"/>
              <a:t> client, </a:t>
            </a:r>
            <a:r>
              <a:rPr lang="fr-CA" dirty="0"/>
              <a:t>avec et sans pipeline</a:t>
            </a:r>
            <a:r>
              <a:rPr lang="fr-CA" dirty="0" smtClean="0"/>
              <a:t>?</a:t>
            </a:r>
          </a:p>
          <a:p>
            <a:pPr lvl="1"/>
            <a:r>
              <a:rPr lang="fr-CA" dirty="0"/>
              <a:t>À quelle heure mangera le </a:t>
            </a:r>
            <a:r>
              <a:rPr lang="fr-CA" dirty="0" smtClean="0"/>
              <a:t>4</a:t>
            </a:r>
            <a:r>
              <a:rPr lang="fr-CA" baseline="30000" dirty="0" smtClean="0"/>
              <a:t>e</a:t>
            </a:r>
            <a:r>
              <a:rPr lang="fr-CA" dirty="0" smtClean="0"/>
              <a:t> </a:t>
            </a:r>
            <a:r>
              <a:rPr lang="fr-CA" dirty="0"/>
              <a:t>client, avec et sans pipeline</a:t>
            </a:r>
            <a:r>
              <a:rPr lang="fr-CA" dirty="0" smtClean="0"/>
              <a:t>?</a:t>
            </a:r>
            <a:endParaRPr lang="fr-CA" dirty="0"/>
          </a:p>
          <a:p>
            <a:pPr lvl="1"/>
            <a:endParaRPr lang="fr-CA" dirty="0"/>
          </a:p>
          <a:p>
            <a:pPr lvl="1"/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7</a:t>
            </a:fld>
            <a:endParaRPr lang="fr-CA"/>
          </a:p>
        </p:txBody>
      </p:sp>
      <p:grpSp>
        <p:nvGrpSpPr>
          <p:cNvPr id="3" name="Grouper 2"/>
          <p:cNvGrpSpPr>
            <a:grpSpLocks noChangeAspect="1"/>
          </p:cNvGrpSpPr>
          <p:nvPr/>
        </p:nvGrpSpPr>
        <p:grpSpPr>
          <a:xfrm>
            <a:off x="457200" y="4274945"/>
            <a:ext cx="6096000" cy="1059055"/>
            <a:chOff x="4443837" y="3879600"/>
            <a:chExt cx="3108280" cy="540000"/>
          </a:xfrm>
        </p:grpSpPr>
        <p:pic>
          <p:nvPicPr>
            <p:cNvPr id="38" name="Picture 2" descr="C:\Users\pierre\AppData\Local\Microsoft\Windows\Temporary Internet Files\Content.IE5\8SUDSJ4M\MM900356784[1]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7765" y="3969600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Users\p700065\AppData\Local\Microsoft\Windows\Temporary Internet Files\Content.IE5\ZHXQ3YJX\MM900356714[1].gif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2234" y="3969600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" descr="C:\Users\p700065\AppData\Local\Microsoft\Windows\Temporary Internet Files\Content.IE5\DMY83N43\MM900283002[1].gif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6701" y="3969600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5" descr="C:\Users\p700065\AppData\Local\Microsoft\Windows\Temporary Internet Files\Content.IE5\ZHXQ3YJX\MC900254132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455" y="3969600"/>
              <a:ext cx="216658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6" descr="C:\Users\p700065\AppData\Local\Microsoft\Windows\Temporary Internet Files\Content.IE5\DMY83N43\MC900186172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6856" y="3969600"/>
              <a:ext cx="242066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7" descr="C:\Users\p700065\AppData\Local\Microsoft\Windows\Temporary Internet Files\Content.IE5\DMY83N43\MC900212963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3837" y="3969600"/>
              <a:ext cx="267486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9" descr="C:\Users\p700065\AppData\Local\Microsoft\Windows\Temporary Internet Files\Content.IE5\TPR6V1AT\MC900390930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6646" y="3969600"/>
              <a:ext cx="444522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1" descr="C:\Users\p700065\AppData\Local\Microsoft\Windows\Temporary Internet Files\Content.IE5\BCIL37HH\MC900237951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3879600"/>
              <a:ext cx="694117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" name="Rectangle à coins arrondis 152"/>
          <p:cNvSpPr/>
          <p:nvPr/>
        </p:nvSpPr>
        <p:spPr>
          <a:xfrm>
            <a:off x="6985981" y="3810000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cabarets</a:t>
            </a:r>
          </a:p>
          <a:p>
            <a:pPr algn="ctr"/>
            <a:r>
              <a:rPr lang="fr-CA" sz="1100" dirty="0" smtClean="0"/>
              <a:t>5 s</a:t>
            </a:r>
            <a:endParaRPr lang="fr-CA" sz="1100" dirty="0"/>
          </a:p>
        </p:txBody>
      </p:sp>
      <p:sp>
        <p:nvSpPr>
          <p:cNvPr id="154" name="Rectangle à coins arrondis 153"/>
          <p:cNvSpPr/>
          <p:nvPr/>
        </p:nvSpPr>
        <p:spPr>
          <a:xfrm>
            <a:off x="8010121" y="3810000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boissons</a:t>
            </a:r>
          </a:p>
          <a:p>
            <a:pPr algn="ctr"/>
            <a:r>
              <a:rPr lang="fr-CA" sz="1100" dirty="0" smtClean="0"/>
              <a:t>10 s</a:t>
            </a:r>
            <a:endParaRPr lang="fr-CA" sz="1100" dirty="0"/>
          </a:p>
        </p:txBody>
      </p:sp>
      <p:sp>
        <p:nvSpPr>
          <p:cNvPr id="155" name="Rectangle à coins arrondis 154"/>
          <p:cNvSpPr/>
          <p:nvPr/>
        </p:nvSpPr>
        <p:spPr>
          <a:xfrm>
            <a:off x="9034261" y="3810000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plat principal</a:t>
            </a:r>
          </a:p>
          <a:p>
            <a:pPr algn="ctr"/>
            <a:r>
              <a:rPr lang="fr-CA" sz="1100" dirty="0" smtClean="0"/>
              <a:t>30 s</a:t>
            </a:r>
            <a:endParaRPr lang="fr-CA" sz="1100" dirty="0"/>
          </a:p>
        </p:txBody>
      </p:sp>
      <p:sp>
        <p:nvSpPr>
          <p:cNvPr id="156" name="Rectangle à coins arrondis 155"/>
          <p:cNvSpPr/>
          <p:nvPr/>
        </p:nvSpPr>
        <p:spPr>
          <a:xfrm>
            <a:off x="10058400" y="3810000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bar à salade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sp>
        <p:nvSpPr>
          <p:cNvPr id="157" name="Rectangle à coins arrondis 156"/>
          <p:cNvSpPr/>
          <p:nvPr/>
        </p:nvSpPr>
        <p:spPr>
          <a:xfrm>
            <a:off x="11082540" y="3810000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caisse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cxnSp>
        <p:nvCxnSpPr>
          <p:cNvPr id="158" name="Connecteur droit avec flèche 157"/>
          <p:cNvCxnSpPr>
            <a:stCxn id="153" idx="3"/>
            <a:endCxn id="154" idx="1"/>
          </p:cNvCxnSpPr>
          <p:nvPr/>
        </p:nvCxnSpPr>
        <p:spPr>
          <a:xfrm>
            <a:off x="7717501" y="4090419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54" idx="3"/>
            <a:endCxn id="155" idx="1"/>
          </p:cNvCxnSpPr>
          <p:nvPr/>
        </p:nvCxnSpPr>
        <p:spPr>
          <a:xfrm>
            <a:off x="8741641" y="4090419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55" idx="3"/>
            <a:endCxn id="156" idx="1"/>
          </p:cNvCxnSpPr>
          <p:nvPr/>
        </p:nvCxnSpPr>
        <p:spPr>
          <a:xfrm>
            <a:off x="9765781" y="4090419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>
            <a:stCxn id="156" idx="3"/>
            <a:endCxn id="157" idx="1"/>
          </p:cNvCxnSpPr>
          <p:nvPr/>
        </p:nvCxnSpPr>
        <p:spPr>
          <a:xfrm>
            <a:off x="10789920" y="4090419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11970536" y="3763263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63" name="Connecteur droit avec flèche 162"/>
          <p:cNvCxnSpPr>
            <a:stCxn id="157" idx="3"/>
            <a:endCxn id="162" idx="1"/>
          </p:cNvCxnSpPr>
          <p:nvPr/>
        </p:nvCxnSpPr>
        <p:spPr>
          <a:xfrm>
            <a:off x="11814060" y="4090419"/>
            <a:ext cx="156476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6782769" y="3763263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65" name="Connecteur droit avec flèche 164"/>
          <p:cNvCxnSpPr>
            <a:stCxn id="164" idx="3"/>
            <a:endCxn id="153" idx="1"/>
          </p:cNvCxnSpPr>
          <p:nvPr/>
        </p:nvCxnSpPr>
        <p:spPr>
          <a:xfrm>
            <a:off x="6852874" y="4090419"/>
            <a:ext cx="133108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à coins arrondis 165"/>
          <p:cNvSpPr/>
          <p:nvPr/>
        </p:nvSpPr>
        <p:spPr>
          <a:xfrm>
            <a:off x="6984941" y="5152137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cabarets</a:t>
            </a:r>
          </a:p>
          <a:p>
            <a:pPr algn="ctr"/>
            <a:r>
              <a:rPr lang="fr-CA" sz="1100" dirty="0" smtClean="0"/>
              <a:t>5 s</a:t>
            </a:r>
            <a:endParaRPr lang="fr-CA" sz="1100" dirty="0"/>
          </a:p>
        </p:txBody>
      </p:sp>
      <p:sp>
        <p:nvSpPr>
          <p:cNvPr id="167" name="Rectangle à coins arrondis 166"/>
          <p:cNvSpPr/>
          <p:nvPr/>
        </p:nvSpPr>
        <p:spPr>
          <a:xfrm>
            <a:off x="8009080" y="5152137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boissons</a:t>
            </a:r>
          </a:p>
          <a:p>
            <a:pPr algn="ctr"/>
            <a:r>
              <a:rPr lang="fr-CA" sz="1100" dirty="0" smtClean="0"/>
              <a:t>10 s</a:t>
            </a:r>
            <a:endParaRPr lang="fr-CA" sz="11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9033220" y="5152137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plat principal</a:t>
            </a:r>
          </a:p>
          <a:p>
            <a:pPr algn="ctr"/>
            <a:r>
              <a:rPr lang="fr-CA" sz="1100" dirty="0" smtClean="0"/>
              <a:t>30 s</a:t>
            </a:r>
            <a:endParaRPr lang="fr-CA" sz="11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10057360" y="5152137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bar à salade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sp>
        <p:nvSpPr>
          <p:cNvPr id="170" name="Rectangle à coins arrondis 169"/>
          <p:cNvSpPr/>
          <p:nvPr/>
        </p:nvSpPr>
        <p:spPr>
          <a:xfrm>
            <a:off x="11081499" y="5152137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caisse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cxnSp>
        <p:nvCxnSpPr>
          <p:cNvPr id="171" name="Connecteur droit avec flèche 170"/>
          <p:cNvCxnSpPr>
            <a:stCxn id="166" idx="3"/>
            <a:endCxn id="167" idx="1"/>
          </p:cNvCxnSpPr>
          <p:nvPr/>
        </p:nvCxnSpPr>
        <p:spPr>
          <a:xfrm>
            <a:off x="7716461" y="5432557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avec flèche 171"/>
          <p:cNvCxnSpPr>
            <a:stCxn id="167" idx="3"/>
            <a:endCxn id="168" idx="1"/>
          </p:cNvCxnSpPr>
          <p:nvPr/>
        </p:nvCxnSpPr>
        <p:spPr>
          <a:xfrm>
            <a:off x="8740600" y="5432557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avec flèche 172"/>
          <p:cNvCxnSpPr>
            <a:stCxn id="168" idx="3"/>
            <a:endCxn id="169" idx="1"/>
          </p:cNvCxnSpPr>
          <p:nvPr/>
        </p:nvCxnSpPr>
        <p:spPr>
          <a:xfrm>
            <a:off x="9764740" y="5432557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>
            <a:stCxn id="169" idx="3"/>
            <a:endCxn id="170" idx="1"/>
          </p:cNvCxnSpPr>
          <p:nvPr/>
        </p:nvCxnSpPr>
        <p:spPr>
          <a:xfrm>
            <a:off x="10788880" y="5432557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11969495" y="5105400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76" name="Connecteur droit avec flèche 175"/>
          <p:cNvCxnSpPr>
            <a:stCxn id="170" idx="3"/>
            <a:endCxn id="175" idx="1"/>
          </p:cNvCxnSpPr>
          <p:nvPr/>
        </p:nvCxnSpPr>
        <p:spPr>
          <a:xfrm>
            <a:off x="11813019" y="5432557"/>
            <a:ext cx="156476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6781728" y="5105400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78" name="Connecteur droit avec flèche 177"/>
          <p:cNvCxnSpPr>
            <a:stCxn id="177" idx="3"/>
            <a:endCxn id="166" idx="1"/>
          </p:cNvCxnSpPr>
          <p:nvPr/>
        </p:nvCxnSpPr>
        <p:spPr>
          <a:xfrm>
            <a:off x="6851833" y="5432557"/>
            <a:ext cx="133108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838140" y="5105400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sp>
        <p:nvSpPr>
          <p:cNvPr id="180" name="Rectangle 179"/>
          <p:cNvSpPr/>
          <p:nvPr/>
        </p:nvSpPr>
        <p:spPr>
          <a:xfrm>
            <a:off x="9866346" y="5105400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sp>
        <p:nvSpPr>
          <p:cNvPr id="43" name="Rectangle 42"/>
          <p:cNvSpPr/>
          <p:nvPr/>
        </p:nvSpPr>
        <p:spPr>
          <a:xfrm>
            <a:off x="7010400" y="1970782"/>
            <a:ext cx="49500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Arrêtez la vidéo</a:t>
            </a:r>
            <a:b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et faites l’exercice!</a:t>
            </a:r>
            <a:endParaRPr lang="fr-F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898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68900"/>
              </p:ext>
            </p:extLst>
          </p:nvPr>
        </p:nvGraphicFramePr>
        <p:xfrm>
          <a:off x="6034092" y="1813256"/>
          <a:ext cx="5943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heure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cabaret</a:t>
                      </a:r>
                    </a:p>
                    <a:p>
                      <a:pPr algn="ctr"/>
                      <a:r>
                        <a:rPr lang="fr-CA" dirty="0" smtClean="0"/>
                        <a:t>et boisson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plat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salade</a:t>
                      </a:r>
                    </a:p>
                    <a:p>
                      <a:pPr algn="ctr"/>
                      <a:r>
                        <a:rPr lang="fr-CA" dirty="0" smtClean="0"/>
                        <a:t>et caisse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manger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12:00:00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12:00:30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12:01:00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12:01:30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12:02:00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12:02:30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12:03:00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" name="Picture 2" descr="C:\Users\pierre\AppData\Local\Microsoft\Windows\Temporary Internet Files\Content.IE5\8SUDSJ4M\MM90035678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2" y="242441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C:\Users\pierre\AppData\Local\Microsoft\Windows\Temporary Internet Files\Content.IE5\8SUDSJ4M\MM90035678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268" y="28523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C:\Users\pierre\AppData\Local\Microsoft\Windows\Temporary Internet Files\Content.IE5\8SUDSJ4M\MM90035678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453" y="32123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C:\Users\pierre\AppData\Local\Microsoft\Windows\Temporary Internet Files\Content.IE5\8SUDSJ4M\MM90035678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0" y="355646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C:\Users\p700065\AppData\Local\Microsoft\Windows\Temporary Internet Files\Content.IE5\ZHXQ3YJX\MM900356714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829" y="2846682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C:\Users\p700065\AppData\Local\Microsoft\Windows\Temporary Internet Files\Content.IE5\ZHXQ3YJX\MM900356714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495" y="324379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C:\Users\p700065\AppData\Local\Microsoft\Windows\Temporary Internet Files\Content.IE5\ZHXQ3YJX\MM900356714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680" y="363460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C:\Users\p700065\AppData\Local\Microsoft\Windows\Temporary Internet Files\Content.IE5\ZHXQ3YJX\MM900356714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627" y="395615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3" descr="C:\Users\p700065\AppData\Local\Microsoft\Windows\Temporary Internet Files\Content.IE5\DMY83N43\MM900283002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646" y="319550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3" descr="C:\Users\p700065\AppData\Local\Microsoft\Windows\Temporary Internet Files\Content.IE5\DMY83N43\MM900283002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495" y="361935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3" descr="C:\Users\p700065\AppData\Local\Microsoft\Windows\Temporary Internet Files\Content.IE5\DMY83N43\MM900283002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411" y="399460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3" descr="C:\Users\p700065\AppData\Local\Microsoft\Windows\Temporary Internet Files\Content.IE5\DMY83N43\MM900283002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627" y="432281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5" descr="C:\Users\p700065\AppData\Local\Microsoft\Windows\Temporary Internet Files\Content.IE5\ZHXQ3YJX\MC900254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273" y="3907200"/>
            <a:ext cx="21665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5" descr="C:\Users\p700065\AppData\Local\Microsoft\Windows\Temporary Internet Files\Content.IE5\ZHXQ3YJX\MC900254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166" y="4343400"/>
            <a:ext cx="21665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5" descr="C:\Users\p700065\AppData\Local\Microsoft\Windows\Temporary Internet Files\Content.IE5\ZHXQ3YJX\MC900254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351" y="4724400"/>
            <a:ext cx="21665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6" descr="C:\Users\p700065\AppData\Local\Microsoft\Windows\Temporary Internet Files\Content.IE5\DMY83N43\MC90018617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69" y="4334465"/>
            <a:ext cx="24206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C:\Users\p700065\AppData\Local\Microsoft\Windows\Temporary Internet Files\Content.IE5\DMY83N43\MC90018617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589" y="4741473"/>
            <a:ext cx="24206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7" descr="C:\Users\p700065\AppData\Local\Microsoft\Windows\Temporary Internet Files\Content.IE5\DMY83N43\MC90021296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445" y="4675559"/>
            <a:ext cx="26748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9" descr="C:\Users\p700065\AppData\Local\Microsoft\Windows\Temporary Internet Files\Content.IE5\TPR6V1AT\MC900390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41" y="3555501"/>
            <a:ext cx="44452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9" descr="C:\Users\p700065\AppData\Local\Microsoft\Windows\Temporary Internet Files\Content.IE5\TPR6V1AT\MC900390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007" y="3979357"/>
            <a:ext cx="44452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9" descr="C:\Users\p700065\AppData\Local\Microsoft\Windows\Temporary Internet Files\Content.IE5\TPR6V1AT\MC900390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889" y="4360355"/>
            <a:ext cx="44452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9" descr="C:\Users\p700065\AppData\Local\Microsoft\Windows\Temporary Internet Files\Content.IE5\TPR6V1AT\MC900390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5366" y="4718346"/>
            <a:ext cx="44452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Rectangle à coins arrondis 152"/>
          <p:cNvSpPr/>
          <p:nvPr/>
        </p:nvSpPr>
        <p:spPr>
          <a:xfrm>
            <a:off x="736540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cabarets</a:t>
            </a:r>
          </a:p>
          <a:p>
            <a:pPr algn="ctr"/>
            <a:r>
              <a:rPr lang="fr-CA" sz="1100" dirty="0" smtClean="0"/>
              <a:t>5 s</a:t>
            </a:r>
            <a:endParaRPr lang="fr-CA" sz="1100" dirty="0"/>
          </a:p>
        </p:txBody>
      </p:sp>
      <p:sp>
        <p:nvSpPr>
          <p:cNvPr id="154" name="Rectangle à coins arrondis 153"/>
          <p:cNvSpPr/>
          <p:nvPr/>
        </p:nvSpPr>
        <p:spPr>
          <a:xfrm>
            <a:off x="1760680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boissons</a:t>
            </a:r>
          </a:p>
          <a:p>
            <a:pPr algn="ctr"/>
            <a:r>
              <a:rPr lang="fr-CA" sz="1100" dirty="0" smtClean="0"/>
              <a:t>10 s</a:t>
            </a:r>
            <a:endParaRPr lang="fr-CA" sz="1100" dirty="0"/>
          </a:p>
        </p:txBody>
      </p:sp>
      <p:sp>
        <p:nvSpPr>
          <p:cNvPr id="155" name="Rectangle à coins arrondis 154"/>
          <p:cNvSpPr/>
          <p:nvPr/>
        </p:nvSpPr>
        <p:spPr>
          <a:xfrm>
            <a:off x="2784820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plat principal</a:t>
            </a:r>
          </a:p>
          <a:p>
            <a:pPr algn="ctr"/>
            <a:r>
              <a:rPr lang="fr-CA" sz="1100" dirty="0" smtClean="0"/>
              <a:t>30 s</a:t>
            </a:r>
            <a:endParaRPr lang="fr-CA" sz="1100" dirty="0"/>
          </a:p>
        </p:txBody>
      </p:sp>
      <p:sp>
        <p:nvSpPr>
          <p:cNvPr id="156" name="Rectangle à coins arrondis 155"/>
          <p:cNvSpPr/>
          <p:nvPr/>
        </p:nvSpPr>
        <p:spPr>
          <a:xfrm>
            <a:off x="3808959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bar à salade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sp>
        <p:nvSpPr>
          <p:cNvPr id="157" name="Rectangle à coins arrondis 156"/>
          <p:cNvSpPr/>
          <p:nvPr/>
        </p:nvSpPr>
        <p:spPr>
          <a:xfrm>
            <a:off x="4833099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caisse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cxnSp>
        <p:nvCxnSpPr>
          <p:cNvPr id="158" name="Connecteur droit avec flèche 157"/>
          <p:cNvCxnSpPr>
            <a:stCxn id="153" idx="3"/>
            <a:endCxn id="154" idx="1"/>
          </p:cNvCxnSpPr>
          <p:nvPr/>
        </p:nvCxnSpPr>
        <p:spPr>
          <a:xfrm>
            <a:off x="1468060" y="5768843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>
            <a:stCxn id="154" idx="3"/>
            <a:endCxn id="155" idx="1"/>
          </p:cNvCxnSpPr>
          <p:nvPr/>
        </p:nvCxnSpPr>
        <p:spPr>
          <a:xfrm>
            <a:off x="2492200" y="5768843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/>
          <p:cNvCxnSpPr>
            <a:stCxn id="155" idx="3"/>
            <a:endCxn id="156" idx="1"/>
          </p:cNvCxnSpPr>
          <p:nvPr/>
        </p:nvCxnSpPr>
        <p:spPr>
          <a:xfrm>
            <a:off x="3516340" y="5768843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>
            <a:stCxn id="156" idx="3"/>
            <a:endCxn id="157" idx="1"/>
          </p:cNvCxnSpPr>
          <p:nvPr/>
        </p:nvCxnSpPr>
        <p:spPr>
          <a:xfrm>
            <a:off x="4540479" y="5768843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5721095" y="5441687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63" name="Connecteur droit avec flèche 162"/>
          <p:cNvCxnSpPr>
            <a:stCxn id="157" idx="3"/>
            <a:endCxn id="162" idx="1"/>
          </p:cNvCxnSpPr>
          <p:nvPr/>
        </p:nvCxnSpPr>
        <p:spPr>
          <a:xfrm>
            <a:off x="5564619" y="5768843"/>
            <a:ext cx="156476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533328" y="5441687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65" name="Connecteur droit avec flèche 164"/>
          <p:cNvCxnSpPr>
            <a:stCxn id="164" idx="3"/>
            <a:endCxn id="153" idx="1"/>
          </p:cNvCxnSpPr>
          <p:nvPr/>
        </p:nvCxnSpPr>
        <p:spPr>
          <a:xfrm>
            <a:off x="603433" y="5768843"/>
            <a:ext cx="133108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à coins arrondis 165"/>
          <p:cNvSpPr/>
          <p:nvPr/>
        </p:nvSpPr>
        <p:spPr>
          <a:xfrm>
            <a:off x="6680141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cabarets</a:t>
            </a:r>
          </a:p>
          <a:p>
            <a:pPr algn="ctr"/>
            <a:r>
              <a:rPr lang="fr-CA" sz="1100" dirty="0" smtClean="0"/>
              <a:t>5 s</a:t>
            </a:r>
            <a:endParaRPr lang="fr-CA" sz="1100" dirty="0"/>
          </a:p>
        </p:txBody>
      </p:sp>
      <p:sp>
        <p:nvSpPr>
          <p:cNvPr id="167" name="Rectangle à coins arrondis 166"/>
          <p:cNvSpPr/>
          <p:nvPr/>
        </p:nvSpPr>
        <p:spPr>
          <a:xfrm>
            <a:off x="7704280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boissons</a:t>
            </a:r>
          </a:p>
          <a:p>
            <a:pPr algn="ctr"/>
            <a:r>
              <a:rPr lang="fr-CA" sz="1100" dirty="0" smtClean="0"/>
              <a:t>10 s</a:t>
            </a:r>
            <a:endParaRPr lang="fr-CA" sz="1100" dirty="0"/>
          </a:p>
        </p:txBody>
      </p:sp>
      <p:sp>
        <p:nvSpPr>
          <p:cNvPr id="168" name="Rectangle à coins arrondis 167"/>
          <p:cNvSpPr/>
          <p:nvPr/>
        </p:nvSpPr>
        <p:spPr>
          <a:xfrm>
            <a:off x="8728420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plat principal</a:t>
            </a:r>
          </a:p>
          <a:p>
            <a:pPr algn="ctr"/>
            <a:r>
              <a:rPr lang="fr-CA" sz="1100" dirty="0" smtClean="0"/>
              <a:t>30 s</a:t>
            </a:r>
            <a:endParaRPr lang="fr-CA" sz="1100" dirty="0"/>
          </a:p>
        </p:txBody>
      </p:sp>
      <p:sp>
        <p:nvSpPr>
          <p:cNvPr id="169" name="Rectangle à coins arrondis 168"/>
          <p:cNvSpPr/>
          <p:nvPr/>
        </p:nvSpPr>
        <p:spPr>
          <a:xfrm>
            <a:off x="9752560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bar à salade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sp>
        <p:nvSpPr>
          <p:cNvPr id="170" name="Rectangle à coins arrondis 169"/>
          <p:cNvSpPr/>
          <p:nvPr/>
        </p:nvSpPr>
        <p:spPr>
          <a:xfrm>
            <a:off x="10776699" y="5488424"/>
            <a:ext cx="731520" cy="56084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caisse</a:t>
            </a:r>
          </a:p>
          <a:p>
            <a:pPr algn="ctr"/>
            <a:r>
              <a:rPr lang="fr-CA" sz="1100" dirty="0" smtClean="0"/>
              <a:t>15 s</a:t>
            </a:r>
            <a:endParaRPr lang="fr-CA" sz="1100" dirty="0"/>
          </a:p>
        </p:txBody>
      </p:sp>
      <p:cxnSp>
        <p:nvCxnSpPr>
          <p:cNvPr id="171" name="Connecteur droit avec flèche 170"/>
          <p:cNvCxnSpPr>
            <a:stCxn id="166" idx="3"/>
            <a:endCxn id="167" idx="1"/>
          </p:cNvCxnSpPr>
          <p:nvPr/>
        </p:nvCxnSpPr>
        <p:spPr>
          <a:xfrm>
            <a:off x="7411661" y="5768844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avec flèche 171"/>
          <p:cNvCxnSpPr>
            <a:stCxn id="167" idx="3"/>
            <a:endCxn id="168" idx="1"/>
          </p:cNvCxnSpPr>
          <p:nvPr/>
        </p:nvCxnSpPr>
        <p:spPr>
          <a:xfrm>
            <a:off x="8435800" y="5768844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avec flèche 172"/>
          <p:cNvCxnSpPr>
            <a:stCxn id="168" idx="3"/>
            <a:endCxn id="169" idx="1"/>
          </p:cNvCxnSpPr>
          <p:nvPr/>
        </p:nvCxnSpPr>
        <p:spPr>
          <a:xfrm>
            <a:off x="9459940" y="5768844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eur droit avec flèche 173"/>
          <p:cNvCxnSpPr>
            <a:stCxn id="169" idx="3"/>
            <a:endCxn id="170" idx="1"/>
          </p:cNvCxnSpPr>
          <p:nvPr/>
        </p:nvCxnSpPr>
        <p:spPr>
          <a:xfrm>
            <a:off x="10484080" y="5768844"/>
            <a:ext cx="292620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11664695" y="5441687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76" name="Connecteur droit avec flèche 175"/>
          <p:cNvCxnSpPr>
            <a:stCxn id="170" idx="3"/>
            <a:endCxn id="175" idx="1"/>
          </p:cNvCxnSpPr>
          <p:nvPr/>
        </p:nvCxnSpPr>
        <p:spPr>
          <a:xfrm>
            <a:off x="11508219" y="5768844"/>
            <a:ext cx="156476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6476928" y="5441687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cxnSp>
        <p:nvCxnSpPr>
          <p:cNvPr id="178" name="Connecteur droit avec flèche 177"/>
          <p:cNvCxnSpPr>
            <a:stCxn id="177" idx="3"/>
            <a:endCxn id="166" idx="1"/>
          </p:cNvCxnSpPr>
          <p:nvPr/>
        </p:nvCxnSpPr>
        <p:spPr>
          <a:xfrm>
            <a:off x="6547033" y="5768844"/>
            <a:ext cx="133108" cy="1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533340" y="5441687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sp>
        <p:nvSpPr>
          <p:cNvPr id="180" name="Rectangle 179"/>
          <p:cNvSpPr/>
          <p:nvPr/>
        </p:nvSpPr>
        <p:spPr>
          <a:xfrm>
            <a:off x="9561546" y="5441687"/>
            <a:ext cx="70105" cy="65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39781"/>
              </p:ext>
            </p:extLst>
          </p:nvPr>
        </p:nvGraphicFramePr>
        <p:xfrm>
          <a:off x="1386840" y="1828800"/>
          <a:ext cx="356616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heure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dans</a:t>
                      </a:r>
                    </a:p>
                    <a:p>
                      <a:pPr algn="ctr"/>
                      <a:r>
                        <a:rPr lang="fr-CA" dirty="0" smtClean="0"/>
                        <a:t>la file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manger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12:00:00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12:01:15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12:02:30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12:03:45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12:05:00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12:06:15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12:07:30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5" name="Picture 2" descr="C:\Users\pierre\AppData\Local\Microsoft\Windows\Temporary Internet Files\Content.IE5\8SUDSJ4M\MM90035678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350" y="243995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p700065\AppData\Local\Microsoft\Windows\Temporary Internet Files\Content.IE5\ZHXQ3YJX\MM900356714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577" y="286222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p700065\AppData\Local\Microsoft\Windows\Temporary Internet Files\Content.IE5\ZHXQ3YJX\MM900356714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243" y="32593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" descr="C:\Users\p700065\AppData\Local\Microsoft\Windows\Temporary Internet Files\Content.IE5\DMY83N43\MM900283002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94" y="321104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3" descr="C:\Users\p700065\AppData\Local\Microsoft\Windows\Temporary Internet Files\Content.IE5\DMY83N43\MM900283002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243" y="363490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5" descr="C:\Users\p700065\AppData\Local\Microsoft\Windows\Temporary Internet Files\Content.IE5\ZHXQ3YJX\MC900254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021" y="3922744"/>
            <a:ext cx="21665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5" descr="C:\Users\p700065\AppData\Local\Microsoft\Windows\Temporary Internet Files\Content.IE5\ZHXQ3YJX\MC9002541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914" y="4358944"/>
            <a:ext cx="21665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6" descr="C:\Users\p700065\AppData\Local\Microsoft\Windows\Temporary Internet Files\Content.IE5\DMY83N43\MC90018617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317" y="4350009"/>
            <a:ext cx="24206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6" descr="C:\Users\p700065\AppData\Local\Microsoft\Windows\Temporary Internet Files\Content.IE5\DMY83N43\MC90018617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37" y="4757017"/>
            <a:ext cx="24206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7" descr="C:\Users\p700065\AppData\Local\Microsoft\Windows\Temporary Internet Files\Content.IE5\DMY83N43\MC90021296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193" y="4691103"/>
            <a:ext cx="26748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9" descr="C:\Users\p700065\AppData\Local\Microsoft\Windows\Temporary Internet Files\Content.IE5\TPR6V1AT\MC900390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089" y="3571045"/>
            <a:ext cx="44452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9" descr="C:\Users\p700065\AppData\Local\Microsoft\Windows\Temporary Internet Files\Content.IE5\TPR6V1AT\MC900390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755" y="3994901"/>
            <a:ext cx="44452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C:\Users\pierre\AppData\Local\Microsoft\Windows\Temporary Internet Files\Content.IE5\8SUDSJ4M\MM900356784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194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ZoneTexte 16"/>
          <p:cNvSpPr txBox="1">
            <a:spLocks noChangeArrowheads="1"/>
          </p:cNvSpPr>
          <p:nvPr/>
        </p:nvSpPr>
        <p:spPr bwMode="auto">
          <a:xfrm>
            <a:off x="1831752" y="1295400"/>
            <a:ext cx="2630368" cy="34970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36000" tIns="36000" rIns="36000" bIns="3600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Pas de pipeline</a:t>
            </a:r>
          </a:p>
        </p:txBody>
      </p:sp>
      <p:sp>
        <p:nvSpPr>
          <p:cNvPr id="76" name="ZoneTexte 16"/>
          <p:cNvSpPr txBox="1">
            <a:spLocks noChangeArrowheads="1"/>
          </p:cNvSpPr>
          <p:nvPr/>
        </p:nvSpPr>
        <p:spPr bwMode="auto">
          <a:xfrm>
            <a:off x="7840705" y="1306286"/>
            <a:ext cx="2630368" cy="34970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36000" tIns="36000" rIns="36000" bIns="36000" anchor="ctr">
            <a:spAutoFit/>
          </a:bodyPr>
          <a:lstStyle/>
          <a:p>
            <a:pPr algn="ctr"/>
            <a:r>
              <a:rPr lang="fr-CA" dirty="0" smtClean="0">
                <a:solidFill>
                  <a:schemeClr val="accent1"/>
                </a:solidFill>
                <a:latin typeface="Calibri" pitchFamily="34" charset="0"/>
              </a:rPr>
              <a:t>Avec pipeline</a:t>
            </a:r>
          </a:p>
        </p:txBody>
      </p:sp>
      <p:pic>
        <p:nvPicPr>
          <p:cNvPr id="79" name="Picture 9" descr="C:\Documents and Settings\p700065\Local Settings\Temporary Internet Files\Content.IE5\OEO7GOJL\MCj0441321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690519" y="3505200"/>
            <a:ext cx="393163" cy="393163"/>
          </a:xfrm>
          <a:prstGeom prst="rect">
            <a:avLst/>
          </a:prstGeom>
          <a:noFill/>
        </p:spPr>
      </p:pic>
      <p:pic>
        <p:nvPicPr>
          <p:cNvPr id="108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664695" y="3936032"/>
            <a:ext cx="383935" cy="383935"/>
          </a:xfrm>
          <a:prstGeom prst="rect">
            <a:avLst/>
          </a:prstGeom>
          <a:noFill/>
        </p:spPr>
      </p:pic>
      <p:pic>
        <p:nvPicPr>
          <p:cNvPr id="109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699747" y="4282744"/>
            <a:ext cx="383935" cy="383935"/>
          </a:xfrm>
          <a:prstGeom prst="rect">
            <a:avLst/>
          </a:prstGeom>
          <a:noFill/>
        </p:spPr>
      </p:pic>
      <p:pic>
        <p:nvPicPr>
          <p:cNvPr id="115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709211" y="4675045"/>
            <a:ext cx="383935" cy="383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710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Observations sur le pipeline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pipeline augmente le débit significativement:</a:t>
            </a:r>
          </a:p>
          <a:p>
            <a:pPr lvl="1"/>
            <a:r>
              <a:rPr lang="fr-CA" dirty="0" smtClean="0"/>
              <a:t>de 48 à 120 clients par heure.</a:t>
            </a:r>
          </a:p>
          <a:p>
            <a:r>
              <a:rPr lang="fr-CA" dirty="0" smtClean="0"/>
              <a:t>Pour le premier client, le pipeline n’est pas intéressant, il perd:</a:t>
            </a:r>
          </a:p>
          <a:p>
            <a:pPr lvl="1"/>
            <a:r>
              <a:rPr lang="fr-CA" dirty="0" smtClean="0"/>
              <a:t>75 secondes dans le cas du pipeline naïf;</a:t>
            </a:r>
          </a:p>
          <a:p>
            <a:pPr lvl="1"/>
            <a:r>
              <a:rPr lang="fr-CA" dirty="0" smtClean="0"/>
              <a:t>15 secondes dans le cas du pipeline ajusté.</a:t>
            </a:r>
          </a:p>
          <a:p>
            <a:r>
              <a:rPr lang="fr-CA" dirty="0" smtClean="0"/>
              <a:t>Pour le 3</a:t>
            </a:r>
            <a:r>
              <a:rPr lang="fr-CA" baseline="30000" dirty="0" smtClean="0"/>
              <a:t>e</a:t>
            </a:r>
            <a:r>
              <a:rPr lang="fr-CA" dirty="0" smtClean="0"/>
              <a:t> client, le pipeline est très intéressant:</a:t>
            </a:r>
          </a:p>
          <a:p>
            <a:pPr lvl="1"/>
            <a:r>
              <a:rPr lang="fr-CA" dirty="0" smtClean="0"/>
              <a:t>il pourra manger après 150 s (cinq coups d’horloge) au lieu de 225 s pour le cas sans pipeline.</a:t>
            </a:r>
          </a:p>
          <a:p>
            <a:r>
              <a:rPr lang="fr-CA" dirty="0" smtClean="0"/>
              <a:t>Le pipeline n’est intéressant que s’il y a suffisamment de clients pour le remplir.</a:t>
            </a:r>
          </a:p>
          <a:p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plusieurs applications impliquant un flux de données, une latence supplémentaire est sans importance.</a:t>
            </a:r>
          </a:p>
          <a:p>
            <a:r>
              <a:rPr lang="fr-CA" dirty="0" smtClean="0"/>
              <a:t>Exemple d’un lecteur audio:</a:t>
            </a:r>
            <a:endParaRPr lang="fr-CA" dirty="0"/>
          </a:p>
          <a:p>
            <a:pPr lvl="1"/>
            <a:r>
              <a:rPr lang="fr-CA" dirty="0" smtClean="0"/>
              <a:t>taux </a:t>
            </a:r>
            <a:r>
              <a:rPr lang="fr-CA" dirty="0"/>
              <a:t>de données de 44.1 </a:t>
            </a:r>
            <a:r>
              <a:rPr lang="fr-CA" dirty="0" smtClean="0"/>
              <a:t>KHz</a:t>
            </a:r>
            <a:endParaRPr lang="fr-CA" dirty="0"/>
          </a:p>
          <a:p>
            <a:pPr lvl="1"/>
            <a:r>
              <a:rPr lang="fr-CA" dirty="0" smtClean="0"/>
              <a:t>latence </a:t>
            </a:r>
            <a:r>
              <a:rPr lang="fr-CA" dirty="0"/>
              <a:t>de 10 cycles d’horloge </a:t>
            </a:r>
            <a:r>
              <a:rPr lang="fr-CA" dirty="0" smtClean="0"/>
              <a:t> &lt; 230 </a:t>
            </a:r>
            <a:r>
              <a:rPr lang="fr-CA" dirty="0" err="1" smtClean="0"/>
              <a:t>μs</a:t>
            </a:r>
            <a:endParaRPr lang="fr-CA" dirty="0" smtClean="0"/>
          </a:p>
          <a:p>
            <a:pPr lvl="1"/>
            <a:r>
              <a:rPr lang="fr-CA" dirty="0" smtClean="0"/>
              <a:t>imperceptible </a:t>
            </a:r>
            <a:r>
              <a:rPr lang="fr-CA" dirty="0"/>
              <a:t>pour un être humain qui vient de lancer la lecture d’un fichier de musique.</a:t>
            </a:r>
          </a:p>
          <a:p>
            <a:r>
              <a:rPr lang="fr-CA" dirty="0"/>
              <a:t>Pour certaines applications, une latence supplémentaire est à éviter.</a:t>
            </a:r>
          </a:p>
          <a:p>
            <a:pPr lvl="1"/>
            <a:r>
              <a:rPr lang="fr-CA" dirty="0" smtClean="0"/>
              <a:t>communications bidirectionnelles;</a:t>
            </a:r>
            <a:endParaRPr lang="fr-CA" dirty="0"/>
          </a:p>
          <a:p>
            <a:pPr lvl="1"/>
            <a:r>
              <a:rPr lang="fr-CA" dirty="0" smtClean="0"/>
              <a:t>transactions </a:t>
            </a:r>
            <a:r>
              <a:rPr lang="fr-CA" dirty="0"/>
              <a:t>financières en </a:t>
            </a:r>
            <a:r>
              <a:rPr lang="fr-CA" dirty="0" smtClean="0"/>
              <a:t>bourse;</a:t>
            </a:r>
          </a:p>
          <a:p>
            <a:pPr lvl="1"/>
            <a:r>
              <a:rPr lang="fr-CA" dirty="0" smtClean="0"/>
              <a:t>recherche web.</a:t>
            </a:r>
            <a:endParaRPr lang="fr-CA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127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5359</TotalTime>
  <Words>1662</Words>
  <Application>Microsoft Macintosh PowerPoint</Application>
  <PresentationFormat>Personnalisé</PresentationFormat>
  <Paragraphs>535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presentationCours</vt:lpstr>
      <vt:lpstr>Augmenter le débit d’un circuit numérique</vt:lpstr>
      <vt:lpstr>Augmenter le débit Sujets de ce thème</vt:lpstr>
      <vt:lpstr>Débit d’un circuit numérique</vt:lpstr>
      <vt:lpstr>Calcul du débit d’un système </vt:lpstr>
      <vt:lpstr>Réduire le délai sur le chemin critique</vt:lpstr>
      <vt:lpstr>Briser le chemin critique avec des registres de pipeline</vt:lpstr>
      <vt:lpstr>Exercice</vt:lpstr>
      <vt:lpstr>Exercice</vt:lpstr>
      <vt:lpstr>Observations sur le pipeline</vt:lpstr>
      <vt:lpstr>Paralléliser les calculs</vt:lpstr>
      <vt:lpstr>Pipeline et parallélisation</vt:lpstr>
      <vt:lpstr>Réduction du délai, pipeline et parallélisation</vt:lpstr>
      <vt:lpstr>Le cas FPGA extrême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801</cp:revision>
  <dcterms:created xsi:type="dcterms:W3CDTF">2009-09-03T13:30:34Z</dcterms:created>
  <dcterms:modified xsi:type="dcterms:W3CDTF">2014-11-20T12:49:52Z</dcterms:modified>
</cp:coreProperties>
</file>