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422" r:id="rId2"/>
    <p:sldId id="511" r:id="rId3"/>
    <p:sldId id="425" r:id="rId4"/>
    <p:sldId id="426" r:id="rId5"/>
    <p:sldId id="427" r:id="rId6"/>
    <p:sldId id="512" r:id="rId7"/>
    <p:sldId id="445" r:id="rId8"/>
    <p:sldId id="447" r:id="rId9"/>
    <p:sldId id="510" r:id="rId10"/>
    <p:sldId id="508" r:id="rId11"/>
    <p:sldId id="509" r:id="rId12"/>
    <p:sldId id="449" r:id="rId13"/>
    <p:sldId id="450" r:id="rId1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5" d="100"/>
          <a:sy n="105" d="100"/>
        </p:scale>
        <p:origin x="-96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2014-11-19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Performance de circuits numériques</a:t>
            </a:r>
            <a:br>
              <a:rPr lang="fr-CA" dirty="0" smtClean="0"/>
            </a:br>
            <a:r>
              <a:rPr lang="fr-CA" dirty="0" smtClean="0"/>
              <a:t>Partie 2: latence, débit et surface - introduction</a:t>
            </a:r>
          </a:p>
        </p:txBody>
      </p:sp>
      <p:sp>
        <p:nvSpPr>
          <p:cNvPr id="6147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CA" dirty="0" smtClean="0"/>
          </a:p>
          <a:p>
            <a:pPr eaLnBrk="1" hangingPunct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26700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Impact de l’architecture sur la surface</a:t>
            </a:r>
            <a:br>
              <a:rPr lang="fr-CA" dirty="0"/>
            </a:br>
            <a:r>
              <a:rPr lang="fr-CA" dirty="0"/>
              <a:t>Étaler </a:t>
            </a:r>
            <a:r>
              <a:rPr lang="fr-CA" dirty="0" smtClean="0"/>
              <a:t>les calculs dans le temps</a:t>
            </a:r>
          </a:p>
        </p:txBody>
      </p:sp>
      <p:sp>
        <p:nvSpPr>
          <p:cNvPr id="17" name="Espace réservé du contenu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FPGA offrent une grande quantité de structures de calculs. On les exploite en général en utilisant le parallélisme au maximum pour maximiser le débit.</a:t>
            </a:r>
          </a:p>
          <a:p>
            <a:r>
              <a:rPr lang="fr-CA" dirty="0" smtClean="0"/>
              <a:t>Parfois par contre on doit minimiser la surface utilisée. On doit alors réutiliser une même structure de calcul pour plusieurs opérations.</a:t>
            </a:r>
          </a:p>
          <a:p>
            <a:r>
              <a:rPr lang="fr-CA" dirty="0" smtClean="0"/>
              <a:t>Exemple: calcul de la somme des différences absolues entre les éléments de deux vecteurs.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10</a:t>
            </a:fld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461" y="3657600"/>
            <a:ext cx="6219939" cy="18781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930" y="1600201"/>
            <a:ext cx="5489419" cy="1802809"/>
          </a:xfrm>
          <a:prstGeom prst="rect">
            <a:avLst/>
          </a:prstGeom>
        </p:spPr>
      </p:pic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085760"/>
              </p:ext>
            </p:extLst>
          </p:nvPr>
        </p:nvGraphicFramePr>
        <p:xfrm>
          <a:off x="1955800" y="4876800"/>
          <a:ext cx="25415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Équation" r:id="rId5" imgW="1155600" imgH="431640" progId="Equation.3">
                  <p:embed/>
                </p:oleObj>
              </mc:Choice>
              <mc:Fallback>
                <p:oleObj name="Équation" r:id="rId5" imgW="1155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4876800"/>
                        <a:ext cx="2541588" cy="949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07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Impact de l’architecture sur la surface</a:t>
            </a:r>
            <a:br>
              <a:rPr lang="fr-CA" dirty="0"/>
            </a:br>
            <a:r>
              <a:rPr lang="fr-CA" dirty="0"/>
              <a:t>Étaler </a:t>
            </a:r>
            <a:r>
              <a:rPr lang="fr-CA" dirty="0" smtClean="0"/>
              <a:t>les calculs dans le temps</a:t>
            </a:r>
          </a:p>
        </p:txBody>
      </p:sp>
      <p:sp>
        <p:nvSpPr>
          <p:cNvPr id="17" name="Espace réservé du contenu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FPGA offrent une grande quantité de structures de calculs. On les exploite en général en utilisant le parallélisme au maximum pour maximiser le débit.</a:t>
            </a:r>
          </a:p>
          <a:p>
            <a:r>
              <a:rPr lang="fr-CA" dirty="0" smtClean="0"/>
              <a:t>Parfois par contre on doit minimiser la surface utilisée. On doit alors réutiliser une même structure de calcul pour plusieurs opérations.</a:t>
            </a:r>
          </a:p>
          <a:p>
            <a:r>
              <a:rPr lang="fr-CA" dirty="0" smtClean="0"/>
              <a:t>Exemple: CORDIC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11</a:t>
            </a:fld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524000"/>
            <a:ext cx="4721601" cy="48466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429070"/>
            <a:ext cx="2259488" cy="194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2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Favoriser la surface ou le débit lors de la synthèse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fr-CA" dirty="0"/>
              <a:t>Un synthétiseur peut parfois faire le meilleur choix indépendamment de la </a:t>
            </a:r>
            <a:r>
              <a:rPr lang="fr-CA" dirty="0" smtClean="0"/>
              <a:t>description du design.</a:t>
            </a:r>
            <a:endParaRPr lang="fr-CA" dirty="0"/>
          </a:p>
          <a:p>
            <a:endParaRPr lang="fr-F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8287" y="2209800"/>
            <a:ext cx="64051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llipse 7"/>
          <p:cNvSpPr/>
          <p:nvPr/>
        </p:nvSpPr>
        <p:spPr>
          <a:xfrm>
            <a:off x="7239000" y="2593938"/>
            <a:ext cx="1089042" cy="365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12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503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conclusion …</a:t>
            </a:r>
            <a:endParaRPr lang="fr-CA" dirty="0"/>
          </a:p>
        </p:txBody>
      </p:sp>
      <p:sp>
        <p:nvSpPr>
          <p:cNvPr id="17" name="Espace réservé du contenu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règle générale, plus une décision de design est prise à un haut niveau d’abstraction et plus son impact sera grand sur la latence, le débit et la surface d’un système.</a:t>
            </a:r>
          </a:p>
          <a:p>
            <a:r>
              <a:rPr lang="fr-CA" dirty="0" smtClean="0"/>
              <a:t>Une bonne décision prise à un bas niveau d’abstraction ne peut pas en général compenser pour une mauvaise décision prise à un haut niveau d’abstraction.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1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13</a:t>
            </a:fld>
            <a:endParaRPr lang="fr-CA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6805545" y="1829721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l’algorithme</a:t>
            </a:r>
            <a:endParaRPr lang="fr-CA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6805545" y="2748894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l’implémentation de l’algorithme</a:t>
            </a:r>
            <a:br>
              <a:rPr lang="fr-CA" dirty="0" smtClean="0"/>
            </a:br>
            <a:r>
              <a:rPr lang="fr-CA" dirty="0" smtClean="0"/>
              <a:t>(p. ex. parallèle ou sérielle)</a:t>
            </a:r>
            <a:endParaRPr lang="fr-CA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6805545" y="3668067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la précision des calculs</a:t>
            </a:r>
            <a:endParaRPr lang="fr-CA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805545" y="4587240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des circuits</a:t>
            </a:r>
            <a:endParaRPr lang="fr-CA" dirty="0"/>
          </a:p>
        </p:txBody>
      </p:sp>
      <p:cxnSp>
        <p:nvCxnSpPr>
          <p:cNvPr id="31" name="Connecteur droit avec flèche 30"/>
          <p:cNvCxnSpPr>
            <a:stCxn id="27" idx="2"/>
            <a:endCxn id="28" idx="0"/>
          </p:cNvCxnSpPr>
          <p:nvPr/>
        </p:nvCxnSpPr>
        <p:spPr>
          <a:xfrm rot="5400000">
            <a:off x="9130627" y="2609347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8" idx="2"/>
            <a:endCxn id="29" idx="0"/>
          </p:cNvCxnSpPr>
          <p:nvPr/>
        </p:nvCxnSpPr>
        <p:spPr>
          <a:xfrm rot="5400000">
            <a:off x="9130627" y="3528520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9" idx="2"/>
            <a:endCxn id="30" idx="0"/>
          </p:cNvCxnSpPr>
          <p:nvPr/>
        </p:nvCxnSpPr>
        <p:spPr>
          <a:xfrm rot="5400000">
            <a:off x="9130627" y="4447693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9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Quatre considérations  pour l’implémentation d’un système numérique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03200" y="1600200"/>
            <a:ext cx="5623002" cy="44910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à coins arrondis 10"/>
          <p:cNvSpPr/>
          <p:nvPr/>
        </p:nvSpPr>
        <p:spPr>
          <a:xfrm>
            <a:off x="3197266" y="2293947"/>
            <a:ext cx="1752624" cy="1387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Précision des calculs</a:t>
            </a:r>
            <a:endParaRPr lang="fr-CA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233779" y="3937032"/>
            <a:ext cx="1752624" cy="1387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Puissance consommée</a:t>
            </a:r>
            <a:endParaRPr lang="fr-CA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079512" y="2293947"/>
            <a:ext cx="1752624" cy="13874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Taille du système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1079512" y="3937032"/>
            <a:ext cx="1752624" cy="13874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Taux de traitement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5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« vitesse d’horloge », etc.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vitesse est le taux de déplacement d’un objet dans l’espace par unité de temps.</a:t>
            </a:r>
          </a:p>
          <a:p>
            <a:r>
              <a:rPr lang="fr-CA" dirty="0" smtClean="0"/>
              <a:t>Pour une horloge, il vaut mieux parler de sa </a:t>
            </a:r>
            <a:r>
              <a:rPr lang="fr-CA" i="1" dirty="0" smtClean="0"/>
              <a:t>fréquence</a:t>
            </a:r>
            <a:r>
              <a:rPr lang="fr-CA" dirty="0" smtClean="0"/>
              <a:t> ou de sa </a:t>
            </a:r>
            <a:r>
              <a:rPr lang="fr-CA" i="1" dirty="0" smtClean="0"/>
              <a:t>période</a:t>
            </a:r>
            <a:r>
              <a:rPr lang="fr-CA" dirty="0" smtClean="0"/>
              <a:t> d’horloge</a:t>
            </a:r>
          </a:p>
          <a:p>
            <a:r>
              <a:rPr lang="fr-CA" dirty="0" smtClean="0"/>
              <a:t>Pour un système numérique, il vaut mieux parler de sa </a:t>
            </a:r>
            <a:r>
              <a:rPr lang="fr-CA" i="1" dirty="0" smtClean="0"/>
              <a:t>latence de calcul</a:t>
            </a:r>
            <a:r>
              <a:rPr lang="fr-CA" dirty="0" smtClean="0"/>
              <a:t> et de son </a:t>
            </a:r>
            <a:r>
              <a:rPr lang="fr-CA" i="1" dirty="0" smtClean="0"/>
              <a:t>débit d’information</a:t>
            </a:r>
            <a:r>
              <a:rPr lang="fr-CA" dirty="0" smtClean="0"/>
              <a:t> (ou taux de traitement).</a:t>
            </a:r>
          </a:p>
          <a:p>
            <a:r>
              <a:rPr lang="fr-CA" dirty="0" smtClean="0"/>
              <a:t>Par « haute performance » d’un système numérique, on veut souvent dire </a:t>
            </a:r>
            <a:r>
              <a:rPr lang="fr-CA" i="1" dirty="0" smtClean="0"/>
              <a:t>haut débit</a:t>
            </a:r>
            <a:r>
              <a:rPr lang="fr-CA" dirty="0" smtClean="0"/>
              <a:t>, et parfois </a:t>
            </a:r>
            <a:r>
              <a:rPr lang="fr-CA" i="1" dirty="0" smtClean="0"/>
              <a:t>faible latence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6210-C10D-41B7-A949-B7CB3C7C4530}" type="slidenum">
              <a:rPr lang="fr-CA" smtClean="0"/>
              <a:pPr/>
              <a:t>3</a:t>
            </a:fld>
            <a:endParaRPr lang="fr-CA" dirty="0"/>
          </a:p>
        </p:txBody>
      </p:sp>
      <p:pic>
        <p:nvPicPr>
          <p:cNvPr id="6150" name="Picture 6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69482" y="1905000"/>
            <a:ext cx="1830629" cy="1149401"/>
          </a:xfrm>
          <a:prstGeom prst="rect">
            <a:avLst/>
          </a:prstGeom>
          <a:noFill/>
        </p:spPr>
      </p:pic>
      <p:pic>
        <p:nvPicPr>
          <p:cNvPr id="6152" name="Picture 8" descr="C:\Documents and Settings\p700065\Local Settings\Temporary Internet Files\Content.IE5\GOR2ZWOE\MCj0431586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8276" y="3590742"/>
            <a:ext cx="1590858" cy="1590858"/>
          </a:xfrm>
          <a:prstGeom prst="rect">
            <a:avLst/>
          </a:prstGeom>
          <a:noFill/>
        </p:spPr>
      </p:pic>
      <p:pic>
        <p:nvPicPr>
          <p:cNvPr id="6154" name="Picture 10" descr="C:\Documents and Settings\p700065\Local Settings\Temporary Internet Files\Content.IE5\GOR2ZWOE\MCj027880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44200" y="2345269"/>
            <a:ext cx="1268730" cy="1693331"/>
          </a:xfrm>
          <a:prstGeom prst="rect">
            <a:avLst/>
          </a:prstGeom>
          <a:noFill/>
        </p:spPr>
      </p:pic>
      <p:sp>
        <p:nvSpPr>
          <p:cNvPr id="18" name="Flèche droite 17"/>
          <p:cNvSpPr/>
          <p:nvPr/>
        </p:nvSpPr>
        <p:spPr>
          <a:xfrm>
            <a:off x="7976310" y="2233616"/>
            <a:ext cx="2522801" cy="693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9" name="Flèche droite 18"/>
          <p:cNvSpPr/>
          <p:nvPr/>
        </p:nvSpPr>
        <p:spPr>
          <a:xfrm>
            <a:off x="7976310" y="3885768"/>
            <a:ext cx="2522801" cy="693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4395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 de l’architecture sur la latence et le débit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Considérons une cafétéria avec 5 stations.</a:t>
            </a:r>
          </a:p>
          <a:p>
            <a:r>
              <a:rPr lang="fr-CA" dirty="0" smtClean="0"/>
              <a:t>Supposons</a:t>
            </a:r>
            <a:r>
              <a:rPr lang="fr-CA" dirty="0"/>
              <a:t>:</a:t>
            </a:r>
          </a:p>
          <a:p>
            <a:pPr lvl="1"/>
            <a:r>
              <a:rPr lang="fr-CA" dirty="0" smtClean="0"/>
              <a:t>il y a un </a:t>
            </a:r>
            <a:r>
              <a:rPr lang="fr-CA" dirty="0"/>
              <a:t>seul client dans la ligne à la fois</a:t>
            </a:r>
          </a:p>
          <a:p>
            <a:pPr lvl="1"/>
            <a:r>
              <a:rPr lang="fr-CA" dirty="0"/>
              <a:t>chaque client passe par chaque station</a:t>
            </a:r>
          </a:p>
          <a:p>
            <a:pPr lvl="1"/>
            <a:r>
              <a:rPr lang="fr-CA" dirty="0"/>
              <a:t>un client ne peut pas prendre son cabaret tant que le client précédent n’a pas fini à la </a:t>
            </a:r>
            <a:r>
              <a:rPr lang="fr-CA" dirty="0" smtClean="0"/>
              <a:t>caisse</a:t>
            </a:r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Période = </a:t>
            </a:r>
            <a:r>
              <a:rPr lang="fr-CA" dirty="0"/>
              <a:t>75 </a:t>
            </a:r>
            <a:r>
              <a:rPr lang="fr-CA" dirty="0" smtClean="0"/>
              <a:t>s; fréquence = 13.3 </a:t>
            </a:r>
            <a:r>
              <a:rPr lang="fr-CA" dirty="0" err="1" smtClean="0"/>
              <a:t>mHz</a:t>
            </a:r>
            <a:endParaRPr lang="fr-CA" dirty="0" smtClean="0"/>
          </a:p>
          <a:p>
            <a:r>
              <a:rPr lang="fr-CA" dirty="0" smtClean="0"/>
              <a:t>Latence:</a:t>
            </a:r>
          </a:p>
          <a:p>
            <a:pPr marL="0" indent="0" defTabSz="346075">
              <a:buNone/>
            </a:pPr>
            <a:r>
              <a:rPr lang="fr-CA" dirty="0"/>
              <a:t>	</a:t>
            </a:r>
            <a:r>
              <a:rPr lang="fr-CA" dirty="0" smtClean="0"/>
              <a:t>1 cycle = 75 secondes pour servir un client</a:t>
            </a:r>
          </a:p>
          <a:p>
            <a:r>
              <a:rPr lang="fr-CA" dirty="0" smtClean="0"/>
              <a:t>Débit:</a:t>
            </a:r>
          </a:p>
          <a:p>
            <a:pPr marL="0" indent="0" defTabSz="346075">
              <a:buNone/>
            </a:pPr>
            <a:r>
              <a:rPr lang="fr-CA" dirty="0"/>
              <a:t>	</a:t>
            </a:r>
            <a:r>
              <a:rPr lang="fr-CA" dirty="0" smtClean="0"/>
              <a:t>1 client / 75 s </a:t>
            </a:r>
            <a:r>
              <a:rPr lang="fr-CA" dirty="0" smtClean="0">
                <a:latin typeface="Calibri" pitchFamily="34" charset="0"/>
              </a:rPr>
              <a:t>× </a:t>
            </a:r>
            <a:r>
              <a:rPr lang="fr-CA" dirty="0" smtClean="0"/>
              <a:t>3600 s/h = 48 clients par heure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6210-C10D-41B7-A949-B7CB3C7C4530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2312895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3913113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5513331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7113549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8713767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32" name="Connecteur droit avec flèche 31"/>
          <p:cNvCxnSpPr>
            <a:stCxn id="20" idx="3"/>
            <a:endCxn id="22" idx="1"/>
          </p:cNvCxnSpPr>
          <p:nvPr/>
        </p:nvCxnSpPr>
        <p:spPr>
          <a:xfrm>
            <a:off x="3455895" y="5127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2" idx="3"/>
            <a:endCxn id="24" idx="1"/>
          </p:cNvCxnSpPr>
          <p:nvPr/>
        </p:nvCxnSpPr>
        <p:spPr>
          <a:xfrm>
            <a:off x="5056113" y="5127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24" idx="3"/>
            <a:endCxn id="28" idx="1"/>
          </p:cNvCxnSpPr>
          <p:nvPr/>
        </p:nvCxnSpPr>
        <p:spPr>
          <a:xfrm>
            <a:off x="6656331" y="5127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8" idx="3"/>
            <a:endCxn id="29" idx="1"/>
          </p:cNvCxnSpPr>
          <p:nvPr/>
        </p:nvCxnSpPr>
        <p:spPr>
          <a:xfrm>
            <a:off x="8256549" y="5127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101261" y="461643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37" name="Connecteur droit avec flèche 36"/>
          <p:cNvCxnSpPr>
            <a:stCxn id="29" idx="3"/>
            <a:endCxn id="36" idx="1"/>
          </p:cNvCxnSpPr>
          <p:nvPr/>
        </p:nvCxnSpPr>
        <p:spPr>
          <a:xfrm>
            <a:off x="9856767" y="5127618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995375" y="461643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39" name="Connecteur droit avec flèche 38"/>
          <p:cNvCxnSpPr>
            <a:stCxn id="38" idx="3"/>
            <a:endCxn id="20" idx="1"/>
          </p:cNvCxnSpPr>
          <p:nvPr/>
        </p:nvCxnSpPr>
        <p:spPr>
          <a:xfrm>
            <a:off x="2104914" y="5127618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5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Latence et débit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La </a:t>
            </a:r>
            <a:r>
              <a:rPr lang="fr-CA" i="1" dirty="0"/>
              <a:t>latence de calcul</a:t>
            </a:r>
            <a:r>
              <a:rPr lang="fr-CA" dirty="0"/>
              <a:t> est le temps nécessaire pour produire un résultat</a:t>
            </a:r>
            <a:r>
              <a:rPr lang="fr-CA" dirty="0" smtClean="0"/>
              <a:t>.</a:t>
            </a:r>
          </a:p>
          <a:p>
            <a:pPr lvl="1"/>
            <a:r>
              <a:rPr lang="fr-CA" dirty="0" smtClean="0"/>
              <a:t>C’est le </a:t>
            </a:r>
            <a:r>
              <a:rPr lang="fr-CA" dirty="0"/>
              <a:t>temps entre le moment où une donnée est disponible et le moment où le résultat qui dépend de cette donnée est disponible à son tour.</a:t>
            </a:r>
          </a:p>
          <a:p>
            <a:pPr lvl="1"/>
            <a:r>
              <a:rPr lang="fr-CA" dirty="0"/>
              <a:t>Courte latence = meilleure performance.</a:t>
            </a:r>
          </a:p>
          <a:p>
            <a:pPr lvl="1"/>
            <a:r>
              <a:rPr lang="fr-CA" dirty="0"/>
              <a:t>La latence est souvent exprimée en nombre de cycles d’horloges.</a:t>
            </a:r>
          </a:p>
          <a:p>
            <a:pPr lvl="1"/>
            <a:r>
              <a:rPr lang="fr-CA" dirty="0"/>
              <a:t>Une fréquence d’horloge plus élevée correspond à une latence plus courte</a:t>
            </a:r>
            <a:r>
              <a:rPr lang="fr-CA" dirty="0" smtClean="0"/>
              <a:t>.</a:t>
            </a:r>
          </a:p>
          <a:p>
            <a:pPr lvl="1"/>
            <a:r>
              <a:rPr lang="fr-CA" dirty="0" smtClean="0"/>
              <a:t>Le parallélisme n’a pas d’influence sur </a:t>
            </a:r>
            <a:r>
              <a:rPr lang="fr-CA" smtClean="0"/>
              <a:t>la </a:t>
            </a:r>
            <a:r>
              <a:rPr lang="fr-CA" smtClean="0"/>
              <a:t>latence.</a:t>
            </a:r>
            <a:endParaRPr lang="fr-CA" dirty="0"/>
          </a:p>
          <a:p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Le </a:t>
            </a:r>
            <a:r>
              <a:rPr lang="fr-CA" i="1" dirty="0"/>
              <a:t>débit d’information</a:t>
            </a:r>
            <a:r>
              <a:rPr lang="fr-CA" dirty="0"/>
              <a:t> est le nombre de résultats produits par unité de temps.</a:t>
            </a:r>
          </a:p>
          <a:p>
            <a:pPr lvl="1"/>
            <a:r>
              <a:rPr lang="fr-CA" dirty="0" smtClean="0"/>
              <a:t>On </a:t>
            </a:r>
            <a:r>
              <a:rPr lang="fr-CA" dirty="0"/>
              <a:t>suppose qu’une quantité suffisante de données est disponible à l’entrée du système pour le garder </a:t>
            </a:r>
            <a:r>
              <a:rPr lang="fr-CA" dirty="0" smtClean="0"/>
              <a:t>toujours actif</a:t>
            </a:r>
            <a:r>
              <a:rPr lang="fr-CA" dirty="0"/>
              <a:t>.</a:t>
            </a:r>
          </a:p>
          <a:p>
            <a:pPr lvl="1"/>
            <a:r>
              <a:rPr lang="fr-CA" dirty="0" smtClean="0"/>
              <a:t>Grand </a:t>
            </a:r>
            <a:r>
              <a:rPr lang="fr-CA" dirty="0"/>
              <a:t>débit = meilleure performance.</a:t>
            </a:r>
          </a:p>
          <a:p>
            <a:pPr lvl="1"/>
            <a:r>
              <a:rPr lang="fr-CA" dirty="0" smtClean="0"/>
              <a:t>Le débit est exprimé en nombre de résultats par seconde.</a:t>
            </a:r>
          </a:p>
          <a:p>
            <a:pPr lvl="1"/>
            <a:r>
              <a:rPr lang="fr-CA" dirty="0" smtClean="0"/>
              <a:t>Une </a:t>
            </a:r>
            <a:r>
              <a:rPr lang="fr-CA" dirty="0"/>
              <a:t>fréquence d’horloge plus élevée correspond à un débit plus grand.</a:t>
            </a:r>
          </a:p>
          <a:p>
            <a:pPr lvl="1"/>
            <a:r>
              <a:rPr lang="fr-CA" dirty="0"/>
              <a:t>Le parallélisme augmente le débit.</a:t>
            </a:r>
          </a:p>
          <a:p>
            <a:endParaRPr lang="fr-CA" dirty="0"/>
          </a:p>
          <a:p>
            <a:pPr lvl="1"/>
            <a:endParaRPr lang="fr-CA" dirty="0"/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312895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913113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513331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113549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8713767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12" name="Connecteur droit avec flèche 11"/>
          <p:cNvCxnSpPr>
            <a:stCxn id="6" idx="3"/>
            <a:endCxn id="8" idx="1"/>
          </p:cNvCxnSpPr>
          <p:nvPr/>
        </p:nvCxnSpPr>
        <p:spPr>
          <a:xfrm>
            <a:off x="3455895" y="5889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8" idx="3"/>
            <a:endCxn id="9" idx="1"/>
          </p:cNvCxnSpPr>
          <p:nvPr/>
        </p:nvCxnSpPr>
        <p:spPr>
          <a:xfrm>
            <a:off x="5056113" y="5889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9" idx="3"/>
            <a:endCxn id="10" idx="1"/>
          </p:cNvCxnSpPr>
          <p:nvPr/>
        </p:nvCxnSpPr>
        <p:spPr>
          <a:xfrm>
            <a:off x="6656331" y="5889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0" idx="3"/>
            <a:endCxn id="11" idx="1"/>
          </p:cNvCxnSpPr>
          <p:nvPr/>
        </p:nvCxnSpPr>
        <p:spPr>
          <a:xfrm>
            <a:off x="8256549" y="5889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101261" y="537843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7" name="Connecteur droit avec flèche 16"/>
          <p:cNvCxnSpPr>
            <a:stCxn id="11" idx="3"/>
            <a:endCxn id="16" idx="1"/>
          </p:cNvCxnSpPr>
          <p:nvPr/>
        </p:nvCxnSpPr>
        <p:spPr>
          <a:xfrm>
            <a:off x="9856767" y="5889618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95375" y="537843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9" name="Connecteur droit avec flèche 18"/>
          <p:cNvCxnSpPr>
            <a:stCxn id="18" idx="3"/>
            <a:endCxn id="6" idx="1"/>
          </p:cNvCxnSpPr>
          <p:nvPr/>
        </p:nvCxnSpPr>
        <p:spPr>
          <a:xfrm>
            <a:off x="2104914" y="5889618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105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Impact de l’architecture sur la latence et le débit</a:t>
            </a:r>
            <a:endParaRPr lang="fr-CA" dirty="0" smtClean="0"/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Considérons une cafétéria avec 5 stations.</a:t>
            </a:r>
          </a:p>
          <a:p>
            <a:r>
              <a:rPr lang="fr-CA" dirty="0" smtClean="0"/>
              <a:t>Supposons</a:t>
            </a:r>
            <a:r>
              <a:rPr lang="fr-CA" dirty="0"/>
              <a:t>:</a:t>
            </a:r>
          </a:p>
          <a:p>
            <a:pPr lvl="1"/>
            <a:r>
              <a:rPr lang="fr-CA" dirty="0" smtClean="0"/>
              <a:t>Il peut y avoir un client à chaque station, mais pas plus d’un client par station.</a:t>
            </a:r>
          </a:p>
          <a:p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Période = 30 s; fréquence = 33.3 </a:t>
            </a:r>
            <a:r>
              <a:rPr lang="fr-CA" dirty="0" err="1" smtClean="0"/>
              <a:t>mHz</a:t>
            </a:r>
            <a:endParaRPr lang="fr-CA" dirty="0" smtClean="0"/>
          </a:p>
          <a:p>
            <a:r>
              <a:rPr lang="fr-CA" dirty="0" smtClean="0"/>
              <a:t>Latence</a:t>
            </a:r>
          </a:p>
          <a:p>
            <a:pPr marL="0" indent="0" algn="ctr">
              <a:buNone/>
            </a:pPr>
            <a:r>
              <a:rPr lang="fr-CA" dirty="0" smtClean="0"/>
              <a:t>5 cycles = 150 secondes pour servir un client</a:t>
            </a:r>
          </a:p>
          <a:p>
            <a:r>
              <a:rPr lang="fr-CA" dirty="0" smtClean="0"/>
              <a:t>Débit</a:t>
            </a:r>
          </a:p>
          <a:p>
            <a:pPr marL="0" indent="0" algn="ctr">
              <a:buNone/>
            </a:pPr>
            <a:r>
              <a:rPr lang="fr-CA" dirty="0" smtClean="0"/>
              <a:t>1 client / 30 s </a:t>
            </a:r>
            <a:r>
              <a:rPr lang="fr-CA" dirty="0" smtClean="0">
                <a:latin typeface="Calibri" pitchFamily="34" charset="0"/>
              </a:rPr>
              <a:t>× </a:t>
            </a:r>
            <a:r>
              <a:rPr lang="fr-CA" dirty="0" smtClean="0"/>
              <a:t>3600 s/h = 120 clients par heure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6210-C10D-41B7-A949-B7CB3C7C4530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2316105" y="47043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916323" y="47043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516541" y="47043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7116759" y="47043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8716977" y="47043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27" name="Connecteur droit avec flèche 26"/>
          <p:cNvCxnSpPr>
            <a:stCxn id="19" idx="3"/>
            <a:endCxn id="21" idx="1"/>
          </p:cNvCxnSpPr>
          <p:nvPr/>
        </p:nvCxnSpPr>
        <p:spPr>
          <a:xfrm>
            <a:off x="3459105" y="514249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21" idx="3"/>
            <a:endCxn id="23" idx="1"/>
          </p:cNvCxnSpPr>
          <p:nvPr/>
        </p:nvCxnSpPr>
        <p:spPr>
          <a:xfrm>
            <a:off x="5059323" y="514249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23" idx="3"/>
            <a:endCxn id="25" idx="1"/>
          </p:cNvCxnSpPr>
          <p:nvPr/>
        </p:nvCxnSpPr>
        <p:spPr>
          <a:xfrm>
            <a:off x="6659541" y="514249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25" idx="3"/>
            <a:endCxn id="26" idx="1"/>
          </p:cNvCxnSpPr>
          <p:nvPr/>
        </p:nvCxnSpPr>
        <p:spPr>
          <a:xfrm>
            <a:off x="8259759" y="514249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104471" y="4631312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42" name="Connecteur droit avec flèche 41"/>
          <p:cNvCxnSpPr>
            <a:stCxn id="26" idx="3"/>
            <a:endCxn id="41" idx="1"/>
          </p:cNvCxnSpPr>
          <p:nvPr/>
        </p:nvCxnSpPr>
        <p:spPr>
          <a:xfrm>
            <a:off x="9859977" y="5142494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998585" y="4631312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44" name="Connecteur droit avec flèche 43"/>
          <p:cNvCxnSpPr>
            <a:stCxn id="43" idx="3"/>
            <a:endCxn id="19" idx="1"/>
          </p:cNvCxnSpPr>
          <p:nvPr/>
        </p:nvCxnSpPr>
        <p:spPr>
          <a:xfrm>
            <a:off x="2108124" y="5142494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57179" y="4602943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6" name="Rectangle 45"/>
          <p:cNvSpPr/>
          <p:nvPr/>
        </p:nvSpPr>
        <p:spPr>
          <a:xfrm>
            <a:off x="5190724" y="4616851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7" name="Rectangle 46"/>
          <p:cNvSpPr/>
          <p:nvPr/>
        </p:nvSpPr>
        <p:spPr>
          <a:xfrm>
            <a:off x="6797296" y="4602943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8" name="Rectangle 47"/>
          <p:cNvSpPr/>
          <p:nvPr/>
        </p:nvSpPr>
        <p:spPr>
          <a:xfrm>
            <a:off x="8412594" y="4632900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477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 de l’architecture sur la latence</a:t>
            </a:r>
          </a:p>
        </p:txBody>
      </p:sp>
      <p:sp>
        <p:nvSpPr>
          <p:cNvPr id="17" name="Espace réservé du contenu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Certains processeurs ne traitent pas un flux important de données, mais traitent plutôt des données ponctuelles à intervalles irréguliers.</a:t>
            </a:r>
          </a:p>
          <a:p>
            <a:r>
              <a:rPr lang="fr-CA" dirty="0" smtClean="0"/>
              <a:t>Dans un tel cas, il est plus important de réduire la latence que </a:t>
            </a:r>
            <a:r>
              <a:rPr lang="fr-CA" smtClean="0"/>
              <a:t>d’augmenter le </a:t>
            </a:r>
            <a:r>
              <a:rPr lang="fr-CA" dirty="0" smtClean="0"/>
              <a:t>débit. Exemples:</a:t>
            </a:r>
          </a:p>
          <a:p>
            <a:pPr lvl="1"/>
            <a:r>
              <a:rPr lang="fr-CA" dirty="0" smtClean="0"/>
              <a:t>communications </a:t>
            </a:r>
            <a:r>
              <a:rPr lang="fr-CA" dirty="0"/>
              <a:t>bidirectionnelles;</a:t>
            </a:r>
          </a:p>
          <a:p>
            <a:pPr lvl="1"/>
            <a:r>
              <a:rPr lang="fr-CA" dirty="0"/>
              <a:t>transactions financières en bourse;</a:t>
            </a:r>
          </a:p>
          <a:p>
            <a:pPr lvl="1"/>
            <a:r>
              <a:rPr lang="fr-CA" dirty="0"/>
              <a:t>recherche web</a:t>
            </a:r>
            <a:r>
              <a:rPr lang="fr-CA" dirty="0" smtClean="0"/>
              <a:t>.</a:t>
            </a:r>
          </a:p>
          <a:p>
            <a:r>
              <a:rPr lang="fr-CA" dirty="0" smtClean="0"/>
              <a:t>Stratégies:</a:t>
            </a:r>
          </a:p>
          <a:p>
            <a:pPr lvl="1"/>
            <a:r>
              <a:rPr lang="fr-CA" dirty="0"/>
              <a:t>Réduire </a:t>
            </a:r>
            <a:r>
              <a:rPr lang="fr-CA" dirty="0" smtClean="0"/>
              <a:t>le délai sur le chemin critique. </a:t>
            </a:r>
          </a:p>
          <a:p>
            <a:pPr lvl="1"/>
            <a:r>
              <a:rPr lang="fr-CA" u="sng" dirty="0" smtClean="0"/>
              <a:t>Réorganiser</a:t>
            </a:r>
            <a:r>
              <a:rPr lang="fr-CA" dirty="0" smtClean="0"/>
              <a:t> l’ordre dans lequel les calculs sont faits.</a:t>
            </a:r>
          </a:p>
          <a:p>
            <a:pPr lvl="1"/>
            <a:r>
              <a:rPr lang="fr-CA" dirty="0"/>
              <a:t>Paralléliser </a:t>
            </a:r>
            <a:r>
              <a:rPr lang="fr-CA" dirty="0" smtClean="0"/>
              <a:t>les calculs sur plusieurs unités.</a:t>
            </a:r>
          </a:p>
          <a:p>
            <a:pPr lvl="1"/>
            <a:r>
              <a:rPr lang="fr-CA" dirty="0" smtClean="0"/>
              <a:t>Éviter le pipeline.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7" name="Image 6" descr="minimiserlatencev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3486" y="1610370"/>
            <a:ext cx="3986014" cy="1894830"/>
          </a:xfrm>
          <a:prstGeom prst="rect">
            <a:avLst/>
          </a:prstGeom>
        </p:spPr>
      </p:pic>
      <p:pic>
        <p:nvPicPr>
          <p:cNvPr id="8" name="Image 7" descr="minimiserlatencev2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54577" y="4224845"/>
            <a:ext cx="2983832" cy="2088682"/>
          </a:xfrm>
          <a:prstGeom prst="rect">
            <a:avLst/>
          </a:prstGeom>
        </p:spPr>
      </p:pic>
      <p:sp>
        <p:nvSpPr>
          <p:cNvPr id="9" name="ZoneTexte 16"/>
          <p:cNvSpPr txBox="1">
            <a:spLocks noChangeArrowheads="1"/>
          </p:cNvSpPr>
          <p:nvPr/>
        </p:nvSpPr>
        <p:spPr bwMode="auto">
          <a:xfrm>
            <a:off x="7253486" y="1371600"/>
            <a:ext cx="3986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buNone/>
            </a:pPr>
            <a:r>
              <a:rPr lang="fr-CA" sz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Somme &lt;= A + B + C + D;</a:t>
            </a:r>
          </a:p>
        </p:txBody>
      </p:sp>
      <p:sp>
        <p:nvSpPr>
          <p:cNvPr id="10" name="ZoneTexte 16"/>
          <p:cNvSpPr txBox="1">
            <a:spLocks noChangeArrowheads="1"/>
          </p:cNvSpPr>
          <p:nvPr/>
        </p:nvSpPr>
        <p:spPr bwMode="auto">
          <a:xfrm>
            <a:off x="7754577" y="3953818"/>
            <a:ext cx="29838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buNone/>
            </a:pPr>
            <a:r>
              <a:rPr lang="fr-CA" sz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Somme &lt;= (A + B) + (C + D);</a:t>
            </a:r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5668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 de l’architecture sur la surface</a:t>
            </a:r>
            <a:br>
              <a:rPr lang="fr-CA" dirty="0" smtClean="0"/>
            </a:br>
            <a:r>
              <a:rPr lang="fr-CA" dirty="0" smtClean="0"/>
              <a:t>Partage de ressources</a:t>
            </a:r>
          </a:p>
        </p:txBody>
      </p:sp>
      <p:sp>
        <p:nvSpPr>
          <p:cNvPr id="17" name="Espace réservé du contenu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L’ordre des opérations peut minimiser la surface utilisée. Voir l’exemple:</a:t>
            </a:r>
          </a:p>
          <a:p>
            <a:pPr lvl="1"/>
            <a:r>
              <a:rPr lang="fr-CA" dirty="0" smtClean="0"/>
              <a:t>Le chemin critique est le même pour les deux exemples, mais la version de droite n’utilise qu’un seul additionneur.</a:t>
            </a:r>
            <a:endParaRPr lang="fr-CA" dirty="0"/>
          </a:p>
          <a:p>
            <a:r>
              <a:rPr lang="fr-CA" dirty="0" smtClean="0"/>
              <a:t>Utiliser </a:t>
            </a:r>
            <a:r>
              <a:rPr lang="fr-CA" dirty="0"/>
              <a:t>des stratégies contraires à celles utilisées pour maximiser le </a:t>
            </a:r>
            <a:r>
              <a:rPr lang="fr-CA" dirty="0" smtClean="0"/>
              <a:t>débit: éliminer le parallélisme.</a:t>
            </a:r>
            <a:endParaRPr lang="fr-CA" dirty="0"/>
          </a:p>
          <a:p>
            <a:r>
              <a:rPr lang="fr-CA" dirty="0"/>
              <a:t>Au lieu d’instancier plusieurs composantes identiques pour effectuer des calculs, on en n’utilise qu’une seule et on en contrôle l’accès à l’aide d’une unité de contrôle qui implémente une machine à états.</a:t>
            </a:r>
            <a:endParaRPr lang="fr-CA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9" name="Image 8" descr="partageressources.w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9800" y="3670935"/>
            <a:ext cx="5943600" cy="2196465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9800" y="1752600"/>
            <a:ext cx="2590800" cy="178510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process (D1, D2, D3, S)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S = '1' 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D5 &lt;= D1 + D2;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else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D5 &lt;= D1 + D3;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220200" y="1752600"/>
            <a:ext cx="2590800" cy="2123658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process (D1, D2, D3, 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	variable t : </a:t>
            </a:r>
            <a:r>
              <a:rPr lang="en-US" sz="1100" i="1" dirty="0" smtClean="0">
                <a:latin typeface="Courier New"/>
                <a:ea typeface="Times New Roman"/>
                <a:cs typeface="Times New Roman"/>
              </a:rPr>
              <a:t>type-des-Di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S = '1' 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t := D3;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else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t := 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D2;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	D5 </a:t>
            </a:r>
            <a:r>
              <a:rPr lang="en-CA" sz="1100" dirty="0" smtClean="0">
                <a:latin typeface="Courier New"/>
                <a:ea typeface="Times New Roman"/>
                <a:cs typeface="Times New Roman"/>
              </a:rPr>
              <a:t>&lt;= D1 + t;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198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Impact de l’architecture sur la surface</a:t>
            </a:r>
            <a:br>
              <a:rPr lang="fr-CA" dirty="0"/>
            </a:br>
            <a:r>
              <a:rPr lang="fr-CA" dirty="0"/>
              <a:t>Partage </a:t>
            </a:r>
            <a:r>
              <a:rPr lang="fr-CA" dirty="0" smtClean="0"/>
              <a:t>de ressources</a:t>
            </a:r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9</a:t>
            </a:fld>
            <a:endParaRPr lang="fr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2243"/>
            <a:ext cx="4230274" cy="303555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294" y="1447800"/>
            <a:ext cx="8008106" cy="428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3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5386</TotalTime>
  <Words>878</Words>
  <Application>Microsoft Macintosh PowerPoint</Application>
  <PresentationFormat>Personnalisé</PresentationFormat>
  <Paragraphs>143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presentationCours</vt:lpstr>
      <vt:lpstr>Équation</vt:lpstr>
      <vt:lpstr>Performance de circuits numériques Partie 2: latence, débit et surface - introduction</vt:lpstr>
      <vt:lpstr>Quatre considérations  pour l’implémentation d’un système numérique</vt:lpstr>
      <vt:lpstr>La « vitesse d’horloge », etc.</vt:lpstr>
      <vt:lpstr>Impact de l’architecture sur la latence et le débit</vt:lpstr>
      <vt:lpstr>Latence et débit</vt:lpstr>
      <vt:lpstr>Impact de l’architecture sur la latence et le débit</vt:lpstr>
      <vt:lpstr>Impact de l’architecture sur la latence</vt:lpstr>
      <vt:lpstr>Impact de l’architecture sur la surface Partage de ressources</vt:lpstr>
      <vt:lpstr>Impact de l’architecture sur la surface Partage de ressources</vt:lpstr>
      <vt:lpstr>Impact de l’architecture sur la surface Étaler les calculs dans le temps</vt:lpstr>
      <vt:lpstr>Impact de l’architecture sur la surface Étaler les calculs dans le temps</vt:lpstr>
      <vt:lpstr>Favoriser la surface ou le débit lors de la synthèse</vt:lpstr>
      <vt:lpstr>En conclusion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811</cp:revision>
  <dcterms:created xsi:type="dcterms:W3CDTF">2009-09-03T13:30:34Z</dcterms:created>
  <dcterms:modified xsi:type="dcterms:W3CDTF">2014-11-20T00:18:03Z</dcterms:modified>
</cp:coreProperties>
</file>