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1"/>
  </p:sldMasterIdLst>
  <p:notesMasterIdLst>
    <p:notesMasterId r:id="rId7"/>
  </p:notesMasterIdLst>
  <p:handoutMasterIdLst>
    <p:handoutMasterId r:id="rId8"/>
  </p:handoutMasterIdLst>
  <p:sldIdLst>
    <p:sldId id="256" r:id="rId2"/>
    <p:sldId id="467" r:id="rId3"/>
    <p:sldId id="468" r:id="rId4"/>
    <p:sldId id="469" r:id="rId5"/>
    <p:sldId id="303" r:id="rId6"/>
  </p:sldIdLst>
  <p:sldSz cx="12192000" cy="6858000"/>
  <p:notesSz cx="6858000" cy="9144000"/>
  <p:defaultTextStyle>
    <a:defPPr>
      <a:defRPr lang="fr-FR"/>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extLst>
    <p:ext uri="{EFAFB233-063F-42B5-8137-9DF3F51BA10A}">
      <p15:sldGuideLst xmlns:p15="http://schemas.microsoft.com/office/powerpoint/2012/main">
        <p15:guide id="1" orient="horz" pos="4224"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940675A-B579-460E-94D1-54222C63F5DA}" styleName="Aucun style, grille du tableau">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Style léger 2 - Accentuation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3C2FFA5D-87B4-456A-9821-1D502468CF0F}" styleName="Style à thème 1 - Accentuation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B301B821-A1FF-4177-AEE7-76D212191A09}" styleName="Style moyen 1 - Accentuation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21E4AEA4-8DFA-4A89-87EB-49C32662AFE0}" styleName="Style moyen 2 - Accentuatio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Style moyen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514" autoAdjust="0"/>
    <p:restoredTop sz="96984" autoAdjust="0"/>
  </p:normalViewPr>
  <p:slideViewPr>
    <p:cSldViewPr>
      <p:cViewPr varScale="1">
        <p:scale>
          <a:sx n="116" d="100"/>
          <a:sy n="116" d="100"/>
        </p:scale>
        <p:origin x="114" y="504"/>
      </p:cViewPr>
      <p:guideLst>
        <p:guide orient="horz" pos="4224"/>
        <p:guide pos="3840"/>
      </p:guideLst>
    </p:cSldViewPr>
  </p:slideViewPr>
  <p:notesTextViewPr>
    <p:cViewPr>
      <p:scale>
        <a:sx n="100" d="100"/>
        <a:sy n="100" d="100"/>
      </p:scale>
      <p:origin x="0" y="0"/>
    </p:cViewPr>
  </p:notesTextViewPr>
  <p:sorterViewPr>
    <p:cViewPr>
      <p:scale>
        <a:sx n="125" d="100"/>
        <a:sy n="125" d="100"/>
      </p:scale>
      <p:origin x="0" y="0"/>
    </p:cViewPr>
  </p:sorterViewPr>
  <p:notesViewPr>
    <p:cSldViewPr showGuides="1">
      <p:cViewPr varScale="1">
        <p:scale>
          <a:sx n="102" d="100"/>
          <a:sy n="102" d="100"/>
        </p:scale>
        <p:origin x="3252" y="11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CA"/>
          </a:p>
        </p:txBody>
      </p:sp>
      <p:sp>
        <p:nvSpPr>
          <p:cNvPr id="3" name="Espace réservé de la date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A694451-A89E-4725-8413-5678DE932E3D}" type="datetimeFigureOut">
              <a:rPr lang="fr-CA" smtClean="0"/>
              <a:t>2014-11-14</a:t>
            </a:fld>
            <a:endParaRPr lang="fr-CA"/>
          </a:p>
        </p:txBody>
      </p:sp>
      <p:sp>
        <p:nvSpPr>
          <p:cNvPr id="4" name="Espace réservé du pied de page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CA"/>
          </a:p>
        </p:txBody>
      </p:sp>
      <p:sp>
        <p:nvSpPr>
          <p:cNvPr id="5" name="Espace réservé du numéro de diapositive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07203FD-9785-47BD-80F8-5A62C494DD65}" type="slidenum">
              <a:rPr lang="fr-CA" smtClean="0"/>
              <a:t>‹N°›</a:t>
            </a:fld>
            <a:endParaRPr lang="fr-CA"/>
          </a:p>
        </p:txBody>
      </p:sp>
    </p:spTree>
    <p:extLst>
      <p:ext uri="{BB962C8B-B14F-4D97-AF65-F5344CB8AC3E}">
        <p14:creationId xmlns:p14="http://schemas.microsoft.com/office/powerpoint/2010/main" val="306284633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cs typeface="+mn-cs"/>
              </a:defRPr>
            </a:lvl1pPr>
          </a:lstStyle>
          <a:p>
            <a:pPr>
              <a:defRPr/>
            </a:pPr>
            <a:endParaRPr lang="fr-CA"/>
          </a:p>
        </p:txBody>
      </p:sp>
      <p:sp>
        <p:nvSpPr>
          <p:cNvPr id="3" name="Espace réservé de la date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F78C2F68-A10D-43F4-A479-56FE030F73B2}" type="datetimeFigureOut">
              <a:rPr lang="fr-FR"/>
              <a:pPr>
                <a:defRPr/>
              </a:pPr>
              <a:t>14/11/2014</a:t>
            </a:fld>
            <a:endParaRPr lang="fr-CA"/>
          </a:p>
        </p:txBody>
      </p:sp>
      <p:sp>
        <p:nvSpPr>
          <p:cNvPr id="4" name="Espace réservé de l'image des diapositives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pPr lvl="0"/>
            <a:endParaRPr lang="fr-CA" noProof="0"/>
          </a:p>
        </p:txBody>
      </p:sp>
      <p:sp>
        <p:nvSpPr>
          <p:cNvPr id="5" name="Espace réservé des commentaires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CA" noProof="0"/>
          </a:p>
        </p:txBody>
      </p:sp>
      <p:sp>
        <p:nvSpPr>
          <p:cNvPr id="6" name="Espace réservé du pied de page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cs typeface="+mn-cs"/>
              </a:defRPr>
            </a:lvl1pPr>
          </a:lstStyle>
          <a:p>
            <a:pPr>
              <a:defRPr/>
            </a:pPr>
            <a:endParaRPr lang="fr-CA"/>
          </a:p>
        </p:txBody>
      </p:sp>
      <p:sp>
        <p:nvSpPr>
          <p:cNvPr id="7" name="Espace réservé du numéro de diapositive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A9A5F2D7-1004-42BA-8530-5564CEA589E6}" type="slidenum">
              <a:rPr lang="fr-CA"/>
              <a:pPr>
                <a:defRPr/>
              </a:pPr>
              <a:t>‹N°›</a:t>
            </a:fld>
            <a:endParaRPr lang="fr-CA"/>
          </a:p>
        </p:txBody>
      </p:sp>
    </p:spTree>
    <p:extLst>
      <p:ext uri="{BB962C8B-B14F-4D97-AF65-F5344CB8AC3E}">
        <p14:creationId xmlns:p14="http://schemas.microsoft.com/office/powerpoint/2010/main" val="4077910160"/>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914400" y="2130428"/>
            <a:ext cx="10363200" cy="1470025"/>
          </a:xfrm>
        </p:spPr>
        <p:txBody>
          <a:bodyPr/>
          <a:lstStyle>
            <a:lvl1pPr algn="ctr">
              <a:defRPr/>
            </a:lvl1pPr>
          </a:lstStyle>
          <a:p>
            <a:r>
              <a:rPr lang="fr-FR" dirty="0" smtClean="0"/>
              <a:t>Cliquez pour modifier le style du titre</a:t>
            </a:r>
            <a:endParaRPr lang="fr-CA" dirty="0"/>
          </a:p>
        </p:txBody>
      </p:sp>
      <p:sp>
        <p:nvSpPr>
          <p:cNvPr id="3" name="Sous-titre 2"/>
          <p:cNvSpPr>
            <a:spLocks noGrp="1"/>
          </p:cNvSpPr>
          <p:nvPr>
            <p:ph type="subTitle" idx="1"/>
          </p:nvPr>
        </p:nvSpPr>
        <p:spPr>
          <a:xfrm>
            <a:off x="1828800" y="3886200"/>
            <a:ext cx="85344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Cliquez pour modifier le style des sous-titres du masque</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4CC32529-5FD2-4024-9DE7-2CCFFFC4DBA2}" type="slidenum">
              <a:rPr lang="fr-CA" smtClean="0"/>
              <a:pPr>
                <a:defRPr/>
              </a:pPr>
              <a:t>‹N°›</a:t>
            </a:fld>
            <a:endParaRPr lang="fr-CA"/>
          </a:p>
        </p:txBody>
      </p:sp>
      <p:pic>
        <p:nvPicPr>
          <p:cNvPr id="5" name="Image 4"/>
          <p:cNvPicPr>
            <a:picLocks noChangeAspect="1"/>
          </p:cNvPicPr>
          <p:nvPr userDrawn="1"/>
        </p:nvPicPr>
        <p:blipFill>
          <a:blip r:embed="rId2" cstate="print"/>
          <a:srcRect/>
          <a:stretch>
            <a:fillRect/>
          </a:stretch>
        </p:blipFill>
        <p:spPr bwMode="auto">
          <a:xfrm>
            <a:off x="4648200" y="5872165"/>
            <a:ext cx="838200" cy="295275"/>
          </a:xfrm>
          <a:prstGeom prst="rect">
            <a:avLst/>
          </a:prstGeom>
          <a:noFill/>
          <a:ln w="9525">
            <a:noFill/>
            <a:miter lim="800000"/>
            <a:headEnd/>
            <a:tailEnd/>
          </a:ln>
        </p:spPr>
      </p:pic>
      <p:sp>
        <p:nvSpPr>
          <p:cNvPr id="6" name="Rectangle 5"/>
          <p:cNvSpPr/>
          <p:nvPr userDrawn="1"/>
        </p:nvSpPr>
        <p:spPr>
          <a:xfrm>
            <a:off x="3759200" y="6172203"/>
            <a:ext cx="4673600" cy="246221"/>
          </a:xfrm>
          <a:prstGeom prst="rect">
            <a:avLst/>
          </a:prstGeom>
        </p:spPr>
        <p:txBody>
          <a:bodyPr wrap="square">
            <a:spAutoFit/>
          </a:bodyPr>
          <a:lstStyle/>
          <a:p>
            <a:pPr algn="ctr"/>
            <a:r>
              <a:rPr lang="fr-CA" sz="1000" kern="1200" dirty="0" smtClean="0">
                <a:solidFill>
                  <a:schemeClr val="tx1"/>
                </a:solidFill>
                <a:latin typeface="Arial" charset="0"/>
                <a:ea typeface="+mn-ea"/>
                <a:cs typeface="Arial" charset="0"/>
              </a:rPr>
              <a:t>http://creativecommons.org/licenses/by-nc-sa/2.5/ca/</a:t>
            </a:r>
            <a:endParaRPr lang="fr-CA" sz="1000" dirty="0"/>
          </a:p>
        </p:txBody>
      </p:sp>
      <p:sp>
        <p:nvSpPr>
          <p:cNvPr id="7" name="Rectangle 6"/>
          <p:cNvSpPr/>
          <p:nvPr userDrawn="1"/>
        </p:nvSpPr>
        <p:spPr>
          <a:xfrm>
            <a:off x="5562600" y="5896692"/>
            <a:ext cx="2743200" cy="246221"/>
          </a:xfrm>
          <a:prstGeom prst="rect">
            <a:avLst/>
          </a:prstGeom>
        </p:spPr>
        <p:txBody>
          <a:bodyPr wrap="square">
            <a:spAutoFit/>
          </a:bodyPr>
          <a:lstStyle/>
          <a:p>
            <a:pPr algn="l"/>
            <a:r>
              <a:rPr lang="fr-CA" sz="1000" kern="1200" dirty="0" smtClean="0">
                <a:solidFill>
                  <a:schemeClr val="tx1"/>
                </a:solidFill>
                <a:latin typeface="Arial" charset="0"/>
                <a:ea typeface="+mn-ea"/>
                <a:cs typeface="Arial" charset="0"/>
              </a:rPr>
              <a:t>Pierre Langlois</a:t>
            </a:r>
            <a:endParaRPr lang="fr-CA" sz="1000"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dirty="0"/>
          </a:p>
        </p:txBody>
      </p:sp>
      <p:sp>
        <p:nvSpPr>
          <p:cNvPr id="3" name="Espace réservé du contenu 2"/>
          <p:cNvSpPr>
            <a:spLocks noGrp="1"/>
          </p:cNvSpPr>
          <p:nvPr>
            <p:ph idx="1"/>
          </p:nvPr>
        </p:nvSpPr>
        <p:spPr>
          <a:xfrm>
            <a:off x="203200" y="1600200"/>
            <a:ext cx="11785600" cy="4800600"/>
          </a:xfrm>
        </p:spPr>
        <p:txBody>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numéro de diapositive 5"/>
          <p:cNvSpPr>
            <a:spLocks noGrp="1"/>
          </p:cNvSpPr>
          <p:nvPr>
            <p:ph type="sldNum" sz="quarter" idx="10"/>
          </p:nvPr>
        </p:nvSpPr>
        <p:spPr/>
        <p:txBody>
          <a:bodyPr/>
          <a:lstStyle>
            <a:lvl1pPr>
              <a:defRPr/>
            </a:lvl1pPr>
          </a:lstStyle>
          <a:p>
            <a:pPr>
              <a:defRPr/>
            </a:pPr>
            <a:fld id="{A4D6AE17-047E-41BA-B5C0-1A5C3085BF8A}" type="slidenum">
              <a:rPr lang="fr-CA" smtClean="0"/>
              <a:pPr>
                <a:defRPr/>
              </a:pPr>
              <a:t>‹N°›</a:t>
            </a:fld>
            <a:endParaRPr lang="fr-CA"/>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203200" y="1600201"/>
            <a:ext cx="5791200" cy="464819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4" name="Espace réservé du contenu 3"/>
          <p:cNvSpPr>
            <a:spLocks noGrp="1"/>
          </p:cNvSpPr>
          <p:nvPr>
            <p:ph sz="half" idx="2"/>
          </p:nvPr>
        </p:nvSpPr>
        <p:spPr>
          <a:xfrm>
            <a:off x="6197600" y="1600201"/>
            <a:ext cx="5791200" cy="464819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‹N°›</a:t>
            </a:fld>
            <a:endParaRPr lang="fr-CA"/>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itre et un contenu à gauche">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contenu 2"/>
          <p:cNvSpPr>
            <a:spLocks noGrp="1"/>
          </p:cNvSpPr>
          <p:nvPr>
            <p:ph sz="half" idx="1"/>
          </p:nvPr>
        </p:nvSpPr>
        <p:spPr>
          <a:xfrm>
            <a:off x="203200" y="1600201"/>
            <a:ext cx="5791200" cy="4648199"/>
          </a:xfrm>
        </p:spPr>
        <p:txBody>
          <a:bodyPr/>
          <a:lstStyle>
            <a:lvl1pPr>
              <a:defRPr sz="2000"/>
            </a:lvl1pPr>
            <a:lvl2pPr>
              <a:defRPr sz="1800"/>
            </a:lvl2pPr>
            <a:lvl3pPr>
              <a:defRPr sz="1600"/>
            </a:lvl3pPr>
            <a:lvl4pPr>
              <a:defRPr sz="1400"/>
            </a:lvl4pPr>
            <a:lvl5pPr>
              <a:defRPr sz="1400"/>
            </a:lvl5pPr>
            <a:lvl6pPr>
              <a:defRPr sz="1800"/>
            </a:lvl6pPr>
            <a:lvl7pPr>
              <a:defRPr sz="1800"/>
            </a:lvl7pPr>
            <a:lvl8pPr>
              <a:defRPr sz="1800"/>
            </a:lvl8pPr>
            <a:lvl9pPr>
              <a:defRPr sz="1800"/>
            </a:lvl9p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a:p>
        </p:txBody>
      </p:sp>
      <p:sp>
        <p:nvSpPr>
          <p:cNvPr id="5" name="Espace réservé du numéro de diapositive 5"/>
          <p:cNvSpPr>
            <a:spLocks noGrp="1"/>
          </p:cNvSpPr>
          <p:nvPr>
            <p:ph type="sldNum" sz="quarter" idx="10"/>
          </p:nvPr>
        </p:nvSpPr>
        <p:spPr/>
        <p:txBody>
          <a:bodyPr/>
          <a:lstStyle>
            <a:lvl1pPr>
              <a:defRPr/>
            </a:lvl1pPr>
          </a:lstStyle>
          <a:p>
            <a:pPr>
              <a:defRPr/>
            </a:pPr>
            <a:fld id="{9B48574A-CFBD-4404-83F8-371A983077BD}" type="slidenum">
              <a:rPr lang="fr-CA" smtClean="0"/>
              <a:pPr>
                <a:defRPr/>
              </a:pPr>
              <a:t>‹N°›</a:t>
            </a:fld>
            <a:endParaRPr lang="fr-CA"/>
          </a:p>
        </p:txBody>
      </p:sp>
    </p:spTree>
    <p:extLst>
      <p:ext uri="{BB962C8B-B14F-4D97-AF65-F5344CB8AC3E}">
        <p14:creationId xmlns:p14="http://schemas.microsoft.com/office/powerpoint/2010/main" val="406067298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CA"/>
          </a:p>
        </p:txBody>
      </p:sp>
      <p:sp>
        <p:nvSpPr>
          <p:cNvPr id="3" name="Espace réservé du numéro de diapositive 5"/>
          <p:cNvSpPr>
            <a:spLocks noGrp="1"/>
          </p:cNvSpPr>
          <p:nvPr>
            <p:ph type="sldNum" sz="quarter" idx="10"/>
          </p:nvPr>
        </p:nvSpPr>
        <p:spPr/>
        <p:txBody>
          <a:bodyPr/>
          <a:lstStyle>
            <a:lvl1pPr>
              <a:defRPr/>
            </a:lvl1pPr>
          </a:lstStyle>
          <a:p>
            <a:pPr>
              <a:defRPr/>
            </a:pPr>
            <a:fld id="{D28BE8E4-6591-45C6-A272-62105CCA8EB3}" type="slidenum">
              <a:rPr lang="fr-CA" smtClean="0"/>
              <a:pPr>
                <a:defRPr/>
              </a:pPr>
              <a:t>‹N°›</a:t>
            </a:fld>
            <a:endParaRPr lang="fr-CA"/>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jpe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Espace réservé du titre 1"/>
          <p:cNvSpPr>
            <a:spLocks noGrp="1"/>
          </p:cNvSpPr>
          <p:nvPr>
            <p:ph type="title"/>
          </p:nvPr>
        </p:nvSpPr>
        <p:spPr bwMode="auto">
          <a:xfrm>
            <a:off x="203200" y="152400"/>
            <a:ext cx="11785600" cy="9906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dirty="0" smtClean="0"/>
              <a:t>Cliquez pour modifier le style du titre</a:t>
            </a:r>
            <a:endParaRPr lang="fr-CA" dirty="0" smtClean="0"/>
          </a:p>
        </p:txBody>
      </p:sp>
      <p:sp>
        <p:nvSpPr>
          <p:cNvPr id="1027" name="Espace réservé du texte 2"/>
          <p:cNvSpPr>
            <a:spLocks noGrp="1"/>
          </p:cNvSpPr>
          <p:nvPr>
            <p:ph type="body" idx="1"/>
          </p:nvPr>
        </p:nvSpPr>
        <p:spPr bwMode="auto">
          <a:xfrm>
            <a:off x="203200" y="1143000"/>
            <a:ext cx="11785600" cy="5257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dirty="0" smtClean="0"/>
              <a:t>Cliquez pour modifier les styles du texte du masque</a:t>
            </a:r>
          </a:p>
          <a:p>
            <a:pPr lvl="1"/>
            <a:r>
              <a:rPr lang="fr-FR" dirty="0" smtClean="0"/>
              <a:t>Deuxième niveau</a:t>
            </a:r>
          </a:p>
          <a:p>
            <a:pPr lvl="2"/>
            <a:r>
              <a:rPr lang="fr-FR" dirty="0" smtClean="0"/>
              <a:t>Troisième niveau</a:t>
            </a:r>
          </a:p>
          <a:p>
            <a:pPr lvl="3"/>
            <a:r>
              <a:rPr lang="fr-FR" dirty="0" smtClean="0"/>
              <a:t>Quatrième niveau</a:t>
            </a:r>
          </a:p>
          <a:p>
            <a:pPr lvl="4"/>
            <a:r>
              <a:rPr lang="fr-FR" dirty="0" smtClean="0"/>
              <a:t>Cinquième niveau</a:t>
            </a:r>
            <a:endParaRPr lang="fr-CA" dirty="0" smtClean="0"/>
          </a:p>
        </p:txBody>
      </p:sp>
      <p:sp>
        <p:nvSpPr>
          <p:cNvPr id="6" name="Espace réservé du numéro de diapositive 5"/>
          <p:cNvSpPr>
            <a:spLocks noGrp="1"/>
          </p:cNvSpPr>
          <p:nvPr>
            <p:ph type="sldNum" sz="quarter" idx="4"/>
          </p:nvPr>
        </p:nvSpPr>
        <p:spPr>
          <a:xfrm>
            <a:off x="11480800" y="6416678"/>
            <a:ext cx="609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cs typeface="+mn-cs"/>
              </a:defRPr>
            </a:lvl1pPr>
          </a:lstStyle>
          <a:p>
            <a:pPr>
              <a:defRPr/>
            </a:pPr>
            <a:fld id="{19366B14-A7FF-4E2A-AE43-545D1BA4EA4B}" type="slidenum">
              <a:rPr lang="fr-CA" smtClean="0"/>
              <a:pPr>
                <a:defRPr/>
              </a:pPr>
              <a:t>‹N°›</a:t>
            </a:fld>
            <a:endParaRPr lang="fr-CA"/>
          </a:p>
        </p:txBody>
      </p:sp>
      <p:sp>
        <p:nvSpPr>
          <p:cNvPr id="8" name="ZoneTexte 7"/>
          <p:cNvSpPr txBox="1"/>
          <p:nvPr/>
        </p:nvSpPr>
        <p:spPr>
          <a:xfrm>
            <a:off x="965200" y="6553200"/>
            <a:ext cx="4673600" cy="153988"/>
          </a:xfrm>
          <a:prstGeom prst="rect">
            <a:avLst/>
          </a:prstGeom>
          <a:noFill/>
        </p:spPr>
        <p:txBody>
          <a:bodyPr lIns="0" tIns="0" rIns="0" bIns="0" anchor="ctr">
            <a:spAutoFit/>
          </a:bodyPr>
          <a:lstStyle/>
          <a:p>
            <a:pPr fontAlgn="auto">
              <a:spcBef>
                <a:spcPts val="0"/>
              </a:spcBef>
              <a:spcAft>
                <a:spcPts val="0"/>
              </a:spcAft>
              <a:defRPr/>
            </a:pPr>
            <a:r>
              <a:rPr lang="fr-CA" sz="1000" dirty="0">
                <a:latin typeface="+mn-lt"/>
                <a:cs typeface="+mn-cs"/>
              </a:rPr>
              <a:t>INF3500 : </a:t>
            </a:r>
            <a:r>
              <a:rPr lang="fr-CA" sz="1000" dirty="0" smtClean="0">
                <a:latin typeface="+mn-lt"/>
                <a:cs typeface="+mn-cs"/>
              </a:rPr>
              <a:t>Conception </a:t>
            </a:r>
            <a:r>
              <a:rPr lang="fr-CA" sz="1000" dirty="0">
                <a:latin typeface="+mn-lt"/>
                <a:cs typeface="+mn-cs"/>
              </a:rPr>
              <a:t>et implémentation de systèmes numériques</a:t>
            </a:r>
          </a:p>
        </p:txBody>
      </p:sp>
      <p:cxnSp>
        <p:nvCxnSpPr>
          <p:cNvPr id="9" name="Connecteur droit 6"/>
          <p:cNvCxnSpPr>
            <a:cxnSpLocks noChangeShapeType="1"/>
          </p:cNvCxnSpPr>
          <p:nvPr/>
        </p:nvCxnSpPr>
        <p:spPr bwMode="auto">
          <a:xfrm>
            <a:off x="203200" y="1141412"/>
            <a:ext cx="11785600" cy="1588"/>
          </a:xfrm>
          <a:prstGeom prst="line">
            <a:avLst/>
          </a:prstGeom>
          <a:noFill/>
          <a:ln w="38100" algn="ctr">
            <a:solidFill>
              <a:schemeClr val="tx1"/>
            </a:solidFill>
            <a:round/>
            <a:headEnd/>
            <a:tailEnd/>
          </a:ln>
        </p:spPr>
      </p:cxnSp>
      <p:cxnSp>
        <p:nvCxnSpPr>
          <p:cNvPr id="10" name="Connecteur droit 6"/>
          <p:cNvCxnSpPr>
            <a:cxnSpLocks noChangeShapeType="1"/>
          </p:cNvCxnSpPr>
          <p:nvPr userDrawn="1"/>
        </p:nvCxnSpPr>
        <p:spPr bwMode="auto">
          <a:xfrm>
            <a:off x="203200" y="1141412"/>
            <a:ext cx="11785600" cy="1588"/>
          </a:xfrm>
          <a:prstGeom prst="line">
            <a:avLst/>
          </a:prstGeom>
          <a:noFill/>
          <a:ln w="38100" algn="ctr">
            <a:solidFill>
              <a:schemeClr val="tx1"/>
            </a:solidFill>
            <a:round/>
            <a:headEnd/>
            <a:tailEnd/>
          </a:ln>
        </p:spPr>
      </p:cxnSp>
      <p:pic>
        <p:nvPicPr>
          <p:cNvPr id="11" name="Picture 2" descr="C:\Users\pierre\Desktop\polytechnique_genie_gauche_fr_cmyk.jpg"/>
          <p:cNvPicPr>
            <a:picLocks noChangeAspect="1" noChangeArrowheads="1"/>
          </p:cNvPicPr>
          <p:nvPr userDrawn="1"/>
        </p:nvPicPr>
        <p:blipFill>
          <a:blip r:embed="rId7" cstate="print">
            <a:extLst>
              <a:ext uri="{28A0092B-C50C-407E-A947-70E740481C1C}">
                <a14:useLocalDpi xmlns:a14="http://schemas.microsoft.com/office/drawing/2010/main" val="0"/>
              </a:ext>
            </a:extLst>
          </a:blip>
          <a:srcRect/>
          <a:stretch>
            <a:fillRect/>
          </a:stretch>
        </p:blipFill>
        <p:spPr bwMode="auto">
          <a:xfrm>
            <a:off x="47331" y="6417332"/>
            <a:ext cx="859171" cy="408188"/>
          </a:xfrm>
          <a:prstGeom prst="rect">
            <a:avLst/>
          </a:prstGeom>
          <a:noFill/>
          <a:extLst>
            <a:ext uri="{909E8E84-426E-40DD-AFC4-6F175D3DCCD1}">
              <a14:hiddenFill xmlns:a14="http://schemas.microsoft.com/office/drawing/2010/main">
                <a:solidFill>
                  <a:srgbClr val="FFFFFF"/>
                </a:solidFill>
              </a14:hiddenFill>
            </a:ext>
          </a:extLst>
        </p:spPr>
      </p:pic>
    </p:spTree>
  </p:cSld>
  <p:clrMap bg1="lt1" tx1="dk1" bg2="lt2" tx2="dk2" accent1="accent1" accent2="accent2" accent3="accent3" accent4="accent4" accent5="accent5" accent6="accent6" hlink="hlink" folHlink="folHlink"/>
  <p:sldLayoutIdLst>
    <p:sldLayoutId id="2147483654" r:id="rId1"/>
    <p:sldLayoutId id="2147483655" r:id="rId2"/>
    <p:sldLayoutId id="2147483656" r:id="rId3"/>
    <p:sldLayoutId id="2147483658" r:id="rId4"/>
    <p:sldLayoutId id="2147483657" r:id="rId5"/>
  </p:sldLayoutIdLst>
  <p:hf hdr="0" dt="0"/>
  <p:txStyles>
    <p:titleStyle>
      <a:lvl1pPr algn="l" rtl="0" eaLnBrk="1" fontAlgn="base" hangingPunct="1">
        <a:spcBef>
          <a:spcPct val="0"/>
        </a:spcBef>
        <a:spcAft>
          <a:spcPct val="0"/>
        </a:spcAft>
        <a:defRPr sz="2800" kern="1200" baseline="0">
          <a:solidFill>
            <a:schemeClr val="tx1"/>
          </a:solidFill>
          <a:latin typeface="+mj-lt"/>
          <a:ea typeface="+mj-ea"/>
          <a:cs typeface="+mj-cs"/>
        </a:defRPr>
      </a:lvl1pPr>
      <a:lvl2pPr algn="ctr" rtl="0" eaLnBrk="1" fontAlgn="base" hangingPunct="1">
        <a:spcBef>
          <a:spcPct val="0"/>
        </a:spcBef>
        <a:spcAft>
          <a:spcPct val="0"/>
        </a:spcAft>
        <a:defRPr sz="3600">
          <a:solidFill>
            <a:schemeClr val="tx1"/>
          </a:solidFill>
          <a:latin typeface="Calibri" pitchFamily="34" charset="0"/>
        </a:defRPr>
      </a:lvl2pPr>
      <a:lvl3pPr algn="ctr" rtl="0" eaLnBrk="1" fontAlgn="base" hangingPunct="1">
        <a:spcBef>
          <a:spcPct val="0"/>
        </a:spcBef>
        <a:spcAft>
          <a:spcPct val="0"/>
        </a:spcAft>
        <a:defRPr sz="3600">
          <a:solidFill>
            <a:schemeClr val="tx1"/>
          </a:solidFill>
          <a:latin typeface="Calibri" pitchFamily="34" charset="0"/>
        </a:defRPr>
      </a:lvl3pPr>
      <a:lvl4pPr algn="ctr" rtl="0" eaLnBrk="1" fontAlgn="base" hangingPunct="1">
        <a:spcBef>
          <a:spcPct val="0"/>
        </a:spcBef>
        <a:spcAft>
          <a:spcPct val="0"/>
        </a:spcAft>
        <a:defRPr sz="3600">
          <a:solidFill>
            <a:schemeClr val="tx1"/>
          </a:solidFill>
          <a:latin typeface="Calibri" pitchFamily="34" charset="0"/>
        </a:defRPr>
      </a:lvl4pPr>
      <a:lvl5pPr algn="ctr" rtl="0" eaLnBrk="1" fontAlgn="base" hangingPunct="1">
        <a:spcBef>
          <a:spcPct val="0"/>
        </a:spcBef>
        <a:spcAft>
          <a:spcPct val="0"/>
        </a:spcAft>
        <a:defRPr sz="3600">
          <a:solidFill>
            <a:schemeClr val="tx1"/>
          </a:solidFill>
          <a:latin typeface="Calibri" pitchFamily="34" charset="0"/>
        </a:defRPr>
      </a:lvl5pPr>
      <a:lvl6pPr marL="457200" algn="ctr" rtl="0" eaLnBrk="1" fontAlgn="base" hangingPunct="1">
        <a:spcBef>
          <a:spcPct val="0"/>
        </a:spcBef>
        <a:spcAft>
          <a:spcPct val="0"/>
        </a:spcAft>
        <a:defRPr sz="3600">
          <a:solidFill>
            <a:schemeClr val="tx1"/>
          </a:solidFill>
          <a:latin typeface="Calibri" pitchFamily="34" charset="0"/>
        </a:defRPr>
      </a:lvl6pPr>
      <a:lvl7pPr marL="914400" algn="ctr" rtl="0" eaLnBrk="1" fontAlgn="base" hangingPunct="1">
        <a:spcBef>
          <a:spcPct val="0"/>
        </a:spcBef>
        <a:spcAft>
          <a:spcPct val="0"/>
        </a:spcAft>
        <a:defRPr sz="3600">
          <a:solidFill>
            <a:schemeClr val="tx1"/>
          </a:solidFill>
          <a:latin typeface="Calibri" pitchFamily="34" charset="0"/>
        </a:defRPr>
      </a:lvl7pPr>
      <a:lvl8pPr marL="1371600" algn="ctr" rtl="0" eaLnBrk="1" fontAlgn="base" hangingPunct="1">
        <a:spcBef>
          <a:spcPct val="0"/>
        </a:spcBef>
        <a:spcAft>
          <a:spcPct val="0"/>
        </a:spcAft>
        <a:defRPr sz="3600">
          <a:solidFill>
            <a:schemeClr val="tx1"/>
          </a:solidFill>
          <a:latin typeface="Calibri" pitchFamily="34" charset="0"/>
        </a:defRPr>
      </a:lvl8pPr>
      <a:lvl9pPr marL="1828800" algn="ctr" rtl="0" eaLnBrk="1" fontAlgn="base" hangingPunct="1">
        <a:spcBef>
          <a:spcPct val="0"/>
        </a:spcBef>
        <a:spcAft>
          <a:spcPct val="0"/>
        </a:spcAft>
        <a:defRPr sz="3600">
          <a:solidFill>
            <a:schemeClr val="tx1"/>
          </a:solidFill>
          <a:latin typeface="Calibri" pitchFamily="34" charset="0"/>
        </a:defRPr>
      </a:lvl9pPr>
    </p:titleStyle>
    <p:bodyStyle>
      <a:lvl1pPr marL="342900" indent="-342900" algn="l" rtl="0" eaLnBrk="1" fontAlgn="base" hangingPunct="1">
        <a:spcBef>
          <a:spcPct val="20000"/>
        </a:spcBef>
        <a:spcAft>
          <a:spcPct val="0"/>
        </a:spcAft>
        <a:buFont typeface="Arial" charset="0"/>
        <a:buChar char="•"/>
        <a:defRPr sz="2000" kern="1200">
          <a:solidFill>
            <a:schemeClr val="tx1"/>
          </a:solidFill>
          <a:latin typeface="+mn-lt"/>
          <a:ea typeface="+mn-ea"/>
          <a:cs typeface="+mn-cs"/>
        </a:defRPr>
      </a:lvl1pPr>
      <a:lvl2pPr marL="742950" indent="-285750" algn="l" rtl="0" eaLnBrk="1" fontAlgn="base" hangingPunct="1">
        <a:spcBef>
          <a:spcPct val="20000"/>
        </a:spcBef>
        <a:spcAft>
          <a:spcPct val="0"/>
        </a:spcAft>
        <a:buFont typeface="Arial" charset="0"/>
        <a:buChar char="–"/>
        <a:defRPr sz="1800" kern="1200">
          <a:solidFill>
            <a:schemeClr val="tx1"/>
          </a:solidFill>
          <a:latin typeface="+mn-lt"/>
          <a:ea typeface="+mn-ea"/>
          <a:cs typeface="+mn-cs"/>
        </a:defRPr>
      </a:lvl2pPr>
      <a:lvl3pPr marL="1143000" indent="-228600" algn="l" rtl="0" eaLnBrk="1" fontAlgn="base" hangingPunct="1">
        <a:spcBef>
          <a:spcPct val="20000"/>
        </a:spcBef>
        <a:spcAft>
          <a:spcPct val="0"/>
        </a:spcAft>
        <a:buFont typeface="Arial" charset="0"/>
        <a:buChar char="•"/>
        <a:defRPr sz="1600" kern="1200">
          <a:solidFill>
            <a:schemeClr val="tx1"/>
          </a:solidFill>
          <a:latin typeface="+mn-lt"/>
          <a:ea typeface="+mn-ea"/>
          <a:cs typeface="+mn-cs"/>
        </a:defRPr>
      </a:lvl3pPr>
      <a:lvl4pPr marL="16002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4pPr>
      <a:lvl5pPr marL="2057400" indent="-228600" algn="l" rtl="0" eaLnBrk="1" fontAlgn="base" hangingPunct="1">
        <a:spcBef>
          <a:spcPct val="20000"/>
        </a:spcBef>
        <a:spcAft>
          <a:spcPct val="0"/>
        </a:spcAft>
        <a:buFont typeface="Arial" charset="0"/>
        <a:buChar char="»"/>
        <a:defRPr sz="14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wmf"/><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Titre 1"/>
          <p:cNvSpPr>
            <a:spLocks noGrp="1"/>
          </p:cNvSpPr>
          <p:nvPr>
            <p:ph type="ctrTitle"/>
          </p:nvPr>
        </p:nvSpPr>
        <p:spPr/>
        <p:txBody>
          <a:bodyPr/>
          <a:lstStyle/>
          <a:p>
            <a:r>
              <a:rPr lang="fr-CA" dirty="0" smtClean="0"/>
              <a:t>Synchronisation entre domaines </a:t>
            </a:r>
            <a:r>
              <a:rPr lang="fr-CA" smtClean="0"/>
              <a:t>d’horloge différents</a:t>
            </a:r>
            <a:endParaRPr lang="fr-CA" dirty="0"/>
          </a:p>
        </p:txBody>
      </p:sp>
      <p:sp>
        <p:nvSpPr>
          <p:cNvPr id="3" name="Sous-titre 2"/>
          <p:cNvSpPr>
            <a:spLocks noGrp="1"/>
          </p:cNvSpPr>
          <p:nvPr>
            <p:ph type="subTitle" idx="1"/>
          </p:nvPr>
        </p:nvSpPr>
        <p:spPr/>
        <p:txBody>
          <a:bodyPr rtlCol="0">
            <a:normAutofit/>
          </a:bodyPr>
          <a:lstStyle/>
          <a:p>
            <a:pPr fontAlgn="auto">
              <a:spcAft>
                <a:spcPts val="0"/>
              </a:spcAft>
              <a:defRPr/>
            </a:pPr>
            <a:endParaRPr lang="fr-CA"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CA" dirty="0" smtClean="0"/>
              <a:t>Synchronisation entre domaines d’horloge différents</a:t>
            </a:r>
          </a:p>
        </p:txBody>
      </p:sp>
      <p:sp>
        <p:nvSpPr>
          <p:cNvPr id="8195" name="Espace réservé du contenu 6"/>
          <p:cNvSpPr>
            <a:spLocks noGrp="1"/>
          </p:cNvSpPr>
          <p:nvPr>
            <p:ph sz="half" idx="1"/>
          </p:nvPr>
        </p:nvSpPr>
        <p:spPr/>
        <p:txBody>
          <a:bodyPr/>
          <a:lstStyle/>
          <a:p>
            <a:r>
              <a:rPr lang="fr-CA" dirty="0" smtClean="0"/>
              <a:t>Beaucoup de systèmes numériques synchrones doivent traiter de l’information asynchrone:</a:t>
            </a:r>
          </a:p>
          <a:p>
            <a:pPr lvl="1"/>
            <a:r>
              <a:rPr lang="fr-CA" dirty="0" smtClean="0"/>
              <a:t>Entrées du monde extérieur, par exemple l’interface avec les humains, comme les boutons d’un ascenseur.</a:t>
            </a:r>
          </a:p>
          <a:p>
            <a:pPr lvl="1"/>
            <a:r>
              <a:rPr lang="fr-CA" dirty="0" smtClean="0"/>
              <a:t>L’interface avec un autre système numérique synchrone avec une horloge différente. Par exemple, un ordinateur doit pouvoir correctement interpréter des signaux en provenance d’un clavier ou d’une souris. Ces dispositifs sont dotés de leur propre générateur d’horloge.</a:t>
            </a:r>
          </a:p>
          <a:p>
            <a:pPr lvl="1"/>
            <a:r>
              <a:rPr lang="fr-CA" dirty="0" smtClean="0"/>
              <a:t>Sur un même FPGA, l’interface entre deux modules menés par des horloges différentes (GALS: </a:t>
            </a:r>
            <a:r>
              <a:rPr lang="fr-CA" i="1" dirty="0" err="1" smtClean="0"/>
              <a:t>Globally</a:t>
            </a:r>
            <a:r>
              <a:rPr lang="fr-CA" i="1" dirty="0" smtClean="0"/>
              <a:t> </a:t>
            </a:r>
            <a:r>
              <a:rPr lang="fr-CA" i="1" dirty="0" err="1" smtClean="0"/>
              <a:t>Asynchronous</a:t>
            </a:r>
            <a:r>
              <a:rPr lang="fr-CA" i="1" dirty="0" smtClean="0"/>
              <a:t>, </a:t>
            </a:r>
            <a:r>
              <a:rPr lang="fr-CA" i="1" dirty="0" err="1" smtClean="0"/>
              <a:t>Locally</a:t>
            </a:r>
            <a:r>
              <a:rPr lang="fr-CA" i="1" dirty="0" smtClean="0"/>
              <a:t> </a:t>
            </a:r>
            <a:r>
              <a:rPr lang="fr-CA" i="1" dirty="0" err="1" smtClean="0"/>
              <a:t>Synchronous</a:t>
            </a:r>
            <a:r>
              <a:rPr lang="fr-CA" dirty="0" smtClean="0"/>
              <a:t>).</a:t>
            </a:r>
          </a:p>
        </p:txBody>
      </p:sp>
      <p:sp>
        <p:nvSpPr>
          <p:cNvPr id="2" name="Espace réservé du contenu 1"/>
          <p:cNvSpPr>
            <a:spLocks noGrp="1"/>
          </p:cNvSpPr>
          <p:nvPr>
            <p:ph sz="half" idx="2"/>
          </p:nvPr>
        </p:nvSpPr>
        <p:spPr/>
        <p:txBody>
          <a:bodyPr/>
          <a:lstStyle/>
          <a:p>
            <a:r>
              <a:rPr lang="fr-CA" dirty="0"/>
              <a:t>Le problème d’interfaçage dans ces cas est le suivant : comment s’assurer que les transitions sur les signaux provenant de l’autre système ou du monde extérieur ne se produisent pas à l’intérieur de la période définie par les paramètres </a:t>
            </a:r>
            <a:r>
              <a:rPr lang="fr-CA" i="1" dirty="0" err="1"/>
              <a:t>t</a:t>
            </a:r>
            <a:r>
              <a:rPr lang="fr-CA" baseline="-25000" dirty="0" err="1"/>
              <a:t>su</a:t>
            </a:r>
            <a:r>
              <a:rPr lang="fr-CA" dirty="0"/>
              <a:t> et </a:t>
            </a:r>
            <a:r>
              <a:rPr lang="fr-CA" i="1" dirty="0"/>
              <a:t>t</a:t>
            </a:r>
            <a:r>
              <a:rPr lang="fr-CA" baseline="-25000" dirty="0"/>
              <a:t>h</a:t>
            </a:r>
            <a:r>
              <a:rPr lang="fr-CA" dirty="0"/>
              <a:t> autour des fronts actifs d’horloge</a:t>
            </a:r>
            <a:r>
              <a:rPr lang="fr-CA" dirty="0" smtClean="0"/>
              <a:t>?</a:t>
            </a:r>
            <a:endParaRPr lang="fr-CA" dirty="0"/>
          </a:p>
        </p:txBody>
      </p:sp>
      <p:sp>
        <p:nvSpPr>
          <p:cNvPr id="4" name="Espace réservé du numéro de diapositive 3"/>
          <p:cNvSpPr>
            <a:spLocks noGrp="1"/>
          </p:cNvSpPr>
          <p:nvPr>
            <p:ph type="sldNum" sz="quarter" idx="10"/>
          </p:nvPr>
        </p:nvSpPr>
        <p:spPr/>
        <p:txBody>
          <a:bodyPr/>
          <a:lstStyle/>
          <a:p>
            <a:pPr>
              <a:defRPr/>
            </a:pPr>
            <a:fld id="{BD2D6210-C10D-41B7-A949-B7CB3C7C4530}" type="slidenum">
              <a:rPr lang="fr-CA"/>
              <a:pPr>
                <a:defRPr/>
              </a:pPr>
              <a:t>2</a:t>
            </a:fld>
            <a:endParaRPr lang="fr-CA"/>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CA"/>
          </a:p>
        </p:txBody>
      </p:sp>
    </p:spTree>
    <p:extLst>
      <p:ext uri="{BB962C8B-B14F-4D97-AF65-F5344CB8AC3E}">
        <p14:creationId xmlns:p14="http://schemas.microsoft.com/office/powerpoint/2010/main" val="89266426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CA" dirty="0" smtClean="0"/>
              <a:t>Synchronisation entre domaines d’horloge différents</a:t>
            </a:r>
          </a:p>
        </p:txBody>
      </p:sp>
      <p:sp>
        <p:nvSpPr>
          <p:cNvPr id="8195" name="Espace réservé du contenu 6"/>
          <p:cNvSpPr>
            <a:spLocks noGrp="1"/>
          </p:cNvSpPr>
          <p:nvPr>
            <p:ph sz="half" idx="1"/>
          </p:nvPr>
        </p:nvSpPr>
        <p:spPr/>
        <p:txBody>
          <a:bodyPr/>
          <a:lstStyle/>
          <a:p>
            <a:r>
              <a:rPr lang="fr-CA" dirty="0" smtClean="0"/>
              <a:t>Utiliser deux bascules connectées en cascade.</a:t>
            </a:r>
          </a:p>
          <a:p>
            <a:r>
              <a:rPr lang="fr-CA" dirty="0" smtClean="0"/>
              <a:t>La première bascule est reliée à la source asynchrone.</a:t>
            </a:r>
          </a:p>
          <a:p>
            <a:r>
              <a:rPr lang="fr-CA" dirty="0" smtClean="0"/>
              <a:t>Son signal de sortie, </a:t>
            </a:r>
            <a:r>
              <a:rPr lang="fr-CA" i="1" dirty="0" err="1" smtClean="0"/>
              <a:t>S</a:t>
            </a:r>
            <a:r>
              <a:rPr lang="fr-CA" baseline="-25000" dirty="0" err="1" smtClean="0"/>
              <a:t>meta</a:t>
            </a:r>
            <a:r>
              <a:rPr lang="fr-CA" dirty="0" smtClean="0"/>
              <a:t>, peut être métastable (une valeur variable entre 0 et 1).</a:t>
            </a:r>
          </a:p>
          <a:p>
            <a:r>
              <a:rPr lang="fr-CA" dirty="0" smtClean="0"/>
              <a:t>La probabilité de métastabilité est (</a:t>
            </a:r>
            <a:r>
              <a:rPr lang="fr-CA" i="1" dirty="0" err="1" smtClean="0"/>
              <a:t>t</a:t>
            </a:r>
            <a:r>
              <a:rPr lang="fr-CA" baseline="-25000" dirty="0" err="1" smtClean="0"/>
              <a:t>su</a:t>
            </a:r>
            <a:r>
              <a:rPr lang="fr-CA" dirty="0" smtClean="0"/>
              <a:t> </a:t>
            </a:r>
            <a:r>
              <a:rPr lang="fr-CA" dirty="0"/>
              <a:t>+ </a:t>
            </a:r>
            <a:r>
              <a:rPr lang="fr-CA" i="1" dirty="0"/>
              <a:t>t</a:t>
            </a:r>
            <a:r>
              <a:rPr lang="fr-CA" baseline="-25000" dirty="0"/>
              <a:t>h</a:t>
            </a:r>
            <a:r>
              <a:rPr lang="fr-CA" dirty="0"/>
              <a:t>) / </a:t>
            </a:r>
            <a:r>
              <a:rPr lang="fr-CA" i="1" dirty="0" smtClean="0"/>
              <a:t>T</a:t>
            </a:r>
            <a:r>
              <a:rPr lang="fr-CA" dirty="0" smtClean="0"/>
              <a:t>, où T est la période d’horloge du système.</a:t>
            </a:r>
          </a:p>
        </p:txBody>
      </p:sp>
      <p:sp>
        <p:nvSpPr>
          <p:cNvPr id="2" name="Espace réservé du contenu 1"/>
          <p:cNvSpPr>
            <a:spLocks noGrp="1"/>
          </p:cNvSpPr>
          <p:nvPr>
            <p:ph sz="half" idx="2"/>
          </p:nvPr>
        </p:nvSpPr>
        <p:spPr/>
        <p:txBody>
          <a:bodyPr/>
          <a:lstStyle/>
          <a:p>
            <a:r>
              <a:rPr lang="fr-CA" dirty="0"/>
              <a:t>La seconde bascule peut recevoir un </a:t>
            </a:r>
            <a:r>
              <a:rPr lang="fr-CA" dirty="0" smtClean="0"/>
              <a:t>signal métastable</a:t>
            </a:r>
            <a:r>
              <a:rPr lang="fr-CA" dirty="0"/>
              <a:t>, mais en principe il sera stabilisé avant la prochaine transition d’horloge</a:t>
            </a:r>
            <a:r>
              <a:rPr lang="fr-CA" dirty="0" smtClean="0"/>
              <a:t>.</a:t>
            </a:r>
          </a:p>
          <a:p>
            <a:r>
              <a:rPr lang="fr-CA" dirty="0" smtClean="0"/>
              <a:t>Le signal reçu pourrait être incorrect, le système doit effectuer une vérification et correction d’erreur.</a:t>
            </a:r>
            <a:endParaRPr lang="fr-CA" dirty="0"/>
          </a:p>
        </p:txBody>
      </p:sp>
      <p:sp>
        <p:nvSpPr>
          <p:cNvPr id="4" name="Espace réservé du numéro de diapositive 3"/>
          <p:cNvSpPr>
            <a:spLocks noGrp="1"/>
          </p:cNvSpPr>
          <p:nvPr>
            <p:ph type="sldNum" sz="quarter" idx="10"/>
          </p:nvPr>
        </p:nvSpPr>
        <p:spPr/>
        <p:txBody>
          <a:bodyPr/>
          <a:lstStyle/>
          <a:p>
            <a:pPr>
              <a:defRPr/>
            </a:pPr>
            <a:fld id="{BD2D6210-C10D-41B7-A949-B7CB3C7C4530}" type="slidenum">
              <a:rPr lang="fr-CA"/>
              <a:pPr>
                <a:defRPr/>
              </a:pPr>
              <a:t>3</a:t>
            </a:fld>
            <a:endParaRPr lang="fr-CA"/>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CA"/>
          </a:p>
        </p:txBody>
      </p:sp>
      <p:pic>
        <p:nvPicPr>
          <p:cNvPr id="7" name="Image 6" descr="doublebuffer.wmf"/>
          <p:cNvPicPr>
            <a:picLocks noChangeAspect="1"/>
          </p:cNvPicPr>
          <p:nvPr/>
        </p:nvPicPr>
        <p:blipFill>
          <a:blip r:embed="rId2" cstate="print"/>
          <a:stretch>
            <a:fillRect/>
          </a:stretch>
        </p:blipFill>
        <p:spPr>
          <a:xfrm>
            <a:off x="1225303" y="4191000"/>
            <a:ext cx="9747497" cy="2073278"/>
          </a:xfrm>
          <a:prstGeom prst="rect">
            <a:avLst/>
          </a:prstGeom>
        </p:spPr>
      </p:pic>
    </p:spTree>
    <p:extLst>
      <p:ext uri="{BB962C8B-B14F-4D97-AF65-F5344CB8AC3E}">
        <p14:creationId xmlns:p14="http://schemas.microsoft.com/office/powerpoint/2010/main" val="352031453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tre 1"/>
          <p:cNvSpPr>
            <a:spLocks noGrp="1"/>
          </p:cNvSpPr>
          <p:nvPr>
            <p:ph type="title"/>
          </p:nvPr>
        </p:nvSpPr>
        <p:spPr/>
        <p:txBody>
          <a:bodyPr/>
          <a:lstStyle/>
          <a:p>
            <a:r>
              <a:rPr lang="fr-CA" dirty="0" smtClean="0"/>
              <a:t>Synchronisation entre domaines d’horloge différents</a:t>
            </a:r>
          </a:p>
        </p:txBody>
      </p:sp>
      <p:sp>
        <p:nvSpPr>
          <p:cNvPr id="8195" name="Espace réservé du contenu 6"/>
          <p:cNvSpPr>
            <a:spLocks noGrp="1"/>
          </p:cNvSpPr>
          <p:nvPr>
            <p:ph sz="half" idx="1"/>
          </p:nvPr>
        </p:nvSpPr>
        <p:spPr/>
        <p:txBody>
          <a:bodyPr/>
          <a:lstStyle/>
          <a:p>
            <a:r>
              <a:rPr lang="fr-CA" dirty="0" smtClean="0"/>
              <a:t>Il est possible d’augmenter la performance du circuit de synchronisation:</a:t>
            </a:r>
          </a:p>
          <a:p>
            <a:pPr lvl="1"/>
            <a:r>
              <a:rPr lang="fr-CA" dirty="0" smtClean="0"/>
              <a:t>en augmentant le nombre de bascules dans la chaîne; ou,</a:t>
            </a:r>
          </a:p>
          <a:p>
            <a:pPr lvl="1"/>
            <a:r>
              <a:rPr lang="fr-CA" dirty="0" smtClean="0"/>
              <a:t>en alimentant la deuxième bascule avec une horloge plus lente.</a:t>
            </a:r>
          </a:p>
          <a:p>
            <a:pPr lvl="2"/>
            <a:r>
              <a:rPr lang="fr-CA" dirty="0" smtClean="0"/>
              <a:t>Cependant, dans ce cas on introduit habituellement un déphasage d’horloge qui doit ensuite être compensé.</a:t>
            </a:r>
          </a:p>
          <a:p>
            <a:r>
              <a:rPr lang="fr-CA" dirty="0" smtClean="0"/>
              <a:t>Dans le circuit du double tampon, on suppose que la fréquence d’horloge du système synchrone est beaucoup plus grande que la fréquence avec laquelle varie la sortie de la source asynchrone, et donc qu’on l’échantillonne suffisamment souvent.</a:t>
            </a:r>
          </a:p>
          <a:p>
            <a:endParaRPr lang="fr-CA" dirty="0"/>
          </a:p>
        </p:txBody>
      </p:sp>
      <p:sp>
        <p:nvSpPr>
          <p:cNvPr id="4" name="Espace réservé du numéro de diapositive 3"/>
          <p:cNvSpPr>
            <a:spLocks noGrp="1"/>
          </p:cNvSpPr>
          <p:nvPr>
            <p:ph type="sldNum" sz="quarter" idx="10"/>
          </p:nvPr>
        </p:nvSpPr>
        <p:spPr/>
        <p:txBody>
          <a:bodyPr/>
          <a:lstStyle/>
          <a:p>
            <a:pPr>
              <a:defRPr/>
            </a:pPr>
            <a:fld id="{BD2D6210-C10D-41B7-A949-B7CB3C7C4530}" type="slidenum">
              <a:rPr lang="fr-CA"/>
              <a:pPr>
                <a:defRPr/>
              </a:pPr>
              <a:t>4</a:t>
            </a:fld>
            <a:endParaRPr lang="fr-CA"/>
          </a:p>
        </p:txBody>
      </p:sp>
      <p:sp>
        <p:nvSpPr>
          <p:cNvPr id="1026" name="Rectangle 2"/>
          <p:cNvSpPr>
            <a:spLocks noChangeArrowheads="1"/>
          </p:cNvSpPr>
          <p:nvPr/>
        </p:nvSpPr>
        <p:spPr bwMode="auto">
          <a:xfrm>
            <a:off x="0" y="-184666"/>
            <a:ext cx="184731" cy="36933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fr-CA"/>
          </a:p>
        </p:txBody>
      </p:sp>
      <p:pic>
        <p:nvPicPr>
          <p:cNvPr id="7" name="Image 6" descr="doublebuffer.wmf"/>
          <p:cNvPicPr>
            <a:picLocks noChangeAspect="1"/>
          </p:cNvPicPr>
          <p:nvPr/>
        </p:nvPicPr>
        <p:blipFill>
          <a:blip r:embed="rId2" cstate="print"/>
          <a:stretch>
            <a:fillRect/>
          </a:stretch>
        </p:blipFill>
        <p:spPr>
          <a:xfrm>
            <a:off x="6074217" y="1752600"/>
            <a:ext cx="5898107" cy="1254519"/>
          </a:xfrm>
          <a:prstGeom prst="rect">
            <a:avLst/>
          </a:prstGeom>
        </p:spPr>
      </p:pic>
    </p:spTree>
    <p:extLst>
      <p:ext uri="{BB962C8B-B14F-4D97-AF65-F5344CB8AC3E}">
        <p14:creationId xmlns:p14="http://schemas.microsoft.com/office/powerpoint/2010/main" val="111145760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CA" dirty="0" smtClean="0"/>
              <a:t>Vous devriez maintenant être capable de …</a:t>
            </a:r>
            <a:endParaRPr lang="fr-CA" dirty="0"/>
          </a:p>
        </p:txBody>
      </p:sp>
      <p:sp>
        <p:nvSpPr>
          <p:cNvPr id="4" name="Espace réservé du contenu 3"/>
          <p:cNvSpPr>
            <a:spLocks noGrp="1"/>
          </p:cNvSpPr>
          <p:nvPr>
            <p:ph sz="half" idx="1"/>
          </p:nvPr>
        </p:nvSpPr>
        <p:spPr/>
        <p:txBody>
          <a:bodyPr/>
          <a:lstStyle/>
          <a:p>
            <a:r>
              <a:rPr lang="fr-CA" sz="1800" dirty="0"/>
              <a:t>Expliquer le problème de la synchronisation entre domaines d’horloge et expliquer à l’aide d’un diagramme une manière de le minimiser. (B3)</a:t>
            </a:r>
          </a:p>
        </p:txBody>
      </p:sp>
      <p:sp>
        <p:nvSpPr>
          <p:cNvPr id="3" name="Espace réservé du numéro de diapositive 2"/>
          <p:cNvSpPr>
            <a:spLocks noGrp="1"/>
          </p:cNvSpPr>
          <p:nvPr>
            <p:ph type="sldNum" sz="quarter" idx="10"/>
          </p:nvPr>
        </p:nvSpPr>
        <p:spPr/>
        <p:txBody>
          <a:bodyPr/>
          <a:lstStyle/>
          <a:p>
            <a:pPr>
              <a:defRPr/>
            </a:pPr>
            <a:fld id="{D28BE8E4-6591-45C6-A272-62105CCA8EB3}" type="slidenum">
              <a:rPr lang="fr-CA" smtClean="0"/>
              <a:pPr>
                <a:defRPr/>
              </a:pPr>
              <a:t>5</a:t>
            </a:fld>
            <a:endParaRPr lang="fr-CA"/>
          </a:p>
        </p:txBody>
      </p:sp>
      <p:graphicFrame>
        <p:nvGraphicFramePr>
          <p:cNvPr id="5" name="Tableau 4"/>
          <p:cNvGraphicFramePr>
            <a:graphicFrameLocks noGrp="1"/>
          </p:cNvGraphicFramePr>
          <p:nvPr>
            <p:extLst>
              <p:ext uri="{D42A27DB-BD31-4B8C-83A1-F6EECF244321}">
                <p14:modId xmlns:p14="http://schemas.microsoft.com/office/powerpoint/2010/main" val="1478154495"/>
              </p:ext>
            </p:extLst>
          </p:nvPr>
        </p:nvGraphicFramePr>
        <p:xfrm>
          <a:off x="6934200" y="5029200"/>
          <a:ext cx="4745264" cy="1592748"/>
        </p:xfrm>
        <a:graphic>
          <a:graphicData uri="http://schemas.openxmlformats.org/drawingml/2006/table">
            <a:tbl>
              <a:tblPr firstRow="1" bandRow="1">
                <a:tableStyleId>{5C22544A-7EE6-4342-B048-85BDC9FD1C3A}</a:tableStyleId>
              </a:tblPr>
              <a:tblGrid>
                <a:gridCol w="533400"/>
                <a:gridCol w="4211864"/>
              </a:tblGrid>
              <a:tr h="165044">
                <a:tc>
                  <a:txBody>
                    <a:bodyPr/>
                    <a:lstStyle/>
                    <a:p>
                      <a:r>
                        <a:rPr lang="fr-CA" sz="1100" dirty="0" smtClean="0"/>
                        <a:t>Code</a:t>
                      </a:r>
                      <a:endParaRPr lang="fr-FR" sz="1100" dirty="0"/>
                    </a:p>
                  </a:txBody>
                  <a:tcPr/>
                </a:tc>
                <a:tc>
                  <a:txBody>
                    <a:bodyPr/>
                    <a:lstStyle/>
                    <a:p>
                      <a:r>
                        <a:rPr lang="fr-CA" sz="1100" dirty="0" smtClean="0"/>
                        <a:t>Niveau (http://fr.wikipedia.org/wiki/Taxonomie_de_Bloom)</a:t>
                      </a:r>
                      <a:endParaRPr lang="fr-FR" sz="1100" dirty="0"/>
                    </a:p>
                  </a:txBody>
                  <a:tcPr/>
                </a:tc>
              </a:tr>
              <a:tr h="165044">
                <a:tc>
                  <a:txBody>
                    <a:bodyPr/>
                    <a:lstStyle/>
                    <a:p>
                      <a:r>
                        <a:rPr lang="fr-CA" sz="1100" dirty="0" smtClean="0"/>
                        <a:t>B1</a:t>
                      </a:r>
                      <a:endParaRPr lang="fr-FR" sz="1100" dirty="0"/>
                    </a:p>
                  </a:txBody>
                  <a:tcPr/>
                </a:tc>
                <a:tc>
                  <a:txBody>
                    <a:bodyPr/>
                    <a:lstStyle/>
                    <a:p>
                      <a:r>
                        <a:rPr lang="fr-CA" sz="1100" dirty="0" smtClean="0"/>
                        <a:t>Connaissance</a:t>
                      </a:r>
                      <a:r>
                        <a:rPr lang="fr-CA" sz="1100" baseline="0" dirty="0" smtClean="0"/>
                        <a:t> – mémoriser de l’information.</a:t>
                      </a:r>
                      <a:endParaRPr lang="fr-FR" sz="1100" dirty="0"/>
                    </a:p>
                  </a:txBody>
                  <a:tcPr/>
                </a:tc>
              </a:tr>
              <a:tr h="165044">
                <a:tc>
                  <a:txBody>
                    <a:bodyPr/>
                    <a:lstStyle/>
                    <a:p>
                      <a:r>
                        <a:rPr lang="fr-CA" sz="1100" dirty="0" smtClean="0"/>
                        <a:t>B2</a:t>
                      </a:r>
                      <a:endParaRPr lang="fr-FR" sz="1100" dirty="0"/>
                    </a:p>
                  </a:txBody>
                  <a:tcPr/>
                </a:tc>
                <a:tc>
                  <a:txBody>
                    <a:bodyPr/>
                    <a:lstStyle/>
                    <a:p>
                      <a:r>
                        <a:rPr lang="fr-CA" sz="1100" dirty="0" smtClean="0"/>
                        <a:t>Compréhension</a:t>
                      </a:r>
                      <a:r>
                        <a:rPr lang="fr-CA" sz="1100" baseline="0" dirty="0" smtClean="0"/>
                        <a:t> – interpréter l’information.</a:t>
                      </a:r>
                      <a:endParaRPr lang="fr-FR" sz="1100" dirty="0"/>
                    </a:p>
                  </a:txBody>
                  <a:tcPr/>
                </a:tc>
              </a:tr>
              <a:tr h="271836">
                <a:tc>
                  <a:txBody>
                    <a:bodyPr/>
                    <a:lstStyle/>
                    <a:p>
                      <a:r>
                        <a:rPr lang="fr-CA" sz="1100" dirty="0" smtClean="0"/>
                        <a:t>B3</a:t>
                      </a:r>
                      <a:endParaRPr lang="fr-FR" sz="1100" dirty="0"/>
                    </a:p>
                  </a:txBody>
                  <a:tcPr/>
                </a:tc>
                <a:tc>
                  <a:txBody>
                    <a:bodyPr/>
                    <a:lstStyle/>
                    <a:p>
                      <a:r>
                        <a:rPr lang="fr-CA" sz="1100" dirty="0" smtClean="0"/>
                        <a:t>Application – confronter les connaissances à des cas pratiques</a:t>
                      </a:r>
                      <a:r>
                        <a:rPr lang="fr-CA" sz="1100" baseline="0" dirty="0" smtClean="0"/>
                        <a:t> simples.</a:t>
                      </a:r>
                      <a:endParaRPr lang="fr-FR" sz="1100" dirty="0"/>
                    </a:p>
                  </a:txBody>
                  <a:tcPr/>
                </a:tc>
              </a:tr>
              <a:tr h="271836">
                <a:tc>
                  <a:txBody>
                    <a:bodyPr/>
                    <a:lstStyle/>
                    <a:p>
                      <a:r>
                        <a:rPr lang="fr-CA" sz="1100" dirty="0" smtClean="0"/>
                        <a:t>B4</a:t>
                      </a:r>
                      <a:endParaRPr lang="fr-FR" sz="1100" dirty="0"/>
                    </a:p>
                  </a:txBody>
                  <a:tcPr/>
                </a:tc>
                <a:tc>
                  <a:txBody>
                    <a:bodyPr/>
                    <a:lstStyle/>
                    <a:p>
                      <a:r>
                        <a:rPr lang="fr-CA" sz="1100" dirty="0" smtClean="0"/>
                        <a:t>Analyse – décomposer un problème, cas pratiques plus complexes.</a:t>
                      </a:r>
                      <a:endParaRPr lang="fr-FR" sz="1100" dirty="0"/>
                    </a:p>
                  </a:txBody>
                  <a:tcPr/>
                </a:tc>
              </a:tr>
              <a:tr h="271836">
                <a:tc>
                  <a:txBody>
                    <a:bodyPr/>
                    <a:lstStyle/>
                    <a:p>
                      <a:r>
                        <a:rPr lang="fr-CA" sz="1100" dirty="0" smtClean="0"/>
                        <a:t>B5</a:t>
                      </a:r>
                      <a:endParaRPr lang="fr-FR" sz="1100" dirty="0"/>
                    </a:p>
                  </a:txBody>
                  <a:tcPr/>
                </a:tc>
                <a:tc>
                  <a:txBody>
                    <a:bodyPr/>
                    <a:lstStyle/>
                    <a:p>
                      <a:r>
                        <a:rPr lang="fr-CA" sz="1100" dirty="0" smtClean="0"/>
                        <a:t>Synthèse – expression personnelle, cas pratiques plus complexes.</a:t>
                      </a:r>
                      <a:endParaRPr lang="fr-FR" sz="1100" dirty="0"/>
                    </a:p>
                  </a:txBody>
                  <a:tcPr/>
                </a:tc>
              </a:tr>
            </a:tbl>
          </a:graphicData>
        </a:graphic>
      </p:graphicFrame>
    </p:spTree>
    <p:extLst>
      <p:ext uri="{BB962C8B-B14F-4D97-AF65-F5344CB8AC3E}">
        <p14:creationId xmlns:p14="http://schemas.microsoft.com/office/powerpoint/2010/main" val="2379337012"/>
      </p:ext>
    </p:extLst>
  </p:cSld>
  <p:clrMapOvr>
    <a:masterClrMapping/>
  </p:clrMapOvr>
  <p:timing>
    <p:tnLst>
      <p:par>
        <p:cTn id="1" dur="indefinite" restart="never" nodeType="tmRoot"/>
      </p:par>
    </p:tnLst>
  </p:timing>
</p:sld>
</file>

<file path=ppt/theme/theme1.xml><?xml version="1.0" encoding="utf-8"?>
<a:theme xmlns:a="http://schemas.openxmlformats.org/drawingml/2006/main" name="presentationCour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1Introduction</Template>
  <TotalTime>4911</TotalTime>
  <Words>399</Words>
  <Application>Microsoft Office PowerPoint</Application>
  <PresentationFormat>Grand écran</PresentationFormat>
  <Paragraphs>38</Paragraphs>
  <Slides>5</Slides>
  <Notes>0</Notes>
  <HiddenSlides>0</HiddenSlides>
  <MMClips>0</MMClips>
  <ScaleCrop>false</ScaleCrop>
  <HeadingPairs>
    <vt:vector size="6" baseType="variant">
      <vt:variant>
        <vt:lpstr>Polices utilisées</vt:lpstr>
      </vt:variant>
      <vt:variant>
        <vt:i4>2</vt:i4>
      </vt:variant>
      <vt:variant>
        <vt:lpstr>Thème</vt:lpstr>
      </vt:variant>
      <vt:variant>
        <vt:i4>1</vt:i4>
      </vt:variant>
      <vt:variant>
        <vt:lpstr>Titres des diapositives</vt:lpstr>
      </vt:variant>
      <vt:variant>
        <vt:i4>5</vt:i4>
      </vt:variant>
    </vt:vector>
  </HeadingPairs>
  <TitlesOfParts>
    <vt:vector size="8" baseType="lpstr">
      <vt:lpstr>Arial</vt:lpstr>
      <vt:lpstr>Calibri</vt:lpstr>
      <vt:lpstr>presentationCours</vt:lpstr>
      <vt:lpstr>Synchronisation entre domaines d’horloge différents</vt:lpstr>
      <vt:lpstr>Synchronisation entre domaines d’horloge différents</vt:lpstr>
      <vt:lpstr>Synchronisation entre domaines d’horloge différents</vt:lpstr>
      <vt:lpstr>Synchronisation entre domaines d’horloge différents</vt:lpstr>
      <vt:lpstr>Vous devriez maintenant être capable de …</vt:lpstr>
    </vt:vector>
  </TitlesOfParts>
  <Company>POLYMTL</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Introduction</dc:title>
  <dc:creator>Pierre Langlois</dc:creator>
  <cp:lastModifiedBy>Pierre Langlois</cp:lastModifiedBy>
  <cp:revision>656</cp:revision>
  <dcterms:created xsi:type="dcterms:W3CDTF">2009-09-03T13:30:34Z</dcterms:created>
  <dcterms:modified xsi:type="dcterms:W3CDTF">2014-11-14T21:25:16Z</dcterms:modified>
</cp:coreProperties>
</file>