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8"/>
  </p:notesMasterIdLst>
  <p:handoutMasterIdLst>
    <p:handoutMasterId r:id="rId19"/>
  </p:handoutMasterIdLst>
  <p:sldIdLst>
    <p:sldId id="256" r:id="rId2"/>
    <p:sldId id="421" r:id="rId3"/>
    <p:sldId id="479" r:id="rId4"/>
    <p:sldId id="455" r:id="rId5"/>
    <p:sldId id="456" r:id="rId6"/>
    <p:sldId id="457" r:id="rId7"/>
    <p:sldId id="463" r:id="rId8"/>
    <p:sldId id="461" r:id="rId9"/>
    <p:sldId id="459" r:id="rId10"/>
    <p:sldId id="481" r:id="rId11"/>
    <p:sldId id="485" r:id="rId12"/>
    <p:sldId id="484" r:id="rId13"/>
    <p:sldId id="482" r:id="rId14"/>
    <p:sldId id="483" r:id="rId15"/>
    <p:sldId id="486" r:id="rId16"/>
    <p:sldId id="303" r:id="rId17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2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4" autoAdjust="0"/>
    <p:restoredTop sz="96984" autoAdjust="0"/>
  </p:normalViewPr>
  <p:slideViewPr>
    <p:cSldViewPr>
      <p:cViewPr varScale="1">
        <p:scale>
          <a:sx n="103" d="100"/>
          <a:sy n="103" d="100"/>
        </p:scale>
        <p:origin x="-144" y="-104"/>
      </p:cViewPr>
      <p:guideLst>
        <p:guide orient="horz" pos="4224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howGuides="1">
      <p:cViewPr varScale="1">
        <p:scale>
          <a:sx n="102" d="100"/>
          <a:sy n="102" d="100"/>
        </p:scale>
        <p:origin x="3252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94451-A89E-4725-8413-5678DE932E3D}" type="datetimeFigureOut">
              <a:rPr lang="fr-CA" smtClean="0"/>
              <a:t>2014-11-14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203FD-9785-47BD-80F8-5A62C494DD6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2846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78C2F68-A10D-43F4-A479-56FE030F73B2}" type="datetimeFigureOut">
              <a:rPr lang="fr-FR"/>
              <a:pPr>
                <a:defRPr/>
              </a:pPr>
              <a:t>2014-11-14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A5F2D7-1004-42BA-8530-5564CEA589E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7910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2529-5FD2-4024-9DE7-2CCFFFC4DBA2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5872165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3759200" y="6172203"/>
            <a:ext cx="4673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http://creativecommons.org/licenses/by-nc-sa/2.5/ca/</a:t>
            </a:r>
            <a:endParaRPr lang="fr-CA" sz="1000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562600" y="5896692"/>
            <a:ext cx="2743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Pierre Langlois</a:t>
            </a:r>
            <a:endParaRPr lang="fr-CA" sz="10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3200" y="1600200"/>
            <a:ext cx="11785600" cy="48006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un contenu à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0672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03200" y="152400"/>
            <a:ext cx="1178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  <a:endParaRPr lang="fr-CA" dirty="0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03200" y="1143000"/>
            <a:ext cx="11785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0800" y="6416678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66B14-A7FF-4E2A-AE43-545D1BA4EA4B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965200" y="6553200"/>
            <a:ext cx="4673600" cy="153988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dirty="0">
                <a:latin typeface="+mn-lt"/>
                <a:cs typeface="+mn-cs"/>
              </a:rPr>
              <a:t>INF3500 : </a:t>
            </a:r>
            <a:r>
              <a:rPr lang="fr-CA" sz="1000" dirty="0" smtClean="0">
                <a:latin typeface="+mn-lt"/>
                <a:cs typeface="+mn-cs"/>
              </a:rPr>
              <a:t>Conception </a:t>
            </a:r>
            <a:r>
              <a:rPr lang="fr-CA" sz="1000" dirty="0">
                <a:latin typeface="+mn-lt"/>
                <a:cs typeface="+mn-cs"/>
              </a:rPr>
              <a:t>et implémentation de systèmes numériques</a:t>
            </a:r>
          </a:p>
        </p:txBody>
      </p:sp>
      <p:cxnSp>
        <p:nvCxnSpPr>
          <p:cNvPr id="9" name="Connecteur droit 6"/>
          <p:cNvCxnSpPr>
            <a:cxnSpLocks noChangeShapeType="1"/>
          </p:cNvCxnSpPr>
          <p:nvPr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Connecteur droit 6"/>
          <p:cNvCxnSpPr>
            <a:cxnSpLocks noChangeShapeType="1"/>
          </p:cNvCxnSpPr>
          <p:nvPr userDrawn="1"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11" name="Picture 2" descr="C:\Users\pierre\Desktop\polytechnique_genie_gauche_fr_cmyk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1" y="6417332"/>
            <a:ext cx="859171" cy="40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8" r:id="rId4"/>
    <p:sldLayoutId id="2147483657" r:id="rId5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0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4" Type="http://schemas.openxmlformats.org/officeDocument/2006/relationships/image" Target="../media/image14.png"/><Relationship Id="rId5" Type="http://schemas.openxmlformats.org/officeDocument/2006/relationships/oleObject" Target="../embeddings/oleObject4.bin"/><Relationship Id="rId6" Type="http://schemas.openxmlformats.org/officeDocument/2006/relationships/image" Target="../media/image12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4" Type="http://schemas.openxmlformats.org/officeDocument/2006/relationships/image" Target="../media/image17.png"/><Relationship Id="rId5" Type="http://schemas.openxmlformats.org/officeDocument/2006/relationships/oleObject" Target="../embeddings/oleObject5.bin"/><Relationship Id="rId6" Type="http://schemas.openxmlformats.org/officeDocument/2006/relationships/image" Target="../media/image21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4" Type="http://schemas.openxmlformats.org/officeDocument/2006/relationships/oleObject" Target="../embeddings/oleObject6.bin"/><Relationship Id="rId5" Type="http://schemas.openxmlformats.org/officeDocument/2006/relationships/image" Target="../media/image12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9.png"/><Relationship Id="rId5" Type="http://schemas.openxmlformats.org/officeDocument/2006/relationships/image" Target="../media/image11.emf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5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4" Type="http://schemas.openxmlformats.org/officeDocument/2006/relationships/image" Target="../media/image7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2.wmf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5.wmf"/><Relationship Id="rId5" Type="http://schemas.openxmlformats.org/officeDocument/2006/relationships/image" Target="../media/image16.png"/><Relationship Id="rId6" Type="http://schemas.openxmlformats.org/officeDocument/2006/relationships/image" Target="../media/image17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12.wmf"/><Relationship Id="rId5" Type="http://schemas.openxmlformats.org/officeDocument/2006/relationships/image" Target="../media/image18.png"/><Relationship Id="rId6" Type="http://schemas.openxmlformats.org/officeDocument/2006/relationships/image" Target="../media/image19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Le problème du déphasage d’horloge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fr-C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Exemple</a:t>
            </a:r>
          </a:p>
        </p:txBody>
      </p:sp>
      <p:sp>
        <p:nvSpPr>
          <p:cNvPr id="8195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Les bascules ont des délais de propagation de 2 ns, un temps de préparation de 1 ns, et un temps de maintien de 1 ns.</a:t>
            </a:r>
          </a:p>
          <a:p>
            <a:r>
              <a:rPr lang="fr-CA" dirty="0" smtClean="0"/>
              <a:t>La fréquence d’horloge est de 100 </a:t>
            </a:r>
            <a:r>
              <a:rPr lang="fr-CA" dirty="0" smtClean="0"/>
              <a:t>MHz.</a:t>
            </a:r>
            <a:endParaRPr lang="fr-CA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/>
              <a:t>Pour chaque chemin, déterminer les valeurs acceptables de déphasage d’horloge</a:t>
            </a:r>
            <a:r>
              <a:rPr lang="fr-CA" dirty="0" smtClean="0"/>
              <a:t>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2D6210-C10D-41B7-A949-B7CB3C7C4530}" type="slidenum">
              <a:rPr lang="fr-CA"/>
              <a:pPr>
                <a:defRPr/>
              </a:pPr>
              <a:t>10</a:t>
            </a:fld>
            <a:endParaRPr lang="fr-CA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pic>
        <p:nvPicPr>
          <p:cNvPr id="9" name="Image 8" descr="clockskeqex1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855" y="3276600"/>
            <a:ext cx="6934197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658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Exemple</a:t>
            </a:r>
          </a:p>
        </p:txBody>
      </p:sp>
      <p:sp>
        <p:nvSpPr>
          <p:cNvPr id="8195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Les bascules ont des délais de propagation de 2 ns, un temps de préparation de 1 ns, et un temps de maintien de 1 ns.</a:t>
            </a:r>
          </a:p>
          <a:p>
            <a:r>
              <a:rPr lang="fr-CA" dirty="0" smtClean="0"/>
              <a:t>La fréquence d’horloge est de 100 </a:t>
            </a:r>
            <a:r>
              <a:rPr lang="fr-CA" dirty="0" smtClean="0"/>
              <a:t>MHz.</a:t>
            </a:r>
            <a:endParaRPr lang="fr-CA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/>
              <a:t>Pour chaque chemin, déterminer les valeurs acceptables de déphasage d’horloge</a:t>
            </a:r>
            <a:r>
              <a:rPr lang="fr-CA" dirty="0" smtClean="0"/>
              <a:t>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2D6210-C10D-41B7-A949-B7CB3C7C4530}" type="slidenum">
              <a:rPr lang="fr-CA"/>
              <a:pPr>
                <a:defRPr/>
              </a:pPr>
              <a:t>11</a:t>
            </a:fld>
            <a:endParaRPr lang="fr-CA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pic>
        <p:nvPicPr>
          <p:cNvPr id="9" name="Image 8" descr="clockskeqex1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855" y="3276600"/>
            <a:ext cx="6934197" cy="2971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705600" y="4419600"/>
            <a:ext cx="495000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CA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Arrêtez la vidéo</a:t>
            </a:r>
            <a:br>
              <a:rPr lang="fr-CA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fr-CA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et faites l’exercice!</a:t>
            </a:r>
            <a:endParaRPr lang="fr-FR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0879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Exemple</a:t>
            </a:r>
          </a:p>
        </p:txBody>
      </p:sp>
      <p:sp>
        <p:nvSpPr>
          <p:cNvPr id="8195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Les bascules ont des délais de propagation de 2 ns, un temps de préparation de 1 ns, et un temps de maintien de 1 ns.</a:t>
            </a:r>
          </a:p>
          <a:p>
            <a:r>
              <a:rPr lang="fr-CA" dirty="0" smtClean="0"/>
              <a:t>La fréquence d’horloge est de 100 </a:t>
            </a:r>
            <a:r>
              <a:rPr lang="fr-CA" dirty="0" smtClean="0"/>
              <a:t>MHz.</a:t>
            </a:r>
            <a:endParaRPr lang="fr-CA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/>
              <a:t>Pour chaque chemin, déterminer les valeurs acceptables de déphasage d’horloge</a:t>
            </a:r>
            <a:r>
              <a:rPr lang="fr-CA" dirty="0" smtClean="0"/>
              <a:t>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2D6210-C10D-41B7-A949-B7CB3C7C4530}" type="slidenum">
              <a:rPr lang="fr-CA"/>
              <a:pPr>
                <a:defRPr/>
              </a:pPr>
              <a:t>12</a:t>
            </a:fld>
            <a:endParaRPr lang="fr-CA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391400" y="3313093"/>
            <a:ext cx="3887724" cy="95410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sz="1400" noProof="1">
                <a:latin typeface="+mn-lt"/>
                <a:cs typeface="Courier New" panose="02070309020205020404" pitchFamily="49" charset="0"/>
              </a:rPr>
              <a:t>Cas #1:</a:t>
            </a:r>
          </a:p>
          <a:p>
            <a:r>
              <a:rPr lang="en-CA" sz="1400" noProof="1">
                <a:latin typeface="+mn-lt"/>
                <a:cs typeface="Courier New" panose="02070309020205020404" pitchFamily="49" charset="0"/>
              </a:rPr>
              <a:t>Q3, NET, D1: 2 + 2 + 1 = 5 </a:t>
            </a:r>
            <a:r>
              <a:rPr lang="en-CA" sz="1400" noProof="1" smtClean="0">
                <a:latin typeface="+mn-lt"/>
                <a:cs typeface="Courier New" panose="02070309020205020404" pitchFamily="49" charset="0"/>
              </a:rPr>
              <a:t>ns</a:t>
            </a:r>
          </a:p>
          <a:p>
            <a:r>
              <a:rPr lang="en-CA" sz="1400" noProof="1" smtClean="0">
                <a:latin typeface="+mn-lt"/>
                <a:cs typeface="Courier New" panose="02070309020205020404" pitchFamily="49" charset="0"/>
              </a:rPr>
              <a:t>Q4</a:t>
            </a:r>
            <a:r>
              <a:rPr lang="en-CA" sz="1400" noProof="1">
                <a:latin typeface="+mn-lt"/>
                <a:cs typeface="Courier New" panose="02070309020205020404" pitchFamily="49" charset="0"/>
              </a:rPr>
              <a:t>, NET, D1: 2 + 2 + 1 = 5 </a:t>
            </a:r>
            <a:r>
              <a:rPr lang="en-CA" sz="1400" noProof="1" smtClean="0">
                <a:latin typeface="+mn-lt"/>
                <a:cs typeface="Courier New" panose="02070309020205020404" pitchFamily="49" charset="0"/>
              </a:rPr>
              <a:t>ns</a:t>
            </a:r>
          </a:p>
          <a:p>
            <a:r>
              <a:rPr lang="en-CA" sz="1400" noProof="1" smtClean="0">
                <a:latin typeface="+mn-lt"/>
                <a:cs typeface="Courier New" panose="02070309020205020404" pitchFamily="49" charset="0"/>
              </a:rPr>
              <a:t>Il faut que t</a:t>
            </a:r>
            <a:r>
              <a:rPr lang="en-CA" sz="1400" baseline="-25000" noProof="1" smtClean="0">
                <a:latin typeface="+mn-lt"/>
                <a:cs typeface="Courier New" panose="02070309020205020404" pitchFamily="49" charset="0"/>
              </a:rPr>
              <a:t>cs</a:t>
            </a:r>
            <a:r>
              <a:rPr lang="en-CA" sz="1400" noProof="1" smtClean="0">
                <a:latin typeface="+mn-lt"/>
                <a:cs typeface="Courier New" panose="02070309020205020404" pitchFamily="49" charset="0"/>
              </a:rPr>
              <a:t> soit inférieur à 5 ns.</a:t>
            </a:r>
          </a:p>
        </p:txBody>
      </p:sp>
      <p:pic>
        <p:nvPicPr>
          <p:cNvPr id="9" name="Image 8" descr="clockskeqex1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855" y="3276600"/>
            <a:ext cx="6934197" cy="2971800"/>
          </a:xfrm>
          <a:prstGeom prst="rect">
            <a:avLst/>
          </a:prstGeom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4417920"/>
            <a:ext cx="5410200" cy="2170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4335193"/>
              </p:ext>
            </p:extLst>
          </p:nvPr>
        </p:nvGraphicFramePr>
        <p:xfrm>
          <a:off x="6592358" y="2440290"/>
          <a:ext cx="3897376" cy="54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Équation" r:id="rId5" imgW="1739900" imgH="241300" progId="Equation.3">
                  <p:embed/>
                </p:oleObj>
              </mc:Choice>
              <mc:Fallback>
                <p:oleObj name="Équation" r:id="rId5" imgW="17399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2358" y="2440290"/>
                        <a:ext cx="3897376" cy="5405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1186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Exemple</a:t>
            </a:r>
          </a:p>
        </p:txBody>
      </p:sp>
      <p:sp>
        <p:nvSpPr>
          <p:cNvPr id="8195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Les bascules ont des délais de propagation de 2 ns, un temps de préparation de 1 ns, et un temps de maintien de 1 ns.</a:t>
            </a:r>
          </a:p>
          <a:p>
            <a:r>
              <a:rPr lang="fr-CA" dirty="0" smtClean="0"/>
              <a:t>La fréquence d’horloge est de 100 </a:t>
            </a:r>
            <a:r>
              <a:rPr lang="fr-CA" dirty="0" smtClean="0"/>
              <a:t>MHz.</a:t>
            </a:r>
            <a:endParaRPr lang="fr-CA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/>
              <a:t>Pour chaque chemin, déterminer les valeurs acceptables de déphasage d’horloge</a:t>
            </a:r>
            <a:r>
              <a:rPr lang="fr-CA" dirty="0" smtClean="0"/>
              <a:t>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2D6210-C10D-41B7-A949-B7CB3C7C4530}" type="slidenum">
              <a:rPr lang="fr-CA"/>
              <a:pPr>
                <a:defRPr/>
              </a:pPr>
              <a:t>13</a:t>
            </a:fld>
            <a:endParaRPr lang="fr-CA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391400" y="3299936"/>
            <a:ext cx="3887724" cy="73866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sz="1400" noProof="1" smtClean="0">
                <a:latin typeface="+mn-lt"/>
                <a:cs typeface="Courier New" panose="02070309020205020404" pitchFamily="49" charset="0"/>
              </a:rPr>
              <a:t>Cas </a:t>
            </a:r>
            <a:r>
              <a:rPr lang="en-CA" sz="1400" noProof="1">
                <a:latin typeface="+mn-lt"/>
                <a:cs typeface="Courier New" panose="02070309020205020404" pitchFamily="49" charset="0"/>
              </a:rPr>
              <a:t>#2:</a:t>
            </a:r>
          </a:p>
          <a:p>
            <a:r>
              <a:rPr lang="en-CA" sz="1400" noProof="1">
                <a:latin typeface="+mn-lt"/>
                <a:cs typeface="Courier New" panose="02070309020205020404" pitchFamily="49" charset="0"/>
              </a:rPr>
              <a:t>Q2, D4: 2 </a:t>
            </a:r>
            <a:r>
              <a:rPr lang="en-CA" sz="1400" noProof="1" smtClean="0">
                <a:latin typeface="+mn-lt"/>
                <a:cs typeface="Courier New" panose="02070309020205020404" pitchFamily="49" charset="0"/>
              </a:rPr>
              <a:t>ns</a:t>
            </a:r>
          </a:p>
          <a:p>
            <a:r>
              <a:rPr lang="en-CA" sz="1400" noProof="1" smtClean="0">
                <a:latin typeface="+mn-lt"/>
                <a:cs typeface="Courier New" panose="02070309020205020404" pitchFamily="49" charset="0"/>
              </a:rPr>
              <a:t>Il faut que t</a:t>
            </a:r>
            <a:r>
              <a:rPr lang="en-CA" sz="1400" baseline="-25000" noProof="1" smtClean="0">
                <a:latin typeface="+mn-lt"/>
                <a:cs typeface="Courier New" panose="02070309020205020404" pitchFamily="49" charset="0"/>
              </a:rPr>
              <a:t>cs</a:t>
            </a:r>
            <a:r>
              <a:rPr lang="en-CA" sz="1400" noProof="1" smtClean="0">
                <a:latin typeface="+mn-lt"/>
                <a:cs typeface="Courier New" panose="02070309020205020404" pitchFamily="49" charset="0"/>
              </a:rPr>
              <a:t> soit inférieur à 1 ns.</a:t>
            </a:r>
            <a:endParaRPr lang="en-CA" sz="1400" noProof="1">
              <a:latin typeface="+mn-lt"/>
              <a:cs typeface="Courier New" panose="02070309020205020404" pitchFamily="49" charset="0"/>
            </a:endParaRPr>
          </a:p>
        </p:txBody>
      </p:sp>
      <p:pic>
        <p:nvPicPr>
          <p:cNvPr id="9" name="Image 8" descr="clockskeqex1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855" y="3276600"/>
            <a:ext cx="6934197" cy="2971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53760" y="4614639"/>
            <a:ext cx="6035040" cy="2014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3170246"/>
              </p:ext>
            </p:extLst>
          </p:nvPr>
        </p:nvGraphicFramePr>
        <p:xfrm>
          <a:off x="7086600" y="2395538"/>
          <a:ext cx="3535488" cy="578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Équation" r:id="rId5" imgW="1473120" imgH="241200" progId="Equation.3">
                  <p:embed/>
                </p:oleObj>
              </mc:Choice>
              <mc:Fallback>
                <p:oleObj name="Équation" r:id="rId5" imgW="14731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2395538"/>
                        <a:ext cx="3535488" cy="5788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5950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Exemple</a:t>
            </a:r>
          </a:p>
        </p:txBody>
      </p:sp>
      <p:sp>
        <p:nvSpPr>
          <p:cNvPr id="8195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Les bascules ont des délais de propagation de 2 ns, un temps de préparation de 1 ns, et un temps de maintien de 1 ns.</a:t>
            </a:r>
          </a:p>
          <a:p>
            <a:r>
              <a:rPr lang="fr-CA" dirty="0" smtClean="0"/>
              <a:t>La fréquence d’horloge est de 100 </a:t>
            </a:r>
            <a:r>
              <a:rPr lang="fr-CA" dirty="0" smtClean="0"/>
              <a:t>MHz.</a:t>
            </a:r>
            <a:endParaRPr lang="fr-CA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/>
              <a:t>Pour chaque chemin, déterminer les valeurs acceptables de déphasage d’horloge</a:t>
            </a:r>
            <a:r>
              <a:rPr lang="fr-CA" dirty="0" smtClean="0"/>
              <a:t>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2D6210-C10D-41B7-A949-B7CB3C7C4530}" type="slidenum">
              <a:rPr lang="fr-CA"/>
              <a:pPr>
                <a:defRPr/>
              </a:pPr>
              <a:t>14</a:t>
            </a:fld>
            <a:endParaRPr lang="fr-CA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391400" y="3276600"/>
            <a:ext cx="3887724" cy="1169551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A" sz="1400" noProof="1" smtClean="0">
                <a:latin typeface="+mn-lt"/>
                <a:cs typeface="Courier New" panose="02070309020205020404" pitchFamily="49" charset="0"/>
              </a:rPr>
              <a:t>Cas #3:</a:t>
            </a:r>
          </a:p>
          <a:p>
            <a:r>
              <a:rPr lang="fr-CA" sz="1400" noProof="1" smtClean="0">
                <a:latin typeface="+mn-lt"/>
                <a:cs typeface="Courier New" panose="02070309020205020404" pitchFamily="49" charset="0"/>
              </a:rPr>
              <a:t>Q1, ET, D3: 2 + 3 + 1 = 6 ns</a:t>
            </a:r>
          </a:p>
          <a:p>
            <a:r>
              <a:rPr lang="en-CA" sz="1400" noProof="1" smtClean="0">
                <a:latin typeface="+mn-lt"/>
                <a:cs typeface="Courier New" panose="02070309020205020404" pitchFamily="49" charset="0"/>
              </a:rPr>
              <a:t>Q2, ET, D3: 2 + 3 + 1 = 6 ns</a:t>
            </a:r>
          </a:p>
          <a:p>
            <a:r>
              <a:rPr lang="en-CA" sz="1400" noProof="1" smtClean="0">
                <a:latin typeface="+mn-lt"/>
                <a:cs typeface="Courier New" panose="02070309020205020404" pitchFamily="49" charset="0"/>
              </a:rPr>
              <a:t>Un déphasage d’horloge aurait un effet positif sur ces deux chemins.</a:t>
            </a:r>
          </a:p>
        </p:txBody>
      </p:sp>
      <p:pic>
        <p:nvPicPr>
          <p:cNvPr id="9" name="Image 8" descr="clockskeqex1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855" y="3276600"/>
            <a:ext cx="6934197" cy="2971800"/>
          </a:xfrm>
          <a:prstGeom prst="rect">
            <a:avLst/>
          </a:prstGeom>
        </p:spPr>
      </p:pic>
      <p:graphicFrame>
        <p:nvGraphicFramePr>
          <p:cNvPr id="1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6604445"/>
              </p:ext>
            </p:extLst>
          </p:nvPr>
        </p:nvGraphicFramePr>
        <p:xfrm>
          <a:off x="6616700" y="2361989"/>
          <a:ext cx="3862578" cy="535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" name="Équation" r:id="rId4" imgW="1739900" imgH="241300" progId="Equation.3">
                  <p:embed/>
                </p:oleObj>
              </mc:Choice>
              <mc:Fallback>
                <p:oleObj name="Équation" r:id="rId4" imgW="17399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6700" y="2361989"/>
                        <a:ext cx="3862578" cy="53568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423355" y="4992992"/>
            <a:ext cx="3887724" cy="523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A" sz="1400" noProof="1" smtClean="0">
                <a:latin typeface="+mn-lt"/>
                <a:cs typeface="Courier New" panose="02070309020205020404" pitchFamily="49" charset="0"/>
              </a:rPr>
              <a:t>En conclusion, le déphasage d’horloge de ce circuit doit être inférieur à 1 ns.</a:t>
            </a:r>
            <a:endParaRPr lang="en-CA" sz="1400" noProof="1" smtClean="0">
              <a:latin typeface="+mn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402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Éviter le déphasage d’horloge</a:t>
            </a:r>
          </a:p>
        </p:txBody>
      </p:sp>
      <p:sp>
        <p:nvSpPr>
          <p:cNvPr id="8195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On évite le déphase d’horloge en évitant ses causes.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CA" dirty="0" smtClean="0"/>
              <a:t>signal d’horloge avec des chemins de longueur différente</a:t>
            </a:r>
            <a:r>
              <a:rPr lang="fr-CA" dirty="0"/>
              <a:t>: contrôlé par l’outil de placement</a:t>
            </a:r>
            <a:r>
              <a:rPr lang="fr-CA" dirty="0" smtClean="0"/>
              <a:t>.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CA" dirty="0" smtClean="0"/>
              <a:t>signal d’horloge avec un débalancement de la charge du signal; nécessite un arbre de distribution d’horloge;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CA" dirty="0" smtClean="0"/>
              <a:t>contrôle du signal d’horloge avec de la logique combinatoire (</a:t>
            </a:r>
            <a:r>
              <a:rPr lang="fr-CA" i="1" dirty="0" err="1" smtClean="0"/>
              <a:t>clock</a:t>
            </a:r>
            <a:r>
              <a:rPr lang="fr-CA" i="1" dirty="0" smtClean="0"/>
              <a:t> </a:t>
            </a:r>
            <a:r>
              <a:rPr lang="fr-CA" i="1" dirty="0" err="1" smtClean="0"/>
              <a:t>gating</a:t>
            </a:r>
            <a:r>
              <a:rPr lang="fr-CA" dirty="0" smtClean="0"/>
              <a:t>).</a:t>
            </a:r>
          </a:p>
          <a:p>
            <a:endParaRPr lang="fr-CA" dirty="0" smtClean="0"/>
          </a:p>
          <a:p>
            <a:endParaRPr lang="fr-CA" dirty="0" smtClean="0"/>
          </a:p>
          <a:p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2D6210-C10D-41B7-A949-B7CB3C7C4530}" type="slidenum">
              <a:rPr lang="fr-CA"/>
              <a:pPr>
                <a:defRPr/>
              </a:pPr>
              <a:t>15</a:t>
            </a:fld>
            <a:endParaRPr lang="fr-CA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pic>
        <p:nvPicPr>
          <p:cNvPr id="30731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22022" y="1600200"/>
            <a:ext cx="2336578" cy="280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7" descr="C:\Documents and Settings\p700065\Local Settings\Temporary Internet Files\Content.IE5\OEO7GOJL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73338" y="2403486"/>
            <a:ext cx="1289304" cy="1289304"/>
          </a:xfrm>
          <a:prstGeom prst="rect">
            <a:avLst/>
          </a:prstGeom>
          <a:noFill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4378" y="2193850"/>
            <a:ext cx="3069622" cy="3682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 descr="C:\Documents and Settings\p700065\Local Settings\Temporary Internet Files\Content.IE5\OEO7GOJL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4110" y="4463992"/>
            <a:ext cx="1289304" cy="1289304"/>
          </a:xfrm>
          <a:prstGeom prst="rect">
            <a:avLst/>
          </a:prstGeom>
          <a:noFill/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4062" y="4572000"/>
            <a:ext cx="5121929" cy="2017710"/>
          </a:xfrm>
          <a:prstGeom prst="rect">
            <a:avLst/>
          </a:prstGeom>
        </p:spPr>
      </p:pic>
      <p:pic>
        <p:nvPicPr>
          <p:cNvPr id="13" name="Picture 7" descr="C:\Documents and Settings\p700065\Local Settings\Temporary Internet Files\Content.IE5\OEO7GOJL\MCj044131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0874" y="5467609"/>
            <a:ext cx="1289304" cy="12893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37052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Vous devriez maintenant être capable de …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sz="1800" dirty="0"/>
              <a:t>Expliquer les principes et les causes du déphasage d’horloge. (B2)</a:t>
            </a:r>
            <a:endParaRPr lang="fr-FR" sz="1800" dirty="0"/>
          </a:p>
          <a:p>
            <a:r>
              <a:rPr lang="fr-CA" sz="1800" dirty="0"/>
              <a:t>Expliquer les trois cas à l’aide d’un chronogramme. (B2)</a:t>
            </a:r>
            <a:endParaRPr lang="fr-FR" sz="1800" dirty="0"/>
          </a:p>
          <a:p>
            <a:r>
              <a:rPr lang="fr-CA" sz="1800" smtClean="0"/>
              <a:t>Inclure </a:t>
            </a:r>
            <a:r>
              <a:rPr lang="fr-CA" sz="1800" dirty="0"/>
              <a:t>l’effet du déphasage d’horloge dans l’identification du chemin critique et du calcul de son délai. (B3)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16</a:t>
            </a:fld>
            <a:endParaRPr lang="fr-CA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154495"/>
              </p:ext>
            </p:extLst>
          </p:nvPr>
        </p:nvGraphicFramePr>
        <p:xfrm>
          <a:off x="6934200" y="5029200"/>
          <a:ext cx="4745264" cy="1592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4211864"/>
              </a:tblGrid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Code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Niveau (http://fr.wikipedia.org/wiki/Taxonomie_de_Bloom)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B1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Connaissance</a:t>
                      </a:r>
                      <a:r>
                        <a:rPr lang="fr-CA" sz="1100" baseline="0" dirty="0" smtClean="0"/>
                        <a:t> – mémoriser de l’information.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B2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Compréhension</a:t>
                      </a:r>
                      <a:r>
                        <a:rPr lang="fr-CA" sz="1100" baseline="0" dirty="0" smtClean="0"/>
                        <a:t> – interpréter l’information.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B3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Application – confronter les connaissances à des cas pratiques</a:t>
                      </a:r>
                      <a:r>
                        <a:rPr lang="fr-CA" sz="1100" baseline="0" dirty="0" smtClean="0"/>
                        <a:t> simples.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B4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Analyse – décomposer un problème,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B5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Synthèse – expression personnelle,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337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problème du déphasage </a:t>
            </a:r>
            <a:r>
              <a:rPr lang="fr-CA" dirty="0" smtClean="0"/>
              <a:t>d’horloge</a:t>
            </a:r>
            <a:br>
              <a:rPr lang="fr-CA" dirty="0" smtClean="0"/>
            </a:br>
            <a:r>
              <a:rPr lang="fr-CA" dirty="0" smtClean="0"/>
              <a:t>Sujets de ce thème</a:t>
            </a:r>
            <a:endParaRPr lang="fr-CA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Définition</a:t>
            </a:r>
          </a:p>
          <a:p>
            <a:r>
              <a:rPr lang="fr-CA" dirty="0" smtClean="0"/>
              <a:t>Causes: 3 possibilités</a:t>
            </a:r>
          </a:p>
          <a:p>
            <a:r>
              <a:rPr lang="fr-CA" dirty="0" smtClean="0"/>
              <a:t>Conséquences: 3 cas</a:t>
            </a:r>
          </a:p>
          <a:p>
            <a:r>
              <a:rPr lang="fr-CA" dirty="0" smtClean="0"/>
              <a:t>Exemple</a:t>
            </a:r>
            <a:endParaRPr lang="fr-CA" dirty="0"/>
          </a:p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59060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 déphasage d’horloge</a:t>
            </a:r>
            <a:endParaRPr lang="fr-CA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Le déphasage d’horloge (</a:t>
            </a:r>
            <a:r>
              <a:rPr lang="fr-CA" i="1" dirty="0" err="1" smtClean="0"/>
              <a:t>clock</a:t>
            </a:r>
            <a:r>
              <a:rPr lang="fr-CA" i="1" dirty="0" smtClean="0"/>
              <a:t> </a:t>
            </a:r>
            <a:r>
              <a:rPr lang="fr-CA" i="1" dirty="0" err="1" smtClean="0"/>
              <a:t>skew</a:t>
            </a:r>
            <a:r>
              <a:rPr lang="fr-CA" dirty="0" smtClean="0"/>
              <a:t>) est une situation où les deux bascules d’un chemin reçoivent un signal d’horloge dont les fronts ne sont pas simultanés.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3</a:t>
            </a:fld>
            <a:endParaRPr lang="fr-CA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2362200"/>
            <a:ext cx="8287647" cy="4200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46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0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2193850"/>
            <a:ext cx="2336578" cy="280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déphasage </a:t>
            </a:r>
            <a:r>
              <a:rPr lang="fr-CA" dirty="0" smtClean="0"/>
              <a:t>d’horloge</a:t>
            </a:r>
          </a:p>
        </p:txBody>
      </p:sp>
      <p:sp>
        <p:nvSpPr>
          <p:cNvPr id="8195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Il y a trois façons par lesquelles un déphasage d’horloge peut être introduit entre deux bascules.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CA" u="sng" dirty="0" smtClean="0"/>
              <a:t>signal d’horloge avec des chemins de longueur différente</a:t>
            </a:r>
            <a:r>
              <a:rPr lang="fr-CA" dirty="0" smtClean="0"/>
              <a:t>;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CA" dirty="0" smtClean="0"/>
              <a:t>signal d’horloge avec un débalancement de la charge du signal; et,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CA" dirty="0" smtClean="0"/>
              <a:t>contrôle du signal d’horloge avec de la logique combinatoire (</a:t>
            </a:r>
            <a:r>
              <a:rPr lang="fr-CA" i="1" dirty="0" err="1" smtClean="0"/>
              <a:t>clock</a:t>
            </a:r>
            <a:r>
              <a:rPr lang="fr-CA" i="1" dirty="0" smtClean="0"/>
              <a:t> </a:t>
            </a:r>
            <a:r>
              <a:rPr lang="fr-CA" i="1" dirty="0" err="1" smtClean="0"/>
              <a:t>gating</a:t>
            </a:r>
            <a:r>
              <a:rPr lang="fr-CA" dirty="0" smtClean="0"/>
              <a:t>).</a:t>
            </a:r>
          </a:p>
          <a:p>
            <a:endParaRPr lang="fr-CA" dirty="0" smtClean="0"/>
          </a:p>
          <a:p>
            <a:endParaRPr lang="fr-CA" dirty="0" smtClean="0"/>
          </a:p>
          <a:p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2D6210-C10D-41B7-A949-B7CB3C7C4530}" type="slidenum">
              <a:rPr lang="fr-CA"/>
              <a:pPr>
                <a:defRPr/>
              </a:pPr>
              <a:t>4</a:t>
            </a:fld>
            <a:endParaRPr lang="fr-CA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pic>
        <p:nvPicPr>
          <p:cNvPr id="30729" name="Picture 9" descr="C:\Documents and Settings\p700065\Local Settings\Temporary Internet Files\Content.IE5\OEO7GOJL\MCj0441321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9337" y="2778058"/>
            <a:ext cx="1234440" cy="1234440"/>
          </a:xfrm>
          <a:prstGeom prst="rect">
            <a:avLst/>
          </a:prstGeom>
          <a:noFill/>
        </p:spPr>
      </p:pic>
      <p:pic>
        <p:nvPicPr>
          <p:cNvPr id="30731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96400" y="2193850"/>
            <a:ext cx="2336578" cy="280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7" descr="C:\Documents and Settings\p700065\Local Settings\Temporary Internet Files\Content.IE5\OEO7GOJL\MCj0441310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47716" y="2997136"/>
            <a:ext cx="1289304" cy="12893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91591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déphasage </a:t>
            </a:r>
            <a:r>
              <a:rPr lang="fr-CA" dirty="0" smtClean="0"/>
              <a:t>d’horloge</a:t>
            </a:r>
          </a:p>
        </p:txBody>
      </p:sp>
      <p:sp>
        <p:nvSpPr>
          <p:cNvPr id="8195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Il y a trois façons par lesquelles un déphasage d’horloge peut être introduit entre les bascules.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CA" dirty="0" smtClean="0"/>
              <a:t>signal d’horloge avec des chemins de longueur différente;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CA" u="sng" dirty="0" smtClean="0"/>
              <a:t>signal d’horloge avec un débalancement de la charge du signal</a:t>
            </a:r>
            <a:r>
              <a:rPr lang="fr-CA" dirty="0" smtClean="0"/>
              <a:t>; et,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CA" dirty="0" smtClean="0"/>
              <a:t>contrôle du signal d’horloge avec de la logique combinatoire (</a:t>
            </a:r>
            <a:r>
              <a:rPr lang="fr-CA" i="1" dirty="0" err="1" smtClean="0"/>
              <a:t>clock</a:t>
            </a:r>
            <a:r>
              <a:rPr lang="fr-CA" i="1" dirty="0" smtClean="0"/>
              <a:t> </a:t>
            </a:r>
            <a:r>
              <a:rPr lang="fr-CA" i="1" dirty="0" err="1" smtClean="0"/>
              <a:t>gating</a:t>
            </a:r>
            <a:r>
              <a:rPr lang="fr-CA" dirty="0" smtClean="0"/>
              <a:t>).</a:t>
            </a:r>
          </a:p>
          <a:p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2D6210-C10D-41B7-A949-B7CB3C7C4530}" type="slidenum">
              <a:rPr lang="fr-CA"/>
              <a:pPr>
                <a:defRPr/>
              </a:pPr>
              <a:t>5</a:t>
            </a:fld>
            <a:endParaRPr lang="fr-CA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355972"/>
            <a:ext cx="3069622" cy="3682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74674" y="2355972"/>
            <a:ext cx="3069622" cy="3682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9" name="Picture 9" descr="C:\Documents and Settings\p700065\Local Settings\Temporary Internet Files\Content.IE5\OEO7GOJL\MCj0441321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7166" y="4481525"/>
            <a:ext cx="1234440" cy="1234440"/>
          </a:xfrm>
          <a:prstGeom prst="rect">
            <a:avLst/>
          </a:prstGeom>
          <a:noFill/>
        </p:spPr>
      </p:pic>
      <p:pic>
        <p:nvPicPr>
          <p:cNvPr id="29" name="Picture 7" descr="C:\Documents and Settings\p700065\Local Settings\Temporary Internet Files\Content.IE5\OEO7GOJL\MCj0441310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94406" y="4626114"/>
            <a:ext cx="1289304" cy="12893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8944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8872" y="1227091"/>
            <a:ext cx="5350416" cy="201771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0011" y="4033990"/>
            <a:ext cx="5121929" cy="2017710"/>
          </a:xfrm>
          <a:prstGeom prst="rect">
            <a:avLst/>
          </a:prstGeom>
        </p:spPr>
      </p:pic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déphasage </a:t>
            </a:r>
            <a:r>
              <a:rPr lang="fr-CA" dirty="0" smtClean="0"/>
              <a:t>d’horloge</a:t>
            </a:r>
          </a:p>
        </p:txBody>
      </p:sp>
      <p:sp>
        <p:nvSpPr>
          <p:cNvPr id="8195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Il y a trois façons par lesquelles un déphasage d’horloge peut être introduit entre les bascules.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CA" dirty="0" smtClean="0"/>
              <a:t>signal d’horloge avec des chemins de longueur différente;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CA" dirty="0" smtClean="0"/>
              <a:t>signal d’horloge avec un débalancement de la charge du signal; et,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CA" u="sng" dirty="0" smtClean="0"/>
              <a:t>contrôle du signal d’horloge avec de la logique combinatoire</a:t>
            </a:r>
            <a:r>
              <a:rPr lang="fr-CA" dirty="0" smtClean="0"/>
              <a:t> (</a:t>
            </a:r>
            <a:r>
              <a:rPr lang="fr-CA" i="1" dirty="0" err="1" smtClean="0"/>
              <a:t>clock</a:t>
            </a:r>
            <a:r>
              <a:rPr lang="fr-CA" i="1" dirty="0" smtClean="0"/>
              <a:t> </a:t>
            </a:r>
            <a:r>
              <a:rPr lang="fr-CA" i="1" dirty="0" err="1" smtClean="0"/>
              <a:t>gating</a:t>
            </a:r>
            <a:r>
              <a:rPr lang="fr-CA" dirty="0" smtClean="0"/>
              <a:t>).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2D6210-C10D-41B7-A949-B7CB3C7C4530}" type="slidenum">
              <a:rPr lang="fr-CA"/>
              <a:pPr>
                <a:defRPr/>
              </a:pPr>
              <a:t>6</a:t>
            </a:fld>
            <a:endParaRPr lang="fr-CA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pic>
        <p:nvPicPr>
          <p:cNvPr id="30727" name="Picture 7" descr="C:\Documents and Settings\p700065\Local Settings\Temporary Internet Files\Content.IE5\OEO7GOJL\MCj0441310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236823" y="4929599"/>
            <a:ext cx="1289304" cy="1289304"/>
          </a:xfrm>
          <a:prstGeom prst="rect">
            <a:avLst/>
          </a:prstGeom>
          <a:noFill/>
        </p:spPr>
      </p:pic>
      <p:pic>
        <p:nvPicPr>
          <p:cNvPr id="30729" name="Picture 9" descr="C:\Documents and Settings\p700065\Local Settings\Temporary Internet Files\Content.IE5\OEO7GOJL\MCj0441321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207326" y="1971275"/>
            <a:ext cx="1234440" cy="12344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18325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 déphasage d’horloge: conséquences</a:t>
            </a:r>
            <a:br>
              <a:rPr lang="fr-CA" dirty="0" smtClean="0"/>
            </a:br>
            <a:r>
              <a:rPr lang="fr-CA" dirty="0" smtClean="0"/>
              <a:t>Cas #1: non respect de </a:t>
            </a:r>
            <a:r>
              <a:rPr lang="fr-CA" dirty="0" err="1" smtClean="0"/>
              <a:t>t</a:t>
            </a:r>
            <a:r>
              <a:rPr lang="fr-CA" baseline="-25000" dirty="0" err="1" smtClean="0"/>
              <a:t>su</a:t>
            </a:r>
            <a:r>
              <a:rPr lang="fr-CA" dirty="0" smtClean="0"/>
              <a:t> ou de t</a:t>
            </a:r>
            <a:r>
              <a:rPr lang="fr-CA" baseline="-25000" dirty="0" smtClean="0"/>
              <a:t>h</a:t>
            </a:r>
          </a:p>
        </p:txBody>
      </p:sp>
      <p:sp>
        <p:nvSpPr>
          <p:cNvPr id="8195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La bascule qui reçoit le signal a une horloge </a:t>
            </a:r>
            <a:r>
              <a:rPr lang="fr-CA" i="1" dirty="0" smtClean="0"/>
              <a:t>en avance </a:t>
            </a:r>
            <a:r>
              <a:rPr lang="fr-CA" dirty="0" smtClean="0"/>
              <a:t>par rapport à celle de la bascule source: </a:t>
            </a:r>
            <a:r>
              <a:rPr lang="fr-CA" dirty="0" err="1" smtClean="0"/>
              <a:t>t</a:t>
            </a:r>
            <a:r>
              <a:rPr lang="fr-CA" baseline="-25000" dirty="0" err="1" smtClean="0"/>
              <a:t>cs</a:t>
            </a:r>
            <a:r>
              <a:rPr lang="fr-CA" dirty="0" smtClean="0"/>
              <a:t> est négatif.</a:t>
            </a:r>
          </a:p>
          <a:p>
            <a:r>
              <a:rPr lang="fr-CA" dirty="0" smtClean="0"/>
              <a:t>La période d’horloge doit être augmentée:</a:t>
            </a:r>
          </a:p>
          <a:p>
            <a:endParaRPr lang="fr-CA" dirty="0" smtClean="0"/>
          </a:p>
          <a:p>
            <a:endParaRPr lang="fr-CA" dirty="0" smtClean="0"/>
          </a:p>
          <a:p>
            <a:r>
              <a:rPr lang="fr-CA" dirty="0" smtClean="0"/>
              <a:t>Selon le circuit, on peut parfois modifier l’analyse en considérant un déphasage d’horloge positif égal à la somme de la période de l’horloge et du déphasage (négatif) constaté.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2D6210-C10D-41B7-A949-B7CB3C7C4530}" type="slidenum">
              <a:rPr lang="fr-CA"/>
              <a:pPr>
                <a:defRPr/>
              </a:pPr>
              <a:t>7</a:t>
            </a:fld>
            <a:endParaRPr lang="fr-CA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graphicFrame>
        <p:nvGraphicFramePr>
          <p:cNvPr id="4915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715582"/>
              </p:ext>
            </p:extLst>
          </p:nvPr>
        </p:nvGraphicFramePr>
        <p:xfrm>
          <a:off x="637117" y="3042514"/>
          <a:ext cx="3897376" cy="54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3" name="Équation" r:id="rId3" imgW="1739900" imgH="241300" progId="Equation.3">
                  <p:embed/>
                </p:oleObj>
              </mc:Choice>
              <mc:Fallback>
                <p:oleObj name="Équation" r:id="rId3" imgW="17399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117" y="3042514"/>
                        <a:ext cx="3897376" cy="5405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04560" y="1203313"/>
            <a:ext cx="6035040" cy="2567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04560" y="4167218"/>
            <a:ext cx="6035040" cy="2421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63210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 déphasage d’horloge: conséquences</a:t>
            </a:r>
            <a:br>
              <a:rPr lang="fr-CA" dirty="0" smtClean="0"/>
            </a:br>
            <a:r>
              <a:rPr lang="fr-CA" dirty="0" smtClean="0"/>
              <a:t>Cas #2: non respect du temps de maintien</a:t>
            </a:r>
          </a:p>
        </p:txBody>
      </p:sp>
      <p:sp>
        <p:nvSpPr>
          <p:cNvPr id="8195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La bascule qui reçoit le signal a une horloge </a:t>
            </a:r>
            <a:r>
              <a:rPr lang="fr-CA" i="1" dirty="0"/>
              <a:t>en retard </a:t>
            </a:r>
            <a:r>
              <a:rPr lang="fr-CA" dirty="0"/>
              <a:t>par rapport à celle de la bascule source.</a:t>
            </a:r>
          </a:p>
          <a:p>
            <a:r>
              <a:rPr lang="fr-CA" dirty="0" smtClean="0"/>
              <a:t>Le délai de propagation à travers la logique combinatoire est nul ou très faible.</a:t>
            </a:r>
          </a:p>
          <a:p>
            <a:r>
              <a:rPr lang="fr-CA" dirty="0" smtClean="0"/>
              <a:t>Le déphasage d’horloge peut mener à un non respect du temps de maintien t</a:t>
            </a:r>
            <a:r>
              <a:rPr lang="fr-CA" baseline="-25000" dirty="0" smtClean="0"/>
              <a:t>h</a:t>
            </a:r>
            <a:r>
              <a:rPr lang="fr-CA" dirty="0" smtClean="0"/>
              <a:t>.</a:t>
            </a:r>
          </a:p>
          <a:p>
            <a:r>
              <a:rPr lang="fr-CA" dirty="0" smtClean="0"/>
              <a:t>L’inéquation suivante doit être respectée :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2D6210-C10D-41B7-A949-B7CB3C7C4530}" type="slidenum">
              <a:rPr lang="fr-CA"/>
              <a:pPr>
                <a:defRPr/>
              </a:pPr>
              <a:t>8</a:t>
            </a:fld>
            <a:endParaRPr lang="fr-CA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graphicFrame>
        <p:nvGraphicFramePr>
          <p:cNvPr id="481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5967842"/>
              </p:ext>
            </p:extLst>
          </p:nvPr>
        </p:nvGraphicFramePr>
        <p:xfrm>
          <a:off x="704850" y="4145520"/>
          <a:ext cx="3535488" cy="578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9" name="Équation" r:id="rId3" imgW="1473120" imgH="241200" progId="Equation.3">
                  <p:embed/>
                </p:oleObj>
              </mc:Choice>
              <mc:Fallback>
                <p:oleObj name="Équation" r:id="rId3" imgW="14731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" y="4145520"/>
                        <a:ext cx="3535488" cy="5788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74080" y="1804141"/>
            <a:ext cx="6035040" cy="1336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53760" y="3836086"/>
            <a:ext cx="6035040" cy="2014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82579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 déphasage d’horloge: conséquences</a:t>
            </a:r>
            <a:br>
              <a:rPr lang="fr-CA" dirty="0" smtClean="0"/>
            </a:br>
            <a:r>
              <a:rPr lang="fr-CA" dirty="0" smtClean="0"/>
              <a:t>Cas #3: amélioration de la marge libre de préparation</a:t>
            </a:r>
          </a:p>
        </p:txBody>
      </p:sp>
      <p:sp>
        <p:nvSpPr>
          <p:cNvPr id="8195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La bascule qui reçoit le signal a une horloge </a:t>
            </a:r>
            <a:r>
              <a:rPr lang="fr-CA" i="1" dirty="0" smtClean="0"/>
              <a:t>en retard </a:t>
            </a:r>
            <a:r>
              <a:rPr lang="fr-CA" dirty="0" smtClean="0"/>
              <a:t>par rapport à celle de la bascule source.</a:t>
            </a:r>
          </a:p>
          <a:p>
            <a:r>
              <a:rPr lang="fr-CA" dirty="0" smtClean="0"/>
              <a:t>Le déphasage d’horloge compense les délais de propagation le long du chemin entre les deux bascules (c’est un effet </a:t>
            </a:r>
            <a:r>
              <a:rPr lang="fr-CA" i="1" dirty="0" smtClean="0"/>
              <a:t>positif</a:t>
            </a:r>
            <a:r>
              <a:rPr lang="fr-CA" dirty="0" smtClean="0"/>
              <a:t>).</a:t>
            </a:r>
          </a:p>
          <a:p>
            <a:r>
              <a:rPr lang="fr-CA" dirty="0" smtClean="0"/>
              <a:t>La période d’horloge pourrait être diminuée :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2D6210-C10D-41B7-A949-B7CB3C7C4530}" type="slidenum">
              <a:rPr lang="fr-CA"/>
              <a:pPr>
                <a:defRPr/>
              </a:pPr>
              <a:t>9</a:t>
            </a:fld>
            <a:endParaRPr lang="fr-CA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graphicFrame>
        <p:nvGraphicFramePr>
          <p:cNvPr id="3276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5101878"/>
              </p:ext>
            </p:extLst>
          </p:nvPr>
        </p:nvGraphicFramePr>
        <p:xfrm>
          <a:off x="609600" y="3733800"/>
          <a:ext cx="3862578" cy="535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" name="Équation" r:id="rId3" imgW="1739900" imgH="241300" progId="Equation.3">
                  <p:embed/>
                </p:oleObj>
              </mc:Choice>
              <mc:Fallback>
                <p:oleObj name="Équation" r:id="rId3" imgW="17399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733800"/>
                        <a:ext cx="3862578" cy="53568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05552" y="1447800"/>
            <a:ext cx="6034048" cy="154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76825" y="3276600"/>
            <a:ext cx="5985996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56853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Cou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1Introduction</Template>
  <TotalTime>5028</TotalTime>
  <Words>961</Words>
  <Application>Microsoft Macintosh PowerPoint</Application>
  <PresentationFormat>Personnalisé</PresentationFormat>
  <Paragraphs>109</Paragraphs>
  <Slides>16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8" baseType="lpstr">
      <vt:lpstr>presentationCours</vt:lpstr>
      <vt:lpstr>Équation</vt:lpstr>
      <vt:lpstr>Le problème du déphasage d’horloge</vt:lpstr>
      <vt:lpstr>Le problème du déphasage d’horloge Sujets de ce thème</vt:lpstr>
      <vt:lpstr>Le déphasage d’horloge</vt:lpstr>
      <vt:lpstr>Le déphasage d’horloge</vt:lpstr>
      <vt:lpstr>Le déphasage d’horloge</vt:lpstr>
      <vt:lpstr>Le déphasage d’horloge</vt:lpstr>
      <vt:lpstr>Le déphasage d’horloge: conséquences Cas #1: non respect de tsu ou de th</vt:lpstr>
      <vt:lpstr>Le déphasage d’horloge: conséquences Cas #2: non respect du temps de maintien</vt:lpstr>
      <vt:lpstr>Le déphasage d’horloge: conséquences Cas #3: amélioration de la marge libre de préparation</vt:lpstr>
      <vt:lpstr>Exemple</vt:lpstr>
      <vt:lpstr>Exemple</vt:lpstr>
      <vt:lpstr>Exemple</vt:lpstr>
      <vt:lpstr>Exemple</vt:lpstr>
      <vt:lpstr>Exemple</vt:lpstr>
      <vt:lpstr>Éviter le déphasage d’horloge</vt:lpstr>
      <vt:lpstr>Vous devriez maintenant être capable de …</vt:lpstr>
    </vt:vector>
  </TitlesOfParts>
  <Company>POLYMTL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Pierre Langlois</dc:creator>
  <cp:lastModifiedBy>Pierre Langlois</cp:lastModifiedBy>
  <cp:revision>703</cp:revision>
  <dcterms:created xsi:type="dcterms:W3CDTF">2009-09-03T13:30:34Z</dcterms:created>
  <dcterms:modified xsi:type="dcterms:W3CDTF">2014-11-14T22:43:35Z</dcterms:modified>
</cp:coreProperties>
</file>