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256" r:id="rId2"/>
    <p:sldId id="421" r:id="rId3"/>
    <p:sldId id="448" r:id="rId4"/>
    <p:sldId id="449" r:id="rId5"/>
    <p:sldId id="450" r:id="rId6"/>
    <p:sldId id="451" r:id="rId7"/>
    <p:sldId id="454" r:id="rId8"/>
    <p:sldId id="455" r:id="rId9"/>
    <p:sldId id="452" r:id="rId10"/>
    <p:sldId id="456" r:id="rId11"/>
    <p:sldId id="457" r:id="rId12"/>
    <p:sldId id="453" r:id="rId13"/>
    <p:sldId id="303" r:id="rId14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03" d="100"/>
          <a:sy n="103" d="100"/>
        </p:scale>
        <p:origin x="-144" y="-104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2014-11-14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2014-11-14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5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3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2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8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1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oleObject" Target="../embeddings/oleObject10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3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Chemin critique et fréquence maximale d’horloge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 </a:t>
            </a:r>
            <a:r>
              <a:rPr lang="fr-CA" dirty="0" smtClean="0"/>
              <a:t>#3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Déterminez la fréquence maximale d’horloge du circuit suivant.</a:t>
            </a:r>
          </a:p>
          <a:p>
            <a:r>
              <a:rPr lang="fr-CA" dirty="0" smtClean="0"/>
              <a:t>Les </a:t>
            </a:r>
            <a:r>
              <a:rPr lang="fr-CA" dirty="0"/>
              <a:t>bascules ont </a:t>
            </a:r>
            <a:r>
              <a:rPr lang="fr-CA" dirty="0" err="1" smtClean="0"/>
              <a:t>tsu</a:t>
            </a:r>
            <a:r>
              <a:rPr lang="fr-CA" dirty="0" smtClean="0"/>
              <a:t> = 1 </a:t>
            </a:r>
            <a:r>
              <a:rPr lang="fr-CA" dirty="0"/>
              <a:t>ns et </a:t>
            </a:r>
            <a:r>
              <a:rPr lang="fr-CA" dirty="0" smtClean="0"/>
              <a:t>td = 2 ns. On </a:t>
            </a:r>
            <a:r>
              <a:rPr lang="fr-CA" dirty="0"/>
              <a:t>peut négliger les délais des interconnexions.</a:t>
            </a:r>
          </a:p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10</a:t>
            </a:fld>
            <a:endParaRPr lang="fr-C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pic>
        <p:nvPicPr>
          <p:cNvPr id="8" name="Image 7" descr="chemincritiqueex2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0492" y="2438400"/>
            <a:ext cx="10711908" cy="44196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6"/>
          <p:cNvSpPr/>
          <p:nvPr/>
        </p:nvSpPr>
        <p:spPr>
          <a:xfrm>
            <a:off x="6781800" y="5638800"/>
            <a:ext cx="495000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C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Arrêtez la vidéo</a:t>
            </a:r>
            <a:br>
              <a:rPr lang="fr-C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fr-C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et faites l’exercice!</a:t>
            </a:r>
            <a:endParaRPr lang="fr-FR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618416"/>
              </p:ext>
            </p:extLst>
          </p:nvPr>
        </p:nvGraphicFramePr>
        <p:xfrm>
          <a:off x="8140206" y="5050028"/>
          <a:ext cx="3811524" cy="588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Équation" r:id="rId4" imgW="1562100" imgH="241300" progId="Equation.3">
                  <p:embed/>
                </p:oleObj>
              </mc:Choice>
              <mc:Fallback>
                <p:oleObj name="Équation" r:id="rId4" imgW="15621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0206" y="5050028"/>
                        <a:ext cx="3811524" cy="5887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5263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 </a:t>
            </a:r>
            <a:r>
              <a:rPr lang="fr-CA" dirty="0" smtClean="0"/>
              <a:t>#3 - solution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Déterminez la fréquence maximale d’horloge du circuit suivant.</a:t>
            </a:r>
          </a:p>
          <a:p>
            <a:r>
              <a:rPr lang="fr-CA" dirty="0" smtClean="0"/>
              <a:t>Les </a:t>
            </a:r>
            <a:r>
              <a:rPr lang="fr-CA" dirty="0"/>
              <a:t>bascules ont </a:t>
            </a:r>
            <a:r>
              <a:rPr lang="fr-CA" dirty="0" err="1" smtClean="0"/>
              <a:t>tsu</a:t>
            </a:r>
            <a:r>
              <a:rPr lang="fr-CA" dirty="0" smtClean="0"/>
              <a:t> = 1 </a:t>
            </a:r>
            <a:r>
              <a:rPr lang="fr-CA" dirty="0"/>
              <a:t>ns et </a:t>
            </a:r>
            <a:r>
              <a:rPr lang="fr-CA" dirty="0" smtClean="0"/>
              <a:t>td = 2 ns. On </a:t>
            </a:r>
            <a:r>
              <a:rPr lang="fr-CA" dirty="0"/>
              <a:t>peut négliger les délais des interconnexions.</a:t>
            </a:r>
          </a:p>
          <a:p>
            <a:pPr marL="0" indent="0">
              <a:buNone/>
            </a:pP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11</a:t>
            </a:fld>
            <a:endParaRPr lang="fr-C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pic>
        <p:nvPicPr>
          <p:cNvPr id="7" name="Image 6" descr="chemincritiqueex2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438400"/>
            <a:ext cx="8865028" cy="36576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96000" y="5662136"/>
            <a:ext cx="2971800" cy="954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sz="1400" dirty="0" smtClean="0">
                <a:latin typeface="+mn-lt"/>
                <a:cs typeface="Courier New" panose="02070309020205020404" pitchFamily="49" charset="0"/>
              </a:rPr>
              <a:t>Délais sur les 2 chemins critiques:</a:t>
            </a:r>
          </a:p>
          <a:p>
            <a:r>
              <a:rPr lang="fr-CA" sz="1400" noProof="1" smtClean="0">
                <a:latin typeface="+mn-lt"/>
                <a:cs typeface="Courier New" panose="02070309020205020404" pitchFamily="49" charset="0"/>
              </a:rPr>
              <a:t>T</a:t>
            </a:r>
            <a:r>
              <a:rPr lang="fr-CA" sz="1400" baseline="-25000" noProof="1" smtClean="0">
                <a:latin typeface="+mn-lt"/>
                <a:cs typeface="Courier New" panose="02070309020205020404" pitchFamily="49" charset="0"/>
              </a:rPr>
              <a:t>min</a:t>
            </a:r>
            <a:r>
              <a:rPr lang="fr-CA" sz="1400" noProof="1" smtClean="0">
                <a:latin typeface="+mn-lt"/>
                <a:cs typeface="Courier New" panose="02070309020205020404" pitchFamily="49" charset="0"/>
              </a:rPr>
              <a:t> = 2 + 4 + 2 + 2 + 3 + 1 = 14 ns</a:t>
            </a:r>
          </a:p>
          <a:p>
            <a:endParaRPr lang="fr-CA" sz="1400" noProof="1" smtClean="0">
              <a:latin typeface="+mn-lt"/>
              <a:cs typeface="Courier New" panose="02070309020205020404" pitchFamily="49" charset="0"/>
            </a:endParaRPr>
          </a:p>
          <a:p>
            <a:r>
              <a:rPr lang="fr-CA" sz="1400" noProof="1" smtClean="0">
                <a:latin typeface="+mn-lt"/>
                <a:cs typeface="Courier New" panose="02070309020205020404" pitchFamily="49" charset="0"/>
              </a:rPr>
              <a:t>f</a:t>
            </a:r>
            <a:r>
              <a:rPr lang="fr-CA" sz="1400" baseline="-25000" noProof="1" smtClean="0">
                <a:latin typeface="+mn-lt"/>
                <a:cs typeface="Courier New" panose="02070309020205020404" pitchFamily="49" charset="0"/>
              </a:rPr>
              <a:t>max</a:t>
            </a:r>
            <a:r>
              <a:rPr lang="fr-CA" sz="1400" noProof="1" smtClean="0">
                <a:latin typeface="+mn-lt"/>
                <a:cs typeface="Courier New" panose="02070309020205020404" pitchFamily="49" charset="0"/>
              </a:rPr>
              <a:t> = 71.4 MHz</a:t>
            </a:r>
            <a:endParaRPr lang="en-US" sz="1400" noProof="1">
              <a:latin typeface="+mn-lt"/>
              <a:cs typeface="Courier New" pitchFamily="49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448800" y="2519839"/>
            <a:ext cx="2590800" cy="418576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indent="-271463"/>
            <a:r>
              <a:rPr lang="fr-CA" sz="1400" dirty="0" smtClean="0">
                <a:latin typeface="+mn-lt"/>
                <a:cs typeface="Courier New" panose="02070309020205020404" pitchFamily="49" charset="0"/>
              </a:rPr>
              <a:t>Chemins, de haut en bas:</a:t>
            </a:r>
          </a:p>
          <a:p>
            <a:pPr marL="271463" indent="-271463">
              <a:buFont typeface="+mj-lt"/>
              <a:buAutoNum type="arabicPeriod"/>
            </a:pPr>
            <a:r>
              <a:rPr lang="fr-CA" sz="1400" noProof="1" smtClean="0">
                <a:latin typeface="+mn-lt"/>
                <a:cs typeface="Courier New" panose="02070309020205020404" pitchFamily="49" charset="0"/>
              </a:rPr>
              <a:t>A, ET, OU, D</a:t>
            </a:r>
          </a:p>
          <a:p>
            <a:pPr marL="271463" indent="-271463">
              <a:buFont typeface="+mj-lt"/>
              <a:buAutoNum type="arabicPeriod"/>
            </a:pPr>
            <a:r>
              <a:rPr lang="fr-CA" sz="1400" noProof="1" smtClean="0">
                <a:latin typeface="+mn-lt"/>
                <a:cs typeface="Courier New" panose="02070309020205020404" pitchFamily="49" charset="0"/>
              </a:rPr>
              <a:t>B, ET, OU, D</a:t>
            </a:r>
          </a:p>
          <a:p>
            <a:pPr marL="271463" indent="-271463">
              <a:buFont typeface="+mj-lt"/>
              <a:buAutoNum type="arabicPeriod"/>
            </a:pPr>
            <a:r>
              <a:rPr lang="fr-CA" sz="1400" noProof="1" smtClean="0">
                <a:latin typeface="+mn-lt"/>
                <a:cs typeface="Courier New" panose="02070309020205020404" pitchFamily="49" charset="0"/>
              </a:rPr>
              <a:t>B, NON, NET, NOU, OU, A</a:t>
            </a:r>
          </a:p>
          <a:p>
            <a:pPr marL="271463" indent="-271463">
              <a:buFont typeface="+mj-lt"/>
              <a:buAutoNum type="arabicPeriod"/>
            </a:pPr>
            <a:r>
              <a:rPr lang="fr-CA" sz="1400" noProof="1">
                <a:latin typeface="+mn-lt"/>
                <a:cs typeface="Courier New" panose="02070309020205020404" pitchFamily="49" charset="0"/>
              </a:rPr>
              <a:t>B, OUX, OU, D</a:t>
            </a:r>
          </a:p>
          <a:p>
            <a:pPr marL="271463" indent="-271463">
              <a:buFont typeface="+mj-lt"/>
              <a:buAutoNum type="arabicPeriod"/>
            </a:pPr>
            <a:r>
              <a:rPr lang="fr-CA" sz="1400" noProof="1">
                <a:latin typeface="+mn-lt"/>
                <a:cs typeface="Courier New" panose="02070309020205020404" pitchFamily="49" charset="0"/>
              </a:rPr>
              <a:t>B, OUX, B</a:t>
            </a:r>
          </a:p>
          <a:p>
            <a:pPr marL="271463" indent="-271463">
              <a:buFont typeface="+mj-lt"/>
              <a:buAutoNum type="arabicPeriod"/>
            </a:pPr>
            <a:r>
              <a:rPr lang="fr-CA" sz="1400" u="sng" noProof="1" smtClean="0">
                <a:latin typeface="+mn-lt"/>
                <a:cs typeface="Courier New" panose="02070309020205020404" pitchFamily="49" charset="0"/>
              </a:rPr>
              <a:t>B, OUX, NET, NOU, OU, A</a:t>
            </a:r>
          </a:p>
          <a:p>
            <a:pPr marL="271463" indent="-271463">
              <a:buFont typeface="+mj-lt"/>
              <a:buAutoNum type="arabicPeriod"/>
            </a:pPr>
            <a:r>
              <a:rPr lang="fr-CA" sz="1400" noProof="1" smtClean="0">
                <a:latin typeface="+mn-lt"/>
                <a:cs typeface="Courier New" panose="02070309020205020404" pitchFamily="49" charset="0"/>
              </a:rPr>
              <a:t>B, OUX, NOU, E</a:t>
            </a:r>
          </a:p>
          <a:p>
            <a:pPr marL="271463" indent="-271463">
              <a:buFont typeface="+mj-lt"/>
              <a:buAutoNum type="arabicPeriod"/>
            </a:pPr>
            <a:r>
              <a:rPr lang="fr-CA" sz="1400" noProof="1">
                <a:latin typeface="+mn-lt"/>
                <a:cs typeface="Courier New" panose="02070309020205020404" pitchFamily="49" charset="0"/>
              </a:rPr>
              <a:t>B, OUX, NOU, </a:t>
            </a:r>
            <a:r>
              <a:rPr lang="fr-CA" sz="1400" noProof="1" smtClean="0">
                <a:latin typeface="+mn-lt"/>
                <a:cs typeface="Courier New" panose="02070309020205020404" pitchFamily="49" charset="0"/>
              </a:rPr>
              <a:t>C</a:t>
            </a:r>
            <a:endParaRPr lang="fr-CA" sz="1400" noProof="1">
              <a:latin typeface="+mn-lt"/>
              <a:cs typeface="Courier New" panose="02070309020205020404" pitchFamily="49" charset="0"/>
            </a:endParaRPr>
          </a:p>
          <a:p>
            <a:pPr marL="271463" indent="-271463">
              <a:buFont typeface="+mj-lt"/>
              <a:buAutoNum type="arabicPeriod"/>
            </a:pPr>
            <a:r>
              <a:rPr lang="fr-CA" sz="1400" noProof="1" smtClean="0">
                <a:latin typeface="+mn-lt"/>
                <a:cs typeface="Courier New" panose="02070309020205020404" pitchFamily="49" charset="0"/>
              </a:rPr>
              <a:t>C, OUX, OU, D</a:t>
            </a:r>
          </a:p>
          <a:p>
            <a:pPr marL="271463" indent="-271463">
              <a:buFont typeface="+mj-lt"/>
              <a:buAutoNum type="arabicPeriod"/>
            </a:pPr>
            <a:r>
              <a:rPr lang="fr-CA" sz="1400" noProof="1" smtClean="0">
                <a:latin typeface="+mn-lt"/>
                <a:cs typeface="Courier New" panose="02070309020205020404" pitchFamily="49" charset="0"/>
              </a:rPr>
              <a:t>C, OUX, B</a:t>
            </a:r>
          </a:p>
          <a:p>
            <a:pPr marL="271463" indent="-271463">
              <a:buFont typeface="+mj-lt"/>
              <a:buAutoNum type="arabicPeriod"/>
            </a:pPr>
            <a:r>
              <a:rPr lang="fr-CA" sz="1400" u="sng" noProof="1" smtClean="0">
                <a:latin typeface="+mn-lt"/>
                <a:cs typeface="Courier New" panose="02070309020205020404" pitchFamily="49" charset="0"/>
              </a:rPr>
              <a:t>C, OUX, NET, NOU, OU, A</a:t>
            </a:r>
          </a:p>
          <a:p>
            <a:pPr marL="271463" indent="-271463">
              <a:buFont typeface="+mj-lt"/>
              <a:buAutoNum type="arabicPeriod"/>
            </a:pPr>
            <a:r>
              <a:rPr lang="fr-CA" sz="1400" noProof="1" smtClean="0">
                <a:latin typeface="+mn-lt"/>
                <a:cs typeface="Courier New" panose="02070309020205020404" pitchFamily="49" charset="0"/>
              </a:rPr>
              <a:t>C, OUX, NOU, E</a:t>
            </a:r>
          </a:p>
          <a:p>
            <a:pPr marL="271463" indent="-271463">
              <a:buFont typeface="+mj-lt"/>
              <a:buAutoNum type="arabicPeriod"/>
            </a:pPr>
            <a:r>
              <a:rPr lang="fr-CA" sz="1400" noProof="1">
                <a:latin typeface="+mn-lt"/>
                <a:cs typeface="Courier New" panose="02070309020205020404" pitchFamily="49" charset="0"/>
              </a:rPr>
              <a:t>C, OUX, NOU, </a:t>
            </a:r>
            <a:r>
              <a:rPr lang="fr-CA" sz="1400" noProof="1" smtClean="0">
                <a:latin typeface="+mn-lt"/>
                <a:cs typeface="Courier New" panose="02070309020205020404" pitchFamily="49" charset="0"/>
              </a:rPr>
              <a:t>C</a:t>
            </a:r>
            <a:endParaRPr lang="fr-CA" sz="1400" noProof="1">
              <a:latin typeface="+mn-lt"/>
              <a:cs typeface="Courier New" panose="02070309020205020404" pitchFamily="49" charset="0"/>
            </a:endParaRPr>
          </a:p>
          <a:p>
            <a:pPr marL="271463" indent="-271463">
              <a:buFont typeface="+mj-lt"/>
              <a:buAutoNum type="arabicPeriod"/>
            </a:pPr>
            <a:r>
              <a:rPr lang="fr-CA" sz="1400" noProof="1" smtClean="0">
                <a:latin typeface="+mn-lt"/>
                <a:cs typeface="Courier New" panose="02070309020205020404" pitchFamily="49" charset="0"/>
              </a:rPr>
              <a:t>C, NOU, E</a:t>
            </a:r>
          </a:p>
          <a:p>
            <a:pPr marL="271463" indent="-271463">
              <a:buFont typeface="+mj-lt"/>
              <a:buAutoNum type="arabicPeriod"/>
            </a:pPr>
            <a:r>
              <a:rPr lang="fr-CA" sz="1400" noProof="1" smtClean="0">
                <a:latin typeface="+mn-lt"/>
                <a:cs typeface="Courier New" panose="02070309020205020404" pitchFamily="49" charset="0"/>
              </a:rPr>
              <a:t>C, NOU, </a:t>
            </a:r>
            <a:r>
              <a:rPr lang="fr-CA" sz="1400" noProof="1" smtClean="0">
                <a:latin typeface="+mn-lt"/>
                <a:cs typeface="Courier New" panose="02070309020205020404" pitchFamily="49" charset="0"/>
              </a:rPr>
              <a:t>C</a:t>
            </a:r>
          </a:p>
          <a:p>
            <a:pPr marL="271463" indent="-271463">
              <a:buFont typeface="+mj-lt"/>
              <a:buAutoNum type="arabicPeriod"/>
            </a:pPr>
            <a:r>
              <a:rPr lang="en-US" sz="1400" noProof="1" smtClean="0">
                <a:latin typeface="+mn-lt"/>
                <a:cs typeface="Courier New" pitchFamily="49" charset="0"/>
              </a:rPr>
              <a:t>D, NET, OU, A</a:t>
            </a:r>
          </a:p>
          <a:p>
            <a:pPr marL="271463" indent="-271463">
              <a:buFont typeface="+mj-lt"/>
              <a:buAutoNum type="arabicPeriod"/>
            </a:pPr>
            <a:r>
              <a:rPr lang="en-US" sz="1400" noProof="1" smtClean="0">
                <a:latin typeface="+mn-lt"/>
                <a:cs typeface="Courier New" pitchFamily="49" charset="0"/>
              </a:rPr>
              <a:t>E, NET, OU, A</a:t>
            </a:r>
          </a:p>
          <a:p>
            <a:pPr marL="271463" indent="-271463">
              <a:buFont typeface="+mj-lt"/>
              <a:buAutoNum type="arabicPeriod"/>
            </a:pPr>
            <a:r>
              <a:rPr lang="en-US" sz="1400" noProof="1" smtClean="0">
                <a:latin typeface="+mn-lt"/>
                <a:cs typeface="Courier New" pitchFamily="49" charset="0"/>
              </a:rPr>
              <a:t>E, NOU, OU, A</a:t>
            </a:r>
            <a:endParaRPr lang="en-US" sz="1400" noProof="1"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75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Spécifier la fréquence d’horloge désirée</a:t>
            </a:r>
            <a:br>
              <a:rPr lang="fr-CA" dirty="0" smtClean="0"/>
            </a:br>
            <a:r>
              <a:rPr lang="fr-CA" dirty="0" smtClean="0"/>
              <a:t>dans le flot de conception</a:t>
            </a:r>
          </a:p>
        </p:txBody>
      </p:sp>
      <p:sp>
        <p:nvSpPr>
          <p:cNvPr id="36867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On donne une </a:t>
            </a:r>
            <a:r>
              <a:rPr lang="fr-CA" dirty="0"/>
              <a:t>directives aux outils de synthèse et d’implémentation </a:t>
            </a:r>
            <a:r>
              <a:rPr lang="fr-CA" dirty="0" smtClean="0"/>
              <a:t>afin de rencontrer les spécifications du système.</a:t>
            </a:r>
            <a:endParaRPr lang="fr-CA" dirty="0"/>
          </a:p>
          <a:p>
            <a:r>
              <a:rPr lang="fr-CA" dirty="0" smtClean="0"/>
              <a:t>On </a:t>
            </a:r>
            <a:r>
              <a:rPr lang="fr-CA" dirty="0"/>
              <a:t>peut utiliser le fichier *.</a:t>
            </a:r>
            <a:r>
              <a:rPr lang="fr-CA" dirty="0" err="1"/>
              <a:t>ucf</a:t>
            </a:r>
            <a:r>
              <a:rPr lang="fr-CA" dirty="0"/>
              <a:t>.</a:t>
            </a:r>
          </a:p>
          <a:p>
            <a:r>
              <a:rPr lang="fr-CA" dirty="0"/>
              <a:t>On spécifie en général une période plus courte que celle qui est désirée.</a:t>
            </a:r>
          </a:p>
          <a:p>
            <a:r>
              <a:rPr lang="fr-CA" dirty="0" smtClean="0"/>
              <a:t>Par exemple, la planchette de développement </a:t>
            </a:r>
            <a:r>
              <a:rPr lang="fr-CA" dirty="0" err="1" smtClean="0"/>
              <a:t>Genesys</a:t>
            </a:r>
            <a:r>
              <a:rPr lang="fr-CA" dirty="0" smtClean="0"/>
              <a:t> inclut une horloge à 100 MHz reliée à la </a:t>
            </a:r>
            <a:r>
              <a:rPr lang="fr-CA" smtClean="0"/>
              <a:t>patte AG18 </a:t>
            </a:r>
            <a:r>
              <a:rPr lang="fr-CA" dirty="0" smtClean="0"/>
              <a:t>du FPGA – on peut spécifier une période de 9 ns pour </a:t>
            </a:r>
            <a:r>
              <a:rPr lang="fr-CA" smtClean="0"/>
              <a:t>avoir une </a:t>
            </a:r>
            <a:r>
              <a:rPr lang="fr-CA" dirty="0" smtClean="0"/>
              <a:t>marge de manœuvre.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C9682-1EA9-4B1F-9254-49C747B35B5D}" type="slidenum">
              <a:rPr lang="fr-CA" smtClean="0"/>
              <a:pPr/>
              <a:t>12</a:t>
            </a:fld>
            <a:endParaRPr lang="fr-CA"/>
          </a:p>
        </p:txBody>
      </p:sp>
      <p:pic>
        <p:nvPicPr>
          <p:cNvPr id="6" name="Image 4" descr="flot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3252" y="1600200"/>
            <a:ext cx="610254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600200" y="5257800"/>
            <a:ext cx="6629400" cy="10772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 horloge</a:t>
            </a:r>
            <a:br>
              <a:rPr lang="fr-CA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NET "</a:t>
            </a:r>
            <a:r>
              <a:rPr lang="fr-CA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fr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 LOC = </a:t>
            </a:r>
            <a:r>
              <a:rPr lang="fr-CA" sz="160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fr-CA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AG18"; </a:t>
            </a:r>
            <a:r>
              <a:rPr lang="fr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 100 MHz System </a:t>
            </a:r>
            <a:r>
              <a:rPr lang="fr-CA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Clock</a:t>
            </a:r>
            <a:r>
              <a:rPr lang="fr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fr-CA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NET "CLK" TNM_NET = "CLK";</a:t>
            </a:r>
            <a:br>
              <a:rPr lang="fr-CA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TIMESPEC "TS_CLK" = PERIOD "CLK" 9 ns HIGH 50 </a:t>
            </a:r>
            <a:r>
              <a:rPr lang="fr-CA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%;</a:t>
            </a:r>
            <a:endParaRPr lang="en-US" sz="1600" noProof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673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/>
              <a:t>Calculer le chemin critique et la fréquence maximale d’horloge d’un circuit. (B3)</a:t>
            </a:r>
            <a:r>
              <a:rPr lang="fr-CA" sz="1800" dirty="0" smtClean="0"/>
              <a:t> </a:t>
            </a:r>
            <a:endParaRPr lang="fr-CA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13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54495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–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Chemin critique et fréquence maximale </a:t>
            </a:r>
            <a:r>
              <a:rPr lang="fr-CA" dirty="0" smtClean="0"/>
              <a:t>d’horloge</a:t>
            </a:r>
            <a:br>
              <a:rPr lang="fr-CA" dirty="0" smtClean="0"/>
            </a:br>
            <a:r>
              <a:rPr lang="fr-CA" dirty="0" smtClean="0"/>
              <a:t>Sujets de ce thème</a:t>
            </a:r>
            <a:endParaRPr lang="fr-CA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Chemin critique</a:t>
            </a:r>
          </a:p>
          <a:p>
            <a:r>
              <a:rPr lang="fr-CA" dirty="0" smtClean="0"/>
              <a:t>Fréquence maximale d’horloge</a:t>
            </a:r>
          </a:p>
          <a:p>
            <a:r>
              <a:rPr lang="fr-CA" dirty="0" smtClean="0"/>
              <a:t>Exemples</a:t>
            </a:r>
            <a:endParaRPr lang="fr-CA" dirty="0"/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9060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Fréquence maximale d’horloge et chemin critique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fréquence maximale d’opération d’un circuit séquentiel est la fréquence d’horloge la plus élevée à laquelle le circuit continue de fournir des résultats corrects.</a:t>
            </a:r>
          </a:p>
          <a:p>
            <a:r>
              <a:rPr lang="fr-CA" dirty="0" smtClean="0"/>
              <a:t>La réciproque de la fréquence maximale d’horloge est la période minimale du circuit.</a:t>
            </a:r>
          </a:p>
          <a:p>
            <a:endParaRPr lang="fr-CA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La </a:t>
            </a:r>
            <a:r>
              <a:rPr lang="fr-CA" u="sng" dirty="0"/>
              <a:t>période minimale du circuit</a:t>
            </a:r>
            <a:r>
              <a:rPr lang="fr-CA" dirty="0"/>
              <a:t> est égale à la somme du délai sur le chemin critique et du temps de préparation de la bascule qui reçoit le signal. </a:t>
            </a:r>
            <a:endParaRPr lang="fr-FR" dirty="0"/>
          </a:p>
          <a:p>
            <a:r>
              <a:rPr lang="fr-CA" dirty="0" smtClean="0"/>
              <a:t>Le </a:t>
            </a:r>
            <a:r>
              <a:rPr lang="fr-CA" u="sng" dirty="0" smtClean="0"/>
              <a:t>chemin critique</a:t>
            </a:r>
            <a:r>
              <a:rPr lang="fr-CA" dirty="0" smtClean="0"/>
              <a:t> est le chemin avec le délai le plus long.</a:t>
            </a:r>
          </a:p>
          <a:p>
            <a:r>
              <a:rPr lang="fr-CA" dirty="0" smtClean="0"/>
              <a:t>Un </a:t>
            </a:r>
            <a:r>
              <a:rPr lang="fr-CA" u="sng" dirty="0" smtClean="0"/>
              <a:t>chemin</a:t>
            </a:r>
            <a:r>
              <a:rPr lang="fr-CA" dirty="0" smtClean="0"/>
              <a:t> part d’une bascule et s’arrête à une autre bascule, sans passer par d’autres bascules.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D6210-C10D-41B7-A949-B7CB3C7C4530}" type="slidenum">
              <a:rPr lang="fr-CA" smtClean="0"/>
              <a:pPr/>
              <a:t>3</a:t>
            </a:fld>
            <a:endParaRPr lang="fr-CA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065789"/>
              </p:ext>
            </p:extLst>
          </p:nvPr>
        </p:nvGraphicFramePr>
        <p:xfrm>
          <a:off x="7162801" y="4419600"/>
          <a:ext cx="35147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" name="Équation" r:id="rId3" imgW="1562100" imgH="241300" progId="Equation.3">
                  <p:embed/>
                </p:oleObj>
              </mc:Choice>
              <mc:Fallback>
                <p:oleObj name="Équation" r:id="rId3" imgW="15621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1" y="4419600"/>
                        <a:ext cx="351472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338637"/>
              </p:ext>
            </p:extLst>
          </p:nvPr>
        </p:nvGraphicFramePr>
        <p:xfrm>
          <a:off x="2438400" y="4191000"/>
          <a:ext cx="1599750" cy="97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" name="Équation" r:id="rId5" imgW="711000" imgH="431640" progId="Equation.3">
                  <p:embed/>
                </p:oleObj>
              </mc:Choice>
              <mc:Fallback>
                <p:oleObj name="Équation" r:id="rId5" imgW="71100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191000"/>
                        <a:ext cx="1599750" cy="971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25244" y="5255566"/>
            <a:ext cx="1600199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sz="1200" dirty="0" smtClean="0">
                <a:latin typeface="+mn-lt"/>
                <a:cs typeface="Courier New" panose="02070309020205020404" pitchFamily="49" charset="0"/>
              </a:rPr>
              <a:t>Délai de la bascule source</a:t>
            </a:r>
            <a:endParaRPr lang="en-US" sz="1200" noProof="1">
              <a:latin typeface="+mn-lt"/>
              <a:cs typeface="Courier New" pitchFamily="49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839201" y="5901898"/>
            <a:ext cx="2133600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sz="1200" dirty="0">
                <a:cs typeface="Courier New" panose="02070309020205020404" pitchFamily="49" charset="0"/>
              </a:rPr>
              <a:t>Délai des interconnexions sur le chemin</a:t>
            </a:r>
            <a:endParaRPr lang="en-US" sz="1200" noProof="1">
              <a:cs typeface="Courier New" pitchFamily="49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010401" y="5909083"/>
            <a:ext cx="1600199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sz="1200" dirty="0">
                <a:cs typeface="Courier New" panose="02070309020205020404" pitchFamily="49" charset="0"/>
              </a:rPr>
              <a:t>Délai de la logique sur le </a:t>
            </a:r>
            <a:r>
              <a:rPr lang="fr-CA" sz="1200" dirty="0" smtClean="0">
                <a:cs typeface="Courier New" panose="02070309020205020404" pitchFamily="49" charset="0"/>
              </a:rPr>
              <a:t>chemin</a:t>
            </a:r>
            <a:endParaRPr lang="en-US" sz="1200" noProof="1">
              <a:cs typeface="Courier New" pitchFamily="49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210801" y="5255567"/>
            <a:ext cx="1600199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sz="1200" dirty="0" smtClean="0">
                <a:latin typeface="+mn-lt"/>
                <a:cs typeface="Courier New" panose="02070309020205020404" pitchFamily="49" charset="0"/>
              </a:rPr>
              <a:t>Temps de préparation de la bascule puits</a:t>
            </a:r>
            <a:endParaRPr lang="en-US" sz="1200" noProof="1">
              <a:latin typeface="+mn-lt"/>
              <a:cs typeface="Courier New" pitchFamily="49" charset="0"/>
            </a:endParaRPr>
          </a:p>
        </p:txBody>
      </p:sp>
      <p:cxnSp>
        <p:nvCxnSpPr>
          <p:cNvPr id="5" name="Connecteur droit avec flèche 4"/>
          <p:cNvCxnSpPr>
            <a:stCxn id="8" idx="3"/>
          </p:cNvCxnSpPr>
          <p:nvPr/>
        </p:nvCxnSpPr>
        <p:spPr>
          <a:xfrm flipV="1">
            <a:off x="7625443" y="4876800"/>
            <a:ext cx="375558" cy="609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>
            <a:stCxn id="11" idx="0"/>
          </p:cNvCxnSpPr>
          <p:nvPr/>
        </p:nvCxnSpPr>
        <p:spPr>
          <a:xfrm flipV="1">
            <a:off x="7810501" y="4953001"/>
            <a:ext cx="952500" cy="956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0" idx="0"/>
          </p:cNvCxnSpPr>
          <p:nvPr/>
        </p:nvCxnSpPr>
        <p:spPr>
          <a:xfrm flipH="1" flipV="1">
            <a:off x="9753601" y="4953000"/>
            <a:ext cx="152400" cy="9488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12" idx="0"/>
          </p:cNvCxnSpPr>
          <p:nvPr/>
        </p:nvCxnSpPr>
        <p:spPr>
          <a:xfrm flipH="1" flipV="1">
            <a:off x="10515601" y="4953000"/>
            <a:ext cx="495300" cy="302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328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 #1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bascules ont un temps de préparation de 1 ns et un délai de propagation de 2 ns;</a:t>
            </a:r>
          </a:p>
          <a:p>
            <a:r>
              <a:rPr lang="fr-CA" dirty="0" smtClean="0"/>
              <a:t>Les portes logiques INV, ET, OU et OUX ont des délais de propagation de 1, 2, 2 et 3 ns, respectivement.</a:t>
            </a:r>
          </a:p>
          <a:p>
            <a:r>
              <a:rPr lang="fr-CA" dirty="0" smtClean="0"/>
              <a:t>On peut négliger les délais de propagation des interconnexions.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 smtClean="0"/>
              <a:t>Les chemins sont</a:t>
            </a:r>
          </a:p>
          <a:p>
            <a:pPr lvl="1"/>
            <a:r>
              <a:rPr lang="fr-CA" dirty="0" smtClean="0"/>
              <a:t>A-ET-OU-F</a:t>
            </a:r>
          </a:p>
          <a:p>
            <a:pPr lvl="1"/>
            <a:r>
              <a:rPr lang="fr-CA" dirty="0" smtClean="0"/>
              <a:t>B-ET-OU-F</a:t>
            </a:r>
          </a:p>
          <a:p>
            <a:pPr lvl="1"/>
            <a:r>
              <a:rPr lang="fr-CA" u="sng" dirty="0" smtClean="0"/>
              <a:t>B-INV-OUX-OU-F</a:t>
            </a:r>
            <a:r>
              <a:rPr lang="fr-CA" dirty="0" smtClean="0"/>
              <a:t> : chemin critique</a:t>
            </a:r>
          </a:p>
          <a:p>
            <a:pPr lvl="1"/>
            <a:r>
              <a:rPr lang="fr-CA" dirty="0" smtClean="0"/>
              <a:t>C-OUX-OU-F</a:t>
            </a:r>
          </a:p>
          <a:p>
            <a:r>
              <a:rPr lang="fr-CA" dirty="0" smtClean="0"/>
              <a:t>La </a:t>
            </a:r>
            <a:r>
              <a:rPr lang="fr-CA" dirty="0"/>
              <a:t>période minimale d’horloge </a:t>
            </a:r>
            <a:r>
              <a:rPr lang="fr-CA" dirty="0" smtClean="0"/>
              <a:t>est</a:t>
            </a:r>
          </a:p>
          <a:p>
            <a:pPr marL="0" indent="0" algn="ctr">
              <a:buNone/>
            </a:pPr>
            <a:r>
              <a:rPr lang="fr-CA" dirty="0" smtClean="0"/>
              <a:t>2 </a:t>
            </a:r>
            <a:r>
              <a:rPr lang="fr-CA" dirty="0"/>
              <a:t>+ 1 + 3 + 2 + 1 = 9 ns.</a:t>
            </a:r>
          </a:p>
          <a:p>
            <a:endParaRPr lang="fr-CA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4</a:t>
            </a:fld>
            <a:endParaRPr lang="fr-CA"/>
          </a:p>
        </p:txBody>
      </p:sp>
      <p:pic>
        <p:nvPicPr>
          <p:cNvPr id="8" name="Image 7" descr="chemincritiqueex1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4224338"/>
            <a:ext cx="7732985" cy="2057400"/>
          </a:xfrm>
          <a:prstGeom prst="rect">
            <a:avLst/>
          </a:prstGeom>
        </p:spPr>
      </p:pic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297691"/>
              </p:ext>
            </p:extLst>
          </p:nvPr>
        </p:nvGraphicFramePr>
        <p:xfrm>
          <a:off x="7162800" y="6010275"/>
          <a:ext cx="35147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Équation" r:id="rId4" imgW="1562100" imgH="241300" progId="Equation.3">
                  <p:embed/>
                </p:oleObj>
              </mc:Choice>
              <mc:Fallback>
                <p:oleObj name="Équation" r:id="rId4" imgW="15621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6010275"/>
                        <a:ext cx="351472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58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 #1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5</a:t>
            </a:fld>
            <a:endParaRPr lang="fr-CA"/>
          </a:p>
        </p:txBody>
      </p:sp>
      <p:pic>
        <p:nvPicPr>
          <p:cNvPr id="8" name="Image 7" descr="chemincritiqueex1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1219200"/>
            <a:ext cx="6873761" cy="1828799"/>
          </a:xfrm>
          <a:prstGeom prst="rect">
            <a:avLst/>
          </a:prstGeom>
        </p:spPr>
      </p:pic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734631"/>
              </p:ext>
            </p:extLst>
          </p:nvPr>
        </p:nvGraphicFramePr>
        <p:xfrm>
          <a:off x="5410200" y="2535428"/>
          <a:ext cx="3811524" cy="588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Équation" r:id="rId4" imgW="1562100" imgH="241300" progId="Equation.3">
                  <p:embed/>
                </p:oleObj>
              </mc:Choice>
              <mc:Fallback>
                <p:oleObj name="Équation" r:id="rId4" imgW="15621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535428"/>
                        <a:ext cx="3811524" cy="5887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28800" y="3125793"/>
            <a:ext cx="8458962" cy="3368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C:\Documents and Settings\p700065\Local Settings\Temporary Internet Files\Content.IE5\OEO7GOJL\MCj0441321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515600" y="3912326"/>
            <a:ext cx="914400" cy="914400"/>
          </a:xfrm>
          <a:prstGeom prst="rect">
            <a:avLst/>
          </a:prstGeom>
          <a:noFill/>
        </p:spPr>
      </p:pic>
      <p:pic>
        <p:nvPicPr>
          <p:cNvPr id="10" name="Picture 7" descr="C:\Documents and Settings\p700065\Local Settings\Temporary Internet Files\Content.IE5\OEO7GOJL\MCj04413100000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363200" y="3124200"/>
            <a:ext cx="914400" cy="91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5578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 #2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bascules ont des délais de propagation de 2 ns, un temps de préparation de 1 ns, et un temps de maintien de 1 ns.</a:t>
            </a:r>
          </a:p>
          <a:p>
            <a:r>
              <a:rPr lang="fr-CA" dirty="0" smtClean="0"/>
              <a:t>La fréquence d’horloge est de 100 MHz.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Énumérez les </a:t>
            </a:r>
            <a:r>
              <a:rPr lang="fr-CA" dirty="0" smtClean="0"/>
              <a:t>chemins, donnez le délai sur chacun, et indiquez si la période d’horloge est suffisante et par combien.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6</a:t>
            </a:fld>
            <a:endParaRPr lang="fr-C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401292"/>
              </p:ext>
            </p:extLst>
          </p:nvPr>
        </p:nvGraphicFramePr>
        <p:xfrm>
          <a:off x="76200" y="3505200"/>
          <a:ext cx="6078828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" name="Visio" r:id="rId3" imgW="2774806" imgH="1231900" progId="Visio.Drawing.11">
                  <p:embed/>
                </p:oleObj>
              </mc:Choice>
              <mc:Fallback>
                <p:oleObj name="Visio" r:id="rId3" imgW="2774806" imgH="123190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" y="3505200"/>
                        <a:ext cx="6078828" cy="269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612489"/>
              </p:ext>
            </p:extLst>
          </p:nvPr>
        </p:nvGraphicFramePr>
        <p:xfrm>
          <a:off x="7467600" y="2590800"/>
          <a:ext cx="3811524" cy="588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6" name="Équation" r:id="rId5" imgW="1562100" imgH="241300" progId="Equation.3">
                  <p:embed/>
                </p:oleObj>
              </mc:Choice>
              <mc:Fallback>
                <p:oleObj name="Équation" r:id="rId5" imgW="15621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2590800"/>
                        <a:ext cx="3811524" cy="5887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797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 #2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bascules ont des délais de propagation de 2 ns, un temps de préparation de 1 ns, et un temps de maintien de 1 ns.</a:t>
            </a:r>
          </a:p>
          <a:p>
            <a:r>
              <a:rPr lang="fr-CA" dirty="0" smtClean="0"/>
              <a:t>La fréquence d’horloge est de 100 MHz.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Énumérez les </a:t>
            </a:r>
            <a:r>
              <a:rPr lang="fr-CA" dirty="0" smtClean="0"/>
              <a:t>chemins, donnez le délai sur chacun, et indiquez si la période d’horloge est suffisante et par combien.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7</a:t>
            </a:fld>
            <a:endParaRPr lang="fr-C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097498"/>
              </p:ext>
            </p:extLst>
          </p:nvPr>
        </p:nvGraphicFramePr>
        <p:xfrm>
          <a:off x="76200" y="3505200"/>
          <a:ext cx="6078828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Visio" r:id="rId3" imgW="2774806" imgH="1231900" progId="Visio.Drawing.11">
                  <p:embed/>
                </p:oleObj>
              </mc:Choice>
              <mc:Fallback>
                <p:oleObj name="Visio" r:id="rId3" imgW="2774806" imgH="123190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" y="3505200"/>
                        <a:ext cx="6078828" cy="269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705600" y="3657600"/>
            <a:ext cx="495000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C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Arrêtez la vidéo</a:t>
            </a:r>
            <a:br>
              <a:rPr lang="fr-C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fr-C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et faites l’exercice!</a:t>
            </a:r>
            <a:endParaRPr lang="fr-FR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3389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 #2 - solution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bascules ont des délais de propagation de 2 ns, un temps de préparation de 1 ns, et un temps de maintien de 1 ns.</a:t>
            </a:r>
          </a:p>
          <a:p>
            <a:r>
              <a:rPr lang="fr-CA" dirty="0" smtClean="0"/>
              <a:t>La fréquence d’horloge est de 100 MHz.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Énumérez les </a:t>
            </a:r>
            <a:r>
              <a:rPr lang="fr-CA" dirty="0" smtClean="0"/>
              <a:t>chemins, donnez le délai sur chacun, et indiquez si la période d’horloge est suffisante et par combien.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8</a:t>
            </a:fld>
            <a:endParaRPr lang="fr-C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51420"/>
              </p:ext>
            </p:extLst>
          </p:nvPr>
        </p:nvGraphicFramePr>
        <p:xfrm>
          <a:off x="76200" y="3505200"/>
          <a:ext cx="6078828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Visio" r:id="rId3" imgW="2774806" imgH="1231900" progId="Visio.Drawing.11">
                  <p:embed/>
                </p:oleObj>
              </mc:Choice>
              <mc:Fallback>
                <p:oleObj name="Visio" r:id="rId3" imgW="2774806" imgH="123190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" y="3505200"/>
                        <a:ext cx="6078828" cy="269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91400" y="3644205"/>
            <a:ext cx="3887724" cy="138499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sz="1400" dirty="0" smtClean="0">
                <a:latin typeface="+mn-lt"/>
                <a:cs typeface="Courier New" panose="02070309020205020404" pitchFamily="49" charset="0"/>
              </a:rPr>
              <a:t>Chemins, de haut en bas:</a:t>
            </a:r>
          </a:p>
          <a:p>
            <a:pPr marL="228600" indent="-228600">
              <a:buFont typeface="+mj-lt"/>
              <a:buAutoNum type="arabicPeriod"/>
            </a:pPr>
            <a:r>
              <a:rPr lang="fr-CA" sz="1400" u="sng" noProof="1" smtClean="0">
                <a:latin typeface="+mn-lt"/>
                <a:cs typeface="Courier New" panose="02070309020205020404" pitchFamily="49" charset="0"/>
              </a:rPr>
              <a:t>Q1, ET, D3: 2 + 3 + 1 = 6 ns, extra 4 ns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400" u="sng" noProof="1" smtClean="0">
                <a:latin typeface="+mn-lt"/>
                <a:cs typeface="Courier New" panose="02070309020205020404" pitchFamily="49" charset="0"/>
              </a:rPr>
              <a:t>Q2, ET, D3: 2 + 3 + 1 = 6 ns, extra 4 ns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400" noProof="1" smtClean="0">
                <a:latin typeface="+mn-lt"/>
                <a:cs typeface="Courier New" panose="02070309020205020404" pitchFamily="49" charset="0"/>
              </a:rPr>
              <a:t>Q2, D4: 2 + 1 = 3 ns, extra 7 ns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400" noProof="1" smtClean="0">
                <a:latin typeface="+mn-lt"/>
                <a:cs typeface="Courier New" panose="02070309020205020404" pitchFamily="49" charset="0"/>
              </a:rPr>
              <a:t>Q3, NET, D1: 2 + 2 + 1 = 5 ns, extra 5 ns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400" noProof="1" smtClean="0">
                <a:latin typeface="+mn-lt"/>
                <a:cs typeface="Courier New" panose="02070309020205020404" pitchFamily="49" charset="0"/>
              </a:rPr>
              <a:t>Q4, NET, D1: 2 + 2 + 1 = 5 ns, extra 5 ns</a:t>
            </a:r>
            <a:endParaRPr lang="en-US" sz="1400" noProof="1">
              <a:latin typeface="+mn-lt"/>
              <a:cs typeface="Courier New" pitchFamily="49" charset="0"/>
            </a:endParaRPr>
          </a:p>
        </p:txBody>
      </p:sp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829321"/>
              </p:ext>
            </p:extLst>
          </p:nvPr>
        </p:nvGraphicFramePr>
        <p:xfrm>
          <a:off x="7467600" y="2590800"/>
          <a:ext cx="3811524" cy="588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Équation" r:id="rId5" imgW="1562100" imgH="241300" progId="Equation.3">
                  <p:embed/>
                </p:oleObj>
              </mc:Choice>
              <mc:Fallback>
                <p:oleObj name="Équation" r:id="rId5" imgW="15621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2590800"/>
                        <a:ext cx="3811524" cy="5887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5818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 </a:t>
            </a:r>
            <a:r>
              <a:rPr lang="fr-CA" dirty="0" smtClean="0"/>
              <a:t>#3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Déterminez la fréquence maximale d’horloge du circuit suivant.</a:t>
            </a:r>
          </a:p>
          <a:p>
            <a:r>
              <a:rPr lang="fr-CA" dirty="0" smtClean="0"/>
              <a:t>Les </a:t>
            </a:r>
            <a:r>
              <a:rPr lang="fr-CA" dirty="0"/>
              <a:t>bascules ont </a:t>
            </a:r>
            <a:r>
              <a:rPr lang="fr-CA" dirty="0" err="1" smtClean="0"/>
              <a:t>tsu</a:t>
            </a:r>
            <a:r>
              <a:rPr lang="fr-CA" dirty="0" smtClean="0"/>
              <a:t> = 1 </a:t>
            </a:r>
            <a:r>
              <a:rPr lang="fr-CA" dirty="0"/>
              <a:t>ns et </a:t>
            </a:r>
            <a:r>
              <a:rPr lang="fr-CA" dirty="0" smtClean="0"/>
              <a:t>td = 2 ns. On </a:t>
            </a:r>
            <a:r>
              <a:rPr lang="fr-CA" dirty="0"/>
              <a:t>peut négliger les délais des interconnexions.</a:t>
            </a:r>
          </a:p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9</a:t>
            </a:fld>
            <a:endParaRPr lang="fr-C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pic>
        <p:nvPicPr>
          <p:cNvPr id="8" name="Image 7" descr="chemincritiqueex2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0492" y="2438400"/>
            <a:ext cx="10711908" cy="44196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84660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5069</TotalTime>
  <Words>993</Words>
  <Application>Microsoft Macintosh PowerPoint</Application>
  <PresentationFormat>Personnalisé</PresentationFormat>
  <Paragraphs>111</Paragraphs>
  <Slides>13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presentationCours</vt:lpstr>
      <vt:lpstr>Équation</vt:lpstr>
      <vt:lpstr>Visio</vt:lpstr>
      <vt:lpstr>Chemin critique et fréquence maximale d’horloge</vt:lpstr>
      <vt:lpstr>Chemin critique et fréquence maximale d’horloge Sujets de ce thème</vt:lpstr>
      <vt:lpstr>Fréquence maximale d’horloge et chemin critique</vt:lpstr>
      <vt:lpstr>Exemple #1</vt:lpstr>
      <vt:lpstr>Exemple #1</vt:lpstr>
      <vt:lpstr>Exemple #2</vt:lpstr>
      <vt:lpstr>Exemple #2</vt:lpstr>
      <vt:lpstr>Exemple #2 - solution</vt:lpstr>
      <vt:lpstr>Exemple #3</vt:lpstr>
      <vt:lpstr>Exemple #3</vt:lpstr>
      <vt:lpstr>Exemple #3 - solution</vt:lpstr>
      <vt:lpstr>Spécifier la fréquence d’horloge désirée dans le flot de conception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696</cp:revision>
  <dcterms:created xsi:type="dcterms:W3CDTF">2009-09-03T13:30:34Z</dcterms:created>
  <dcterms:modified xsi:type="dcterms:W3CDTF">2014-11-15T04:34:34Z</dcterms:modified>
</cp:coreProperties>
</file>