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421" r:id="rId3"/>
    <p:sldId id="435" r:id="rId4"/>
    <p:sldId id="436" r:id="rId5"/>
    <p:sldId id="446" r:id="rId6"/>
    <p:sldId id="438" r:id="rId7"/>
    <p:sldId id="440" r:id="rId8"/>
    <p:sldId id="441" r:id="rId9"/>
    <p:sldId id="442" r:id="rId10"/>
    <p:sldId id="443" r:id="rId11"/>
    <p:sldId id="447" r:id="rId12"/>
    <p:sldId id="303" r:id="rId13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5" autoAdjust="0"/>
    <p:restoredTop sz="96984" autoAdjust="0"/>
  </p:normalViewPr>
  <p:slideViewPr>
    <p:cSldViewPr>
      <p:cViewPr varScale="1">
        <p:scale>
          <a:sx n="85" d="100"/>
          <a:sy n="85" d="100"/>
        </p:scale>
        <p:origin x="192" y="536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16-08-11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11/08/2016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3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2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emf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2.wmf"/><Relationship Id="rId7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temps de propagation des signaux dans un circuit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35530"/>
            <a:ext cx="6006852" cy="411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Bascules: temps de préparation et de maintien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temps de préparation (</a:t>
            </a:r>
            <a:r>
              <a:rPr lang="fr-CA" i="1" dirty="0" smtClean="0"/>
              <a:t>setup time</a:t>
            </a:r>
            <a:r>
              <a:rPr lang="fr-CA" dirty="0" smtClean="0"/>
              <a:t> –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su</a:t>
            </a:r>
            <a:r>
              <a:rPr lang="fr-CA" dirty="0" smtClean="0"/>
              <a:t>) est le temps minimal pendant lequel le signal d’entrée de la bascule ou du loquet ne doit pas changer </a:t>
            </a:r>
            <a:r>
              <a:rPr lang="fr-CA" i="1" dirty="0" smtClean="0"/>
              <a:t>avant</a:t>
            </a:r>
            <a:r>
              <a:rPr lang="fr-CA" dirty="0" smtClean="0"/>
              <a:t> la transition active de l’horloge.</a:t>
            </a:r>
          </a:p>
          <a:p>
            <a:r>
              <a:rPr lang="fr-CA" dirty="0" smtClean="0"/>
              <a:t>Le temps de maintien (</a:t>
            </a:r>
            <a:r>
              <a:rPr lang="fr-CA" i="1" dirty="0" err="1" smtClean="0"/>
              <a:t>hold</a:t>
            </a:r>
            <a:r>
              <a:rPr lang="fr-CA" i="1" dirty="0" smtClean="0"/>
              <a:t> time</a:t>
            </a:r>
            <a:r>
              <a:rPr lang="fr-CA" dirty="0" smtClean="0"/>
              <a:t> – t</a:t>
            </a:r>
            <a:r>
              <a:rPr lang="fr-CA" baseline="-25000" dirty="0" smtClean="0"/>
              <a:t>h</a:t>
            </a:r>
            <a:r>
              <a:rPr lang="fr-CA" dirty="0" smtClean="0"/>
              <a:t>) est le temps minimal pendant lequel le signal d’entrée de la bascule ou du loquet ne doit pas changer </a:t>
            </a:r>
            <a:r>
              <a:rPr lang="fr-CA" i="1" dirty="0" smtClean="0"/>
              <a:t>après</a:t>
            </a:r>
            <a:r>
              <a:rPr lang="fr-CA" dirty="0" smtClean="0"/>
              <a:t> la transition active de l’horloge.</a:t>
            </a:r>
          </a:p>
          <a:p>
            <a:r>
              <a:rPr lang="fr-CA" dirty="0"/>
              <a:t>Si le temps de préparation ou le temps de maintien n’est pas respecté, alors la bascule risque d’entrer dans un état </a:t>
            </a:r>
            <a:r>
              <a:rPr lang="fr-CA" dirty="0" smtClean="0"/>
              <a:t>métastable:</a:t>
            </a:r>
          </a:p>
          <a:p>
            <a:pPr lvl="1"/>
            <a:r>
              <a:rPr lang="fr-CA" dirty="0" smtClean="0"/>
              <a:t>sortie de niveau </a:t>
            </a:r>
            <a:r>
              <a:rPr lang="fr-CA" dirty="0"/>
              <a:t>imprévisible entre 0 et </a:t>
            </a:r>
            <a:r>
              <a:rPr lang="fr-CA" dirty="0" smtClean="0"/>
              <a:t>1;</a:t>
            </a:r>
          </a:p>
          <a:p>
            <a:pPr lvl="1"/>
            <a:r>
              <a:rPr lang="fr-CA" dirty="0" smtClean="0"/>
              <a:t>stabilisation éventuelle sur une valeur indéterminée.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10</a:t>
            </a:fld>
            <a:endParaRPr lang="fr-CA"/>
          </a:p>
        </p:txBody>
      </p:sp>
      <p:pic>
        <p:nvPicPr>
          <p:cNvPr id="9" name="Picture 7" descr="C:\Documents and Settings\p700065\Local Settings\Temporary Internet Files\Content.IE5\OEO7GOJL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96600" y="2206930"/>
            <a:ext cx="914400" cy="914400"/>
          </a:xfrm>
          <a:prstGeom prst="rect">
            <a:avLst/>
          </a:prstGeom>
          <a:noFill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371600"/>
            <a:ext cx="852733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0" name="Picture 9" descr="C:\Documents and Settings\p700065\Local Settings\Temporary Internet Files\Content.IE5\OEO7GOJL\MCj044132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896600" y="4264330"/>
            <a:ext cx="91440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88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74" y="1219200"/>
            <a:ext cx="4568026" cy="5622182"/>
          </a:xfrm>
          <a:prstGeom prst="rect">
            <a:avLst/>
          </a:prstGeom>
        </p:spPr>
      </p:pic>
      <p:sp>
        <p:nvSpPr>
          <p:cNvPr id="3686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Quelques paramètres des FPGA de la série 7 de </a:t>
            </a:r>
            <a:r>
              <a:rPr lang="fr-CA" dirty="0" err="1" smtClean="0"/>
              <a:t>Xilinx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et des valeurs réelles pour la puce XC7A100T-1CSG324C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5C9682-1EA9-4B1F-9254-49C747B35B5D}" type="slidenum">
              <a:rPr lang="fr-CA"/>
              <a:pPr>
                <a:defRPr/>
              </a:pPr>
              <a:t>11</a:t>
            </a:fld>
            <a:endParaRPr lang="fr-CA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7696200" y="6324600"/>
            <a:ext cx="41402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CA" sz="700" dirty="0" err="1" smtClean="0"/>
              <a:t>Xilinx</a:t>
            </a:r>
            <a:r>
              <a:rPr lang="fr-CA" sz="700" dirty="0" smtClean="0"/>
              <a:t>, </a:t>
            </a:r>
            <a:r>
              <a:rPr lang="en-US" sz="700" dirty="0" smtClean="0"/>
              <a:t>7 Series FPGAs Configurable Logic Block User Guide, UG474 </a:t>
            </a:r>
            <a:r>
              <a:rPr lang="en-US" sz="700" dirty="0"/>
              <a:t>(</a:t>
            </a:r>
            <a:r>
              <a:rPr lang="en-US" sz="700" dirty="0" smtClean="0"/>
              <a:t>v1.7), Nov. 17, 2014.</a:t>
            </a:r>
            <a:endParaRPr lang="fr-CA" sz="700" dirty="0"/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7620000" y="6477000"/>
            <a:ext cx="42164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CA" sz="700" dirty="0" err="1" smtClean="0"/>
              <a:t>Xilinx</a:t>
            </a:r>
            <a:r>
              <a:rPr lang="fr-CA" sz="700" dirty="0" smtClean="0"/>
              <a:t>, </a:t>
            </a:r>
            <a:r>
              <a:rPr lang="en-US" sz="700" dirty="0" smtClean="0"/>
              <a:t>Artix-7 FPGA Data Sheet: DC and Switching Characteristics</a:t>
            </a:r>
            <a:r>
              <a:rPr lang="en-US" sz="700" dirty="0"/>
              <a:t>, </a:t>
            </a:r>
            <a:r>
              <a:rPr lang="en-US" sz="700" dirty="0" smtClean="0"/>
              <a:t>DS181 </a:t>
            </a:r>
            <a:r>
              <a:rPr lang="en-US" sz="700" dirty="0"/>
              <a:t>(</a:t>
            </a:r>
            <a:r>
              <a:rPr lang="en-US" sz="700" dirty="0" smtClean="0"/>
              <a:t>v1.20) Nov. 24, 2015.</a:t>
            </a:r>
            <a:endParaRPr lang="fr-CA" sz="7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013" y="1714500"/>
            <a:ext cx="7067550" cy="17907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9013" y="3609975"/>
            <a:ext cx="7067550" cy="42862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9013" y="4283806"/>
            <a:ext cx="7067550" cy="20955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9013" y="4493356"/>
            <a:ext cx="7067550" cy="3333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915400" y="2286000"/>
            <a:ext cx="609600" cy="2667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531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 smtClean="0"/>
              <a:t>Mesurer sur un </a:t>
            </a:r>
            <a:r>
              <a:rPr lang="fr-CA" sz="1800" dirty="0"/>
              <a:t>chronogramme les quantités </a:t>
            </a:r>
            <a:r>
              <a:rPr lang="fr-CA" sz="1800" dirty="0" err="1"/>
              <a:t>t</a:t>
            </a:r>
            <a:r>
              <a:rPr lang="fr-CA" sz="1800" baseline="-25000" dirty="0" err="1"/>
              <a:t>f</a:t>
            </a:r>
            <a:r>
              <a:rPr lang="fr-CA" sz="1800" dirty="0"/>
              <a:t>, t</a:t>
            </a:r>
            <a:r>
              <a:rPr lang="fr-CA" sz="1800" baseline="-25000" dirty="0"/>
              <a:t>r</a:t>
            </a:r>
            <a:r>
              <a:rPr lang="fr-CA" sz="1800" dirty="0"/>
              <a:t>, </a:t>
            </a:r>
            <a:r>
              <a:rPr lang="fr-CA" sz="1800" dirty="0" err="1"/>
              <a:t>t</a:t>
            </a:r>
            <a:r>
              <a:rPr lang="fr-CA" sz="1800" baseline="-25000" dirty="0" err="1"/>
              <a:t>PHL</a:t>
            </a:r>
            <a:r>
              <a:rPr lang="fr-CA" sz="1800" dirty="0"/>
              <a:t>, </a:t>
            </a:r>
            <a:r>
              <a:rPr lang="fr-CA" sz="1800" dirty="0" err="1"/>
              <a:t>t</a:t>
            </a:r>
            <a:r>
              <a:rPr lang="fr-CA" sz="1800" baseline="-25000" dirty="0" err="1"/>
              <a:t>PLH</a:t>
            </a:r>
            <a:r>
              <a:rPr lang="fr-CA" sz="1800" dirty="0"/>
              <a:t> et t</a:t>
            </a:r>
            <a:r>
              <a:rPr lang="fr-CA" sz="1800" baseline="-25000" dirty="0"/>
              <a:t>d</a:t>
            </a:r>
            <a:r>
              <a:rPr lang="fr-CA" sz="1800" dirty="0"/>
              <a:t>, et expliquer les facteurs qui les affectent. (</a:t>
            </a:r>
            <a:r>
              <a:rPr lang="fr-CA" sz="1800" dirty="0" smtClean="0"/>
              <a:t>B3)</a:t>
            </a:r>
            <a:endParaRPr lang="fr-FR" sz="1800" dirty="0"/>
          </a:p>
          <a:p>
            <a:r>
              <a:rPr lang="fr-CA" sz="1800" dirty="0" smtClean="0"/>
              <a:t>Expliquez </a:t>
            </a:r>
            <a:r>
              <a:rPr lang="fr-CA" sz="1800" dirty="0"/>
              <a:t>les facteurs qui affectent </a:t>
            </a:r>
            <a:r>
              <a:rPr lang="fr-CA" sz="1800" dirty="0" smtClean="0"/>
              <a:t>les délais</a:t>
            </a:r>
            <a:r>
              <a:rPr lang="fr-CA" sz="1800" dirty="0"/>
              <a:t> </a:t>
            </a:r>
            <a:r>
              <a:rPr lang="fr-CA" sz="1800" dirty="0" smtClean="0"/>
              <a:t>de propagation des composantes et des interconnexions dans un circuit. (B2)</a:t>
            </a:r>
            <a:endParaRPr lang="fr-CA" sz="1800" dirty="0"/>
          </a:p>
          <a:p>
            <a:r>
              <a:rPr lang="fr-CA" sz="1800" dirty="0" smtClean="0"/>
              <a:t>Calculer le temps d’arrivé des signaux dans un circuit en fonction des délais </a:t>
            </a:r>
            <a:r>
              <a:rPr lang="fr-CA" sz="1800" dirty="0"/>
              <a:t>de propagation des bascules, des modules combinatoires et des </a:t>
            </a:r>
            <a:r>
              <a:rPr lang="fr-CA" sz="1800" dirty="0" smtClean="0"/>
              <a:t>interconnexions. (B3)</a:t>
            </a:r>
            <a:endParaRPr lang="fr-FR" sz="1800" dirty="0"/>
          </a:p>
          <a:p>
            <a:r>
              <a:rPr lang="fr-CA" sz="1800" dirty="0"/>
              <a:t>Expliquer le principe du temps de préparation (</a:t>
            </a:r>
            <a:r>
              <a:rPr lang="fr-CA" sz="1800" dirty="0" err="1"/>
              <a:t>t</a:t>
            </a:r>
            <a:r>
              <a:rPr lang="fr-CA" sz="1800" baseline="-25000" dirty="0" err="1"/>
              <a:t>su</a:t>
            </a:r>
            <a:r>
              <a:rPr lang="fr-CA" sz="1800" dirty="0"/>
              <a:t>) et de maintien (t</a:t>
            </a:r>
            <a:r>
              <a:rPr lang="fr-CA" sz="1800" baseline="-25000" dirty="0"/>
              <a:t>h</a:t>
            </a:r>
            <a:r>
              <a:rPr lang="fr-CA" sz="1800" dirty="0"/>
              <a:t>) d’une </a:t>
            </a:r>
            <a:r>
              <a:rPr lang="fr-CA" sz="1800" dirty="0" smtClean="0"/>
              <a:t>bascule et les conséquences de leur non-respect. </a:t>
            </a:r>
            <a:r>
              <a:rPr lang="fr-CA" sz="1800" dirty="0"/>
              <a:t>(B2</a:t>
            </a:r>
            <a:r>
              <a:rPr lang="fr-CA" sz="1800" dirty="0" smtClean="0"/>
              <a:t>)</a:t>
            </a:r>
            <a:endParaRPr lang="fr-FR" sz="1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Temps </a:t>
            </a:r>
            <a:r>
              <a:rPr lang="fr-CA" dirty="0"/>
              <a:t>de </a:t>
            </a:r>
            <a:r>
              <a:rPr lang="fr-CA" dirty="0" smtClean="0"/>
              <a:t>propagation</a:t>
            </a:r>
            <a:br>
              <a:rPr lang="fr-CA" dirty="0" smtClean="0"/>
            </a:br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Métriques de temps des transitions sur les signaux</a:t>
            </a:r>
          </a:p>
          <a:p>
            <a:r>
              <a:rPr lang="fr-CA" dirty="0" smtClean="0"/>
              <a:t>Délai de propagation d’une composante</a:t>
            </a:r>
          </a:p>
          <a:p>
            <a:r>
              <a:rPr lang="fr-CA" dirty="0" smtClean="0"/>
              <a:t>Délai de propagation des interconnexions</a:t>
            </a:r>
          </a:p>
          <a:p>
            <a:r>
              <a:rPr lang="fr-CA" dirty="0" smtClean="0"/>
              <a:t>Temps de préparation et de maintien des bascules</a:t>
            </a:r>
          </a:p>
          <a:p>
            <a:r>
              <a:rPr lang="fr-CA" dirty="0" smtClean="0"/>
              <a:t>Valeur des paramètres pour un FPGA</a:t>
            </a:r>
            <a:endParaRPr lang="fr-CA" dirty="0" smtClean="0"/>
          </a:p>
          <a:p>
            <a:endParaRPr lang="fr-CA" dirty="0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90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Transitions sur les signaux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signaux intermédiaires et de sortie peuvent subir une transition quand les signaux d’entrée changent.</a:t>
            </a:r>
          </a:p>
          <a:p>
            <a:r>
              <a:rPr lang="fr-CA" dirty="0" smtClean="0"/>
              <a:t>Par exemple, pour un inverseur, quand l’entrée passe de 1 à 0, la sortie doit passer de 0 à 1. Ces transitions ne se font pas instantanément.</a:t>
            </a:r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3</a:t>
            </a:fld>
            <a:endParaRPr lang="fr-CA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2535" y="1295400"/>
            <a:ext cx="149699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6"/>
          <p:cNvSpPr txBox="1">
            <a:spLocks noChangeArrowheads="1"/>
          </p:cNvSpPr>
          <p:nvPr/>
        </p:nvSpPr>
        <p:spPr bwMode="auto">
          <a:xfrm>
            <a:off x="533400" y="3969841"/>
            <a:ext cx="5181600" cy="169277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 lIns="91440" tIns="91440" rIns="91440" bIns="91440" anchor="ctr">
            <a:spAutoFit/>
          </a:bodyPr>
          <a:lstStyle/>
          <a:p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On définit:</a:t>
            </a:r>
          </a:p>
          <a:p>
            <a:endParaRPr lang="fr-CA" sz="1400" dirty="0" smtClean="0">
              <a:solidFill>
                <a:srgbClr val="0070C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Temps de descente (</a:t>
            </a:r>
            <a:r>
              <a:rPr lang="fr-CA" sz="1400" i="1" dirty="0" err="1" smtClean="0">
                <a:solidFill>
                  <a:srgbClr val="0070C0"/>
                </a:solidFill>
                <a:latin typeface="+mn-lt"/>
              </a:rPr>
              <a:t>fall</a:t>
            </a:r>
            <a:r>
              <a:rPr lang="fr-CA" sz="1400" i="1" dirty="0" smtClean="0">
                <a:solidFill>
                  <a:srgbClr val="0070C0"/>
                </a:solidFill>
                <a:latin typeface="+mn-lt"/>
              </a:rPr>
              <a:t> time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 – </a:t>
            </a:r>
            <a:r>
              <a:rPr lang="fr-CA" sz="1400" dirty="0" err="1" smtClean="0">
                <a:solidFill>
                  <a:srgbClr val="0070C0"/>
                </a:solidFill>
                <a:latin typeface="+mn-lt"/>
              </a:rPr>
              <a:t>t</a:t>
            </a:r>
            <a:r>
              <a:rPr lang="fr-CA" sz="1400" baseline="-25000" dirty="0" err="1" smtClean="0">
                <a:solidFill>
                  <a:srgbClr val="0070C0"/>
                </a:solidFill>
                <a:latin typeface="+mn-lt"/>
              </a:rPr>
              <a:t>f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)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Temps de montée (</a:t>
            </a:r>
            <a:r>
              <a:rPr lang="fr-CA" sz="1400" i="1" dirty="0" err="1" smtClean="0">
                <a:solidFill>
                  <a:srgbClr val="0070C0"/>
                </a:solidFill>
                <a:latin typeface="+mn-lt"/>
              </a:rPr>
              <a:t>rise</a:t>
            </a:r>
            <a:r>
              <a:rPr lang="fr-CA" sz="1400" i="1" dirty="0" smtClean="0">
                <a:solidFill>
                  <a:srgbClr val="0070C0"/>
                </a:solidFill>
                <a:latin typeface="+mn-lt"/>
              </a:rPr>
              <a:t> time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 – t</a:t>
            </a:r>
            <a:r>
              <a:rPr lang="fr-CA" sz="1400" baseline="-25000" dirty="0" smtClean="0">
                <a:solidFill>
                  <a:srgbClr val="0070C0"/>
                </a:solidFill>
                <a:latin typeface="+mn-lt"/>
              </a:rPr>
              <a:t>r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Délai de descente (</a:t>
            </a:r>
            <a:r>
              <a:rPr lang="fr-CA" sz="1400" i="1" dirty="0" smtClean="0">
                <a:solidFill>
                  <a:srgbClr val="0070C0"/>
                </a:solidFill>
                <a:latin typeface="+mn-lt"/>
              </a:rPr>
              <a:t>propagation </a:t>
            </a:r>
            <a:r>
              <a:rPr lang="fr-CA" sz="1400" i="1" dirty="0" err="1" smtClean="0">
                <a:solidFill>
                  <a:srgbClr val="0070C0"/>
                </a:solidFill>
                <a:latin typeface="+mn-lt"/>
              </a:rPr>
              <a:t>delay</a:t>
            </a:r>
            <a:r>
              <a:rPr lang="fr-CA" sz="1400" i="1" dirty="0" smtClean="0">
                <a:solidFill>
                  <a:srgbClr val="0070C0"/>
                </a:solidFill>
                <a:latin typeface="+mn-lt"/>
              </a:rPr>
              <a:t>, High to </a:t>
            </a:r>
            <a:r>
              <a:rPr lang="fr-CA" sz="1400" i="1" dirty="0" err="1" smtClean="0">
                <a:solidFill>
                  <a:srgbClr val="0070C0"/>
                </a:solidFill>
                <a:latin typeface="+mn-lt"/>
              </a:rPr>
              <a:t>Low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 – </a:t>
            </a:r>
            <a:r>
              <a:rPr lang="fr-CA" sz="1400" dirty="0" err="1" smtClean="0">
                <a:solidFill>
                  <a:srgbClr val="0070C0"/>
                </a:solidFill>
                <a:latin typeface="+mn-lt"/>
              </a:rPr>
              <a:t>t</a:t>
            </a:r>
            <a:r>
              <a:rPr lang="fr-CA" sz="1400" baseline="-25000" dirty="0" err="1" smtClean="0">
                <a:solidFill>
                  <a:srgbClr val="0070C0"/>
                </a:solidFill>
                <a:latin typeface="+mn-lt"/>
              </a:rPr>
              <a:t>PHL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Délai de montée (</a:t>
            </a:r>
            <a:r>
              <a:rPr lang="fr-CA" sz="1400" i="1" dirty="0" smtClean="0">
                <a:solidFill>
                  <a:srgbClr val="0070C0"/>
                </a:solidFill>
                <a:latin typeface="+mn-lt"/>
              </a:rPr>
              <a:t>propagation </a:t>
            </a:r>
            <a:r>
              <a:rPr lang="fr-CA" sz="1400" i="1" dirty="0" err="1" smtClean="0">
                <a:solidFill>
                  <a:srgbClr val="0070C0"/>
                </a:solidFill>
                <a:latin typeface="+mn-lt"/>
              </a:rPr>
              <a:t>delay</a:t>
            </a:r>
            <a:r>
              <a:rPr lang="fr-CA" sz="1400" i="1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fr-CA" sz="1400" i="1" dirty="0" err="1" smtClean="0">
                <a:solidFill>
                  <a:srgbClr val="0070C0"/>
                </a:solidFill>
                <a:latin typeface="+mn-lt"/>
              </a:rPr>
              <a:t>Low</a:t>
            </a:r>
            <a:r>
              <a:rPr lang="fr-CA" sz="1400" i="1" dirty="0" smtClean="0">
                <a:solidFill>
                  <a:srgbClr val="0070C0"/>
                </a:solidFill>
                <a:latin typeface="+mn-lt"/>
              </a:rPr>
              <a:t> to High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 – </a:t>
            </a:r>
            <a:r>
              <a:rPr lang="fr-CA" sz="1400" dirty="0" err="1" smtClean="0">
                <a:solidFill>
                  <a:srgbClr val="0070C0"/>
                </a:solidFill>
                <a:latin typeface="+mn-lt"/>
              </a:rPr>
              <a:t>t</a:t>
            </a:r>
            <a:r>
              <a:rPr lang="fr-CA" sz="1400" baseline="-25000" dirty="0" err="1" smtClean="0">
                <a:solidFill>
                  <a:srgbClr val="0070C0"/>
                </a:solidFill>
                <a:latin typeface="+mn-lt"/>
              </a:rPr>
              <a:t>PLH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Délai de propagation t</a:t>
            </a:r>
            <a:r>
              <a:rPr lang="fr-CA" sz="1400" baseline="-25000" dirty="0" smtClean="0">
                <a:solidFill>
                  <a:srgbClr val="0070C0"/>
                </a:solidFill>
                <a:latin typeface="+mn-lt"/>
              </a:rPr>
              <a:t>d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 ou bien </a:t>
            </a:r>
            <a:r>
              <a:rPr lang="fr-CA" sz="1400" dirty="0" err="1" smtClean="0">
                <a:solidFill>
                  <a:srgbClr val="0070C0"/>
                </a:solidFill>
                <a:latin typeface="+mn-lt"/>
              </a:rPr>
              <a:t>t</a:t>
            </a:r>
            <a:r>
              <a:rPr lang="fr-CA" sz="1400" baseline="-25000" dirty="0" err="1" smtClean="0">
                <a:solidFill>
                  <a:srgbClr val="0070C0"/>
                </a:solidFill>
                <a:latin typeface="+mn-lt"/>
              </a:rPr>
              <a:t>comb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 = max(</a:t>
            </a:r>
            <a:r>
              <a:rPr lang="fr-CA" sz="1400" dirty="0" err="1" smtClean="0">
                <a:solidFill>
                  <a:srgbClr val="0070C0"/>
                </a:solidFill>
                <a:latin typeface="+mn-lt"/>
              </a:rPr>
              <a:t>t</a:t>
            </a:r>
            <a:r>
              <a:rPr lang="fr-CA" sz="1400" baseline="-25000" dirty="0" err="1" smtClean="0">
                <a:solidFill>
                  <a:srgbClr val="0070C0"/>
                </a:solidFill>
                <a:latin typeface="+mn-lt"/>
              </a:rPr>
              <a:t>PHL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fr-CA" sz="1400" dirty="0" err="1" smtClean="0">
                <a:solidFill>
                  <a:srgbClr val="0070C0"/>
                </a:solidFill>
                <a:latin typeface="+mn-lt"/>
              </a:rPr>
              <a:t>t</a:t>
            </a:r>
            <a:r>
              <a:rPr lang="fr-CA" sz="1400" baseline="-25000" dirty="0" err="1" smtClean="0">
                <a:solidFill>
                  <a:srgbClr val="0070C0"/>
                </a:solidFill>
                <a:latin typeface="+mn-lt"/>
              </a:rPr>
              <a:t>PLH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)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2496" y="2178082"/>
            <a:ext cx="5634704" cy="414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70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Transitions sur les signaux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paramètres de synchronisation t</a:t>
            </a:r>
            <a:r>
              <a:rPr lang="fr-CA" baseline="-25000" dirty="0" smtClean="0"/>
              <a:t>r</a:t>
            </a:r>
            <a:r>
              <a:rPr lang="fr-CA" dirty="0" smtClean="0"/>
              <a:t>,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f</a:t>
            </a:r>
            <a:r>
              <a:rPr lang="fr-CA" dirty="0" smtClean="0"/>
              <a:t>,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PHL</a:t>
            </a:r>
            <a:r>
              <a:rPr lang="fr-CA" dirty="0" smtClean="0"/>
              <a:t> et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PLH</a:t>
            </a:r>
            <a:r>
              <a:rPr lang="fr-CA" dirty="0" smtClean="0"/>
              <a:t> sont influencés principalement par trois critères :</a:t>
            </a:r>
          </a:p>
          <a:p>
            <a:pPr lvl="1"/>
            <a:r>
              <a:rPr lang="fr-CA" u="sng" dirty="0" smtClean="0"/>
              <a:t>la charge capacitive à mener</a:t>
            </a:r>
            <a:r>
              <a:rPr lang="fr-CA" dirty="0" smtClean="0"/>
              <a:t> (dépend du nombre de composantes menées par le circuit ainsi que la longueur des interconnexions);</a:t>
            </a:r>
          </a:p>
          <a:p>
            <a:pPr lvl="1"/>
            <a:r>
              <a:rPr lang="fr-CA" u="sng" dirty="0" smtClean="0"/>
              <a:t>la résistance des conducteurs</a:t>
            </a:r>
            <a:r>
              <a:rPr lang="fr-CA" dirty="0" smtClean="0"/>
              <a:t> (dépend surtout de la longueur des interconnexions); et,</a:t>
            </a:r>
          </a:p>
          <a:p>
            <a:pPr lvl="1"/>
            <a:r>
              <a:rPr lang="fr-CA" u="sng" dirty="0" smtClean="0"/>
              <a:t>la dimension des transistors</a:t>
            </a:r>
            <a:r>
              <a:rPr lang="fr-CA" dirty="0"/>
              <a:t> </a:t>
            </a:r>
            <a:r>
              <a:rPr lang="fr-CA" dirty="0" smtClean="0"/>
              <a:t>par lesquels le courant passe pour charger (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PLH</a:t>
            </a:r>
            <a:r>
              <a:rPr lang="fr-CA" dirty="0" smtClean="0"/>
              <a:t>) et décharger </a:t>
            </a:r>
            <a:r>
              <a:rPr lang="fr-CA" dirty="0"/>
              <a:t>(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PHL</a:t>
            </a:r>
            <a:r>
              <a:rPr lang="fr-CA" dirty="0" smtClean="0"/>
              <a:t>) la charge capacitive.</a:t>
            </a:r>
          </a:p>
          <a:p>
            <a:r>
              <a:rPr lang="fr-CA" dirty="0" smtClean="0"/>
              <a:t>Étant donnés C et R, on peut calculer </a:t>
            </a:r>
            <a:r>
              <a:rPr lang="fr-CA" dirty="0"/>
              <a:t>t</a:t>
            </a:r>
            <a:r>
              <a:rPr lang="fr-CA" baseline="-25000" dirty="0"/>
              <a:t>r</a:t>
            </a:r>
            <a:r>
              <a:rPr lang="fr-CA" dirty="0"/>
              <a:t>, </a:t>
            </a:r>
            <a:r>
              <a:rPr lang="fr-CA" dirty="0" err="1"/>
              <a:t>t</a:t>
            </a:r>
            <a:r>
              <a:rPr lang="fr-CA" baseline="-25000" dirty="0" err="1"/>
              <a:t>f</a:t>
            </a:r>
            <a:r>
              <a:rPr lang="fr-CA" dirty="0"/>
              <a:t>, </a:t>
            </a:r>
            <a:r>
              <a:rPr lang="fr-CA" dirty="0" err="1"/>
              <a:t>t</a:t>
            </a:r>
            <a:r>
              <a:rPr lang="fr-CA" baseline="-25000" dirty="0" err="1"/>
              <a:t>PHL</a:t>
            </a:r>
            <a:r>
              <a:rPr lang="fr-CA" dirty="0"/>
              <a:t> et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PLH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4</a:t>
            </a:fld>
            <a:endParaRPr lang="fr-CA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3974" y="4114800"/>
            <a:ext cx="5745626" cy="201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676400"/>
            <a:ext cx="5019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466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Transitions sur les signaux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paramètres de synchronisation t</a:t>
            </a:r>
            <a:r>
              <a:rPr lang="fr-CA" baseline="-25000" dirty="0" smtClean="0"/>
              <a:t>r</a:t>
            </a:r>
            <a:r>
              <a:rPr lang="fr-CA" dirty="0" smtClean="0"/>
              <a:t>,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f</a:t>
            </a:r>
            <a:r>
              <a:rPr lang="fr-CA" dirty="0" smtClean="0"/>
              <a:t>,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PHL</a:t>
            </a:r>
            <a:r>
              <a:rPr lang="fr-CA" dirty="0" smtClean="0"/>
              <a:t> et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PLH</a:t>
            </a:r>
            <a:r>
              <a:rPr lang="fr-CA" dirty="0" smtClean="0"/>
              <a:t> sont influencés principalement par trois critères :</a:t>
            </a:r>
          </a:p>
          <a:p>
            <a:pPr lvl="1"/>
            <a:r>
              <a:rPr lang="fr-CA" u="sng" dirty="0" smtClean="0"/>
              <a:t>la charge capacitive à mener</a:t>
            </a:r>
            <a:r>
              <a:rPr lang="fr-CA" dirty="0" smtClean="0"/>
              <a:t> (dépend du nombre de composantes menées par le circuit ainsi que la longueur des interconnexions);</a:t>
            </a:r>
          </a:p>
          <a:p>
            <a:pPr lvl="1"/>
            <a:r>
              <a:rPr lang="fr-CA" u="sng" dirty="0" smtClean="0"/>
              <a:t>la résistance des conducteurs</a:t>
            </a:r>
            <a:r>
              <a:rPr lang="fr-CA" dirty="0" smtClean="0"/>
              <a:t> (dépend surtout de la longueur des interconnexions); et,</a:t>
            </a:r>
          </a:p>
          <a:p>
            <a:pPr lvl="1"/>
            <a:r>
              <a:rPr lang="fr-CA" u="sng" dirty="0" smtClean="0"/>
              <a:t>la dimension des transistors</a:t>
            </a:r>
            <a:r>
              <a:rPr lang="fr-CA" dirty="0"/>
              <a:t> </a:t>
            </a:r>
            <a:r>
              <a:rPr lang="fr-CA" dirty="0" smtClean="0"/>
              <a:t>par lesquels le courant passe pour charger (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PLH</a:t>
            </a:r>
            <a:r>
              <a:rPr lang="fr-CA" dirty="0" smtClean="0"/>
              <a:t>) et décharger </a:t>
            </a:r>
            <a:r>
              <a:rPr lang="fr-CA" dirty="0"/>
              <a:t>(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PHL</a:t>
            </a:r>
            <a:r>
              <a:rPr lang="fr-CA" dirty="0" smtClean="0"/>
              <a:t>) la charge capacitive.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5</a:t>
            </a:fld>
            <a:endParaRPr lang="fr-CA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3913" y="1371600"/>
            <a:ext cx="4994687" cy="523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Délai de propagation d’une composante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délai de propagation d’une composante est le temps nécessaire pour que la sortie de la composante se stabilise suite à un changement à l’une de ses entrées:</a:t>
            </a:r>
            <a:endParaRPr lang="fr-CA" dirty="0"/>
          </a:p>
          <a:p>
            <a:pPr lvl="1"/>
            <a:r>
              <a:rPr lang="fr-CA" i="1" dirty="0"/>
              <a:t>t</a:t>
            </a:r>
            <a:r>
              <a:rPr lang="fr-CA" baseline="-25000" dirty="0"/>
              <a:t>d</a:t>
            </a:r>
            <a:r>
              <a:rPr lang="fr-CA" dirty="0"/>
              <a:t> pour les </a:t>
            </a:r>
            <a:r>
              <a:rPr lang="fr-CA" dirty="0" smtClean="0"/>
              <a:t>bascules;</a:t>
            </a:r>
            <a:endParaRPr lang="fr-CA" dirty="0"/>
          </a:p>
          <a:p>
            <a:pPr lvl="1"/>
            <a:r>
              <a:rPr lang="fr-CA" i="1" dirty="0" err="1"/>
              <a:t>t</a:t>
            </a:r>
            <a:r>
              <a:rPr lang="fr-CA" baseline="-25000" dirty="0" err="1"/>
              <a:t>comb</a:t>
            </a:r>
            <a:r>
              <a:rPr lang="fr-CA" dirty="0"/>
              <a:t> pour la logique combinatoire</a:t>
            </a:r>
            <a:r>
              <a:rPr lang="fr-CA" dirty="0" smtClean="0"/>
              <a:t>.</a:t>
            </a:r>
          </a:p>
          <a:p>
            <a:r>
              <a:rPr lang="fr-CA" dirty="0" smtClean="0"/>
              <a:t>Pour les bascules, t</a:t>
            </a:r>
            <a:r>
              <a:rPr lang="fr-CA" baseline="-25000" dirty="0" smtClean="0"/>
              <a:t>d</a:t>
            </a:r>
            <a:r>
              <a:rPr lang="fr-CA" dirty="0" smtClean="0"/>
              <a:t> est mesuré à partir du front actif d’horloge.</a:t>
            </a:r>
            <a:endParaRPr lang="fr-CA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Le délai de propagation </a:t>
            </a:r>
            <a:r>
              <a:rPr lang="fr-CA" dirty="0" smtClean="0"/>
              <a:t>est spécifié </a:t>
            </a:r>
            <a:r>
              <a:rPr lang="fr-CA" dirty="0"/>
              <a:t>par le manufacturier </a:t>
            </a:r>
            <a:r>
              <a:rPr lang="fr-CA" dirty="0" smtClean="0"/>
              <a:t>étant donnés :</a:t>
            </a:r>
            <a:endParaRPr lang="fr-CA" dirty="0"/>
          </a:p>
          <a:p>
            <a:pPr lvl="1"/>
            <a:r>
              <a:rPr lang="fr-CA" dirty="0"/>
              <a:t>l</a:t>
            </a:r>
            <a:r>
              <a:rPr lang="fr-CA" dirty="0" smtClean="0"/>
              <a:t>es délais (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PHL</a:t>
            </a:r>
            <a:r>
              <a:rPr lang="fr-CA" dirty="0" smtClean="0"/>
              <a:t>,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PLH</a:t>
            </a:r>
            <a:r>
              <a:rPr lang="fr-CA" dirty="0" smtClean="0"/>
              <a:t>) du signal d’entrée;</a:t>
            </a:r>
          </a:p>
          <a:p>
            <a:pPr lvl="1"/>
            <a:r>
              <a:rPr lang="fr-CA" dirty="0" smtClean="0"/>
              <a:t>la </a:t>
            </a:r>
            <a:r>
              <a:rPr lang="fr-CA" dirty="0"/>
              <a:t>tension d’alimentation;</a:t>
            </a:r>
          </a:p>
          <a:p>
            <a:pPr lvl="1"/>
            <a:r>
              <a:rPr lang="fr-CA" dirty="0"/>
              <a:t>la température; et,</a:t>
            </a:r>
          </a:p>
          <a:p>
            <a:pPr lvl="1"/>
            <a:r>
              <a:rPr lang="fr-CA" dirty="0"/>
              <a:t>la charge menée par la composante.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6</a:t>
            </a:fld>
            <a:endParaRPr lang="fr-CA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56125"/>
            <a:ext cx="2425753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32886"/>
            <a:ext cx="5919241" cy="304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398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bascules et les portes logiques INV, ET, OU et OUX ont des délais de propagation de 2, 1, 2, 2 et 3 ns, respectivement.</a:t>
            </a:r>
          </a:p>
          <a:p>
            <a:r>
              <a:rPr lang="fr-CA" dirty="0" smtClean="0"/>
              <a:t>Montrez l’évolution des signaux dans le circuit après une transition positive du signal d’horloge.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7</a:t>
            </a:fld>
            <a:endParaRPr lang="fr-CA"/>
          </a:p>
        </p:txBody>
      </p:sp>
      <p:pic>
        <p:nvPicPr>
          <p:cNvPr id="8" name="Image 7" descr="chemincritiqueex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464798"/>
            <a:ext cx="10462502" cy="278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8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Délai de propagation des interconnexions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délai de propagation des interconnexions dépend:</a:t>
            </a:r>
          </a:p>
          <a:p>
            <a:pPr lvl="1"/>
            <a:r>
              <a:rPr lang="fr-CA" dirty="0" smtClean="0"/>
              <a:t>de leur surface A</a:t>
            </a:r>
            <a:r>
              <a:rPr lang="fr-CA" baseline="-25000" dirty="0" smtClean="0"/>
              <a:t>i</a:t>
            </a:r>
            <a:r>
              <a:rPr lang="fr-CA" dirty="0" smtClean="0"/>
              <a:t> présentée au courant (fixe);</a:t>
            </a:r>
          </a:p>
          <a:p>
            <a:pPr lvl="1"/>
            <a:r>
              <a:rPr lang="fr-CA" dirty="0" smtClean="0"/>
              <a:t>des matériaux utilisés (</a:t>
            </a:r>
            <a:r>
              <a:rPr lang="fr-CA" dirty="0" err="1" smtClean="0"/>
              <a:t>ρ</a:t>
            </a:r>
            <a:r>
              <a:rPr lang="fr-CA" dirty="0" smtClean="0"/>
              <a:t>, </a:t>
            </a:r>
            <a:r>
              <a:rPr lang="fr-CA" dirty="0" err="1" smtClean="0"/>
              <a:t>ε</a:t>
            </a:r>
            <a:r>
              <a:rPr lang="fr-CA" dirty="0" smtClean="0"/>
              <a:t>) (fixe);</a:t>
            </a:r>
            <a:endParaRPr lang="fr-CA" dirty="0"/>
          </a:p>
          <a:p>
            <a:pPr lvl="1"/>
            <a:r>
              <a:rPr lang="fr-CA" dirty="0" smtClean="0"/>
              <a:t>de leur longueur L (dépend du routage des signaux).</a:t>
            </a:r>
          </a:p>
          <a:p>
            <a:r>
              <a:rPr lang="fr-CA" dirty="0" smtClean="0"/>
              <a:t>Ces facteurs influent sur leur charge capacitive et sur leur résistance.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8</a:t>
            </a:fld>
            <a:endParaRPr lang="fr-CA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045743"/>
              </p:ext>
            </p:extLst>
          </p:nvPr>
        </p:nvGraphicFramePr>
        <p:xfrm>
          <a:off x="6553200" y="1949450"/>
          <a:ext cx="1031159" cy="876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" name="Équation" r:id="rId3" imgW="507960" imgH="431640" progId="Equation.3">
                  <p:embed/>
                </p:oleObj>
              </mc:Choice>
              <mc:Fallback>
                <p:oleObj name="Équation" r:id="rId3" imgW="507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949450"/>
                        <a:ext cx="1031159" cy="87622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238010"/>
              </p:ext>
            </p:extLst>
          </p:nvPr>
        </p:nvGraphicFramePr>
        <p:xfrm>
          <a:off x="6553200" y="2863851"/>
          <a:ext cx="1123027" cy="790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Équation" r:id="rId5" imgW="558720" imgH="393480" progId="Equation.3">
                  <p:embed/>
                </p:oleObj>
              </mc:Choice>
              <mc:Fallback>
                <p:oleObj name="Équation" r:id="rId5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863851"/>
                        <a:ext cx="1123027" cy="79089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ZoneTexte 16"/>
          <p:cNvSpPr txBox="1">
            <a:spLocks noChangeArrowheads="1"/>
          </p:cNvSpPr>
          <p:nvPr/>
        </p:nvSpPr>
        <p:spPr bwMode="auto">
          <a:xfrm>
            <a:off x="8610600" y="1858328"/>
            <a:ext cx="2895600" cy="147732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 lIns="91440" tIns="91440" rIns="91440" bIns="91440" anchor="ctr">
            <a:spAutoFit/>
          </a:bodyPr>
          <a:lstStyle/>
          <a:p>
            <a:r>
              <a:rPr lang="el-GR" sz="1400" dirty="0" smtClean="0">
                <a:solidFill>
                  <a:srgbClr val="0070C0"/>
                </a:solidFill>
                <a:latin typeface="+mn-lt"/>
              </a:rPr>
              <a:t>ρ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: résistivité du conducteur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L: longueur du conducteur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Ai: surface présentée au courant</a:t>
            </a:r>
          </a:p>
          <a:p>
            <a:r>
              <a:rPr lang="el-GR" sz="1400" dirty="0" smtClean="0">
                <a:solidFill>
                  <a:srgbClr val="0070C0"/>
                </a:solidFill>
              </a:rPr>
              <a:t>ε</a:t>
            </a:r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: paramètre diélectrique de l’isolant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Am: surface de l’isolant</a:t>
            </a:r>
          </a:p>
          <a:p>
            <a:r>
              <a:rPr lang="fr-CA" sz="1400" dirty="0" smtClean="0">
                <a:solidFill>
                  <a:srgbClr val="0070C0"/>
                </a:solidFill>
                <a:latin typeface="+mn-lt"/>
              </a:rPr>
              <a:t>d: épaisseur de l’isolant</a:t>
            </a: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4038600"/>
            <a:ext cx="9429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307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Effet de la charge et des interconnexions</a:t>
            </a:r>
            <a:br>
              <a:rPr lang="fr-CA" dirty="0" smtClean="0"/>
            </a:br>
            <a:r>
              <a:rPr lang="fr-CA" dirty="0" smtClean="0"/>
              <a:t>sur le temps de propagation dans un FPGA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Facteurs: </a:t>
            </a:r>
            <a:endParaRPr lang="fr-CA" dirty="0"/>
          </a:p>
          <a:p>
            <a:pPr lvl="1"/>
            <a:r>
              <a:rPr lang="fr-CA" dirty="0" err="1" smtClean="0"/>
              <a:t>sortance</a:t>
            </a:r>
            <a:r>
              <a:rPr lang="fr-CA" dirty="0" smtClean="0"/>
              <a:t> (</a:t>
            </a:r>
            <a:r>
              <a:rPr lang="fr-CA" i="1" dirty="0" err="1" smtClean="0"/>
              <a:t>fanout</a:t>
            </a:r>
            <a:r>
              <a:rPr lang="fr-CA" dirty="0" smtClean="0"/>
              <a:t>); et</a:t>
            </a:r>
          </a:p>
          <a:p>
            <a:pPr lvl="1"/>
            <a:r>
              <a:rPr lang="fr-CA" dirty="0" smtClean="0"/>
              <a:t>distance due au placement.</a:t>
            </a:r>
          </a:p>
          <a:p>
            <a:r>
              <a:rPr lang="fr-CA" dirty="0" smtClean="0"/>
              <a:t>La charge capacitive augmente avec le nombre de composantes menées par une sortie.</a:t>
            </a:r>
          </a:p>
          <a:p>
            <a:r>
              <a:rPr lang="fr-CA" dirty="0" smtClean="0"/>
              <a:t>La charge capacitive et la résistance des </a:t>
            </a:r>
            <a:r>
              <a:rPr lang="fr-CA" smtClean="0"/>
              <a:t>conducteurs augmentent </a:t>
            </a:r>
            <a:r>
              <a:rPr lang="fr-CA" dirty="0" smtClean="0"/>
              <a:t>avec la distance entre la source et le puits d’un signal.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9</a:t>
            </a:fld>
            <a:endParaRPr lang="fr-CA"/>
          </a:p>
        </p:txBody>
      </p:sp>
      <p:grpSp>
        <p:nvGrpSpPr>
          <p:cNvPr id="5" name="Groupe 4"/>
          <p:cNvGrpSpPr>
            <a:grpSpLocks noChangeAspect="1"/>
          </p:cNvGrpSpPr>
          <p:nvPr/>
        </p:nvGrpSpPr>
        <p:grpSpPr>
          <a:xfrm>
            <a:off x="6248400" y="1976718"/>
            <a:ext cx="5638800" cy="4347882"/>
            <a:chOff x="1972117" y="1201708"/>
            <a:chExt cx="3456840" cy="2665449"/>
          </a:xfrm>
        </p:grpSpPr>
        <p:pic>
          <p:nvPicPr>
            <p:cNvPr id="6" name="Espace réservé du contenu 5" descr="fpgatout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972117" y="1201708"/>
              <a:ext cx="3456840" cy="266544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579400" y="1895454"/>
              <a:ext cx="182565" cy="219078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93254" y="1895454"/>
              <a:ext cx="182565" cy="21907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609255" y="1895454"/>
              <a:ext cx="182565" cy="21907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93254" y="2424894"/>
              <a:ext cx="182565" cy="219078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20963" y="2954331"/>
              <a:ext cx="182565" cy="21907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105460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5140</TotalTime>
  <Words>789</Words>
  <Application>Microsoft Macintosh PowerPoint</Application>
  <PresentationFormat>Grand écran</PresentationFormat>
  <Paragraphs>96</Paragraphs>
  <Slides>12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Calibri</vt:lpstr>
      <vt:lpstr>Arial</vt:lpstr>
      <vt:lpstr>presentationCours</vt:lpstr>
      <vt:lpstr>Équation</vt:lpstr>
      <vt:lpstr>Le temps de propagation des signaux dans un circuit</vt:lpstr>
      <vt:lpstr>Temps de propagation Sujets de ce thème</vt:lpstr>
      <vt:lpstr>Transitions sur les signaux</vt:lpstr>
      <vt:lpstr>Transitions sur les signaux</vt:lpstr>
      <vt:lpstr>Transitions sur les signaux</vt:lpstr>
      <vt:lpstr>Délai de propagation d’une composante</vt:lpstr>
      <vt:lpstr>Exemple</vt:lpstr>
      <vt:lpstr>Délai de propagation des interconnexions</vt:lpstr>
      <vt:lpstr>Effet de la charge et des interconnexions sur le temps de propagation dans un FPGA</vt:lpstr>
      <vt:lpstr>Bascules: temps de préparation et de maintien</vt:lpstr>
      <vt:lpstr>Quelques paramètres des FPGA de la série 7 de Xilinx et des valeurs réelles pour la puce XC7A100T-1CSG324C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700</cp:revision>
  <dcterms:created xsi:type="dcterms:W3CDTF">2009-09-03T13:30:34Z</dcterms:created>
  <dcterms:modified xsi:type="dcterms:W3CDTF">2016-08-11T19:14:16Z</dcterms:modified>
</cp:coreProperties>
</file>