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56" r:id="rId2"/>
    <p:sldId id="421" r:id="rId3"/>
    <p:sldId id="432" r:id="rId4"/>
    <p:sldId id="425" r:id="rId5"/>
    <p:sldId id="426" r:id="rId6"/>
    <p:sldId id="427" r:id="rId7"/>
    <p:sldId id="428" r:id="rId8"/>
    <p:sldId id="429" r:id="rId9"/>
    <p:sldId id="430" r:id="rId10"/>
    <p:sldId id="303" r:id="rId11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1" d="100"/>
          <a:sy n="101" d="100"/>
        </p:scale>
        <p:origin x="-176" y="-112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2014-11-14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2014-11-14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5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3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2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8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1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Performance de circuits numériques</a:t>
            </a:r>
            <a:br>
              <a:rPr lang="fr-CA" dirty="0"/>
            </a:br>
            <a:r>
              <a:rPr lang="fr-CA" dirty="0"/>
              <a:t>Partie 1 – le facteur </a:t>
            </a:r>
            <a:r>
              <a:rPr lang="fr-CA" dirty="0" smtClean="0"/>
              <a:t>temps – introduction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En conclusion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plupart des systèmes numériques doivent rencontrer des contraintes importantes concernant le taux de traitement.</a:t>
            </a:r>
          </a:p>
          <a:p>
            <a:r>
              <a:rPr lang="fr-CA" smtClean="0"/>
              <a:t>Le </a:t>
            </a:r>
            <a:r>
              <a:rPr lang="fr-CA" dirty="0"/>
              <a:t>taux de traitement est directement proportionnel</a:t>
            </a:r>
          </a:p>
          <a:p>
            <a:pPr lvl="1"/>
            <a:r>
              <a:rPr lang="fr-CA" dirty="0"/>
              <a:t>à la fréquence d’horloge;</a:t>
            </a:r>
          </a:p>
          <a:p>
            <a:pPr lvl="1"/>
            <a:r>
              <a:rPr lang="fr-CA" dirty="0"/>
              <a:t>au nombre de résultats produits par cycle d’horloge; et,</a:t>
            </a:r>
          </a:p>
          <a:p>
            <a:pPr lvl="1"/>
            <a:r>
              <a:rPr lang="fr-CA" dirty="0"/>
              <a:t>au nombre d’unités de calcul en parallèle.</a:t>
            </a:r>
            <a:endParaRPr lang="fr-CA" dirty="0" smtClean="0"/>
          </a:p>
          <a:p>
            <a:r>
              <a:rPr lang="fr-CA" dirty="0" smtClean="0"/>
              <a:t>Dans les vidéos de cette semaine, nous allons considérer le premier facteur, la fréquence d’horloge.</a:t>
            </a:r>
            <a:endParaRPr lang="fr-CA" dirty="0"/>
          </a:p>
          <a:p>
            <a:pPr lvl="1"/>
            <a:endParaRPr lang="fr-FR" dirty="0" smtClean="0"/>
          </a:p>
          <a:p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BE8E4-6591-45C6-A272-62105CCA8EB3}" type="slidenum">
              <a:rPr lang="fr-CA" smtClean="0"/>
              <a:pPr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Quatre considérations  pour l’implémentation d’un système numérique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320598" y="1589818"/>
            <a:ext cx="5623002" cy="449109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à coins arrondis 5"/>
          <p:cNvSpPr/>
          <p:nvPr/>
        </p:nvSpPr>
        <p:spPr>
          <a:xfrm>
            <a:off x="3314664" y="2283565"/>
            <a:ext cx="1752624" cy="1387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Précision des calculs</a:t>
            </a:r>
            <a:endParaRPr lang="fr-CA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351177" y="3926650"/>
            <a:ext cx="1752624" cy="1387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Puissance consommée</a:t>
            </a:r>
            <a:endParaRPr lang="fr-CA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196910" y="2283565"/>
            <a:ext cx="1752624" cy="1387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Taille du système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196910" y="3926650"/>
            <a:ext cx="1752624" cy="138749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Taux de traitement</a:t>
            </a:r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06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Performance de circuits </a:t>
            </a:r>
            <a:r>
              <a:rPr lang="fr-CA" dirty="0" smtClean="0"/>
              <a:t>numériques</a:t>
            </a:r>
            <a:br>
              <a:rPr lang="fr-CA" dirty="0" smtClean="0"/>
            </a:br>
            <a:r>
              <a:rPr lang="fr-CA" dirty="0" smtClean="0"/>
              <a:t>Partie </a:t>
            </a:r>
            <a:r>
              <a:rPr lang="fr-CA" dirty="0"/>
              <a:t>1: le facteur </a:t>
            </a:r>
            <a:r>
              <a:rPr lang="fr-CA" dirty="0" smtClean="0"/>
              <a:t>temps</a:t>
            </a:r>
            <a:endParaRPr lang="fr-CA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Pour être acceptable, un circuit numérique doit rencontrer ses spécifications fonctionnelles: il doit produire les bons résultats.</a:t>
            </a:r>
          </a:p>
          <a:p>
            <a:r>
              <a:rPr lang="fr-CA" dirty="0"/>
              <a:t>Il doit aussi rencontrer ses spécifications temporelles: il doit produire les résultats à temps.</a:t>
            </a:r>
          </a:p>
          <a:p>
            <a:r>
              <a:rPr lang="fr-CA" dirty="0"/>
              <a:t>Le taux de traitement est directement </a:t>
            </a:r>
            <a:r>
              <a:rPr lang="fr-CA" dirty="0" smtClean="0"/>
              <a:t>proportionnel</a:t>
            </a:r>
            <a:endParaRPr lang="fr-CA" dirty="0"/>
          </a:p>
          <a:p>
            <a:pPr lvl="1"/>
            <a:r>
              <a:rPr lang="fr-CA" dirty="0" smtClean="0"/>
              <a:t>à </a:t>
            </a:r>
            <a:r>
              <a:rPr lang="fr-CA" dirty="0" smtClean="0"/>
              <a:t>la </a:t>
            </a:r>
            <a:r>
              <a:rPr lang="fr-CA" dirty="0"/>
              <a:t>fréquence d’horloge;</a:t>
            </a:r>
          </a:p>
          <a:p>
            <a:pPr lvl="1"/>
            <a:r>
              <a:rPr lang="fr-CA" dirty="0" smtClean="0"/>
              <a:t>au </a:t>
            </a:r>
            <a:r>
              <a:rPr lang="fr-CA" dirty="0" smtClean="0"/>
              <a:t>nombre </a:t>
            </a:r>
            <a:r>
              <a:rPr lang="fr-CA" dirty="0"/>
              <a:t>de </a:t>
            </a:r>
            <a:r>
              <a:rPr lang="fr-CA" dirty="0" smtClean="0"/>
              <a:t>résultats produits par cycle d’horloge; </a:t>
            </a:r>
            <a:r>
              <a:rPr lang="fr-CA" dirty="0"/>
              <a:t>et,</a:t>
            </a:r>
          </a:p>
          <a:p>
            <a:pPr lvl="1"/>
            <a:r>
              <a:rPr lang="fr-CA" dirty="0" smtClean="0"/>
              <a:t>au </a:t>
            </a:r>
            <a:r>
              <a:rPr lang="fr-CA" dirty="0"/>
              <a:t>nombre </a:t>
            </a:r>
            <a:r>
              <a:rPr lang="fr-CA" dirty="0" smtClean="0"/>
              <a:t>d’unités de calcul en </a:t>
            </a:r>
            <a:r>
              <a:rPr lang="fr-CA" dirty="0"/>
              <a:t>parallèle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7000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Exemple: </a:t>
            </a:r>
            <a:r>
              <a:rPr lang="fr-CA" dirty="0" err="1" smtClean="0"/>
              <a:t>désentrelacement</a:t>
            </a:r>
            <a:r>
              <a:rPr lang="fr-CA" dirty="0" smtClean="0"/>
              <a:t> vidéo pour télévision HD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Un téléviseur HD peut afficher des images de 1920 pixels de large par 1080 pixels de haut, à un taux d’au moins 60 images par seconde.</a:t>
            </a:r>
          </a:p>
          <a:p>
            <a:r>
              <a:rPr lang="fr-CA" dirty="0" smtClean="0"/>
              <a:t>Plusieurs sources fournissent une vidéo de qualité inférieure. Par exemple, la norme ATSC « 1080i » de télévision au Canada spécifie:</a:t>
            </a:r>
          </a:p>
          <a:p>
            <a:pPr lvl="1"/>
            <a:r>
              <a:rPr lang="fr-CA" dirty="0" smtClean="0"/>
              <a:t>images de 1920 × 540 pixels;</a:t>
            </a:r>
          </a:p>
          <a:p>
            <a:pPr lvl="1"/>
            <a:r>
              <a:rPr lang="fr-CA" dirty="0" smtClean="0"/>
              <a:t>chaque </a:t>
            </a:r>
            <a:r>
              <a:rPr lang="fr-CA" dirty="0"/>
              <a:t>trame contient soit les lignes paires soit les lignes impaires de l’image originale de 1080 </a:t>
            </a:r>
            <a:r>
              <a:rPr lang="fr-CA" dirty="0" smtClean="0"/>
              <a:t>lignes;</a:t>
            </a:r>
          </a:p>
          <a:p>
            <a:pPr lvl="1"/>
            <a:r>
              <a:rPr lang="fr-CA" dirty="0" smtClean="0"/>
              <a:t>les images sont entrelacées à un taux de 60 trames par seconde.</a:t>
            </a:r>
          </a:p>
          <a:p>
            <a:r>
              <a:rPr lang="fr-CA" dirty="0" smtClean="0"/>
              <a:t>Le téléviseur doit recombiner les images par un processus de </a:t>
            </a:r>
            <a:r>
              <a:rPr lang="fr-CA" dirty="0" err="1" smtClean="0"/>
              <a:t>désentrelacement</a:t>
            </a:r>
            <a:r>
              <a:rPr lang="fr-CA" dirty="0" smtClean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4</a:t>
            </a:fld>
            <a:endParaRPr lang="fr-CA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252" y="1447800"/>
            <a:ext cx="5840598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541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Désentrelacement</a:t>
            </a:r>
            <a:r>
              <a:rPr lang="fr-CA" dirty="0" smtClean="0"/>
              <a:t> intra-trame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désentrelacement </a:t>
            </a:r>
            <a:r>
              <a:rPr lang="fr-CA" i="1" dirty="0" smtClean="0"/>
              <a:t>intra-trame</a:t>
            </a:r>
            <a:r>
              <a:rPr lang="fr-CA" dirty="0" smtClean="0"/>
              <a:t> consiste à reconstituer une image complète à partir de l’information reçue d’une seule trame.</a:t>
            </a:r>
          </a:p>
          <a:p>
            <a:r>
              <a:rPr lang="fr-CA" dirty="0" smtClean="0"/>
              <a:t>Pour chaque trame, il faut estimer la valeur des lignes de pixels manquantes à partir des lignes fournies de la trame présente.</a:t>
            </a:r>
          </a:p>
          <a:p>
            <a:r>
              <a:rPr lang="fr-CA" dirty="0" smtClean="0"/>
              <a:t>Deux approches naïves:</a:t>
            </a:r>
          </a:p>
          <a:p>
            <a:pPr lvl="1"/>
            <a:r>
              <a:rPr lang="fr-CA" dirty="0" smtClean="0"/>
              <a:t>Répéter chaque ligne reçue (</a:t>
            </a:r>
            <a:r>
              <a:rPr lang="fr-CA" i="1" dirty="0" smtClean="0"/>
              <a:t>line </a:t>
            </a:r>
            <a:r>
              <a:rPr lang="fr-CA" i="1" dirty="0" err="1" smtClean="0"/>
              <a:t>doubling</a:t>
            </a:r>
            <a:r>
              <a:rPr lang="fr-CA" dirty="0" smtClean="0"/>
              <a:t>);</a:t>
            </a:r>
          </a:p>
          <a:p>
            <a:pPr lvl="1"/>
            <a:r>
              <a:rPr lang="fr-CA" dirty="0" smtClean="0"/>
              <a:t>Moyenner des paires de lignes reçues (</a:t>
            </a:r>
            <a:r>
              <a:rPr lang="fr-CA" i="1" dirty="0" smtClean="0"/>
              <a:t>line </a:t>
            </a:r>
            <a:r>
              <a:rPr lang="fr-CA" i="1" dirty="0" err="1" smtClean="0"/>
              <a:t>averaging</a:t>
            </a:r>
            <a:r>
              <a:rPr lang="fr-CA" dirty="0" smtClean="0"/>
              <a:t>)</a:t>
            </a:r>
          </a:p>
          <a:p>
            <a:r>
              <a:rPr lang="fr-CA" dirty="0" smtClean="0"/>
              <a:t>Problèmes des approches naïves:</a:t>
            </a:r>
          </a:p>
          <a:p>
            <a:pPr lvl="1"/>
            <a:r>
              <a:rPr lang="fr-CA" dirty="0" smtClean="0"/>
              <a:t>Perte de résolution</a:t>
            </a:r>
          </a:p>
          <a:p>
            <a:pPr lvl="1"/>
            <a:r>
              <a:rPr lang="fr-CA" dirty="0" smtClean="0"/>
              <a:t>Scintillement (</a:t>
            </a:r>
            <a:r>
              <a:rPr lang="fr-CA" i="1" dirty="0" err="1" smtClean="0"/>
              <a:t>flickering</a:t>
            </a:r>
            <a:r>
              <a:rPr lang="fr-CA" dirty="0" smtClean="0"/>
              <a:t>) des objets fixes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5</a:t>
            </a:fld>
            <a:endParaRPr lang="fr-C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828800"/>
            <a:ext cx="6436599" cy="3622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281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Désentrelacement</a:t>
            </a:r>
            <a:r>
              <a:rPr lang="fr-CA" dirty="0" smtClean="0"/>
              <a:t> inter-trame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désentrelacement </a:t>
            </a:r>
            <a:r>
              <a:rPr lang="fr-CA" i="1" dirty="0" smtClean="0"/>
              <a:t>inter-trame</a:t>
            </a:r>
            <a:r>
              <a:rPr lang="fr-CA" dirty="0" smtClean="0"/>
              <a:t> consiste à reconstituer une image complète à partir de l’information reçue de plusieurs trames.</a:t>
            </a:r>
          </a:p>
          <a:p>
            <a:r>
              <a:rPr lang="fr-CA" dirty="0"/>
              <a:t>Pour chaque trame il faut estimer la valeur des lignes de pixels manquantes à partir des lignes fournies de </a:t>
            </a:r>
            <a:r>
              <a:rPr lang="fr-CA" dirty="0" smtClean="0"/>
              <a:t>plusieurs trames.</a:t>
            </a:r>
          </a:p>
          <a:p>
            <a:r>
              <a:rPr lang="fr-CA" dirty="0" smtClean="0"/>
              <a:t>Le nombre de calculs et les besoins en mémoire sont beaucoup plus grands que pour les approches intra-trame.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6</a:t>
            </a:fld>
            <a:endParaRPr lang="fr-CA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054" y="1828800"/>
            <a:ext cx="6462795" cy="363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366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Désentrelacement vidéo</a:t>
            </a:r>
            <a:br>
              <a:rPr lang="fr-CA" dirty="0" smtClean="0"/>
            </a:br>
            <a:r>
              <a:rPr lang="fr-CA" dirty="0" smtClean="0"/>
              <a:t>Analyse du taux de traitement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traitement nécessaire pour effectuer le désentrelacement peut être très simple, par exemple doubler chaque ligne reçue.</a:t>
            </a:r>
          </a:p>
          <a:p>
            <a:r>
              <a:rPr lang="fr-CA" dirty="0" smtClean="0"/>
              <a:t>Il peut être très complexe, par exemple effectuer le suivi d’objets d’une trame à l’autre pour n’utiliser que des pixels originaux dans chaque image produite.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Pour une image HD, le nombre de pixels à calculer est:</a:t>
            </a:r>
          </a:p>
          <a:p>
            <a:pPr algn="ctr">
              <a:buNone/>
            </a:pPr>
            <a:r>
              <a:rPr lang="fr-CA" dirty="0"/>
              <a:t>1920 × 540 = 1 036 800 pixels</a:t>
            </a:r>
          </a:p>
          <a:p>
            <a:r>
              <a:rPr lang="fr-CA" dirty="0"/>
              <a:t>Le taux de traitement nécessaire est:</a:t>
            </a:r>
          </a:p>
          <a:p>
            <a:pPr algn="ctr">
              <a:buNone/>
            </a:pPr>
            <a:r>
              <a:rPr lang="fr-CA" dirty="0"/>
              <a:t>1 036 800 pixels/image × 60 </a:t>
            </a:r>
            <a:r>
              <a:rPr lang="fr-CA" dirty="0" smtClean="0"/>
              <a:t>images/s</a:t>
            </a:r>
          </a:p>
          <a:p>
            <a:pPr algn="ctr">
              <a:buNone/>
            </a:pPr>
            <a:r>
              <a:rPr lang="fr-CA" dirty="0" smtClean="0"/>
              <a:t>≈ </a:t>
            </a:r>
            <a:r>
              <a:rPr lang="fr-CA" dirty="0"/>
              <a:t>62.2 </a:t>
            </a:r>
            <a:r>
              <a:rPr lang="fr-CA" dirty="0" err="1"/>
              <a:t>Mpixels</a:t>
            </a:r>
            <a:r>
              <a:rPr lang="fr-CA" dirty="0"/>
              <a:t>/s.</a:t>
            </a:r>
          </a:p>
          <a:p>
            <a:r>
              <a:rPr lang="fr-CA" dirty="0" smtClean="0"/>
              <a:t>Chaque </a:t>
            </a:r>
            <a:r>
              <a:rPr lang="fr-CA" dirty="0"/>
              <a:t>pixel est composé de trois octets (R, G, B</a:t>
            </a:r>
            <a:r>
              <a:rPr lang="fr-CA" dirty="0" smtClean="0"/>
              <a:t>), pour un total de</a:t>
            </a:r>
            <a:endParaRPr lang="fr-CA" dirty="0"/>
          </a:p>
          <a:p>
            <a:pPr marL="0" indent="0" algn="ctr">
              <a:buNone/>
            </a:pPr>
            <a:r>
              <a:rPr lang="fr-CA" dirty="0"/>
              <a:t>≈ </a:t>
            </a:r>
            <a:r>
              <a:rPr lang="fr-CA" dirty="0" smtClean="0"/>
              <a:t>186.6 </a:t>
            </a:r>
            <a:r>
              <a:rPr lang="fr-CA" dirty="0" err="1" smtClean="0"/>
              <a:t>Moctets</a:t>
            </a:r>
            <a:r>
              <a:rPr lang="fr-CA" dirty="0" smtClean="0"/>
              <a:t>/s</a:t>
            </a:r>
            <a:r>
              <a:rPr lang="fr-CA" dirty="0"/>
              <a:t>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8849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Désentrelacement</a:t>
            </a:r>
            <a:r>
              <a:rPr lang="fr-CA" dirty="0" smtClean="0"/>
              <a:t> intra-trame</a:t>
            </a:r>
            <a:br>
              <a:rPr lang="fr-CA" dirty="0" smtClean="0"/>
            </a:br>
            <a:r>
              <a:rPr lang="fr-CA" dirty="0" smtClean="0"/>
              <a:t>Algorithme ELA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 smtClean="0"/>
              <a:t>L’algorithme ELA (</a:t>
            </a:r>
            <a:r>
              <a:rPr lang="fr-CA" sz="1800" i="1" dirty="0" err="1" smtClean="0"/>
              <a:t>Edge-based</a:t>
            </a:r>
            <a:r>
              <a:rPr lang="fr-CA" sz="1800" i="1" dirty="0" smtClean="0"/>
              <a:t> Line </a:t>
            </a:r>
            <a:r>
              <a:rPr lang="fr-CA" sz="1800" i="1" dirty="0" err="1" smtClean="0"/>
              <a:t>Average</a:t>
            </a:r>
            <a:r>
              <a:rPr lang="fr-CA" sz="1800" dirty="0" smtClean="0"/>
              <a:t>) produit de meilleurs résultats que le doublage ou le </a:t>
            </a:r>
            <a:r>
              <a:rPr lang="fr-CA" sz="1800" dirty="0" err="1" smtClean="0"/>
              <a:t>moyennage</a:t>
            </a:r>
            <a:r>
              <a:rPr lang="fr-CA" sz="1800" dirty="0" smtClean="0"/>
              <a:t> de lignes.</a:t>
            </a:r>
          </a:p>
          <a:p>
            <a:r>
              <a:rPr lang="fr-CA" sz="1800" dirty="0" smtClean="0"/>
              <a:t>Pour chaque pixel à calculer P, on calcule la similarité entre les trois paires de pixels (A, F), (B, E) et (C, D).</a:t>
            </a:r>
          </a:p>
          <a:p>
            <a:r>
              <a:rPr lang="fr-CA" sz="1800" dirty="0" smtClean="0"/>
              <a:t>La paire avec la plus grande similarité est choisie, et sa moyenne donne le pixel manquant.</a:t>
            </a:r>
          </a:p>
          <a:p>
            <a:endParaRPr lang="fr-CA" sz="18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sz="1800" dirty="0" smtClean="0"/>
              <a:t>Pour chaque pixel, il faut:</a:t>
            </a:r>
          </a:p>
          <a:p>
            <a:pPr lvl="1"/>
            <a:r>
              <a:rPr lang="fr-CA" sz="1600" dirty="0" smtClean="0"/>
              <a:t>Calculer les trois différences absolues</a:t>
            </a:r>
          </a:p>
          <a:p>
            <a:pPr marL="457200" lvl="1" indent="0" algn="ctr">
              <a:buNone/>
            </a:pPr>
            <a:r>
              <a:rPr lang="fr-CA" sz="1600" dirty="0" smtClean="0"/>
              <a:t>|A – F|, |B – E|, |C – D|</a:t>
            </a:r>
          </a:p>
          <a:p>
            <a:pPr lvl="1"/>
            <a:r>
              <a:rPr lang="fr-CA" sz="1600" dirty="0" smtClean="0"/>
              <a:t>faire trois comparaisons, de façon à déterminer laquelle des trois différences absolues est la plus petite; et</a:t>
            </a:r>
          </a:p>
          <a:p>
            <a:pPr lvl="1"/>
            <a:r>
              <a:rPr lang="fr-CA" sz="1600" dirty="0" smtClean="0"/>
              <a:t>calculer une moyenne</a:t>
            </a:r>
          </a:p>
          <a:p>
            <a:pPr marL="457200" lvl="1" indent="0" algn="ctr">
              <a:buNone/>
            </a:pPr>
            <a:r>
              <a:rPr lang="fr-CA" sz="1600" dirty="0" smtClean="0"/>
              <a:t>P = (A + F) / 2 ou bien (B </a:t>
            </a:r>
            <a:r>
              <a:rPr lang="fr-CA" sz="1600" dirty="0"/>
              <a:t>+ </a:t>
            </a:r>
            <a:r>
              <a:rPr lang="fr-CA" sz="1600" dirty="0" smtClean="0"/>
              <a:t>E) </a:t>
            </a:r>
            <a:r>
              <a:rPr lang="fr-CA" sz="1600" dirty="0"/>
              <a:t>/ 2 </a:t>
            </a:r>
            <a:r>
              <a:rPr lang="fr-CA" sz="1600" dirty="0" smtClean="0"/>
              <a:t>ou bien (C </a:t>
            </a:r>
            <a:r>
              <a:rPr lang="fr-CA" sz="1600" dirty="0"/>
              <a:t>+ </a:t>
            </a:r>
            <a:r>
              <a:rPr lang="fr-CA" sz="1600" dirty="0" smtClean="0"/>
              <a:t>D) </a:t>
            </a:r>
            <a:r>
              <a:rPr lang="fr-CA" sz="1600" dirty="0"/>
              <a:t>/ 2 </a:t>
            </a:r>
            <a:endParaRPr lang="fr-CA" sz="1600" dirty="0" smtClean="0"/>
          </a:p>
          <a:p>
            <a:r>
              <a:rPr lang="fr-CA" sz="1800" dirty="0" smtClean="0"/>
              <a:t>Pour chaque pixel, il faut faire 10 opérations par couleur, soit 30 opérations.</a:t>
            </a:r>
          </a:p>
          <a:p>
            <a:r>
              <a:rPr lang="fr-CA" sz="1800" dirty="0" smtClean="0"/>
              <a:t>On a </a:t>
            </a:r>
            <a:r>
              <a:rPr lang="fr-CA" sz="1800" dirty="0"/>
              <a:t>1920 × 540 pixels × 60 images/s ≈ 62.2 </a:t>
            </a:r>
            <a:r>
              <a:rPr lang="fr-CA" sz="1800" dirty="0" err="1"/>
              <a:t>Mpixels</a:t>
            </a:r>
            <a:r>
              <a:rPr lang="fr-CA" sz="1800" dirty="0"/>
              <a:t>/</a:t>
            </a:r>
            <a:r>
              <a:rPr lang="fr-CA" sz="1800" dirty="0" smtClean="0"/>
              <a:t>s</a:t>
            </a:r>
          </a:p>
          <a:p>
            <a:r>
              <a:rPr lang="fr-CA" sz="1800" dirty="0" smtClean="0"/>
              <a:t>Le taux de traitement effectif est donc</a:t>
            </a:r>
          </a:p>
          <a:p>
            <a:pPr marL="0" indent="0" algn="ctr">
              <a:buNone/>
            </a:pPr>
            <a:r>
              <a:rPr lang="fr-CA" sz="1800" dirty="0" smtClean="0"/>
              <a:t>30 × 62.2M </a:t>
            </a:r>
            <a:r>
              <a:rPr lang="fr-CA" sz="1800" dirty="0"/>
              <a:t>≈ </a:t>
            </a:r>
            <a:r>
              <a:rPr lang="fr-CA" sz="1800" dirty="0" smtClean="0"/>
              <a:t>1.87 </a:t>
            </a:r>
            <a:r>
              <a:rPr lang="fr-CA" sz="1800" dirty="0" err="1" smtClean="0"/>
              <a:t>Gops</a:t>
            </a:r>
            <a:r>
              <a:rPr lang="fr-CA" sz="1800" dirty="0" smtClean="0"/>
              <a:t>/s</a:t>
            </a:r>
          </a:p>
          <a:p>
            <a:pPr marL="363538" indent="0">
              <a:buNone/>
            </a:pPr>
            <a:r>
              <a:rPr lang="fr-CA" sz="1800" dirty="0" smtClean="0"/>
              <a:t>Ceci n’inclut pas les branchements ni les chargements de la mémoire.</a:t>
            </a:r>
          </a:p>
          <a:p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D6210-C10D-41B7-A949-B7CB3C7C4530}" type="slidenum">
              <a:rPr lang="fr-CA" smtClean="0"/>
              <a:pPr/>
              <a:t>8</a:t>
            </a:fld>
            <a:endParaRPr lang="fr-CA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10000"/>
            <a:ext cx="2590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0346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Désentrelacement</a:t>
            </a:r>
            <a:r>
              <a:rPr lang="fr-CA" dirty="0" smtClean="0"/>
              <a:t> inter-trame par</a:t>
            </a:r>
            <a:br>
              <a:rPr lang="fr-CA" dirty="0" smtClean="0"/>
            </a:br>
            <a:r>
              <a:rPr lang="fr-CA" dirty="0" smtClean="0"/>
              <a:t>compensation de mouvement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Dans une trame adjacente, on cherche le bloc le plus similaire au bloc présent. On remplace les lignes manquantes du bloc présent par celles du bloc similaire.</a:t>
            </a:r>
          </a:p>
          <a:p>
            <a:r>
              <a:rPr lang="fr-CA" dirty="0"/>
              <a:t>Supposons des blocs de 16 × 16 </a:t>
            </a:r>
            <a:r>
              <a:rPr lang="fr-CA" dirty="0" smtClean="0"/>
              <a:t>pixels et un espace </a:t>
            </a:r>
            <a:r>
              <a:rPr lang="fr-CA" dirty="0"/>
              <a:t>de recherche de 64 × 64 </a:t>
            </a:r>
            <a:r>
              <a:rPr lang="fr-CA" dirty="0" smtClean="0"/>
              <a:t>pixels: </a:t>
            </a:r>
            <a:r>
              <a:rPr lang="fr-CA" dirty="0"/>
              <a:t>il y a 4096 blocs à </a:t>
            </a:r>
            <a:r>
              <a:rPr lang="fr-CA" dirty="0" smtClean="0"/>
              <a:t>inspecter. Pour </a:t>
            </a:r>
            <a:r>
              <a:rPr lang="fr-CA" dirty="0"/>
              <a:t>trouver un seul bloc, il faut </a:t>
            </a:r>
            <a:r>
              <a:rPr lang="fr-CA" dirty="0" smtClean="0"/>
              <a:t>comparer 16 </a:t>
            </a:r>
            <a:r>
              <a:rPr lang="fr-CA" dirty="0"/>
              <a:t>× 16 × 4096 ≈ </a:t>
            </a:r>
            <a:r>
              <a:rPr lang="fr-CA" dirty="0" smtClean="0"/>
              <a:t>1.05 </a:t>
            </a:r>
            <a:r>
              <a:rPr lang="fr-CA" dirty="0"/>
              <a:t>M </a:t>
            </a:r>
            <a:r>
              <a:rPr lang="fr-CA" dirty="0" smtClean="0"/>
              <a:t>paires de </a:t>
            </a:r>
            <a:r>
              <a:rPr lang="fr-CA" dirty="0"/>
              <a:t>pixels.</a:t>
            </a:r>
          </a:p>
          <a:p>
            <a:r>
              <a:rPr lang="fr-CA" dirty="0"/>
              <a:t>Dans une image HD entrelacée, il y a 4080 blocs de 16 × 16 </a:t>
            </a:r>
            <a:r>
              <a:rPr lang="fr-CA" dirty="0" smtClean="0"/>
              <a:t>pixels. Le </a:t>
            </a:r>
            <a:r>
              <a:rPr lang="fr-CA" dirty="0"/>
              <a:t>taux de traitement pour la </a:t>
            </a:r>
            <a:r>
              <a:rPr lang="fr-CA" i="1" dirty="0"/>
              <a:t>recherche de blocs seulement</a:t>
            </a:r>
            <a:r>
              <a:rPr lang="fr-CA" dirty="0"/>
              <a:t> pour une vidéo HD serait de l’ordre de </a:t>
            </a:r>
            <a:r>
              <a:rPr lang="fr-CA" dirty="0" smtClean="0"/>
              <a:t>4080 </a:t>
            </a:r>
            <a:r>
              <a:rPr lang="fr-CA" dirty="0"/>
              <a:t> × </a:t>
            </a:r>
            <a:r>
              <a:rPr lang="fr-CA" dirty="0" smtClean="0"/>
              <a:t> 1.05 M = 4.3 </a:t>
            </a:r>
            <a:r>
              <a:rPr lang="fr-CA" dirty="0" err="1"/>
              <a:t>Gops</a:t>
            </a:r>
            <a:r>
              <a:rPr lang="fr-CA" dirty="0"/>
              <a:t>/s.</a:t>
            </a:r>
          </a:p>
          <a:p>
            <a:r>
              <a:rPr lang="fr-CA" dirty="0"/>
              <a:t>Une fois un bloc trouvé, il faudrait faire des opérations d’interpolation pour calculer les pixels manquants.</a:t>
            </a:r>
          </a:p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9</a:t>
            </a:fld>
            <a:endParaRPr lang="fr-CA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788" y="1524000"/>
            <a:ext cx="5688861" cy="4932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6901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4914</TotalTime>
  <Words>849</Words>
  <Application>Microsoft Macintosh PowerPoint</Application>
  <PresentationFormat>Personnalisé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presentationCours</vt:lpstr>
      <vt:lpstr>Performance de circuits numériques Partie 1 – le facteur temps – introduction</vt:lpstr>
      <vt:lpstr>Quatre considérations  pour l’implémentation d’un système numérique</vt:lpstr>
      <vt:lpstr>Performance de circuits numériques Partie 1: le facteur temps</vt:lpstr>
      <vt:lpstr>Exemple: désentrelacement vidéo pour télévision HD</vt:lpstr>
      <vt:lpstr>Désentrelacement intra-trame</vt:lpstr>
      <vt:lpstr>Désentrelacement inter-trame</vt:lpstr>
      <vt:lpstr>Désentrelacement vidéo Analyse du taux de traitement</vt:lpstr>
      <vt:lpstr>Désentrelacement intra-trame Algorithme ELA</vt:lpstr>
      <vt:lpstr>Désentrelacement inter-trame par compensation de mouvement</vt:lpstr>
      <vt:lpstr>En conclusion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652</cp:revision>
  <dcterms:created xsi:type="dcterms:W3CDTF">2009-09-03T13:30:34Z</dcterms:created>
  <dcterms:modified xsi:type="dcterms:W3CDTF">2014-11-15T02:29:12Z</dcterms:modified>
</cp:coreProperties>
</file>