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368" r:id="rId3"/>
    <p:sldId id="423" r:id="rId4"/>
    <p:sldId id="403" r:id="rId5"/>
    <p:sldId id="406" r:id="rId6"/>
    <p:sldId id="430" r:id="rId7"/>
    <p:sldId id="429" r:id="rId8"/>
    <p:sldId id="432" r:id="rId9"/>
    <p:sldId id="433" r:id="rId10"/>
    <p:sldId id="303" r:id="rId11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2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3" d="100"/>
          <a:sy n="103" d="100"/>
        </p:scale>
        <p:origin x="-280" y="-112"/>
      </p:cViewPr>
      <p:guideLst>
        <p:guide orient="horz" pos="4224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15-03-13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15-03-13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5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3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2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67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8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1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8" r:id="rId4"/>
    <p:sldLayoutId id="2147483657" r:id="rId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Modélisation </a:t>
            </a:r>
            <a:r>
              <a:rPr lang="fr-CA" dirty="0"/>
              <a:t>VHDL </a:t>
            </a:r>
            <a:r>
              <a:rPr lang="fr-CA" dirty="0" smtClean="0"/>
              <a:t>de </a:t>
            </a:r>
            <a:r>
              <a:rPr lang="fr-CA" dirty="0"/>
              <a:t>l’unité </a:t>
            </a:r>
            <a:r>
              <a:rPr lang="fr-CA" dirty="0" smtClean="0"/>
              <a:t>de contrôle</a:t>
            </a:r>
            <a:br>
              <a:rPr lang="fr-CA" dirty="0" smtClean="0"/>
            </a:br>
            <a:r>
              <a:rPr lang="fr-CA" dirty="0" smtClean="0"/>
              <a:t>d’un processeur à usage général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sz="1800" dirty="0"/>
              <a:t>Donner un diagramme montrant les composantes et leurs connexions de l’unité de contrôle d’un processeur à usage général. (B2)</a:t>
            </a:r>
          </a:p>
          <a:p>
            <a:r>
              <a:rPr lang="fr-CA" sz="1800" dirty="0" smtClean="0"/>
              <a:t>Donner </a:t>
            </a:r>
            <a:r>
              <a:rPr lang="fr-CA" sz="1800" dirty="0"/>
              <a:t>le code VHDL pour le compteur de programme, la mémoire des instructions et l’unité de </a:t>
            </a:r>
            <a:r>
              <a:rPr lang="fr-CA" sz="1800" dirty="0" smtClean="0"/>
              <a:t>branchement</a:t>
            </a:r>
            <a:r>
              <a:rPr lang="fr-CA" sz="1800" dirty="0"/>
              <a:t> </a:t>
            </a:r>
            <a:r>
              <a:rPr lang="fr-CA" sz="1800" dirty="0" smtClean="0"/>
              <a:t>d’un processeur à usage général. (B3</a:t>
            </a:r>
            <a:r>
              <a:rPr lang="fr-CA" sz="1800" dirty="0"/>
              <a:t>)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4495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–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Modélisation VHDL de l’unité de </a:t>
            </a:r>
            <a:r>
              <a:rPr lang="fr-CA" dirty="0" smtClean="0"/>
              <a:t>contrôle d’un </a:t>
            </a:r>
            <a:r>
              <a:rPr lang="fr-CA" dirty="0"/>
              <a:t>processeur à usage </a:t>
            </a:r>
            <a:r>
              <a:rPr lang="fr-CA" dirty="0" smtClean="0"/>
              <a:t>général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Rappel: architecture du processeur </a:t>
            </a:r>
            <a:r>
              <a:rPr lang="fr-CA" dirty="0" err="1"/>
              <a:t>PolyRISC</a:t>
            </a:r>
            <a:r>
              <a:rPr lang="fr-CA" dirty="0"/>
              <a:t> et son chemin des données</a:t>
            </a:r>
          </a:p>
          <a:p>
            <a:r>
              <a:rPr lang="fr-CA" dirty="0"/>
              <a:t>Modélisation du </a:t>
            </a:r>
            <a:r>
              <a:rPr lang="fr-CA" dirty="0" smtClean="0"/>
              <a:t>compteur de programme</a:t>
            </a:r>
            <a:endParaRPr lang="fr-CA" dirty="0"/>
          </a:p>
          <a:p>
            <a:r>
              <a:rPr lang="fr-CA" dirty="0"/>
              <a:t>Modélisation de </a:t>
            </a:r>
            <a:r>
              <a:rPr lang="fr-CA" dirty="0" smtClean="0"/>
              <a:t>la mémoire des instructions</a:t>
            </a:r>
            <a:endParaRPr lang="fr-CA" dirty="0"/>
          </a:p>
          <a:p>
            <a:r>
              <a:rPr lang="fr-CA" dirty="0"/>
              <a:t>Modélisation de </a:t>
            </a:r>
            <a:r>
              <a:rPr lang="fr-CA" dirty="0" smtClean="0"/>
              <a:t>l’unité de branchement</a:t>
            </a:r>
          </a:p>
          <a:p>
            <a:r>
              <a:rPr lang="fr-CA" dirty="0" smtClean="0"/>
              <a:t>Modélisation du décodage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320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processeur à usage général </a:t>
            </a:r>
            <a:r>
              <a:rPr lang="fr-CA" dirty="0" err="1" smtClean="0"/>
              <a:t>PolyRISC</a:t>
            </a: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479E42-5841-43BE-9BA2-EDB4141B59E3}" type="slidenum">
              <a:rPr lang="fr-CA"/>
              <a:pPr>
                <a:defRPr/>
              </a:pPr>
              <a:t>3</a:t>
            </a:fld>
            <a:endParaRPr lang="fr-CA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71" y="1295400"/>
            <a:ext cx="10464729" cy="514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8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Unité de contrôle du processeur à usage général</a:t>
            </a:r>
          </a:p>
        </p:txBody>
      </p:sp>
      <p:sp>
        <p:nvSpPr>
          <p:cNvPr id="45059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L’unité de contrôle dirige le chemin des données.</a:t>
            </a:r>
          </a:p>
          <a:p>
            <a:r>
              <a:rPr lang="fr-CA" dirty="0" smtClean="0"/>
              <a:t>Les composantes de l’unité de contrôle sont :</a:t>
            </a:r>
          </a:p>
          <a:p>
            <a:pPr lvl="1"/>
            <a:r>
              <a:rPr lang="fr-CA" dirty="0"/>
              <a:t>un compteur de programme (</a:t>
            </a:r>
            <a:r>
              <a:rPr lang="en-US" i="1" dirty="0"/>
              <a:t>Program Counter</a:t>
            </a:r>
            <a:r>
              <a:rPr lang="fr-CA" dirty="0"/>
              <a:t> – PC) qui pointe à la prochaine instruction à exécuter;</a:t>
            </a:r>
          </a:p>
          <a:p>
            <a:pPr lvl="1"/>
            <a:r>
              <a:rPr lang="fr-CA" dirty="0" smtClean="0"/>
              <a:t>une mémoire des instructions contenant le programme à exécuter;</a:t>
            </a:r>
          </a:p>
          <a:p>
            <a:pPr lvl="1"/>
            <a:r>
              <a:rPr lang="fr-CA" dirty="0" smtClean="0"/>
              <a:t>un module pour décoder l’instruction à exécuter, c’est-à-dire de dériver les signaux de contrôle du chemin des données à partir de l’instruction;</a:t>
            </a:r>
          </a:p>
          <a:p>
            <a:pPr lvl="1"/>
            <a:r>
              <a:rPr lang="fr-CA" dirty="0" smtClean="0"/>
              <a:t>un module pour déterminer si un branchement a lieu ou non;</a:t>
            </a:r>
          </a:p>
          <a:p>
            <a:pPr lvl="1"/>
            <a:r>
              <a:rPr lang="fr-CA" dirty="0" smtClean="0"/>
              <a:t>deux additionneurs pour calculer l’adresse de la prochaine instruction.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118BB-6CFE-458E-A330-791086FE35CD}" type="slidenum">
              <a:rPr lang="fr-CA"/>
              <a:pPr>
                <a:defRPr/>
              </a:pPr>
              <a:t>4</a:t>
            </a:fld>
            <a:endParaRPr lang="fr-CA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5841999" cy="3723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0575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Encodage des instructions en mémoire</a:t>
            </a:r>
          </a:p>
        </p:txBody>
      </p:sp>
      <p:sp>
        <p:nvSpPr>
          <p:cNvPr id="45059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Considérations pour le format des instructions et de leur encodage en mémoire</a:t>
            </a:r>
          </a:p>
          <a:p>
            <a:pPr lvl="1"/>
            <a:r>
              <a:rPr lang="fr-CA" dirty="0" smtClean="0"/>
              <a:t>C’est un problème à plusieurs solutions possibles.</a:t>
            </a:r>
          </a:p>
          <a:p>
            <a:pPr lvl="1"/>
            <a:r>
              <a:rPr lang="fr-CA" dirty="0" smtClean="0"/>
              <a:t>On favorise la régularité, ce qui simplifie le décodage et accélère le processeur.</a:t>
            </a:r>
          </a:p>
          <a:p>
            <a:pPr lvl="1"/>
            <a:r>
              <a:rPr lang="fr-CA" dirty="0" smtClean="0"/>
              <a:t>L’encodage, le jeux d’instructions et les modes d’adressage sont intimement liés.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Choix effectués ici:</a:t>
            </a:r>
          </a:p>
          <a:p>
            <a:pPr lvl="1"/>
            <a:r>
              <a:rPr lang="fr-CA" dirty="0"/>
              <a:t>Encodage sur un seul mot de 32 bits: chaque instruction s’exécute en un seul cycle.</a:t>
            </a:r>
          </a:p>
          <a:p>
            <a:pPr lvl="1"/>
            <a:r>
              <a:rPr lang="fr-CA" dirty="0"/>
              <a:t>Le mot d’instruction est divisé en 6 champs.</a:t>
            </a:r>
          </a:p>
          <a:p>
            <a:pPr lvl="1"/>
            <a:r>
              <a:rPr lang="fr-CA" dirty="0"/>
              <a:t>Modes d’adressage limités conformément à la philosophie RISC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3118BB-6CFE-458E-A330-791086FE35CD}" type="slidenum">
              <a:rPr lang="fr-CA"/>
              <a:pPr>
                <a:defRPr/>
              </a:pPr>
              <a:t>5</a:t>
            </a:fld>
            <a:endParaRPr lang="fr-CA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83366"/>
              </p:ext>
            </p:extLst>
          </p:nvPr>
        </p:nvGraphicFramePr>
        <p:xfrm>
          <a:off x="1981200" y="3982719"/>
          <a:ext cx="8247046" cy="2418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799764"/>
                <a:gridCol w="1074437"/>
                <a:gridCol w="1074437"/>
                <a:gridCol w="1074437"/>
                <a:gridCol w="1074437"/>
                <a:gridCol w="1074437"/>
                <a:gridCol w="1075097"/>
              </a:tblGrid>
              <a:tr h="5760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Instruction</a:t>
                      </a:r>
                      <a:endParaRPr lang="fr-CA" sz="1400" b="1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bits 31-30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catégorie</a:t>
                      </a:r>
                      <a:endParaRPr lang="fr-CA" sz="14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bits 29:26</a:t>
                      </a:r>
                    </a:p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détails</a:t>
                      </a:r>
                      <a:endParaRPr lang="fr-CA" sz="14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bits 25:21</a:t>
                      </a:r>
                      <a:endParaRPr lang="fr-CA" sz="14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bits 20:16</a:t>
                      </a:r>
                      <a:endParaRPr lang="fr-CA" sz="14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bits </a:t>
                      </a:r>
                      <a:r>
                        <a:rPr lang="fr-CA" sz="1400" dirty="0" smtClean="0"/>
                        <a:t>15:5</a:t>
                      </a:r>
                      <a:endParaRPr lang="fr-CA" sz="14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/>
                        <a:t>bits </a:t>
                      </a:r>
                      <a:r>
                        <a:rPr lang="fr-CA" sz="1400" dirty="0" smtClean="0"/>
                        <a:t>4:0</a:t>
                      </a:r>
                      <a:endParaRPr lang="fr-CA" sz="14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RC := RA ◊ RB</a:t>
                      </a:r>
                      <a:endParaRPr lang="fr-CA" sz="14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00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code de ◊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RC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RA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-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RB</a:t>
                      </a:r>
                      <a:endParaRPr lang="fr-CA" sz="1400" dirty="0" smtClean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RC := RA ◊ valeur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01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code</a:t>
                      </a:r>
                      <a:r>
                        <a:rPr lang="fr-CA" sz="1400" baseline="0" dirty="0" smtClean="0"/>
                        <a:t> de </a:t>
                      </a:r>
                      <a:r>
                        <a:rPr lang="fr-CA" sz="1400" dirty="0" smtClean="0"/>
                        <a:t>◊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RC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RA</a:t>
                      </a:r>
                      <a:endParaRPr lang="fr-CA" sz="1400" dirty="0" smtClean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valeur(15:0)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353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si (RA</a:t>
                      </a:r>
                      <a:r>
                        <a:rPr lang="fr-CA" sz="1400" baseline="0" dirty="0" smtClean="0"/>
                        <a:t> </a:t>
                      </a:r>
                      <a:r>
                        <a:rPr lang="fr-CA" sz="1400" dirty="0" smtClean="0"/>
                        <a:t>◊</a:t>
                      </a:r>
                      <a:r>
                        <a:rPr lang="fr-CA" sz="1400" baseline="0" dirty="0" smtClean="0"/>
                        <a:t> RB)</a:t>
                      </a:r>
                      <a:br>
                        <a:rPr lang="fr-CA" sz="1400" baseline="0" dirty="0" smtClean="0"/>
                      </a:br>
                      <a:r>
                        <a:rPr lang="fr-CA" sz="1400" baseline="0" dirty="0" err="1" smtClean="0"/>
                        <a:t>goto</a:t>
                      </a:r>
                      <a:r>
                        <a:rPr lang="fr-CA" sz="1400" baseline="0" dirty="0" smtClean="0"/>
                        <a:t> (CP + valeur)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10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code</a:t>
                      </a:r>
                      <a:r>
                        <a:rPr lang="fr-CA" sz="1400" baseline="0" dirty="0" smtClean="0"/>
                        <a:t> de </a:t>
                      </a:r>
                      <a:r>
                        <a:rPr lang="fr-CA" sz="1400" dirty="0" smtClean="0"/>
                        <a:t>◊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RB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RA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valeur(15:0)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353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RC := MD</a:t>
                      </a:r>
                      <a:r>
                        <a:rPr lang="en-CA" sz="1400" dirty="0" smtClean="0"/>
                        <a:t>[RA +</a:t>
                      </a:r>
                      <a:r>
                        <a:rPr lang="fr-CA" sz="1400" dirty="0" smtClean="0"/>
                        <a:t> valeur]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11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0000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RC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RA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valeur(15:0)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3538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MD</a:t>
                      </a:r>
                      <a:r>
                        <a:rPr lang="en-CA" sz="1400" dirty="0" smtClean="0"/>
                        <a:t>[RA +</a:t>
                      </a:r>
                      <a:r>
                        <a:rPr lang="fr-CA" sz="1400" dirty="0" smtClean="0"/>
                        <a:t> valeur] := </a:t>
                      </a:r>
                      <a:r>
                        <a:rPr lang="en-CA" sz="1400" dirty="0" smtClean="0"/>
                        <a:t>RB</a:t>
                      </a:r>
                      <a:endParaRPr lang="fr-CA" sz="1400" dirty="0" smtClean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11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0001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RB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400" dirty="0" smtClean="0"/>
                        <a:t>RA</a:t>
                      </a:r>
                      <a:endParaRPr lang="fr-CA" sz="1400" dirty="0" smtClean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400" dirty="0" smtClean="0"/>
                        <a:t>valeur(15:0)</a:t>
                      </a:r>
                      <a:endParaRPr lang="fr-CA" sz="14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323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676400"/>
            <a:ext cx="11782168" cy="3477875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endParaRPr lang="fr-CA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dans la partie déclarative de l’architecture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signal 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CP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range 0 to (2 ** Mi - 1); -- le compteur de programme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endParaRPr lang="fr-CA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--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dans le corps de 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l’architecture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process (CLK, reset)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begin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if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rising_edge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(CLK) then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if reset = '1' then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CP &lt;= 0;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else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if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brancher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 = '1' then 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	CP &lt;= CP + </a:t>
            </a:r>
            <a:r>
              <a:rPr lang="en-US" sz="1100" dirty="0" err="1">
                <a:latin typeface="Courier New" pitchFamily="49" charset="0"/>
                <a:cs typeface="Courier New" pitchFamily="49" charset="0"/>
              </a:rPr>
              <a:t>instruction.valeur</a:t>
            </a:r>
            <a:r>
              <a:rPr lang="en-US" sz="11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else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	CP &lt;= CP + 1;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	end if;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	end if;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	end if;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en-US" sz="1100" dirty="0">
                <a:latin typeface="Courier New" pitchFamily="49" charset="0"/>
                <a:cs typeface="Courier New" pitchFamily="49" charset="0"/>
              </a:rPr>
              <a:t>	end process; </a:t>
            </a:r>
            <a:endParaRPr lang="fr-CA" sz="1100" dirty="0" smtClean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Compteur de programme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6F2C8E-5BE6-4E7B-9CBE-01122397740B}" type="slidenum">
              <a:rPr lang="fr-CA"/>
              <a:pPr>
                <a:defRPr/>
              </a:pPr>
              <a:t>6</a:t>
            </a:fld>
            <a:endParaRPr lang="fr-CA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002" y="1828801"/>
            <a:ext cx="478179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806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676400"/>
            <a:ext cx="11760200" cy="4662815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-- structure pour l'encodage d'une instruction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type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instruction_type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record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 smtClean="0">
                <a:latin typeface="Courier New"/>
                <a:ea typeface="Times New Roman"/>
                <a:cs typeface="Times New Roman"/>
              </a:rPr>
              <a:t>categorie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natural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range 0 to 3;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100" dirty="0" err="1" smtClean="0">
                <a:latin typeface="Courier New"/>
                <a:ea typeface="Times New Roman"/>
                <a:cs typeface="Times New Roman"/>
              </a:rPr>
              <a:t>details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natural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range 0 to 15;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reg1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natural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range 0 to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Nreg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- 1;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reg2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natural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range 0 to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Nreg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- 1;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	valeur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integer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range -2 **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WImm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- 1) to 2 ** 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WImm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- 1) - 1;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end record;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signal instruction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instruction_type</a:t>
            </a: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--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instructions prédéfinies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constant NOP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instruction_type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:= (branchement, jamais, 0, 0,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constant STOP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instruction_type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:= (branchement, toujours, 0, 0,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--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mémoire des instructions et définition du programme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type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memoireInstructions_type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array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(0 to 2 ** Mi - 1) of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instruction_type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constant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memoireInstructions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memoireInstructions_type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:=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reg_valeur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passeB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2, 0 , 0),	--  R2 := 0;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reg_valeur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passeB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0, 0, 12),	--  R0 := 12;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reg_valeur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passeB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1, 0 , 7),	--  R1 := 7;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(reg,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AplusB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0, 0 , 1), 	--  R0 := R0 + R1;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(reg,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AouxB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1, 0 , 1), 	--  R1 := R0 OUX R1;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(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reg_valeur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AplusB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1, 1, -3),	--  R1 := R1 - 3;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(branchement,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pgq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, 2, 1, -1), 	--  si R1 &gt; 0 (R2) </a:t>
            </a:r>
            <a:r>
              <a:rPr lang="fr-CA" sz="1100" dirty="0" err="1">
                <a:latin typeface="Courier New"/>
                <a:ea typeface="Times New Roman"/>
                <a:cs typeface="Times New Roman"/>
              </a:rPr>
              <a:t>goto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-1;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>
                <a:latin typeface="Courier New"/>
                <a:ea typeface="Times New Roman"/>
                <a:cs typeface="Times New Roman"/>
              </a:rPr>
              <a:t>STOP,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err="1">
                <a:latin typeface="Courier New"/>
                <a:ea typeface="Times New Roman"/>
                <a:cs typeface="Times New Roman"/>
              </a:rPr>
              <a:t>others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 =&gt; NOP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);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Mémoire des </a:t>
            </a:r>
            <a:r>
              <a:rPr lang="fr-CA" dirty="0" smtClean="0"/>
              <a:t>instructions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6F2C8E-5BE6-4E7B-9CBE-01122397740B}" type="slidenum">
              <a:rPr lang="fr-CA"/>
              <a:pPr>
                <a:defRPr/>
              </a:pPr>
              <a:t>7</a:t>
            </a:fld>
            <a:endParaRPr lang="fr-CA"/>
          </a:p>
        </p:txBody>
      </p:sp>
      <p:sp>
        <p:nvSpPr>
          <p:cNvPr id="8" name="ZoneTexte 16"/>
          <p:cNvSpPr txBox="1">
            <a:spLocks noChangeArrowheads="1"/>
          </p:cNvSpPr>
          <p:nvPr/>
        </p:nvSpPr>
        <p:spPr bwMode="auto">
          <a:xfrm>
            <a:off x="7086600" y="5029200"/>
            <a:ext cx="4724400" cy="104644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fr-CA" sz="1400" dirty="0">
                <a:latin typeface="Calibri" pitchFamily="34" charset="0"/>
              </a:rPr>
              <a:t>Une instruction est </a:t>
            </a:r>
            <a:r>
              <a:rPr lang="fr-CA" sz="1400" dirty="0" smtClean="0">
                <a:latin typeface="Calibri" pitchFamily="34" charset="0"/>
              </a:rPr>
              <a:t>définie comme </a:t>
            </a:r>
            <a:r>
              <a:rPr lang="fr-CA" sz="1400" dirty="0">
                <a:latin typeface="Calibri" pitchFamily="34" charset="0"/>
              </a:rPr>
              <a:t>une structure à 5 champs.</a:t>
            </a:r>
          </a:p>
          <a:p>
            <a:r>
              <a:rPr lang="fr-CA" sz="1400" dirty="0">
                <a:latin typeface="Calibri" pitchFamily="34" charset="0"/>
              </a:rPr>
              <a:t>La mémoire des instructions est définie dans la partie déclarative de l’architecture comme un tableau constant dans lequel on place les valeurs des instructions du programme</a:t>
            </a:r>
            <a:r>
              <a:rPr lang="fr-CA" sz="1400" dirty="0" smtClean="0">
                <a:latin typeface="Calibri" pitchFamily="34" charset="0"/>
              </a:rPr>
              <a:t>.</a:t>
            </a:r>
            <a:endParaRPr lang="fr-CA" sz="1400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002" y="1828801"/>
            <a:ext cx="478179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857567"/>
              </p:ext>
            </p:extLst>
          </p:nvPr>
        </p:nvGraphicFramePr>
        <p:xfrm>
          <a:off x="4343399" y="1447800"/>
          <a:ext cx="5867401" cy="97267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87649"/>
                <a:gridCol w="713292"/>
                <a:gridCol w="713292"/>
                <a:gridCol w="713292"/>
                <a:gridCol w="713292"/>
                <a:gridCol w="713292"/>
                <a:gridCol w="713292"/>
              </a:tblGrid>
              <a:tr h="202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Instruction</a:t>
                      </a:r>
                      <a:endParaRPr lang="fr-CA" sz="900" b="1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bits 31-30</a:t>
                      </a:r>
                      <a:br>
                        <a:rPr lang="fr-CA" sz="900" dirty="0" smtClean="0"/>
                      </a:br>
                      <a:r>
                        <a:rPr lang="fr-CA" sz="900" dirty="0" smtClean="0"/>
                        <a:t>catégorie</a:t>
                      </a:r>
                      <a:endParaRPr lang="fr-CA" sz="9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bits 29:26</a:t>
                      </a:r>
                      <a:br>
                        <a:rPr lang="fr-CA" sz="900" dirty="0" smtClean="0"/>
                      </a:br>
                      <a:r>
                        <a:rPr lang="fr-CA" sz="900" dirty="0" smtClean="0"/>
                        <a:t>détails</a:t>
                      </a:r>
                      <a:endParaRPr lang="fr-CA" sz="9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bits 25:21</a:t>
                      </a:r>
                      <a:endParaRPr lang="fr-CA" sz="9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bits 20:16</a:t>
                      </a:r>
                      <a:endParaRPr lang="fr-CA" sz="9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/>
                        <a:t>bits </a:t>
                      </a:r>
                      <a:r>
                        <a:rPr lang="fr-CA" sz="900" dirty="0" smtClean="0"/>
                        <a:t>15:5</a:t>
                      </a:r>
                      <a:endParaRPr lang="fr-CA" sz="9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/>
                        <a:t>bits </a:t>
                      </a:r>
                      <a:r>
                        <a:rPr lang="fr-CA" sz="900" dirty="0" smtClean="0"/>
                        <a:t>4:0</a:t>
                      </a:r>
                      <a:endParaRPr lang="fr-CA" sz="900" dirty="0" smtClean="0">
                        <a:latin typeface="+mn-lt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3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RC := RA ◊ RB</a:t>
                      </a:r>
                      <a:endParaRPr lang="fr-CA" sz="9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00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code de ◊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RC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RA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-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dirty="0" smtClean="0"/>
                        <a:t>RB</a:t>
                      </a:r>
                      <a:endParaRPr lang="fr-CA" sz="900" dirty="0" smtClean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dirty="0" smtClean="0"/>
                        <a:t>RC := RA ◊ valeur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01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code</a:t>
                      </a:r>
                      <a:r>
                        <a:rPr lang="fr-CA" sz="900" baseline="0" dirty="0" smtClean="0"/>
                        <a:t> de </a:t>
                      </a:r>
                      <a:r>
                        <a:rPr lang="fr-CA" sz="900" dirty="0" smtClean="0"/>
                        <a:t>◊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RC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dirty="0" smtClean="0"/>
                        <a:t>RA</a:t>
                      </a:r>
                      <a:endParaRPr lang="fr-CA" sz="900" dirty="0" smtClean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valeur(15:0)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149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dirty="0" smtClean="0"/>
                        <a:t>si (RA</a:t>
                      </a:r>
                      <a:r>
                        <a:rPr lang="fr-CA" sz="900" baseline="0" dirty="0" smtClean="0"/>
                        <a:t> </a:t>
                      </a:r>
                      <a:r>
                        <a:rPr lang="fr-CA" sz="900" dirty="0" smtClean="0"/>
                        <a:t>◊</a:t>
                      </a:r>
                      <a:r>
                        <a:rPr lang="fr-CA" sz="900" baseline="0" dirty="0" smtClean="0"/>
                        <a:t> RB) </a:t>
                      </a:r>
                      <a:r>
                        <a:rPr lang="fr-CA" sz="900" baseline="0" dirty="0" err="1" smtClean="0"/>
                        <a:t>goto</a:t>
                      </a:r>
                      <a:r>
                        <a:rPr lang="fr-CA" sz="900" baseline="0" dirty="0" smtClean="0"/>
                        <a:t> (CP + valeur)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10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code</a:t>
                      </a:r>
                      <a:r>
                        <a:rPr lang="fr-CA" sz="900" baseline="0" dirty="0" smtClean="0"/>
                        <a:t> de </a:t>
                      </a:r>
                      <a:r>
                        <a:rPr lang="fr-CA" sz="900" dirty="0" smtClean="0"/>
                        <a:t>◊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RB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RA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valeur(15:0)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124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dirty="0" smtClean="0"/>
                        <a:t>RC := MD</a:t>
                      </a:r>
                      <a:r>
                        <a:rPr lang="en-CA" sz="900" dirty="0" smtClean="0"/>
                        <a:t>[RA +</a:t>
                      </a:r>
                      <a:r>
                        <a:rPr lang="fr-CA" sz="900" dirty="0" smtClean="0"/>
                        <a:t> valeur]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11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0000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RC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RA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valeur(15:0)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  <a:tr h="124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dirty="0" smtClean="0"/>
                        <a:t>MD</a:t>
                      </a:r>
                      <a:r>
                        <a:rPr lang="en-CA" sz="900" dirty="0" smtClean="0"/>
                        <a:t>[RA +</a:t>
                      </a:r>
                      <a:r>
                        <a:rPr lang="fr-CA" sz="900" dirty="0" smtClean="0"/>
                        <a:t> valeur] := </a:t>
                      </a:r>
                      <a:r>
                        <a:rPr lang="en-CA" sz="900" dirty="0" smtClean="0"/>
                        <a:t>RB</a:t>
                      </a:r>
                      <a:endParaRPr lang="fr-CA" sz="900" dirty="0" smtClean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11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0001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RB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900" dirty="0" smtClean="0"/>
                        <a:t>RA</a:t>
                      </a:r>
                      <a:endParaRPr lang="fr-CA" sz="900" dirty="0" smtClean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900" dirty="0" smtClean="0"/>
                        <a:t>valeur(15:0)</a:t>
                      </a:r>
                      <a:endParaRPr lang="fr-CA" sz="900" dirty="0"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n-lt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7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Unité de branchement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7432" y="1676400"/>
            <a:ext cx="11782168" cy="4662815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endParaRPr lang="fr-CA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 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dans la partie déclarative de l’architecture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signal condition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range 0 to 7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:= 0; constant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:= 1;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ppq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:= 2; constant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pgq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:= 3;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ppe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:= 4; constant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pge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:= 5;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constant toujours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:= 6; constant jamais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natural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:= 7;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signal brancher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signal condition :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conditionBranchement_type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endParaRPr lang="fr-CA" sz="1100" dirty="0" smtClean="0">
              <a:latin typeface="Courier New"/>
              <a:ea typeface="Times New Roman"/>
              <a:cs typeface="Times New Roman"/>
            </a:endParaRP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</a:tabLst>
            </a:pPr>
            <a:r>
              <a:rPr lang="fr-CA" sz="1100" dirty="0" smtClean="0">
                <a:latin typeface="Courier New"/>
                <a:ea typeface="Times New Roman"/>
                <a:cs typeface="Times New Roman"/>
              </a:rPr>
              <a:t>-- </a:t>
            </a:r>
            <a:r>
              <a:rPr lang="fr-CA" sz="1100" dirty="0">
                <a:latin typeface="Courier New"/>
                <a:ea typeface="Times New Roman"/>
                <a:cs typeface="Times New Roman"/>
              </a:rPr>
              <a:t>dans le corps de l’architecture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(Z, N, condition)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   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case condition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endParaRPr lang="fr-CA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egal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=&gt; brancher &lt;= Z;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diff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=&gt; brancher &lt;= not(Z);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ppq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=&gt; brancher &lt;= N;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pgq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=&gt; brancher &lt;= not(N) and not(Z);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ppe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=&gt; brancher &lt;= N or Z;				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pge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=&gt; brancher &lt;= not(N) or Z;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toujours =&gt; brancher &lt;= '1';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jamais =&gt; brancher &lt;= '0';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end case;</a:t>
            </a:r>
          </a:p>
          <a:p>
            <a:pPr>
              <a:tabLst>
                <a:tab pos="176213" algn="l"/>
                <a:tab pos="360363" algn="l"/>
                <a:tab pos="538163" algn="l"/>
                <a:tab pos="714375" algn="l"/>
                <a:tab pos="898525" algn="l"/>
                <a:tab pos="1074738" algn="l"/>
                <a:tab pos="1258888" algn="l"/>
                <a:tab pos="1435100" algn="l"/>
              </a:tabLst>
            </a:pPr>
            <a:r>
              <a:rPr lang="fr-CA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end </a:t>
            </a:r>
            <a:r>
              <a:rPr lang="fr-CA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</a:t>
            </a:r>
            <a:r>
              <a:rPr lang="fr-CA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fr-CA" sz="110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6F2C8E-5BE6-4E7B-9CBE-01122397740B}" type="slidenum">
              <a:rPr lang="fr-CA"/>
              <a:pPr>
                <a:defRPr/>
              </a:pPr>
              <a:t>8</a:t>
            </a:fld>
            <a:endParaRPr lang="fr-CA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30097" y="4924961"/>
            <a:ext cx="3932903" cy="132343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(instruction)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err="1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instruction.categorie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 = branchement)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then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	condition &lt;=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instruction.details</a:t>
            </a:r>
            <a:r>
              <a:rPr lang="fr-CA" sz="1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else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	condition &lt;= jamais;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>
                <a:latin typeface="Courier New" pitchFamily="49" charset="0"/>
                <a:cs typeface="Courier New" pitchFamily="49" charset="0"/>
              </a:rPr>
              <a:t>	end if;</a:t>
            </a:r>
          </a:p>
          <a:p>
            <a:pPr>
              <a:tabLst>
                <a:tab pos="227013" algn="l"/>
                <a:tab pos="461963" algn="l"/>
                <a:tab pos="687388" algn="l"/>
                <a:tab pos="914400" algn="l"/>
                <a:tab pos="1141413" algn="l"/>
                <a:tab pos="1376363" algn="l"/>
              </a:tabLst>
            </a:pP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fr-CA" sz="1000" dirty="0" err="1">
                <a:latin typeface="Courier New" pitchFamily="49" charset="0"/>
                <a:cs typeface="Courier New" pitchFamily="49" charset="0"/>
              </a:rPr>
              <a:t>process</a:t>
            </a:r>
            <a:r>
              <a:rPr lang="fr-CA" sz="1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fr-CA" sz="10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127" y="1833086"/>
            <a:ext cx="4775073" cy="3043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193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90" y="2514600"/>
            <a:ext cx="5268910" cy="3451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1676400"/>
            <a:ext cx="11760200" cy="4455066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instruction &lt;= 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memoireInstructions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(CP</a:t>
            </a:r>
            <a:r>
              <a:rPr lang="fr-CA" sz="1050" dirty="0" smtClean="0">
                <a:latin typeface="Courier New"/>
                <a:ea typeface="Times New Roman"/>
                <a:cs typeface="Times New Roman"/>
              </a:rPr>
              <a:t>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5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process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(instruction)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begin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	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5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-- pour le bloc des registres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if (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instruction.categorie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= reg or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instruction.categorie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= 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reg_valeur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or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	(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instruction.categorie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= 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memoire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and 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instruction.details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= 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lirememoire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)) 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then</a:t>
            </a:r>
            <a:endParaRPr lang="fr-CA" sz="105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chargeBR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&lt;= '1';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else</a:t>
            </a:r>
            <a:endParaRPr lang="fr-CA" sz="105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chargeBR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end if;	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fr-CA" sz="1050" dirty="0" err="1">
                <a:latin typeface="Courier New"/>
                <a:ea typeface="Times New Roman"/>
                <a:cs typeface="Times New Roman"/>
              </a:rPr>
              <a:t>choixCharge</a:t>
            </a:r>
            <a:r>
              <a:rPr lang="fr-CA" sz="1050" dirty="0">
                <a:latin typeface="Courier New"/>
                <a:ea typeface="Times New Roman"/>
                <a:cs typeface="Times New Roman"/>
              </a:rPr>
              <a:t> &lt;= instruction.reg1</a:t>
            </a:r>
            <a:r>
              <a:rPr lang="fr-CA" sz="1050" dirty="0" smtClean="0">
                <a:latin typeface="Courier New"/>
                <a:ea typeface="Times New Roman"/>
                <a:cs typeface="Times New Roman"/>
              </a:rPr>
              <a:t>;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fr-CA" sz="1050" dirty="0">
                <a:latin typeface="Courier New"/>
                <a:ea typeface="Times New Roman"/>
                <a:cs typeface="Times New Roman"/>
              </a:rPr>
              <a:t>	-- </a:t>
            </a:r>
            <a:r>
              <a:rPr lang="fr-CA" sz="1050" dirty="0" smtClean="0">
                <a:latin typeface="Courier New"/>
                <a:ea typeface="Times New Roman"/>
                <a:cs typeface="Times New Roman"/>
              </a:rPr>
              <a:t>etc. ...</a:t>
            </a:r>
            <a:endParaRPr lang="fr-CA" sz="105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fr-CA" sz="1050" dirty="0" smtClean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-- pour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l'UAL</a:t>
            </a:r>
            <a:endParaRPr lang="en-US" sz="105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if (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instruction.categorie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=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reg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or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instruction.categorie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=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reg_valeur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)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op_UAL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&lt;=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instruction.details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elsif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(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instruction.categorie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=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branchement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)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	-- pour faire la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comparaison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entre les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opérandes</a:t>
            </a:r>
            <a:endParaRPr lang="en-US" sz="105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op_UAL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&lt;=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AmoinsB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	-- lire et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écrire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la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mémoire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,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calcul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de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l'adresse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effective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op_UAL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 &lt;= </a:t>
            </a:r>
            <a:r>
              <a:rPr lang="en-US" sz="1050" dirty="0" err="1">
                <a:latin typeface="Courier New"/>
                <a:ea typeface="Times New Roman"/>
                <a:cs typeface="Times New Roman"/>
              </a:rPr>
              <a:t>AplusB</a:t>
            </a:r>
            <a:r>
              <a:rPr lang="en-US" sz="105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050" dirty="0" smtClean="0">
                <a:latin typeface="Courier New"/>
                <a:ea typeface="Times New Roman"/>
                <a:cs typeface="Times New Roman"/>
              </a:rPr>
              <a:t>-- etc. ...</a:t>
            </a:r>
            <a:endParaRPr lang="fr-CA" sz="1050" dirty="0"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440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</a:t>
            </a:r>
            <a:r>
              <a:rPr lang="fr-CA" dirty="0" err="1" smtClean="0"/>
              <a:t>écodage</a:t>
            </a:r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6F2C8E-5BE6-4E7B-9CBE-01122397740B}" type="slidenum">
              <a:rPr lang="fr-CA"/>
              <a:pPr>
                <a:defRPr/>
              </a:pPr>
              <a:t>9</a:t>
            </a:fld>
            <a:endParaRPr lang="fr-CA"/>
          </a:p>
        </p:txBody>
      </p:sp>
      <p:sp>
        <p:nvSpPr>
          <p:cNvPr id="8" name="ZoneTexte 16"/>
          <p:cNvSpPr txBox="1">
            <a:spLocks noChangeArrowheads="1"/>
          </p:cNvSpPr>
          <p:nvPr/>
        </p:nvSpPr>
        <p:spPr bwMode="auto">
          <a:xfrm>
            <a:off x="4572000" y="1752600"/>
            <a:ext cx="38100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 lIns="91440" tIns="91440" rIns="91440" bIns="91440" anchor="ctr">
            <a:spAutoFit/>
          </a:bodyPr>
          <a:lstStyle/>
          <a:p>
            <a:r>
              <a:rPr lang="fr-CA" sz="1100" dirty="0" smtClean="0">
                <a:latin typeface="Calibri" pitchFamily="34" charset="0"/>
              </a:rPr>
              <a:t>Le décodage des instructions produit les signaux de contrôle: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alibri" pitchFamily="34" charset="0"/>
              </a:rPr>
              <a:t>du bloc des registres;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alibri" pitchFamily="34" charset="0"/>
              </a:rPr>
              <a:t>de l’UAL;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alibri" pitchFamily="34" charset="0"/>
              </a:rPr>
              <a:t>de l’unité de branchement;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alibri" pitchFamily="34" charset="0"/>
              </a:rPr>
              <a:t>de la mémoire des données; et,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100" dirty="0" smtClean="0">
                <a:latin typeface="Calibri" pitchFamily="34" charset="0"/>
              </a:rPr>
              <a:t>du multiplexeur de l’entrée du bloc des registres.</a:t>
            </a:r>
          </a:p>
        </p:txBody>
      </p:sp>
    </p:spTree>
    <p:extLst>
      <p:ext uri="{BB962C8B-B14F-4D97-AF65-F5344CB8AC3E}">
        <p14:creationId xmlns:p14="http://schemas.microsoft.com/office/powerpoint/2010/main" val="757529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5076</TotalTime>
  <Words>848</Words>
  <Application>Microsoft Macintosh PowerPoint</Application>
  <PresentationFormat>Personnalisé</PresentationFormat>
  <Paragraphs>247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presentationCours</vt:lpstr>
      <vt:lpstr>Modélisation VHDL de l’unité de contrôle d’un processeur à usage général</vt:lpstr>
      <vt:lpstr>Modélisation VHDL de l’unité de contrôle d’un processeur à usage général</vt:lpstr>
      <vt:lpstr>Le processeur à usage général PolyRISC</vt:lpstr>
      <vt:lpstr>Unité de contrôle du processeur à usage général</vt:lpstr>
      <vt:lpstr>Encodage des instructions en mémoire</vt:lpstr>
      <vt:lpstr>Compteur de programme</vt:lpstr>
      <vt:lpstr>Mémoire des instructions</vt:lpstr>
      <vt:lpstr>Unité de branchement</vt:lpstr>
      <vt:lpstr>Décodage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646</cp:revision>
  <dcterms:created xsi:type="dcterms:W3CDTF">2009-09-03T13:30:34Z</dcterms:created>
  <dcterms:modified xsi:type="dcterms:W3CDTF">2015-03-13T18:30:40Z</dcterms:modified>
</cp:coreProperties>
</file>