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20"/>
  </p:notesMasterIdLst>
  <p:handoutMasterIdLst>
    <p:handoutMasterId r:id="rId21"/>
  </p:handoutMasterIdLst>
  <p:sldIdLst>
    <p:sldId id="256" r:id="rId2"/>
    <p:sldId id="368" r:id="rId3"/>
    <p:sldId id="423" r:id="rId4"/>
    <p:sldId id="422" r:id="rId5"/>
    <p:sldId id="405" r:id="rId6"/>
    <p:sldId id="406" r:id="rId7"/>
    <p:sldId id="424" r:id="rId8"/>
    <p:sldId id="429" r:id="rId9"/>
    <p:sldId id="425" r:id="rId10"/>
    <p:sldId id="430" r:id="rId11"/>
    <p:sldId id="426" r:id="rId12"/>
    <p:sldId id="431" r:id="rId13"/>
    <p:sldId id="428" r:id="rId14"/>
    <p:sldId id="432" r:id="rId15"/>
    <p:sldId id="433" r:id="rId16"/>
    <p:sldId id="414" r:id="rId17"/>
    <p:sldId id="418" r:id="rId18"/>
    <p:sldId id="303" r:id="rId19"/>
  </p:sldIdLst>
  <p:sldSz cx="12192000" cy="6858000"/>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4224"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4" autoAdjust="0"/>
    <p:restoredTop sz="96984" autoAdjust="0"/>
  </p:normalViewPr>
  <p:slideViewPr>
    <p:cSldViewPr>
      <p:cViewPr varScale="1">
        <p:scale>
          <a:sx n="115" d="100"/>
          <a:sy n="115" d="100"/>
        </p:scale>
        <p:origin x="-108" y="-186"/>
      </p:cViewPr>
      <p:guideLst>
        <p:guide orient="horz" pos="4224"/>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102" d="100"/>
          <a:sy n="102" d="100"/>
        </p:scale>
        <p:origin x="3252"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A694451-A89E-4725-8413-5678DE932E3D}" type="datetimeFigureOut">
              <a:rPr lang="fr-CA" smtClean="0"/>
              <a:t>2014-11-09</a:t>
            </a:fld>
            <a:endParaRPr lang="fr-CA"/>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7203FD-9785-47BD-80F8-5A62C494DD65}" type="slidenum">
              <a:rPr lang="fr-CA" smtClean="0"/>
              <a:t>‹N°›</a:t>
            </a:fld>
            <a:endParaRPr lang="fr-CA"/>
          </a:p>
        </p:txBody>
      </p:sp>
    </p:spTree>
    <p:extLst>
      <p:ext uri="{BB962C8B-B14F-4D97-AF65-F5344CB8AC3E}">
        <p14:creationId xmlns:p14="http://schemas.microsoft.com/office/powerpoint/2010/main" val="3062846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78C2F68-A10D-43F4-A479-56FE030F73B2}" type="datetimeFigureOut">
              <a:rPr lang="fr-FR"/>
              <a:pPr>
                <a:defRPr/>
              </a:pPr>
              <a:t>09/11/2014</a:t>
            </a:fld>
            <a:endParaRPr lang="fr-CA"/>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fr-CA"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CA"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9A5F2D7-1004-42BA-8530-5564CEA589E6}" type="slidenum">
              <a:rPr lang="fr-CA"/>
              <a:pPr>
                <a:defRPr/>
              </a:pPr>
              <a:t>‹N°›</a:t>
            </a:fld>
            <a:endParaRPr lang="fr-CA"/>
          </a:p>
        </p:txBody>
      </p:sp>
    </p:spTree>
    <p:extLst>
      <p:ext uri="{BB962C8B-B14F-4D97-AF65-F5344CB8AC3E}">
        <p14:creationId xmlns:p14="http://schemas.microsoft.com/office/powerpoint/2010/main" val="40779101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8"/>
            <a:ext cx="10363200" cy="1470025"/>
          </a:xfrm>
        </p:spPr>
        <p:txBody>
          <a:bodyPr/>
          <a:lstStyle>
            <a:lvl1pPr algn="ctr">
              <a:defRPr/>
            </a:lvl1pPr>
          </a:lstStyle>
          <a:p>
            <a:r>
              <a:rPr lang="fr-FR" dirty="0" smtClean="0"/>
              <a:t>Cliquez pour modifier le style du titre</a:t>
            </a:r>
            <a:endParaRPr lang="fr-CA"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dirty="0"/>
          </a:p>
        </p:txBody>
      </p:sp>
      <p:sp>
        <p:nvSpPr>
          <p:cNvPr id="4" name="Espace réservé du numéro de diapositive 5"/>
          <p:cNvSpPr>
            <a:spLocks noGrp="1"/>
          </p:cNvSpPr>
          <p:nvPr>
            <p:ph type="sldNum" sz="quarter" idx="10"/>
          </p:nvPr>
        </p:nvSpPr>
        <p:spPr/>
        <p:txBody>
          <a:bodyPr/>
          <a:lstStyle>
            <a:lvl1pPr>
              <a:defRPr/>
            </a:lvl1pPr>
          </a:lstStyle>
          <a:p>
            <a:pPr>
              <a:defRPr/>
            </a:pPr>
            <a:fld id="{4CC32529-5FD2-4024-9DE7-2CCFFFC4DBA2}" type="slidenum">
              <a:rPr lang="fr-CA" smtClean="0"/>
              <a:pPr>
                <a:defRPr/>
              </a:pPr>
              <a:t>‹N°›</a:t>
            </a:fld>
            <a:endParaRPr lang="fr-CA"/>
          </a:p>
        </p:txBody>
      </p:sp>
      <p:pic>
        <p:nvPicPr>
          <p:cNvPr id="5" name="Image 4"/>
          <p:cNvPicPr>
            <a:picLocks noChangeAspect="1"/>
          </p:cNvPicPr>
          <p:nvPr userDrawn="1"/>
        </p:nvPicPr>
        <p:blipFill>
          <a:blip r:embed="rId2" cstate="print"/>
          <a:srcRect/>
          <a:stretch>
            <a:fillRect/>
          </a:stretch>
        </p:blipFill>
        <p:spPr bwMode="auto">
          <a:xfrm>
            <a:off x="4648200" y="5872165"/>
            <a:ext cx="838200" cy="295275"/>
          </a:xfrm>
          <a:prstGeom prst="rect">
            <a:avLst/>
          </a:prstGeom>
          <a:noFill/>
          <a:ln w="9525">
            <a:noFill/>
            <a:miter lim="800000"/>
            <a:headEnd/>
            <a:tailEnd/>
          </a:ln>
        </p:spPr>
      </p:pic>
      <p:sp>
        <p:nvSpPr>
          <p:cNvPr id="6" name="Rectangle 5"/>
          <p:cNvSpPr/>
          <p:nvPr userDrawn="1"/>
        </p:nvSpPr>
        <p:spPr>
          <a:xfrm>
            <a:off x="3759200" y="6172203"/>
            <a:ext cx="4673600" cy="246221"/>
          </a:xfrm>
          <a:prstGeom prst="rect">
            <a:avLst/>
          </a:prstGeom>
        </p:spPr>
        <p:txBody>
          <a:bodyPr wrap="square">
            <a:spAutoFit/>
          </a:bodyPr>
          <a:lstStyle/>
          <a:p>
            <a:pPr algn="ctr"/>
            <a:r>
              <a:rPr lang="fr-CA" sz="1000" kern="1200" dirty="0" smtClean="0">
                <a:solidFill>
                  <a:schemeClr val="tx1"/>
                </a:solidFill>
                <a:latin typeface="Arial" charset="0"/>
                <a:ea typeface="+mn-ea"/>
                <a:cs typeface="Arial" charset="0"/>
              </a:rPr>
              <a:t>http://creativecommons.org/licenses/by-nc-sa/2.5/ca/</a:t>
            </a:r>
            <a:endParaRPr lang="fr-CA" sz="1000" dirty="0"/>
          </a:p>
        </p:txBody>
      </p:sp>
      <p:sp>
        <p:nvSpPr>
          <p:cNvPr id="7" name="Rectangle 6"/>
          <p:cNvSpPr/>
          <p:nvPr userDrawn="1"/>
        </p:nvSpPr>
        <p:spPr>
          <a:xfrm>
            <a:off x="5562600" y="5896692"/>
            <a:ext cx="2743200" cy="246221"/>
          </a:xfrm>
          <a:prstGeom prst="rect">
            <a:avLst/>
          </a:prstGeom>
        </p:spPr>
        <p:txBody>
          <a:bodyPr wrap="square">
            <a:spAutoFit/>
          </a:bodyPr>
          <a:lstStyle/>
          <a:p>
            <a:pPr algn="l"/>
            <a:r>
              <a:rPr lang="fr-CA" sz="1000" kern="1200" dirty="0" smtClean="0">
                <a:solidFill>
                  <a:schemeClr val="tx1"/>
                </a:solidFill>
                <a:latin typeface="Arial" charset="0"/>
                <a:ea typeface="+mn-ea"/>
                <a:cs typeface="Arial" charset="0"/>
              </a:rPr>
              <a:t>Pierre Langlois</a:t>
            </a:r>
            <a:endParaRPr lang="fr-CA" sz="10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dirty="0"/>
          </a:p>
        </p:txBody>
      </p:sp>
      <p:sp>
        <p:nvSpPr>
          <p:cNvPr id="3" name="Espace réservé du contenu 2"/>
          <p:cNvSpPr>
            <a:spLocks noGrp="1"/>
          </p:cNvSpPr>
          <p:nvPr>
            <p:ph idx="1"/>
          </p:nvPr>
        </p:nvSpPr>
        <p:spPr>
          <a:xfrm>
            <a:off x="203200" y="1600200"/>
            <a:ext cx="11785600" cy="4800600"/>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u numéro de diapositive 5"/>
          <p:cNvSpPr>
            <a:spLocks noGrp="1"/>
          </p:cNvSpPr>
          <p:nvPr>
            <p:ph type="sldNum" sz="quarter" idx="10"/>
          </p:nvPr>
        </p:nvSpPr>
        <p:spPr/>
        <p:txBody>
          <a:bodyPr/>
          <a:lstStyle>
            <a:lvl1pPr>
              <a:defRPr/>
            </a:lvl1pPr>
          </a:lstStyle>
          <a:p>
            <a:pPr>
              <a:defRPr/>
            </a:pPr>
            <a:fld id="{A4D6AE17-047E-41BA-B5C0-1A5C3085BF8A}" type="slidenum">
              <a:rPr lang="fr-CA" smtClean="0"/>
              <a:pPr>
                <a:defRPr/>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203200" y="1600201"/>
            <a:ext cx="5791200" cy="4648199"/>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u contenu 3"/>
          <p:cNvSpPr>
            <a:spLocks noGrp="1"/>
          </p:cNvSpPr>
          <p:nvPr>
            <p:ph sz="half" idx="2"/>
          </p:nvPr>
        </p:nvSpPr>
        <p:spPr>
          <a:xfrm>
            <a:off x="6197600" y="1600201"/>
            <a:ext cx="5791200" cy="4648199"/>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5" name="Espace réservé du numéro de diapositive 5"/>
          <p:cNvSpPr>
            <a:spLocks noGrp="1"/>
          </p:cNvSpPr>
          <p:nvPr>
            <p:ph type="sldNum" sz="quarter" idx="10"/>
          </p:nvPr>
        </p:nvSpPr>
        <p:spPr/>
        <p:txBody>
          <a:bodyPr/>
          <a:lstStyle>
            <a:lvl1pPr>
              <a:defRPr/>
            </a:lvl1pPr>
          </a:lstStyle>
          <a:p>
            <a:pPr>
              <a:defRPr/>
            </a:pPr>
            <a:fld id="{9B48574A-CFBD-4404-83F8-371A983077BD}" type="slidenum">
              <a:rPr lang="fr-CA" smtClean="0"/>
              <a:pPr>
                <a:defRPr/>
              </a:pPr>
              <a:t>‹N°›</a:t>
            </a:fld>
            <a:endParaRPr lang="fr-C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un contenu à gauch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203200" y="1600201"/>
            <a:ext cx="5791200" cy="4648199"/>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5" name="Espace réservé du numéro de diapositive 5"/>
          <p:cNvSpPr>
            <a:spLocks noGrp="1"/>
          </p:cNvSpPr>
          <p:nvPr>
            <p:ph type="sldNum" sz="quarter" idx="10"/>
          </p:nvPr>
        </p:nvSpPr>
        <p:spPr/>
        <p:txBody>
          <a:bodyPr/>
          <a:lstStyle>
            <a:lvl1pPr>
              <a:defRPr/>
            </a:lvl1pPr>
          </a:lstStyle>
          <a:p>
            <a:pPr>
              <a:defRPr/>
            </a:pPr>
            <a:fld id="{9B48574A-CFBD-4404-83F8-371A983077BD}" type="slidenum">
              <a:rPr lang="fr-CA" smtClean="0"/>
              <a:pPr>
                <a:defRPr/>
              </a:pPr>
              <a:t>‹N°›</a:t>
            </a:fld>
            <a:endParaRPr lang="fr-CA"/>
          </a:p>
        </p:txBody>
      </p:sp>
    </p:spTree>
    <p:extLst>
      <p:ext uri="{BB962C8B-B14F-4D97-AF65-F5344CB8AC3E}">
        <p14:creationId xmlns:p14="http://schemas.microsoft.com/office/powerpoint/2010/main" val="40606729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numéro de diapositive 5"/>
          <p:cNvSpPr>
            <a:spLocks noGrp="1"/>
          </p:cNvSpPr>
          <p:nvPr>
            <p:ph type="sldNum" sz="quarter" idx="10"/>
          </p:nvPr>
        </p:nvSpPr>
        <p:spPr/>
        <p:txBody>
          <a:bodyPr/>
          <a:lstStyle>
            <a:lvl1pPr>
              <a:defRPr/>
            </a:lvl1pPr>
          </a:lstStyle>
          <a:p>
            <a:pPr>
              <a:defRPr/>
            </a:pPr>
            <a:fld id="{D28BE8E4-6591-45C6-A272-62105CCA8EB3}" type="slidenum">
              <a:rPr lang="fr-CA" smtClean="0"/>
              <a:pPr>
                <a:defRPr/>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203200" y="152400"/>
            <a:ext cx="117856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dirty="0" smtClean="0"/>
              <a:t>Cliquez pour modifier le style du titre</a:t>
            </a:r>
            <a:endParaRPr lang="fr-CA" dirty="0" smtClean="0"/>
          </a:p>
        </p:txBody>
      </p:sp>
      <p:sp>
        <p:nvSpPr>
          <p:cNvPr id="1027" name="Espace réservé du texte 2"/>
          <p:cNvSpPr>
            <a:spLocks noGrp="1"/>
          </p:cNvSpPr>
          <p:nvPr>
            <p:ph type="body" idx="1"/>
          </p:nvPr>
        </p:nvSpPr>
        <p:spPr bwMode="auto">
          <a:xfrm>
            <a:off x="203200" y="1143000"/>
            <a:ext cx="117856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smtClean="0"/>
          </a:p>
        </p:txBody>
      </p:sp>
      <p:sp>
        <p:nvSpPr>
          <p:cNvPr id="6" name="Espace réservé du numéro de diapositive 5"/>
          <p:cNvSpPr>
            <a:spLocks noGrp="1"/>
          </p:cNvSpPr>
          <p:nvPr>
            <p:ph type="sldNum" sz="quarter" idx="4"/>
          </p:nvPr>
        </p:nvSpPr>
        <p:spPr>
          <a:xfrm>
            <a:off x="11480800" y="6416678"/>
            <a:ext cx="609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9366B14-A7FF-4E2A-AE43-545D1BA4EA4B}" type="slidenum">
              <a:rPr lang="fr-CA" smtClean="0"/>
              <a:pPr>
                <a:defRPr/>
              </a:pPr>
              <a:t>‹N°›</a:t>
            </a:fld>
            <a:endParaRPr lang="fr-CA"/>
          </a:p>
        </p:txBody>
      </p:sp>
      <p:sp>
        <p:nvSpPr>
          <p:cNvPr id="8" name="ZoneTexte 7"/>
          <p:cNvSpPr txBox="1"/>
          <p:nvPr/>
        </p:nvSpPr>
        <p:spPr>
          <a:xfrm>
            <a:off x="965200" y="6553200"/>
            <a:ext cx="4673600" cy="153988"/>
          </a:xfrm>
          <a:prstGeom prst="rect">
            <a:avLst/>
          </a:prstGeom>
          <a:noFill/>
        </p:spPr>
        <p:txBody>
          <a:bodyPr lIns="0" tIns="0" rIns="0" bIns="0" anchor="ctr">
            <a:spAutoFit/>
          </a:bodyPr>
          <a:lstStyle/>
          <a:p>
            <a:pPr fontAlgn="auto">
              <a:spcBef>
                <a:spcPts val="0"/>
              </a:spcBef>
              <a:spcAft>
                <a:spcPts val="0"/>
              </a:spcAft>
              <a:defRPr/>
            </a:pPr>
            <a:r>
              <a:rPr lang="fr-CA" sz="1000" dirty="0">
                <a:latin typeface="+mn-lt"/>
                <a:cs typeface="+mn-cs"/>
              </a:rPr>
              <a:t>INF3500 : </a:t>
            </a:r>
            <a:r>
              <a:rPr lang="fr-CA" sz="1000" dirty="0" smtClean="0">
                <a:latin typeface="+mn-lt"/>
                <a:cs typeface="+mn-cs"/>
              </a:rPr>
              <a:t>Conception </a:t>
            </a:r>
            <a:r>
              <a:rPr lang="fr-CA" sz="1000" dirty="0">
                <a:latin typeface="+mn-lt"/>
                <a:cs typeface="+mn-cs"/>
              </a:rPr>
              <a:t>et implémentation de systèmes numériques</a:t>
            </a:r>
          </a:p>
        </p:txBody>
      </p:sp>
      <p:cxnSp>
        <p:nvCxnSpPr>
          <p:cNvPr id="9" name="Connecteur droit 6"/>
          <p:cNvCxnSpPr>
            <a:cxnSpLocks noChangeShapeType="1"/>
          </p:cNvCxnSpPr>
          <p:nvPr/>
        </p:nvCxnSpPr>
        <p:spPr bwMode="auto">
          <a:xfrm>
            <a:off x="203200" y="1141412"/>
            <a:ext cx="11785600" cy="1588"/>
          </a:xfrm>
          <a:prstGeom prst="line">
            <a:avLst/>
          </a:prstGeom>
          <a:noFill/>
          <a:ln w="38100" algn="ctr">
            <a:solidFill>
              <a:schemeClr val="tx1"/>
            </a:solidFill>
            <a:round/>
            <a:headEnd/>
            <a:tailEnd/>
          </a:ln>
        </p:spPr>
      </p:cxnSp>
      <p:cxnSp>
        <p:nvCxnSpPr>
          <p:cNvPr id="10" name="Connecteur droit 6"/>
          <p:cNvCxnSpPr>
            <a:cxnSpLocks noChangeShapeType="1"/>
          </p:cNvCxnSpPr>
          <p:nvPr userDrawn="1"/>
        </p:nvCxnSpPr>
        <p:spPr bwMode="auto">
          <a:xfrm>
            <a:off x="203200" y="1141412"/>
            <a:ext cx="11785600" cy="1588"/>
          </a:xfrm>
          <a:prstGeom prst="line">
            <a:avLst/>
          </a:prstGeom>
          <a:noFill/>
          <a:ln w="38100" algn="ctr">
            <a:solidFill>
              <a:schemeClr val="tx1"/>
            </a:solidFill>
            <a:round/>
            <a:headEnd/>
            <a:tailEnd/>
          </a:ln>
        </p:spPr>
      </p:cxnSp>
      <p:pic>
        <p:nvPicPr>
          <p:cNvPr id="11" name="Picture 2" descr="C:\Users\pierre\Desktop\polytechnique_genie_gauche_fr_cmyk.jp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7331" y="6417332"/>
            <a:ext cx="859171" cy="4081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8" r:id="rId4"/>
    <p:sldLayoutId id="2147483657" r:id="rId5"/>
  </p:sldLayoutIdLst>
  <p:hf hdr="0" dt="0"/>
  <p:txStyles>
    <p:titleStyle>
      <a:lvl1pPr algn="l" rtl="0" eaLnBrk="1" fontAlgn="base" hangingPunct="1">
        <a:spcBef>
          <a:spcPct val="0"/>
        </a:spcBef>
        <a:spcAft>
          <a:spcPct val="0"/>
        </a:spcAft>
        <a:defRPr sz="2800" kern="1200" baseline="0">
          <a:solidFill>
            <a:schemeClr val="tx1"/>
          </a:solidFill>
          <a:latin typeface="+mj-lt"/>
          <a:ea typeface="+mj-ea"/>
          <a:cs typeface="+mj-cs"/>
        </a:defRPr>
      </a:lvl1pPr>
      <a:lvl2pPr algn="ctr" rtl="0" eaLnBrk="1" fontAlgn="base" hangingPunct="1">
        <a:spcBef>
          <a:spcPct val="0"/>
        </a:spcBef>
        <a:spcAft>
          <a:spcPct val="0"/>
        </a:spcAft>
        <a:defRPr sz="3600">
          <a:solidFill>
            <a:schemeClr val="tx1"/>
          </a:solidFill>
          <a:latin typeface="Calibri" pitchFamily="34" charset="0"/>
        </a:defRPr>
      </a:lvl2pPr>
      <a:lvl3pPr algn="ctr" rtl="0" eaLnBrk="1" fontAlgn="base" hangingPunct="1">
        <a:spcBef>
          <a:spcPct val="0"/>
        </a:spcBef>
        <a:spcAft>
          <a:spcPct val="0"/>
        </a:spcAft>
        <a:defRPr sz="3600">
          <a:solidFill>
            <a:schemeClr val="tx1"/>
          </a:solidFill>
          <a:latin typeface="Calibri" pitchFamily="34" charset="0"/>
        </a:defRPr>
      </a:lvl3pPr>
      <a:lvl4pPr algn="ctr" rtl="0" eaLnBrk="1" fontAlgn="base" hangingPunct="1">
        <a:spcBef>
          <a:spcPct val="0"/>
        </a:spcBef>
        <a:spcAft>
          <a:spcPct val="0"/>
        </a:spcAft>
        <a:defRPr sz="3600">
          <a:solidFill>
            <a:schemeClr val="tx1"/>
          </a:solidFill>
          <a:latin typeface="Calibri" pitchFamily="34" charset="0"/>
        </a:defRPr>
      </a:lvl4pPr>
      <a:lvl5pPr algn="ctr" rtl="0" eaLnBrk="1" fontAlgn="base" hangingPunct="1">
        <a:spcBef>
          <a:spcPct val="0"/>
        </a:spcBef>
        <a:spcAft>
          <a:spcPct val="0"/>
        </a:spcAft>
        <a:defRPr sz="3600">
          <a:solidFill>
            <a:schemeClr val="tx1"/>
          </a:solidFill>
          <a:latin typeface="Calibri" pitchFamily="34" charset="0"/>
        </a:defRPr>
      </a:lvl5pPr>
      <a:lvl6pPr marL="457200" algn="ctr" rtl="0" eaLnBrk="1" fontAlgn="base" hangingPunct="1">
        <a:spcBef>
          <a:spcPct val="0"/>
        </a:spcBef>
        <a:spcAft>
          <a:spcPct val="0"/>
        </a:spcAft>
        <a:defRPr sz="3600">
          <a:solidFill>
            <a:schemeClr val="tx1"/>
          </a:solidFill>
          <a:latin typeface="Calibri" pitchFamily="34" charset="0"/>
        </a:defRPr>
      </a:lvl6pPr>
      <a:lvl7pPr marL="914400" algn="ctr" rtl="0" eaLnBrk="1" fontAlgn="base" hangingPunct="1">
        <a:spcBef>
          <a:spcPct val="0"/>
        </a:spcBef>
        <a:spcAft>
          <a:spcPct val="0"/>
        </a:spcAft>
        <a:defRPr sz="3600">
          <a:solidFill>
            <a:schemeClr val="tx1"/>
          </a:solidFill>
          <a:latin typeface="Calibri" pitchFamily="34" charset="0"/>
        </a:defRPr>
      </a:lvl7pPr>
      <a:lvl8pPr marL="1371600" algn="ctr" rtl="0" eaLnBrk="1" fontAlgn="base" hangingPunct="1">
        <a:spcBef>
          <a:spcPct val="0"/>
        </a:spcBef>
        <a:spcAft>
          <a:spcPct val="0"/>
        </a:spcAft>
        <a:defRPr sz="3600">
          <a:solidFill>
            <a:schemeClr val="tx1"/>
          </a:solidFill>
          <a:latin typeface="Calibri" pitchFamily="34" charset="0"/>
        </a:defRPr>
      </a:lvl8pPr>
      <a:lvl9pPr marL="1828800" algn="ctr" rtl="0" eaLnBrk="1" fontAlgn="base" hangingPunct="1">
        <a:spcBef>
          <a:spcPct val="0"/>
        </a:spcBef>
        <a:spcAft>
          <a:spcPct val="0"/>
        </a:spcAft>
        <a:defRPr sz="36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p:txBody>
          <a:bodyPr/>
          <a:lstStyle/>
          <a:p>
            <a:r>
              <a:rPr lang="fr-CA" dirty="0" smtClean="0"/>
              <a:t>Encodage du jeu d’instructions d’un processeur à usage général</a:t>
            </a:r>
            <a:endParaRPr lang="fr-CA" dirty="0"/>
          </a:p>
        </p:txBody>
      </p:sp>
      <p:sp>
        <p:nvSpPr>
          <p:cNvPr id="3" name="Sous-titre 2"/>
          <p:cNvSpPr>
            <a:spLocks noGrp="1"/>
          </p:cNvSpPr>
          <p:nvPr>
            <p:ph type="subTitle" idx="1"/>
          </p:nvPr>
        </p:nvSpPr>
        <p:spPr/>
        <p:txBody>
          <a:bodyPr rtlCol="0">
            <a:normAutofit/>
          </a:bodyPr>
          <a:lstStyle/>
          <a:p>
            <a:pPr fontAlgn="auto">
              <a:spcAft>
                <a:spcPts val="0"/>
              </a:spcAft>
              <a:defRPr/>
            </a:pPr>
            <a:endParaRPr lang="fr-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re 1"/>
          <p:cNvSpPr>
            <a:spLocks noGrp="1"/>
          </p:cNvSpPr>
          <p:nvPr>
            <p:ph type="title"/>
          </p:nvPr>
        </p:nvSpPr>
        <p:spPr/>
        <p:txBody>
          <a:bodyPr/>
          <a:lstStyle/>
          <a:p>
            <a:r>
              <a:rPr lang="fr-CA" dirty="0" smtClean="0"/>
              <a:t>Exemples d’encodage d’instructions</a:t>
            </a:r>
          </a:p>
        </p:txBody>
      </p:sp>
      <p:sp>
        <p:nvSpPr>
          <p:cNvPr id="3" name="Espace réservé du numéro de diapositive 2"/>
          <p:cNvSpPr>
            <a:spLocks noGrp="1"/>
          </p:cNvSpPr>
          <p:nvPr>
            <p:ph type="sldNum" sz="quarter" idx="10"/>
          </p:nvPr>
        </p:nvSpPr>
        <p:spPr/>
        <p:txBody>
          <a:bodyPr/>
          <a:lstStyle/>
          <a:p>
            <a:pPr>
              <a:defRPr/>
            </a:pPr>
            <a:fld id="{F23118BB-6CFE-458E-A330-791086FE35CD}" type="slidenum">
              <a:rPr lang="fr-CA"/>
              <a:pPr>
                <a:defRPr/>
              </a:pPr>
              <a:t>10</a:t>
            </a:fld>
            <a:endParaRPr lang="fr-CA"/>
          </a:p>
        </p:txBody>
      </p:sp>
      <p:graphicFrame>
        <p:nvGraphicFramePr>
          <p:cNvPr id="8" name="Tableau 7"/>
          <p:cNvGraphicFramePr>
            <a:graphicFrameLocks noGrp="1"/>
          </p:cNvGraphicFramePr>
          <p:nvPr>
            <p:extLst>
              <p:ext uri="{D42A27DB-BD31-4B8C-83A1-F6EECF244321}">
                <p14:modId xmlns:p14="http://schemas.microsoft.com/office/powerpoint/2010/main" val="1387877590"/>
              </p:ext>
            </p:extLst>
          </p:nvPr>
        </p:nvGraphicFramePr>
        <p:xfrm>
          <a:off x="2420956" y="1406964"/>
          <a:ext cx="9201720" cy="929889"/>
        </p:xfrm>
        <a:graphic>
          <a:graphicData uri="http://schemas.openxmlformats.org/drawingml/2006/table">
            <a:tbl>
              <a:tblPr firstRow="1" bandRow="1">
                <a:tableStyleId>{B301B821-A1FF-4177-AEE7-76D212191A09}</a:tableStyleId>
              </a:tblPr>
              <a:tblGrid>
                <a:gridCol w="1982687"/>
                <a:gridCol w="1183638"/>
                <a:gridCol w="1183638"/>
                <a:gridCol w="1183638"/>
                <a:gridCol w="1183638"/>
                <a:gridCol w="1183638"/>
                <a:gridCol w="1300843"/>
              </a:tblGrid>
              <a:tr h="576065">
                <a:tc>
                  <a:txBody>
                    <a:bodyPr/>
                    <a:lstStyle/>
                    <a:p>
                      <a:pPr marL="0" marR="0" algn="ctr">
                        <a:spcBef>
                          <a:spcPts val="200"/>
                        </a:spcBef>
                        <a:spcAft>
                          <a:spcPts val="200"/>
                        </a:spcAft>
                      </a:pPr>
                      <a:r>
                        <a:rPr lang="fr-CA" sz="1400" dirty="0" smtClean="0"/>
                        <a:t>Instruction</a:t>
                      </a:r>
                      <a:endParaRPr lang="fr-CA" sz="1400" b="1"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31-30</a:t>
                      </a:r>
                    </a:p>
                    <a:p>
                      <a:pPr marL="0" marR="0" algn="ctr">
                        <a:spcBef>
                          <a:spcPts val="200"/>
                        </a:spcBef>
                        <a:spcAft>
                          <a:spcPts val="200"/>
                        </a:spcAft>
                      </a:pPr>
                      <a:r>
                        <a:rPr lang="fr-CA" sz="1400" dirty="0" smtClean="0"/>
                        <a:t>catégorie</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29:26</a:t>
                      </a:r>
                    </a:p>
                    <a:p>
                      <a:pPr marL="0" marR="0" algn="ctr">
                        <a:spcBef>
                          <a:spcPts val="200"/>
                        </a:spcBef>
                        <a:spcAft>
                          <a:spcPts val="200"/>
                        </a:spcAft>
                      </a:pPr>
                      <a:r>
                        <a:rPr lang="fr-CA" sz="1400" dirty="0" smtClean="0"/>
                        <a:t>détails</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25:21</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20:16</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a:t>bits </a:t>
                      </a:r>
                      <a:r>
                        <a:rPr lang="fr-CA" sz="1400" dirty="0" smtClean="0"/>
                        <a:t>15:5</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a:t>bits </a:t>
                      </a:r>
                      <a:r>
                        <a:rPr lang="fr-CA" sz="1400" dirty="0" smtClean="0"/>
                        <a:t>4:0</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R31 := R0 ET 0xFF</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en-CA" sz="1400" dirty="0" smtClean="0">
                          <a:latin typeface="+mn-lt"/>
                          <a:ea typeface="Times New Roman"/>
                        </a:rPr>
                        <a:t>4</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en-CA" sz="1400" dirty="0" smtClean="0">
                          <a:latin typeface="+mn-lt"/>
                          <a:ea typeface="Times New Roman"/>
                        </a:rPr>
                        <a:t>31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en-CA" sz="1400" dirty="0" smtClean="0">
                          <a:latin typeface="+mn-lt"/>
                          <a:ea typeface="Times New Roman"/>
                        </a:rPr>
                        <a:t>0</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FR" sz="1400" dirty="0" smtClean="0"/>
                        <a:t>255</a:t>
                      </a:r>
                      <a:endParaRPr lang="fr-FR" sz="1400" dirty="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p>
                  </a:txBody>
                  <a:tcPr marT="0" marB="0" anchor="ctr"/>
                </a:tc>
              </a:tr>
            </a:tbl>
          </a:graphicData>
        </a:graphic>
      </p:graphicFrame>
      <p:sp>
        <p:nvSpPr>
          <p:cNvPr id="7" name="ZoneTexte 16"/>
          <p:cNvSpPr txBox="1">
            <a:spLocks noChangeArrowheads="1"/>
          </p:cNvSpPr>
          <p:nvPr/>
        </p:nvSpPr>
        <p:spPr bwMode="auto">
          <a:xfrm>
            <a:off x="304800" y="1445297"/>
            <a:ext cx="1752600" cy="2046714"/>
          </a:xfrm>
          <a:prstGeom prst="rect">
            <a:avLst/>
          </a:prstGeom>
          <a:solidFill>
            <a:schemeClr val="bg1"/>
          </a:solidFill>
          <a:ln w="9525">
            <a:solidFill>
              <a:schemeClr val="tx2"/>
            </a:solidFill>
            <a:miter lim="800000"/>
            <a:headEnd/>
            <a:tailEnd/>
          </a:ln>
        </p:spPr>
        <p:txBody>
          <a:bodyPr wrap="square" lIns="91440" tIns="91440" rIns="91440" bIns="91440" anchor="ctr">
            <a:spAutoFit/>
          </a:bodyPr>
          <a:lstStyle/>
          <a:p>
            <a:r>
              <a:rPr lang="en-CA" sz="1100" dirty="0" smtClean="0">
                <a:solidFill>
                  <a:srgbClr val="000000"/>
                </a:solidFill>
                <a:latin typeface="+mn-lt"/>
              </a:rPr>
              <a:t>Bits 29:26</a:t>
            </a:r>
          </a:p>
          <a:p>
            <a:r>
              <a:rPr lang="en-CA" sz="1100" dirty="0" smtClean="0">
                <a:solidFill>
                  <a:srgbClr val="000000"/>
                </a:solidFill>
                <a:latin typeface="+mn-lt"/>
              </a:rPr>
              <a:t>(cat. 0 et 1)</a:t>
            </a:r>
          </a:p>
          <a:p>
            <a:endParaRPr lang="en-CA" sz="1100" dirty="0">
              <a:solidFill>
                <a:srgbClr val="000000"/>
              </a:solidFill>
              <a:latin typeface="+mn-lt"/>
            </a:endParaRPr>
          </a:p>
          <a:p>
            <a:r>
              <a:rPr lang="en-CA" sz="1100" dirty="0">
                <a:solidFill>
                  <a:srgbClr val="000000"/>
                </a:solidFill>
                <a:latin typeface="+mn-lt"/>
              </a:rPr>
              <a:t>0: F &lt;= A</a:t>
            </a:r>
          </a:p>
          <a:p>
            <a:r>
              <a:rPr lang="en-CA" sz="1100" dirty="0">
                <a:solidFill>
                  <a:srgbClr val="000000"/>
                </a:solidFill>
                <a:latin typeface="+mn-lt"/>
              </a:rPr>
              <a:t>1: F &lt;= B</a:t>
            </a:r>
          </a:p>
          <a:p>
            <a:r>
              <a:rPr lang="en-CA" sz="1100" dirty="0">
                <a:solidFill>
                  <a:srgbClr val="000000"/>
                </a:solidFill>
                <a:latin typeface="+mn-lt"/>
              </a:rPr>
              <a:t>2: F &lt;= A + B</a:t>
            </a:r>
          </a:p>
          <a:p>
            <a:r>
              <a:rPr lang="en-CA" sz="1100" dirty="0">
                <a:solidFill>
                  <a:srgbClr val="000000"/>
                </a:solidFill>
                <a:latin typeface="+mn-lt"/>
              </a:rPr>
              <a:t>3: F &lt;= A – B</a:t>
            </a:r>
          </a:p>
          <a:p>
            <a:r>
              <a:rPr lang="fr-CA" sz="1100" dirty="0">
                <a:solidFill>
                  <a:srgbClr val="000000"/>
                </a:solidFill>
                <a:latin typeface="+mn-lt"/>
              </a:rPr>
              <a:t>4: F &lt;= A ET B</a:t>
            </a:r>
          </a:p>
          <a:p>
            <a:r>
              <a:rPr lang="pt-BR" sz="1100" dirty="0">
                <a:solidFill>
                  <a:srgbClr val="000000"/>
                </a:solidFill>
                <a:latin typeface="+mn-lt"/>
              </a:rPr>
              <a:t>5: F &lt;= A OU B</a:t>
            </a:r>
          </a:p>
          <a:p>
            <a:r>
              <a:rPr lang="en-CA" sz="1100" dirty="0">
                <a:solidFill>
                  <a:srgbClr val="000000"/>
                </a:solidFill>
                <a:latin typeface="+mn-lt"/>
              </a:rPr>
              <a:t>6: F &lt;= NON A</a:t>
            </a:r>
          </a:p>
          <a:p>
            <a:r>
              <a:rPr lang="pt-BR" sz="1100" dirty="0">
                <a:solidFill>
                  <a:srgbClr val="000000"/>
                </a:solidFill>
                <a:latin typeface="+mn-lt"/>
              </a:rPr>
              <a:t>7: F &lt;= A OUX </a:t>
            </a:r>
            <a:r>
              <a:rPr lang="pt-BR" sz="1100" dirty="0" smtClean="0">
                <a:solidFill>
                  <a:srgbClr val="000000"/>
                </a:solidFill>
                <a:latin typeface="+mn-lt"/>
              </a:rPr>
              <a:t>B</a:t>
            </a:r>
            <a:endParaRPr lang="fr-CA" sz="1100" dirty="0">
              <a:latin typeface="+mn-lt"/>
            </a:endParaRPr>
          </a:p>
        </p:txBody>
      </p:sp>
      <p:graphicFrame>
        <p:nvGraphicFramePr>
          <p:cNvPr id="9" name="Tableau 8"/>
          <p:cNvGraphicFramePr>
            <a:graphicFrameLocks noGrp="1"/>
          </p:cNvGraphicFramePr>
          <p:nvPr>
            <p:extLst/>
          </p:nvPr>
        </p:nvGraphicFramePr>
        <p:xfrm>
          <a:off x="2420955" y="5008740"/>
          <a:ext cx="9059843" cy="1696860"/>
        </p:xfrm>
        <a:graphic>
          <a:graphicData uri="http://schemas.openxmlformats.org/drawingml/2006/table">
            <a:tbl>
              <a:tblPr firstRow="1" bandRow="1">
                <a:tableStyleId>{B301B821-A1FF-4177-AEE7-76D212191A09}</a:tableStyleId>
              </a:tblPr>
              <a:tblGrid>
                <a:gridCol w="1977143"/>
                <a:gridCol w="1180329"/>
                <a:gridCol w="1180329"/>
                <a:gridCol w="1180329"/>
                <a:gridCol w="1180329"/>
                <a:gridCol w="1180329"/>
                <a:gridCol w="1181055"/>
              </a:tblGrid>
              <a:tr h="393880">
                <a:tc>
                  <a:txBody>
                    <a:bodyPr/>
                    <a:lstStyle/>
                    <a:p>
                      <a:pPr marL="0" marR="0" algn="ctr">
                        <a:spcBef>
                          <a:spcPts val="200"/>
                        </a:spcBef>
                        <a:spcAft>
                          <a:spcPts val="200"/>
                        </a:spcAft>
                      </a:pPr>
                      <a:r>
                        <a:rPr lang="fr-CA" sz="1100" dirty="0" smtClean="0"/>
                        <a:t>Instruction</a:t>
                      </a:r>
                      <a:endParaRPr lang="fr-CA" sz="1100" b="1"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bits 31-30</a:t>
                      </a:r>
                    </a:p>
                    <a:p>
                      <a:pPr marL="0" marR="0" algn="ctr">
                        <a:spcBef>
                          <a:spcPts val="200"/>
                        </a:spcBef>
                        <a:spcAft>
                          <a:spcPts val="200"/>
                        </a:spcAft>
                      </a:pPr>
                      <a:r>
                        <a:rPr lang="fr-CA" sz="1100" dirty="0" smtClean="0"/>
                        <a:t>catégorie</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bits 29:26</a:t>
                      </a:r>
                    </a:p>
                    <a:p>
                      <a:pPr marL="0" marR="0" algn="ctr">
                        <a:spcBef>
                          <a:spcPts val="200"/>
                        </a:spcBef>
                        <a:spcAft>
                          <a:spcPts val="200"/>
                        </a:spcAft>
                      </a:pPr>
                      <a:r>
                        <a:rPr lang="fr-CA" sz="1100" dirty="0" smtClean="0"/>
                        <a:t>détails</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bits 25:21</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bits 20:16</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a:t>bits </a:t>
                      </a:r>
                      <a:r>
                        <a:rPr lang="fr-CA" sz="1100" dirty="0" smtClean="0"/>
                        <a:t>15:5</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a:t>bits </a:t>
                      </a:r>
                      <a:r>
                        <a:rPr lang="fr-CA" sz="1100" dirty="0" smtClean="0"/>
                        <a:t>4:0</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1925">
                <a:tc>
                  <a:txBody>
                    <a:bodyPr/>
                    <a:lstStyle/>
                    <a:p>
                      <a:pPr marL="0" marR="0" algn="l">
                        <a:spcBef>
                          <a:spcPts val="200"/>
                        </a:spcBef>
                        <a:spcAft>
                          <a:spcPts val="200"/>
                        </a:spcAft>
                      </a:pPr>
                      <a:r>
                        <a:rPr lang="fr-CA" sz="1100" dirty="0" smtClean="0"/>
                        <a:t>RC := RA ◊ RB</a:t>
                      </a:r>
                      <a:endParaRPr lang="fr-CA" sz="1100" dirty="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00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code de ◊</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RC</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RA</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100" dirty="0" smtClean="0"/>
                        <a:t>RB</a:t>
                      </a:r>
                      <a:endParaRPr lang="fr-CA" sz="11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1925">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100" dirty="0" smtClean="0"/>
                        <a:t>RC := RA ◊ valeur</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01</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code</a:t>
                      </a:r>
                      <a:r>
                        <a:rPr lang="fr-CA" sz="1100" baseline="0" dirty="0" smtClean="0"/>
                        <a:t> de </a:t>
                      </a:r>
                      <a:r>
                        <a:rPr lang="fr-CA" sz="1100" dirty="0" smtClean="0"/>
                        <a:t>◊</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RC</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fr-CA" sz="1100" dirty="0" smtClean="0"/>
                        <a:t>RA</a:t>
                      </a:r>
                      <a:endParaRPr lang="fr-CA" sz="11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100" dirty="0" smtClean="0"/>
                        <a:t>valeur(15:0)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241925">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100" dirty="0" smtClean="0"/>
                        <a:t>si (RA</a:t>
                      </a:r>
                      <a:r>
                        <a:rPr lang="fr-CA" sz="1100" baseline="0" dirty="0" smtClean="0"/>
                        <a:t> </a:t>
                      </a:r>
                      <a:r>
                        <a:rPr lang="fr-CA" sz="1100" dirty="0" smtClean="0"/>
                        <a:t>◊</a:t>
                      </a:r>
                      <a:r>
                        <a:rPr lang="fr-CA" sz="1100" baseline="0" dirty="0" smtClean="0"/>
                        <a:t> RB)</a:t>
                      </a:r>
                      <a:br>
                        <a:rPr lang="fr-CA" sz="1100" baseline="0" dirty="0" smtClean="0"/>
                      </a:br>
                      <a:r>
                        <a:rPr lang="fr-CA" sz="1100" baseline="0" dirty="0" err="1" smtClean="0"/>
                        <a:t>goto</a:t>
                      </a:r>
                      <a:r>
                        <a:rPr lang="fr-CA" sz="1100" baseline="0" dirty="0" smtClean="0"/>
                        <a:t> (CP + valeur)</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10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code</a:t>
                      </a:r>
                      <a:r>
                        <a:rPr lang="fr-CA" sz="1100" baseline="0" dirty="0" smtClean="0"/>
                        <a:t> de </a:t>
                      </a:r>
                      <a:r>
                        <a:rPr lang="fr-CA" sz="1100" dirty="0" smtClean="0"/>
                        <a:t>◊</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RB</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RA</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100" dirty="0" smtClean="0"/>
                        <a:t>valeur(15:0)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241925">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100" dirty="0" smtClean="0"/>
                        <a:t>RC := MD</a:t>
                      </a:r>
                      <a:r>
                        <a:rPr lang="en-CA" sz="1100" dirty="0" smtClean="0"/>
                        <a:t>[RA +</a:t>
                      </a:r>
                      <a:r>
                        <a:rPr lang="fr-CA" sz="1100" dirty="0" smtClean="0"/>
                        <a:t> valeur]</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11</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0000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RC</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RA</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100" dirty="0" smtClean="0"/>
                        <a:t>valeur(15:0)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241925">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100" dirty="0" smtClean="0"/>
                        <a:t>MD</a:t>
                      </a:r>
                      <a:r>
                        <a:rPr lang="en-CA" sz="1100" dirty="0" smtClean="0"/>
                        <a:t>[RA +</a:t>
                      </a:r>
                      <a:r>
                        <a:rPr lang="fr-CA" sz="1100" dirty="0" smtClean="0"/>
                        <a:t> valeur] := </a:t>
                      </a:r>
                      <a:r>
                        <a:rPr lang="en-CA" sz="1100" dirty="0" smtClean="0"/>
                        <a:t>RB</a:t>
                      </a:r>
                      <a:endParaRPr lang="fr-CA" sz="1100" dirty="0" smtClean="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11</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0001</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RB</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fr-CA" sz="1100" dirty="0" smtClean="0"/>
                        <a:t>RA</a:t>
                      </a:r>
                      <a:endParaRPr lang="fr-CA" sz="11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100" dirty="0" smtClean="0"/>
                        <a:t>valeur(15:0)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bl>
          </a:graphicData>
        </a:graphic>
      </p:graphicFrame>
      <p:sp>
        <p:nvSpPr>
          <p:cNvPr id="10" name="ZoneTexte 16"/>
          <p:cNvSpPr txBox="1">
            <a:spLocks noChangeArrowheads="1"/>
          </p:cNvSpPr>
          <p:nvPr/>
        </p:nvSpPr>
        <p:spPr bwMode="auto">
          <a:xfrm>
            <a:off x="304800" y="3794308"/>
            <a:ext cx="1752600" cy="2046714"/>
          </a:xfrm>
          <a:prstGeom prst="rect">
            <a:avLst/>
          </a:prstGeom>
          <a:solidFill>
            <a:schemeClr val="bg1"/>
          </a:solidFill>
          <a:ln w="9525">
            <a:solidFill>
              <a:schemeClr val="tx2"/>
            </a:solidFill>
            <a:miter lim="800000"/>
            <a:headEnd/>
            <a:tailEnd/>
          </a:ln>
        </p:spPr>
        <p:txBody>
          <a:bodyPr wrap="square" lIns="91440" tIns="91440" rIns="91440" bIns="91440" anchor="ctr">
            <a:spAutoFit/>
          </a:bodyPr>
          <a:lstStyle/>
          <a:p>
            <a:r>
              <a:rPr lang="en-CA" sz="1100" dirty="0" smtClean="0">
                <a:solidFill>
                  <a:srgbClr val="000000"/>
                </a:solidFill>
                <a:latin typeface="+mn-lt"/>
              </a:rPr>
              <a:t>Bits 29:26</a:t>
            </a:r>
          </a:p>
          <a:p>
            <a:r>
              <a:rPr lang="en-CA" sz="1100" dirty="0" smtClean="0">
                <a:solidFill>
                  <a:srgbClr val="000000"/>
                </a:solidFill>
                <a:latin typeface="+mn-lt"/>
              </a:rPr>
              <a:t>(cat. 2)</a:t>
            </a:r>
          </a:p>
          <a:p>
            <a:endParaRPr lang="en-CA" sz="1100" dirty="0">
              <a:solidFill>
                <a:srgbClr val="000000"/>
              </a:solidFill>
              <a:latin typeface="+mn-lt"/>
            </a:endParaRPr>
          </a:p>
          <a:p>
            <a:r>
              <a:rPr lang="en-CA" sz="1100" dirty="0">
                <a:solidFill>
                  <a:srgbClr val="000000"/>
                </a:solidFill>
                <a:latin typeface="+mn-lt"/>
              </a:rPr>
              <a:t>0: </a:t>
            </a:r>
            <a:r>
              <a:rPr lang="en-CA" sz="1100" dirty="0" err="1" smtClean="0">
                <a:solidFill>
                  <a:srgbClr val="000000"/>
                </a:solidFill>
                <a:latin typeface="+mn-lt"/>
              </a:rPr>
              <a:t>si</a:t>
            </a:r>
            <a:r>
              <a:rPr lang="en-CA" sz="1100" dirty="0" smtClean="0">
                <a:solidFill>
                  <a:srgbClr val="000000"/>
                </a:solidFill>
                <a:latin typeface="+mn-lt"/>
              </a:rPr>
              <a:t> =</a:t>
            </a:r>
            <a:endParaRPr lang="en-CA" sz="1100" dirty="0">
              <a:solidFill>
                <a:srgbClr val="000000"/>
              </a:solidFill>
              <a:latin typeface="+mn-lt"/>
            </a:endParaRPr>
          </a:p>
          <a:p>
            <a:r>
              <a:rPr lang="en-CA" sz="1100" dirty="0">
                <a:solidFill>
                  <a:srgbClr val="000000"/>
                </a:solidFill>
                <a:latin typeface="+mn-lt"/>
              </a:rPr>
              <a:t>1: </a:t>
            </a:r>
            <a:r>
              <a:rPr lang="en-CA" sz="1100" dirty="0" err="1" smtClean="0">
                <a:solidFill>
                  <a:srgbClr val="000000"/>
                </a:solidFill>
                <a:latin typeface="+mn-lt"/>
              </a:rPr>
              <a:t>si</a:t>
            </a:r>
            <a:r>
              <a:rPr lang="en-CA" sz="1100" dirty="0" smtClean="0">
                <a:solidFill>
                  <a:srgbClr val="000000"/>
                </a:solidFill>
                <a:latin typeface="+mn-lt"/>
              </a:rPr>
              <a:t> !=</a:t>
            </a:r>
            <a:endParaRPr lang="en-CA" sz="1100" dirty="0">
              <a:solidFill>
                <a:srgbClr val="000000"/>
              </a:solidFill>
              <a:latin typeface="+mn-lt"/>
            </a:endParaRPr>
          </a:p>
          <a:p>
            <a:r>
              <a:rPr lang="en-CA" sz="1100" dirty="0">
                <a:solidFill>
                  <a:srgbClr val="000000"/>
                </a:solidFill>
                <a:latin typeface="+mn-lt"/>
              </a:rPr>
              <a:t>2: </a:t>
            </a:r>
            <a:r>
              <a:rPr lang="en-CA" sz="1100" dirty="0" err="1" smtClean="0">
                <a:solidFill>
                  <a:srgbClr val="000000"/>
                </a:solidFill>
                <a:latin typeface="+mn-lt"/>
              </a:rPr>
              <a:t>si</a:t>
            </a:r>
            <a:r>
              <a:rPr lang="en-CA" sz="1100" dirty="0" smtClean="0">
                <a:solidFill>
                  <a:srgbClr val="000000"/>
                </a:solidFill>
                <a:latin typeface="+mn-lt"/>
              </a:rPr>
              <a:t> &lt;</a:t>
            </a:r>
            <a:endParaRPr lang="en-CA" sz="1100" dirty="0">
              <a:solidFill>
                <a:srgbClr val="000000"/>
              </a:solidFill>
              <a:latin typeface="+mn-lt"/>
            </a:endParaRPr>
          </a:p>
          <a:p>
            <a:r>
              <a:rPr lang="en-CA" sz="1100" dirty="0">
                <a:solidFill>
                  <a:srgbClr val="000000"/>
                </a:solidFill>
                <a:latin typeface="+mn-lt"/>
              </a:rPr>
              <a:t>3: </a:t>
            </a:r>
            <a:r>
              <a:rPr lang="en-CA" sz="1100" dirty="0" err="1" smtClean="0">
                <a:solidFill>
                  <a:srgbClr val="000000"/>
                </a:solidFill>
                <a:latin typeface="+mn-lt"/>
              </a:rPr>
              <a:t>si</a:t>
            </a:r>
            <a:r>
              <a:rPr lang="en-CA" sz="1100" dirty="0" smtClean="0">
                <a:solidFill>
                  <a:srgbClr val="000000"/>
                </a:solidFill>
                <a:latin typeface="+mn-lt"/>
              </a:rPr>
              <a:t> &gt;</a:t>
            </a:r>
            <a:endParaRPr lang="en-CA" sz="1100" dirty="0">
              <a:solidFill>
                <a:srgbClr val="000000"/>
              </a:solidFill>
              <a:latin typeface="+mn-lt"/>
            </a:endParaRPr>
          </a:p>
          <a:p>
            <a:r>
              <a:rPr lang="fr-CA" sz="1100" dirty="0">
                <a:solidFill>
                  <a:srgbClr val="000000"/>
                </a:solidFill>
                <a:latin typeface="+mn-lt"/>
              </a:rPr>
              <a:t>4: </a:t>
            </a:r>
            <a:r>
              <a:rPr lang="fr-CA" sz="1100" dirty="0" smtClean="0">
                <a:solidFill>
                  <a:srgbClr val="000000"/>
                </a:solidFill>
                <a:latin typeface="+mn-lt"/>
              </a:rPr>
              <a:t>si &lt;=</a:t>
            </a:r>
            <a:endParaRPr lang="fr-CA" sz="1100" dirty="0">
              <a:solidFill>
                <a:srgbClr val="000000"/>
              </a:solidFill>
              <a:latin typeface="+mn-lt"/>
            </a:endParaRPr>
          </a:p>
          <a:p>
            <a:r>
              <a:rPr lang="pt-BR" sz="1100" dirty="0">
                <a:solidFill>
                  <a:srgbClr val="000000"/>
                </a:solidFill>
                <a:latin typeface="+mn-lt"/>
              </a:rPr>
              <a:t>5: </a:t>
            </a:r>
            <a:r>
              <a:rPr lang="pt-BR" sz="1100" dirty="0" smtClean="0">
                <a:solidFill>
                  <a:srgbClr val="000000"/>
                </a:solidFill>
                <a:latin typeface="+mn-lt"/>
              </a:rPr>
              <a:t>si &gt;=</a:t>
            </a:r>
            <a:endParaRPr lang="pt-BR" sz="1100" dirty="0">
              <a:solidFill>
                <a:srgbClr val="000000"/>
              </a:solidFill>
              <a:latin typeface="+mn-lt"/>
            </a:endParaRPr>
          </a:p>
          <a:p>
            <a:r>
              <a:rPr lang="en-CA" sz="1100" dirty="0">
                <a:solidFill>
                  <a:srgbClr val="000000"/>
                </a:solidFill>
                <a:latin typeface="+mn-lt"/>
              </a:rPr>
              <a:t>6: </a:t>
            </a:r>
            <a:r>
              <a:rPr lang="en-CA" sz="1100" dirty="0" err="1" smtClean="0">
                <a:solidFill>
                  <a:srgbClr val="000000"/>
                </a:solidFill>
                <a:latin typeface="+mn-lt"/>
              </a:rPr>
              <a:t>toujours</a:t>
            </a:r>
            <a:endParaRPr lang="en-CA" sz="1100" dirty="0">
              <a:solidFill>
                <a:srgbClr val="000000"/>
              </a:solidFill>
              <a:latin typeface="+mn-lt"/>
            </a:endParaRPr>
          </a:p>
          <a:p>
            <a:r>
              <a:rPr lang="pt-BR" sz="1100" dirty="0">
                <a:solidFill>
                  <a:srgbClr val="000000"/>
                </a:solidFill>
                <a:latin typeface="+mn-lt"/>
              </a:rPr>
              <a:t>7: </a:t>
            </a:r>
            <a:r>
              <a:rPr lang="pt-BR" sz="1100" dirty="0" smtClean="0">
                <a:solidFill>
                  <a:srgbClr val="000000"/>
                </a:solidFill>
                <a:latin typeface="+mn-lt"/>
              </a:rPr>
              <a:t>jamais</a:t>
            </a:r>
            <a:endParaRPr lang="fr-CA" sz="1100" dirty="0">
              <a:latin typeface="+mn-lt"/>
            </a:endParaRPr>
          </a:p>
        </p:txBody>
      </p:sp>
    </p:spTree>
    <p:extLst>
      <p:ext uri="{BB962C8B-B14F-4D97-AF65-F5344CB8AC3E}">
        <p14:creationId xmlns:p14="http://schemas.microsoft.com/office/powerpoint/2010/main" val="733828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re 1"/>
          <p:cNvSpPr>
            <a:spLocks noGrp="1"/>
          </p:cNvSpPr>
          <p:nvPr>
            <p:ph type="title"/>
          </p:nvPr>
        </p:nvSpPr>
        <p:spPr/>
        <p:txBody>
          <a:bodyPr/>
          <a:lstStyle/>
          <a:p>
            <a:r>
              <a:rPr lang="fr-CA" dirty="0" smtClean="0"/>
              <a:t>Encodage des instructions en mémoire</a:t>
            </a:r>
            <a:br>
              <a:rPr lang="fr-CA" dirty="0" smtClean="0"/>
            </a:br>
            <a:r>
              <a:rPr lang="fr-CA" dirty="0" smtClean="0"/>
              <a:t>Catégorie 2: branchement</a:t>
            </a:r>
          </a:p>
        </p:txBody>
      </p:sp>
      <p:sp>
        <p:nvSpPr>
          <p:cNvPr id="45059" name="Espace réservé du contenu 3"/>
          <p:cNvSpPr>
            <a:spLocks noGrp="1"/>
          </p:cNvSpPr>
          <p:nvPr>
            <p:ph sz="half" idx="1"/>
          </p:nvPr>
        </p:nvSpPr>
        <p:spPr/>
        <p:txBody>
          <a:bodyPr/>
          <a:lstStyle/>
          <a:p>
            <a:r>
              <a:rPr lang="fr-CA" dirty="0" smtClean="0"/>
              <a:t>Les bits 29:26 permettent d’avoir 16 </a:t>
            </a:r>
            <a:r>
              <a:rPr lang="fr-CA" dirty="0"/>
              <a:t>conditions de branchement </a:t>
            </a:r>
            <a:r>
              <a:rPr lang="fr-CA" dirty="0" smtClean="0"/>
              <a:t>possibles. En pratique, </a:t>
            </a:r>
            <a:r>
              <a:rPr lang="fr-CA" dirty="0"/>
              <a:t>8 suffisent.</a:t>
            </a:r>
          </a:p>
          <a:p>
            <a:pPr marL="457200" lvl="1" indent="0">
              <a:buNone/>
            </a:pPr>
            <a:r>
              <a:rPr lang="fr-CA" dirty="0"/>
              <a:t>=, ≠, </a:t>
            </a:r>
            <a:r>
              <a:rPr lang="en-CA" dirty="0"/>
              <a:t>&lt;, &gt;, ≤, ≥</a:t>
            </a:r>
            <a:r>
              <a:rPr lang="en-CA" dirty="0" smtClean="0"/>
              <a:t>,</a:t>
            </a:r>
          </a:p>
          <a:p>
            <a:pPr marL="457200" lvl="1" indent="0">
              <a:buNone/>
            </a:pPr>
            <a:r>
              <a:rPr lang="en-CA" dirty="0" err="1" smtClean="0"/>
              <a:t>toujours</a:t>
            </a:r>
            <a:r>
              <a:rPr lang="en-CA" dirty="0" smtClean="0"/>
              <a:t> </a:t>
            </a:r>
            <a:r>
              <a:rPr lang="en-CA" dirty="0"/>
              <a:t>(sans condition), </a:t>
            </a:r>
            <a:r>
              <a:rPr lang="en-CA" dirty="0" err="1"/>
              <a:t>jamais</a:t>
            </a:r>
            <a:r>
              <a:rPr lang="en-CA" dirty="0"/>
              <a:t> </a:t>
            </a:r>
            <a:r>
              <a:rPr lang="en-CA" dirty="0" smtClean="0"/>
              <a:t>(= </a:t>
            </a:r>
            <a:r>
              <a:rPr lang="en-CA" dirty="0"/>
              <a:t>NOP</a:t>
            </a:r>
            <a:r>
              <a:rPr lang="en-CA" dirty="0" smtClean="0"/>
              <a:t>)</a:t>
            </a:r>
            <a:endParaRPr lang="fr-CA" dirty="0"/>
          </a:p>
        </p:txBody>
      </p:sp>
      <p:sp>
        <p:nvSpPr>
          <p:cNvPr id="2" name="Espace réservé du contenu 1"/>
          <p:cNvSpPr>
            <a:spLocks noGrp="1"/>
          </p:cNvSpPr>
          <p:nvPr>
            <p:ph sz="half" idx="2"/>
          </p:nvPr>
        </p:nvSpPr>
        <p:spPr/>
        <p:txBody>
          <a:bodyPr/>
          <a:lstStyle/>
          <a:p>
            <a:r>
              <a:rPr lang="fr-CA" dirty="0"/>
              <a:t>Les branchements sont limités à ±2</a:t>
            </a:r>
            <a:r>
              <a:rPr lang="fr-CA" baseline="30000" dirty="0"/>
              <a:t>15</a:t>
            </a:r>
            <a:r>
              <a:rPr lang="fr-CA" dirty="0"/>
              <a:t> adresses par rapport au CP, encodées sur les bits 15:0.</a:t>
            </a:r>
          </a:p>
          <a:p>
            <a:r>
              <a:rPr lang="fr-CA" dirty="0" smtClean="0"/>
              <a:t>La </a:t>
            </a:r>
            <a:r>
              <a:rPr lang="fr-CA" dirty="0"/>
              <a:t>valeur </a:t>
            </a:r>
            <a:r>
              <a:rPr lang="fr-CA" dirty="0" smtClean="0"/>
              <a:t>des bits 15:0 est </a:t>
            </a:r>
            <a:r>
              <a:rPr lang="fr-CA" dirty="0"/>
              <a:t>étendue sur </a:t>
            </a:r>
            <a:r>
              <a:rPr lang="fr-CA" dirty="0" smtClean="0"/>
              <a:t>32 </a:t>
            </a:r>
            <a:r>
              <a:rPr lang="fr-CA" dirty="0"/>
              <a:t>bits et </a:t>
            </a:r>
            <a:r>
              <a:rPr lang="fr-CA" dirty="0" smtClean="0"/>
              <a:t>ajoutée </a:t>
            </a:r>
            <a:r>
              <a:rPr lang="fr-CA" dirty="0"/>
              <a:t>à la valeur incrémentée du CP</a:t>
            </a:r>
            <a:r>
              <a:rPr lang="fr-CA" dirty="0" smtClean="0"/>
              <a:t>. On peut donc brancher vers l’avant (valeurs positives) ou l’arrière (valeurs négatives).</a:t>
            </a:r>
            <a:endParaRPr lang="fr-CA" dirty="0"/>
          </a:p>
        </p:txBody>
      </p:sp>
      <p:sp>
        <p:nvSpPr>
          <p:cNvPr id="3" name="Espace réservé du numéro de diapositive 2"/>
          <p:cNvSpPr>
            <a:spLocks noGrp="1"/>
          </p:cNvSpPr>
          <p:nvPr>
            <p:ph type="sldNum" sz="quarter" idx="10"/>
          </p:nvPr>
        </p:nvSpPr>
        <p:spPr/>
        <p:txBody>
          <a:bodyPr/>
          <a:lstStyle/>
          <a:p>
            <a:pPr>
              <a:defRPr/>
            </a:pPr>
            <a:fld id="{F23118BB-6CFE-458E-A330-791086FE35CD}" type="slidenum">
              <a:rPr lang="fr-CA"/>
              <a:pPr>
                <a:defRPr/>
              </a:pPr>
              <a:t>11</a:t>
            </a:fld>
            <a:endParaRPr lang="fr-CA"/>
          </a:p>
        </p:txBody>
      </p:sp>
      <p:graphicFrame>
        <p:nvGraphicFramePr>
          <p:cNvPr id="7" name="Tableau 6"/>
          <p:cNvGraphicFramePr>
            <a:graphicFrameLocks noGrp="1"/>
          </p:cNvGraphicFramePr>
          <p:nvPr>
            <p:extLst>
              <p:ext uri="{D42A27DB-BD31-4B8C-83A1-F6EECF244321}">
                <p14:modId xmlns:p14="http://schemas.microsoft.com/office/powerpoint/2010/main" val="2646979270"/>
              </p:ext>
            </p:extLst>
          </p:nvPr>
        </p:nvGraphicFramePr>
        <p:xfrm>
          <a:off x="1981200" y="3982719"/>
          <a:ext cx="8247046" cy="2418081"/>
        </p:xfrm>
        <a:graphic>
          <a:graphicData uri="http://schemas.openxmlformats.org/drawingml/2006/table">
            <a:tbl>
              <a:tblPr firstRow="1" bandRow="1">
                <a:tableStyleId>{B301B821-A1FF-4177-AEE7-76D212191A09}</a:tableStyleId>
              </a:tblPr>
              <a:tblGrid>
                <a:gridCol w="1799764"/>
                <a:gridCol w="1074437"/>
                <a:gridCol w="1074437"/>
                <a:gridCol w="1074437"/>
                <a:gridCol w="1074437"/>
                <a:gridCol w="1074437"/>
                <a:gridCol w="1075097"/>
              </a:tblGrid>
              <a:tr h="576065">
                <a:tc>
                  <a:txBody>
                    <a:bodyPr/>
                    <a:lstStyle/>
                    <a:p>
                      <a:pPr marL="0" marR="0" algn="ctr">
                        <a:spcBef>
                          <a:spcPts val="200"/>
                        </a:spcBef>
                        <a:spcAft>
                          <a:spcPts val="200"/>
                        </a:spcAft>
                      </a:pPr>
                      <a:r>
                        <a:rPr lang="fr-CA" sz="1400" dirty="0" smtClean="0"/>
                        <a:t>Instruction</a:t>
                      </a:r>
                      <a:endParaRPr lang="fr-CA" sz="1400" b="1"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31-30</a:t>
                      </a:r>
                    </a:p>
                    <a:p>
                      <a:pPr marL="0" marR="0" algn="ctr">
                        <a:spcBef>
                          <a:spcPts val="200"/>
                        </a:spcBef>
                        <a:spcAft>
                          <a:spcPts val="200"/>
                        </a:spcAft>
                      </a:pPr>
                      <a:r>
                        <a:rPr lang="fr-CA" sz="1400" dirty="0" smtClean="0"/>
                        <a:t>catégorie</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29:26</a:t>
                      </a:r>
                    </a:p>
                    <a:p>
                      <a:pPr marL="0" marR="0" algn="ctr">
                        <a:spcBef>
                          <a:spcPts val="200"/>
                        </a:spcBef>
                        <a:spcAft>
                          <a:spcPts val="200"/>
                        </a:spcAft>
                      </a:pPr>
                      <a:r>
                        <a:rPr lang="fr-CA" sz="1400" dirty="0" smtClean="0"/>
                        <a:t>détails</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25:21</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20:16</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a:t>bits </a:t>
                      </a:r>
                      <a:r>
                        <a:rPr lang="fr-CA" sz="1400" dirty="0" smtClean="0"/>
                        <a:t>15:5</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a:t>bits </a:t>
                      </a:r>
                      <a:r>
                        <a:rPr lang="fr-CA" sz="1400" dirty="0" smtClean="0"/>
                        <a:t>4:0</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algn="l">
                        <a:spcBef>
                          <a:spcPts val="200"/>
                        </a:spcBef>
                        <a:spcAft>
                          <a:spcPts val="200"/>
                        </a:spcAft>
                      </a:pPr>
                      <a:r>
                        <a:rPr lang="fr-CA" sz="1400" dirty="0" smtClean="0"/>
                        <a:t>RC := RA ◊ RB</a:t>
                      </a:r>
                      <a:endParaRPr lang="fr-CA" sz="1400" dirty="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00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code de ◊</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RC</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RA</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400" dirty="0" smtClean="0"/>
                        <a:t>RB</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RC := RA ◊ valeur</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01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code</a:t>
                      </a:r>
                      <a:r>
                        <a:rPr lang="fr-CA" sz="1400" baseline="0" dirty="0" smtClean="0"/>
                        <a:t> de </a:t>
                      </a:r>
                      <a:r>
                        <a:rPr lang="fr-CA" sz="1400" dirty="0" smtClean="0"/>
                        <a:t>◊</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RC</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fr-CA" sz="1400" dirty="0" smtClean="0"/>
                        <a:t>RA</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400" dirty="0" smtClean="0"/>
                        <a:t>valeur(15:0)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si (RA</a:t>
                      </a:r>
                      <a:r>
                        <a:rPr lang="fr-CA" sz="1400" baseline="0" dirty="0" smtClean="0"/>
                        <a:t> </a:t>
                      </a:r>
                      <a:r>
                        <a:rPr lang="fr-CA" sz="1400" dirty="0" smtClean="0"/>
                        <a:t>◊</a:t>
                      </a:r>
                      <a:r>
                        <a:rPr lang="fr-CA" sz="1400" baseline="0" dirty="0" smtClean="0"/>
                        <a:t> RB)</a:t>
                      </a:r>
                      <a:br>
                        <a:rPr lang="fr-CA" sz="1400" baseline="0" dirty="0" smtClean="0"/>
                      </a:br>
                      <a:r>
                        <a:rPr lang="fr-CA" sz="1400" baseline="0" dirty="0" err="1" smtClean="0"/>
                        <a:t>goto</a:t>
                      </a:r>
                      <a:r>
                        <a:rPr lang="fr-CA" sz="1400" baseline="0" dirty="0" smtClean="0"/>
                        <a:t> (CP + valeur)</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200"/>
                        </a:spcBef>
                        <a:spcAft>
                          <a:spcPts val="200"/>
                        </a:spcAft>
                      </a:pPr>
                      <a:r>
                        <a:rPr lang="fr-CA" sz="1400" dirty="0" smtClean="0"/>
                        <a:t>10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200"/>
                        </a:spcBef>
                        <a:spcAft>
                          <a:spcPts val="200"/>
                        </a:spcAft>
                      </a:pPr>
                      <a:r>
                        <a:rPr lang="fr-CA" sz="1400" dirty="0" smtClean="0"/>
                        <a:t>code</a:t>
                      </a:r>
                      <a:r>
                        <a:rPr lang="fr-CA" sz="1400" baseline="0" dirty="0" smtClean="0"/>
                        <a:t> de </a:t>
                      </a:r>
                      <a:r>
                        <a:rPr lang="fr-CA" sz="1400" dirty="0" smtClean="0"/>
                        <a:t>◊</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200"/>
                        </a:spcBef>
                        <a:spcAft>
                          <a:spcPts val="200"/>
                        </a:spcAft>
                      </a:pPr>
                      <a:r>
                        <a:rPr lang="fr-CA" sz="1400" dirty="0" smtClean="0"/>
                        <a:t>RB</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200"/>
                        </a:spcBef>
                        <a:spcAft>
                          <a:spcPts val="200"/>
                        </a:spcAft>
                      </a:pPr>
                      <a:r>
                        <a:rPr lang="fr-CA" sz="1400" dirty="0" smtClean="0"/>
                        <a:t>RA</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2">
                  <a:txBody>
                    <a:bodyPr/>
                    <a:lstStyle/>
                    <a:p>
                      <a:pPr marL="0" marR="0" algn="ctr">
                        <a:spcBef>
                          <a:spcPts val="200"/>
                        </a:spcBef>
                        <a:spcAft>
                          <a:spcPts val="200"/>
                        </a:spcAft>
                      </a:pPr>
                      <a:r>
                        <a:rPr lang="fr-CA" sz="1400" dirty="0" smtClean="0"/>
                        <a:t>valeur(15:0)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a:endParaRPr lang="fr-FR" sz="1400" dirty="0">
                        <a:latin typeface="+mn-lt"/>
                      </a:endParaRPr>
                    </a:p>
                  </a:txBody>
                  <a:tcPr marL="68580" marR="68580" marT="0" marB="0" anchor="ct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RC := MD</a:t>
                      </a:r>
                      <a:r>
                        <a:rPr lang="en-CA" sz="1400" dirty="0" smtClean="0"/>
                        <a:t>[RA +</a:t>
                      </a:r>
                      <a:r>
                        <a:rPr lang="fr-CA" sz="1400" dirty="0" smtClean="0"/>
                        <a:t> valeur]</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11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0000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RC</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RA</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400" dirty="0" smtClean="0"/>
                        <a:t>valeur(15:0)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MD</a:t>
                      </a:r>
                      <a:r>
                        <a:rPr lang="en-CA" sz="1400" dirty="0" smtClean="0"/>
                        <a:t>[RA +</a:t>
                      </a:r>
                      <a:r>
                        <a:rPr lang="fr-CA" sz="1400" dirty="0" smtClean="0"/>
                        <a:t> valeur] := </a:t>
                      </a:r>
                      <a:r>
                        <a:rPr lang="en-CA" sz="1400" dirty="0" smtClean="0"/>
                        <a:t>RB</a:t>
                      </a:r>
                      <a:endParaRPr lang="fr-CA" sz="1400" dirty="0" smtClean="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11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0001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RB</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fr-CA" sz="1400" dirty="0" smtClean="0"/>
                        <a:t>RA</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400" dirty="0" smtClean="0"/>
                        <a:t>valeur(15:0)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bl>
          </a:graphicData>
        </a:graphic>
      </p:graphicFrame>
    </p:spTree>
    <p:extLst>
      <p:ext uri="{BB962C8B-B14F-4D97-AF65-F5344CB8AC3E}">
        <p14:creationId xmlns:p14="http://schemas.microsoft.com/office/powerpoint/2010/main" val="2859650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re 1"/>
          <p:cNvSpPr>
            <a:spLocks noGrp="1"/>
          </p:cNvSpPr>
          <p:nvPr>
            <p:ph type="title"/>
          </p:nvPr>
        </p:nvSpPr>
        <p:spPr/>
        <p:txBody>
          <a:bodyPr/>
          <a:lstStyle/>
          <a:p>
            <a:r>
              <a:rPr lang="fr-CA" dirty="0" smtClean="0"/>
              <a:t>Exemples d’encodage d’instructions</a:t>
            </a:r>
          </a:p>
        </p:txBody>
      </p:sp>
      <p:sp>
        <p:nvSpPr>
          <p:cNvPr id="3" name="Espace réservé du numéro de diapositive 2"/>
          <p:cNvSpPr>
            <a:spLocks noGrp="1"/>
          </p:cNvSpPr>
          <p:nvPr>
            <p:ph type="sldNum" sz="quarter" idx="10"/>
          </p:nvPr>
        </p:nvSpPr>
        <p:spPr/>
        <p:txBody>
          <a:bodyPr/>
          <a:lstStyle/>
          <a:p>
            <a:pPr>
              <a:defRPr/>
            </a:pPr>
            <a:fld id="{F23118BB-6CFE-458E-A330-791086FE35CD}" type="slidenum">
              <a:rPr lang="fr-CA"/>
              <a:pPr>
                <a:defRPr/>
              </a:pPr>
              <a:t>12</a:t>
            </a:fld>
            <a:endParaRPr lang="fr-CA"/>
          </a:p>
        </p:txBody>
      </p:sp>
      <p:graphicFrame>
        <p:nvGraphicFramePr>
          <p:cNvPr id="8" name="Tableau 7"/>
          <p:cNvGraphicFramePr>
            <a:graphicFrameLocks noGrp="1"/>
          </p:cNvGraphicFramePr>
          <p:nvPr>
            <p:extLst>
              <p:ext uri="{D42A27DB-BD31-4B8C-83A1-F6EECF244321}">
                <p14:modId xmlns:p14="http://schemas.microsoft.com/office/powerpoint/2010/main" val="872663522"/>
              </p:ext>
            </p:extLst>
          </p:nvPr>
        </p:nvGraphicFramePr>
        <p:xfrm>
          <a:off x="2420956" y="1406964"/>
          <a:ext cx="9201720" cy="929889"/>
        </p:xfrm>
        <a:graphic>
          <a:graphicData uri="http://schemas.openxmlformats.org/drawingml/2006/table">
            <a:tbl>
              <a:tblPr firstRow="1" bandRow="1">
                <a:tableStyleId>{B301B821-A1FF-4177-AEE7-76D212191A09}</a:tableStyleId>
              </a:tblPr>
              <a:tblGrid>
                <a:gridCol w="1982687"/>
                <a:gridCol w="1183638"/>
                <a:gridCol w="1183638"/>
                <a:gridCol w="1183638"/>
                <a:gridCol w="1183638"/>
                <a:gridCol w="1183638"/>
                <a:gridCol w="1300843"/>
              </a:tblGrid>
              <a:tr h="576065">
                <a:tc>
                  <a:txBody>
                    <a:bodyPr/>
                    <a:lstStyle/>
                    <a:p>
                      <a:pPr marL="0" marR="0" algn="ctr">
                        <a:spcBef>
                          <a:spcPts val="200"/>
                        </a:spcBef>
                        <a:spcAft>
                          <a:spcPts val="200"/>
                        </a:spcAft>
                      </a:pPr>
                      <a:r>
                        <a:rPr lang="fr-CA" sz="1400" dirty="0" smtClean="0"/>
                        <a:t>Instruction</a:t>
                      </a:r>
                      <a:endParaRPr lang="fr-CA" sz="1400" b="1"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31-30</a:t>
                      </a:r>
                    </a:p>
                    <a:p>
                      <a:pPr marL="0" marR="0" algn="ctr">
                        <a:spcBef>
                          <a:spcPts val="200"/>
                        </a:spcBef>
                        <a:spcAft>
                          <a:spcPts val="200"/>
                        </a:spcAft>
                      </a:pPr>
                      <a:r>
                        <a:rPr lang="fr-CA" sz="1400" dirty="0" smtClean="0"/>
                        <a:t>catégorie</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29:26</a:t>
                      </a:r>
                    </a:p>
                    <a:p>
                      <a:pPr marL="0" marR="0" algn="ctr">
                        <a:spcBef>
                          <a:spcPts val="200"/>
                        </a:spcBef>
                        <a:spcAft>
                          <a:spcPts val="200"/>
                        </a:spcAft>
                      </a:pPr>
                      <a:r>
                        <a:rPr lang="fr-CA" sz="1400" dirty="0" smtClean="0"/>
                        <a:t>détails</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25:21</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20:16</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a:t>bits </a:t>
                      </a:r>
                      <a:r>
                        <a:rPr lang="fr-CA" sz="1400" dirty="0" smtClean="0"/>
                        <a:t>15:5</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a:t>bits </a:t>
                      </a:r>
                      <a:r>
                        <a:rPr lang="fr-CA" sz="1400" dirty="0" smtClean="0"/>
                        <a:t>4:0</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Si R8 = R9, </a:t>
                      </a:r>
                      <a:r>
                        <a:rPr lang="fr-CA" sz="1400" dirty="0" err="1" smtClean="0"/>
                        <a:t>goto</a:t>
                      </a:r>
                      <a:r>
                        <a:rPr lang="fr-CA" sz="1400" dirty="0" smtClean="0"/>
                        <a:t> PC + 25</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2</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en-CA" sz="1400" dirty="0" smtClean="0">
                          <a:latin typeface="+mn-lt"/>
                          <a:ea typeface="Times New Roman"/>
                        </a:rPr>
                        <a:t>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en-CA" sz="1400" dirty="0" smtClean="0">
                          <a:latin typeface="+mn-lt"/>
                          <a:ea typeface="Times New Roman"/>
                        </a:rPr>
                        <a:t>8</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en-CA" sz="1400" dirty="0" smtClean="0">
                          <a:latin typeface="+mn-lt"/>
                          <a:ea typeface="Times New Roman"/>
                        </a:rPr>
                        <a:t>9</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400" dirty="0" smtClean="0">
                          <a:latin typeface="+mn-lt"/>
                          <a:ea typeface="Times New Roman"/>
                        </a:rPr>
                        <a:t>25</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ZoneTexte 16"/>
          <p:cNvSpPr txBox="1">
            <a:spLocks noChangeArrowheads="1"/>
          </p:cNvSpPr>
          <p:nvPr/>
        </p:nvSpPr>
        <p:spPr bwMode="auto">
          <a:xfrm>
            <a:off x="304800" y="1445297"/>
            <a:ext cx="1752600" cy="2046714"/>
          </a:xfrm>
          <a:prstGeom prst="rect">
            <a:avLst/>
          </a:prstGeom>
          <a:solidFill>
            <a:schemeClr val="bg1"/>
          </a:solidFill>
          <a:ln w="9525">
            <a:solidFill>
              <a:schemeClr val="tx2"/>
            </a:solidFill>
            <a:miter lim="800000"/>
            <a:headEnd/>
            <a:tailEnd/>
          </a:ln>
        </p:spPr>
        <p:txBody>
          <a:bodyPr wrap="square" lIns="91440" tIns="91440" rIns="91440" bIns="91440" anchor="ctr">
            <a:spAutoFit/>
          </a:bodyPr>
          <a:lstStyle/>
          <a:p>
            <a:r>
              <a:rPr lang="en-CA" sz="1100" dirty="0" smtClean="0">
                <a:solidFill>
                  <a:srgbClr val="000000"/>
                </a:solidFill>
                <a:latin typeface="+mn-lt"/>
              </a:rPr>
              <a:t>Bits 29:26</a:t>
            </a:r>
          </a:p>
          <a:p>
            <a:r>
              <a:rPr lang="en-CA" sz="1100" dirty="0" smtClean="0">
                <a:solidFill>
                  <a:srgbClr val="000000"/>
                </a:solidFill>
                <a:latin typeface="+mn-lt"/>
              </a:rPr>
              <a:t>(cat. 0 et 1)</a:t>
            </a:r>
          </a:p>
          <a:p>
            <a:endParaRPr lang="en-CA" sz="1100" dirty="0">
              <a:solidFill>
                <a:srgbClr val="000000"/>
              </a:solidFill>
              <a:latin typeface="+mn-lt"/>
            </a:endParaRPr>
          </a:p>
          <a:p>
            <a:r>
              <a:rPr lang="en-CA" sz="1100" dirty="0">
                <a:solidFill>
                  <a:srgbClr val="000000"/>
                </a:solidFill>
                <a:latin typeface="+mn-lt"/>
              </a:rPr>
              <a:t>0: F &lt;= A</a:t>
            </a:r>
          </a:p>
          <a:p>
            <a:r>
              <a:rPr lang="en-CA" sz="1100" dirty="0">
                <a:solidFill>
                  <a:srgbClr val="000000"/>
                </a:solidFill>
                <a:latin typeface="+mn-lt"/>
              </a:rPr>
              <a:t>1: F &lt;= B</a:t>
            </a:r>
          </a:p>
          <a:p>
            <a:r>
              <a:rPr lang="en-CA" sz="1100" dirty="0">
                <a:solidFill>
                  <a:srgbClr val="000000"/>
                </a:solidFill>
                <a:latin typeface="+mn-lt"/>
              </a:rPr>
              <a:t>2: F &lt;= A + B</a:t>
            </a:r>
          </a:p>
          <a:p>
            <a:r>
              <a:rPr lang="en-CA" sz="1100" dirty="0">
                <a:solidFill>
                  <a:srgbClr val="000000"/>
                </a:solidFill>
                <a:latin typeface="+mn-lt"/>
              </a:rPr>
              <a:t>3: F &lt;= A – B</a:t>
            </a:r>
          </a:p>
          <a:p>
            <a:r>
              <a:rPr lang="fr-CA" sz="1100" dirty="0">
                <a:solidFill>
                  <a:srgbClr val="000000"/>
                </a:solidFill>
                <a:latin typeface="+mn-lt"/>
              </a:rPr>
              <a:t>4: F &lt;= A ET B</a:t>
            </a:r>
          </a:p>
          <a:p>
            <a:r>
              <a:rPr lang="pt-BR" sz="1100" dirty="0">
                <a:solidFill>
                  <a:srgbClr val="000000"/>
                </a:solidFill>
                <a:latin typeface="+mn-lt"/>
              </a:rPr>
              <a:t>5: F &lt;= A OU B</a:t>
            </a:r>
          </a:p>
          <a:p>
            <a:r>
              <a:rPr lang="en-CA" sz="1100" dirty="0">
                <a:solidFill>
                  <a:srgbClr val="000000"/>
                </a:solidFill>
                <a:latin typeface="+mn-lt"/>
              </a:rPr>
              <a:t>6: F &lt;= NON A</a:t>
            </a:r>
          </a:p>
          <a:p>
            <a:r>
              <a:rPr lang="pt-BR" sz="1100" dirty="0">
                <a:solidFill>
                  <a:srgbClr val="000000"/>
                </a:solidFill>
                <a:latin typeface="+mn-lt"/>
              </a:rPr>
              <a:t>7: F &lt;= A OUX </a:t>
            </a:r>
            <a:r>
              <a:rPr lang="pt-BR" sz="1100" dirty="0" smtClean="0">
                <a:solidFill>
                  <a:srgbClr val="000000"/>
                </a:solidFill>
                <a:latin typeface="+mn-lt"/>
              </a:rPr>
              <a:t>B</a:t>
            </a:r>
            <a:endParaRPr lang="fr-CA" sz="1100" dirty="0">
              <a:latin typeface="+mn-lt"/>
            </a:endParaRPr>
          </a:p>
        </p:txBody>
      </p:sp>
      <p:graphicFrame>
        <p:nvGraphicFramePr>
          <p:cNvPr id="9" name="Tableau 8"/>
          <p:cNvGraphicFramePr>
            <a:graphicFrameLocks noGrp="1"/>
          </p:cNvGraphicFramePr>
          <p:nvPr>
            <p:extLst/>
          </p:nvPr>
        </p:nvGraphicFramePr>
        <p:xfrm>
          <a:off x="2420955" y="5008740"/>
          <a:ext cx="9059843" cy="1696860"/>
        </p:xfrm>
        <a:graphic>
          <a:graphicData uri="http://schemas.openxmlformats.org/drawingml/2006/table">
            <a:tbl>
              <a:tblPr firstRow="1" bandRow="1">
                <a:tableStyleId>{B301B821-A1FF-4177-AEE7-76D212191A09}</a:tableStyleId>
              </a:tblPr>
              <a:tblGrid>
                <a:gridCol w="1977143"/>
                <a:gridCol w="1180329"/>
                <a:gridCol w="1180329"/>
                <a:gridCol w="1180329"/>
                <a:gridCol w="1180329"/>
                <a:gridCol w="1180329"/>
                <a:gridCol w="1181055"/>
              </a:tblGrid>
              <a:tr h="393880">
                <a:tc>
                  <a:txBody>
                    <a:bodyPr/>
                    <a:lstStyle/>
                    <a:p>
                      <a:pPr marL="0" marR="0" algn="ctr">
                        <a:spcBef>
                          <a:spcPts val="200"/>
                        </a:spcBef>
                        <a:spcAft>
                          <a:spcPts val="200"/>
                        </a:spcAft>
                      </a:pPr>
                      <a:r>
                        <a:rPr lang="fr-CA" sz="1100" dirty="0" smtClean="0"/>
                        <a:t>Instruction</a:t>
                      </a:r>
                      <a:endParaRPr lang="fr-CA" sz="1100" b="1"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bits 31-30</a:t>
                      </a:r>
                    </a:p>
                    <a:p>
                      <a:pPr marL="0" marR="0" algn="ctr">
                        <a:spcBef>
                          <a:spcPts val="200"/>
                        </a:spcBef>
                        <a:spcAft>
                          <a:spcPts val="200"/>
                        </a:spcAft>
                      </a:pPr>
                      <a:r>
                        <a:rPr lang="fr-CA" sz="1100" dirty="0" smtClean="0"/>
                        <a:t>catégorie</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bits 29:26</a:t>
                      </a:r>
                    </a:p>
                    <a:p>
                      <a:pPr marL="0" marR="0" algn="ctr">
                        <a:spcBef>
                          <a:spcPts val="200"/>
                        </a:spcBef>
                        <a:spcAft>
                          <a:spcPts val="200"/>
                        </a:spcAft>
                      </a:pPr>
                      <a:r>
                        <a:rPr lang="fr-CA" sz="1100" dirty="0" smtClean="0"/>
                        <a:t>détails</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bits 25:21</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bits 20:16</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a:t>bits </a:t>
                      </a:r>
                      <a:r>
                        <a:rPr lang="fr-CA" sz="1100" dirty="0" smtClean="0"/>
                        <a:t>15:5</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a:t>bits </a:t>
                      </a:r>
                      <a:r>
                        <a:rPr lang="fr-CA" sz="1100" dirty="0" smtClean="0"/>
                        <a:t>4:0</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1925">
                <a:tc>
                  <a:txBody>
                    <a:bodyPr/>
                    <a:lstStyle/>
                    <a:p>
                      <a:pPr marL="0" marR="0" algn="l">
                        <a:spcBef>
                          <a:spcPts val="200"/>
                        </a:spcBef>
                        <a:spcAft>
                          <a:spcPts val="200"/>
                        </a:spcAft>
                      </a:pPr>
                      <a:r>
                        <a:rPr lang="fr-CA" sz="1100" dirty="0" smtClean="0"/>
                        <a:t>RC := RA ◊ RB</a:t>
                      </a:r>
                      <a:endParaRPr lang="fr-CA" sz="1100" dirty="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00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code de ◊</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RC</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RA</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100" dirty="0" smtClean="0"/>
                        <a:t>RB</a:t>
                      </a:r>
                      <a:endParaRPr lang="fr-CA" sz="11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1925">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100" dirty="0" smtClean="0"/>
                        <a:t>RC := RA ◊ valeur</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01</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code</a:t>
                      </a:r>
                      <a:r>
                        <a:rPr lang="fr-CA" sz="1100" baseline="0" dirty="0" smtClean="0"/>
                        <a:t> de </a:t>
                      </a:r>
                      <a:r>
                        <a:rPr lang="fr-CA" sz="1100" dirty="0" smtClean="0"/>
                        <a:t>◊</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RC</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fr-CA" sz="1100" dirty="0" smtClean="0"/>
                        <a:t>RA</a:t>
                      </a:r>
                      <a:endParaRPr lang="fr-CA" sz="11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100" dirty="0" smtClean="0"/>
                        <a:t>valeur(15:0)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241925">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100" dirty="0" smtClean="0"/>
                        <a:t>si (RA</a:t>
                      </a:r>
                      <a:r>
                        <a:rPr lang="fr-CA" sz="1100" baseline="0" dirty="0" smtClean="0"/>
                        <a:t> </a:t>
                      </a:r>
                      <a:r>
                        <a:rPr lang="fr-CA" sz="1100" dirty="0" smtClean="0"/>
                        <a:t>◊</a:t>
                      </a:r>
                      <a:r>
                        <a:rPr lang="fr-CA" sz="1100" baseline="0" dirty="0" smtClean="0"/>
                        <a:t> RB)</a:t>
                      </a:r>
                      <a:br>
                        <a:rPr lang="fr-CA" sz="1100" baseline="0" dirty="0" smtClean="0"/>
                      </a:br>
                      <a:r>
                        <a:rPr lang="fr-CA" sz="1100" baseline="0" dirty="0" err="1" smtClean="0"/>
                        <a:t>goto</a:t>
                      </a:r>
                      <a:r>
                        <a:rPr lang="fr-CA" sz="1100" baseline="0" dirty="0" smtClean="0"/>
                        <a:t> (CP + valeur)</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10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code</a:t>
                      </a:r>
                      <a:r>
                        <a:rPr lang="fr-CA" sz="1100" baseline="0" dirty="0" smtClean="0"/>
                        <a:t> de </a:t>
                      </a:r>
                      <a:r>
                        <a:rPr lang="fr-CA" sz="1100" dirty="0" smtClean="0"/>
                        <a:t>◊</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RB</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RA</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100" dirty="0" smtClean="0"/>
                        <a:t>valeur(15:0)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241925">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100" dirty="0" smtClean="0"/>
                        <a:t>RC := MD</a:t>
                      </a:r>
                      <a:r>
                        <a:rPr lang="en-CA" sz="1100" dirty="0" smtClean="0"/>
                        <a:t>[RA +</a:t>
                      </a:r>
                      <a:r>
                        <a:rPr lang="fr-CA" sz="1100" dirty="0" smtClean="0"/>
                        <a:t> valeur]</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11</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0000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RC</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RA</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100" dirty="0" smtClean="0"/>
                        <a:t>valeur(15:0)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241925">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100" dirty="0" smtClean="0"/>
                        <a:t>MD</a:t>
                      </a:r>
                      <a:r>
                        <a:rPr lang="en-CA" sz="1100" dirty="0" smtClean="0"/>
                        <a:t>[RA +</a:t>
                      </a:r>
                      <a:r>
                        <a:rPr lang="fr-CA" sz="1100" dirty="0" smtClean="0"/>
                        <a:t> valeur] := </a:t>
                      </a:r>
                      <a:r>
                        <a:rPr lang="en-CA" sz="1100" dirty="0" smtClean="0"/>
                        <a:t>RB</a:t>
                      </a:r>
                      <a:endParaRPr lang="fr-CA" sz="1100" dirty="0" smtClean="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11</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0001</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RB</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fr-CA" sz="1100" dirty="0" smtClean="0"/>
                        <a:t>RA</a:t>
                      </a:r>
                      <a:endParaRPr lang="fr-CA" sz="11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100" dirty="0" smtClean="0"/>
                        <a:t>valeur(15:0)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bl>
          </a:graphicData>
        </a:graphic>
      </p:graphicFrame>
      <p:sp>
        <p:nvSpPr>
          <p:cNvPr id="10" name="ZoneTexte 16"/>
          <p:cNvSpPr txBox="1">
            <a:spLocks noChangeArrowheads="1"/>
          </p:cNvSpPr>
          <p:nvPr/>
        </p:nvSpPr>
        <p:spPr bwMode="auto">
          <a:xfrm>
            <a:off x="304800" y="3794308"/>
            <a:ext cx="1752600" cy="2046714"/>
          </a:xfrm>
          <a:prstGeom prst="rect">
            <a:avLst/>
          </a:prstGeom>
          <a:solidFill>
            <a:schemeClr val="bg1"/>
          </a:solidFill>
          <a:ln w="9525">
            <a:solidFill>
              <a:schemeClr val="tx2"/>
            </a:solidFill>
            <a:miter lim="800000"/>
            <a:headEnd/>
            <a:tailEnd/>
          </a:ln>
        </p:spPr>
        <p:txBody>
          <a:bodyPr wrap="square" lIns="91440" tIns="91440" rIns="91440" bIns="91440" anchor="ctr">
            <a:spAutoFit/>
          </a:bodyPr>
          <a:lstStyle/>
          <a:p>
            <a:r>
              <a:rPr lang="en-CA" sz="1100" dirty="0" smtClean="0">
                <a:solidFill>
                  <a:srgbClr val="000000"/>
                </a:solidFill>
                <a:latin typeface="+mn-lt"/>
              </a:rPr>
              <a:t>Bits 29:26</a:t>
            </a:r>
          </a:p>
          <a:p>
            <a:r>
              <a:rPr lang="en-CA" sz="1100" dirty="0" smtClean="0">
                <a:solidFill>
                  <a:srgbClr val="000000"/>
                </a:solidFill>
                <a:latin typeface="+mn-lt"/>
              </a:rPr>
              <a:t>(cat. 2)</a:t>
            </a:r>
          </a:p>
          <a:p>
            <a:endParaRPr lang="en-CA" sz="1100" dirty="0">
              <a:solidFill>
                <a:srgbClr val="000000"/>
              </a:solidFill>
              <a:latin typeface="+mn-lt"/>
            </a:endParaRPr>
          </a:p>
          <a:p>
            <a:r>
              <a:rPr lang="en-CA" sz="1100" dirty="0">
                <a:solidFill>
                  <a:srgbClr val="000000"/>
                </a:solidFill>
                <a:latin typeface="+mn-lt"/>
              </a:rPr>
              <a:t>0: </a:t>
            </a:r>
            <a:r>
              <a:rPr lang="en-CA" sz="1100" dirty="0" err="1" smtClean="0">
                <a:solidFill>
                  <a:srgbClr val="000000"/>
                </a:solidFill>
                <a:latin typeface="+mn-lt"/>
              </a:rPr>
              <a:t>si</a:t>
            </a:r>
            <a:r>
              <a:rPr lang="en-CA" sz="1100" dirty="0" smtClean="0">
                <a:solidFill>
                  <a:srgbClr val="000000"/>
                </a:solidFill>
                <a:latin typeface="+mn-lt"/>
              </a:rPr>
              <a:t> =</a:t>
            </a:r>
            <a:endParaRPr lang="en-CA" sz="1100" dirty="0">
              <a:solidFill>
                <a:srgbClr val="000000"/>
              </a:solidFill>
              <a:latin typeface="+mn-lt"/>
            </a:endParaRPr>
          </a:p>
          <a:p>
            <a:r>
              <a:rPr lang="en-CA" sz="1100" dirty="0">
                <a:solidFill>
                  <a:srgbClr val="000000"/>
                </a:solidFill>
                <a:latin typeface="+mn-lt"/>
              </a:rPr>
              <a:t>1: </a:t>
            </a:r>
            <a:r>
              <a:rPr lang="en-CA" sz="1100" dirty="0" err="1" smtClean="0">
                <a:solidFill>
                  <a:srgbClr val="000000"/>
                </a:solidFill>
                <a:latin typeface="+mn-lt"/>
              </a:rPr>
              <a:t>si</a:t>
            </a:r>
            <a:r>
              <a:rPr lang="en-CA" sz="1100" dirty="0" smtClean="0">
                <a:solidFill>
                  <a:srgbClr val="000000"/>
                </a:solidFill>
                <a:latin typeface="+mn-lt"/>
              </a:rPr>
              <a:t> !=</a:t>
            </a:r>
            <a:endParaRPr lang="en-CA" sz="1100" dirty="0">
              <a:solidFill>
                <a:srgbClr val="000000"/>
              </a:solidFill>
              <a:latin typeface="+mn-lt"/>
            </a:endParaRPr>
          </a:p>
          <a:p>
            <a:r>
              <a:rPr lang="en-CA" sz="1100" dirty="0">
                <a:solidFill>
                  <a:srgbClr val="000000"/>
                </a:solidFill>
                <a:latin typeface="+mn-lt"/>
              </a:rPr>
              <a:t>2: </a:t>
            </a:r>
            <a:r>
              <a:rPr lang="en-CA" sz="1100" dirty="0" err="1" smtClean="0">
                <a:solidFill>
                  <a:srgbClr val="000000"/>
                </a:solidFill>
                <a:latin typeface="+mn-lt"/>
              </a:rPr>
              <a:t>si</a:t>
            </a:r>
            <a:r>
              <a:rPr lang="en-CA" sz="1100" dirty="0" smtClean="0">
                <a:solidFill>
                  <a:srgbClr val="000000"/>
                </a:solidFill>
                <a:latin typeface="+mn-lt"/>
              </a:rPr>
              <a:t> &lt;</a:t>
            </a:r>
            <a:endParaRPr lang="en-CA" sz="1100" dirty="0">
              <a:solidFill>
                <a:srgbClr val="000000"/>
              </a:solidFill>
              <a:latin typeface="+mn-lt"/>
            </a:endParaRPr>
          </a:p>
          <a:p>
            <a:r>
              <a:rPr lang="en-CA" sz="1100" dirty="0">
                <a:solidFill>
                  <a:srgbClr val="000000"/>
                </a:solidFill>
                <a:latin typeface="+mn-lt"/>
              </a:rPr>
              <a:t>3: </a:t>
            </a:r>
            <a:r>
              <a:rPr lang="en-CA" sz="1100" dirty="0" err="1" smtClean="0">
                <a:solidFill>
                  <a:srgbClr val="000000"/>
                </a:solidFill>
                <a:latin typeface="+mn-lt"/>
              </a:rPr>
              <a:t>si</a:t>
            </a:r>
            <a:r>
              <a:rPr lang="en-CA" sz="1100" dirty="0" smtClean="0">
                <a:solidFill>
                  <a:srgbClr val="000000"/>
                </a:solidFill>
                <a:latin typeface="+mn-lt"/>
              </a:rPr>
              <a:t> &gt;</a:t>
            </a:r>
            <a:endParaRPr lang="en-CA" sz="1100" dirty="0">
              <a:solidFill>
                <a:srgbClr val="000000"/>
              </a:solidFill>
              <a:latin typeface="+mn-lt"/>
            </a:endParaRPr>
          </a:p>
          <a:p>
            <a:r>
              <a:rPr lang="fr-CA" sz="1100" dirty="0">
                <a:solidFill>
                  <a:srgbClr val="000000"/>
                </a:solidFill>
                <a:latin typeface="+mn-lt"/>
              </a:rPr>
              <a:t>4: </a:t>
            </a:r>
            <a:r>
              <a:rPr lang="fr-CA" sz="1100" dirty="0" smtClean="0">
                <a:solidFill>
                  <a:srgbClr val="000000"/>
                </a:solidFill>
                <a:latin typeface="+mn-lt"/>
              </a:rPr>
              <a:t>si &lt;=</a:t>
            </a:r>
            <a:endParaRPr lang="fr-CA" sz="1100" dirty="0">
              <a:solidFill>
                <a:srgbClr val="000000"/>
              </a:solidFill>
              <a:latin typeface="+mn-lt"/>
            </a:endParaRPr>
          </a:p>
          <a:p>
            <a:r>
              <a:rPr lang="pt-BR" sz="1100" dirty="0">
                <a:solidFill>
                  <a:srgbClr val="000000"/>
                </a:solidFill>
                <a:latin typeface="+mn-lt"/>
              </a:rPr>
              <a:t>5: </a:t>
            </a:r>
            <a:r>
              <a:rPr lang="pt-BR" sz="1100" dirty="0" smtClean="0">
                <a:solidFill>
                  <a:srgbClr val="000000"/>
                </a:solidFill>
                <a:latin typeface="+mn-lt"/>
              </a:rPr>
              <a:t>si &gt;=</a:t>
            </a:r>
            <a:endParaRPr lang="pt-BR" sz="1100" dirty="0">
              <a:solidFill>
                <a:srgbClr val="000000"/>
              </a:solidFill>
              <a:latin typeface="+mn-lt"/>
            </a:endParaRPr>
          </a:p>
          <a:p>
            <a:r>
              <a:rPr lang="en-CA" sz="1100" dirty="0">
                <a:solidFill>
                  <a:srgbClr val="000000"/>
                </a:solidFill>
                <a:latin typeface="+mn-lt"/>
              </a:rPr>
              <a:t>6: </a:t>
            </a:r>
            <a:r>
              <a:rPr lang="en-CA" sz="1100" dirty="0" err="1" smtClean="0">
                <a:solidFill>
                  <a:srgbClr val="000000"/>
                </a:solidFill>
                <a:latin typeface="+mn-lt"/>
              </a:rPr>
              <a:t>toujours</a:t>
            </a:r>
            <a:endParaRPr lang="en-CA" sz="1100" dirty="0">
              <a:solidFill>
                <a:srgbClr val="000000"/>
              </a:solidFill>
              <a:latin typeface="+mn-lt"/>
            </a:endParaRPr>
          </a:p>
          <a:p>
            <a:r>
              <a:rPr lang="pt-BR" sz="1100" dirty="0">
                <a:solidFill>
                  <a:srgbClr val="000000"/>
                </a:solidFill>
                <a:latin typeface="+mn-lt"/>
              </a:rPr>
              <a:t>7: </a:t>
            </a:r>
            <a:r>
              <a:rPr lang="pt-BR" sz="1100" dirty="0" smtClean="0">
                <a:solidFill>
                  <a:srgbClr val="000000"/>
                </a:solidFill>
                <a:latin typeface="+mn-lt"/>
              </a:rPr>
              <a:t>jamais</a:t>
            </a:r>
            <a:endParaRPr lang="fr-CA" sz="1100" dirty="0">
              <a:latin typeface="+mn-lt"/>
            </a:endParaRPr>
          </a:p>
        </p:txBody>
      </p:sp>
    </p:spTree>
    <p:extLst>
      <p:ext uri="{BB962C8B-B14F-4D97-AF65-F5344CB8AC3E}">
        <p14:creationId xmlns:p14="http://schemas.microsoft.com/office/powerpoint/2010/main" val="645735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re 1"/>
          <p:cNvSpPr>
            <a:spLocks noGrp="1"/>
          </p:cNvSpPr>
          <p:nvPr>
            <p:ph type="title"/>
          </p:nvPr>
        </p:nvSpPr>
        <p:spPr/>
        <p:txBody>
          <a:bodyPr/>
          <a:lstStyle/>
          <a:p>
            <a:r>
              <a:rPr lang="fr-CA" dirty="0" smtClean="0"/>
              <a:t>Encodage des instructions en mémoire</a:t>
            </a:r>
            <a:br>
              <a:rPr lang="fr-CA" dirty="0" smtClean="0"/>
            </a:br>
            <a:r>
              <a:rPr lang="fr-CA" dirty="0" smtClean="0"/>
              <a:t>Catégorie 3: mémoire (</a:t>
            </a:r>
            <a:r>
              <a:rPr lang="fr-CA" i="1" dirty="0" err="1" smtClean="0"/>
              <a:t>Load</a:t>
            </a:r>
            <a:r>
              <a:rPr lang="fr-CA" i="1" dirty="0" smtClean="0"/>
              <a:t>-Store</a:t>
            </a:r>
            <a:r>
              <a:rPr lang="fr-CA" dirty="0" smtClean="0"/>
              <a:t>)</a:t>
            </a:r>
          </a:p>
        </p:txBody>
      </p:sp>
      <p:sp>
        <p:nvSpPr>
          <p:cNvPr id="45059" name="Espace réservé du contenu 3"/>
          <p:cNvSpPr>
            <a:spLocks noGrp="1"/>
          </p:cNvSpPr>
          <p:nvPr>
            <p:ph sz="half" idx="1"/>
          </p:nvPr>
        </p:nvSpPr>
        <p:spPr/>
        <p:txBody>
          <a:bodyPr/>
          <a:lstStyle/>
          <a:p>
            <a:r>
              <a:rPr lang="fr-CA" dirty="0" smtClean="0"/>
              <a:t>L’adresse </a:t>
            </a:r>
            <a:r>
              <a:rPr lang="fr-CA" dirty="0"/>
              <a:t>effective est composée de la somme d’un registre et d’une valeur de déplacement. Ceci facilite l’accès aux éléments d’un tableau.</a:t>
            </a:r>
          </a:p>
          <a:p>
            <a:r>
              <a:rPr lang="fr-CA" dirty="0"/>
              <a:t>La mémoire des données peut avoir jusqu’à 2</a:t>
            </a:r>
            <a:r>
              <a:rPr lang="fr-CA" baseline="30000" dirty="0"/>
              <a:t>32</a:t>
            </a:r>
            <a:r>
              <a:rPr lang="fr-CA" dirty="0"/>
              <a:t> mots de 32 bits (16 Go).</a:t>
            </a:r>
          </a:p>
          <a:p>
            <a:endParaRPr lang="fr-CA" dirty="0" smtClean="0"/>
          </a:p>
        </p:txBody>
      </p:sp>
      <p:sp>
        <p:nvSpPr>
          <p:cNvPr id="3" name="Espace réservé du numéro de diapositive 2"/>
          <p:cNvSpPr>
            <a:spLocks noGrp="1"/>
          </p:cNvSpPr>
          <p:nvPr>
            <p:ph type="sldNum" sz="quarter" idx="10"/>
          </p:nvPr>
        </p:nvSpPr>
        <p:spPr/>
        <p:txBody>
          <a:bodyPr/>
          <a:lstStyle/>
          <a:p>
            <a:pPr>
              <a:defRPr/>
            </a:pPr>
            <a:fld id="{F23118BB-6CFE-458E-A330-791086FE35CD}" type="slidenum">
              <a:rPr lang="fr-CA"/>
              <a:pPr>
                <a:defRPr/>
              </a:pPr>
              <a:t>13</a:t>
            </a:fld>
            <a:endParaRPr lang="fr-CA"/>
          </a:p>
        </p:txBody>
      </p:sp>
      <p:graphicFrame>
        <p:nvGraphicFramePr>
          <p:cNvPr id="7" name="Tableau 6"/>
          <p:cNvGraphicFramePr>
            <a:graphicFrameLocks noGrp="1"/>
          </p:cNvGraphicFramePr>
          <p:nvPr>
            <p:extLst>
              <p:ext uri="{D42A27DB-BD31-4B8C-83A1-F6EECF244321}">
                <p14:modId xmlns:p14="http://schemas.microsoft.com/office/powerpoint/2010/main" val="550073562"/>
              </p:ext>
            </p:extLst>
          </p:nvPr>
        </p:nvGraphicFramePr>
        <p:xfrm>
          <a:off x="1981200" y="3982719"/>
          <a:ext cx="8247046" cy="2418081"/>
        </p:xfrm>
        <a:graphic>
          <a:graphicData uri="http://schemas.openxmlformats.org/drawingml/2006/table">
            <a:tbl>
              <a:tblPr firstRow="1" bandRow="1">
                <a:tableStyleId>{B301B821-A1FF-4177-AEE7-76D212191A09}</a:tableStyleId>
              </a:tblPr>
              <a:tblGrid>
                <a:gridCol w="1799764"/>
                <a:gridCol w="1074437"/>
                <a:gridCol w="1074437"/>
                <a:gridCol w="1074437"/>
                <a:gridCol w="1074437"/>
                <a:gridCol w="1074437"/>
                <a:gridCol w="1075097"/>
              </a:tblGrid>
              <a:tr h="576065">
                <a:tc>
                  <a:txBody>
                    <a:bodyPr/>
                    <a:lstStyle/>
                    <a:p>
                      <a:pPr marL="0" marR="0" algn="ctr">
                        <a:spcBef>
                          <a:spcPts val="200"/>
                        </a:spcBef>
                        <a:spcAft>
                          <a:spcPts val="200"/>
                        </a:spcAft>
                      </a:pPr>
                      <a:r>
                        <a:rPr lang="fr-CA" sz="1400" dirty="0" smtClean="0"/>
                        <a:t>Instruction</a:t>
                      </a:r>
                      <a:endParaRPr lang="fr-CA" sz="1400" b="1"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31-30</a:t>
                      </a:r>
                    </a:p>
                    <a:p>
                      <a:pPr marL="0" marR="0" algn="ctr">
                        <a:spcBef>
                          <a:spcPts val="200"/>
                        </a:spcBef>
                        <a:spcAft>
                          <a:spcPts val="200"/>
                        </a:spcAft>
                      </a:pPr>
                      <a:r>
                        <a:rPr lang="fr-CA" sz="1400" dirty="0" smtClean="0"/>
                        <a:t>catégorie</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29:26</a:t>
                      </a:r>
                    </a:p>
                    <a:p>
                      <a:pPr marL="0" marR="0" algn="ctr">
                        <a:spcBef>
                          <a:spcPts val="200"/>
                        </a:spcBef>
                        <a:spcAft>
                          <a:spcPts val="200"/>
                        </a:spcAft>
                      </a:pPr>
                      <a:r>
                        <a:rPr lang="fr-CA" sz="1400" dirty="0" smtClean="0"/>
                        <a:t>détails</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25:21</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20:16</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a:t>bits </a:t>
                      </a:r>
                      <a:r>
                        <a:rPr lang="fr-CA" sz="1400" dirty="0" smtClean="0"/>
                        <a:t>15:5</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a:t>bits </a:t>
                      </a:r>
                      <a:r>
                        <a:rPr lang="fr-CA" sz="1400" dirty="0" smtClean="0"/>
                        <a:t>4:0</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algn="l">
                        <a:spcBef>
                          <a:spcPts val="200"/>
                        </a:spcBef>
                        <a:spcAft>
                          <a:spcPts val="200"/>
                        </a:spcAft>
                      </a:pPr>
                      <a:r>
                        <a:rPr lang="fr-CA" sz="1400" dirty="0" smtClean="0"/>
                        <a:t>RC := RA ◊ RB</a:t>
                      </a:r>
                      <a:endParaRPr lang="fr-CA" sz="1400" dirty="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00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code de ◊</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RC</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RA</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400" dirty="0" smtClean="0"/>
                        <a:t>RB</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RC := RA ◊ valeur</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01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code</a:t>
                      </a:r>
                      <a:r>
                        <a:rPr lang="fr-CA" sz="1400" baseline="0" dirty="0" smtClean="0"/>
                        <a:t> de </a:t>
                      </a:r>
                      <a:r>
                        <a:rPr lang="fr-CA" sz="1400" dirty="0" smtClean="0"/>
                        <a:t>◊</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RC</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fr-CA" sz="1400" dirty="0" smtClean="0"/>
                        <a:t>RA</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400" dirty="0" smtClean="0"/>
                        <a:t>valeur(15:0)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si (RA</a:t>
                      </a:r>
                      <a:r>
                        <a:rPr lang="fr-CA" sz="1400" baseline="0" dirty="0" smtClean="0"/>
                        <a:t> </a:t>
                      </a:r>
                      <a:r>
                        <a:rPr lang="fr-CA" sz="1400" dirty="0" smtClean="0"/>
                        <a:t>◊</a:t>
                      </a:r>
                      <a:r>
                        <a:rPr lang="fr-CA" sz="1400" baseline="0" dirty="0" smtClean="0"/>
                        <a:t> RB)</a:t>
                      </a:r>
                      <a:br>
                        <a:rPr lang="fr-CA" sz="1400" baseline="0" dirty="0" smtClean="0"/>
                      </a:br>
                      <a:r>
                        <a:rPr lang="fr-CA" sz="1400" baseline="0" dirty="0" err="1" smtClean="0"/>
                        <a:t>goto</a:t>
                      </a:r>
                      <a:r>
                        <a:rPr lang="fr-CA" sz="1400" baseline="0" dirty="0" smtClean="0"/>
                        <a:t> (CP + valeur)</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10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code</a:t>
                      </a:r>
                      <a:r>
                        <a:rPr lang="fr-CA" sz="1400" baseline="0" dirty="0" smtClean="0"/>
                        <a:t> de </a:t>
                      </a:r>
                      <a:r>
                        <a:rPr lang="fr-CA" sz="1400" dirty="0" smtClean="0"/>
                        <a:t>◊</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RB</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RA</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400" dirty="0" smtClean="0"/>
                        <a:t>valeur(15:0)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RC := MD</a:t>
                      </a:r>
                      <a:r>
                        <a:rPr lang="en-CA" sz="1400" dirty="0" smtClean="0"/>
                        <a:t>[RA +</a:t>
                      </a:r>
                      <a:r>
                        <a:rPr lang="fr-CA" sz="1400" dirty="0" smtClean="0"/>
                        <a:t> valeur]</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200"/>
                        </a:spcBef>
                        <a:spcAft>
                          <a:spcPts val="200"/>
                        </a:spcAft>
                      </a:pPr>
                      <a:r>
                        <a:rPr lang="fr-CA" sz="1400" dirty="0" smtClean="0"/>
                        <a:t>11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200"/>
                        </a:spcBef>
                        <a:spcAft>
                          <a:spcPts val="200"/>
                        </a:spcAft>
                      </a:pPr>
                      <a:r>
                        <a:rPr lang="fr-CA" sz="1400" dirty="0" smtClean="0"/>
                        <a:t>0000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200"/>
                        </a:spcBef>
                        <a:spcAft>
                          <a:spcPts val="200"/>
                        </a:spcAft>
                      </a:pPr>
                      <a:r>
                        <a:rPr lang="fr-CA" sz="1400" dirty="0" smtClean="0"/>
                        <a:t>RC</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200"/>
                        </a:spcBef>
                        <a:spcAft>
                          <a:spcPts val="200"/>
                        </a:spcAft>
                      </a:pPr>
                      <a:r>
                        <a:rPr lang="fr-CA" sz="1400" dirty="0" smtClean="0"/>
                        <a:t>RA</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2">
                  <a:txBody>
                    <a:bodyPr/>
                    <a:lstStyle/>
                    <a:p>
                      <a:pPr marL="0" marR="0" algn="ctr">
                        <a:spcBef>
                          <a:spcPts val="200"/>
                        </a:spcBef>
                        <a:spcAft>
                          <a:spcPts val="200"/>
                        </a:spcAft>
                      </a:pPr>
                      <a:r>
                        <a:rPr lang="fr-CA" sz="1400" dirty="0" smtClean="0"/>
                        <a:t>valeur(15:0)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a:endParaRPr lang="fr-FR" sz="1400" dirty="0">
                        <a:latin typeface="+mn-lt"/>
                      </a:endParaRPr>
                    </a:p>
                  </a:txBody>
                  <a:tcPr marL="68580" marR="68580" marT="0" marB="0" anchor="ct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MD</a:t>
                      </a:r>
                      <a:r>
                        <a:rPr lang="en-CA" sz="1400" dirty="0" smtClean="0"/>
                        <a:t>[RA +</a:t>
                      </a:r>
                      <a:r>
                        <a:rPr lang="fr-CA" sz="1400" dirty="0" smtClean="0"/>
                        <a:t> valeur] := </a:t>
                      </a:r>
                      <a:r>
                        <a:rPr lang="en-CA" sz="1400" dirty="0" smtClean="0"/>
                        <a:t>RB</a:t>
                      </a:r>
                      <a:endParaRPr lang="fr-CA" sz="1400" dirty="0" smtClean="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200"/>
                        </a:spcBef>
                        <a:spcAft>
                          <a:spcPts val="200"/>
                        </a:spcAft>
                      </a:pPr>
                      <a:r>
                        <a:rPr lang="fr-CA" sz="1400" dirty="0" smtClean="0"/>
                        <a:t>11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200"/>
                        </a:spcBef>
                        <a:spcAft>
                          <a:spcPts val="200"/>
                        </a:spcAft>
                      </a:pPr>
                      <a:r>
                        <a:rPr lang="fr-CA" sz="1400" dirty="0" smtClean="0"/>
                        <a:t>0001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200"/>
                        </a:spcBef>
                        <a:spcAft>
                          <a:spcPts val="200"/>
                        </a:spcAft>
                      </a:pPr>
                      <a:r>
                        <a:rPr lang="fr-CA" sz="1400" dirty="0" smtClean="0"/>
                        <a:t>RB</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fr-CA" sz="1400" dirty="0" smtClean="0"/>
                        <a:t>RA</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2">
                  <a:txBody>
                    <a:bodyPr/>
                    <a:lstStyle/>
                    <a:p>
                      <a:pPr marL="0" marR="0" algn="ctr">
                        <a:spcBef>
                          <a:spcPts val="200"/>
                        </a:spcBef>
                        <a:spcAft>
                          <a:spcPts val="200"/>
                        </a:spcAft>
                      </a:pPr>
                      <a:r>
                        <a:rPr lang="fr-CA" sz="1400" dirty="0" smtClean="0"/>
                        <a:t>valeur(15:0)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a:endParaRPr lang="fr-FR" sz="1400" dirty="0">
                        <a:latin typeface="+mn-lt"/>
                      </a:endParaRPr>
                    </a:p>
                  </a:txBody>
                  <a:tcPr marL="68580" marR="68580" marT="0" marB="0" anchor="ctr"/>
                </a:tc>
              </a:tr>
            </a:tbl>
          </a:graphicData>
        </a:graphic>
      </p:graphicFrame>
      <p:pic>
        <p:nvPicPr>
          <p:cNvPr id="10" name="Image 9"/>
          <p:cNvPicPr>
            <a:picLocks noChangeAspect="1"/>
          </p:cNvPicPr>
          <p:nvPr/>
        </p:nvPicPr>
        <p:blipFill>
          <a:blip r:embed="rId2"/>
          <a:stretch>
            <a:fillRect/>
          </a:stretch>
        </p:blipFill>
        <p:spPr>
          <a:xfrm>
            <a:off x="6504459" y="1235309"/>
            <a:ext cx="4978400" cy="2711645"/>
          </a:xfrm>
          <a:prstGeom prst="rect">
            <a:avLst/>
          </a:prstGeom>
        </p:spPr>
      </p:pic>
    </p:spTree>
    <p:extLst>
      <p:ext uri="{BB962C8B-B14F-4D97-AF65-F5344CB8AC3E}">
        <p14:creationId xmlns:p14="http://schemas.microsoft.com/office/powerpoint/2010/main" val="1485822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re 1"/>
          <p:cNvSpPr>
            <a:spLocks noGrp="1"/>
          </p:cNvSpPr>
          <p:nvPr>
            <p:ph type="title"/>
          </p:nvPr>
        </p:nvSpPr>
        <p:spPr/>
        <p:txBody>
          <a:bodyPr/>
          <a:lstStyle/>
          <a:p>
            <a:r>
              <a:rPr lang="fr-CA" dirty="0" smtClean="0"/>
              <a:t>Exemples d’encodage d’instructions</a:t>
            </a:r>
          </a:p>
        </p:txBody>
      </p:sp>
      <p:sp>
        <p:nvSpPr>
          <p:cNvPr id="3" name="Espace réservé du numéro de diapositive 2"/>
          <p:cNvSpPr>
            <a:spLocks noGrp="1"/>
          </p:cNvSpPr>
          <p:nvPr>
            <p:ph type="sldNum" sz="quarter" idx="10"/>
          </p:nvPr>
        </p:nvSpPr>
        <p:spPr/>
        <p:txBody>
          <a:bodyPr/>
          <a:lstStyle/>
          <a:p>
            <a:pPr>
              <a:defRPr/>
            </a:pPr>
            <a:fld id="{F23118BB-6CFE-458E-A330-791086FE35CD}" type="slidenum">
              <a:rPr lang="fr-CA"/>
              <a:pPr>
                <a:defRPr/>
              </a:pPr>
              <a:t>14</a:t>
            </a:fld>
            <a:endParaRPr lang="fr-CA"/>
          </a:p>
        </p:txBody>
      </p:sp>
      <p:graphicFrame>
        <p:nvGraphicFramePr>
          <p:cNvPr id="8" name="Tableau 7"/>
          <p:cNvGraphicFramePr>
            <a:graphicFrameLocks noGrp="1"/>
          </p:cNvGraphicFramePr>
          <p:nvPr>
            <p:extLst>
              <p:ext uri="{D42A27DB-BD31-4B8C-83A1-F6EECF244321}">
                <p14:modId xmlns:p14="http://schemas.microsoft.com/office/powerpoint/2010/main" val="1622991770"/>
              </p:ext>
            </p:extLst>
          </p:nvPr>
        </p:nvGraphicFramePr>
        <p:xfrm>
          <a:off x="2420956" y="1406964"/>
          <a:ext cx="9201720" cy="1637537"/>
        </p:xfrm>
        <a:graphic>
          <a:graphicData uri="http://schemas.openxmlformats.org/drawingml/2006/table">
            <a:tbl>
              <a:tblPr firstRow="1" bandRow="1">
                <a:tableStyleId>{B301B821-A1FF-4177-AEE7-76D212191A09}</a:tableStyleId>
              </a:tblPr>
              <a:tblGrid>
                <a:gridCol w="1982687"/>
                <a:gridCol w="1183638"/>
                <a:gridCol w="1183638"/>
                <a:gridCol w="1183638"/>
                <a:gridCol w="1183638"/>
                <a:gridCol w="1183638"/>
                <a:gridCol w="1300843"/>
              </a:tblGrid>
              <a:tr h="576065">
                <a:tc>
                  <a:txBody>
                    <a:bodyPr/>
                    <a:lstStyle/>
                    <a:p>
                      <a:pPr marL="0" marR="0" algn="ctr">
                        <a:spcBef>
                          <a:spcPts val="200"/>
                        </a:spcBef>
                        <a:spcAft>
                          <a:spcPts val="200"/>
                        </a:spcAft>
                      </a:pPr>
                      <a:r>
                        <a:rPr lang="fr-CA" sz="1400" dirty="0" smtClean="0"/>
                        <a:t>Instruction</a:t>
                      </a:r>
                      <a:endParaRPr lang="fr-CA" sz="1400" b="1"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31-30</a:t>
                      </a:r>
                    </a:p>
                    <a:p>
                      <a:pPr marL="0" marR="0" algn="ctr">
                        <a:spcBef>
                          <a:spcPts val="200"/>
                        </a:spcBef>
                        <a:spcAft>
                          <a:spcPts val="200"/>
                        </a:spcAft>
                      </a:pPr>
                      <a:r>
                        <a:rPr lang="fr-CA" sz="1400" dirty="0" smtClean="0"/>
                        <a:t>catégorie</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29:26</a:t>
                      </a:r>
                    </a:p>
                    <a:p>
                      <a:pPr marL="0" marR="0" algn="ctr">
                        <a:spcBef>
                          <a:spcPts val="200"/>
                        </a:spcBef>
                        <a:spcAft>
                          <a:spcPts val="200"/>
                        </a:spcAft>
                      </a:pPr>
                      <a:r>
                        <a:rPr lang="fr-CA" sz="1400" dirty="0" smtClean="0"/>
                        <a:t>détails</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25:21</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20:16</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a:t>bits </a:t>
                      </a:r>
                      <a:r>
                        <a:rPr lang="fr-CA" sz="1400" dirty="0" smtClean="0"/>
                        <a:t>15:5</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a:t>bits </a:t>
                      </a:r>
                      <a:r>
                        <a:rPr lang="fr-CA" sz="1400" dirty="0" smtClean="0"/>
                        <a:t>4:0</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R12 := MD</a:t>
                      </a:r>
                      <a:r>
                        <a:rPr lang="en-CA" sz="1400" dirty="0" smtClean="0"/>
                        <a:t>[R0</a:t>
                      </a:r>
                      <a:r>
                        <a:rPr lang="en-CA" sz="1400" baseline="0" dirty="0" smtClean="0"/>
                        <a:t> + </a:t>
                      </a:r>
                      <a:r>
                        <a:rPr lang="en-CA" sz="1400" dirty="0" smtClean="0"/>
                        <a:t>240]</a:t>
                      </a:r>
                      <a:endParaRPr lang="fr-CA" sz="1400" dirty="0" smtClean="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3</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en-CA" sz="1400" dirty="0" smtClean="0">
                          <a:latin typeface="+mn-lt"/>
                          <a:ea typeface="Times New Roman"/>
                        </a:rPr>
                        <a:t>12</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en-CA" sz="1400" dirty="0" smtClean="0">
                          <a:latin typeface="+mn-lt"/>
                          <a:ea typeface="Times New Roman"/>
                        </a:rPr>
                        <a:t>0</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en-CA" sz="1400" dirty="0" smtClean="0">
                          <a:latin typeface="+mn-lt"/>
                          <a:ea typeface="Times New Roman"/>
                        </a:rPr>
                        <a:t>240</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R14 := MD[R7 + 4]</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3</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en-CA" sz="1400" dirty="0" smtClean="0">
                          <a:latin typeface="+mn-lt"/>
                          <a:ea typeface="Times New Roman"/>
                        </a:rPr>
                        <a:t>14</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en-CA" sz="1400" dirty="0" smtClean="0">
                          <a:latin typeface="+mn-lt"/>
                          <a:ea typeface="Times New Roman"/>
                        </a:rPr>
                        <a:t>7</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en-CA" sz="1400" dirty="0" smtClean="0">
                          <a:latin typeface="+mn-lt"/>
                          <a:ea typeface="Times New Roman"/>
                        </a:rPr>
                        <a:t>4</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marT="0" marB="0" anchor="ct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MD[R0 + 28] := R10</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3</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en-CA" sz="1400" dirty="0" smtClean="0">
                          <a:latin typeface="+mn-lt"/>
                          <a:ea typeface="Times New Roman"/>
                        </a:rPr>
                        <a:t>10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en-CA" sz="1400" dirty="0" smtClean="0">
                          <a:latin typeface="+mn-lt"/>
                          <a:ea typeface="Times New Roman"/>
                        </a:rPr>
                        <a:t>0</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en-CA" sz="1400" dirty="0" smtClean="0">
                          <a:latin typeface="+mn-lt"/>
                          <a:ea typeface="Times New Roman"/>
                        </a:rPr>
                        <a:t>28</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ZoneTexte 16"/>
          <p:cNvSpPr txBox="1">
            <a:spLocks noChangeArrowheads="1"/>
          </p:cNvSpPr>
          <p:nvPr/>
        </p:nvSpPr>
        <p:spPr bwMode="auto">
          <a:xfrm>
            <a:off x="304800" y="1445297"/>
            <a:ext cx="1752600" cy="2046714"/>
          </a:xfrm>
          <a:prstGeom prst="rect">
            <a:avLst/>
          </a:prstGeom>
          <a:solidFill>
            <a:schemeClr val="bg1"/>
          </a:solidFill>
          <a:ln w="9525">
            <a:solidFill>
              <a:schemeClr val="tx2"/>
            </a:solidFill>
            <a:miter lim="800000"/>
            <a:headEnd/>
            <a:tailEnd/>
          </a:ln>
        </p:spPr>
        <p:txBody>
          <a:bodyPr wrap="square" lIns="91440" tIns="91440" rIns="91440" bIns="91440" anchor="ctr">
            <a:spAutoFit/>
          </a:bodyPr>
          <a:lstStyle/>
          <a:p>
            <a:r>
              <a:rPr lang="en-CA" sz="1100" dirty="0" smtClean="0">
                <a:solidFill>
                  <a:srgbClr val="000000"/>
                </a:solidFill>
                <a:latin typeface="+mn-lt"/>
              </a:rPr>
              <a:t>Bits 29:26</a:t>
            </a:r>
          </a:p>
          <a:p>
            <a:r>
              <a:rPr lang="en-CA" sz="1100" dirty="0" smtClean="0">
                <a:solidFill>
                  <a:srgbClr val="000000"/>
                </a:solidFill>
                <a:latin typeface="+mn-lt"/>
              </a:rPr>
              <a:t>(cat. 0 et 1)</a:t>
            </a:r>
          </a:p>
          <a:p>
            <a:endParaRPr lang="en-CA" sz="1100" dirty="0">
              <a:solidFill>
                <a:srgbClr val="000000"/>
              </a:solidFill>
              <a:latin typeface="+mn-lt"/>
            </a:endParaRPr>
          </a:p>
          <a:p>
            <a:r>
              <a:rPr lang="en-CA" sz="1100" dirty="0">
                <a:solidFill>
                  <a:srgbClr val="000000"/>
                </a:solidFill>
                <a:latin typeface="+mn-lt"/>
              </a:rPr>
              <a:t>0: F &lt;= A</a:t>
            </a:r>
          </a:p>
          <a:p>
            <a:r>
              <a:rPr lang="en-CA" sz="1100" dirty="0">
                <a:solidFill>
                  <a:srgbClr val="000000"/>
                </a:solidFill>
                <a:latin typeface="+mn-lt"/>
              </a:rPr>
              <a:t>1: F &lt;= B</a:t>
            </a:r>
          </a:p>
          <a:p>
            <a:r>
              <a:rPr lang="en-CA" sz="1100" dirty="0">
                <a:solidFill>
                  <a:srgbClr val="000000"/>
                </a:solidFill>
                <a:latin typeface="+mn-lt"/>
              </a:rPr>
              <a:t>2: F &lt;= A + B</a:t>
            </a:r>
          </a:p>
          <a:p>
            <a:r>
              <a:rPr lang="en-CA" sz="1100" dirty="0">
                <a:solidFill>
                  <a:srgbClr val="000000"/>
                </a:solidFill>
                <a:latin typeface="+mn-lt"/>
              </a:rPr>
              <a:t>3: F &lt;= A – B</a:t>
            </a:r>
          </a:p>
          <a:p>
            <a:r>
              <a:rPr lang="fr-CA" sz="1100" dirty="0">
                <a:solidFill>
                  <a:srgbClr val="000000"/>
                </a:solidFill>
                <a:latin typeface="+mn-lt"/>
              </a:rPr>
              <a:t>4: F &lt;= A ET B</a:t>
            </a:r>
          </a:p>
          <a:p>
            <a:r>
              <a:rPr lang="pt-BR" sz="1100" dirty="0">
                <a:solidFill>
                  <a:srgbClr val="000000"/>
                </a:solidFill>
                <a:latin typeface="+mn-lt"/>
              </a:rPr>
              <a:t>5: F &lt;= A OU B</a:t>
            </a:r>
          </a:p>
          <a:p>
            <a:r>
              <a:rPr lang="en-CA" sz="1100" dirty="0">
                <a:solidFill>
                  <a:srgbClr val="000000"/>
                </a:solidFill>
                <a:latin typeface="+mn-lt"/>
              </a:rPr>
              <a:t>6: F &lt;= NON A</a:t>
            </a:r>
          </a:p>
          <a:p>
            <a:r>
              <a:rPr lang="pt-BR" sz="1100" dirty="0">
                <a:solidFill>
                  <a:srgbClr val="000000"/>
                </a:solidFill>
                <a:latin typeface="+mn-lt"/>
              </a:rPr>
              <a:t>7: F &lt;= A OUX </a:t>
            </a:r>
            <a:r>
              <a:rPr lang="pt-BR" sz="1100" dirty="0" smtClean="0">
                <a:solidFill>
                  <a:srgbClr val="000000"/>
                </a:solidFill>
                <a:latin typeface="+mn-lt"/>
              </a:rPr>
              <a:t>B</a:t>
            </a:r>
            <a:endParaRPr lang="fr-CA" sz="1100" dirty="0">
              <a:latin typeface="+mn-lt"/>
            </a:endParaRPr>
          </a:p>
        </p:txBody>
      </p:sp>
      <p:graphicFrame>
        <p:nvGraphicFramePr>
          <p:cNvPr id="9" name="Tableau 8"/>
          <p:cNvGraphicFramePr>
            <a:graphicFrameLocks noGrp="1"/>
          </p:cNvGraphicFramePr>
          <p:nvPr>
            <p:extLst/>
          </p:nvPr>
        </p:nvGraphicFramePr>
        <p:xfrm>
          <a:off x="2420955" y="5008740"/>
          <a:ext cx="9059843" cy="1696860"/>
        </p:xfrm>
        <a:graphic>
          <a:graphicData uri="http://schemas.openxmlformats.org/drawingml/2006/table">
            <a:tbl>
              <a:tblPr firstRow="1" bandRow="1">
                <a:tableStyleId>{B301B821-A1FF-4177-AEE7-76D212191A09}</a:tableStyleId>
              </a:tblPr>
              <a:tblGrid>
                <a:gridCol w="1977143"/>
                <a:gridCol w="1180329"/>
                <a:gridCol w="1180329"/>
                <a:gridCol w="1180329"/>
                <a:gridCol w="1180329"/>
                <a:gridCol w="1180329"/>
                <a:gridCol w="1181055"/>
              </a:tblGrid>
              <a:tr h="393880">
                <a:tc>
                  <a:txBody>
                    <a:bodyPr/>
                    <a:lstStyle/>
                    <a:p>
                      <a:pPr marL="0" marR="0" algn="ctr">
                        <a:spcBef>
                          <a:spcPts val="200"/>
                        </a:spcBef>
                        <a:spcAft>
                          <a:spcPts val="200"/>
                        </a:spcAft>
                      </a:pPr>
                      <a:r>
                        <a:rPr lang="fr-CA" sz="1100" dirty="0" smtClean="0"/>
                        <a:t>Instruction</a:t>
                      </a:r>
                      <a:endParaRPr lang="fr-CA" sz="1100" b="1"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bits 31-30</a:t>
                      </a:r>
                    </a:p>
                    <a:p>
                      <a:pPr marL="0" marR="0" algn="ctr">
                        <a:spcBef>
                          <a:spcPts val="200"/>
                        </a:spcBef>
                        <a:spcAft>
                          <a:spcPts val="200"/>
                        </a:spcAft>
                      </a:pPr>
                      <a:r>
                        <a:rPr lang="fr-CA" sz="1100" dirty="0" smtClean="0"/>
                        <a:t>catégorie</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bits 29:26</a:t>
                      </a:r>
                    </a:p>
                    <a:p>
                      <a:pPr marL="0" marR="0" algn="ctr">
                        <a:spcBef>
                          <a:spcPts val="200"/>
                        </a:spcBef>
                        <a:spcAft>
                          <a:spcPts val="200"/>
                        </a:spcAft>
                      </a:pPr>
                      <a:r>
                        <a:rPr lang="fr-CA" sz="1100" dirty="0" smtClean="0"/>
                        <a:t>détails</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bits 25:21</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bits 20:16</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a:t>bits </a:t>
                      </a:r>
                      <a:r>
                        <a:rPr lang="fr-CA" sz="1100" dirty="0" smtClean="0"/>
                        <a:t>15:5</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a:t>bits </a:t>
                      </a:r>
                      <a:r>
                        <a:rPr lang="fr-CA" sz="1100" dirty="0" smtClean="0"/>
                        <a:t>4:0</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1925">
                <a:tc>
                  <a:txBody>
                    <a:bodyPr/>
                    <a:lstStyle/>
                    <a:p>
                      <a:pPr marL="0" marR="0" algn="l">
                        <a:spcBef>
                          <a:spcPts val="200"/>
                        </a:spcBef>
                        <a:spcAft>
                          <a:spcPts val="200"/>
                        </a:spcAft>
                      </a:pPr>
                      <a:r>
                        <a:rPr lang="fr-CA" sz="1100" dirty="0" smtClean="0"/>
                        <a:t>RC := RA ◊ RB</a:t>
                      </a:r>
                      <a:endParaRPr lang="fr-CA" sz="1100" dirty="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00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code de ◊</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RC</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RA</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100" dirty="0" smtClean="0"/>
                        <a:t>RB</a:t>
                      </a:r>
                      <a:endParaRPr lang="fr-CA" sz="11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1925">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100" dirty="0" smtClean="0"/>
                        <a:t>RC := RA ◊ valeur</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01</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code</a:t>
                      </a:r>
                      <a:r>
                        <a:rPr lang="fr-CA" sz="1100" baseline="0" dirty="0" smtClean="0"/>
                        <a:t> de </a:t>
                      </a:r>
                      <a:r>
                        <a:rPr lang="fr-CA" sz="1100" dirty="0" smtClean="0"/>
                        <a:t>◊</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RC</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fr-CA" sz="1100" dirty="0" smtClean="0"/>
                        <a:t>RA</a:t>
                      </a:r>
                      <a:endParaRPr lang="fr-CA" sz="11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100" dirty="0" smtClean="0"/>
                        <a:t>valeur(15:0)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241925">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100" dirty="0" smtClean="0"/>
                        <a:t>si (RA</a:t>
                      </a:r>
                      <a:r>
                        <a:rPr lang="fr-CA" sz="1100" baseline="0" dirty="0" smtClean="0"/>
                        <a:t> </a:t>
                      </a:r>
                      <a:r>
                        <a:rPr lang="fr-CA" sz="1100" dirty="0" smtClean="0"/>
                        <a:t>◊</a:t>
                      </a:r>
                      <a:r>
                        <a:rPr lang="fr-CA" sz="1100" baseline="0" dirty="0" smtClean="0"/>
                        <a:t> RB)</a:t>
                      </a:r>
                      <a:br>
                        <a:rPr lang="fr-CA" sz="1100" baseline="0" dirty="0" smtClean="0"/>
                      </a:br>
                      <a:r>
                        <a:rPr lang="fr-CA" sz="1100" baseline="0" dirty="0" err="1" smtClean="0"/>
                        <a:t>goto</a:t>
                      </a:r>
                      <a:r>
                        <a:rPr lang="fr-CA" sz="1100" baseline="0" dirty="0" smtClean="0"/>
                        <a:t> (CP + valeur)</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10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code</a:t>
                      </a:r>
                      <a:r>
                        <a:rPr lang="fr-CA" sz="1100" baseline="0" dirty="0" smtClean="0"/>
                        <a:t> de </a:t>
                      </a:r>
                      <a:r>
                        <a:rPr lang="fr-CA" sz="1100" dirty="0" smtClean="0"/>
                        <a:t>◊</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RB</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RA</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100" dirty="0" smtClean="0"/>
                        <a:t>valeur(15:0)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241925">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100" dirty="0" smtClean="0"/>
                        <a:t>RC := MD</a:t>
                      </a:r>
                      <a:r>
                        <a:rPr lang="en-CA" sz="1100" dirty="0" smtClean="0"/>
                        <a:t>[RA +</a:t>
                      </a:r>
                      <a:r>
                        <a:rPr lang="fr-CA" sz="1100" dirty="0" smtClean="0"/>
                        <a:t> valeur]</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11</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0000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RC</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RA</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100" dirty="0" smtClean="0"/>
                        <a:t>valeur(15:0)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241925">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100" dirty="0" smtClean="0"/>
                        <a:t>MD</a:t>
                      </a:r>
                      <a:r>
                        <a:rPr lang="en-CA" sz="1100" dirty="0" smtClean="0"/>
                        <a:t>[RA +</a:t>
                      </a:r>
                      <a:r>
                        <a:rPr lang="fr-CA" sz="1100" dirty="0" smtClean="0"/>
                        <a:t> valeur] := </a:t>
                      </a:r>
                      <a:r>
                        <a:rPr lang="en-CA" sz="1100" dirty="0" smtClean="0"/>
                        <a:t>RB</a:t>
                      </a:r>
                      <a:endParaRPr lang="fr-CA" sz="1100" dirty="0" smtClean="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11</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0001</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RB</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fr-CA" sz="1100" dirty="0" smtClean="0"/>
                        <a:t>RA</a:t>
                      </a:r>
                      <a:endParaRPr lang="fr-CA" sz="11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100" dirty="0" smtClean="0"/>
                        <a:t>valeur(15:0)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bl>
          </a:graphicData>
        </a:graphic>
      </p:graphicFrame>
      <p:sp>
        <p:nvSpPr>
          <p:cNvPr id="10" name="ZoneTexte 16"/>
          <p:cNvSpPr txBox="1">
            <a:spLocks noChangeArrowheads="1"/>
          </p:cNvSpPr>
          <p:nvPr/>
        </p:nvSpPr>
        <p:spPr bwMode="auto">
          <a:xfrm>
            <a:off x="304800" y="3794308"/>
            <a:ext cx="1752600" cy="2046714"/>
          </a:xfrm>
          <a:prstGeom prst="rect">
            <a:avLst/>
          </a:prstGeom>
          <a:solidFill>
            <a:schemeClr val="bg1"/>
          </a:solidFill>
          <a:ln w="9525">
            <a:solidFill>
              <a:schemeClr val="tx2"/>
            </a:solidFill>
            <a:miter lim="800000"/>
            <a:headEnd/>
            <a:tailEnd/>
          </a:ln>
        </p:spPr>
        <p:txBody>
          <a:bodyPr wrap="square" lIns="91440" tIns="91440" rIns="91440" bIns="91440" anchor="ctr">
            <a:spAutoFit/>
          </a:bodyPr>
          <a:lstStyle/>
          <a:p>
            <a:r>
              <a:rPr lang="en-CA" sz="1100" dirty="0" smtClean="0">
                <a:solidFill>
                  <a:srgbClr val="000000"/>
                </a:solidFill>
                <a:latin typeface="+mn-lt"/>
              </a:rPr>
              <a:t>Bits 29:26</a:t>
            </a:r>
          </a:p>
          <a:p>
            <a:r>
              <a:rPr lang="en-CA" sz="1100" dirty="0" smtClean="0">
                <a:solidFill>
                  <a:srgbClr val="000000"/>
                </a:solidFill>
                <a:latin typeface="+mn-lt"/>
              </a:rPr>
              <a:t>(cat. 2)</a:t>
            </a:r>
          </a:p>
          <a:p>
            <a:endParaRPr lang="en-CA" sz="1100" dirty="0">
              <a:solidFill>
                <a:srgbClr val="000000"/>
              </a:solidFill>
              <a:latin typeface="+mn-lt"/>
            </a:endParaRPr>
          </a:p>
          <a:p>
            <a:r>
              <a:rPr lang="en-CA" sz="1100" dirty="0">
                <a:solidFill>
                  <a:srgbClr val="000000"/>
                </a:solidFill>
                <a:latin typeface="+mn-lt"/>
              </a:rPr>
              <a:t>0: </a:t>
            </a:r>
            <a:r>
              <a:rPr lang="en-CA" sz="1100" dirty="0" err="1" smtClean="0">
                <a:solidFill>
                  <a:srgbClr val="000000"/>
                </a:solidFill>
                <a:latin typeface="+mn-lt"/>
              </a:rPr>
              <a:t>si</a:t>
            </a:r>
            <a:r>
              <a:rPr lang="en-CA" sz="1100" dirty="0" smtClean="0">
                <a:solidFill>
                  <a:srgbClr val="000000"/>
                </a:solidFill>
                <a:latin typeface="+mn-lt"/>
              </a:rPr>
              <a:t> =</a:t>
            </a:r>
            <a:endParaRPr lang="en-CA" sz="1100" dirty="0">
              <a:solidFill>
                <a:srgbClr val="000000"/>
              </a:solidFill>
              <a:latin typeface="+mn-lt"/>
            </a:endParaRPr>
          </a:p>
          <a:p>
            <a:r>
              <a:rPr lang="en-CA" sz="1100" dirty="0">
                <a:solidFill>
                  <a:srgbClr val="000000"/>
                </a:solidFill>
                <a:latin typeface="+mn-lt"/>
              </a:rPr>
              <a:t>1: </a:t>
            </a:r>
            <a:r>
              <a:rPr lang="en-CA" sz="1100" dirty="0" err="1" smtClean="0">
                <a:solidFill>
                  <a:srgbClr val="000000"/>
                </a:solidFill>
                <a:latin typeface="+mn-lt"/>
              </a:rPr>
              <a:t>si</a:t>
            </a:r>
            <a:r>
              <a:rPr lang="en-CA" sz="1100" dirty="0" smtClean="0">
                <a:solidFill>
                  <a:srgbClr val="000000"/>
                </a:solidFill>
                <a:latin typeface="+mn-lt"/>
              </a:rPr>
              <a:t> !=</a:t>
            </a:r>
            <a:endParaRPr lang="en-CA" sz="1100" dirty="0">
              <a:solidFill>
                <a:srgbClr val="000000"/>
              </a:solidFill>
              <a:latin typeface="+mn-lt"/>
            </a:endParaRPr>
          </a:p>
          <a:p>
            <a:r>
              <a:rPr lang="en-CA" sz="1100" dirty="0">
                <a:solidFill>
                  <a:srgbClr val="000000"/>
                </a:solidFill>
                <a:latin typeface="+mn-lt"/>
              </a:rPr>
              <a:t>2: </a:t>
            </a:r>
            <a:r>
              <a:rPr lang="en-CA" sz="1100" dirty="0" err="1" smtClean="0">
                <a:solidFill>
                  <a:srgbClr val="000000"/>
                </a:solidFill>
                <a:latin typeface="+mn-lt"/>
              </a:rPr>
              <a:t>si</a:t>
            </a:r>
            <a:r>
              <a:rPr lang="en-CA" sz="1100" dirty="0" smtClean="0">
                <a:solidFill>
                  <a:srgbClr val="000000"/>
                </a:solidFill>
                <a:latin typeface="+mn-lt"/>
              </a:rPr>
              <a:t> &lt;</a:t>
            </a:r>
            <a:endParaRPr lang="en-CA" sz="1100" dirty="0">
              <a:solidFill>
                <a:srgbClr val="000000"/>
              </a:solidFill>
              <a:latin typeface="+mn-lt"/>
            </a:endParaRPr>
          </a:p>
          <a:p>
            <a:r>
              <a:rPr lang="en-CA" sz="1100" dirty="0">
                <a:solidFill>
                  <a:srgbClr val="000000"/>
                </a:solidFill>
                <a:latin typeface="+mn-lt"/>
              </a:rPr>
              <a:t>3: </a:t>
            </a:r>
            <a:r>
              <a:rPr lang="en-CA" sz="1100" dirty="0" err="1" smtClean="0">
                <a:solidFill>
                  <a:srgbClr val="000000"/>
                </a:solidFill>
                <a:latin typeface="+mn-lt"/>
              </a:rPr>
              <a:t>si</a:t>
            </a:r>
            <a:r>
              <a:rPr lang="en-CA" sz="1100" dirty="0" smtClean="0">
                <a:solidFill>
                  <a:srgbClr val="000000"/>
                </a:solidFill>
                <a:latin typeface="+mn-lt"/>
              </a:rPr>
              <a:t> &gt;</a:t>
            </a:r>
            <a:endParaRPr lang="en-CA" sz="1100" dirty="0">
              <a:solidFill>
                <a:srgbClr val="000000"/>
              </a:solidFill>
              <a:latin typeface="+mn-lt"/>
            </a:endParaRPr>
          </a:p>
          <a:p>
            <a:r>
              <a:rPr lang="fr-CA" sz="1100" dirty="0">
                <a:solidFill>
                  <a:srgbClr val="000000"/>
                </a:solidFill>
                <a:latin typeface="+mn-lt"/>
              </a:rPr>
              <a:t>4: </a:t>
            </a:r>
            <a:r>
              <a:rPr lang="fr-CA" sz="1100" dirty="0" smtClean="0">
                <a:solidFill>
                  <a:srgbClr val="000000"/>
                </a:solidFill>
                <a:latin typeface="+mn-lt"/>
              </a:rPr>
              <a:t>si &lt;=</a:t>
            </a:r>
            <a:endParaRPr lang="fr-CA" sz="1100" dirty="0">
              <a:solidFill>
                <a:srgbClr val="000000"/>
              </a:solidFill>
              <a:latin typeface="+mn-lt"/>
            </a:endParaRPr>
          </a:p>
          <a:p>
            <a:r>
              <a:rPr lang="pt-BR" sz="1100" dirty="0">
                <a:solidFill>
                  <a:srgbClr val="000000"/>
                </a:solidFill>
                <a:latin typeface="+mn-lt"/>
              </a:rPr>
              <a:t>5: </a:t>
            </a:r>
            <a:r>
              <a:rPr lang="pt-BR" sz="1100" dirty="0" smtClean="0">
                <a:solidFill>
                  <a:srgbClr val="000000"/>
                </a:solidFill>
                <a:latin typeface="+mn-lt"/>
              </a:rPr>
              <a:t>si &gt;=</a:t>
            </a:r>
            <a:endParaRPr lang="pt-BR" sz="1100" dirty="0">
              <a:solidFill>
                <a:srgbClr val="000000"/>
              </a:solidFill>
              <a:latin typeface="+mn-lt"/>
            </a:endParaRPr>
          </a:p>
          <a:p>
            <a:r>
              <a:rPr lang="en-CA" sz="1100" dirty="0">
                <a:solidFill>
                  <a:srgbClr val="000000"/>
                </a:solidFill>
                <a:latin typeface="+mn-lt"/>
              </a:rPr>
              <a:t>6: </a:t>
            </a:r>
            <a:r>
              <a:rPr lang="en-CA" sz="1100" dirty="0" err="1" smtClean="0">
                <a:solidFill>
                  <a:srgbClr val="000000"/>
                </a:solidFill>
                <a:latin typeface="+mn-lt"/>
              </a:rPr>
              <a:t>toujours</a:t>
            </a:r>
            <a:endParaRPr lang="en-CA" sz="1100" dirty="0">
              <a:solidFill>
                <a:srgbClr val="000000"/>
              </a:solidFill>
              <a:latin typeface="+mn-lt"/>
            </a:endParaRPr>
          </a:p>
          <a:p>
            <a:r>
              <a:rPr lang="pt-BR" sz="1100" dirty="0">
                <a:solidFill>
                  <a:srgbClr val="000000"/>
                </a:solidFill>
                <a:latin typeface="+mn-lt"/>
              </a:rPr>
              <a:t>7: </a:t>
            </a:r>
            <a:r>
              <a:rPr lang="pt-BR" sz="1100" dirty="0" smtClean="0">
                <a:solidFill>
                  <a:srgbClr val="000000"/>
                </a:solidFill>
                <a:latin typeface="+mn-lt"/>
              </a:rPr>
              <a:t>jamais</a:t>
            </a:r>
            <a:endParaRPr lang="fr-CA" sz="1100" dirty="0">
              <a:latin typeface="+mn-lt"/>
            </a:endParaRPr>
          </a:p>
        </p:txBody>
      </p:sp>
    </p:spTree>
    <p:extLst>
      <p:ext uri="{BB962C8B-B14F-4D97-AF65-F5344CB8AC3E}">
        <p14:creationId xmlns:p14="http://schemas.microsoft.com/office/powerpoint/2010/main" val="41094215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re 1"/>
          <p:cNvSpPr>
            <a:spLocks noGrp="1"/>
          </p:cNvSpPr>
          <p:nvPr>
            <p:ph type="title"/>
          </p:nvPr>
        </p:nvSpPr>
        <p:spPr/>
        <p:txBody>
          <a:bodyPr/>
          <a:lstStyle/>
          <a:p>
            <a:r>
              <a:rPr lang="fr-CA" dirty="0" smtClean="0"/>
              <a:t>Exemples d’encodage d’instructions</a:t>
            </a:r>
          </a:p>
        </p:txBody>
      </p:sp>
      <p:sp>
        <p:nvSpPr>
          <p:cNvPr id="3" name="Espace réservé du numéro de diapositive 2"/>
          <p:cNvSpPr>
            <a:spLocks noGrp="1"/>
          </p:cNvSpPr>
          <p:nvPr>
            <p:ph type="sldNum" sz="quarter" idx="10"/>
          </p:nvPr>
        </p:nvSpPr>
        <p:spPr/>
        <p:txBody>
          <a:bodyPr/>
          <a:lstStyle/>
          <a:p>
            <a:pPr>
              <a:defRPr/>
            </a:pPr>
            <a:fld id="{F23118BB-6CFE-458E-A330-791086FE35CD}" type="slidenum">
              <a:rPr lang="fr-CA"/>
              <a:pPr>
                <a:defRPr/>
              </a:pPr>
              <a:t>15</a:t>
            </a:fld>
            <a:endParaRPr lang="fr-CA"/>
          </a:p>
        </p:txBody>
      </p:sp>
      <p:graphicFrame>
        <p:nvGraphicFramePr>
          <p:cNvPr id="8" name="Tableau 7"/>
          <p:cNvGraphicFramePr>
            <a:graphicFrameLocks noGrp="1"/>
          </p:cNvGraphicFramePr>
          <p:nvPr>
            <p:extLst>
              <p:ext uri="{D42A27DB-BD31-4B8C-83A1-F6EECF244321}">
                <p14:modId xmlns:p14="http://schemas.microsoft.com/office/powerpoint/2010/main" val="343429278"/>
              </p:ext>
            </p:extLst>
          </p:nvPr>
        </p:nvGraphicFramePr>
        <p:xfrm>
          <a:off x="2420956" y="1406964"/>
          <a:ext cx="9201720" cy="3406657"/>
        </p:xfrm>
        <a:graphic>
          <a:graphicData uri="http://schemas.openxmlformats.org/drawingml/2006/table">
            <a:tbl>
              <a:tblPr firstRow="1" bandRow="1">
                <a:tableStyleId>{B301B821-A1FF-4177-AEE7-76D212191A09}</a:tableStyleId>
              </a:tblPr>
              <a:tblGrid>
                <a:gridCol w="1982687"/>
                <a:gridCol w="1183638"/>
                <a:gridCol w="1183638"/>
                <a:gridCol w="1183638"/>
                <a:gridCol w="1183638"/>
                <a:gridCol w="1183638"/>
                <a:gridCol w="1300843"/>
              </a:tblGrid>
              <a:tr h="576065">
                <a:tc>
                  <a:txBody>
                    <a:bodyPr/>
                    <a:lstStyle/>
                    <a:p>
                      <a:pPr marL="0" marR="0" algn="ctr">
                        <a:spcBef>
                          <a:spcPts val="200"/>
                        </a:spcBef>
                        <a:spcAft>
                          <a:spcPts val="200"/>
                        </a:spcAft>
                      </a:pPr>
                      <a:r>
                        <a:rPr lang="fr-CA" sz="1400" dirty="0" smtClean="0"/>
                        <a:t>Instruction</a:t>
                      </a:r>
                      <a:endParaRPr lang="fr-CA" sz="1400" b="1"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31-30</a:t>
                      </a:r>
                    </a:p>
                    <a:p>
                      <a:pPr marL="0" marR="0" algn="ctr">
                        <a:spcBef>
                          <a:spcPts val="200"/>
                        </a:spcBef>
                        <a:spcAft>
                          <a:spcPts val="200"/>
                        </a:spcAft>
                      </a:pPr>
                      <a:r>
                        <a:rPr lang="fr-CA" sz="1400" dirty="0" smtClean="0"/>
                        <a:t>catégorie</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29:26</a:t>
                      </a:r>
                    </a:p>
                    <a:p>
                      <a:pPr marL="0" marR="0" algn="ctr">
                        <a:spcBef>
                          <a:spcPts val="200"/>
                        </a:spcBef>
                        <a:spcAft>
                          <a:spcPts val="200"/>
                        </a:spcAft>
                      </a:pPr>
                      <a:r>
                        <a:rPr lang="fr-CA" sz="1400" dirty="0" smtClean="0"/>
                        <a:t>détails</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25:21</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20:16</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a:t>bits </a:t>
                      </a:r>
                      <a:r>
                        <a:rPr lang="fr-CA" sz="1400" dirty="0" smtClean="0"/>
                        <a:t>15:5</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a:t>bits </a:t>
                      </a:r>
                      <a:r>
                        <a:rPr lang="fr-CA" sz="1400" dirty="0" smtClean="0"/>
                        <a:t>4:0</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algn="l">
                        <a:spcBef>
                          <a:spcPts val="200"/>
                        </a:spcBef>
                        <a:spcAft>
                          <a:spcPts val="200"/>
                        </a:spcAft>
                      </a:pPr>
                      <a:r>
                        <a:rPr lang="fr-CA" sz="1400" dirty="0" smtClean="0"/>
                        <a:t>R7 := R5</a:t>
                      </a:r>
                      <a:r>
                        <a:rPr lang="fr-CA" sz="1400" baseline="0" dirty="0" smtClean="0"/>
                        <a:t> + R2</a:t>
                      </a:r>
                      <a:endParaRPr lang="fr-CA" sz="1400" dirty="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2</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7</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5</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400" dirty="0" smtClean="0">
                          <a:latin typeface="+mn-lt"/>
                          <a:ea typeface="Times New Roman"/>
                        </a:rPr>
                        <a:t>2</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R9</a:t>
                      </a:r>
                      <a:r>
                        <a:rPr lang="fr-CA" sz="1400" baseline="0" dirty="0" smtClean="0"/>
                        <a:t> := R0 – R11</a:t>
                      </a:r>
                      <a:endParaRPr lang="fr-CA" sz="1400" dirty="0" smtClean="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3</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9</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fr-CA" sz="1400" dirty="0" smtClean="0">
                          <a:latin typeface="+mn-lt"/>
                          <a:ea typeface="Times New Roman"/>
                        </a:rPr>
                        <a:t>0</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smtClean="0">
                          <a:latin typeface="+mn-lt"/>
                        </a:rPr>
                        <a:t>11</a:t>
                      </a:r>
                      <a:endParaRPr lang="fr-FR" sz="1400" dirty="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R8 := R4</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8</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4</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smtClean="0">
                          <a:latin typeface="+mn-lt"/>
                        </a:rPr>
                        <a:t>-</a:t>
                      </a:r>
                      <a:endParaRPr lang="fr-FR" sz="1400" dirty="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R31 := R0 ET 0xFF</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en-CA" sz="1400" dirty="0" smtClean="0">
                          <a:latin typeface="+mn-lt"/>
                          <a:ea typeface="Times New Roman"/>
                        </a:rPr>
                        <a:t>4</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en-CA" sz="1400" dirty="0" smtClean="0">
                          <a:latin typeface="+mn-lt"/>
                          <a:ea typeface="Times New Roman"/>
                        </a:rPr>
                        <a:t>31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en-CA" sz="1400" dirty="0" smtClean="0">
                          <a:latin typeface="+mn-lt"/>
                          <a:ea typeface="Times New Roman"/>
                        </a:rPr>
                        <a:t>0</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FR" sz="1400" dirty="0" smtClean="0"/>
                        <a:t>255</a:t>
                      </a:r>
                      <a:endParaRPr lang="fr-FR" sz="1400" dirty="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p>
                  </a:txBody>
                  <a:tcPr marT="0" marB="0" anchor="ct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Si R8 = R9, </a:t>
                      </a:r>
                      <a:r>
                        <a:rPr lang="fr-CA" sz="1400" dirty="0" err="1" smtClean="0"/>
                        <a:t>goto</a:t>
                      </a:r>
                      <a:r>
                        <a:rPr lang="fr-CA" sz="1400" dirty="0" smtClean="0"/>
                        <a:t> PC + 25</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2</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en-CA" sz="1400" dirty="0" smtClean="0">
                          <a:latin typeface="+mn-lt"/>
                          <a:ea typeface="Times New Roman"/>
                        </a:rPr>
                        <a:t>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en-CA" sz="1400" dirty="0" smtClean="0">
                          <a:latin typeface="+mn-lt"/>
                          <a:ea typeface="Times New Roman"/>
                        </a:rPr>
                        <a:t>8</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en-CA" sz="1400" dirty="0" smtClean="0">
                          <a:latin typeface="+mn-lt"/>
                          <a:ea typeface="Times New Roman"/>
                        </a:rPr>
                        <a:t>9</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400" dirty="0" smtClean="0">
                          <a:latin typeface="+mn-lt"/>
                          <a:ea typeface="Times New Roman"/>
                        </a:rPr>
                        <a:t>25</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R12 := MD</a:t>
                      </a:r>
                      <a:r>
                        <a:rPr lang="en-CA" sz="1400" dirty="0" smtClean="0"/>
                        <a:t>[R0</a:t>
                      </a:r>
                      <a:r>
                        <a:rPr lang="en-CA" sz="1400" baseline="0" dirty="0" smtClean="0"/>
                        <a:t> + </a:t>
                      </a:r>
                      <a:r>
                        <a:rPr lang="en-CA" sz="1400" dirty="0" smtClean="0"/>
                        <a:t>240]</a:t>
                      </a:r>
                      <a:endParaRPr lang="fr-CA" sz="1400" dirty="0" smtClean="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3</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en-CA" sz="1400" dirty="0" smtClean="0">
                          <a:latin typeface="+mn-lt"/>
                          <a:ea typeface="Times New Roman"/>
                        </a:rPr>
                        <a:t>12</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en-CA" sz="1400" dirty="0" smtClean="0">
                          <a:latin typeface="+mn-lt"/>
                          <a:ea typeface="Times New Roman"/>
                        </a:rPr>
                        <a:t>0</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en-CA" sz="1400" dirty="0" smtClean="0">
                          <a:latin typeface="+mn-lt"/>
                          <a:ea typeface="Times New Roman"/>
                        </a:rPr>
                        <a:t>240</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MD[R0 + 28] := R10</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3</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en-CA" sz="1400" dirty="0" smtClean="0">
                          <a:latin typeface="+mn-lt"/>
                          <a:ea typeface="Times New Roman"/>
                        </a:rPr>
                        <a:t>10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en-CA" sz="1400" dirty="0" smtClean="0">
                          <a:latin typeface="+mn-lt"/>
                          <a:ea typeface="Times New Roman"/>
                        </a:rPr>
                        <a:t>0</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en-CA" sz="1400" dirty="0" smtClean="0">
                          <a:latin typeface="+mn-lt"/>
                          <a:ea typeface="Times New Roman"/>
                        </a:rPr>
                        <a:t>28</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R14 := MD[R7 + 4]</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3</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en-CA" sz="1400" dirty="0" smtClean="0">
                          <a:latin typeface="+mn-lt"/>
                          <a:ea typeface="Times New Roman"/>
                        </a:rPr>
                        <a:t>14</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en-CA" sz="1400" dirty="0" smtClean="0">
                          <a:latin typeface="+mn-lt"/>
                          <a:ea typeface="Times New Roman"/>
                        </a:rPr>
                        <a:t>7</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en-CA" sz="1400" dirty="0" smtClean="0">
                          <a:latin typeface="+mn-lt"/>
                          <a:ea typeface="Times New Roman"/>
                        </a:rPr>
                        <a:t>4</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ZoneTexte 16"/>
          <p:cNvSpPr txBox="1">
            <a:spLocks noChangeArrowheads="1"/>
          </p:cNvSpPr>
          <p:nvPr/>
        </p:nvSpPr>
        <p:spPr bwMode="auto">
          <a:xfrm>
            <a:off x="304800" y="1445297"/>
            <a:ext cx="1752600" cy="2046714"/>
          </a:xfrm>
          <a:prstGeom prst="rect">
            <a:avLst/>
          </a:prstGeom>
          <a:solidFill>
            <a:schemeClr val="bg1"/>
          </a:solidFill>
          <a:ln w="9525">
            <a:solidFill>
              <a:schemeClr val="tx2"/>
            </a:solidFill>
            <a:miter lim="800000"/>
            <a:headEnd/>
            <a:tailEnd/>
          </a:ln>
        </p:spPr>
        <p:txBody>
          <a:bodyPr wrap="square" lIns="91440" tIns="91440" rIns="91440" bIns="91440" anchor="ctr">
            <a:spAutoFit/>
          </a:bodyPr>
          <a:lstStyle/>
          <a:p>
            <a:r>
              <a:rPr lang="en-CA" sz="1100" dirty="0" smtClean="0">
                <a:solidFill>
                  <a:srgbClr val="000000"/>
                </a:solidFill>
                <a:latin typeface="+mn-lt"/>
              </a:rPr>
              <a:t>Bits 29:26</a:t>
            </a:r>
          </a:p>
          <a:p>
            <a:r>
              <a:rPr lang="en-CA" sz="1100" dirty="0" smtClean="0">
                <a:solidFill>
                  <a:srgbClr val="000000"/>
                </a:solidFill>
                <a:latin typeface="+mn-lt"/>
              </a:rPr>
              <a:t>(cat. 0 et 1)</a:t>
            </a:r>
          </a:p>
          <a:p>
            <a:endParaRPr lang="en-CA" sz="1100" dirty="0">
              <a:solidFill>
                <a:srgbClr val="000000"/>
              </a:solidFill>
              <a:latin typeface="+mn-lt"/>
            </a:endParaRPr>
          </a:p>
          <a:p>
            <a:r>
              <a:rPr lang="en-CA" sz="1100" dirty="0">
                <a:solidFill>
                  <a:srgbClr val="000000"/>
                </a:solidFill>
                <a:latin typeface="+mn-lt"/>
              </a:rPr>
              <a:t>0: F &lt;= A</a:t>
            </a:r>
          </a:p>
          <a:p>
            <a:r>
              <a:rPr lang="en-CA" sz="1100" dirty="0">
                <a:solidFill>
                  <a:srgbClr val="000000"/>
                </a:solidFill>
                <a:latin typeface="+mn-lt"/>
              </a:rPr>
              <a:t>1: F &lt;= B</a:t>
            </a:r>
          </a:p>
          <a:p>
            <a:r>
              <a:rPr lang="en-CA" sz="1100" dirty="0">
                <a:solidFill>
                  <a:srgbClr val="000000"/>
                </a:solidFill>
                <a:latin typeface="+mn-lt"/>
              </a:rPr>
              <a:t>2: F &lt;= A + B</a:t>
            </a:r>
          </a:p>
          <a:p>
            <a:r>
              <a:rPr lang="en-CA" sz="1100" dirty="0">
                <a:solidFill>
                  <a:srgbClr val="000000"/>
                </a:solidFill>
                <a:latin typeface="+mn-lt"/>
              </a:rPr>
              <a:t>3: F &lt;= A – B</a:t>
            </a:r>
          </a:p>
          <a:p>
            <a:r>
              <a:rPr lang="fr-CA" sz="1100" dirty="0">
                <a:solidFill>
                  <a:srgbClr val="000000"/>
                </a:solidFill>
                <a:latin typeface="+mn-lt"/>
              </a:rPr>
              <a:t>4: F &lt;= A ET B</a:t>
            </a:r>
          </a:p>
          <a:p>
            <a:r>
              <a:rPr lang="pt-BR" sz="1100" dirty="0">
                <a:solidFill>
                  <a:srgbClr val="000000"/>
                </a:solidFill>
                <a:latin typeface="+mn-lt"/>
              </a:rPr>
              <a:t>5: F &lt;= A OU B</a:t>
            </a:r>
          </a:p>
          <a:p>
            <a:r>
              <a:rPr lang="en-CA" sz="1100" dirty="0">
                <a:solidFill>
                  <a:srgbClr val="000000"/>
                </a:solidFill>
                <a:latin typeface="+mn-lt"/>
              </a:rPr>
              <a:t>6: F &lt;= NON A</a:t>
            </a:r>
          </a:p>
          <a:p>
            <a:r>
              <a:rPr lang="pt-BR" sz="1100" dirty="0">
                <a:solidFill>
                  <a:srgbClr val="000000"/>
                </a:solidFill>
                <a:latin typeface="+mn-lt"/>
              </a:rPr>
              <a:t>7: F &lt;= A OUX </a:t>
            </a:r>
            <a:r>
              <a:rPr lang="pt-BR" sz="1100" dirty="0" smtClean="0">
                <a:solidFill>
                  <a:srgbClr val="000000"/>
                </a:solidFill>
                <a:latin typeface="+mn-lt"/>
              </a:rPr>
              <a:t>B</a:t>
            </a:r>
            <a:endParaRPr lang="fr-CA" sz="1100" dirty="0">
              <a:latin typeface="+mn-lt"/>
            </a:endParaRPr>
          </a:p>
        </p:txBody>
      </p:sp>
      <p:graphicFrame>
        <p:nvGraphicFramePr>
          <p:cNvPr id="9" name="Tableau 8"/>
          <p:cNvGraphicFramePr>
            <a:graphicFrameLocks noGrp="1"/>
          </p:cNvGraphicFramePr>
          <p:nvPr>
            <p:extLst/>
          </p:nvPr>
        </p:nvGraphicFramePr>
        <p:xfrm>
          <a:off x="2420955" y="5008740"/>
          <a:ext cx="9059843" cy="1696860"/>
        </p:xfrm>
        <a:graphic>
          <a:graphicData uri="http://schemas.openxmlformats.org/drawingml/2006/table">
            <a:tbl>
              <a:tblPr firstRow="1" bandRow="1">
                <a:tableStyleId>{B301B821-A1FF-4177-AEE7-76D212191A09}</a:tableStyleId>
              </a:tblPr>
              <a:tblGrid>
                <a:gridCol w="1977143"/>
                <a:gridCol w="1180329"/>
                <a:gridCol w="1180329"/>
                <a:gridCol w="1180329"/>
                <a:gridCol w="1180329"/>
                <a:gridCol w="1180329"/>
                <a:gridCol w="1181055"/>
              </a:tblGrid>
              <a:tr h="393880">
                <a:tc>
                  <a:txBody>
                    <a:bodyPr/>
                    <a:lstStyle/>
                    <a:p>
                      <a:pPr marL="0" marR="0" algn="ctr">
                        <a:spcBef>
                          <a:spcPts val="200"/>
                        </a:spcBef>
                        <a:spcAft>
                          <a:spcPts val="200"/>
                        </a:spcAft>
                      </a:pPr>
                      <a:r>
                        <a:rPr lang="fr-CA" sz="1100" dirty="0" smtClean="0"/>
                        <a:t>Instruction</a:t>
                      </a:r>
                      <a:endParaRPr lang="fr-CA" sz="1100" b="1"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bits 31-30</a:t>
                      </a:r>
                    </a:p>
                    <a:p>
                      <a:pPr marL="0" marR="0" algn="ctr">
                        <a:spcBef>
                          <a:spcPts val="200"/>
                        </a:spcBef>
                        <a:spcAft>
                          <a:spcPts val="200"/>
                        </a:spcAft>
                      </a:pPr>
                      <a:r>
                        <a:rPr lang="fr-CA" sz="1100" dirty="0" smtClean="0"/>
                        <a:t>catégorie</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bits 29:26</a:t>
                      </a:r>
                    </a:p>
                    <a:p>
                      <a:pPr marL="0" marR="0" algn="ctr">
                        <a:spcBef>
                          <a:spcPts val="200"/>
                        </a:spcBef>
                        <a:spcAft>
                          <a:spcPts val="200"/>
                        </a:spcAft>
                      </a:pPr>
                      <a:r>
                        <a:rPr lang="fr-CA" sz="1100" dirty="0" smtClean="0"/>
                        <a:t>détails</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bits 25:21</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bits 20:16</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a:t>bits </a:t>
                      </a:r>
                      <a:r>
                        <a:rPr lang="fr-CA" sz="1100" dirty="0" smtClean="0"/>
                        <a:t>15:5</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a:t>bits </a:t>
                      </a:r>
                      <a:r>
                        <a:rPr lang="fr-CA" sz="1100" dirty="0" smtClean="0"/>
                        <a:t>4:0</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1925">
                <a:tc>
                  <a:txBody>
                    <a:bodyPr/>
                    <a:lstStyle/>
                    <a:p>
                      <a:pPr marL="0" marR="0" algn="l">
                        <a:spcBef>
                          <a:spcPts val="200"/>
                        </a:spcBef>
                        <a:spcAft>
                          <a:spcPts val="200"/>
                        </a:spcAft>
                      </a:pPr>
                      <a:r>
                        <a:rPr lang="fr-CA" sz="1100" dirty="0" smtClean="0"/>
                        <a:t>RC := RA ◊ RB</a:t>
                      </a:r>
                      <a:endParaRPr lang="fr-CA" sz="1100" dirty="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00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code de ◊</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RC</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RA</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100" dirty="0" smtClean="0"/>
                        <a:t>RB</a:t>
                      </a:r>
                      <a:endParaRPr lang="fr-CA" sz="11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1925">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100" dirty="0" smtClean="0"/>
                        <a:t>RC := RA ◊ valeur</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01</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code</a:t>
                      </a:r>
                      <a:r>
                        <a:rPr lang="fr-CA" sz="1100" baseline="0" dirty="0" smtClean="0"/>
                        <a:t> de </a:t>
                      </a:r>
                      <a:r>
                        <a:rPr lang="fr-CA" sz="1100" dirty="0" smtClean="0"/>
                        <a:t>◊</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RC</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fr-CA" sz="1100" dirty="0" smtClean="0"/>
                        <a:t>RA</a:t>
                      </a:r>
                      <a:endParaRPr lang="fr-CA" sz="11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100" dirty="0" smtClean="0"/>
                        <a:t>valeur(15:0)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241925">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100" dirty="0" smtClean="0"/>
                        <a:t>si (RA</a:t>
                      </a:r>
                      <a:r>
                        <a:rPr lang="fr-CA" sz="1100" baseline="0" dirty="0" smtClean="0"/>
                        <a:t> </a:t>
                      </a:r>
                      <a:r>
                        <a:rPr lang="fr-CA" sz="1100" dirty="0" smtClean="0"/>
                        <a:t>◊</a:t>
                      </a:r>
                      <a:r>
                        <a:rPr lang="fr-CA" sz="1100" baseline="0" dirty="0" smtClean="0"/>
                        <a:t> RB)</a:t>
                      </a:r>
                      <a:br>
                        <a:rPr lang="fr-CA" sz="1100" baseline="0" dirty="0" smtClean="0"/>
                      </a:br>
                      <a:r>
                        <a:rPr lang="fr-CA" sz="1100" baseline="0" dirty="0" err="1" smtClean="0"/>
                        <a:t>goto</a:t>
                      </a:r>
                      <a:r>
                        <a:rPr lang="fr-CA" sz="1100" baseline="0" dirty="0" smtClean="0"/>
                        <a:t> (CP + valeur)</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10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code</a:t>
                      </a:r>
                      <a:r>
                        <a:rPr lang="fr-CA" sz="1100" baseline="0" dirty="0" smtClean="0"/>
                        <a:t> de </a:t>
                      </a:r>
                      <a:r>
                        <a:rPr lang="fr-CA" sz="1100" dirty="0" smtClean="0"/>
                        <a:t>◊</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RB</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RA</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100" dirty="0" smtClean="0"/>
                        <a:t>valeur(15:0)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241925">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100" dirty="0" smtClean="0"/>
                        <a:t>RC := MD</a:t>
                      </a:r>
                      <a:r>
                        <a:rPr lang="en-CA" sz="1100" dirty="0" smtClean="0"/>
                        <a:t>[RA +</a:t>
                      </a:r>
                      <a:r>
                        <a:rPr lang="fr-CA" sz="1100" dirty="0" smtClean="0"/>
                        <a:t> valeur]</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11</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0000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RC</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RA</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100" dirty="0" smtClean="0"/>
                        <a:t>valeur(15:0)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241925">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100" dirty="0" smtClean="0"/>
                        <a:t>MD</a:t>
                      </a:r>
                      <a:r>
                        <a:rPr lang="en-CA" sz="1100" dirty="0" smtClean="0"/>
                        <a:t>[RA +</a:t>
                      </a:r>
                      <a:r>
                        <a:rPr lang="fr-CA" sz="1100" dirty="0" smtClean="0"/>
                        <a:t> valeur] := </a:t>
                      </a:r>
                      <a:r>
                        <a:rPr lang="en-CA" sz="1100" dirty="0" smtClean="0"/>
                        <a:t>RB</a:t>
                      </a:r>
                      <a:endParaRPr lang="fr-CA" sz="1100" dirty="0" smtClean="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11</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0001</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RB</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fr-CA" sz="1100" dirty="0" smtClean="0"/>
                        <a:t>RA</a:t>
                      </a:r>
                      <a:endParaRPr lang="fr-CA" sz="11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100" dirty="0" smtClean="0"/>
                        <a:t>valeur(15:0)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bl>
          </a:graphicData>
        </a:graphic>
      </p:graphicFrame>
      <p:sp>
        <p:nvSpPr>
          <p:cNvPr id="10" name="ZoneTexte 16"/>
          <p:cNvSpPr txBox="1">
            <a:spLocks noChangeArrowheads="1"/>
          </p:cNvSpPr>
          <p:nvPr/>
        </p:nvSpPr>
        <p:spPr bwMode="auto">
          <a:xfrm>
            <a:off x="304800" y="3794308"/>
            <a:ext cx="1752600" cy="2046714"/>
          </a:xfrm>
          <a:prstGeom prst="rect">
            <a:avLst/>
          </a:prstGeom>
          <a:solidFill>
            <a:schemeClr val="bg1"/>
          </a:solidFill>
          <a:ln w="9525">
            <a:solidFill>
              <a:schemeClr val="tx2"/>
            </a:solidFill>
            <a:miter lim="800000"/>
            <a:headEnd/>
            <a:tailEnd/>
          </a:ln>
        </p:spPr>
        <p:txBody>
          <a:bodyPr wrap="square" lIns="91440" tIns="91440" rIns="91440" bIns="91440" anchor="ctr">
            <a:spAutoFit/>
          </a:bodyPr>
          <a:lstStyle/>
          <a:p>
            <a:r>
              <a:rPr lang="en-CA" sz="1100" dirty="0" smtClean="0">
                <a:solidFill>
                  <a:srgbClr val="000000"/>
                </a:solidFill>
                <a:latin typeface="+mn-lt"/>
              </a:rPr>
              <a:t>Bits 29:26</a:t>
            </a:r>
          </a:p>
          <a:p>
            <a:r>
              <a:rPr lang="en-CA" sz="1100" dirty="0" smtClean="0">
                <a:solidFill>
                  <a:srgbClr val="000000"/>
                </a:solidFill>
                <a:latin typeface="+mn-lt"/>
              </a:rPr>
              <a:t>(cat. 2)</a:t>
            </a:r>
          </a:p>
          <a:p>
            <a:endParaRPr lang="en-CA" sz="1100" dirty="0">
              <a:solidFill>
                <a:srgbClr val="000000"/>
              </a:solidFill>
              <a:latin typeface="+mn-lt"/>
            </a:endParaRPr>
          </a:p>
          <a:p>
            <a:r>
              <a:rPr lang="en-CA" sz="1100" dirty="0">
                <a:solidFill>
                  <a:srgbClr val="000000"/>
                </a:solidFill>
                <a:latin typeface="+mn-lt"/>
              </a:rPr>
              <a:t>0: </a:t>
            </a:r>
            <a:r>
              <a:rPr lang="en-CA" sz="1100" dirty="0" err="1" smtClean="0">
                <a:solidFill>
                  <a:srgbClr val="000000"/>
                </a:solidFill>
                <a:latin typeface="+mn-lt"/>
              </a:rPr>
              <a:t>si</a:t>
            </a:r>
            <a:r>
              <a:rPr lang="en-CA" sz="1100" dirty="0" smtClean="0">
                <a:solidFill>
                  <a:srgbClr val="000000"/>
                </a:solidFill>
                <a:latin typeface="+mn-lt"/>
              </a:rPr>
              <a:t> =</a:t>
            </a:r>
            <a:endParaRPr lang="en-CA" sz="1100" dirty="0">
              <a:solidFill>
                <a:srgbClr val="000000"/>
              </a:solidFill>
              <a:latin typeface="+mn-lt"/>
            </a:endParaRPr>
          </a:p>
          <a:p>
            <a:r>
              <a:rPr lang="en-CA" sz="1100" dirty="0">
                <a:solidFill>
                  <a:srgbClr val="000000"/>
                </a:solidFill>
                <a:latin typeface="+mn-lt"/>
              </a:rPr>
              <a:t>1: </a:t>
            </a:r>
            <a:r>
              <a:rPr lang="en-CA" sz="1100" dirty="0" err="1" smtClean="0">
                <a:solidFill>
                  <a:srgbClr val="000000"/>
                </a:solidFill>
                <a:latin typeface="+mn-lt"/>
              </a:rPr>
              <a:t>si</a:t>
            </a:r>
            <a:r>
              <a:rPr lang="en-CA" sz="1100" dirty="0" smtClean="0">
                <a:solidFill>
                  <a:srgbClr val="000000"/>
                </a:solidFill>
                <a:latin typeface="+mn-lt"/>
              </a:rPr>
              <a:t> !=</a:t>
            </a:r>
            <a:endParaRPr lang="en-CA" sz="1100" dirty="0">
              <a:solidFill>
                <a:srgbClr val="000000"/>
              </a:solidFill>
              <a:latin typeface="+mn-lt"/>
            </a:endParaRPr>
          </a:p>
          <a:p>
            <a:r>
              <a:rPr lang="en-CA" sz="1100" dirty="0">
                <a:solidFill>
                  <a:srgbClr val="000000"/>
                </a:solidFill>
                <a:latin typeface="+mn-lt"/>
              </a:rPr>
              <a:t>2: </a:t>
            </a:r>
            <a:r>
              <a:rPr lang="en-CA" sz="1100" dirty="0" err="1" smtClean="0">
                <a:solidFill>
                  <a:srgbClr val="000000"/>
                </a:solidFill>
                <a:latin typeface="+mn-lt"/>
              </a:rPr>
              <a:t>si</a:t>
            </a:r>
            <a:r>
              <a:rPr lang="en-CA" sz="1100" dirty="0" smtClean="0">
                <a:solidFill>
                  <a:srgbClr val="000000"/>
                </a:solidFill>
                <a:latin typeface="+mn-lt"/>
              </a:rPr>
              <a:t> &lt;</a:t>
            </a:r>
            <a:endParaRPr lang="en-CA" sz="1100" dirty="0">
              <a:solidFill>
                <a:srgbClr val="000000"/>
              </a:solidFill>
              <a:latin typeface="+mn-lt"/>
            </a:endParaRPr>
          </a:p>
          <a:p>
            <a:r>
              <a:rPr lang="en-CA" sz="1100" dirty="0">
                <a:solidFill>
                  <a:srgbClr val="000000"/>
                </a:solidFill>
                <a:latin typeface="+mn-lt"/>
              </a:rPr>
              <a:t>3: </a:t>
            </a:r>
            <a:r>
              <a:rPr lang="en-CA" sz="1100" dirty="0" err="1" smtClean="0">
                <a:solidFill>
                  <a:srgbClr val="000000"/>
                </a:solidFill>
                <a:latin typeface="+mn-lt"/>
              </a:rPr>
              <a:t>si</a:t>
            </a:r>
            <a:r>
              <a:rPr lang="en-CA" sz="1100" dirty="0" smtClean="0">
                <a:solidFill>
                  <a:srgbClr val="000000"/>
                </a:solidFill>
                <a:latin typeface="+mn-lt"/>
              </a:rPr>
              <a:t> &gt;</a:t>
            </a:r>
            <a:endParaRPr lang="en-CA" sz="1100" dirty="0">
              <a:solidFill>
                <a:srgbClr val="000000"/>
              </a:solidFill>
              <a:latin typeface="+mn-lt"/>
            </a:endParaRPr>
          </a:p>
          <a:p>
            <a:r>
              <a:rPr lang="fr-CA" sz="1100" dirty="0">
                <a:solidFill>
                  <a:srgbClr val="000000"/>
                </a:solidFill>
                <a:latin typeface="+mn-lt"/>
              </a:rPr>
              <a:t>4: </a:t>
            </a:r>
            <a:r>
              <a:rPr lang="fr-CA" sz="1100" dirty="0" smtClean="0">
                <a:solidFill>
                  <a:srgbClr val="000000"/>
                </a:solidFill>
                <a:latin typeface="+mn-lt"/>
              </a:rPr>
              <a:t>si &lt;=</a:t>
            </a:r>
            <a:endParaRPr lang="fr-CA" sz="1100" dirty="0">
              <a:solidFill>
                <a:srgbClr val="000000"/>
              </a:solidFill>
              <a:latin typeface="+mn-lt"/>
            </a:endParaRPr>
          </a:p>
          <a:p>
            <a:r>
              <a:rPr lang="pt-BR" sz="1100" dirty="0">
                <a:solidFill>
                  <a:srgbClr val="000000"/>
                </a:solidFill>
                <a:latin typeface="+mn-lt"/>
              </a:rPr>
              <a:t>5: </a:t>
            </a:r>
            <a:r>
              <a:rPr lang="pt-BR" sz="1100" dirty="0" smtClean="0">
                <a:solidFill>
                  <a:srgbClr val="000000"/>
                </a:solidFill>
                <a:latin typeface="+mn-lt"/>
              </a:rPr>
              <a:t>si &gt;=</a:t>
            </a:r>
            <a:endParaRPr lang="pt-BR" sz="1100" dirty="0">
              <a:solidFill>
                <a:srgbClr val="000000"/>
              </a:solidFill>
              <a:latin typeface="+mn-lt"/>
            </a:endParaRPr>
          </a:p>
          <a:p>
            <a:r>
              <a:rPr lang="en-CA" sz="1100" dirty="0">
                <a:solidFill>
                  <a:srgbClr val="000000"/>
                </a:solidFill>
                <a:latin typeface="+mn-lt"/>
              </a:rPr>
              <a:t>6: </a:t>
            </a:r>
            <a:r>
              <a:rPr lang="en-CA" sz="1100" dirty="0" err="1" smtClean="0">
                <a:solidFill>
                  <a:srgbClr val="000000"/>
                </a:solidFill>
                <a:latin typeface="+mn-lt"/>
              </a:rPr>
              <a:t>toujours</a:t>
            </a:r>
            <a:endParaRPr lang="en-CA" sz="1100" dirty="0">
              <a:solidFill>
                <a:srgbClr val="000000"/>
              </a:solidFill>
              <a:latin typeface="+mn-lt"/>
            </a:endParaRPr>
          </a:p>
          <a:p>
            <a:r>
              <a:rPr lang="pt-BR" sz="1100" dirty="0">
                <a:solidFill>
                  <a:srgbClr val="000000"/>
                </a:solidFill>
                <a:latin typeface="+mn-lt"/>
              </a:rPr>
              <a:t>7: </a:t>
            </a:r>
            <a:r>
              <a:rPr lang="pt-BR" sz="1100" dirty="0" smtClean="0">
                <a:solidFill>
                  <a:srgbClr val="000000"/>
                </a:solidFill>
                <a:latin typeface="+mn-lt"/>
              </a:rPr>
              <a:t>jamais</a:t>
            </a:r>
            <a:endParaRPr lang="fr-CA" sz="1100" dirty="0">
              <a:latin typeface="+mn-lt"/>
            </a:endParaRPr>
          </a:p>
        </p:txBody>
      </p:sp>
    </p:spTree>
    <p:extLst>
      <p:ext uri="{BB962C8B-B14F-4D97-AF65-F5344CB8AC3E}">
        <p14:creationId xmlns:p14="http://schemas.microsoft.com/office/powerpoint/2010/main" val="22063649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re 1"/>
          <p:cNvSpPr>
            <a:spLocks noGrp="1"/>
          </p:cNvSpPr>
          <p:nvPr>
            <p:ph type="title"/>
          </p:nvPr>
        </p:nvSpPr>
        <p:spPr/>
        <p:txBody>
          <a:bodyPr/>
          <a:lstStyle/>
          <a:p>
            <a:r>
              <a:rPr lang="fr-CA" dirty="0" smtClean="0"/>
              <a:t>Exemple de programme</a:t>
            </a:r>
          </a:p>
        </p:txBody>
      </p:sp>
      <p:sp>
        <p:nvSpPr>
          <p:cNvPr id="3" name="Espace réservé du numéro de diapositive 2"/>
          <p:cNvSpPr>
            <a:spLocks noGrp="1"/>
          </p:cNvSpPr>
          <p:nvPr>
            <p:ph type="sldNum" sz="quarter" idx="10"/>
          </p:nvPr>
        </p:nvSpPr>
        <p:spPr/>
        <p:txBody>
          <a:bodyPr/>
          <a:lstStyle/>
          <a:p>
            <a:pPr>
              <a:defRPr/>
            </a:pPr>
            <a:fld id="{DB760376-C8D3-43EB-867E-4178CFC75524}" type="slidenum">
              <a:rPr lang="fr-CA"/>
              <a:pPr>
                <a:defRPr/>
              </a:pPr>
              <a:t>16</a:t>
            </a:fld>
            <a:endParaRPr lang="fr-CA"/>
          </a:p>
        </p:txBody>
      </p:sp>
      <p:graphicFrame>
        <p:nvGraphicFramePr>
          <p:cNvPr id="8" name="Tableau 7"/>
          <p:cNvGraphicFramePr>
            <a:graphicFrameLocks noGrp="1"/>
          </p:cNvGraphicFramePr>
          <p:nvPr>
            <p:extLst>
              <p:ext uri="{D42A27DB-BD31-4B8C-83A1-F6EECF244321}">
                <p14:modId xmlns:p14="http://schemas.microsoft.com/office/powerpoint/2010/main" val="1538925852"/>
              </p:ext>
            </p:extLst>
          </p:nvPr>
        </p:nvGraphicFramePr>
        <p:xfrm>
          <a:off x="1658958" y="1447800"/>
          <a:ext cx="8780442" cy="3406657"/>
        </p:xfrm>
        <a:graphic>
          <a:graphicData uri="http://schemas.openxmlformats.org/drawingml/2006/table">
            <a:tbl>
              <a:tblPr firstRow="1" bandRow="1">
                <a:tableStyleId>{B301B821-A1FF-4177-AEE7-76D212191A09}</a:tableStyleId>
              </a:tblPr>
              <a:tblGrid>
                <a:gridCol w="870788"/>
                <a:gridCol w="1487596"/>
                <a:gridCol w="1070343"/>
                <a:gridCol w="1070343"/>
                <a:gridCol w="1070343"/>
                <a:gridCol w="1070343"/>
                <a:gridCol w="1070343"/>
                <a:gridCol w="1070343"/>
              </a:tblGrid>
              <a:tr h="576065">
                <a:tc>
                  <a:txBody>
                    <a:bodyPr/>
                    <a:lstStyle/>
                    <a:p>
                      <a:pPr marL="0" marR="0" algn="ctr">
                        <a:spcBef>
                          <a:spcPts val="200"/>
                        </a:spcBef>
                        <a:spcAft>
                          <a:spcPts val="200"/>
                        </a:spcAft>
                      </a:pPr>
                      <a:r>
                        <a:rPr lang="fr-CA" sz="1400" dirty="0" smtClean="0"/>
                        <a:t>Adresse</a:t>
                      </a:r>
                      <a:endParaRPr lang="fr-CA" sz="1400" b="1"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Instruction</a:t>
                      </a:r>
                      <a:endParaRPr lang="fr-CA" sz="1400" b="1"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31-30</a:t>
                      </a:r>
                    </a:p>
                    <a:p>
                      <a:pPr marL="0" marR="0" algn="ctr">
                        <a:spcBef>
                          <a:spcPts val="200"/>
                        </a:spcBef>
                        <a:spcAft>
                          <a:spcPts val="200"/>
                        </a:spcAft>
                      </a:pPr>
                      <a:r>
                        <a:rPr lang="fr-CA" sz="1400" dirty="0" smtClean="0"/>
                        <a:t>catégorie</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29:26</a:t>
                      </a:r>
                    </a:p>
                    <a:p>
                      <a:pPr marL="0" marR="0" algn="ctr">
                        <a:spcBef>
                          <a:spcPts val="200"/>
                        </a:spcBef>
                        <a:spcAft>
                          <a:spcPts val="200"/>
                        </a:spcAft>
                      </a:pPr>
                      <a:r>
                        <a:rPr lang="fr-CA" sz="1400" dirty="0" smtClean="0"/>
                        <a:t>détails</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25:21</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20:16</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a:t>bits </a:t>
                      </a:r>
                      <a:r>
                        <a:rPr lang="fr-CA" sz="1400" dirty="0" smtClean="0"/>
                        <a:t>15:5</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a:t>bits </a:t>
                      </a:r>
                      <a:r>
                        <a:rPr lang="fr-CA" sz="1400" dirty="0" smtClean="0"/>
                        <a:t>4:0</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algn="l">
                        <a:spcBef>
                          <a:spcPts val="200"/>
                        </a:spcBef>
                        <a:spcAft>
                          <a:spcPts val="200"/>
                        </a:spcAft>
                      </a:pPr>
                      <a:r>
                        <a:rPr lang="fr-CA" sz="1400" dirty="0" smtClean="0"/>
                        <a:t>0</a:t>
                      </a:r>
                      <a:endParaRPr lang="fr-CA" sz="1400" dirty="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200"/>
                        </a:spcBef>
                        <a:spcAft>
                          <a:spcPts val="200"/>
                        </a:spcAft>
                      </a:pPr>
                      <a:r>
                        <a:rPr lang="fr-CA" sz="1400" dirty="0" smtClean="0"/>
                        <a:t>R0 := M[0]</a:t>
                      </a:r>
                      <a:endParaRPr lang="fr-CA" sz="1400" dirty="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CA" sz="1400" dirty="0" smtClean="0">
                        <a:latin typeface="+mn-lt"/>
                        <a:ea typeface="Times New Roman"/>
                      </a:endParaRPr>
                    </a:p>
                  </a:txBody>
                  <a:tcPr marL="68580" marR="68580" marT="0" marB="0" anchor="ct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1</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R1 := M[1]</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2</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Si R0</a:t>
                      </a:r>
                      <a:r>
                        <a:rPr lang="fr-CA" sz="1400" baseline="0" dirty="0" smtClean="0"/>
                        <a:t> &gt; R1, </a:t>
                      </a:r>
                      <a:r>
                        <a:rPr lang="fr-CA" sz="1400" baseline="0" dirty="0" err="1" smtClean="0"/>
                        <a:t>goto</a:t>
                      </a:r>
                      <a:r>
                        <a:rPr lang="fr-CA" sz="1400" baseline="0" dirty="0" smtClean="0"/>
                        <a:t> 5</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3</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R12 := R1 – R0</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4</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err="1" smtClean="0"/>
                        <a:t>goto</a:t>
                      </a:r>
                      <a:r>
                        <a:rPr lang="fr-CA" sz="1400" dirty="0" smtClean="0"/>
                        <a:t> 6</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5</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R12 := R0 – R1</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6</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M[3] := R12</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7</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err="1" smtClean="0"/>
                        <a:t>Goto</a:t>
                      </a:r>
                      <a:r>
                        <a:rPr lang="fr-CA" sz="1400" dirty="0" smtClean="0"/>
                        <a:t> 7</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r>
            </a:tbl>
          </a:graphicData>
        </a:graphic>
      </p:graphicFrame>
    </p:spTree>
    <p:extLst>
      <p:ext uri="{BB962C8B-B14F-4D97-AF65-F5344CB8AC3E}">
        <p14:creationId xmlns:p14="http://schemas.microsoft.com/office/powerpoint/2010/main" val="31690120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re 1"/>
          <p:cNvSpPr>
            <a:spLocks noGrp="1"/>
          </p:cNvSpPr>
          <p:nvPr>
            <p:ph type="title"/>
          </p:nvPr>
        </p:nvSpPr>
        <p:spPr/>
        <p:txBody>
          <a:bodyPr/>
          <a:lstStyle/>
          <a:p>
            <a:r>
              <a:rPr lang="fr-CA" dirty="0" smtClean="0"/>
              <a:t>Le problème du logiciel</a:t>
            </a:r>
          </a:p>
        </p:txBody>
      </p:sp>
      <p:sp>
        <p:nvSpPr>
          <p:cNvPr id="7" name="Espace réservé du contenu 6"/>
          <p:cNvSpPr>
            <a:spLocks noGrp="1"/>
          </p:cNvSpPr>
          <p:nvPr>
            <p:ph sz="half" idx="1"/>
          </p:nvPr>
        </p:nvSpPr>
        <p:spPr/>
        <p:txBody>
          <a:bodyPr/>
          <a:lstStyle/>
          <a:p>
            <a:r>
              <a:rPr lang="fr-CA" dirty="0" smtClean="0"/>
              <a:t>L’écriture directe d’un programme en codes de 32 bits est ardue.</a:t>
            </a:r>
          </a:p>
          <a:p>
            <a:r>
              <a:rPr lang="fr-CA" dirty="0" smtClean="0"/>
              <a:t>Pour simplifier la tâche, on utilise un assembleur qui donne automatiquement les codes numériques des instructions à partir de leur représentation symbolique.</a:t>
            </a:r>
          </a:p>
          <a:p>
            <a:r>
              <a:rPr lang="fr-CA" dirty="0" smtClean="0"/>
              <a:t>Pour les programmes très complexes, cependant, on utilise plutôt un compilateur qui accepte en entrée un programme dans un langage de haut niveau comme C ou Python et qui produit les codes des instructions.</a:t>
            </a:r>
          </a:p>
        </p:txBody>
      </p:sp>
      <p:sp>
        <p:nvSpPr>
          <p:cNvPr id="2" name="Espace réservé du contenu 1"/>
          <p:cNvSpPr>
            <a:spLocks noGrp="1"/>
          </p:cNvSpPr>
          <p:nvPr>
            <p:ph sz="half" idx="2"/>
          </p:nvPr>
        </p:nvSpPr>
        <p:spPr/>
        <p:txBody>
          <a:bodyPr/>
          <a:lstStyle/>
          <a:p>
            <a:r>
              <a:rPr lang="fr-CA" dirty="0"/>
              <a:t>Le compilateur doit s’appuyer sur une connaissance approfondie des instructions pouvant être réalisées par le processeur ainsi que des architectures de son chemin des données et de son unité de contrôle.</a:t>
            </a:r>
          </a:p>
          <a:p>
            <a:r>
              <a:rPr lang="fr-CA" dirty="0"/>
              <a:t>Un simulateur et un débogueur seraient bien aussi … </a:t>
            </a:r>
            <a:r>
              <a:rPr lang="fr-CA" dirty="0" smtClean="0">
                <a:sym typeface="Wingdings" pitchFamily="2" charset="2"/>
              </a:rPr>
              <a:t></a:t>
            </a:r>
            <a:endParaRPr lang="fr-CA" dirty="0"/>
          </a:p>
        </p:txBody>
      </p:sp>
      <p:sp>
        <p:nvSpPr>
          <p:cNvPr id="3" name="Espace réservé du numéro de diapositive 2"/>
          <p:cNvSpPr>
            <a:spLocks noGrp="1"/>
          </p:cNvSpPr>
          <p:nvPr>
            <p:ph type="sldNum" sz="quarter" idx="10"/>
          </p:nvPr>
        </p:nvSpPr>
        <p:spPr/>
        <p:txBody>
          <a:bodyPr/>
          <a:lstStyle/>
          <a:p>
            <a:pPr>
              <a:defRPr/>
            </a:pPr>
            <a:fld id="{DB760376-C8D3-43EB-867E-4178CFC75524}" type="slidenum">
              <a:rPr lang="fr-CA"/>
              <a:pPr>
                <a:defRPr/>
              </a:pPr>
              <a:t>17</a:t>
            </a:fld>
            <a:endParaRPr lang="fr-CA"/>
          </a:p>
        </p:txBody>
      </p:sp>
    </p:spTree>
    <p:extLst>
      <p:ext uri="{BB962C8B-B14F-4D97-AF65-F5344CB8AC3E}">
        <p14:creationId xmlns:p14="http://schemas.microsoft.com/office/powerpoint/2010/main" val="19486516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Vous devriez maintenant être capable de …</a:t>
            </a:r>
            <a:endParaRPr lang="fr-CA" dirty="0"/>
          </a:p>
        </p:txBody>
      </p:sp>
      <p:sp>
        <p:nvSpPr>
          <p:cNvPr id="4" name="Espace réservé du contenu 3"/>
          <p:cNvSpPr>
            <a:spLocks noGrp="1"/>
          </p:cNvSpPr>
          <p:nvPr>
            <p:ph sz="half" idx="1"/>
          </p:nvPr>
        </p:nvSpPr>
        <p:spPr/>
        <p:txBody>
          <a:bodyPr/>
          <a:lstStyle/>
          <a:p>
            <a:r>
              <a:rPr lang="fr-CA" sz="1800" dirty="0" smtClean="0"/>
              <a:t>Expliquer </a:t>
            </a:r>
            <a:r>
              <a:rPr lang="fr-CA" sz="1800" dirty="0"/>
              <a:t>comment effectuer l’encodage et le décodage des instructions. (B2)</a:t>
            </a:r>
          </a:p>
          <a:p>
            <a:r>
              <a:rPr lang="fr-CA" sz="1800" dirty="0"/>
              <a:t>Interpréter et écrire des programmes simples pour le processeur. (B3</a:t>
            </a:r>
            <a:r>
              <a:rPr lang="fr-CA" sz="1800" dirty="0" smtClean="0"/>
              <a:t>)</a:t>
            </a:r>
            <a:endParaRPr lang="fr-CA" sz="1800" dirty="0"/>
          </a:p>
        </p:txBody>
      </p:sp>
      <p:sp>
        <p:nvSpPr>
          <p:cNvPr id="3" name="Espace réservé du numéro de diapositive 2"/>
          <p:cNvSpPr>
            <a:spLocks noGrp="1"/>
          </p:cNvSpPr>
          <p:nvPr>
            <p:ph type="sldNum" sz="quarter" idx="10"/>
          </p:nvPr>
        </p:nvSpPr>
        <p:spPr/>
        <p:txBody>
          <a:bodyPr/>
          <a:lstStyle/>
          <a:p>
            <a:pPr>
              <a:defRPr/>
            </a:pPr>
            <a:fld id="{D28BE8E4-6591-45C6-A272-62105CCA8EB3}" type="slidenum">
              <a:rPr lang="fr-CA" smtClean="0"/>
              <a:pPr>
                <a:defRPr/>
              </a:pPr>
              <a:t>18</a:t>
            </a:fld>
            <a:endParaRPr lang="fr-CA"/>
          </a:p>
        </p:txBody>
      </p:sp>
      <p:graphicFrame>
        <p:nvGraphicFramePr>
          <p:cNvPr id="5" name="Tableau 4"/>
          <p:cNvGraphicFramePr>
            <a:graphicFrameLocks noGrp="1"/>
          </p:cNvGraphicFramePr>
          <p:nvPr>
            <p:extLst>
              <p:ext uri="{D42A27DB-BD31-4B8C-83A1-F6EECF244321}">
                <p14:modId xmlns:p14="http://schemas.microsoft.com/office/powerpoint/2010/main" val="1478154495"/>
              </p:ext>
            </p:extLst>
          </p:nvPr>
        </p:nvGraphicFramePr>
        <p:xfrm>
          <a:off x="6934200" y="5029200"/>
          <a:ext cx="4745264" cy="1592748"/>
        </p:xfrm>
        <a:graphic>
          <a:graphicData uri="http://schemas.openxmlformats.org/drawingml/2006/table">
            <a:tbl>
              <a:tblPr firstRow="1" bandRow="1">
                <a:tableStyleId>{5C22544A-7EE6-4342-B048-85BDC9FD1C3A}</a:tableStyleId>
              </a:tblPr>
              <a:tblGrid>
                <a:gridCol w="533400"/>
                <a:gridCol w="4211864"/>
              </a:tblGrid>
              <a:tr h="165044">
                <a:tc>
                  <a:txBody>
                    <a:bodyPr/>
                    <a:lstStyle/>
                    <a:p>
                      <a:r>
                        <a:rPr lang="fr-CA" sz="1100" dirty="0" smtClean="0"/>
                        <a:t>Code</a:t>
                      </a:r>
                      <a:endParaRPr lang="fr-FR" sz="1100" dirty="0"/>
                    </a:p>
                  </a:txBody>
                  <a:tcPr/>
                </a:tc>
                <a:tc>
                  <a:txBody>
                    <a:bodyPr/>
                    <a:lstStyle/>
                    <a:p>
                      <a:r>
                        <a:rPr lang="fr-CA" sz="1100" dirty="0" smtClean="0"/>
                        <a:t>Niveau (http://fr.wikipedia.org/wiki/Taxonomie_de_Bloom)</a:t>
                      </a:r>
                      <a:endParaRPr lang="fr-FR" sz="1100" dirty="0"/>
                    </a:p>
                  </a:txBody>
                  <a:tcPr/>
                </a:tc>
              </a:tr>
              <a:tr h="165044">
                <a:tc>
                  <a:txBody>
                    <a:bodyPr/>
                    <a:lstStyle/>
                    <a:p>
                      <a:r>
                        <a:rPr lang="fr-CA" sz="1100" dirty="0" smtClean="0"/>
                        <a:t>B1</a:t>
                      </a:r>
                      <a:endParaRPr lang="fr-FR" sz="1100" dirty="0"/>
                    </a:p>
                  </a:txBody>
                  <a:tcPr/>
                </a:tc>
                <a:tc>
                  <a:txBody>
                    <a:bodyPr/>
                    <a:lstStyle/>
                    <a:p>
                      <a:r>
                        <a:rPr lang="fr-CA" sz="1100" dirty="0" smtClean="0"/>
                        <a:t>Connaissance</a:t>
                      </a:r>
                      <a:r>
                        <a:rPr lang="fr-CA" sz="1100" baseline="0" dirty="0" smtClean="0"/>
                        <a:t> – mémoriser de l’information.</a:t>
                      </a:r>
                      <a:endParaRPr lang="fr-FR" sz="1100" dirty="0"/>
                    </a:p>
                  </a:txBody>
                  <a:tcPr/>
                </a:tc>
              </a:tr>
              <a:tr h="165044">
                <a:tc>
                  <a:txBody>
                    <a:bodyPr/>
                    <a:lstStyle/>
                    <a:p>
                      <a:r>
                        <a:rPr lang="fr-CA" sz="1100" dirty="0" smtClean="0"/>
                        <a:t>B2</a:t>
                      </a:r>
                      <a:endParaRPr lang="fr-FR" sz="1100" dirty="0"/>
                    </a:p>
                  </a:txBody>
                  <a:tcPr/>
                </a:tc>
                <a:tc>
                  <a:txBody>
                    <a:bodyPr/>
                    <a:lstStyle/>
                    <a:p>
                      <a:r>
                        <a:rPr lang="fr-CA" sz="1100" dirty="0" smtClean="0"/>
                        <a:t>Compréhension</a:t>
                      </a:r>
                      <a:r>
                        <a:rPr lang="fr-CA" sz="1100" baseline="0" dirty="0" smtClean="0"/>
                        <a:t> – interpréter l’information.</a:t>
                      </a:r>
                      <a:endParaRPr lang="fr-FR" sz="1100" dirty="0"/>
                    </a:p>
                  </a:txBody>
                  <a:tcPr/>
                </a:tc>
              </a:tr>
              <a:tr h="271836">
                <a:tc>
                  <a:txBody>
                    <a:bodyPr/>
                    <a:lstStyle/>
                    <a:p>
                      <a:r>
                        <a:rPr lang="fr-CA" sz="1100" dirty="0" smtClean="0"/>
                        <a:t>B3</a:t>
                      </a:r>
                      <a:endParaRPr lang="fr-FR" sz="1100" dirty="0"/>
                    </a:p>
                  </a:txBody>
                  <a:tcPr/>
                </a:tc>
                <a:tc>
                  <a:txBody>
                    <a:bodyPr/>
                    <a:lstStyle/>
                    <a:p>
                      <a:r>
                        <a:rPr lang="fr-CA" sz="1100" dirty="0" smtClean="0"/>
                        <a:t>Application – confronter les connaissances à des cas pratiques</a:t>
                      </a:r>
                      <a:r>
                        <a:rPr lang="fr-CA" sz="1100" baseline="0" dirty="0" smtClean="0"/>
                        <a:t> simples.</a:t>
                      </a:r>
                      <a:endParaRPr lang="fr-FR" sz="1100" dirty="0"/>
                    </a:p>
                  </a:txBody>
                  <a:tcPr/>
                </a:tc>
              </a:tr>
              <a:tr h="271836">
                <a:tc>
                  <a:txBody>
                    <a:bodyPr/>
                    <a:lstStyle/>
                    <a:p>
                      <a:r>
                        <a:rPr lang="fr-CA" sz="1100" dirty="0" smtClean="0"/>
                        <a:t>B4</a:t>
                      </a:r>
                      <a:endParaRPr lang="fr-FR" sz="1100" dirty="0"/>
                    </a:p>
                  </a:txBody>
                  <a:tcPr/>
                </a:tc>
                <a:tc>
                  <a:txBody>
                    <a:bodyPr/>
                    <a:lstStyle/>
                    <a:p>
                      <a:r>
                        <a:rPr lang="fr-CA" sz="1100" dirty="0" smtClean="0"/>
                        <a:t>Analyse – décomposer un problème, cas pratiques plus complexes.</a:t>
                      </a:r>
                      <a:endParaRPr lang="fr-FR" sz="1100" dirty="0"/>
                    </a:p>
                  </a:txBody>
                  <a:tcPr/>
                </a:tc>
              </a:tr>
              <a:tr h="271836">
                <a:tc>
                  <a:txBody>
                    <a:bodyPr/>
                    <a:lstStyle/>
                    <a:p>
                      <a:r>
                        <a:rPr lang="fr-CA" sz="1100" dirty="0" smtClean="0"/>
                        <a:t>B5</a:t>
                      </a:r>
                      <a:endParaRPr lang="fr-FR" sz="1100" dirty="0"/>
                    </a:p>
                  </a:txBody>
                  <a:tcPr/>
                </a:tc>
                <a:tc>
                  <a:txBody>
                    <a:bodyPr/>
                    <a:lstStyle/>
                    <a:p>
                      <a:r>
                        <a:rPr lang="fr-CA" sz="1100" dirty="0" smtClean="0"/>
                        <a:t>Synthèse – expression personnelle, cas pratiques plus complexes.</a:t>
                      </a:r>
                      <a:endParaRPr lang="fr-FR" sz="1100" dirty="0"/>
                    </a:p>
                  </a:txBody>
                  <a:tcPr/>
                </a:tc>
              </a:tr>
            </a:tbl>
          </a:graphicData>
        </a:graphic>
      </p:graphicFrame>
    </p:spTree>
    <p:extLst>
      <p:ext uri="{BB962C8B-B14F-4D97-AF65-F5344CB8AC3E}">
        <p14:creationId xmlns:p14="http://schemas.microsoft.com/office/powerpoint/2010/main" val="2379337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Encodage du jeu d’instructions d’un processeur à usage général</a:t>
            </a:r>
            <a:r>
              <a:rPr lang="fr-CA" dirty="0" smtClean="0"/>
              <a:t/>
            </a:r>
            <a:br>
              <a:rPr lang="fr-CA" dirty="0" smtClean="0"/>
            </a:br>
            <a:r>
              <a:rPr lang="fr-CA" dirty="0" smtClean="0"/>
              <a:t>Sujets de ce thème</a:t>
            </a:r>
            <a:endParaRPr lang="fr-CA" dirty="0"/>
          </a:p>
        </p:txBody>
      </p:sp>
      <p:sp>
        <p:nvSpPr>
          <p:cNvPr id="4" name="Espace réservé du contenu 3"/>
          <p:cNvSpPr>
            <a:spLocks noGrp="1"/>
          </p:cNvSpPr>
          <p:nvPr>
            <p:ph sz="half" idx="1"/>
          </p:nvPr>
        </p:nvSpPr>
        <p:spPr/>
        <p:txBody>
          <a:bodyPr/>
          <a:lstStyle/>
          <a:p>
            <a:r>
              <a:rPr lang="fr-CA" dirty="0" smtClean="0"/>
              <a:t>Rappel: processeur </a:t>
            </a:r>
            <a:r>
              <a:rPr lang="fr-CA" dirty="0" err="1" smtClean="0"/>
              <a:t>PolyRISC</a:t>
            </a:r>
            <a:endParaRPr lang="fr-CA" dirty="0" smtClean="0"/>
          </a:p>
          <a:p>
            <a:r>
              <a:rPr lang="fr-CA" dirty="0" smtClean="0"/>
              <a:t>Les jeux d’instructions</a:t>
            </a:r>
          </a:p>
          <a:p>
            <a:r>
              <a:rPr lang="fr-CA" dirty="0" smtClean="0"/>
              <a:t>Encodage du jeu d’instructions:</a:t>
            </a:r>
          </a:p>
          <a:p>
            <a:pPr lvl="1"/>
            <a:r>
              <a:rPr lang="fr-CA" dirty="0" smtClean="0"/>
              <a:t>Opérations sur les registres</a:t>
            </a:r>
          </a:p>
          <a:p>
            <a:pPr lvl="1"/>
            <a:r>
              <a:rPr lang="fr-CA" dirty="0" smtClean="0"/>
              <a:t>Opérations registre-valeur</a:t>
            </a:r>
          </a:p>
          <a:p>
            <a:pPr lvl="1"/>
            <a:r>
              <a:rPr lang="fr-CA" dirty="0" smtClean="0"/>
              <a:t>Branchements</a:t>
            </a:r>
          </a:p>
          <a:p>
            <a:pPr lvl="1"/>
            <a:r>
              <a:rPr lang="fr-CA" dirty="0" smtClean="0"/>
              <a:t>Opérations avec la mémoire</a:t>
            </a:r>
          </a:p>
          <a:p>
            <a:r>
              <a:rPr lang="fr-CA" dirty="0" smtClean="0"/>
              <a:t>Exemples</a:t>
            </a:r>
          </a:p>
          <a:p>
            <a:r>
              <a:rPr lang="fr-CA" dirty="0" smtClean="0"/>
              <a:t>Écrire un programme</a:t>
            </a:r>
          </a:p>
          <a:p>
            <a:pPr lvl="1"/>
            <a:endParaRPr lang="fr-CA" dirty="0" smtClean="0"/>
          </a:p>
          <a:p>
            <a:endParaRPr lang="fr-CA" dirty="0"/>
          </a:p>
        </p:txBody>
      </p:sp>
      <p:sp>
        <p:nvSpPr>
          <p:cNvPr id="3" name="Espace réservé du numéro de diapositive 2"/>
          <p:cNvSpPr>
            <a:spLocks noGrp="1"/>
          </p:cNvSpPr>
          <p:nvPr>
            <p:ph type="sldNum" sz="quarter" idx="10"/>
          </p:nvPr>
        </p:nvSpPr>
        <p:spPr/>
        <p:txBody>
          <a:bodyPr/>
          <a:lstStyle/>
          <a:p>
            <a:pPr>
              <a:defRPr/>
            </a:pPr>
            <a:fld id="{D28BE8E4-6591-45C6-A272-62105CCA8EB3}" type="slidenum">
              <a:rPr lang="fr-CA" smtClean="0"/>
              <a:pPr>
                <a:defRPr/>
              </a:pPr>
              <a:t>2</a:t>
            </a:fld>
            <a:endParaRPr lang="fr-CA"/>
          </a:p>
        </p:txBody>
      </p:sp>
    </p:spTree>
    <p:extLst>
      <p:ext uri="{BB962C8B-B14F-4D97-AF65-F5344CB8AC3E}">
        <p14:creationId xmlns:p14="http://schemas.microsoft.com/office/powerpoint/2010/main" val="863208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p:txBody>
          <a:bodyPr/>
          <a:lstStyle/>
          <a:p>
            <a:r>
              <a:rPr lang="fr-CA" dirty="0" smtClean="0"/>
              <a:t>Le processeur à usage général </a:t>
            </a:r>
            <a:r>
              <a:rPr lang="fr-CA" dirty="0" err="1" smtClean="0"/>
              <a:t>PolyRISC</a:t>
            </a:r>
            <a:endParaRPr lang="fr-CA" dirty="0" smtClean="0"/>
          </a:p>
        </p:txBody>
      </p:sp>
      <p:sp>
        <p:nvSpPr>
          <p:cNvPr id="4" name="Espace réservé du numéro de diapositive 3"/>
          <p:cNvSpPr>
            <a:spLocks noGrp="1"/>
          </p:cNvSpPr>
          <p:nvPr>
            <p:ph type="sldNum" sz="quarter" idx="10"/>
          </p:nvPr>
        </p:nvSpPr>
        <p:spPr/>
        <p:txBody>
          <a:bodyPr/>
          <a:lstStyle/>
          <a:p>
            <a:pPr>
              <a:defRPr/>
            </a:pPr>
            <a:fld id="{D2479E42-5841-43BE-9BA2-EDB4141B59E3}" type="slidenum">
              <a:rPr lang="fr-CA"/>
              <a:pPr>
                <a:defRPr/>
              </a:pPr>
              <a:t>3</a:t>
            </a:fld>
            <a:endParaRPr lang="fr-CA" dirty="0"/>
          </a:p>
        </p:txBody>
      </p:sp>
      <p:pic>
        <p:nvPicPr>
          <p:cNvPr id="2" name="Image 1"/>
          <p:cNvPicPr>
            <a:picLocks noChangeAspect="1"/>
          </p:cNvPicPr>
          <p:nvPr/>
        </p:nvPicPr>
        <p:blipFill>
          <a:blip r:embed="rId2"/>
          <a:stretch>
            <a:fillRect/>
          </a:stretch>
        </p:blipFill>
        <p:spPr>
          <a:xfrm>
            <a:off x="889071" y="1295400"/>
            <a:ext cx="10464729" cy="5147065"/>
          </a:xfrm>
          <a:prstGeom prst="rect">
            <a:avLst/>
          </a:prstGeom>
        </p:spPr>
      </p:pic>
    </p:spTree>
    <p:extLst>
      <p:ext uri="{BB962C8B-B14F-4D97-AF65-F5344CB8AC3E}">
        <p14:creationId xmlns:p14="http://schemas.microsoft.com/office/powerpoint/2010/main" val="2866580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p:txBody>
          <a:bodyPr/>
          <a:lstStyle/>
          <a:p>
            <a:r>
              <a:rPr lang="fr-CA" dirty="0" smtClean="0"/>
              <a:t>Jeu d’instructions d’un processeur à usage général</a:t>
            </a:r>
          </a:p>
        </p:txBody>
      </p:sp>
      <p:sp>
        <p:nvSpPr>
          <p:cNvPr id="6147" name="Espace réservé du contenu 2"/>
          <p:cNvSpPr>
            <a:spLocks noGrp="1"/>
          </p:cNvSpPr>
          <p:nvPr>
            <p:ph sz="half" idx="1"/>
          </p:nvPr>
        </p:nvSpPr>
        <p:spPr/>
        <p:txBody>
          <a:bodyPr/>
          <a:lstStyle/>
          <a:p>
            <a:r>
              <a:rPr lang="fr-CA" dirty="0" smtClean="0"/>
              <a:t>Le jeu d’instructions (</a:t>
            </a:r>
            <a:r>
              <a:rPr lang="fr-CA" i="1" dirty="0" smtClean="0"/>
              <a:t>Instruction Set Architecture</a:t>
            </a:r>
            <a:r>
              <a:rPr lang="fr-CA" dirty="0" smtClean="0"/>
              <a:t> – ISA) est la spécification de toutes les instructions pouvant être effectuées par le processeur, leur encodage numérique, et l’inventaire des ressources mises à la disponibilité des programmeurs (comme des registres, des piles, des coprocesseurs, etc.).</a:t>
            </a:r>
          </a:p>
          <a:p>
            <a:r>
              <a:rPr lang="fr-CA" dirty="0" smtClean="0"/>
              <a:t>Le jeu d’instructions est le contrat entre les concepteurs du processeur et les programmeurs.</a:t>
            </a:r>
          </a:p>
          <a:p>
            <a:r>
              <a:rPr lang="fr-CA" dirty="0" smtClean="0"/>
              <a:t>On peut catégoriser les jeux d’instructions selon plusieurs dimensions. Une dimension concerne la forme du chemin des données du processeur, selon qu’il contient ou non des registres et de la mémoire.</a:t>
            </a:r>
          </a:p>
        </p:txBody>
      </p:sp>
      <p:sp>
        <p:nvSpPr>
          <p:cNvPr id="2" name="Espace réservé du contenu 1"/>
          <p:cNvSpPr>
            <a:spLocks noGrp="1"/>
          </p:cNvSpPr>
          <p:nvPr>
            <p:ph sz="half" idx="2"/>
          </p:nvPr>
        </p:nvSpPr>
        <p:spPr/>
        <p:txBody>
          <a:bodyPr/>
          <a:lstStyle/>
          <a:p>
            <a:r>
              <a:rPr lang="fr-CA" dirty="0"/>
              <a:t>Les processeurs de type registre-registre (</a:t>
            </a:r>
            <a:r>
              <a:rPr lang="fr-CA" i="1" dirty="0" err="1"/>
              <a:t>register-register</a:t>
            </a:r>
            <a:r>
              <a:rPr lang="fr-CA" dirty="0"/>
              <a:t> ou </a:t>
            </a:r>
            <a:r>
              <a:rPr lang="fr-CA" i="1" dirty="0" err="1"/>
              <a:t>load</a:t>
            </a:r>
            <a:r>
              <a:rPr lang="fr-CA" i="1" dirty="0"/>
              <a:t>-store</a:t>
            </a:r>
            <a:r>
              <a:rPr lang="fr-CA" dirty="0"/>
              <a:t>) sont les plus populaires. Pour ce type de processeur, les opérations peuvent être effectuées uniquement sur des valeurs gardées dans des registres. Il est possible de transférer des données entre les registres et la mémoire.</a:t>
            </a:r>
          </a:p>
          <a:p>
            <a:r>
              <a:rPr lang="fr-CA" dirty="0" smtClean="0"/>
              <a:t>On distingue aussi :</a:t>
            </a:r>
          </a:p>
          <a:p>
            <a:pPr lvl="1"/>
            <a:r>
              <a:rPr lang="fr-CA" dirty="0" smtClean="0"/>
              <a:t>Architecture Harvard: mémoires </a:t>
            </a:r>
            <a:r>
              <a:rPr lang="fr-CA" dirty="0"/>
              <a:t>séparées pour le programme et les </a:t>
            </a:r>
            <a:r>
              <a:rPr lang="fr-CA" dirty="0" smtClean="0"/>
              <a:t>données</a:t>
            </a:r>
          </a:p>
          <a:p>
            <a:pPr lvl="1"/>
            <a:r>
              <a:rPr lang="fr-CA" dirty="0" smtClean="0"/>
              <a:t>Architecture Von Neumann: une seule </a:t>
            </a:r>
            <a:r>
              <a:rPr lang="en-CA" dirty="0" smtClean="0"/>
              <a:t>m</a:t>
            </a:r>
            <a:r>
              <a:rPr lang="fr-CA" dirty="0" err="1" smtClean="0"/>
              <a:t>émoire</a:t>
            </a:r>
            <a:endParaRPr lang="fr-CA" dirty="0"/>
          </a:p>
        </p:txBody>
      </p:sp>
      <p:sp>
        <p:nvSpPr>
          <p:cNvPr id="4" name="Espace réservé du numéro de diapositive 3"/>
          <p:cNvSpPr>
            <a:spLocks noGrp="1"/>
          </p:cNvSpPr>
          <p:nvPr>
            <p:ph type="sldNum" sz="quarter" idx="10"/>
          </p:nvPr>
        </p:nvSpPr>
        <p:spPr/>
        <p:txBody>
          <a:bodyPr/>
          <a:lstStyle/>
          <a:p>
            <a:pPr>
              <a:defRPr/>
            </a:pPr>
            <a:fld id="{D2479E42-5841-43BE-9BA2-EDB4141B59E3}" type="slidenum">
              <a:rPr lang="fr-CA"/>
              <a:pPr>
                <a:defRPr/>
              </a:pPr>
              <a:t>4</a:t>
            </a:fld>
            <a:endParaRPr lang="fr-CA" dirty="0"/>
          </a:p>
        </p:txBody>
      </p:sp>
    </p:spTree>
    <p:extLst>
      <p:ext uri="{BB962C8B-B14F-4D97-AF65-F5344CB8AC3E}">
        <p14:creationId xmlns:p14="http://schemas.microsoft.com/office/powerpoint/2010/main" val="3906538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re 1"/>
          <p:cNvSpPr>
            <a:spLocks noGrp="1"/>
          </p:cNvSpPr>
          <p:nvPr>
            <p:ph type="title"/>
          </p:nvPr>
        </p:nvSpPr>
        <p:spPr/>
        <p:txBody>
          <a:bodyPr/>
          <a:lstStyle/>
          <a:p>
            <a:r>
              <a:rPr lang="fr-CA" dirty="0" smtClean="0"/>
              <a:t>Choix d’approche pour l’encodage des instructions</a:t>
            </a:r>
          </a:p>
        </p:txBody>
      </p:sp>
      <p:sp>
        <p:nvSpPr>
          <p:cNvPr id="45059" name="Espace réservé du contenu 3"/>
          <p:cNvSpPr>
            <a:spLocks noGrp="1"/>
          </p:cNvSpPr>
          <p:nvPr>
            <p:ph sz="half" idx="1"/>
          </p:nvPr>
        </p:nvSpPr>
        <p:spPr/>
        <p:txBody>
          <a:bodyPr/>
          <a:lstStyle/>
          <a:p>
            <a:r>
              <a:rPr lang="fr-CA" dirty="0"/>
              <a:t>Le code d’une instruction doit </a:t>
            </a:r>
            <a:r>
              <a:rPr lang="fr-CA" dirty="0" smtClean="0"/>
              <a:t>spécifier </a:t>
            </a:r>
            <a:r>
              <a:rPr lang="fr-CA" dirty="0"/>
              <a:t>sans ambiguïté tous les signaux de contrôle du chemin des données.</a:t>
            </a:r>
          </a:p>
          <a:p>
            <a:r>
              <a:rPr lang="fr-CA" dirty="0"/>
              <a:t>Il y a trois grandes </a:t>
            </a:r>
            <a:r>
              <a:rPr lang="fr-CA" dirty="0" smtClean="0"/>
              <a:t>approches:</a:t>
            </a:r>
          </a:p>
          <a:p>
            <a:pPr lvl="1"/>
            <a:r>
              <a:rPr lang="fr-CA" dirty="0" smtClean="0"/>
              <a:t>CISC: </a:t>
            </a:r>
            <a:r>
              <a:rPr lang="fr-CA" i="1" dirty="0" err="1" smtClean="0"/>
              <a:t>complex</a:t>
            </a:r>
            <a:r>
              <a:rPr lang="fr-CA" i="1" dirty="0" smtClean="0"/>
              <a:t> instruction set </a:t>
            </a:r>
            <a:r>
              <a:rPr lang="fr-CA" i="1" dirty="0" err="1" smtClean="0"/>
              <a:t>computing</a:t>
            </a:r>
            <a:endParaRPr lang="fr-CA" i="1" dirty="0" smtClean="0"/>
          </a:p>
          <a:p>
            <a:pPr lvl="1"/>
            <a:r>
              <a:rPr lang="fr-CA" dirty="0" smtClean="0"/>
              <a:t>RISC: </a:t>
            </a:r>
            <a:r>
              <a:rPr lang="fr-CA" i="1" dirty="0" err="1" smtClean="0"/>
              <a:t>reduced</a:t>
            </a:r>
            <a:r>
              <a:rPr lang="fr-CA" i="1" dirty="0" smtClean="0"/>
              <a:t> instruction set </a:t>
            </a:r>
            <a:r>
              <a:rPr lang="fr-CA" i="1" dirty="0" err="1" smtClean="0"/>
              <a:t>computing</a:t>
            </a:r>
            <a:endParaRPr lang="fr-CA" i="1" dirty="0" smtClean="0"/>
          </a:p>
          <a:p>
            <a:pPr lvl="1"/>
            <a:r>
              <a:rPr lang="fr-CA" dirty="0" smtClean="0"/>
              <a:t>NISC: </a:t>
            </a:r>
            <a:r>
              <a:rPr lang="fr-CA" i="1" dirty="0" smtClean="0"/>
              <a:t>no instruction set </a:t>
            </a:r>
            <a:r>
              <a:rPr lang="fr-CA" i="1" dirty="0" err="1" smtClean="0"/>
              <a:t>computing</a:t>
            </a:r>
            <a:endParaRPr lang="fr-CA" i="1" dirty="0" smtClean="0"/>
          </a:p>
          <a:p>
            <a:r>
              <a:rPr lang="fr-CA" dirty="0" smtClean="0"/>
              <a:t>Nous </a:t>
            </a:r>
            <a:r>
              <a:rPr lang="fr-CA" dirty="0"/>
              <a:t>choisissons l’approche RISC.</a:t>
            </a:r>
          </a:p>
          <a:p>
            <a:pPr lvl="1">
              <a:buFont typeface="Arial" pitchFamily="34" charset="0"/>
              <a:buChar char="•"/>
            </a:pPr>
            <a:r>
              <a:rPr lang="fr-CA" dirty="0" smtClean="0"/>
              <a:t>Les </a:t>
            </a:r>
            <a:r>
              <a:rPr lang="fr-CA" dirty="0"/>
              <a:t>signaux de contrôle du chemin des données sont encodés, ce qui réduit la taille du programme.</a:t>
            </a:r>
          </a:p>
          <a:p>
            <a:pPr lvl="1">
              <a:buFont typeface="Arial" pitchFamily="34" charset="0"/>
              <a:buChar char="•"/>
            </a:pPr>
            <a:r>
              <a:rPr lang="fr-CA" dirty="0" smtClean="0"/>
              <a:t>La </a:t>
            </a:r>
            <a:r>
              <a:rPr lang="fr-CA" dirty="0"/>
              <a:t>spécification du processeur monte alors au niveau du jeu d’instructions.</a:t>
            </a:r>
          </a:p>
          <a:p>
            <a:pPr lvl="1">
              <a:buFont typeface="Arial" pitchFamily="34" charset="0"/>
              <a:buChar char="•"/>
            </a:pPr>
            <a:r>
              <a:rPr lang="fr-CA" dirty="0" smtClean="0"/>
              <a:t>L’implémentation </a:t>
            </a:r>
            <a:r>
              <a:rPr lang="fr-CA" dirty="0"/>
              <a:t>peut être différente pour deux processeurs qui ont le même comportement.</a:t>
            </a:r>
          </a:p>
          <a:p>
            <a:pPr algn="ctr"/>
            <a:endParaRPr lang="fr-CA" dirty="0"/>
          </a:p>
          <a:p>
            <a:endParaRPr lang="fr-CA" dirty="0"/>
          </a:p>
          <a:p>
            <a:pPr lvl="1">
              <a:buNone/>
            </a:pPr>
            <a:endParaRPr lang="fr-CA" dirty="0"/>
          </a:p>
        </p:txBody>
      </p:sp>
      <p:sp>
        <p:nvSpPr>
          <p:cNvPr id="3" name="Espace réservé du numéro de diapositive 2"/>
          <p:cNvSpPr>
            <a:spLocks noGrp="1"/>
          </p:cNvSpPr>
          <p:nvPr>
            <p:ph type="sldNum" sz="quarter" idx="10"/>
          </p:nvPr>
        </p:nvSpPr>
        <p:spPr/>
        <p:txBody>
          <a:bodyPr/>
          <a:lstStyle/>
          <a:p>
            <a:pPr>
              <a:defRPr/>
            </a:pPr>
            <a:fld id="{F23118BB-6CFE-458E-A330-791086FE35CD}" type="slidenum">
              <a:rPr lang="fr-CA"/>
              <a:pPr>
                <a:defRPr/>
              </a:pPr>
              <a:t>5</a:t>
            </a:fld>
            <a:endParaRPr lang="fr-CA"/>
          </a:p>
        </p:txBody>
      </p:sp>
      <p:pic>
        <p:nvPicPr>
          <p:cNvPr id="31747" name="Picture 3"/>
          <p:cNvPicPr>
            <a:picLocks noChangeAspect="1" noChangeArrowheads="1"/>
          </p:cNvPicPr>
          <p:nvPr/>
        </p:nvPicPr>
        <p:blipFill>
          <a:blip r:embed="rId2" cstate="print"/>
          <a:srcRect/>
          <a:stretch>
            <a:fillRect/>
          </a:stretch>
        </p:blipFill>
        <p:spPr bwMode="auto">
          <a:xfrm>
            <a:off x="5874385" y="1676400"/>
            <a:ext cx="6216015" cy="3652838"/>
          </a:xfrm>
          <a:prstGeom prst="rect">
            <a:avLst/>
          </a:prstGeom>
          <a:noFill/>
          <a:ln w="9525">
            <a:noFill/>
            <a:miter lim="800000"/>
            <a:headEnd/>
            <a:tailEnd/>
          </a:ln>
          <a:effectLst/>
        </p:spPr>
      </p:pic>
      <p:sp>
        <p:nvSpPr>
          <p:cNvPr id="8" name="ZoneTexte 5"/>
          <p:cNvSpPr txBox="1">
            <a:spLocks noChangeArrowheads="1"/>
          </p:cNvSpPr>
          <p:nvPr/>
        </p:nvSpPr>
        <p:spPr bwMode="auto">
          <a:xfrm>
            <a:off x="7870430" y="5364214"/>
            <a:ext cx="4040771" cy="307777"/>
          </a:xfrm>
          <a:prstGeom prst="rect">
            <a:avLst/>
          </a:prstGeom>
          <a:noFill/>
          <a:ln w="9525">
            <a:noFill/>
            <a:miter lim="800000"/>
            <a:headEnd/>
            <a:tailEnd/>
          </a:ln>
        </p:spPr>
        <p:txBody>
          <a:bodyPr wrap="square">
            <a:spAutoFit/>
          </a:bodyPr>
          <a:lstStyle/>
          <a:p>
            <a:pPr algn="r"/>
            <a:r>
              <a:rPr lang="fr-CA" sz="700" dirty="0" smtClean="0"/>
              <a:t>NISC </a:t>
            </a:r>
            <a:r>
              <a:rPr lang="fr-CA" sz="700" dirty="0" err="1" smtClean="0"/>
              <a:t>Technology</a:t>
            </a:r>
            <a:r>
              <a:rPr lang="fr-CA" sz="700" dirty="0" smtClean="0"/>
              <a:t> and </a:t>
            </a:r>
            <a:r>
              <a:rPr lang="fr-CA" sz="700" dirty="0" err="1" smtClean="0"/>
              <a:t>Toolset</a:t>
            </a:r>
            <a:r>
              <a:rPr lang="fr-CA" sz="700" dirty="0" smtClean="0"/>
              <a:t>, </a:t>
            </a:r>
            <a:r>
              <a:rPr lang="fr-CA" sz="700" dirty="0" err="1" smtClean="0"/>
              <a:t>University</a:t>
            </a:r>
            <a:r>
              <a:rPr lang="fr-CA" sz="700" dirty="0" smtClean="0"/>
              <a:t> of </a:t>
            </a:r>
            <a:r>
              <a:rPr lang="fr-CA" sz="700" dirty="0" err="1" smtClean="0"/>
              <a:t>California</a:t>
            </a:r>
            <a:r>
              <a:rPr lang="fr-CA" sz="700" dirty="0" smtClean="0"/>
              <a:t> Irvine, </a:t>
            </a:r>
            <a:r>
              <a:rPr lang="en-US" sz="700" dirty="0" smtClean="0"/>
              <a:t>[</a:t>
            </a:r>
            <a:r>
              <a:rPr lang="fr-CA" sz="700" dirty="0" smtClean="0"/>
              <a:t>en ligne: http://www.ics.uci.edu/~nisc/], </a:t>
            </a:r>
            <a:r>
              <a:rPr lang="en-US" sz="700" dirty="0" err="1" smtClean="0"/>
              <a:t>consulté</a:t>
            </a:r>
            <a:r>
              <a:rPr lang="en-US" sz="700" dirty="0" smtClean="0"/>
              <a:t> le 2009/11/11</a:t>
            </a:r>
            <a:endParaRPr lang="fr-CA" sz="700" dirty="0"/>
          </a:p>
        </p:txBody>
      </p:sp>
    </p:spTree>
    <p:extLst>
      <p:ext uri="{BB962C8B-B14F-4D97-AF65-F5344CB8AC3E}">
        <p14:creationId xmlns:p14="http://schemas.microsoft.com/office/powerpoint/2010/main" val="3952927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re 1"/>
          <p:cNvSpPr>
            <a:spLocks noGrp="1"/>
          </p:cNvSpPr>
          <p:nvPr>
            <p:ph type="title"/>
          </p:nvPr>
        </p:nvSpPr>
        <p:spPr/>
        <p:txBody>
          <a:bodyPr/>
          <a:lstStyle/>
          <a:p>
            <a:r>
              <a:rPr lang="fr-CA" dirty="0" smtClean="0"/>
              <a:t>Encodage des instructions en mémoire</a:t>
            </a:r>
          </a:p>
        </p:txBody>
      </p:sp>
      <p:sp>
        <p:nvSpPr>
          <p:cNvPr id="45059" name="Espace réservé du contenu 3"/>
          <p:cNvSpPr>
            <a:spLocks noGrp="1"/>
          </p:cNvSpPr>
          <p:nvPr>
            <p:ph sz="half" idx="1"/>
          </p:nvPr>
        </p:nvSpPr>
        <p:spPr/>
        <p:txBody>
          <a:bodyPr/>
          <a:lstStyle/>
          <a:p>
            <a:r>
              <a:rPr lang="fr-CA" dirty="0" smtClean="0"/>
              <a:t>Considérations pour le format des instructions et de leur encodage en mémoire</a:t>
            </a:r>
          </a:p>
          <a:p>
            <a:pPr lvl="1"/>
            <a:r>
              <a:rPr lang="fr-CA" dirty="0" smtClean="0"/>
              <a:t>C’est un problème à plusieurs solutions possibles.</a:t>
            </a:r>
          </a:p>
          <a:p>
            <a:pPr lvl="1"/>
            <a:r>
              <a:rPr lang="fr-CA" dirty="0" smtClean="0"/>
              <a:t>On favorise la régularité, ce qui simplifie le décodage et accélère le processeur.</a:t>
            </a:r>
          </a:p>
          <a:p>
            <a:pPr lvl="1"/>
            <a:r>
              <a:rPr lang="fr-CA" dirty="0" smtClean="0"/>
              <a:t>L’encodage, le jeux d’instructions et les modes d’adressage sont intimement liés.</a:t>
            </a:r>
          </a:p>
        </p:txBody>
      </p:sp>
      <p:sp>
        <p:nvSpPr>
          <p:cNvPr id="2" name="Espace réservé du contenu 1"/>
          <p:cNvSpPr>
            <a:spLocks noGrp="1"/>
          </p:cNvSpPr>
          <p:nvPr>
            <p:ph sz="half" idx="2"/>
          </p:nvPr>
        </p:nvSpPr>
        <p:spPr/>
        <p:txBody>
          <a:bodyPr/>
          <a:lstStyle/>
          <a:p>
            <a:r>
              <a:rPr lang="fr-CA" dirty="0"/>
              <a:t>Choix effectués ici:</a:t>
            </a:r>
          </a:p>
          <a:p>
            <a:pPr lvl="1"/>
            <a:r>
              <a:rPr lang="fr-CA" dirty="0"/>
              <a:t>Encodage sur un seul mot de 32 bits: chaque instruction s’exécute en un seul cycle.</a:t>
            </a:r>
          </a:p>
          <a:p>
            <a:pPr lvl="1"/>
            <a:r>
              <a:rPr lang="fr-CA" dirty="0"/>
              <a:t>Le mot d’instruction est divisé en 6 champs.</a:t>
            </a:r>
          </a:p>
          <a:p>
            <a:pPr lvl="1"/>
            <a:r>
              <a:rPr lang="fr-CA" dirty="0"/>
              <a:t>Modes d’adressage limités conformément à la philosophie RISC</a:t>
            </a:r>
            <a:r>
              <a:rPr lang="fr-CA" dirty="0" smtClean="0"/>
              <a:t>.</a:t>
            </a:r>
            <a:endParaRPr lang="fr-CA" dirty="0"/>
          </a:p>
        </p:txBody>
      </p:sp>
      <p:sp>
        <p:nvSpPr>
          <p:cNvPr id="3" name="Espace réservé du numéro de diapositive 2"/>
          <p:cNvSpPr>
            <a:spLocks noGrp="1"/>
          </p:cNvSpPr>
          <p:nvPr>
            <p:ph type="sldNum" sz="quarter" idx="10"/>
          </p:nvPr>
        </p:nvSpPr>
        <p:spPr/>
        <p:txBody>
          <a:bodyPr/>
          <a:lstStyle/>
          <a:p>
            <a:pPr>
              <a:defRPr/>
            </a:pPr>
            <a:fld id="{F23118BB-6CFE-458E-A330-791086FE35CD}" type="slidenum">
              <a:rPr lang="fr-CA"/>
              <a:pPr>
                <a:defRPr/>
              </a:pPr>
              <a:t>6</a:t>
            </a:fld>
            <a:endParaRPr lang="fr-CA"/>
          </a:p>
        </p:txBody>
      </p:sp>
      <p:graphicFrame>
        <p:nvGraphicFramePr>
          <p:cNvPr id="11" name="Tableau 10"/>
          <p:cNvGraphicFramePr>
            <a:graphicFrameLocks noGrp="1"/>
          </p:cNvGraphicFramePr>
          <p:nvPr>
            <p:extLst>
              <p:ext uri="{D42A27DB-BD31-4B8C-83A1-F6EECF244321}">
                <p14:modId xmlns:p14="http://schemas.microsoft.com/office/powerpoint/2010/main" val="1850683366"/>
              </p:ext>
            </p:extLst>
          </p:nvPr>
        </p:nvGraphicFramePr>
        <p:xfrm>
          <a:off x="1981200" y="3982719"/>
          <a:ext cx="8247046" cy="2418081"/>
        </p:xfrm>
        <a:graphic>
          <a:graphicData uri="http://schemas.openxmlformats.org/drawingml/2006/table">
            <a:tbl>
              <a:tblPr firstRow="1" bandRow="1">
                <a:tableStyleId>{B301B821-A1FF-4177-AEE7-76D212191A09}</a:tableStyleId>
              </a:tblPr>
              <a:tblGrid>
                <a:gridCol w="1799764"/>
                <a:gridCol w="1074437"/>
                <a:gridCol w="1074437"/>
                <a:gridCol w="1074437"/>
                <a:gridCol w="1074437"/>
                <a:gridCol w="1074437"/>
                <a:gridCol w="1075097"/>
              </a:tblGrid>
              <a:tr h="576065">
                <a:tc>
                  <a:txBody>
                    <a:bodyPr/>
                    <a:lstStyle/>
                    <a:p>
                      <a:pPr marL="0" marR="0" algn="ctr">
                        <a:spcBef>
                          <a:spcPts val="200"/>
                        </a:spcBef>
                        <a:spcAft>
                          <a:spcPts val="200"/>
                        </a:spcAft>
                      </a:pPr>
                      <a:r>
                        <a:rPr lang="fr-CA" sz="1400" dirty="0" smtClean="0"/>
                        <a:t>Instruction</a:t>
                      </a:r>
                      <a:endParaRPr lang="fr-CA" sz="1400" b="1"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31-30</a:t>
                      </a:r>
                    </a:p>
                    <a:p>
                      <a:pPr marL="0" marR="0" algn="ctr">
                        <a:spcBef>
                          <a:spcPts val="200"/>
                        </a:spcBef>
                        <a:spcAft>
                          <a:spcPts val="200"/>
                        </a:spcAft>
                      </a:pPr>
                      <a:r>
                        <a:rPr lang="fr-CA" sz="1400" dirty="0" smtClean="0"/>
                        <a:t>catégorie</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29:26</a:t>
                      </a:r>
                    </a:p>
                    <a:p>
                      <a:pPr marL="0" marR="0" algn="ctr">
                        <a:spcBef>
                          <a:spcPts val="200"/>
                        </a:spcBef>
                        <a:spcAft>
                          <a:spcPts val="200"/>
                        </a:spcAft>
                      </a:pPr>
                      <a:r>
                        <a:rPr lang="fr-CA" sz="1400" dirty="0" smtClean="0"/>
                        <a:t>détails</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25:21</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20:16</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a:t>bits </a:t>
                      </a:r>
                      <a:r>
                        <a:rPr lang="fr-CA" sz="1400" dirty="0" smtClean="0"/>
                        <a:t>15:5</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a:t>bits </a:t>
                      </a:r>
                      <a:r>
                        <a:rPr lang="fr-CA" sz="1400" dirty="0" smtClean="0"/>
                        <a:t>4:0</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algn="l">
                        <a:spcBef>
                          <a:spcPts val="200"/>
                        </a:spcBef>
                        <a:spcAft>
                          <a:spcPts val="200"/>
                        </a:spcAft>
                      </a:pPr>
                      <a:r>
                        <a:rPr lang="fr-CA" sz="1400" dirty="0" smtClean="0"/>
                        <a:t>RC := RA ◊ RB</a:t>
                      </a:r>
                      <a:endParaRPr lang="fr-CA" sz="1400" dirty="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00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code de ◊</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RC</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RA</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400" dirty="0" smtClean="0"/>
                        <a:t>RB</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RC := RA ◊ valeur</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01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code</a:t>
                      </a:r>
                      <a:r>
                        <a:rPr lang="fr-CA" sz="1400" baseline="0" dirty="0" smtClean="0"/>
                        <a:t> de </a:t>
                      </a:r>
                      <a:r>
                        <a:rPr lang="fr-CA" sz="1400" dirty="0" smtClean="0"/>
                        <a:t>◊</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RC</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fr-CA" sz="1400" dirty="0" smtClean="0"/>
                        <a:t>RA</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400" dirty="0" smtClean="0"/>
                        <a:t>valeur(15:0)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si (RA</a:t>
                      </a:r>
                      <a:r>
                        <a:rPr lang="fr-CA" sz="1400" baseline="0" dirty="0" smtClean="0"/>
                        <a:t> </a:t>
                      </a:r>
                      <a:r>
                        <a:rPr lang="fr-CA" sz="1400" dirty="0" smtClean="0"/>
                        <a:t>◊</a:t>
                      </a:r>
                      <a:r>
                        <a:rPr lang="fr-CA" sz="1400" baseline="0" dirty="0" smtClean="0"/>
                        <a:t> RB)</a:t>
                      </a:r>
                      <a:br>
                        <a:rPr lang="fr-CA" sz="1400" baseline="0" dirty="0" smtClean="0"/>
                      </a:br>
                      <a:r>
                        <a:rPr lang="fr-CA" sz="1400" baseline="0" dirty="0" err="1" smtClean="0"/>
                        <a:t>goto</a:t>
                      </a:r>
                      <a:r>
                        <a:rPr lang="fr-CA" sz="1400" baseline="0" dirty="0" smtClean="0"/>
                        <a:t> (CP + valeur)</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10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code</a:t>
                      </a:r>
                      <a:r>
                        <a:rPr lang="fr-CA" sz="1400" baseline="0" dirty="0" smtClean="0"/>
                        <a:t> de </a:t>
                      </a:r>
                      <a:r>
                        <a:rPr lang="fr-CA" sz="1400" dirty="0" smtClean="0"/>
                        <a:t>◊</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RB</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RA</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400" dirty="0" smtClean="0"/>
                        <a:t>valeur(15:0)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RC := MD</a:t>
                      </a:r>
                      <a:r>
                        <a:rPr lang="en-CA" sz="1400" dirty="0" smtClean="0"/>
                        <a:t>[RA +</a:t>
                      </a:r>
                      <a:r>
                        <a:rPr lang="fr-CA" sz="1400" dirty="0" smtClean="0"/>
                        <a:t> valeur]</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11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0000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RC</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RA</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400" dirty="0" smtClean="0"/>
                        <a:t>valeur(15:0)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MD</a:t>
                      </a:r>
                      <a:r>
                        <a:rPr lang="en-CA" sz="1400" dirty="0" smtClean="0"/>
                        <a:t>[RA +</a:t>
                      </a:r>
                      <a:r>
                        <a:rPr lang="fr-CA" sz="1400" dirty="0" smtClean="0"/>
                        <a:t> valeur] := </a:t>
                      </a:r>
                      <a:r>
                        <a:rPr lang="en-CA" sz="1400" dirty="0" smtClean="0"/>
                        <a:t>RB</a:t>
                      </a:r>
                      <a:endParaRPr lang="fr-CA" sz="1400" dirty="0" smtClean="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11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0001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RB</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fr-CA" sz="1400" dirty="0" smtClean="0"/>
                        <a:t>RA</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400" dirty="0" smtClean="0"/>
                        <a:t>valeur(15:0)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bl>
          </a:graphicData>
        </a:graphic>
      </p:graphicFrame>
    </p:spTree>
    <p:extLst>
      <p:ext uri="{BB962C8B-B14F-4D97-AF65-F5344CB8AC3E}">
        <p14:creationId xmlns:p14="http://schemas.microsoft.com/office/powerpoint/2010/main" val="1355323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re 1"/>
          <p:cNvSpPr>
            <a:spLocks noGrp="1"/>
          </p:cNvSpPr>
          <p:nvPr>
            <p:ph type="title"/>
          </p:nvPr>
        </p:nvSpPr>
        <p:spPr/>
        <p:txBody>
          <a:bodyPr/>
          <a:lstStyle/>
          <a:p>
            <a:r>
              <a:rPr lang="fr-CA" dirty="0" smtClean="0"/>
              <a:t>Encodage des instructions en mémoire</a:t>
            </a:r>
            <a:br>
              <a:rPr lang="fr-CA" dirty="0" smtClean="0"/>
            </a:br>
            <a:r>
              <a:rPr lang="fr-CA" dirty="0" smtClean="0"/>
              <a:t>Catégorie 0: opération sur les registres</a:t>
            </a:r>
          </a:p>
        </p:txBody>
      </p:sp>
      <p:sp>
        <p:nvSpPr>
          <p:cNvPr id="45059" name="Espace réservé du contenu 3"/>
          <p:cNvSpPr>
            <a:spLocks noGrp="1"/>
          </p:cNvSpPr>
          <p:nvPr>
            <p:ph sz="half" idx="1"/>
          </p:nvPr>
        </p:nvSpPr>
        <p:spPr/>
        <p:txBody>
          <a:bodyPr/>
          <a:lstStyle/>
          <a:p>
            <a:r>
              <a:rPr lang="fr-CA" dirty="0" smtClean="0"/>
              <a:t>Le </a:t>
            </a:r>
            <a:r>
              <a:rPr lang="fr-CA" dirty="0"/>
              <a:t>processeur a 32 registres </a:t>
            </a:r>
            <a:r>
              <a:rPr lang="fr-CA" dirty="0" smtClean="0"/>
              <a:t>de 16 </a:t>
            </a:r>
            <a:r>
              <a:rPr lang="fr-CA" dirty="0"/>
              <a:t>bits de large.</a:t>
            </a:r>
          </a:p>
          <a:p>
            <a:r>
              <a:rPr lang="fr-CA" dirty="0"/>
              <a:t>Avec 4 bits pour les détails, l’UAL pourrait effectuer 16 opérations différentes, dont:</a:t>
            </a:r>
          </a:p>
          <a:p>
            <a:pPr lvl="1"/>
            <a:r>
              <a:rPr lang="fr-CA" dirty="0"/>
              <a:t>A, B, A + B, A – B, A ET B, A OU B, NON(A), A OUX B</a:t>
            </a:r>
          </a:p>
          <a:p>
            <a:pPr lvl="1"/>
            <a:r>
              <a:rPr lang="fr-CA" dirty="0"/>
              <a:t>A(15:0) × B(15:0), </a:t>
            </a:r>
            <a:r>
              <a:rPr lang="fr-CA" dirty="0" err="1"/>
              <a:t>décaleG</a:t>
            </a:r>
            <a:r>
              <a:rPr lang="fr-CA" dirty="0"/>
              <a:t>(A, B), </a:t>
            </a:r>
            <a:r>
              <a:rPr lang="fr-CA" dirty="0" err="1"/>
              <a:t>décaleD</a:t>
            </a:r>
            <a:r>
              <a:rPr lang="fr-CA" dirty="0"/>
              <a:t>(A, B)</a:t>
            </a:r>
          </a:p>
          <a:p>
            <a:pPr lvl="1"/>
            <a:r>
              <a:rPr lang="fr-CA" dirty="0" smtClean="0"/>
              <a:t>etc.</a:t>
            </a:r>
            <a:endParaRPr lang="fr-CA" dirty="0"/>
          </a:p>
        </p:txBody>
      </p:sp>
      <p:sp>
        <p:nvSpPr>
          <p:cNvPr id="3" name="Espace réservé du numéro de diapositive 2"/>
          <p:cNvSpPr>
            <a:spLocks noGrp="1"/>
          </p:cNvSpPr>
          <p:nvPr>
            <p:ph type="sldNum" sz="quarter" idx="10"/>
          </p:nvPr>
        </p:nvSpPr>
        <p:spPr/>
        <p:txBody>
          <a:bodyPr/>
          <a:lstStyle/>
          <a:p>
            <a:pPr>
              <a:defRPr/>
            </a:pPr>
            <a:fld id="{F23118BB-6CFE-458E-A330-791086FE35CD}" type="slidenum">
              <a:rPr lang="fr-CA"/>
              <a:pPr>
                <a:defRPr/>
              </a:pPr>
              <a:t>7</a:t>
            </a:fld>
            <a:endParaRPr lang="fr-CA"/>
          </a:p>
        </p:txBody>
      </p:sp>
      <p:graphicFrame>
        <p:nvGraphicFramePr>
          <p:cNvPr id="11" name="Tableau 10"/>
          <p:cNvGraphicFramePr>
            <a:graphicFrameLocks noGrp="1"/>
          </p:cNvGraphicFramePr>
          <p:nvPr>
            <p:extLst>
              <p:ext uri="{D42A27DB-BD31-4B8C-83A1-F6EECF244321}">
                <p14:modId xmlns:p14="http://schemas.microsoft.com/office/powerpoint/2010/main" val="2209815605"/>
              </p:ext>
            </p:extLst>
          </p:nvPr>
        </p:nvGraphicFramePr>
        <p:xfrm>
          <a:off x="1981200" y="3982719"/>
          <a:ext cx="8247046" cy="2418081"/>
        </p:xfrm>
        <a:graphic>
          <a:graphicData uri="http://schemas.openxmlformats.org/drawingml/2006/table">
            <a:tbl>
              <a:tblPr firstRow="1" bandRow="1">
                <a:tableStyleId>{B301B821-A1FF-4177-AEE7-76D212191A09}</a:tableStyleId>
              </a:tblPr>
              <a:tblGrid>
                <a:gridCol w="1799764"/>
                <a:gridCol w="1074437"/>
                <a:gridCol w="1074437"/>
                <a:gridCol w="1074437"/>
                <a:gridCol w="1074437"/>
                <a:gridCol w="1074437"/>
                <a:gridCol w="1075097"/>
              </a:tblGrid>
              <a:tr h="576065">
                <a:tc>
                  <a:txBody>
                    <a:bodyPr/>
                    <a:lstStyle/>
                    <a:p>
                      <a:pPr marL="0" marR="0" algn="ctr">
                        <a:spcBef>
                          <a:spcPts val="200"/>
                        </a:spcBef>
                        <a:spcAft>
                          <a:spcPts val="200"/>
                        </a:spcAft>
                      </a:pPr>
                      <a:r>
                        <a:rPr lang="fr-CA" sz="1400" dirty="0" smtClean="0"/>
                        <a:t>Instruction</a:t>
                      </a:r>
                      <a:endParaRPr lang="fr-CA" sz="1400" b="1"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31-30</a:t>
                      </a:r>
                    </a:p>
                    <a:p>
                      <a:pPr marL="0" marR="0" algn="ctr">
                        <a:spcBef>
                          <a:spcPts val="200"/>
                        </a:spcBef>
                        <a:spcAft>
                          <a:spcPts val="200"/>
                        </a:spcAft>
                      </a:pPr>
                      <a:r>
                        <a:rPr lang="fr-CA" sz="1400" dirty="0" smtClean="0"/>
                        <a:t>catégorie</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29:26</a:t>
                      </a:r>
                    </a:p>
                    <a:p>
                      <a:pPr marL="0" marR="0" algn="ctr">
                        <a:spcBef>
                          <a:spcPts val="200"/>
                        </a:spcBef>
                        <a:spcAft>
                          <a:spcPts val="200"/>
                        </a:spcAft>
                      </a:pPr>
                      <a:r>
                        <a:rPr lang="fr-CA" sz="1400" dirty="0" smtClean="0"/>
                        <a:t>détails</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25:21</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20:16</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a:t>bits </a:t>
                      </a:r>
                      <a:r>
                        <a:rPr lang="fr-CA" sz="1400" dirty="0" smtClean="0"/>
                        <a:t>15:5</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a:t>bits </a:t>
                      </a:r>
                      <a:r>
                        <a:rPr lang="fr-CA" sz="1400" dirty="0" smtClean="0"/>
                        <a:t>4:0</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algn="l">
                        <a:spcBef>
                          <a:spcPts val="200"/>
                        </a:spcBef>
                        <a:spcAft>
                          <a:spcPts val="200"/>
                        </a:spcAft>
                      </a:pPr>
                      <a:r>
                        <a:rPr lang="fr-CA" sz="1400" dirty="0" smtClean="0"/>
                        <a:t>RC := RA ◊ RB</a:t>
                      </a:r>
                      <a:endParaRPr lang="fr-CA" sz="1400" dirty="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200"/>
                        </a:spcBef>
                        <a:spcAft>
                          <a:spcPts val="200"/>
                        </a:spcAft>
                      </a:pPr>
                      <a:r>
                        <a:rPr lang="fr-CA" sz="1400" dirty="0" smtClean="0"/>
                        <a:t>00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200"/>
                        </a:spcBef>
                        <a:spcAft>
                          <a:spcPts val="200"/>
                        </a:spcAft>
                      </a:pPr>
                      <a:r>
                        <a:rPr lang="fr-CA" sz="1400" dirty="0" smtClean="0"/>
                        <a:t>code de ◊</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200"/>
                        </a:spcBef>
                        <a:spcAft>
                          <a:spcPts val="200"/>
                        </a:spcAft>
                      </a:pPr>
                      <a:r>
                        <a:rPr lang="fr-CA" sz="1400" dirty="0" smtClean="0"/>
                        <a:t>RC</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200"/>
                        </a:spcBef>
                        <a:spcAft>
                          <a:spcPts val="200"/>
                        </a:spcAft>
                      </a:pPr>
                      <a:r>
                        <a:rPr lang="fr-CA" sz="1400" dirty="0" smtClean="0"/>
                        <a:t>RA</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200"/>
                        </a:spcBef>
                        <a:spcAft>
                          <a:spcPts val="200"/>
                        </a:spcAft>
                      </a:pPr>
                      <a:r>
                        <a:rPr lang="fr-CA" sz="1400" dirty="0" smtClean="0"/>
                        <a:t>-</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400" dirty="0" smtClean="0"/>
                        <a:t>RB</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RC := RA ◊ valeur</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01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code</a:t>
                      </a:r>
                      <a:r>
                        <a:rPr lang="fr-CA" sz="1400" baseline="0" dirty="0" smtClean="0"/>
                        <a:t> de </a:t>
                      </a:r>
                      <a:r>
                        <a:rPr lang="fr-CA" sz="1400" dirty="0" smtClean="0"/>
                        <a:t>◊</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RC</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fr-CA" sz="1400" dirty="0" smtClean="0"/>
                        <a:t>RA</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400" dirty="0" smtClean="0"/>
                        <a:t>valeur(15:0)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si (RA</a:t>
                      </a:r>
                      <a:r>
                        <a:rPr lang="fr-CA" sz="1400" baseline="0" dirty="0" smtClean="0"/>
                        <a:t> </a:t>
                      </a:r>
                      <a:r>
                        <a:rPr lang="fr-CA" sz="1400" dirty="0" smtClean="0"/>
                        <a:t>◊</a:t>
                      </a:r>
                      <a:r>
                        <a:rPr lang="fr-CA" sz="1400" baseline="0" dirty="0" smtClean="0"/>
                        <a:t> RB)</a:t>
                      </a:r>
                      <a:br>
                        <a:rPr lang="fr-CA" sz="1400" baseline="0" dirty="0" smtClean="0"/>
                      </a:br>
                      <a:r>
                        <a:rPr lang="fr-CA" sz="1400" baseline="0" dirty="0" err="1" smtClean="0"/>
                        <a:t>goto</a:t>
                      </a:r>
                      <a:r>
                        <a:rPr lang="fr-CA" sz="1400" baseline="0" dirty="0" smtClean="0"/>
                        <a:t> (CP + valeur)</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10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code</a:t>
                      </a:r>
                      <a:r>
                        <a:rPr lang="fr-CA" sz="1400" baseline="0" dirty="0" smtClean="0"/>
                        <a:t> de </a:t>
                      </a:r>
                      <a:r>
                        <a:rPr lang="fr-CA" sz="1400" dirty="0" smtClean="0"/>
                        <a:t>◊</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RB</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RA</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400" dirty="0" smtClean="0"/>
                        <a:t>valeur(15:0)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RC := MD</a:t>
                      </a:r>
                      <a:r>
                        <a:rPr lang="en-CA" sz="1400" dirty="0" smtClean="0"/>
                        <a:t>[RA +</a:t>
                      </a:r>
                      <a:r>
                        <a:rPr lang="fr-CA" sz="1400" dirty="0" smtClean="0"/>
                        <a:t> valeur]</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11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0000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RC</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RA</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400" dirty="0" smtClean="0"/>
                        <a:t>valeur(15:0)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MD</a:t>
                      </a:r>
                      <a:r>
                        <a:rPr lang="en-CA" sz="1400" dirty="0" smtClean="0"/>
                        <a:t>[RA +</a:t>
                      </a:r>
                      <a:r>
                        <a:rPr lang="fr-CA" sz="1400" dirty="0" smtClean="0"/>
                        <a:t> valeur] := </a:t>
                      </a:r>
                      <a:r>
                        <a:rPr lang="en-CA" sz="1400" dirty="0" smtClean="0"/>
                        <a:t>RB</a:t>
                      </a:r>
                      <a:endParaRPr lang="fr-CA" sz="1400" dirty="0" smtClean="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11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0001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RB</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fr-CA" sz="1400" dirty="0" smtClean="0"/>
                        <a:t>RA</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400" dirty="0" smtClean="0"/>
                        <a:t>valeur(15:0)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bl>
          </a:graphicData>
        </a:graphic>
      </p:graphicFrame>
      <p:pic>
        <p:nvPicPr>
          <p:cNvPr id="7" name="Image 6"/>
          <p:cNvPicPr>
            <a:picLocks noChangeAspect="1"/>
          </p:cNvPicPr>
          <p:nvPr/>
        </p:nvPicPr>
        <p:blipFill>
          <a:blip r:embed="rId2"/>
          <a:stretch>
            <a:fillRect/>
          </a:stretch>
        </p:blipFill>
        <p:spPr>
          <a:xfrm>
            <a:off x="6504459" y="1235309"/>
            <a:ext cx="4978400" cy="2711645"/>
          </a:xfrm>
          <a:prstGeom prst="rect">
            <a:avLst/>
          </a:prstGeom>
        </p:spPr>
      </p:pic>
      <p:sp>
        <p:nvSpPr>
          <p:cNvPr id="8" name="ZoneTexte 16"/>
          <p:cNvSpPr txBox="1">
            <a:spLocks noChangeArrowheads="1"/>
          </p:cNvSpPr>
          <p:nvPr/>
        </p:nvSpPr>
        <p:spPr bwMode="auto">
          <a:xfrm>
            <a:off x="76200" y="3946954"/>
            <a:ext cx="1752600" cy="2123658"/>
          </a:xfrm>
          <a:prstGeom prst="rect">
            <a:avLst/>
          </a:prstGeom>
          <a:solidFill>
            <a:schemeClr val="bg1"/>
          </a:solidFill>
          <a:ln w="9525">
            <a:solidFill>
              <a:schemeClr val="tx2"/>
            </a:solidFill>
            <a:miter lim="800000"/>
            <a:headEnd/>
            <a:tailEnd/>
          </a:ln>
        </p:spPr>
        <p:txBody>
          <a:bodyPr wrap="square" lIns="91440" tIns="91440" rIns="91440" bIns="91440" anchor="ctr">
            <a:spAutoFit/>
          </a:bodyPr>
          <a:lstStyle/>
          <a:p>
            <a:r>
              <a:rPr lang="en-CA" sz="1400" dirty="0" smtClean="0">
                <a:solidFill>
                  <a:srgbClr val="000000"/>
                </a:solidFill>
                <a:latin typeface="+mn-lt"/>
              </a:rPr>
              <a:t>Bits 29:26</a:t>
            </a:r>
            <a:endParaRPr lang="en-CA" sz="1400" dirty="0">
              <a:solidFill>
                <a:srgbClr val="000000"/>
              </a:solidFill>
              <a:latin typeface="+mn-lt"/>
            </a:endParaRPr>
          </a:p>
          <a:p>
            <a:r>
              <a:rPr lang="en-CA" sz="1400" dirty="0">
                <a:solidFill>
                  <a:srgbClr val="000000"/>
                </a:solidFill>
                <a:latin typeface="+mn-lt"/>
              </a:rPr>
              <a:t>0: F &lt;= A</a:t>
            </a:r>
          </a:p>
          <a:p>
            <a:r>
              <a:rPr lang="en-CA" sz="1400" dirty="0">
                <a:solidFill>
                  <a:srgbClr val="000000"/>
                </a:solidFill>
                <a:latin typeface="+mn-lt"/>
              </a:rPr>
              <a:t>1: F &lt;= B</a:t>
            </a:r>
          </a:p>
          <a:p>
            <a:r>
              <a:rPr lang="en-CA" sz="1400" dirty="0">
                <a:solidFill>
                  <a:srgbClr val="000000"/>
                </a:solidFill>
                <a:latin typeface="+mn-lt"/>
              </a:rPr>
              <a:t>2: F &lt;= A + B</a:t>
            </a:r>
          </a:p>
          <a:p>
            <a:r>
              <a:rPr lang="en-CA" sz="1400" dirty="0">
                <a:solidFill>
                  <a:srgbClr val="000000"/>
                </a:solidFill>
                <a:latin typeface="+mn-lt"/>
              </a:rPr>
              <a:t>3: F &lt;= A – B</a:t>
            </a:r>
          </a:p>
          <a:p>
            <a:r>
              <a:rPr lang="fr-CA" sz="1400" dirty="0">
                <a:solidFill>
                  <a:srgbClr val="000000"/>
                </a:solidFill>
                <a:latin typeface="+mn-lt"/>
              </a:rPr>
              <a:t>4: F &lt;= A ET B</a:t>
            </a:r>
          </a:p>
          <a:p>
            <a:r>
              <a:rPr lang="pt-BR" sz="1400" dirty="0">
                <a:solidFill>
                  <a:srgbClr val="000000"/>
                </a:solidFill>
                <a:latin typeface="+mn-lt"/>
              </a:rPr>
              <a:t>5: F &lt;= A OU B</a:t>
            </a:r>
          </a:p>
          <a:p>
            <a:r>
              <a:rPr lang="en-CA" sz="1400" dirty="0">
                <a:solidFill>
                  <a:srgbClr val="000000"/>
                </a:solidFill>
                <a:latin typeface="+mn-lt"/>
              </a:rPr>
              <a:t>6: F &lt;= NON A</a:t>
            </a:r>
          </a:p>
          <a:p>
            <a:r>
              <a:rPr lang="pt-BR" sz="1400" dirty="0">
                <a:solidFill>
                  <a:srgbClr val="000000"/>
                </a:solidFill>
                <a:latin typeface="+mn-lt"/>
              </a:rPr>
              <a:t>7: F &lt;= A OUX </a:t>
            </a:r>
            <a:r>
              <a:rPr lang="pt-BR" sz="1400" dirty="0" smtClean="0">
                <a:solidFill>
                  <a:srgbClr val="000000"/>
                </a:solidFill>
                <a:latin typeface="+mn-lt"/>
              </a:rPr>
              <a:t>B</a:t>
            </a:r>
            <a:endParaRPr lang="fr-CA" sz="1400" dirty="0">
              <a:latin typeface="+mn-lt"/>
            </a:endParaRPr>
          </a:p>
        </p:txBody>
      </p:sp>
    </p:spTree>
    <p:extLst>
      <p:ext uri="{BB962C8B-B14F-4D97-AF65-F5344CB8AC3E}">
        <p14:creationId xmlns:p14="http://schemas.microsoft.com/office/powerpoint/2010/main" val="1800126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re 1"/>
          <p:cNvSpPr>
            <a:spLocks noGrp="1"/>
          </p:cNvSpPr>
          <p:nvPr>
            <p:ph type="title"/>
          </p:nvPr>
        </p:nvSpPr>
        <p:spPr/>
        <p:txBody>
          <a:bodyPr/>
          <a:lstStyle/>
          <a:p>
            <a:r>
              <a:rPr lang="fr-CA" dirty="0" smtClean="0"/>
              <a:t>Exemples d’encodage d’instructions</a:t>
            </a:r>
          </a:p>
        </p:txBody>
      </p:sp>
      <p:sp>
        <p:nvSpPr>
          <p:cNvPr id="3" name="Espace réservé du numéro de diapositive 2"/>
          <p:cNvSpPr>
            <a:spLocks noGrp="1"/>
          </p:cNvSpPr>
          <p:nvPr>
            <p:ph type="sldNum" sz="quarter" idx="10"/>
          </p:nvPr>
        </p:nvSpPr>
        <p:spPr/>
        <p:txBody>
          <a:bodyPr/>
          <a:lstStyle/>
          <a:p>
            <a:pPr>
              <a:defRPr/>
            </a:pPr>
            <a:fld id="{F23118BB-6CFE-458E-A330-791086FE35CD}" type="slidenum">
              <a:rPr lang="fr-CA"/>
              <a:pPr>
                <a:defRPr/>
              </a:pPr>
              <a:t>8</a:t>
            </a:fld>
            <a:endParaRPr lang="fr-CA"/>
          </a:p>
        </p:txBody>
      </p:sp>
      <p:graphicFrame>
        <p:nvGraphicFramePr>
          <p:cNvPr id="8" name="Tableau 7"/>
          <p:cNvGraphicFramePr>
            <a:graphicFrameLocks noGrp="1"/>
          </p:cNvGraphicFramePr>
          <p:nvPr>
            <p:extLst>
              <p:ext uri="{D42A27DB-BD31-4B8C-83A1-F6EECF244321}">
                <p14:modId xmlns:p14="http://schemas.microsoft.com/office/powerpoint/2010/main" val="2059530229"/>
              </p:ext>
            </p:extLst>
          </p:nvPr>
        </p:nvGraphicFramePr>
        <p:xfrm>
          <a:off x="2420956" y="1406964"/>
          <a:ext cx="9201720" cy="1637537"/>
        </p:xfrm>
        <a:graphic>
          <a:graphicData uri="http://schemas.openxmlformats.org/drawingml/2006/table">
            <a:tbl>
              <a:tblPr firstRow="1" bandRow="1">
                <a:tableStyleId>{B301B821-A1FF-4177-AEE7-76D212191A09}</a:tableStyleId>
              </a:tblPr>
              <a:tblGrid>
                <a:gridCol w="1982687"/>
                <a:gridCol w="1183638"/>
                <a:gridCol w="1183638"/>
                <a:gridCol w="1183638"/>
                <a:gridCol w="1183638"/>
                <a:gridCol w="1183638"/>
                <a:gridCol w="1300843"/>
              </a:tblGrid>
              <a:tr h="576065">
                <a:tc>
                  <a:txBody>
                    <a:bodyPr/>
                    <a:lstStyle/>
                    <a:p>
                      <a:pPr marL="0" marR="0" algn="ctr">
                        <a:spcBef>
                          <a:spcPts val="200"/>
                        </a:spcBef>
                        <a:spcAft>
                          <a:spcPts val="200"/>
                        </a:spcAft>
                      </a:pPr>
                      <a:r>
                        <a:rPr lang="fr-CA" sz="1400" dirty="0" smtClean="0"/>
                        <a:t>Instruction</a:t>
                      </a:r>
                      <a:endParaRPr lang="fr-CA" sz="1400" b="1"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31-30</a:t>
                      </a:r>
                    </a:p>
                    <a:p>
                      <a:pPr marL="0" marR="0" algn="ctr">
                        <a:spcBef>
                          <a:spcPts val="200"/>
                        </a:spcBef>
                        <a:spcAft>
                          <a:spcPts val="200"/>
                        </a:spcAft>
                      </a:pPr>
                      <a:r>
                        <a:rPr lang="fr-CA" sz="1400" dirty="0" smtClean="0"/>
                        <a:t>catégorie</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29:26</a:t>
                      </a:r>
                    </a:p>
                    <a:p>
                      <a:pPr marL="0" marR="0" algn="ctr">
                        <a:spcBef>
                          <a:spcPts val="200"/>
                        </a:spcBef>
                        <a:spcAft>
                          <a:spcPts val="200"/>
                        </a:spcAft>
                      </a:pPr>
                      <a:r>
                        <a:rPr lang="fr-CA" sz="1400" dirty="0" smtClean="0"/>
                        <a:t>détails</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25:21</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20:16</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a:t>bits </a:t>
                      </a:r>
                      <a:r>
                        <a:rPr lang="fr-CA" sz="1400" dirty="0" smtClean="0"/>
                        <a:t>15:5</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a:t>bits </a:t>
                      </a:r>
                      <a:r>
                        <a:rPr lang="fr-CA" sz="1400" dirty="0" smtClean="0"/>
                        <a:t>4:0</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algn="l">
                        <a:spcBef>
                          <a:spcPts val="200"/>
                        </a:spcBef>
                        <a:spcAft>
                          <a:spcPts val="200"/>
                        </a:spcAft>
                      </a:pPr>
                      <a:r>
                        <a:rPr lang="fr-CA" sz="1400" dirty="0" smtClean="0"/>
                        <a:t>R7 := R5</a:t>
                      </a:r>
                      <a:r>
                        <a:rPr lang="fr-CA" sz="1400" baseline="0" dirty="0" smtClean="0"/>
                        <a:t> + R2</a:t>
                      </a:r>
                      <a:endParaRPr lang="fr-CA" sz="1400" dirty="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2</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7</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5</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400" dirty="0" smtClean="0">
                          <a:latin typeface="+mn-lt"/>
                          <a:ea typeface="Times New Roman"/>
                        </a:rPr>
                        <a:t>2</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R9</a:t>
                      </a:r>
                      <a:r>
                        <a:rPr lang="fr-CA" sz="1400" baseline="0" dirty="0" smtClean="0"/>
                        <a:t> := R0 – R11</a:t>
                      </a:r>
                      <a:endParaRPr lang="fr-CA" sz="1400" dirty="0" smtClean="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3</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9</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fr-CA" sz="1400" dirty="0" smtClean="0">
                          <a:latin typeface="+mn-lt"/>
                          <a:ea typeface="Times New Roman"/>
                        </a:rPr>
                        <a:t>0</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smtClean="0">
                          <a:latin typeface="+mn-lt"/>
                        </a:rPr>
                        <a:t>11</a:t>
                      </a:r>
                      <a:endParaRPr lang="fr-FR" sz="1400" dirty="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R8 := R4</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8</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4</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latin typeface="+mn-lt"/>
                          <a:ea typeface="Times New Roman"/>
                        </a:rPr>
                        <a:t>-</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dirty="0" smtClean="0">
                          <a:latin typeface="+mn-lt"/>
                        </a:rPr>
                        <a:t>-</a:t>
                      </a:r>
                      <a:endParaRPr lang="fr-FR" sz="1400" dirty="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ZoneTexte 16"/>
          <p:cNvSpPr txBox="1">
            <a:spLocks noChangeArrowheads="1"/>
          </p:cNvSpPr>
          <p:nvPr/>
        </p:nvSpPr>
        <p:spPr bwMode="auto">
          <a:xfrm>
            <a:off x="304800" y="1445297"/>
            <a:ext cx="1752600" cy="2046714"/>
          </a:xfrm>
          <a:prstGeom prst="rect">
            <a:avLst/>
          </a:prstGeom>
          <a:solidFill>
            <a:schemeClr val="bg1"/>
          </a:solidFill>
          <a:ln w="9525">
            <a:solidFill>
              <a:schemeClr val="tx2"/>
            </a:solidFill>
            <a:miter lim="800000"/>
            <a:headEnd/>
            <a:tailEnd/>
          </a:ln>
        </p:spPr>
        <p:txBody>
          <a:bodyPr wrap="square" lIns="91440" tIns="91440" rIns="91440" bIns="91440" anchor="ctr">
            <a:spAutoFit/>
          </a:bodyPr>
          <a:lstStyle/>
          <a:p>
            <a:r>
              <a:rPr lang="en-CA" sz="1100" dirty="0" smtClean="0">
                <a:solidFill>
                  <a:srgbClr val="000000"/>
                </a:solidFill>
                <a:latin typeface="+mn-lt"/>
              </a:rPr>
              <a:t>Bits 29:26</a:t>
            </a:r>
          </a:p>
          <a:p>
            <a:r>
              <a:rPr lang="en-CA" sz="1100" dirty="0" smtClean="0">
                <a:solidFill>
                  <a:srgbClr val="000000"/>
                </a:solidFill>
                <a:latin typeface="+mn-lt"/>
              </a:rPr>
              <a:t>(cat. 0 et 1)</a:t>
            </a:r>
          </a:p>
          <a:p>
            <a:endParaRPr lang="en-CA" sz="1100" dirty="0">
              <a:solidFill>
                <a:srgbClr val="000000"/>
              </a:solidFill>
              <a:latin typeface="+mn-lt"/>
            </a:endParaRPr>
          </a:p>
          <a:p>
            <a:r>
              <a:rPr lang="en-CA" sz="1100" dirty="0">
                <a:solidFill>
                  <a:srgbClr val="000000"/>
                </a:solidFill>
                <a:latin typeface="+mn-lt"/>
              </a:rPr>
              <a:t>0: F &lt;= A</a:t>
            </a:r>
          </a:p>
          <a:p>
            <a:r>
              <a:rPr lang="en-CA" sz="1100" dirty="0">
                <a:solidFill>
                  <a:srgbClr val="000000"/>
                </a:solidFill>
                <a:latin typeface="+mn-lt"/>
              </a:rPr>
              <a:t>1: F &lt;= B</a:t>
            </a:r>
          </a:p>
          <a:p>
            <a:r>
              <a:rPr lang="en-CA" sz="1100" dirty="0">
                <a:solidFill>
                  <a:srgbClr val="000000"/>
                </a:solidFill>
                <a:latin typeface="+mn-lt"/>
              </a:rPr>
              <a:t>2: F &lt;= A + B</a:t>
            </a:r>
          </a:p>
          <a:p>
            <a:r>
              <a:rPr lang="en-CA" sz="1100" dirty="0">
                <a:solidFill>
                  <a:srgbClr val="000000"/>
                </a:solidFill>
                <a:latin typeface="+mn-lt"/>
              </a:rPr>
              <a:t>3: F &lt;= A – B</a:t>
            </a:r>
          </a:p>
          <a:p>
            <a:r>
              <a:rPr lang="fr-CA" sz="1100" dirty="0">
                <a:solidFill>
                  <a:srgbClr val="000000"/>
                </a:solidFill>
                <a:latin typeface="+mn-lt"/>
              </a:rPr>
              <a:t>4: F &lt;= A ET B</a:t>
            </a:r>
          </a:p>
          <a:p>
            <a:r>
              <a:rPr lang="pt-BR" sz="1100" dirty="0">
                <a:solidFill>
                  <a:srgbClr val="000000"/>
                </a:solidFill>
                <a:latin typeface="+mn-lt"/>
              </a:rPr>
              <a:t>5: F &lt;= A OU B</a:t>
            </a:r>
          </a:p>
          <a:p>
            <a:r>
              <a:rPr lang="en-CA" sz="1100" dirty="0">
                <a:solidFill>
                  <a:srgbClr val="000000"/>
                </a:solidFill>
                <a:latin typeface="+mn-lt"/>
              </a:rPr>
              <a:t>6: F &lt;= NON A</a:t>
            </a:r>
          </a:p>
          <a:p>
            <a:r>
              <a:rPr lang="pt-BR" sz="1100" dirty="0">
                <a:solidFill>
                  <a:srgbClr val="000000"/>
                </a:solidFill>
                <a:latin typeface="+mn-lt"/>
              </a:rPr>
              <a:t>7: F &lt;= A OUX </a:t>
            </a:r>
            <a:r>
              <a:rPr lang="pt-BR" sz="1100" dirty="0" smtClean="0">
                <a:solidFill>
                  <a:srgbClr val="000000"/>
                </a:solidFill>
                <a:latin typeface="+mn-lt"/>
              </a:rPr>
              <a:t>B</a:t>
            </a:r>
            <a:endParaRPr lang="fr-CA" sz="1100" dirty="0">
              <a:latin typeface="+mn-lt"/>
            </a:endParaRPr>
          </a:p>
        </p:txBody>
      </p:sp>
      <p:graphicFrame>
        <p:nvGraphicFramePr>
          <p:cNvPr id="9" name="Tableau 8"/>
          <p:cNvGraphicFramePr>
            <a:graphicFrameLocks noGrp="1"/>
          </p:cNvGraphicFramePr>
          <p:nvPr>
            <p:extLst>
              <p:ext uri="{D42A27DB-BD31-4B8C-83A1-F6EECF244321}">
                <p14:modId xmlns:p14="http://schemas.microsoft.com/office/powerpoint/2010/main" val="3268843370"/>
              </p:ext>
            </p:extLst>
          </p:nvPr>
        </p:nvGraphicFramePr>
        <p:xfrm>
          <a:off x="2420955" y="5008740"/>
          <a:ext cx="9059843" cy="1696860"/>
        </p:xfrm>
        <a:graphic>
          <a:graphicData uri="http://schemas.openxmlformats.org/drawingml/2006/table">
            <a:tbl>
              <a:tblPr firstRow="1" bandRow="1">
                <a:tableStyleId>{B301B821-A1FF-4177-AEE7-76D212191A09}</a:tableStyleId>
              </a:tblPr>
              <a:tblGrid>
                <a:gridCol w="1977143"/>
                <a:gridCol w="1180329"/>
                <a:gridCol w="1180329"/>
                <a:gridCol w="1180329"/>
                <a:gridCol w="1180329"/>
                <a:gridCol w="1180329"/>
                <a:gridCol w="1181055"/>
              </a:tblGrid>
              <a:tr h="393880">
                <a:tc>
                  <a:txBody>
                    <a:bodyPr/>
                    <a:lstStyle/>
                    <a:p>
                      <a:pPr marL="0" marR="0" algn="ctr">
                        <a:spcBef>
                          <a:spcPts val="200"/>
                        </a:spcBef>
                        <a:spcAft>
                          <a:spcPts val="200"/>
                        </a:spcAft>
                      </a:pPr>
                      <a:r>
                        <a:rPr lang="fr-CA" sz="1100" dirty="0" smtClean="0"/>
                        <a:t>Instruction</a:t>
                      </a:r>
                      <a:endParaRPr lang="fr-CA" sz="1100" b="1"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bits 31-30</a:t>
                      </a:r>
                    </a:p>
                    <a:p>
                      <a:pPr marL="0" marR="0" algn="ctr">
                        <a:spcBef>
                          <a:spcPts val="200"/>
                        </a:spcBef>
                        <a:spcAft>
                          <a:spcPts val="200"/>
                        </a:spcAft>
                      </a:pPr>
                      <a:r>
                        <a:rPr lang="fr-CA" sz="1100" dirty="0" smtClean="0"/>
                        <a:t>catégorie</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bits 29:26</a:t>
                      </a:r>
                    </a:p>
                    <a:p>
                      <a:pPr marL="0" marR="0" algn="ctr">
                        <a:spcBef>
                          <a:spcPts val="200"/>
                        </a:spcBef>
                        <a:spcAft>
                          <a:spcPts val="200"/>
                        </a:spcAft>
                      </a:pPr>
                      <a:r>
                        <a:rPr lang="fr-CA" sz="1100" dirty="0" smtClean="0"/>
                        <a:t>détails</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bits 25:21</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bits 20:16</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a:t>bits </a:t>
                      </a:r>
                      <a:r>
                        <a:rPr lang="fr-CA" sz="1100" dirty="0" smtClean="0"/>
                        <a:t>15:5</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a:t>bits </a:t>
                      </a:r>
                      <a:r>
                        <a:rPr lang="fr-CA" sz="1100" dirty="0" smtClean="0"/>
                        <a:t>4:0</a:t>
                      </a:r>
                      <a:endParaRPr lang="fr-CA" sz="11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1925">
                <a:tc>
                  <a:txBody>
                    <a:bodyPr/>
                    <a:lstStyle/>
                    <a:p>
                      <a:pPr marL="0" marR="0" algn="l">
                        <a:spcBef>
                          <a:spcPts val="200"/>
                        </a:spcBef>
                        <a:spcAft>
                          <a:spcPts val="200"/>
                        </a:spcAft>
                      </a:pPr>
                      <a:r>
                        <a:rPr lang="fr-CA" sz="1100" dirty="0" smtClean="0"/>
                        <a:t>RC := RA ◊ RB</a:t>
                      </a:r>
                      <a:endParaRPr lang="fr-CA" sz="1100" dirty="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00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code de ◊</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RC</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RA</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100" dirty="0" smtClean="0"/>
                        <a:t>RB</a:t>
                      </a:r>
                      <a:endParaRPr lang="fr-CA" sz="11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1925">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100" dirty="0" smtClean="0"/>
                        <a:t>RC := RA ◊ valeur</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01</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code</a:t>
                      </a:r>
                      <a:r>
                        <a:rPr lang="fr-CA" sz="1100" baseline="0" dirty="0" smtClean="0"/>
                        <a:t> de </a:t>
                      </a:r>
                      <a:r>
                        <a:rPr lang="fr-CA" sz="1100" dirty="0" smtClean="0"/>
                        <a:t>◊</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RC</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fr-CA" sz="1100" dirty="0" smtClean="0"/>
                        <a:t>RA</a:t>
                      </a:r>
                      <a:endParaRPr lang="fr-CA" sz="11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100" dirty="0" smtClean="0"/>
                        <a:t>valeur(15:0)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241925">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100" dirty="0" smtClean="0"/>
                        <a:t>si (RA</a:t>
                      </a:r>
                      <a:r>
                        <a:rPr lang="fr-CA" sz="1100" baseline="0" dirty="0" smtClean="0"/>
                        <a:t> </a:t>
                      </a:r>
                      <a:r>
                        <a:rPr lang="fr-CA" sz="1100" dirty="0" smtClean="0"/>
                        <a:t>◊</a:t>
                      </a:r>
                      <a:r>
                        <a:rPr lang="fr-CA" sz="1100" baseline="0" dirty="0" smtClean="0"/>
                        <a:t> RB)</a:t>
                      </a:r>
                      <a:br>
                        <a:rPr lang="fr-CA" sz="1100" baseline="0" dirty="0" smtClean="0"/>
                      </a:br>
                      <a:r>
                        <a:rPr lang="fr-CA" sz="1100" baseline="0" dirty="0" err="1" smtClean="0"/>
                        <a:t>goto</a:t>
                      </a:r>
                      <a:r>
                        <a:rPr lang="fr-CA" sz="1100" baseline="0" dirty="0" smtClean="0"/>
                        <a:t> (CP + valeur)</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10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code</a:t>
                      </a:r>
                      <a:r>
                        <a:rPr lang="fr-CA" sz="1100" baseline="0" dirty="0" smtClean="0"/>
                        <a:t> de </a:t>
                      </a:r>
                      <a:r>
                        <a:rPr lang="fr-CA" sz="1100" dirty="0" smtClean="0"/>
                        <a:t>◊</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RB</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RA</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100" dirty="0" smtClean="0"/>
                        <a:t>valeur(15:0)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241925">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100" dirty="0" smtClean="0"/>
                        <a:t>RC := MD</a:t>
                      </a:r>
                      <a:r>
                        <a:rPr lang="en-CA" sz="1100" dirty="0" smtClean="0"/>
                        <a:t>[RA +</a:t>
                      </a:r>
                      <a:r>
                        <a:rPr lang="fr-CA" sz="1100" dirty="0" smtClean="0"/>
                        <a:t> valeur]</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11</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0000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RC</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RA</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100" dirty="0" smtClean="0"/>
                        <a:t>valeur(15:0)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241925">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100" dirty="0" smtClean="0"/>
                        <a:t>MD</a:t>
                      </a:r>
                      <a:r>
                        <a:rPr lang="en-CA" sz="1100" dirty="0" smtClean="0"/>
                        <a:t>[RA +</a:t>
                      </a:r>
                      <a:r>
                        <a:rPr lang="fr-CA" sz="1100" dirty="0" smtClean="0"/>
                        <a:t> valeur] := </a:t>
                      </a:r>
                      <a:r>
                        <a:rPr lang="en-CA" sz="1100" dirty="0" smtClean="0"/>
                        <a:t>RB</a:t>
                      </a:r>
                      <a:endParaRPr lang="fr-CA" sz="1100" dirty="0" smtClean="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11</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0001</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100" dirty="0" smtClean="0"/>
                        <a:t>RB</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fr-CA" sz="1100" dirty="0" smtClean="0"/>
                        <a:t>RA</a:t>
                      </a:r>
                      <a:endParaRPr lang="fr-CA" sz="11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100" dirty="0" smtClean="0"/>
                        <a:t>valeur(15:0)</a:t>
                      </a:r>
                      <a:endParaRPr lang="fr-CA" sz="11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bl>
          </a:graphicData>
        </a:graphic>
      </p:graphicFrame>
      <p:sp>
        <p:nvSpPr>
          <p:cNvPr id="10" name="ZoneTexte 16"/>
          <p:cNvSpPr txBox="1">
            <a:spLocks noChangeArrowheads="1"/>
          </p:cNvSpPr>
          <p:nvPr/>
        </p:nvSpPr>
        <p:spPr bwMode="auto">
          <a:xfrm>
            <a:off x="304800" y="3794308"/>
            <a:ext cx="1752600" cy="2046714"/>
          </a:xfrm>
          <a:prstGeom prst="rect">
            <a:avLst/>
          </a:prstGeom>
          <a:solidFill>
            <a:schemeClr val="bg1"/>
          </a:solidFill>
          <a:ln w="9525">
            <a:solidFill>
              <a:schemeClr val="tx2"/>
            </a:solidFill>
            <a:miter lim="800000"/>
            <a:headEnd/>
            <a:tailEnd/>
          </a:ln>
        </p:spPr>
        <p:txBody>
          <a:bodyPr wrap="square" lIns="91440" tIns="91440" rIns="91440" bIns="91440" anchor="ctr">
            <a:spAutoFit/>
          </a:bodyPr>
          <a:lstStyle/>
          <a:p>
            <a:r>
              <a:rPr lang="en-CA" sz="1100" dirty="0" smtClean="0">
                <a:solidFill>
                  <a:srgbClr val="000000"/>
                </a:solidFill>
                <a:latin typeface="+mn-lt"/>
              </a:rPr>
              <a:t>Bits 29:26</a:t>
            </a:r>
          </a:p>
          <a:p>
            <a:r>
              <a:rPr lang="en-CA" sz="1100" dirty="0" smtClean="0">
                <a:solidFill>
                  <a:srgbClr val="000000"/>
                </a:solidFill>
                <a:latin typeface="+mn-lt"/>
              </a:rPr>
              <a:t>(cat. 2)</a:t>
            </a:r>
          </a:p>
          <a:p>
            <a:endParaRPr lang="en-CA" sz="1100" dirty="0">
              <a:solidFill>
                <a:srgbClr val="000000"/>
              </a:solidFill>
              <a:latin typeface="+mn-lt"/>
            </a:endParaRPr>
          </a:p>
          <a:p>
            <a:r>
              <a:rPr lang="en-CA" sz="1100" dirty="0">
                <a:solidFill>
                  <a:srgbClr val="000000"/>
                </a:solidFill>
                <a:latin typeface="+mn-lt"/>
              </a:rPr>
              <a:t>0: </a:t>
            </a:r>
            <a:r>
              <a:rPr lang="en-CA" sz="1100" dirty="0" err="1" smtClean="0">
                <a:solidFill>
                  <a:srgbClr val="000000"/>
                </a:solidFill>
                <a:latin typeface="+mn-lt"/>
              </a:rPr>
              <a:t>si</a:t>
            </a:r>
            <a:r>
              <a:rPr lang="en-CA" sz="1100" dirty="0" smtClean="0">
                <a:solidFill>
                  <a:srgbClr val="000000"/>
                </a:solidFill>
                <a:latin typeface="+mn-lt"/>
              </a:rPr>
              <a:t> =</a:t>
            </a:r>
            <a:endParaRPr lang="en-CA" sz="1100" dirty="0">
              <a:solidFill>
                <a:srgbClr val="000000"/>
              </a:solidFill>
              <a:latin typeface="+mn-lt"/>
            </a:endParaRPr>
          </a:p>
          <a:p>
            <a:r>
              <a:rPr lang="en-CA" sz="1100" dirty="0">
                <a:solidFill>
                  <a:srgbClr val="000000"/>
                </a:solidFill>
                <a:latin typeface="+mn-lt"/>
              </a:rPr>
              <a:t>1: </a:t>
            </a:r>
            <a:r>
              <a:rPr lang="en-CA" sz="1100" dirty="0" err="1" smtClean="0">
                <a:solidFill>
                  <a:srgbClr val="000000"/>
                </a:solidFill>
                <a:latin typeface="+mn-lt"/>
              </a:rPr>
              <a:t>si</a:t>
            </a:r>
            <a:r>
              <a:rPr lang="en-CA" sz="1100" dirty="0" smtClean="0">
                <a:solidFill>
                  <a:srgbClr val="000000"/>
                </a:solidFill>
                <a:latin typeface="+mn-lt"/>
              </a:rPr>
              <a:t> !=</a:t>
            </a:r>
            <a:endParaRPr lang="en-CA" sz="1100" dirty="0">
              <a:solidFill>
                <a:srgbClr val="000000"/>
              </a:solidFill>
              <a:latin typeface="+mn-lt"/>
            </a:endParaRPr>
          </a:p>
          <a:p>
            <a:r>
              <a:rPr lang="en-CA" sz="1100" dirty="0">
                <a:solidFill>
                  <a:srgbClr val="000000"/>
                </a:solidFill>
                <a:latin typeface="+mn-lt"/>
              </a:rPr>
              <a:t>2: </a:t>
            </a:r>
            <a:r>
              <a:rPr lang="en-CA" sz="1100" dirty="0" err="1" smtClean="0">
                <a:solidFill>
                  <a:srgbClr val="000000"/>
                </a:solidFill>
                <a:latin typeface="+mn-lt"/>
              </a:rPr>
              <a:t>si</a:t>
            </a:r>
            <a:r>
              <a:rPr lang="en-CA" sz="1100" dirty="0" smtClean="0">
                <a:solidFill>
                  <a:srgbClr val="000000"/>
                </a:solidFill>
                <a:latin typeface="+mn-lt"/>
              </a:rPr>
              <a:t> &lt;</a:t>
            </a:r>
            <a:endParaRPr lang="en-CA" sz="1100" dirty="0">
              <a:solidFill>
                <a:srgbClr val="000000"/>
              </a:solidFill>
              <a:latin typeface="+mn-lt"/>
            </a:endParaRPr>
          </a:p>
          <a:p>
            <a:r>
              <a:rPr lang="en-CA" sz="1100" dirty="0">
                <a:solidFill>
                  <a:srgbClr val="000000"/>
                </a:solidFill>
                <a:latin typeface="+mn-lt"/>
              </a:rPr>
              <a:t>3: </a:t>
            </a:r>
            <a:r>
              <a:rPr lang="en-CA" sz="1100" dirty="0" err="1" smtClean="0">
                <a:solidFill>
                  <a:srgbClr val="000000"/>
                </a:solidFill>
                <a:latin typeface="+mn-lt"/>
              </a:rPr>
              <a:t>si</a:t>
            </a:r>
            <a:r>
              <a:rPr lang="en-CA" sz="1100" dirty="0" smtClean="0">
                <a:solidFill>
                  <a:srgbClr val="000000"/>
                </a:solidFill>
                <a:latin typeface="+mn-lt"/>
              </a:rPr>
              <a:t> &gt;</a:t>
            </a:r>
            <a:endParaRPr lang="en-CA" sz="1100" dirty="0">
              <a:solidFill>
                <a:srgbClr val="000000"/>
              </a:solidFill>
              <a:latin typeface="+mn-lt"/>
            </a:endParaRPr>
          </a:p>
          <a:p>
            <a:r>
              <a:rPr lang="fr-CA" sz="1100" dirty="0">
                <a:solidFill>
                  <a:srgbClr val="000000"/>
                </a:solidFill>
                <a:latin typeface="+mn-lt"/>
              </a:rPr>
              <a:t>4: </a:t>
            </a:r>
            <a:r>
              <a:rPr lang="fr-CA" sz="1100" dirty="0" smtClean="0">
                <a:solidFill>
                  <a:srgbClr val="000000"/>
                </a:solidFill>
                <a:latin typeface="+mn-lt"/>
              </a:rPr>
              <a:t>si &lt;=</a:t>
            </a:r>
            <a:endParaRPr lang="fr-CA" sz="1100" dirty="0">
              <a:solidFill>
                <a:srgbClr val="000000"/>
              </a:solidFill>
              <a:latin typeface="+mn-lt"/>
            </a:endParaRPr>
          </a:p>
          <a:p>
            <a:r>
              <a:rPr lang="pt-BR" sz="1100" dirty="0">
                <a:solidFill>
                  <a:srgbClr val="000000"/>
                </a:solidFill>
                <a:latin typeface="+mn-lt"/>
              </a:rPr>
              <a:t>5: </a:t>
            </a:r>
            <a:r>
              <a:rPr lang="pt-BR" sz="1100" dirty="0" smtClean="0">
                <a:solidFill>
                  <a:srgbClr val="000000"/>
                </a:solidFill>
                <a:latin typeface="+mn-lt"/>
              </a:rPr>
              <a:t>si &gt;=</a:t>
            </a:r>
            <a:endParaRPr lang="pt-BR" sz="1100" dirty="0">
              <a:solidFill>
                <a:srgbClr val="000000"/>
              </a:solidFill>
              <a:latin typeface="+mn-lt"/>
            </a:endParaRPr>
          </a:p>
          <a:p>
            <a:r>
              <a:rPr lang="en-CA" sz="1100" dirty="0">
                <a:solidFill>
                  <a:srgbClr val="000000"/>
                </a:solidFill>
                <a:latin typeface="+mn-lt"/>
              </a:rPr>
              <a:t>6: </a:t>
            </a:r>
            <a:r>
              <a:rPr lang="en-CA" sz="1100" dirty="0" err="1" smtClean="0">
                <a:solidFill>
                  <a:srgbClr val="000000"/>
                </a:solidFill>
                <a:latin typeface="+mn-lt"/>
              </a:rPr>
              <a:t>toujours</a:t>
            </a:r>
            <a:endParaRPr lang="en-CA" sz="1100" dirty="0">
              <a:solidFill>
                <a:srgbClr val="000000"/>
              </a:solidFill>
              <a:latin typeface="+mn-lt"/>
            </a:endParaRPr>
          </a:p>
          <a:p>
            <a:r>
              <a:rPr lang="pt-BR" sz="1100" dirty="0">
                <a:solidFill>
                  <a:srgbClr val="000000"/>
                </a:solidFill>
                <a:latin typeface="+mn-lt"/>
              </a:rPr>
              <a:t>7: </a:t>
            </a:r>
            <a:r>
              <a:rPr lang="pt-BR" sz="1100" dirty="0" smtClean="0">
                <a:solidFill>
                  <a:srgbClr val="000000"/>
                </a:solidFill>
                <a:latin typeface="+mn-lt"/>
              </a:rPr>
              <a:t>jamais</a:t>
            </a:r>
            <a:endParaRPr lang="fr-CA" sz="1100" dirty="0">
              <a:latin typeface="+mn-lt"/>
            </a:endParaRPr>
          </a:p>
        </p:txBody>
      </p:sp>
    </p:spTree>
    <p:extLst>
      <p:ext uri="{BB962C8B-B14F-4D97-AF65-F5344CB8AC3E}">
        <p14:creationId xmlns:p14="http://schemas.microsoft.com/office/powerpoint/2010/main" val="3368115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re 1"/>
          <p:cNvSpPr>
            <a:spLocks noGrp="1"/>
          </p:cNvSpPr>
          <p:nvPr>
            <p:ph type="title"/>
          </p:nvPr>
        </p:nvSpPr>
        <p:spPr/>
        <p:txBody>
          <a:bodyPr/>
          <a:lstStyle/>
          <a:p>
            <a:r>
              <a:rPr lang="fr-CA" dirty="0" smtClean="0"/>
              <a:t>Encodage des instructions en mémoire</a:t>
            </a:r>
            <a:r>
              <a:rPr lang="fr-CA" dirty="0"/>
              <a:t/>
            </a:r>
            <a:br>
              <a:rPr lang="fr-CA" dirty="0"/>
            </a:br>
            <a:r>
              <a:rPr lang="fr-CA" dirty="0"/>
              <a:t>Catégorie 1: opération sur un registre et une valeur codée dans l’instruction</a:t>
            </a:r>
            <a:endParaRPr lang="fr-CA" dirty="0" smtClean="0"/>
          </a:p>
        </p:txBody>
      </p:sp>
      <p:sp>
        <p:nvSpPr>
          <p:cNvPr id="45059" name="Espace réservé du contenu 3"/>
          <p:cNvSpPr>
            <a:spLocks noGrp="1"/>
          </p:cNvSpPr>
          <p:nvPr>
            <p:ph sz="half" idx="1"/>
          </p:nvPr>
        </p:nvSpPr>
        <p:spPr/>
        <p:txBody>
          <a:bodyPr/>
          <a:lstStyle/>
          <a:p>
            <a:r>
              <a:rPr lang="fr-CA" dirty="0" smtClean="0"/>
              <a:t>Les bits 29:26 spécifient l’opération, comme pour la catégorie 0.</a:t>
            </a:r>
          </a:p>
          <a:p>
            <a:r>
              <a:rPr lang="fr-CA" dirty="0" smtClean="0"/>
              <a:t>Les </a:t>
            </a:r>
            <a:r>
              <a:rPr lang="fr-CA" dirty="0"/>
              <a:t>bits 15:0 de l’instruction contiennent la valeur à utiliser.</a:t>
            </a:r>
          </a:p>
          <a:p>
            <a:endParaRPr lang="fr-CA" dirty="0" smtClean="0"/>
          </a:p>
        </p:txBody>
      </p:sp>
      <p:sp>
        <p:nvSpPr>
          <p:cNvPr id="3" name="Espace réservé du numéro de diapositive 2"/>
          <p:cNvSpPr>
            <a:spLocks noGrp="1"/>
          </p:cNvSpPr>
          <p:nvPr>
            <p:ph type="sldNum" sz="quarter" idx="10"/>
          </p:nvPr>
        </p:nvSpPr>
        <p:spPr/>
        <p:txBody>
          <a:bodyPr/>
          <a:lstStyle/>
          <a:p>
            <a:pPr>
              <a:defRPr/>
            </a:pPr>
            <a:fld id="{F23118BB-6CFE-458E-A330-791086FE35CD}" type="slidenum">
              <a:rPr lang="fr-CA"/>
              <a:pPr>
                <a:defRPr/>
              </a:pPr>
              <a:t>9</a:t>
            </a:fld>
            <a:endParaRPr lang="fr-CA"/>
          </a:p>
        </p:txBody>
      </p:sp>
      <p:graphicFrame>
        <p:nvGraphicFramePr>
          <p:cNvPr id="11" name="Tableau 10"/>
          <p:cNvGraphicFramePr>
            <a:graphicFrameLocks noGrp="1"/>
          </p:cNvGraphicFramePr>
          <p:nvPr>
            <p:extLst>
              <p:ext uri="{D42A27DB-BD31-4B8C-83A1-F6EECF244321}">
                <p14:modId xmlns:p14="http://schemas.microsoft.com/office/powerpoint/2010/main" val="1823365197"/>
              </p:ext>
            </p:extLst>
          </p:nvPr>
        </p:nvGraphicFramePr>
        <p:xfrm>
          <a:off x="1981200" y="3982719"/>
          <a:ext cx="8247046" cy="2418081"/>
        </p:xfrm>
        <a:graphic>
          <a:graphicData uri="http://schemas.openxmlformats.org/drawingml/2006/table">
            <a:tbl>
              <a:tblPr firstRow="1" bandRow="1">
                <a:tableStyleId>{B301B821-A1FF-4177-AEE7-76D212191A09}</a:tableStyleId>
              </a:tblPr>
              <a:tblGrid>
                <a:gridCol w="1799764"/>
                <a:gridCol w="1074437"/>
                <a:gridCol w="1074437"/>
                <a:gridCol w="1074437"/>
                <a:gridCol w="1074437"/>
                <a:gridCol w="1074437"/>
                <a:gridCol w="1075097"/>
              </a:tblGrid>
              <a:tr h="576065">
                <a:tc>
                  <a:txBody>
                    <a:bodyPr/>
                    <a:lstStyle/>
                    <a:p>
                      <a:pPr marL="0" marR="0" algn="ctr">
                        <a:spcBef>
                          <a:spcPts val="200"/>
                        </a:spcBef>
                        <a:spcAft>
                          <a:spcPts val="200"/>
                        </a:spcAft>
                      </a:pPr>
                      <a:r>
                        <a:rPr lang="fr-CA" sz="1400" dirty="0" smtClean="0"/>
                        <a:t>Instruction</a:t>
                      </a:r>
                      <a:endParaRPr lang="fr-CA" sz="1400" b="1"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31-30</a:t>
                      </a:r>
                    </a:p>
                    <a:p>
                      <a:pPr marL="0" marR="0" algn="ctr">
                        <a:spcBef>
                          <a:spcPts val="200"/>
                        </a:spcBef>
                        <a:spcAft>
                          <a:spcPts val="200"/>
                        </a:spcAft>
                      </a:pPr>
                      <a:r>
                        <a:rPr lang="fr-CA" sz="1400" dirty="0" smtClean="0"/>
                        <a:t>catégorie</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29:26</a:t>
                      </a:r>
                    </a:p>
                    <a:p>
                      <a:pPr marL="0" marR="0" algn="ctr">
                        <a:spcBef>
                          <a:spcPts val="200"/>
                        </a:spcBef>
                        <a:spcAft>
                          <a:spcPts val="200"/>
                        </a:spcAft>
                      </a:pPr>
                      <a:r>
                        <a:rPr lang="fr-CA" sz="1400" dirty="0" smtClean="0"/>
                        <a:t>détails</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25:21</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bits 20:16</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a:t>bits </a:t>
                      </a:r>
                      <a:r>
                        <a:rPr lang="fr-CA" sz="1400" dirty="0" smtClean="0"/>
                        <a:t>15:5</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a:t>bits </a:t>
                      </a:r>
                      <a:r>
                        <a:rPr lang="fr-CA" sz="1400" dirty="0" smtClean="0"/>
                        <a:t>4:0</a:t>
                      </a:r>
                      <a:endParaRPr lang="fr-CA" sz="1400" dirty="0" smtClean="0">
                        <a:latin typeface="+mn-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algn="l">
                        <a:spcBef>
                          <a:spcPts val="200"/>
                        </a:spcBef>
                        <a:spcAft>
                          <a:spcPts val="200"/>
                        </a:spcAft>
                      </a:pPr>
                      <a:r>
                        <a:rPr lang="fr-CA" sz="1400" dirty="0" smtClean="0"/>
                        <a:t>RC := RA ◊ RB</a:t>
                      </a:r>
                      <a:endParaRPr lang="fr-CA" sz="1400" dirty="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00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code de ◊</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RC</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RA</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sz="1400" dirty="0" smtClean="0"/>
                        <a:t>RB</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RC := RA ◊ valeur</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200"/>
                        </a:spcBef>
                        <a:spcAft>
                          <a:spcPts val="200"/>
                        </a:spcAft>
                      </a:pPr>
                      <a:r>
                        <a:rPr lang="fr-CA" sz="1400" dirty="0" smtClean="0"/>
                        <a:t>01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200"/>
                        </a:spcBef>
                        <a:spcAft>
                          <a:spcPts val="200"/>
                        </a:spcAft>
                      </a:pPr>
                      <a:r>
                        <a:rPr lang="fr-CA" sz="1400" dirty="0" smtClean="0"/>
                        <a:t>code</a:t>
                      </a:r>
                      <a:r>
                        <a:rPr lang="fr-CA" sz="1400" baseline="0" dirty="0" smtClean="0"/>
                        <a:t> de </a:t>
                      </a:r>
                      <a:r>
                        <a:rPr lang="fr-CA" sz="1400" dirty="0" smtClean="0"/>
                        <a:t>◊</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200"/>
                        </a:spcBef>
                        <a:spcAft>
                          <a:spcPts val="200"/>
                        </a:spcAft>
                      </a:pPr>
                      <a:r>
                        <a:rPr lang="fr-CA" sz="1400" dirty="0" smtClean="0"/>
                        <a:t>RC</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fr-CA" sz="1400" dirty="0" smtClean="0"/>
                        <a:t>RA</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2">
                  <a:txBody>
                    <a:bodyPr/>
                    <a:lstStyle/>
                    <a:p>
                      <a:pPr marL="0" marR="0" algn="ctr">
                        <a:spcBef>
                          <a:spcPts val="200"/>
                        </a:spcBef>
                        <a:spcAft>
                          <a:spcPts val="200"/>
                        </a:spcAft>
                      </a:pPr>
                      <a:r>
                        <a:rPr lang="fr-CA" sz="1400" dirty="0" smtClean="0"/>
                        <a:t>valeur(15:0)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a:endParaRPr lang="fr-FR" sz="1400" dirty="0">
                        <a:latin typeface="+mn-lt"/>
                      </a:endParaRPr>
                    </a:p>
                  </a:txBody>
                  <a:tcPr marL="68580" marR="68580" marT="0" marB="0" anchor="ct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si (RA</a:t>
                      </a:r>
                      <a:r>
                        <a:rPr lang="fr-CA" sz="1400" baseline="0" dirty="0" smtClean="0"/>
                        <a:t> </a:t>
                      </a:r>
                      <a:r>
                        <a:rPr lang="fr-CA" sz="1400" dirty="0" smtClean="0"/>
                        <a:t>◊</a:t>
                      </a:r>
                      <a:r>
                        <a:rPr lang="fr-CA" sz="1400" baseline="0" dirty="0" smtClean="0"/>
                        <a:t> RB)</a:t>
                      </a:r>
                      <a:br>
                        <a:rPr lang="fr-CA" sz="1400" baseline="0" dirty="0" smtClean="0"/>
                      </a:br>
                      <a:r>
                        <a:rPr lang="fr-CA" sz="1400" baseline="0" dirty="0" err="1" smtClean="0"/>
                        <a:t>goto</a:t>
                      </a:r>
                      <a:r>
                        <a:rPr lang="fr-CA" sz="1400" baseline="0" dirty="0" smtClean="0"/>
                        <a:t> (CP + valeur)</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10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code</a:t>
                      </a:r>
                      <a:r>
                        <a:rPr lang="fr-CA" sz="1400" baseline="0" dirty="0" smtClean="0"/>
                        <a:t> de </a:t>
                      </a:r>
                      <a:r>
                        <a:rPr lang="fr-CA" sz="1400" dirty="0" smtClean="0"/>
                        <a:t>◊</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RB</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RA</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400" dirty="0" smtClean="0"/>
                        <a:t>valeur(15:0)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RC := MD</a:t>
                      </a:r>
                      <a:r>
                        <a:rPr lang="en-CA" sz="1400" dirty="0" smtClean="0"/>
                        <a:t>[RA +</a:t>
                      </a:r>
                      <a:r>
                        <a:rPr lang="fr-CA" sz="1400" dirty="0" smtClean="0"/>
                        <a:t> valeur]</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11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0000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RC</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RA</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400" dirty="0" smtClean="0"/>
                        <a:t>valeur(15:0)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r h="353824">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fr-CA" sz="1400" dirty="0" smtClean="0"/>
                        <a:t>MD</a:t>
                      </a:r>
                      <a:r>
                        <a:rPr lang="en-CA" sz="1400" dirty="0" smtClean="0"/>
                        <a:t>[RA +</a:t>
                      </a:r>
                      <a:r>
                        <a:rPr lang="fr-CA" sz="1400" dirty="0" smtClean="0"/>
                        <a:t> valeur] := </a:t>
                      </a:r>
                      <a:r>
                        <a:rPr lang="en-CA" sz="1400" dirty="0" smtClean="0"/>
                        <a:t>RB</a:t>
                      </a:r>
                      <a:endParaRPr lang="fr-CA" sz="1400" dirty="0" smtClean="0"/>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11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0001</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200"/>
                        </a:spcBef>
                        <a:spcAft>
                          <a:spcPts val="200"/>
                        </a:spcAft>
                      </a:pPr>
                      <a:r>
                        <a:rPr lang="fr-CA" sz="1400" dirty="0" smtClean="0"/>
                        <a:t>RB</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fr-CA" sz="1400" dirty="0" smtClean="0"/>
                        <a:t>RA</a:t>
                      </a:r>
                      <a:endParaRPr lang="fr-CA" sz="1400" dirty="0" smtClean="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200"/>
                        </a:spcBef>
                        <a:spcAft>
                          <a:spcPts val="200"/>
                        </a:spcAft>
                      </a:pPr>
                      <a:r>
                        <a:rPr lang="fr-CA" sz="1400" dirty="0" smtClean="0"/>
                        <a:t>valeur(15:0)</a:t>
                      </a:r>
                      <a:endParaRPr lang="fr-CA" sz="1400" dirty="0">
                        <a:latin typeface="+mn-lt"/>
                        <a:ea typeface="Times New Roman"/>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fr-FR" sz="1400" dirty="0">
                        <a:latin typeface="+mn-lt"/>
                      </a:endParaRPr>
                    </a:p>
                  </a:txBody>
                  <a:tcPr marL="68580" marR="68580" marT="0" marB="0" anchor="ctr"/>
                </a:tc>
              </a:tr>
            </a:tbl>
          </a:graphicData>
        </a:graphic>
      </p:graphicFrame>
      <p:pic>
        <p:nvPicPr>
          <p:cNvPr id="6" name="Image 5"/>
          <p:cNvPicPr>
            <a:picLocks noChangeAspect="1"/>
          </p:cNvPicPr>
          <p:nvPr/>
        </p:nvPicPr>
        <p:blipFill>
          <a:blip r:embed="rId2"/>
          <a:stretch>
            <a:fillRect/>
          </a:stretch>
        </p:blipFill>
        <p:spPr>
          <a:xfrm>
            <a:off x="6504459" y="1235309"/>
            <a:ext cx="4978400" cy="2711645"/>
          </a:xfrm>
          <a:prstGeom prst="rect">
            <a:avLst/>
          </a:prstGeom>
        </p:spPr>
      </p:pic>
      <p:sp>
        <p:nvSpPr>
          <p:cNvPr id="8" name="ZoneTexte 16"/>
          <p:cNvSpPr txBox="1">
            <a:spLocks noChangeArrowheads="1"/>
          </p:cNvSpPr>
          <p:nvPr/>
        </p:nvSpPr>
        <p:spPr bwMode="auto">
          <a:xfrm>
            <a:off x="76200" y="3946954"/>
            <a:ext cx="1752600" cy="2123658"/>
          </a:xfrm>
          <a:prstGeom prst="rect">
            <a:avLst/>
          </a:prstGeom>
          <a:solidFill>
            <a:schemeClr val="bg1"/>
          </a:solidFill>
          <a:ln w="9525">
            <a:solidFill>
              <a:schemeClr val="tx2"/>
            </a:solidFill>
            <a:miter lim="800000"/>
            <a:headEnd/>
            <a:tailEnd/>
          </a:ln>
        </p:spPr>
        <p:txBody>
          <a:bodyPr wrap="square" lIns="91440" tIns="91440" rIns="91440" bIns="91440" anchor="ctr">
            <a:spAutoFit/>
          </a:bodyPr>
          <a:lstStyle/>
          <a:p>
            <a:r>
              <a:rPr lang="en-CA" sz="1400" dirty="0" smtClean="0">
                <a:solidFill>
                  <a:srgbClr val="000000"/>
                </a:solidFill>
                <a:latin typeface="+mn-lt"/>
              </a:rPr>
              <a:t>Bits 29:26</a:t>
            </a:r>
            <a:endParaRPr lang="en-CA" sz="1400" dirty="0">
              <a:solidFill>
                <a:srgbClr val="000000"/>
              </a:solidFill>
              <a:latin typeface="+mn-lt"/>
            </a:endParaRPr>
          </a:p>
          <a:p>
            <a:r>
              <a:rPr lang="en-CA" sz="1400" dirty="0">
                <a:solidFill>
                  <a:srgbClr val="000000"/>
                </a:solidFill>
                <a:latin typeface="+mn-lt"/>
              </a:rPr>
              <a:t>0: F &lt;= A</a:t>
            </a:r>
          </a:p>
          <a:p>
            <a:r>
              <a:rPr lang="en-CA" sz="1400" dirty="0">
                <a:solidFill>
                  <a:srgbClr val="000000"/>
                </a:solidFill>
                <a:latin typeface="+mn-lt"/>
              </a:rPr>
              <a:t>1: F &lt;= B</a:t>
            </a:r>
          </a:p>
          <a:p>
            <a:r>
              <a:rPr lang="en-CA" sz="1400" dirty="0">
                <a:solidFill>
                  <a:srgbClr val="000000"/>
                </a:solidFill>
                <a:latin typeface="+mn-lt"/>
              </a:rPr>
              <a:t>2: F &lt;= A + B</a:t>
            </a:r>
          </a:p>
          <a:p>
            <a:r>
              <a:rPr lang="en-CA" sz="1400" dirty="0">
                <a:solidFill>
                  <a:srgbClr val="000000"/>
                </a:solidFill>
                <a:latin typeface="+mn-lt"/>
              </a:rPr>
              <a:t>3: F &lt;= A – B</a:t>
            </a:r>
          </a:p>
          <a:p>
            <a:r>
              <a:rPr lang="fr-CA" sz="1400" dirty="0">
                <a:solidFill>
                  <a:srgbClr val="000000"/>
                </a:solidFill>
                <a:latin typeface="+mn-lt"/>
              </a:rPr>
              <a:t>4: F &lt;= A ET B</a:t>
            </a:r>
          </a:p>
          <a:p>
            <a:r>
              <a:rPr lang="pt-BR" sz="1400" dirty="0">
                <a:solidFill>
                  <a:srgbClr val="000000"/>
                </a:solidFill>
                <a:latin typeface="+mn-lt"/>
              </a:rPr>
              <a:t>5: F &lt;= A OU B</a:t>
            </a:r>
          </a:p>
          <a:p>
            <a:r>
              <a:rPr lang="en-CA" sz="1400" dirty="0">
                <a:solidFill>
                  <a:srgbClr val="000000"/>
                </a:solidFill>
                <a:latin typeface="+mn-lt"/>
              </a:rPr>
              <a:t>6: F &lt;= NON A</a:t>
            </a:r>
          </a:p>
          <a:p>
            <a:r>
              <a:rPr lang="pt-BR" sz="1400" dirty="0">
                <a:solidFill>
                  <a:srgbClr val="000000"/>
                </a:solidFill>
                <a:latin typeface="+mn-lt"/>
              </a:rPr>
              <a:t>7: F &lt;= A OUX </a:t>
            </a:r>
            <a:r>
              <a:rPr lang="pt-BR" sz="1400" dirty="0" smtClean="0">
                <a:solidFill>
                  <a:srgbClr val="000000"/>
                </a:solidFill>
                <a:latin typeface="+mn-lt"/>
              </a:rPr>
              <a:t>B</a:t>
            </a:r>
            <a:endParaRPr lang="fr-CA" sz="1400" dirty="0">
              <a:latin typeface="+mn-lt"/>
            </a:endParaRPr>
          </a:p>
        </p:txBody>
      </p:sp>
    </p:spTree>
    <p:extLst>
      <p:ext uri="{BB962C8B-B14F-4D97-AF65-F5344CB8AC3E}">
        <p14:creationId xmlns:p14="http://schemas.microsoft.com/office/powerpoint/2010/main" val="489066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Cou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1Introduction</Template>
  <TotalTime>4962</TotalTime>
  <Words>2634</Words>
  <Application>Microsoft Office PowerPoint</Application>
  <PresentationFormat>Personnalisé</PresentationFormat>
  <Paragraphs>804</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presentationCours</vt:lpstr>
      <vt:lpstr>Encodage du jeu d’instructions d’un processeur à usage général</vt:lpstr>
      <vt:lpstr>Encodage du jeu d’instructions d’un processeur à usage général Sujets de ce thème</vt:lpstr>
      <vt:lpstr>Le processeur à usage général PolyRISC</vt:lpstr>
      <vt:lpstr>Jeu d’instructions d’un processeur à usage général</vt:lpstr>
      <vt:lpstr>Choix d’approche pour l’encodage des instructions</vt:lpstr>
      <vt:lpstr>Encodage des instructions en mémoire</vt:lpstr>
      <vt:lpstr>Encodage des instructions en mémoire Catégorie 0: opération sur les registres</vt:lpstr>
      <vt:lpstr>Exemples d’encodage d’instructions</vt:lpstr>
      <vt:lpstr>Encodage des instructions en mémoire Catégorie 1: opération sur un registre et une valeur codée dans l’instruction</vt:lpstr>
      <vt:lpstr>Exemples d’encodage d’instructions</vt:lpstr>
      <vt:lpstr>Encodage des instructions en mémoire Catégorie 2: branchement</vt:lpstr>
      <vt:lpstr>Exemples d’encodage d’instructions</vt:lpstr>
      <vt:lpstr>Encodage des instructions en mémoire Catégorie 3: mémoire (Load-Store)</vt:lpstr>
      <vt:lpstr>Exemples d’encodage d’instructions</vt:lpstr>
      <vt:lpstr>Exemples d’encodage d’instructions</vt:lpstr>
      <vt:lpstr>Exemple de programme</vt:lpstr>
      <vt:lpstr>Le problème du logiciel</vt:lpstr>
      <vt:lpstr>Vous devriez maintenant être capable de …</vt:lpstr>
    </vt:vector>
  </TitlesOfParts>
  <Company>POLYMTL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Pierre Langlois</dc:creator>
  <cp:lastModifiedBy>Pierre Langlois</cp:lastModifiedBy>
  <cp:revision>636</cp:revision>
  <dcterms:created xsi:type="dcterms:W3CDTF">2009-09-03T13:30:34Z</dcterms:created>
  <dcterms:modified xsi:type="dcterms:W3CDTF">2014-11-09T16:03:33Z</dcterms:modified>
</cp:coreProperties>
</file>