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8" r:id="rId3"/>
    <p:sldId id="425" r:id="rId4"/>
    <p:sldId id="426" r:id="rId5"/>
    <p:sldId id="394" r:id="rId6"/>
    <p:sldId id="395" r:id="rId7"/>
    <p:sldId id="422" r:id="rId8"/>
    <p:sldId id="427" r:id="rId9"/>
    <p:sldId id="398" r:id="rId10"/>
    <p:sldId id="423" r:id="rId11"/>
    <p:sldId id="399" r:id="rId12"/>
    <p:sldId id="401" r:id="rId13"/>
    <p:sldId id="303" r:id="rId1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9" autoAdjust="0"/>
    <p:restoredTop sz="96984" autoAdjust="0"/>
  </p:normalViewPr>
  <p:slideViewPr>
    <p:cSldViewPr>
      <p:cViewPr varScale="1">
        <p:scale>
          <a:sx n="117" d="100"/>
          <a:sy n="117" d="100"/>
        </p:scale>
        <p:origin x="-114" y="-222"/>
      </p:cViewPr>
      <p:guideLst>
        <p:guide orient="horz" pos="4224"/>
        <p:guide pos="384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2015-03-12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12/03/2015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Modélisation VHDL du chemin des données</a:t>
            </a:r>
            <a:br>
              <a:rPr lang="fr-CA" dirty="0" smtClean="0"/>
            </a:br>
            <a:r>
              <a:rPr lang="fr-CA" dirty="0" smtClean="0"/>
              <a:t>d’un processeur à usage général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295400"/>
            <a:ext cx="11760200" cy="3139321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-- dans la partie déclarative de l’architecture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memoireDonnees_type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is array(0 to 2 **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Md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- 1) of signed(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Wd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- 1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memoireDonnees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memoireDonnees_type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 </a:t>
            </a: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charge_MD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-- dans le corps de l’architecture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process </a:t>
            </a:r>
            <a:r>
              <a:rPr lang="en-US" sz="1100"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100" smtClean="0">
                <a:latin typeface="Courier New"/>
                <a:ea typeface="Times New Roman"/>
                <a:cs typeface="Times New Roman"/>
              </a:rPr>
              <a:t>CLK)</a:t>
            </a: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if </a:t>
            </a:r>
            <a:r>
              <a:rPr lang="en-US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(CLK) then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if 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(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charge_MD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 = ‘1’)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memoireDonnees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(adresse)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) </a:t>
            </a:r>
            <a:r>
              <a:rPr lang="en-US" sz="1100" dirty="0">
                <a:latin typeface="Courier New"/>
                <a:ea typeface="Times New Roman"/>
                <a:cs typeface="Times New Roman"/>
              </a:rPr>
              <a:t>&lt;= </a:t>
            </a:r>
            <a:r>
              <a:rPr lang="en-US" sz="1100" dirty="0" err="1" smtClean="0">
                <a:latin typeface="Courier New"/>
                <a:ea typeface="Times New Roman"/>
                <a:cs typeface="Times New Roman"/>
              </a:rPr>
              <a:t>donnee_MD</a:t>
            </a:r>
            <a:r>
              <a:rPr lang="en-US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en-US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atin typeface="Courier New"/>
                <a:ea typeface="Times New Roman"/>
                <a:cs typeface="Times New Roman"/>
              </a:rPr>
              <a:t>	end process; </a:t>
            </a:r>
            <a:endParaRPr lang="en-US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atin typeface="Courier New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100" dirty="0" err="1" smtClean="0">
                <a:latin typeface="Courier New" pitchFamily="49" charset="0"/>
                <a:cs typeface="Courier New" pitchFamily="49" charset="0"/>
              </a:rPr>
              <a:t>sortie_MD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1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fr-CA" sz="1100" dirty="0" err="1" smtClean="0">
                <a:latin typeface="Courier New" pitchFamily="49" charset="0"/>
                <a:cs typeface="Courier New" pitchFamily="49" charset="0"/>
              </a:rPr>
              <a:t>memoireDonnees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1100" dirty="0" err="1" smtClean="0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(adresse));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Mémoire </a:t>
            </a:r>
            <a:r>
              <a:rPr lang="fr-CA" dirty="0"/>
              <a:t>des </a:t>
            </a:r>
            <a:r>
              <a:rPr lang="fr-CA" dirty="0" smtClean="0"/>
              <a:t>données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10</a:t>
            </a:fld>
            <a:endParaRPr lang="fr-CA"/>
          </a:p>
        </p:txBody>
      </p:sp>
      <p:sp>
        <p:nvSpPr>
          <p:cNvPr id="44041" name="ZoneTexte 16"/>
          <p:cNvSpPr txBox="1">
            <a:spLocks noChangeArrowheads="1"/>
          </p:cNvSpPr>
          <p:nvPr/>
        </p:nvSpPr>
        <p:spPr bwMode="auto">
          <a:xfrm>
            <a:off x="533400" y="4572000"/>
            <a:ext cx="6688394" cy="12618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400" dirty="0">
                <a:latin typeface="Calibri" pitchFamily="34" charset="0"/>
              </a:rPr>
              <a:t>Dans cette description de la mémoire:</a:t>
            </a:r>
          </a:p>
          <a:p>
            <a:pPr>
              <a:buFont typeface="Arial" pitchFamily="34" charset="0"/>
              <a:buChar char="•"/>
            </a:pPr>
            <a:r>
              <a:rPr lang="fr-CA" sz="1400" dirty="0">
                <a:latin typeface="Calibri" pitchFamily="34" charset="0"/>
              </a:rPr>
              <a:t> le nombre de mots est déterminée par le paramètre Md</a:t>
            </a:r>
          </a:p>
          <a:p>
            <a:pPr>
              <a:buFont typeface="Arial" pitchFamily="34" charset="0"/>
              <a:buChar char="•"/>
            </a:pPr>
            <a:r>
              <a:rPr lang="fr-CA" sz="1400" dirty="0">
                <a:latin typeface="Calibri" pitchFamily="34" charset="0"/>
              </a:rPr>
              <a:t> la taille des mots est déterminée par le paramètre </a:t>
            </a:r>
            <a:r>
              <a:rPr lang="fr-CA" sz="1400" dirty="0" err="1">
                <a:latin typeface="Calibri" pitchFamily="34" charset="0"/>
              </a:rPr>
              <a:t>Wd</a:t>
            </a:r>
            <a:endParaRPr lang="fr-CA" sz="1400" dirty="0">
              <a:latin typeface="Calibri" pitchFamily="34" charset="0"/>
            </a:endParaRPr>
          </a:p>
          <a:p>
            <a:r>
              <a:rPr lang="fr-CA" sz="1400" dirty="0" smtClean="0">
                <a:latin typeface="Calibri" pitchFamily="34" charset="0"/>
              </a:rPr>
              <a:t>Habituellement</a:t>
            </a:r>
            <a:r>
              <a:rPr lang="fr-CA" sz="1400" dirty="0">
                <a:latin typeface="Calibri" pitchFamily="34" charset="0"/>
              </a:rPr>
              <a:t>, la lecture d’une donnée nécessite un cycle d’horloge pour charger l’adresse, ce n’est pas modélisé </a:t>
            </a:r>
            <a:r>
              <a:rPr lang="fr-CA" sz="1400" dirty="0" smtClean="0">
                <a:latin typeface="Calibri" pitchFamily="34" charset="0"/>
              </a:rPr>
              <a:t>ici.</a:t>
            </a:r>
            <a:endParaRPr lang="fr-CA" sz="1400" dirty="0">
              <a:latin typeface="Calibri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781" y="1728720"/>
            <a:ext cx="2602219" cy="1928880"/>
          </a:xfrm>
          <a:prstGeom prst="rect">
            <a:avLst/>
          </a:prstGeom>
        </p:spPr>
      </p:pic>
      <p:sp>
        <p:nvSpPr>
          <p:cNvPr id="9" name="ZoneTexte 16"/>
          <p:cNvSpPr txBox="1">
            <a:spLocks noChangeArrowheads="1"/>
          </p:cNvSpPr>
          <p:nvPr/>
        </p:nvSpPr>
        <p:spPr bwMode="auto">
          <a:xfrm>
            <a:off x="7620000" y="4777026"/>
            <a:ext cx="4140200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 smtClean="0">
                <a:latin typeface="Calibri" pitchFamily="34" charset="0"/>
              </a:rPr>
              <a:t>Important:</a:t>
            </a:r>
          </a:p>
          <a:p>
            <a:r>
              <a:rPr lang="fr-CA" sz="1400" dirty="0" smtClean="0">
                <a:latin typeface="Calibri" pitchFamily="34" charset="0"/>
              </a:rPr>
              <a:t>Il n’y a pas </a:t>
            </a:r>
            <a:r>
              <a:rPr lang="fr-CA" sz="1400" dirty="0">
                <a:latin typeface="Calibri" pitchFamily="34" charset="0"/>
              </a:rPr>
              <a:t>de </a:t>
            </a:r>
            <a:r>
              <a:rPr lang="fr-CA" sz="1400" dirty="0" smtClean="0">
                <a:latin typeface="Calibri" pitchFamily="34" charset="0"/>
              </a:rPr>
              <a:t>signal de réinitialisation dans le modèle.</a:t>
            </a:r>
          </a:p>
          <a:p>
            <a:r>
              <a:rPr lang="fr-CA" sz="1400" dirty="0" smtClean="0">
                <a:latin typeface="Calibri" pitchFamily="34" charset="0"/>
              </a:rPr>
              <a:t>Un tel signal empêcherait le synthétiseur d’utiliser la mémoire par blocs (BRAM).</a:t>
            </a:r>
            <a:endParaRPr lang="fr-CA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Mémoire des données</a:t>
            </a:r>
          </a:p>
        </p:txBody>
      </p:sp>
      <p:sp>
        <p:nvSpPr>
          <p:cNvPr id="45059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description d’une mémoire des données en VHDL peut prendre plusieurs formes, selon une multitude de paramètres. Ceux-ci incluent, entre autres :</a:t>
            </a:r>
          </a:p>
          <a:p>
            <a:pPr lvl="1"/>
            <a:r>
              <a:rPr lang="fr-CA" dirty="0" smtClean="0"/>
              <a:t>le nombre de ports d’entrée et de sortie;</a:t>
            </a:r>
          </a:p>
          <a:p>
            <a:pPr lvl="1"/>
            <a:r>
              <a:rPr lang="fr-CA" dirty="0" smtClean="0"/>
              <a:t>le fait que les sorties soient synchrones ou asynchrones;</a:t>
            </a:r>
          </a:p>
          <a:p>
            <a:pPr lvl="1"/>
            <a:r>
              <a:rPr lang="fr-CA" dirty="0" smtClean="0"/>
              <a:t>le nombre de cycles nécessaires à la mémoire pour déplacer des données;</a:t>
            </a:r>
          </a:p>
          <a:p>
            <a:pPr lvl="1"/>
            <a:r>
              <a:rPr lang="fr-CA" dirty="0" smtClean="0"/>
              <a:t>la présence de signaux d’activation; et,</a:t>
            </a:r>
          </a:p>
          <a:p>
            <a:pPr lvl="1"/>
            <a:r>
              <a:rPr lang="fr-CA" dirty="0" smtClean="0"/>
              <a:t>la spécification de valeurs initiales.</a:t>
            </a:r>
          </a:p>
          <a:p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118BB-6CFE-458E-A330-791086FE35CD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45062" name="ZoneTexte 16"/>
          <p:cNvSpPr txBox="1">
            <a:spLocks noChangeArrowheads="1"/>
          </p:cNvSpPr>
          <p:nvPr/>
        </p:nvSpPr>
        <p:spPr bwMode="auto">
          <a:xfrm>
            <a:off x="1600200" y="5334000"/>
            <a:ext cx="5410200" cy="83099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faut consulter la documentation du synthétiseur pour adopter le bon patron de code VHDL correspondant aux paramètres de la mémoire RAM désirée.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781" y="1728720"/>
            <a:ext cx="2602219" cy="1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Comment s’implémente la mémoire dans un FPGA?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Colonnes de blocs de mémoire intégrées à travers </a:t>
            </a:r>
            <a:r>
              <a:rPr lang="fr-CA" dirty="0"/>
              <a:t>les </a:t>
            </a:r>
            <a:r>
              <a:rPr lang="fr-CA" dirty="0" err="1" smtClean="0"/>
              <a:t>CLBs</a:t>
            </a:r>
            <a:r>
              <a:rPr lang="fr-CA" dirty="0" smtClean="0"/>
              <a:t> </a:t>
            </a:r>
            <a:r>
              <a:rPr lang="fr-CA" dirty="0"/>
              <a:t>(</a:t>
            </a:r>
            <a:r>
              <a:rPr lang="fr-CA" dirty="0" err="1"/>
              <a:t>Xilinx</a:t>
            </a:r>
            <a:r>
              <a:rPr lang="fr-CA" dirty="0"/>
              <a:t>: </a:t>
            </a:r>
            <a:r>
              <a:rPr lang="fr-CA" i="1" dirty="0"/>
              <a:t>Block RAM</a:t>
            </a:r>
            <a:r>
              <a:rPr lang="fr-CA" dirty="0" smtClean="0"/>
              <a:t>)</a:t>
            </a:r>
          </a:p>
          <a:p>
            <a:pPr lvl="1"/>
            <a:r>
              <a:rPr lang="en-CA" dirty="0" smtClean="0"/>
              <a:t>Grande </a:t>
            </a:r>
            <a:r>
              <a:rPr lang="en-CA" dirty="0" err="1" smtClean="0"/>
              <a:t>densit</a:t>
            </a:r>
            <a:r>
              <a:rPr lang="fr-CA" dirty="0"/>
              <a:t>é</a:t>
            </a:r>
          </a:p>
          <a:p>
            <a:r>
              <a:rPr lang="fr-CA" dirty="0" err="1"/>
              <a:t>LUTs</a:t>
            </a:r>
            <a:r>
              <a:rPr lang="fr-CA" dirty="0"/>
              <a:t> des </a:t>
            </a:r>
            <a:r>
              <a:rPr lang="fr-CA" dirty="0" err="1"/>
              <a:t>CLBs</a:t>
            </a:r>
            <a:r>
              <a:rPr lang="fr-CA" dirty="0"/>
              <a:t> (</a:t>
            </a:r>
            <a:r>
              <a:rPr lang="fr-CA" dirty="0" err="1"/>
              <a:t>Xilinx</a:t>
            </a:r>
            <a:r>
              <a:rPr lang="fr-CA" dirty="0"/>
              <a:t>: </a:t>
            </a:r>
            <a:r>
              <a:rPr lang="fr-CA" i="1" dirty="0" err="1"/>
              <a:t>Distributed</a:t>
            </a:r>
            <a:r>
              <a:rPr lang="fr-CA" i="1" dirty="0"/>
              <a:t> RAM</a:t>
            </a:r>
            <a:r>
              <a:rPr lang="fr-CA" dirty="0" smtClean="0"/>
              <a:t>)</a:t>
            </a:r>
          </a:p>
          <a:p>
            <a:pPr lvl="1"/>
            <a:r>
              <a:rPr lang="fr-CA" dirty="0" smtClean="0"/>
              <a:t>Faible latence d’accès</a:t>
            </a:r>
            <a:endParaRPr lang="fr-CA" dirty="0"/>
          </a:p>
          <a:p>
            <a:r>
              <a:rPr lang="fr-CA" dirty="0"/>
              <a:t>Le choix peut être contrôlé par les paramètres du </a:t>
            </a:r>
            <a:r>
              <a:rPr lang="fr-CA" dirty="0" smtClean="0"/>
              <a:t>synthétiseur.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4D40A-539F-49BC-9DC1-1CDD4666EA27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012" y="2467375"/>
            <a:ext cx="5817988" cy="3731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8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Donner le code VHDL pour le bloc des registres, l’UAL et la mémoire des </a:t>
            </a:r>
            <a:r>
              <a:rPr lang="fr-CA" sz="1800" dirty="0" smtClean="0"/>
              <a:t>données d’un processeur à usage général. </a:t>
            </a:r>
            <a:r>
              <a:rPr lang="fr-CA" sz="1800" dirty="0"/>
              <a:t>(B3) </a:t>
            </a:r>
            <a:endParaRPr lang="fr-CA" sz="1800" dirty="0" smtClean="0"/>
          </a:p>
          <a:p>
            <a:r>
              <a:rPr lang="fr-CA" sz="1800" dirty="0"/>
              <a:t>Expliquer comment s’implémente la mémoire des données dans un FPGA. (B2)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Modélisation VHDL du chemin des </a:t>
            </a:r>
            <a:r>
              <a:rPr lang="fr-CA" dirty="0" smtClean="0"/>
              <a:t>données d’un </a:t>
            </a:r>
            <a:r>
              <a:rPr lang="fr-CA" dirty="0"/>
              <a:t>processeur à usage </a:t>
            </a:r>
            <a:r>
              <a:rPr lang="fr-CA" dirty="0" smtClean="0"/>
              <a:t>général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Rappel: architecture du processeur </a:t>
            </a:r>
            <a:r>
              <a:rPr lang="fr-CA" dirty="0" err="1" smtClean="0"/>
              <a:t>PolyRISC</a:t>
            </a:r>
            <a:r>
              <a:rPr lang="fr-CA" dirty="0" smtClean="0"/>
              <a:t> et son chemin des données</a:t>
            </a:r>
          </a:p>
          <a:p>
            <a:r>
              <a:rPr lang="fr-CA" dirty="0" smtClean="0"/>
              <a:t>Modélisation du bloc des registres</a:t>
            </a:r>
          </a:p>
          <a:p>
            <a:r>
              <a:rPr lang="fr-CA" dirty="0" smtClean="0"/>
              <a:t>Modélisation de l’unité arithmétique et logique</a:t>
            </a:r>
          </a:p>
          <a:p>
            <a:r>
              <a:rPr lang="fr-CA" dirty="0" smtClean="0"/>
              <a:t>Modélisation de la mémoire des données</a:t>
            </a:r>
          </a:p>
          <a:p>
            <a:r>
              <a:rPr lang="fr-CA" dirty="0" smtClean="0"/>
              <a:t>Implémenter la mémoire des données dans un FPGA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processeur à usage général </a:t>
            </a:r>
            <a:r>
              <a:rPr lang="fr-CA" dirty="0" err="1" smtClean="0"/>
              <a:t>PolyRISC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3</a:t>
            </a:fld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71" y="1295400"/>
            <a:ext cx="10464729" cy="514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688" y="2362200"/>
            <a:ext cx="7414599" cy="4038600"/>
          </a:xfrm>
          <a:prstGeom prst="rect">
            <a:avLst/>
          </a:prstGeom>
        </p:spPr>
      </p:pic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Chemin des données </a:t>
            </a:r>
            <a:r>
              <a:rPr lang="fr-CA" dirty="0"/>
              <a:t>du </a:t>
            </a:r>
            <a:r>
              <a:rPr lang="fr-CA" dirty="0" smtClean="0"/>
              <a:t>processeur </a:t>
            </a:r>
            <a:r>
              <a:rPr lang="fr-CA" dirty="0" err="1" smtClean="0"/>
              <a:t>PolyRISC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Nous allons voir comment modéliser les trois composantes du chemin des données: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Le bloc des registres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L’unité arithmétique et logique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La mémoire des données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82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1. Bloc de registres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4673600" cy="4648199"/>
          </a:xfrm>
        </p:spPr>
        <p:txBody>
          <a:bodyPr/>
          <a:lstStyle/>
          <a:p>
            <a:r>
              <a:rPr lang="fr-CA" dirty="0" smtClean="0"/>
              <a:t>Un bloc de registre contient:</a:t>
            </a:r>
          </a:p>
          <a:p>
            <a:pPr lvl="1"/>
            <a:r>
              <a:rPr lang="fr-CA" dirty="0" smtClean="0"/>
              <a:t>Des registres</a:t>
            </a:r>
          </a:p>
          <a:p>
            <a:pPr lvl="1"/>
            <a:r>
              <a:rPr lang="fr-CA" dirty="0" smtClean="0"/>
              <a:t>Un mécanisme pour les charger à partir d’un port d’entrée</a:t>
            </a:r>
          </a:p>
          <a:p>
            <a:pPr lvl="1"/>
            <a:r>
              <a:rPr lang="fr-CA" dirty="0" smtClean="0"/>
              <a:t>Un mécanisme pour aiguiller leur valeur à des ports de sortie</a:t>
            </a:r>
          </a:p>
          <a:p>
            <a:r>
              <a:rPr lang="fr-CA" dirty="0" smtClean="0"/>
              <a:t>Un bloc de registre peut avoir plusieurs ports d’entrée et de sortie.</a:t>
            </a:r>
          </a:p>
          <a:p>
            <a:r>
              <a:rPr lang="fr-CA" dirty="0" smtClean="0"/>
              <a:t>Un registre peut être simultanément la cible d’une écriture et la source pour l’un des ports de sortie.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A47A-80BD-4C8B-B59B-B77B1F30AEE0}" type="slidenum">
              <a:rPr lang="fr-CA" smtClean="0"/>
              <a:pPr/>
              <a:t>5</a:t>
            </a:fld>
            <a:endParaRPr lang="fr-CA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041" y="1295400"/>
            <a:ext cx="6840188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8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676400"/>
            <a:ext cx="11760200" cy="483209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-- dans la partie déclarative de l’architecture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--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signaux du bloc des registres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lesRegistres_type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array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(0 to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Nreg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- 1) of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signed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Wd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lesRegistres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lesRegistres_type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A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B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signed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Wd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downto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choixA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choixB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choixCharge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integer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range 0 to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Nreg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chargeBR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--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dans le corps de l’architecture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(CLK,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reset)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begin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if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rising_edge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(CLK)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if reset = '1'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lesRegistres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&lt;=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others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=&gt;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others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=&gt; '0'));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else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	if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chargeBR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= '1'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then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				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lesRegistres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choixCharge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) &lt;= </a:t>
            </a: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donneeBR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end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A &lt;=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lesRegistres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choixA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B &lt;=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lesRegistres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choixB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Bloc de registres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6</a:t>
            </a:fld>
            <a:endParaRPr lang="fr-CA"/>
          </a:p>
        </p:txBody>
      </p:sp>
      <p:sp>
        <p:nvSpPr>
          <p:cNvPr id="44041" name="ZoneTexte 16"/>
          <p:cNvSpPr txBox="1">
            <a:spLocks noChangeArrowheads="1"/>
          </p:cNvSpPr>
          <p:nvPr/>
        </p:nvSpPr>
        <p:spPr bwMode="auto">
          <a:xfrm>
            <a:off x="2895600" y="5062716"/>
            <a:ext cx="4724400" cy="12618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400" dirty="0" smtClean="0">
                <a:latin typeface="Calibri" pitchFamily="34" charset="0"/>
              </a:rPr>
              <a:t>Dans cette description du bloc des registres:</a:t>
            </a:r>
          </a:p>
          <a:p>
            <a:pPr>
              <a:buFont typeface="Arial" pitchFamily="34" charset="0"/>
              <a:buChar char="•"/>
            </a:pPr>
            <a:r>
              <a:rPr lang="fr-CA" sz="1400" dirty="0" smtClean="0">
                <a:latin typeface="Calibri" pitchFamily="34" charset="0"/>
              </a:rPr>
              <a:t> le nombre de ports d’entrée est fixé à 1</a:t>
            </a:r>
          </a:p>
          <a:p>
            <a:pPr>
              <a:buFont typeface="Arial" pitchFamily="34" charset="0"/>
              <a:buChar char="•"/>
            </a:pPr>
            <a:r>
              <a:rPr lang="fr-CA" sz="1400" dirty="0" smtClean="0">
                <a:latin typeface="Calibri" pitchFamily="34" charset="0"/>
              </a:rPr>
              <a:t> le nombre de ports de sortie est fixé à 2</a:t>
            </a:r>
          </a:p>
          <a:p>
            <a:pPr>
              <a:buFont typeface="Arial" pitchFamily="34" charset="0"/>
              <a:buChar char="•"/>
            </a:pPr>
            <a:r>
              <a:rPr lang="fr-CA" sz="1400" dirty="0" smtClean="0">
                <a:latin typeface="Calibri" pitchFamily="34" charset="0"/>
              </a:rPr>
              <a:t> le nombre de registres est déterminé par le paramètre </a:t>
            </a:r>
            <a:r>
              <a:rPr lang="fr-CA" sz="1400" dirty="0" err="1" smtClean="0">
                <a:latin typeface="Calibri" pitchFamily="34" charset="0"/>
              </a:rPr>
              <a:t>Nreg</a:t>
            </a:r>
            <a:endParaRPr lang="fr-CA" sz="1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CA" sz="1400" dirty="0" smtClean="0">
                <a:latin typeface="Calibri" pitchFamily="34" charset="0"/>
              </a:rPr>
              <a:t> la largeur des registres est déterminée par le paramètre </a:t>
            </a:r>
            <a:r>
              <a:rPr lang="fr-CA" sz="1400" dirty="0" err="1" smtClean="0">
                <a:latin typeface="Calibri" pitchFamily="34" charset="0"/>
              </a:rPr>
              <a:t>Wd</a:t>
            </a:r>
            <a:endParaRPr lang="fr-CA" sz="1400" dirty="0">
              <a:latin typeface="Calibri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49063"/>
            <a:ext cx="5399549" cy="427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4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Unité </a:t>
            </a:r>
            <a:r>
              <a:rPr lang="fr-CA" dirty="0"/>
              <a:t>arithmétique et logique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Une unité arithmétique et logique effectue des calculs sur les données qui lui sont fournies par le bloc des registres.</a:t>
            </a:r>
          </a:p>
          <a:p>
            <a:r>
              <a:rPr lang="fr-CA" dirty="0"/>
              <a:t>Les </a:t>
            </a:r>
            <a:r>
              <a:rPr lang="fr-CA" dirty="0" smtClean="0"/>
              <a:t>opérations normalement réalisées par une UAL incluent:</a:t>
            </a:r>
            <a:endParaRPr lang="fr-CA" dirty="0"/>
          </a:p>
          <a:p>
            <a:pPr lvl="1"/>
            <a:r>
              <a:rPr lang="fr-CA" dirty="0"/>
              <a:t>les opérations arithmétiques, dont l’addition, la soustraction et la multiplication</a:t>
            </a:r>
            <a:r>
              <a:rPr lang="fr-CA" dirty="0" smtClean="0"/>
              <a:t>; et</a:t>
            </a:r>
            <a:endParaRPr lang="fr-CA" dirty="0"/>
          </a:p>
          <a:p>
            <a:pPr lvl="1"/>
            <a:r>
              <a:rPr lang="fr-CA" dirty="0" smtClean="0"/>
              <a:t>les </a:t>
            </a:r>
            <a:r>
              <a:rPr lang="fr-CA" dirty="0"/>
              <a:t>opérations </a:t>
            </a:r>
            <a:r>
              <a:rPr lang="fr-CA" dirty="0" smtClean="0"/>
              <a:t>logiques.</a:t>
            </a:r>
          </a:p>
          <a:p>
            <a:pPr marL="342900" lvl="1" indent="-342900">
              <a:buFont typeface="Arial" charset="0"/>
              <a:buChar char="•"/>
            </a:pPr>
            <a:r>
              <a:rPr lang="fr-CA" dirty="0" smtClean="0"/>
              <a:t>Le décalage est souvent réalisé par un bloc séparé, mais peut aussi être fait par l’UAL.</a:t>
            </a:r>
          </a:p>
          <a:p>
            <a:pPr marL="342900" lvl="1" indent="-342900">
              <a:buFont typeface="Arial" charset="0"/>
              <a:buChar char="•"/>
            </a:pPr>
            <a:r>
              <a:rPr lang="fr-CA" dirty="0" smtClean="0"/>
              <a:t>L’UAL peut aussi donner une indication sur la nature du résultat calculé, p. ex. si il est zéro (Z) ou négatif (N).</a:t>
            </a:r>
            <a:endParaRPr lang="fr-CA" dirty="0"/>
          </a:p>
          <a:p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7</a:t>
            </a:fld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385" y="1656415"/>
            <a:ext cx="2291815" cy="375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295400"/>
            <a:ext cx="11760200" cy="5016758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-- dans la partie déclarative de l’architecture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op_UAL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range 0 to 7;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signal valeur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- 1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choixB_UAL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range 0 to 1;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signal F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- 1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signal Z, N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passeA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0; 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passeB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1;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AplusB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2; 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AmoinsB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3;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AetB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4; 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AouB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5;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nonA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6; constant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AouxB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natural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:= 7;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-- dans le corps de l’architecture</a:t>
            </a: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(A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, B, valeur,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choixB_UAL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op_UAL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B_UAL, F_UAL :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Wd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- 1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begin</a:t>
            </a: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--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opérations de l'UAL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case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op_UAL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passeA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A;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passeB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B_UAL;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AplusB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A + B_UAL;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AmoinsB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A - B_UAL;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AetB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A and B_UAL;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AouB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A or B_UAL;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nonA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not(A);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when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AouxB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=&gt; F_UAL := A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xor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B_UAL;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end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--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signal de sortie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F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&lt;= F_UAL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Unité </a:t>
            </a:r>
            <a:r>
              <a:rPr lang="fr-CA" dirty="0"/>
              <a:t>arithmétique et logique</a:t>
            </a:r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8</a:t>
            </a:fld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0" y="2418415"/>
            <a:ext cx="2291815" cy="3753785"/>
          </a:xfrm>
          <a:prstGeom prst="rect">
            <a:avLst/>
          </a:prstGeom>
        </p:spPr>
      </p:pic>
      <p:sp>
        <p:nvSpPr>
          <p:cNvPr id="44041" name="ZoneTexte 16"/>
          <p:cNvSpPr txBox="1">
            <a:spLocks noChangeArrowheads="1"/>
          </p:cNvSpPr>
          <p:nvPr/>
        </p:nvSpPr>
        <p:spPr bwMode="auto">
          <a:xfrm>
            <a:off x="5427406" y="1447800"/>
            <a:ext cx="4707194" cy="1261884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400" dirty="0">
                <a:latin typeface="Calibri" pitchFamily="34" charset="0"/>
              </a:rPr>
              <a:t>Dans cette description de l’UAL:</a:t>
            </a:r>
          </a:p>
          <a:p>
            <a:pPr>
              <a:buFont typeface="Arial" pitchFamily="34" charset="0"/>
              <a:buChar char="•"/>
            </a:pPr>
            <a:r>
              <a:rPr lang="fr-CA" sz="1400" dirty="0">
                <a:latin typeface="Calibri" pitchFamily="34" charset="0"/>
              </a:rPr>
              <a:t> </a:t>
            </a:r>
            <a:r>
              <a:rPr lang="fr-CA" sz="1400" dirty="0" smtClean="0">
                <a:latin typeface="Calibri" pitchFamily="34" charset="0"/>
              </a:rPr>
              <a:t>L’encodage des </a:t>
            </a:r>
            <a:r>
              <a:rPr lang="fr-CA" sz="1400" dirty="0">
                <a:latin typeface="Calibri" pitchFamily="34" charset="0"/>
              </a:rPr>
              <a:t>opérations </a:t>
            </a:r>
            <a:r>
              <a:rPr lang="fr-CA" sz="1400" dirty="0" smtClean="0">
                <a:latin typeface="Calibri" pitchFamily="34" charset="0"/>
              </a:rPr>
              <a:t>est fixe.</a:t>
            </a:r>
            <a:endParaRPr lang="fr-CA" sz="14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CA" sz="1400" dirty="0" smtClean="0">
                <a:latin typeface="Calibri" pitchFamily="34" charset="0"/>
              </a:rPr>
              <a:t> La </a:t>
            </a:r>
            <a:r>
              <a:rPr lang="fr-CA" sz="1400" dirty="0">
                <a:latin typeface="Calibri" pitchFamily="34" charset="0"/>
              </a:rPr>
              <a:t>largeur de l’UAL est déterminée par le paramètre </a:t>
            </a:r>
            <a:r>
              <a:rPr lang="fr-CA" sz="1400" dirty="0" err="1" smtClean="0">
                <a:latin typeface="Calibri" pitchFamily="34" charset="0"/>
              </a:rPr>
              <a:t>Wd</a:t>
            </a:r>
            <a:r>
              <a:rPr lang="fr-CA" sz="1400" dirty="0" smtClean="0">
                <a:latin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fr-CA" sz="1400" dirty="0" smtClean="0">
                <a:latin typeface="Calibri" pitchFamily="34" charset="0"/>
              </a:rPr>
              <a:t> Les bits </a:t>
            </a:r>
            <a:r>
              <a:rPr lang="fr-CA" sz="1400" dirty="0">
                <a:latin typeface="Calibri" pitchFamily="34" charset="0"/>
              </a:rPr>
              <a:t>Z et </a:t>
            </a:r>
            <a:r>
              <a:rPr lang="fr-CA" sz="1400" dirty="0" smtClean="0">
                <a:latin typeface="Calibri" pitchFamily="34" charset="0"/>
              </a:rPr>
              <a:t>N </a:t>
            </a:r>
            <a:r>
              <a:rPr lang="fr-CA" sz="1400" dirty="0">
                <a:latin typeface="Calibri" pitchFamily="34" charset="0"/>
              </a:rPr>
              <a:t>indiquent respectivement un résultat nul ou </a:t>
            </a:r>
            <a:r>
              <a:rPr lang="fr-CA" sz="1400" dirty="0" smtClean="0">
                <a:latin typeface="Calibri" pitchFamily="34" charset="0"/>
              </a:rPr>
              <a:t>négatif et sont </a:t>
            </a:r>
            <a:r>
              <a:rPr lang="fr-CA" sz="1400" dirty="0">
                <a:latin typeface="Calibri" pitchFamily="34" charset="0"/>
              </a:rPr>
              <a:t>utilisés pour les branchements.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34897" y="3505200"/>
            <a:ext cx="3170903" cy="270843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multiplexeur pour l'entrée B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choixB_UAL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 0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then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B_UAL := B;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B_UAL := valeur;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-- drapeaux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pour l'unité de branchement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F_UAL = 0 </a:t>
            </a: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Z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&lt;= '1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	Z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&lt;= '0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if;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&lt;= F_UAL(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F_UAL'left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Mémoire des données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processeur avec un bloc des registres suffisamment grand n’aurait pas besoin d’une mémoire des données associée. C’est souvent le cas pour les processeurs spécialisés. En pratique cependant, un processeur à usage général a toujours besoin d’une telle mémoire.</a:t>
            </a:r>
          </a:p>
          <a:p>
            <a:r>
              <a:rPr lang="fr-CA" dirty="0"/>
              <a:t>Il est utile que les cellules de la mémoire aient </a:t>
            </a:r>
            <a:r>
              <a:rPr lang="fr-CA" dirty="0" smtClean="0"/>
              <a:t>la </a:t>
            </a:r>
            <a:r>
              <a:rPr lang="fr-CA" dirty="0"/>
              <a:t>même taille que celles du bloc des registres, mais ce n’est pas strictement nécessaire</a:t>
            </a:r>
            <a:r>
              <a:rPr lang="fr-CA" dirty="0" smtClean="0"/>
              <a:t>.</a:t>
            </a:r>
          </a:p>
          <a:p>
            <a:r>
              <a:rPr lang="fr-CA" dirty="0" smtClean="0"/>
              <a:t>Pour la plupart des processeurs, la mémoire des données est placée à l’extérieur de celui-ci.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La mémoire des données a en </a:t>
            </a:r>
            <a:r>
              <a:rPr lang="fr-CA" dirty="0" smtClean="0"/>
              <a:t>général:</a:t>
            </a:r>
          </a:p>
          <a:p>
            <a:pPr lvl="1"/>
            <a:r>
              <a:rPr lang="fr-CA" dirty="0" smtClean="0"/>
              <a:t>un </a:t>
            </a:r>
            <a:r>
              <a:rPr lang="fr-CA" dirty="0"/>
              <a:t>port de </a:t>
            </a:r>
            <a:r>
              <a:rPr lang="fr-CA" dirty="0" smtClean="0"/>
              <a:t>sortie (pour lire une donnée);</a:t>
            </a:r>
          </a:p>
          <a:p>
            <a:pPr lvl="1"/>
            <a:r>
              <a:rPr lang="fr-CA" dirty="0" smtClean="0"/>
              <a:t>un </a:t>
            </a:r>
            <a:r>
              <a:rPr lang="fr-CA" dirty="0"/>
              <a:t>port </a:t>
            </a:r>
            <a:r>
              <a:rPr lang="fr-CA" dirty="0" smtClean="0"/>
              <a:t>d’entrée (pour écrire une donnée);</a:t>
            </a:r>
          </a:p>
          <a:p>
            <a:pPr lvl="1"/>
            <a:r>
              <a:rPr lang="fr-CA" dirty="0" smtClean="0"/>
              <a:t>un </a:t>
            </a:r>
            <a:r>
              <a:rPr lang="fr-CA" dirty="0"/>
              <a:t>port </a:t>
            </a:r>
            <a:r>
              <a:rPr lang="fr-CA" dirty="0" smtClean="0"/>
              <a:t>d’adresse; et,</a:t>
            </a:r>
          </a:p>
          <a:p>
            <a:pPr lvl="1"/>
            <a:r>
              <a:rPr lang="fr-CA" dirty="0" smtClean="0"/>
              <a:t>un </a:t>
            </a:r>
            <a:r>
              <a:rPr lang="fr-CA" dirty="0"/>
              <a:t>port de contrôle de </a:t>
            </a:r>
            <a:r>
              <a:rPr lang="fr-CA" dirty="0" smtClean="0"/>
              <a:t>l’opération (lecture ou écriture).</a:t>
            </a:r>
          </a:p>
          <a:p>
            <a:r>
              <a:rPr lang="fr-CA" dirty="0" smtClean="0"/>
              <a:t>Une mémoire </a:t>
            </a:r>
            <a:r>
              <a:rPr lang="fr-CA" dirty="0"/>
              <a:t>peut avoir plusieurs ports d’entrée et de </a:t>
            </a:r>
            <a:r>
              <a:rPr lang="fr-CA" dirty="0" smtClean="0"/>
              <a:t>sortie.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9</a:t>
            </a:fld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4319520"/>
            <a:ext cx="2602219" cy="1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4906</TotalTime>
  <Words>1053</Words>
  <Application>Microsoft Office PowerPoint</Application>
  <PresentationFormat>Personnalisé</PresentationFormat>
  <Paragraphs>189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presentationCours</vt:lpstr>
      <vt:lpstr>Modélisation VHDL du chemin des données d’un processeur à usage général</vt:lpstr>
      <vt:lpstr>Modélisation VHDL du chemin des données d’un processeur à usage général Sujets de ce thème</vt:lpstr>
      <vt:lpstr>Le processeur à usage général PolyRISC</vt:lpstr>
      <vt:lpstr>Chemin des données du processeur PolyRISC</vt:lpstr>
      <vt:lpstr>1. Bloc de registres</vt:lpstr>
      <vt:lpstr>1. Bloc de registres</vt:lpstr>
      <vt:lpstr>2. Unité arithmétique et logique</vt:lpstr>
      <vt:lpstr>2. Unité arithmétique et logique</vt:lpstr>
      <vt:lpstr>3. Mémoire des données</vt:lpstr>
      <vt:lpstr>3. Mémoire des données</vt:lpstr>
      <vt:lpstr>3. Mémoire des données</vt:lpstr>
      <vt:lpstr>Comment s’implémente la mémoire dans un FPGA?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660</cp:revision>
  <dcterms:created xsi:type="dcterms:W3CDTF">2009-09-03T13:30:34Z</dcterms:created>
  <dcterms:modified xsi:type="dcterms:W3CDTF">2015-03-13T01:39:44Z</dcterms:modified>
</cp:coreProperties>
</file>