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8" r:id="rId3"/>
    <p:sldId id="424" r:id="rId4"/>
    <p:sldId id="425" r:id="rId5"/>
    <p:sldId id="386" r:id="rId6"/>
    <p:sldId id="387" r:id="rId7"/>
    <p:sldId id="426" r:id="rId8"/>
    <p:sldId id="389" r:id="rId9"/>
    <p:sldId id="390" r:id="rId10"/>
    <p:sldId id="391" r:id="rId11"/>
    <p:sldId id="392" r:id="rId12"/>
    <p:sldId id="393" r:id="rId13"/>
    <p:sldId id="303" r:id="rId14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15" d="100"/>
          <a:sy n="115" d="100"/>
        </p:scale>
        <p:origin x="-108" y="-186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2014-11-09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09/11/2014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598F23-CA0A-4785-8635-C17875C59520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623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Chemin des données d’un processeur à usage général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231" y="1524000"/>
            <a:ext cx="8393887" cy="4572000"/>
          </a:xfrm>
          <a:prstGeom prst="rect">
            <a:avLst/>
          </a:prstGeom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Effectuer l’opération R3 ← M</a:t>
            </a:r>
            <a:r>
              <a:rPr lang="en-US" dirty="0" smtClean="0"/>
              <a:t>[25]</a:t>
            </a:r>
            <a:endParaRPr lang="fr-CA" dirty="0" smtClean="0"/>
          </a:p>
        </p:txBody>
      </p:sp>
      <p:sp>
        <p:nvSpPr>
          <p:cNvPr id="7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6"/>
            <a:ext cx="609600" cy="365125"/>
          </a:xfrm>
        </p:spPr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10</a:t>
            </a:fld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>
            <a:off x="4197203" y="6070313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41" name="ZoneTexte 40"/>
          <p:cNvSpPr txBox="1"/>
          <p:nvPr/>
        </p:nvSpPr>
        <p:spPr>
          <a:xfrm>
            <a:off x="8342784" y="5409220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3626260" y="6073211"/>
            <a:ext cx="51814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25</a:t>
            </a:r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4950264" y="4581128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46" name="ZoneTexte 45"/>
          <p:cNvSpPr txBox="1"/>
          <p:nvPr/>
        </p:nvSpPr>
        <p:spPr>
          <a:xfrm>
            <a:off x="2180861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48" name="ZoneTexte 47"/>
          <p:cNvSpPr txBox="1"/>
          <p:nvPr/>
        </p:nvSpPr>
        <p:spPr>
          <a:xfrm>
            <a:off x="2472965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3</a:t>
            </a:r>
            <a:endParaRPr lang="fr-CA" dirty="0"/>
          </a:p>
        </p:txBody>
      </p:sp>
      <p:cxnSp>
        <p:nvCxnSpPr>
          <p:cNvPr id="49" name="Connecteur droit 48"/>
          <p:cNvCxnSpPr/>
          <p:nvPr/>
        </p:nvCxnSpPr>
        <p:spPr>
          <a:xfrm>
            <a:off x="1909233" y="1556792"/>
            <a:ext cx="837776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1909232" y="1556792"/>
            <a:ext cx="1" cy="18064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V="1">
            <a:off x="10287000" y="1605453"/>
            <a:ext cx="0" cy="23921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9782944" y="3997652"/>
            <a:ext cx="504056" cy="1595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5534472" y="3823218"/>
            <a:ext cx="176419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798168" y="3248980"/>
            <a:ext cx="511182" cy="223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R0</a:t>
            </a:r>
            <a:endParaRPr lang="fr-CA" dirty="0"/>
          </a:p>
        </p:txBody>
      </p:sp>
      <p:sp>
        <p:nvSpPr>
          <p:cNvPr id="64" name="Rectangle 63"/>
          <p:cNvSpPr/>
          <p:nvPr/>
        </p:nvSpPr>
        <p:spPr>
          <a:xfrm>
            <a:off x="2798168" y="3475650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R1</a:t>
            </a:r>
            <a:endParaRPr lang="fr-CA" dirty="0"/>
          </a:p>
        </p:txBody>
      </p:sp>
      <p:cxnSp>
        <p:nvCxnSpPr>
          <p:cNvPr id="65" name="Connecteur droit 64"/>
          <p:cNvCxnSpPr>
            <a:endCxn id="68" idx="1"/>
          </p:cNvCxnSpPr>
          <p:nvPr/>
        </p:nvCxnSpPr>
        <p:spPr>
          <a:xfrm>
            <a:off x="1909232" y="3360883"/>
            <a:ext cx="888936" cy="636770"/>
          </a:xfrm>
          <a:prstGeom prst="line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798168" y="3688506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R2</a:t>
            </a:r>
            <a:endParaRPr lang="fr-CA" dirty="0"/>
          </a:p>
        </p:txBody>
      </p:sp>
      <p:sp>
        <p:nvSpPr>
          <p:cNvPr id="68" name="Rectangle 67"/>
          <p:cNvSpPr/>
          <p:nvPr/>
        </p:nvSpPr>
        <p:spPr>
          <a:xfrm>
            <a:off x="2798168" y="3897242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R3</a:t>
            </a:r>
            <a:endParaRPr lang="fr-CA" dirty="0"/>
          </a:p>
        </p:txBody>
      </p:sp>
      <p:sp>
        <p:nvSpPr>
          <p:cNvPr id="71" name="ZoneTexte 70"/>
          <p:cNvSpPr txBox="1"/>
          <p:nvPr/>
        </p:nvSpPr>
        <p:spPr>
          <a:xfrm>
            <a:off x="2890742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-</a:t>
            </a:r>
            <a:endParaRPr lang="fr-CA" dirty="0"/>
          </a:p>
        </p:txBody>
      </p:sp>
      <p:sp>
        <p:nvSpPr>
          <p:cNvPr id="72" name="ZoneTexte 71"/>
          <p:cNvSpPr txBox="1"/>
          <p:nvPr/>
        </p:nvSpPr>
        <p:spPr>
          <a:xfrm>
            <a:off x="3190140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-</a:t>
            </a:r>
            <a:endParaRPr lang="fr-CA" dirty="0"/>
          </a:p>
        </p:txBody>
      </p:sp>
      <p:graphicFrame>
        <p:nvGraphicFramePr>
          <p:cNvPr id="74" name="Tableau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437618"/>
              </p:ext>
            </p:extLst>
          </p:nvPr>
        </p:nvGraphicFramePr>
        <p:xfrm>
          <a:off x="8123706" y="3897242"/>
          <a:ext cx="730260" cy="1295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5130"/>
                <a:gridCol w="365130"/>
              </a:tblGrid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25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5" name="Connecteur droit 74"/>
          <p:cNvCxnSpPr/>
          <p:nvPr/>
        </p:nvCxnSpPr>
        <p:spPr>
          <a:xfrm flipH="1">
            <a:off x="4562364" y="3806067"/>
            <a:ext cx="972108" cy="4510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H="1">
            <a:off x="4144403" y="4257092"/>
            <a:ext cx="344904" cy="4680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144403" y="4725144"/>
            <a:ext cx="0" cy="134516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V="1">
            <a:off x="7298668" y="3823218"/>
            <a:ext cx="0" cy="6679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H="1">
            <a:off x="7298668" y="4491118"/>
            <a:ext cx="25202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V="1">
            <a:off x="8634888" y="4150052"/>
            <a:ext cx="1148056" cy="6157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9911587" y="4217706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33" name="ZoneTexte 32"/>
          <p:cNvSpPr txBox="1"/>
          <p:nvPr/>
        </p:nvSpPr>
        <p:spPr>
          <a:xfrm>
            <a:off x="5910339" y="1703792"/>
            <a:ext cx="1481061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err="1"/>
              <a:t>Op_UAL</a:t>
            </a:r>
            <a:r>
              <a:rPr lang="en-CA" sz="1100" dirty="0" smtClean="0"/>
              <a:t>:</a:t>
            </a:r>
          </a:p>
          <a:p>
            <a:r>
              <a:rPr lang="en-CA" sz="1100" dirty="0" smtClean="0"/>
              <a:t>0</a:t>
            </a:r>
            <a:r>
              <a:rPr lang="en-CA" sz="1100" dirty="0"/>
              <a:t>: F &lt;= A</a:t>
            </a:r>
          </a:p>
          <a:p>
            <a:r>
              <a:rPr lang="en-CA" sz="1100" dirty="0"/>
              <a:t>1: F &lt;= B</a:t>
            </a:r>
          </a:p>
          <a:p>
            <a:r>
              <a:rPr lang="en-CA" sz="1100" dirty="0"/>
              <a:t>2: F &lt;= A + B</a:t>
            </a:r>
          </a:p>
          <a:p>
            <a:r>
              <a:rPr lang="en-CA" sz="1100" dirty="0"/>
              <a:t>3: F &lt;= A – B</a:t>
            </a:r>
          </a:p>
          <a:p>
            <a:r>
              <a:rPr lang="fr-CA" sz="1100" dirty="0"/>
              <a:t>4: F &lt;= A ET B</a:t>
            </a:r>
          </a:p>
          <a:p>
            <a:r>
              <a:rPr lang="pt-BR" sz="1100" dirty="0"/>
              <a:t>5: F &lt;= A OU B</a:t>
            </a:r>
          </a:p>
          <a:p>
            <a:r>
              <a:rPr lang="en-CA" sz="1100" dirty="0"/>
              <a:t>6: F &lt;= NON A</a:t>
            </a:r>
          </a:p>
          <a:p>
            <a:r>
              <a:rPr lang="pt-BR" sz="1100" dirty="0"/>
              <a:t>7: F &lt;= A OUX </a:t>
            </a:r>
            <a:r>
              <a:rPr lang="pt-BR" sz="1100" dirty="0" smtClean="0"/>
              <a:t>B</a:t>
            </a:r>
            <a:endParaRPr lang="fr-CA" sz="1100" dirty="0" smtClean="0"/>
          </a:p>
        </p:txBody>
      </p:sp>
      <p:sp>
        <p:nvSpPr>
          <p:cNvPr id="34" name="ZoneTexte 33"/>
          <p:cNvSpPr txBox="1"/>
          <p:nvPr/>
        </p:nvSpPr>
        <p:spPr>
          <a:xfrm>
            <a:off x="7391400" y="1703792"/>
            <a:ext cx="1495484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S</a:t>
            </a:r>
            <a:r>
              <a:rPr lang="fr-CA" sz="1100" dirty="0"/>
              <a:t>élection des </a:t>
            </a:r>
            <a:r>
              <a:rPr lang="fr-CA" sz="1100" dirty="0" err="1"/>
              <a:t>muxes</a:t>
            </a:r>
            <a:r>
              <a:rPr lang="fr-CA" sz="1100" dirty="0"/>
              <a:t>:</a:t>
            </a:r>
          </a:p>
          <a:p>
            <a:r>
              <a:rPr lang="fr-CA" sz="1100" dirty="0"/>
              <a:t>0: signal du haut</a:t>
            </a:r>
          </a:p>
          <a:p>
            <a:r>
              <a:rPr lang="fr-CA" sz="1100" dirty="0"/>
              <a:t>1: signal du </a:t>
            </a:r>
            <a:r>
              <a:rPr lang="fr-CA" sz="1100" dirty="0" smtClean="0"/>
              <a:t>bas</a:t>
            </a:r>
          </a:p>
          <a:p>
            <a:endParaRPr lang="fr-CA" sz="1100" dirty="0"/>
          </a:p>
          <a:p>
            <a:endParaRPr lang="fr-CA" sz="1100" dirty="0" smtClean="0"/>
          </a:p>
          <a:p>
            <a:endParaRPr lang="fr-CA" sz="1100" dirty="0"/>
          </a:p>
          <a:p>
            <a:endParaRPr lang="fr-CA" sz="1100" dirty="0"/>
          </a:p>
          <a:p>
            <a:endParaRPr lang="fr-CA" sz="1100" dirty="0" smtClean="0"/>
          </a:p>
        </p:txBody>
      </p:sp>
    </p:spTree>
    <p:extLst>
      <p:ext uri="{BB962C8B-B14F-4D97-AF65-F5344CB8AC3E}">
        <p14:creationId xmlns:p14="http://schemas.microsoft.com/office/powerpoint/2010/main" val="184756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231" y="1524000"/>
            <a:ext cx="8393887" cy="4572000"/>
          </a:xfrm>
          <a:prstGeom prst="rect">
            <a:avLst/>
          </a:prstGeom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Effectuer l’opération M[25] ← </a:t>
            </a:r>
            <a:r>
              <a:rPr lang="en-US" dirty="0" smtClean="0"/>
              <a:t>R0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11</a:t>
            </a:fld>
            <a:endParaRPr lang="fr-CA" dirty="0"/>
          </a:p>
        </p:txBody>
      </p:sp>
      <p:sp>
        <p:nvSpPr>
          <p:cNvPr id="33" name="ZoneTexte 32"/>
          <p:cNvSpPr txBox="1"/>
          <p:nvPr/>
        </p:nvSpPr>
        <p:spPr>
          <a:xfrm>
            <a:off x="4197203" y="6070313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1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8342784" y="5409220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39" name="ZoneTexte 38"/>
          <p:cNvSpPr txBox="1"/>
          <p:nvPr/>
        </p:nvSpPr>
        <p:spPr>
          <a:xfrm>
            <a:off x="3626260" y="6073211"/>
            <a:ext cx="51814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25</a:t>
            </a:r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>
            <a:off x="4950264" y="4581128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41" name="ZoneTexte 40"/>
          <p:cNvSpPr txBox="1"/>
          <p:nvPr/>
        </p:nvSpPr>
        <p:spPr>
          <a:xfrm>
            <a:off x="2180861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472965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-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5534472" y="3823218"/>
            <a:ext cx="176419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798168" y="3248980"/>
            <a:ext cx="511182" cy="223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R0</a:t>
            </a:r>
            <a:endParaRPr lang="fr-CA" dirty="0"/>
          </a:p>
        </p:txBody>
      </p:sp>
      <p:sp>
        <p:nvSpPr>
          <p:cNvPr id="45" name="Rectangle 44"/>
          <p:cNvSpPr/>
          <p:nvPr/>
        </p:nvSpPr>
        <p:spPr>
          <a:xfrm>
            <a:off x="2798168" y="3475650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R1</a:t>
            </a:r>
            <a:endParaRPr lang="fr-CA" dirty="0"/>
          </a:p>
        </p:txBody>
      </p:sp>
      <p:sp>
        <p:nvSpPr>
          <p:cNvPr id="46" name="Rectangle 45"/>
          <p:cNvSpPr/>
          <p:nvPr/>
        </p:nvSpPr>
        <p:spPr>
          <a:xfrm>
            <a:off x="2798168" y="3688506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R2</a:t>
            </a:r>
            <a:endParaRPr lang="fr-CA" dirty="0"/>
          </a:p>
        </p:txBody>
      </p:sp>
      <p:sp>
        <p:nvSpPr>
          <p:cNvPr id="47" name="Rectangle 46"/>
          <p:cNvSpPr/>
          <p:nvPr/>
        </p:nvSpPr>
        <p:spPr>
          <a:xfrm>
            <a:off x="2798168" y="3897242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R3</a:t>
            </a:r>
            <a:endParaRPr lang="fr-CA" dirty="0"/>
          </a:p>
        </p:txBody>
      </p:sp>
      <p:sp>
        <p:nvSpPr>
          <p:cNvPr id="48" name="ZoneTexte 47"/>
          <p:cNvSpPr txBox="1"/>
          <p:nvPr/>
        </p:nvSpPr>
        <p:spPr>
          <a:xfrm>
            <a:off x="2890742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-</a:t>
            </a:r>
            <a:endParaRPr lang="fr-CA" dirty="0"/>
          </a:p>
        </p:txBody>
      </p:sp>
      <p:sp>
        <p:nvSpPr>
          <p:cNvPr id="49" name="ZoneTexte 48"/>
          <p:cNvSpPr txBox="1"/>
          <p:nvPr/>
        </p:nvSpPr>
        <p:spPr>
          <a:xfrm>
            <a:off x="3190140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0</a:t>
            </a:r>
            <a:endParaRPr lang="fr-CA" dirty="0"/>
          </a:p>
        </p:txBody>
      </p:sp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71209"/>
              </p:ext>
            </p:extLst>
          </p:nvPr>
        </p:nvGraphicFramePr>
        <p:xfrm>
          <a:off x="8123706" y="3897242"/>
          <a:ext cx="730260" cy="1295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5130"/>
                <a:gridCol w="365130"/>
              </a:tblGrid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25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5" name="Connecteur droit 64"/>
          <p:cNvCxnSpPr/>
          <p:nvPr/>
        </p:nvCxnSpPr>
        <p:spPr>
          <a:xfrm flipH="1">
            <a:off x="4489307" y="3806067"/>
            <a:ext cx="1045165" cy="48702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endCxn id="44" idx="3"/>
          </p:cNvCxnSpPr>
          <p:nvPr/>
        </p:nvCxnSpPr>
        <p:spPr>
          <a:xfrm flipH="1" flipV="1">
            <a:off x="3309350" y="3360883"/>
            <a:ext cx="424922" cy="9322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7298668" y="3823218"/>
            <a:ext cx="0" cy="6679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flipH="1">
            <a:off x="7298668" y="4491118"/>
            <a:ext cx="25202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9911587" y="4217706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-</a:t>
            </a:r>
            <a:endParaRPr lang="fr-CA" dirty="0"/>
          </a:p>
        </p:txBody>
      </p:sp>
      <p:cxnSp>
        <p:nvCxnSpPr>
          <p:cNvPr id="74" name="Connecteur droit 73"/>
          <p:cNvCxnSpPr/>
          <p:nvPr/>
        </p:nvCxnSpPr>
        <p:spPr>
          <a:xfrm flipH="1" flipV="1">
            <a:off x="3734272" y="4293097"/>
            <a:ext cx="324036" cy="6167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 flipV="1">
            <a:off x="4058308" y="4909810"/>
            <a:ext cx="3492388" cy="406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7550696" y="4765795"/>
            <a:ext cx="1084192" cy="195698"/>
          </a:xfrm>
          <a:prstGeom prst="line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5910339" y="1703792"/>
            <a:ext cx="1481061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err="1"/>
              <a:t>Op_UAL</a:t>
            </a:r>
            <a:r>
              <a:rPr lang="en-CA" sz="1100" dirty="0" smtClean="0"/>
              <a:t>:</a:t>
            </a:r>
          </a:p>
          <a:p>
            <a:r>
              <a:rPr lang="en-CA" sz="1100" dirty="0" smtClean="0"/>
              <a:t>0</a:t>
            </a:r>
            <a:r>
              <a:rPr lang="en-CA" sz="1100" dirty="0"/>
              <a:t>: F &lt;= A</a:t>
            </a:r>
          </a:p>
          <a:p>
            <a:r>
              <a:rPr lang="en-CA" sz="1100" dirty="0"/>
              <a:t>1: F &lt;= B</a:t>
            </a:r>
          </a:p>
          <a:p>
            <a:r>
              <a:rPr lang="en-CA" sz="1100" dirty="0"/>
              <a:t>2: F &lt;= A + B</a:t>
            </a:r>
          </a:p>
          <a:p>
            <a:r>
              <a:rPr lang="en-CA" sz="1100" dirty="0"/>
              <a:t>3: F &lt;= A – B</a:t>
            </a:r>
          </a:p>
          <a:p>
            <a:r>
              <a:rPr lang="fr-CA" sz="1100" dirty="0"/>
              <a:t>4: F &lt;= A ET B</a:t>
            </a:r>
          </a:p>
          <a:p>
            <a:r>
              <a:rPr lang="pt-BR" sz="1100" dirty="0"/>
              <a:t>5: F &lt;= A OU B</a:t>
            </a:r>
          </a:p>
          <a:p>
            <a:r>
              <a:rPr lang="en-CA" sz="1100" dirty="0"/>
              <a:t>6: F &lt;= NON A</a:t>
            </a:r>
          </a:p>
          <a:p>
            <a:r>
              <a:rPr lang="pt-BR" sz="1100" dirty="0"/>
              <a:t>7: F &lt;= A OUX </a:t>
            </a:r>
            <a:r>
              <a:rPr lang="pt-BR" sz="1100" dirty="0" smtClean="0"/>
              <a:t>B</a:t>
            </a:r>
            <a:endParaRPr lang="fr-CA" sz="1100" dirty="0" smtClean="0"/>
          </a:p>
        </p:txBody>
      </p:sp>
      <p:sp>
        <p:nvSpPr>
          <p:cNvPr id="31" name="ZoneTexte 30"/>
          <p:cNvSpPr txBox="1"/>
          <p:nvPr/>
        </p:nvSpPr>
        <p:spPr>
          <a:xfrm>
            <a:off x="7391400" y="1703792"/>
            <a:ext cx="1495484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S</a:t>
            </a:r>
            <a:r>
              <a:rPr lang="fr-CA" sz="1100" dirty="0"/>
              <a:t>élection des </a:t>
            </a:r>
            <a:r>
              <a:rPr lang="fr-CA" sz="1100" dirty="0" err="1"/>
              <a:t>muxes</a:t>
            </a:r>
            <a:r>
              <a:rPr lang="fr-CA" sz="1100" dirty="0"/>
              <a:t>:</a:t>
            </a:r>
          </a:p>
          <a:p>
            <a:r>
              <a:rPr lang="fr-CA" sz="1100" dirty="0"/>
              <a:t>0: signal du haut</a:t>
            </a:r>
          </a:p>
          <a:p>
            <a:r>
              <a:rPr lang="fr-CA" sz="1100" dirty="0"/>
              <a:t>1: signal du </a:t>
            </a:r>
            <a:r>
              <a:rPr lang="fr-CA" sz="1100" dirty="0" smtClean="0"/>
              <a:t>bas</a:t>
            </a:r>
          </a:p>
          <a:p>
            <a:endParaRPr lang="fr-CA" sz="1100" dirty="0"/>
          </a:p>
          <a:p>
            <a:endParaRPr lang="fr-CA" sz="1100" dirty="0" smtClean="0"/>
          </a:p>
          <a:p>
            <a:endParaRPr lang="fr-CA" sz="1100" dirty="0"/>
          </a:p>
          <a:p>
            <a:endParaRPr lang="fr-CA" sz="1100" dirty="0"/>
          </a:p>
          <a:p>
            <a:endParaRPr lang="fr-CA" sz="1100" dirty="0" smtClean="0"/>
          </a:p>
        </p:txBody>
      </p:sp>
    </p:spTree>
    <p:extLst>
      <p:ext uri="{BB962C8B-B14F-4D97-AF65-F5344CB8AC3E}">
        <p14:creationId xmlns:p14="http://schemas.microsoft.com/office/powerpoint/2010/main" val="24834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231" y="1524000"/>
            <a:ext cx="8393887" cy="4572000"/>
          </a:xfrm>
          <a:prstGeom prst="rect">
            <a:avLst/>
          </a:prstGeom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Effectuer l’opération 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12</a:t>
            </a:fld>
            <a:endParaRPr lang="fr-CA" dirty="0"/>
          </a:p>
        </p:txBody>
      </p:sp>
      <p:sp>
        <p:nvSpPr>
          <p:cNvPr id="29" name="ZoneTexte 28"/>
          <p:cNvSpPr txBox="1"/>
          <p:nvPr/>
        </p:nvSpPr>
        <p:spPr>
          <a:xfrm>
            <a:off x="4197203" y="6070313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38" name="ZoneTexte 37"/>
          <p:cNvSpPr txBox="1"/>
          <p:nvPr/>
        </p:nvSpPr>
        <p:spPr>
          <a:xfrm>
            <a:off x="8342784" y="5409220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39" name="ZoneTexte 38"/>
          <p:cNvSpPr txBox="1"/>
          <p:nvPr/>
        </p:nvSpPr>
        <p:spPr>
          <a:xfrm>
            <a:off x="3626260" y="6073211"/>
            <a:ext cx="51814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>
            <a:off x="4950264" y="4581128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41" name="ZoneTexte 40"/>
          <p:cNvSpPr txBox="1"/>
          <p:nvPr/>
        </p:nvSpPr>
        <p:spPr>
          <a:xfrm>
            <a:off x="2180861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42" name="ZoneTexte 41"/>
          <p:cNvSpPr txBox="1"/>
          <p:nvPr/>
        </p:nvSpPr>
        <p:spPr>
          <a:xfrm>
            <a:off x="2472965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43" name="Rectangle 42"/>
          <p:cNvSpPr/>
          <p:nvPr/>
        </p:nvSpPr>
        <p:spPr>
          <a:xfrm>
            <a:off x="2798168" y="3248980"/>
            <a:ext cx="511182" cy="223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R0</a:t>
            </a:r>
            <a:endParaRPr lang="fr-CA" dirty="0"/>
          </a:p>
        </p:txBody>
      </p:sp>
      <p:sp>
        <p:nvSpPr>
          <p:cNvPr id="44" name="Rectangle 43"/>
          <p:cNvSpPr/>
          <p:nvPr/>
        </p:nvSpPr>
        <p:spPr>
          <a:xfrm>
            <a:off x="2798168" y="3475650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R1</a:t>
            </a:r>
            <a:endParaRPr lang="fr-CA" dirty="0"/>
          </a:p>
        </p:txBody>
      </p:sp>
      <p:sp>
        <p:nvSpPr>
          <p:cNvPr id="45" name="Rectangle 44"/>
          <p:cNvSpPr/>
          <p:nvPr/>
        </p:nvSpPr>
        <p:spPr>
          <a:xfrm>
            <a:off x="2798168" y="3688506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R2</a:t>
            </a:r>
            <a:endParaRPr lang="fr-CA" dirty="0"/>
          </a:p>
        </p:txBody>
      </p:sp>
      <p:sp>
        <p:nvSpPr>
          <p:cNvPr id="46" name="Rectangle 45"/>
          <p:cNvSpPr/>
          <p:nvPr/>
        </p:nvSpPr>
        <p:spPr>
          <a:xfrm>
            <a:off x="2798168" y="3897242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R3</a:t>
            </a:r>
            <a:endParaRPr lang="fr-CA" dirty="0"/>
          </a:p>
        </p:txBody>
      </p:sp>
      <p:sp>
        <p:nvSpPr>
          <p:cNvPr id="48" name="ZoneTexte 47"/>
          <p:cNvSpPr txBox="1"/>
          <p:nvPr/>
        </p:nvSpPr>
        <p:spPr>
          <a:xfrm>
            <a:off x="2890742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49" name="ZoneTexte 48"/>
          <p:cNvSpPr txBox="1"/>
          <p:nvPr/>
        </p:nvSpPr>
        <p:spPr>
          <a:xfrm>
            <a:off x="3190140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graphicFrame>
        <p:nvGraphicFramePr>
          <p:cNvPr id="51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16497"/>
              </p:ext>
            </p:extLst>
          </p:nvPr>
        </p:nvGraphicFramePr>
        <p:xfrm>
          <a:off x="9026860" y="4732958"/>
          <a:ext cx="730260" cy="1295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5130"/>
                <a:gridCol w="365130"/>
              </a:tblGrid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25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  <a:tr h="2482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fr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ZoneTexte 51"/>
          <p:cNvSpPr txBox="1"/>
          <p:nvPr/>
        </p:nvSpPr>
        <p:spPr>
          <a:xfrm>
            <a:off x="9911587" y="4217706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>
            <a:off x="5910339" y="1703792"/>
            <a:ext cx="1481061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err="1"/>
              <a:t>Op_UAL</a:t>
            </a:r>
            <a:r>
              <a:rPr lang="en-CA" sz="1100" dirty="0" smtClean="0"/>
              <a:t>:</a:t>
            </a:r>
          </a:p>
          <a:p>
            <a:r>
              <a:rPr lang="en-CA" sz="1100" dirty="0" smtClean="0"/>
              <a:t>0</a:t>
            </a:r>
            <a:r>
              <a:rPr lang="en-CA" sz="1100" dirty="0"/>
              <a:t>: F &lt;= A</a:t>
            </a:r>
          </a:p>
          <a:p>
            <a:r>
              <a:rPr lang="en-CA" sz="1100" dirty="0"/>
              <a:t>1: F &lt;= B</a:t>
            </a:r>
          </a:p>
          <a:p>
            <a:r>
              <a:rPr lang="en-CA" sz="1100" dirty="0"/>
              <a:t>2: F &lt;= A + B</a:t>
            </a:r>
          </a:p>
          <a:p>
            <a:r>
              <a:rPr lang="en-CA" sz="1100" dirty="0"/>
              <a:t>3: F &lt;= A – B</a:t>
            </a:r>
          </a:p>
          <a:p>
            <a:r>
              <a:rPr lang="fr-CA" sz="1100" dirty="0"/>
              <a:t>4: F &lt;= A ET B</a:t>
            </a:r>
          </a:p>
          <a:p>
            <a:r>
              <a:rPr lang="pt-BR" sz="1100" dirty="0"/>
              <a:t>5: F &lt;= A OU B</a:t>
            </a:r>
          </a:p>
          <a:p>
            <a:r>
              <a:rPr lang="en-CA" sz="1100" dirty="0"/>
              <a:t>6: F &lt;= NON A</a:t>
            </a:r>
          </a:p>
          <a:p>
            <a:r>
              <a:rPr lang="pt-BR" sz="1100" dirty="0"/>
              <a:t>7: F &lt;= A OUX </a:t>
            </a:r>
            <a:r>
              <a:rPr lang="pt-BR" sz="1100" dirty="0" smtClean="0"/>
              <a:t>B</a:t>
            </a:r>
            <a:endParaRPr lang="fr-CA" sz="1100" dirty="0" smtClean="0"/>
          </a:p>
        </p:txBody>
      </p:sp>
      <p:sp>
        <p:nvSpPr>
          <p:cNvPr id="22" name="ZoneTexte 21"/>
          <p:cNvSpPr txBox="1"/>
          <p:nvPr/>
        </p:nvSpPr>
        <p:spPr>
          <a:xfrm>
            <a:off x="7391400" y="1703792"/>
            <a:ext cx="1495484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S</a:t>
            </a:r>
            <a:r>
              <a:rPr lang="fr-CA" sz="1100" dirty="0"/>
              <a:t>élection des </a:t>
            </a:r>
            <a:r>
              <a:rPr lang="fr-CA" sz="1100" dirty="0" err="1"/>
              <a:t>muxes</a:t>
            </a:r>
            <a:r>
              <a:rPr lang="fr-CA" sz="1100" dirty="0"/>
              <a:t>:</a:t>
            </a:r>
          </a:p>
          <a:p>
            <a:r>
              <a:rPr lang="fr-CA" sz="1100" dirty="0"/>
              <a:t>0: signal du haut</a:t>
            </a:r>
          </a:p>
          <a:p>
            <a:r>
              <a:rPr lang="fr-CA" sz="1100" dirty="0"/>
              <a:t>1: signal du </a:t>
            </a:r>
            <a:r>
              <a:rPr lang="fr-CA" sz="1100" dirty="0" smtClean="0"/>
              <a:t>bas</a:t>
            </a:r>
          </a:p>
          <a:p>
            <a:endParaRPr lang="fr-CA" sz="1100" dirty="0"/>
          </a:p>
          <a:p>
            <a:endParaRPr lang="fr-CA" sz="1100" dirty="0" smtClean="0"/>
          </a:p>
          <a:p>
            <a:endParaRPr lang="fr-CA" sz="1100" dirty="0"/>
          </a:p>
          <a:p>
            <a:endParaRPr lang="fr-CA" sz="1100" dirty="0"/>
          </a:p>
          <a:p>
            <a:endParaRPr lang="fr-CA" sz="1100" dirty="0" smtClean="0"/>
          </a:p>
        </p:txBody>
      </p:sp>
    </p:spTree>
    <p:extLst>
      <p:ext uri="{BB962C8B-B14F-4D97-AF65-F5344CB8AC3E}">
        <p14:creationId xmlns:p14="http://schemas.microsoft.com/office/powerpoint/2010/main" val="10410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Donner un diagramme montrant les composantes, connexions et signaux de contrôle du chemin des données d'un processeur à usage général. (B2)</a:t>
            </a:r>
          </a:p>
          <a:p>
            <a:r>
              <a:rPr lang="fr-CA" sz="1800" dirty="0" smtClean="0"/>
              <a:t>Montrer </a:t>
            </a:r>
            <a:r>
              <a:rPr lang="fr-CA" sz="1800" dirty="0"/>
              <a:t>comment aiguiller les signaux pour effectuer des </a:t>
            </a:r>
            <a:r>
              <a:rPr lang="fr-CA" sz="1800" dirty="0" smtClean="0"/>
              <a:t>opérations et donner les valeurs des signaux de contrôle correspondants. </a:t>
            </a:r>
            <a:r>
              <a:rPr lang="fr-CA" sz="1800" dirty="0"/>
              <a:t>(B3)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Chemin des données d’un processeur à usage général</a:t>
            </a:r>
            <a:br>
              <a:rPr lang="fr-CA" smtClean="0"/>
            </a:br>
            <a:r>
              <a:rPr lang="fr-CA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Architecture du chemin des </a:t>
            </a:r>
            <a:r>
              <a:rPr lang="fr-CA" smtClean="0"/>
              <a:t>données d’un </a:t>
            </a:r>
            <a:r>
              <a:rPr lang="fr-CA" dirty="0" smtClean="0"/>
              <a:t>processeur à usage général</a:t>
            </a:r>
          </a:p>
          <a:p>
            <a:r>
              <a:rPr lang="fr-CA" dirty="0" smtClean="0"/>
              <a:t>Exemples d’opérations</a:t>
            </a:r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E8E4-6591-45C6-A272-62105CCA8EB3}" type="slidenum">
              <a:rPr lang="fr-CA" smtClean="0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Architecture d’un chemin des données</a:t>
            </a:r>
          </a:p>
        </p:txBody>
      </p:sp>
      <p:sp>
        <p:nvSpPr>
          <p:cNvPr id="1843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Un chemin des données a deux parties principales:</a:t>
            </a:r>
          </a:p>
          <a:p>
            <a:pPr lvl="1" eaLnBrk="1" hangingPunct="1"/>
            <a:r>
              <a:rPr lang="fr-CA" dirty="0" smtClean="0"/>
              <a:t>un </a:t>
            </a:r>
            <a:r>
              <a:rPr lang="fr-CA" u="sng" dirty="0" smtClean="0"/>
              <a:t>bloc de registres</a:t>
            </a:r>
            <a:r>
              <a:rPr lang="fr-CA" dirty="0" smtClean="0"/>
              <a:t> qui conserve les données à traiter et des résultats précédents; et,</a:t>
            </a:r>
          </a:p>
          <a:p>
            <a:pPr lvl="1" eaLnBrk="1" hangingPunct="1"/>
            <a:r>
              <a:rPr lang="fr-CA" dirty="0" smtClean="0"/>
              <a:t>des </a:t>
            </a:r>
            <a:r>
              <a:rPr lang="fr-CA" u="sng" dirty="0" smtClean="0"/>
              <a:t>unités fonctionnelles</a:t>
            </a:r>
            <a:r>
              <a:rPr lang="fr-CA" dirty="0" smtClean="0"/>
              <a:t> pour effectuer des opérations sur les données.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96DCD1-B7A0-480A-A5F0-F00C141127FC}" type="slidenum">
              <a:rPr lang="fr-CA"/>
              <a:pPr>
                <a:defRPr/>
              </a:pPr>
              <a:t>3</a:t>
            </a:fld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657600"/>
            <a:ext cx="9144000" cy="243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processeur à usage général </a:t>
            </a:r>
            <a:r>
              <a:rPr lang="fr-CA" dirty="0" err="1" smtClean="0"/>
              <a:t>PolyRISC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4</a:t>
            </a:fld>
            <a:endParaRPr lang="fr-CA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71" y="1295400"/>
            <a:ext cx="10464729" cy="514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231" y="1371600"/>
            <a:ext cx="8393887" cy="4572000"/>
          </a:xfrm>
          <a:prstGeom prst="rect">
            <a:avLst/>
          </a:prstGeom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Chemin des données </a:t>
            </a:r>
            <a:r>
              <a:rPr lang="fr-CA" dirty="0"/>
              <a:t>du </a:t>
            </a:r>
            <a:r>
              <a:rPr lang="fr-CA" dirty="0" smtClean="0"/>
              <a:t>processeur </a:t>
            </a:r>
            <a:r>
              <a:rPr lang="fr-CA" dirty="0" err="1" smtClean="0"/>
              <a:t>PolyRISC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5</a:t>
            </a:fld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4197203" y="5927438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8342784" y="5266345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3852299" y="5930336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4950264" y="4438253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2180861" y="4582269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2472965" y="4582269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2890742" y="4582269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3190140" y="4582269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9994896" y="3971925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517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Effectuer des opérations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Pour effectuer une instruction avec le chemin des données proposé, il s’agit de donner les bonnes valeurs aux différents signaux de contrôle.</a:t>
            </a:r>
          </a:p>
          <a:p>
            <a:r>
              <a:rPr lang="fr-CA" dirty="0" smtClean="0"/>
              <a:t>Supposons que le bloc des registres contienne quatre registres R0, R1, R2, R3 et que la mémoire contienne 256 cellules.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Par exemple, pour </a:t>
            </a:r>
            <a:r>
              <a:rPr lang="fr-CA" dirty="0"/>
              <a:t>copier le contenu du registre R1 dans le registre R0, il faut:</a:t>
            </a:r>
          </a:p>
          <a:p>
            <a:pPr lvl="1"/>
            <a:r>
              <a:rPr lang="fr-CA" dirty="0"/>
              <a:t>aiguiller la valeur du registre R1 à l’extérieur du bloc des </a:t>
            </a:r>
            <a:r>
              <a:rPr lang="fr-CA" dirty="0" smtClean="0"/>
              <a:t>registres par le port A;</a:t>
            </a:r>
            <a:endParaRPr lang="fr-CA" dirty="0"/>
          </a:p>
          <a:p>
            <a:pPr lvl="1"/>
            <a:r>
              <a:rPr lang="fr-CA" dirty="0"/>
              <a:t>indiquer à l’UAL de n’effectuer aucune opération;</a:t>
            </a:r>
          </a:p>
          <a:p>
            <a:pPr lvl="1"/>
            <a:r>
              <a:rPr lang="fr-CA" dirty="0"/>
              <a:t>passer à travers du multiplexeur de sélection </a:t>
            </a:r>
            <a:r>
              <a:rPr lang="fr-CA" dirty="0" smtClean="0"/>
              <a:t>ALU- </a:t>
            </a:r>
            <a:r>
              <a:rPr lang="fr-CA" dirty="0"/>
              <a:t>mémoire;</a:t>
            </a:r>
          </a:p>
          <a:p>
            <a:pPr lvl="1"/>
            <a:r>
              <a:rPr lang="fr-CA" dirty="0"/>
              <a:t>revenir à l’entrée du bloc des registres, et aiguiller cette valeur dans R0;</a:t>
            </a:r>
          </a:p>
          <a:p>
            <a:pPr lvl="1"/>
            <a:r>
              <a:rPr lang="fr-CA" dirty="0"/>
              <a:t>le signal sur le port B du bloc des registres et de l’UAL n’est pas utilisé et est sans importance;</a:t>
            </a:r>
          </a:p>
          <a:p>
            <a:pPr lvl="1"/>
            <a:r>
              <a:rPr lang="fr-CA" dirty="0"/>
              <a:t>la mémoire ne doit pas charger de nouvelle valeur pendant cette opération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6</a:t>
            </a:fld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551237"/>
            <a:ext cx="5791200" cy="31543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22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231" y="1524000"/>
            <a:ext cx="8393887" cy="4572000"/>
          </a:xfrm>
          <a:prstGeom prst="rect">
            <a:avLst/>
          </a:prstGeom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Effectuer l’opération R0 ← R1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7</a:t>
            </a:fld>
            <a:endParaRPr lang="fr-CA" dirty="0"/>
          </a:p>
        </p:txBody>
      </p:sp>
      <p:sp>
        <p:nvSpPr>
          <p:cNvPr id="67" name="ZoneTexte 66"/>
          <p:cNvSpPr txBox="1"/>
          <p:nvPr/>
        </p:nvSpPr>
        <p:spPr>
          <a:xfrm>
            <a:off x="4197203" y="6070313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-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8342784" y="5410200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3852299" y="6073211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-</a:t>
            </a:r>
            <a:endParaRPr lang="fr-CA" dirty="0"/>
          </a:p>
        </p:txBody>
      </p:sp>
      <p:sp>
        <p:nvSpPr>
          <p:cNvPr id="70" name="ZoneTexte 69"/>
          <p:cNvSpPr txBox="1"/>
          <p:nvPr/>
        </p:nvSpPr>
        <p:spPr>
          <a:xfrm>
            <a:off x="4950264" y="4581128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2180861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72" name="ZoneTexte 71"/>
          <p:cNvSpPr txBox="1"/>
          <p:nvPr/>
        </p:nvSpPr>
        <p:spPr>
          <a:xfrm>
            <a:off x="2472965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cxnSp>
        <p:nvCxnSpPr>
          <p:cNvPr id="73" name="Connecteur droit 72"/>
          <p:cNvCxnSpPr/>
          <p:nvPr/>
        </p:nvCxnSpPr>
        <p:spPr>
          <a:xfrm>
            <a:off x="1909233" y="1556792"/>
            <a:ext cx="837776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1909232" y="1556792"/>
            <a:ext cx="1" cy="18064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10287000" y="1605453"/>
            <a:ext cx="0" cy="23921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9871375" y="3788916"/>
            <a:ext cx="415625" cy="2087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5534472" y="3788916"/>
            <a:ext cx="4336903" cy="3430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4634372" y="3407983"/>
            <a:ext cx="909293" cy="41682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2798168" y="3248980"/>
            <a:ext cx="511182" cy="223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R0</a:t>
            </a:r>
            <a:endParaRPr lang="fr-CA" dirty="0"/>
          </a:p>
        </p:txBody>
      </p:sp>
      <p:sp>
        <p:nvSpPr>
          <p:cNvPr id="80" name="Rectangle 79"/>
          <p:cNvSpPr/>
          <p:nvPr/>
        </p:nvSpPr>
        <p:spPr>
          <a:xfrm>
            <a:off x="2798168" y="3475650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R1</a:t>
            </a:r>
            <a:endParaRPr lang="fr-CA" dirty="0"/>
          </a:p>
        </p:txBody>
      </p:sp>
      <p:cxnSp>
        <p:nvCxnSpPr>
          <p:cNvPr id="81" name="Connecteur droit 80"/>
          <p:cNvCxnSpPr>
            <a:stCxn id="80" idx="3"/>
          </p:cNvCxnSpPr>
          <p:nvPr/>
        </p:nvCxnSpPr>
        <p:spPr>
          <a:xfrm flipV="1">
            <a:off x="3309350" y="3363247"/>
            <a:ext cx="1325022" cy="2128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>
            <a:endCxn id="79" idx="1"/>
          </p:cNvCxnSpPr>
          <p:nvPr/>
        </p:nvCxnSpPr>
        <p:spPr>
          <a:xfrm>
            <a:off x="1909232" y="3360883"/>
            <a:ext cx="888936" cy="0"/>
          </a:xfrm>
          <a:prstGeom prst="line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798168" y="3688506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R2</a:t>
            </a:r>
            <a:endParaRPr lang="fr-CA" dirty="0"/>
          </a:p>
        </p:txBody>
      </p:sp>
      <p:sp>
        <p:nvSpPr>
          <p:cNvPr id="84" name="Rectangle 83"/>
          <p:cNvSpPr/>
          <p:nvPr/>
        </p:nvSpPr>
        <p:spPr>
          <a:xfrm>
            <a:off x="2798168" y="3897242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R3</a:t>
            </a:r>
            <a:endParaRPr lang="fr-CA" dirty="0"/>
          </a:p>
        </p:txBody>
      </p:sp>
      <p:sp>
        <p:nvSpPr>
          <p:cNvPr id="85" name="ZoneTexte 84"/>
          <p:cNvSpPr txBox="1"/>
          <p:nvPr/>
        </p:nvSpPr>
        <p:spPr>
          <a:xfrm>
            <a:off x="2890742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86" name="ZoneTexte 85"/>
          <p:cNvSpPr txBox="1"/>
          <p:nvPr/>
        </p:nvSpPr>
        <p:spPr>
          <a:xfrm>
            <a:off x="3190140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-</a:t>
            </a:r>
            <a:endParaRPr lang="fr-CA" dirty="0"/>
          </a:p>
        </p:txBody>
      </p:sp>
      <p:sp>
        <p:nvSpPr>
          <p:cNvPr id="87" name="ZoneTexte 86"/>
          <p:cNvSpPr txBox="1"/>
          <p:nvPr/>
        </p:nvSpPr>
        <p:spPr>
          <a:xfrm>
            <a:off x="5910339" y="1703792"/>
            <a:ext cx="1481061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err="1"/>
              <a:t>Op_UAL</a:t>
            </a:r>
            <a:r>
              <a:rPr lang="en-CA" sz="1100" dirty="0" smtClean="0"/>
              <a:t>:</a:t>
            </a:r>
          </a:p>
          <a:p>
            <a:r>
              <a:rPr lang="en-CA" sz="1100" dirty="0" smtClean="0"/>
              <a:t>0</a:t>
            </a:r>
            <a:r>
              <a:rPr lang="en-CA" sz="1100" dirty="0"/>
              <a:t>: F &lt;= A</a:t>
            </a:r>
          </a:p>
          <a:p>
            <a:r>
              <a:rPr lang="en-CA" sz="1100" dirty="0"/>
              <a:t>1: F &lt;= B</a:t>
            </a:r>
          </a:p>
          <a:p>
            <a:r>
              <a:rPr lang="en-CA" sz="1100" dirty="0"/>
              <a:t>2: F &lt;= A + B</a:t>
            </a:r>
          </a:p>
          <a:p>
            <a:r>
              <a:rPr lang="en-CA" sz="1100" dirty="0"/>
              <a:t>3: F &lt;= A – B</a:t>
            </a:r>
          </a:p>
          <a:p>
            <a:r>
              <a:rPr lang="fr-CA" sz="1100" dirty="0"/>
              <a:t>4: F &lt;= A ET B</a:t>
            </a:r>
          </a:p>
          <a:p>
            <a:r>
              <a:rPr lang="pt-BR" sz="1100" dirty="0"/>
              <a:t>5: F &lt;= A OU B</a:t>
            </a:r>
          </a:p>
          <a:p>
            <a:r>
              <a:rPr lang="en-CA" sz="1100" dirty="0"/>
              <a:t>6: F &lt;= NON A</a:t>
            </a:r>
          </a:p>
          <a:p>
            <a:r>
              <a:rPr lang="pt-BR" sz="1100" dirty="0"/>
              <a:t>7: F &lt;= A OUX </a:t>
            </a:r>
            <a:r>
              <a:rPr lang="pt-BR" sz="1100" dirty="0" smtClean="0"/>
              <a:t>B</a:t>
            </a:r>
            <a:endParaRPr lang="fr-CA" sz="1100" dirty="0" smtClean="0"/>
          </a:p>
        </p:txBody>
      </p:sp>
      <p:sp>
        <p:nvSpPr>
          <p:cNvPr id="88" name="ZoneTexte 87"/>
          <p:cNvSpPr txBox="1"/>
          <p:nvPr/>
        </p:nvSpPr>
        <p:spPr>
          <a:xfrm>
            <a:off x="9911587" y="4126468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391400" y="1703792"/>
            <a:ext cx="1495484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S</a:t>
            </a:r>
            <a:r>
              <a:rPr lang="fr-CA" sz="1100" dirty="0"/>
              <a:t>élection des </a:t>
            </a:r>
            <a:r>
              <a:rPr lang="fr-CA" sz="1100" dirty="0" err="1"/>
              <a:t>muxes</a:t>
            </a:r>
            <a:r>
              <a:rPr lang="fr-CA" sz="1100" dirty="0"/>
              <a:t>:</a:t>
            </a:r>
          </a:p>
          <a:p>
            <a:r>
              <a:rPr lang="fr-CA" sz="1100" dirty="0"/>
              <a:t>0: signal du haut</a:t>
            </a:r>
          </a:p>
          <a:p>
            <a:r>
              <a:rPr lang="fr-CA" sz="1100" dirty="0"/>
              <a:t>1: signal du </a:t>
            </a:r>
            <a:r>
              <a:rPr lang="fr-CA" sz="1100" dirty="0" smtClean="0"/>
              <a:t>bas</a:t>
            </a:r>
          </a:p>
          <a:p>
            <a:endParaRPr lang="fr-CA" sz="1100" dirty="0"/>
          </a:p>
          <a:p>
            <a:endParaRPr lang="fr-CA" sz="1100" dirty="0" smtClean="0"/>
          </a:p>
          <a:p>
            <a:endParaRPr lang="fr-CA" sz="1100" dirty="0"/>
          </a:p>
          <a:p>
            <a:endParaRPr lang="fr-CA" sz="1100" dirty="0"/>
          </a:p>
          <a:p>
            <a:endParaRPr lang="fr-CA" sz="1100" dirty="0" smtClean="0"/>
          </a:p>
        </p:txBody>
      </p:sp>
    </p:spTree>
    <p:extLst>
      <p:ext uri="{BB962C8B-B14F-4D97-AF65-F5344CB8AC3E}">
        <p14:creationId xmlns:p14="http://schemas.microsoft.com/office/powerpoint/2010/main" val="19711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231" y="1524000"/>
            <a:ext cx="8393887" cy="4572000"/>
          </a:xfrm>
          <a:prstGeom prst="rect">
            <a:avLst/>
          </a:prstGeom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Effectuer l’opération R2 ← R1 + R3</a:t>
            </a:r>
          </a:p>
        </p:txBody>
      </p:sp>
      <p:sp>
        <p:nvSpPr>
          <p:cNvPr id="7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6"/>
            <a:ext cx="609600" cy="365125"/>
          </a:xfrm>
        </p:spPr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8</a:t>
            </a:fld>
            <a:endParaRPr lang="fr-CA" dirty="0"/>
          </a:p>
        </p:txBody>
      </p:sp>
      <p:sp>
        <p:nvSpPr>
          <p:cNvPr id="30" name="ZoneTexte 29"/>
          <p:cNvSpPr txBox="1"/>
          <p:nvPr/>
        </p:nvSpPr>
        <p:spPr>
          <a:xfrm>
            <a:off x="4197203" y="6070313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0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>
            <a:off x="8342784" y="5409220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852299" y="6073211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-</a:t>
            </a:r>
            <a:endParaRPr lang="fr-CA" dirty="0"/>
          </a:p>
        </p:txBody>
      </p:sp>
      <p:sp>
        <p:nvSpPr>
          <p:cNvPr id="33" name="ZoneTexte 32"/>
          <p:cNvSpPr txBox="1"/>
          <p:nvPr/>
        </p:nvSpPr>
        <p:spPr>
          <a:xfrm>
            <a:off x="4950264" y="4581128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2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2180861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2965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2</a:t>
            </a:r>
            <a:endParaRPr lang="fr-CA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1909233" y="1556792"/>
            <a:ext cx="837776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909232" y="1556792"/>
            <a:ext cx="1" cy="18064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10287000" y="1605453"/>
            <a:ext cx="0" cy="23921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9871375" y="3788916"/>
            <a:ext cx="415625" cy="2087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5534472" y="3788916"/>
            <a:ext cx="4336903" cy="3430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798168" y="3248980"/>
            <a:ext cx="511182" cy="223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R0</a:t>
            </a:r>
            <a:endParaRPr lang="fr-CA" dirty="0"/>
          </a:p>
        </p:txBody>
      </p:sp>
      <p:sp>
        <p:nvSpPr>
          <p:cNvPr id="44" name="Rectangle 43"/>
          <p:cNvSpPr/>
          <p:nvPr/>
        </p:nvSpPr>
        <p:spPr>
          <a:xfrm>
            <a:off x="2798168" y="3475650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R1</a:t>
            </a:r>
            <a:endParaRPr lang="fr-CA" dirty="0"/>
          </a:p>
        </p:txBody>
      </p:sp>
      <p:cxnSp>
        <p:nvCxnSpPr>
          <p:cNvPr id="46" name="Connecteur droit 45"/>
          <p:cNvCxnSpPr>
            <a:stCxn id="44" idx="3"/>
          </p:cNvCxnSpPr>
          <p:nvPr/>
        </p:nvCxnSpPr>
        <p:spPr>
          <a:xfrm flipV="1">
            <a:off x="3309350" y="3363247"/>
            <a:ext cx="1325022" cy="2128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endCxn id="50" idx="1"/>
          </p:cNvCxnSpPr>
          <p:nvPr/>
        </p:nvCxnSpPr>
        <p:spPr>
          <a:xfrm>
            <a:off x="1909232" y="3360883"/>
            <a:ext cx="888936" cy="428034"/>
          </a:xfrm>
          <a:prstGeom prst="line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798168" y="3688506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R2</a:t>
            </a:r>
            <a:endParaRPr lang="fr-CA" dirty="0"/>
          </a:p>
        </p:txBody>
      </p:sp>
      <p:sp>
        <p:nvSpPr>
          <p:cNvPr id="58" name="Rectangle 57"/>
          <p:cNvSpPr/>
          <p:nvPr/>
        </p:nvSpPr>
        <p:spPr>
          <a:xfrm>
            <a:off x="2798168" y="3897242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R3</a:t>
            </a:r>
            <a:endParaRPr lang="fr-CA" dirty="0"/>
          </a:p>
        </p:txBody>
      </p:sp>
      <p:sp>
        <p:nvSpPr>
          <p:cNvPr id="68" name="ZoneTexte 67"/>
          <p:cNvSpPr txBox="1"/>
          <p:nvPr/>
        </p:nvSpPr>
        <p:spPr>
          <a:xfrm>
            <a:off x="2890742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73" name="ZoneTexte 72"/>
          <p:cNvSpPr txBox="1"/>
          <p:nvPr/>
        </p:nvSpPr>
        <p:spPr>
          <a:xfrm>
            <a:off x="3190140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3</a:t>
            </a:r>
            <a:endParaRPr lang="fr-CA" dirty="0"/>
          </a:p>
        </p:txBody>
      </p:sp>
      <p:cxnSp>
        <p:nvCxnSpPr>
          <p:cNvPr id="75" name="Connecteur droit 74"/>
          <p:cNvCxnSpPr>
            <a:stCxn id="58" idx="3"/>
          </p:cNvCxnSpPr>
          <p:nvPr/>
        </p:nvCxnSpPr>
        <p:spPr>
          <a:xfrm>
            <a:off x="3309350" y="3997653"/>
            <a:ext cx="1253014" cy="259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833427" y="3616394"/>
            <a:ext cx="511182" cy="40164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+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9911587" y="4217706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910339" y="1703792"/>
            <a:ext cx="1481061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err="1"/>
              <a:t>Op_UAL</a:t>
            </a:r>
            <a:r>
              <a:rPr lang="en-CA" sz="1100" dirty="0" smtClean="0"/>
              <a:t>:</a:t>
            </a:r>
          </a:p>
          <a:p>
            <a:r>
              <a:rPr lang="en-CA" sz="1100" dirty="0" smtClean="0"/>
              <a:t>0</a:t>
            </a:r>
            <a:r>
              <a:rPr lang="en-CA" sz="1100" dirty="0"/>
              <a:t>: F &lt;= A</a:t>
            </a:r>
          </a:p>
          <a:p>
            <a:r>
              <a:rPr lang="en-CA" sz="1100" dirty="0"/>
              <a:t>1: F &lt;= B</a:t>
            </a:r>
          </a:p>
          <a:p>
            <a:r>
              <a:rPr lang="en-CA" sz="1100" dirty="0"/>
              <a:t>2: F &lt;= A + B</a:t>
            </a:r>
          </a:p>
          <a:p>
            <a:r>
              <a:rPr lang="en-CA" sz="1100" dirty="0"/>
              <a:t>3: F &lt;= A – B</a:t>
            </a:r>
          </a:p>
          <a:p>
            <a:r>
              <a:rPr lang="fr-CA" sz="1100" dirty="0"/>
              <a:t>4: F &lt;= A ET B</a:t>
            </a:r>
          </a:p>
          <a:p>
            <a:r>
              <a:rPr lang="pt-BR" sz="1100" dirty="0"/>
              <a:t>5: F &lt;= A OU B</a:t>
            </a:r>
          </a:p>
          <a:p>
            <a:r>
              <a:rPr lang="en-CA" sz="1100" dirty="0"/>
              <a:t>6: F &lt;= NON A</a:t>
            </a:r>
          </a:p>
          <a:p>
            <a:r>
              <a:rPr lang="pt-BR" sz="1100" dirty="0"/>
              <a:t>7: F &lt;= A OUX </a:t>
            </a:r>
            <a:r>
              <a:rPr lang="pt-BR" sz="1100" dirty="0" smtClean="0"/>
              <a:t>B</a:t>
            </a:r>
            <a:endParaRPr lang="fr-CA" sz="1100" dirty="0" smtClean="0"/>
          </a:p>
        </p:txBody>
      </p:sp>
      <p:sp>
        <p:nvSpPr>
          <p:cNvPr id="38" name="ZoneTexte 37"/>
          <p:cNvSpPr txBox="1"/>
          <p:nvPr/>
        </p:nvSpPr>
        <p:spPr>
          <a:xfrm>
            <a:off x="7391400" y="1703792"/>
            <a:ext cx="1495484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S</a:t>
            </a:r>
            <a:r>
              <a:rPr lang="fr-CA" sz="1100" dirty="0"/>
              <a:t>élection des </a:t>
            </a:r>
            <a:r>
              <a:rPr lang="fr-CA" sz="1100" dirty="0" err="1"/>
              <a:t>muxes</a:t>
            </a:r>
            <a:r>
              <a:rPr lang="fr-CA" sz="1100" dirty="0"/>
              <a:t>:</a:t>
            </a:r>
          </a:p>
          <a:p>
            <a:r>
              <a:rPr lang="fr-CA" sz="1100" dirty="0"/>
              <a:t>0: signal du haut</a:t>
            </a:r>
          </a:p>
          <a:p>
            <a:r>
              <a:rPr lang="fr-CA" sz="1100" dirty="0"/>
              <a:t>1: signal du </a:t>
            </a:r>
            <a:r>
              <a:rPr lang="fr-CA" sz="1100" dirty="0" smtClean="0"/>
              <a:t>bas</a:t>
            </a:r>
          </a:p>
          <a:p>
            <a:endParaRPr lang="fr-CA" sz="1100" dirty="0"/>
          </a:p>
          <a:p>
            <a:endParaRPr lang="fr-CA" sz="1100" dirty="0" smtClean="0"/>
          </a:p>
          <a:p>
            <a:endParaRPr lang="fr-CA" sz="1100" dirty="0"/>
          </a:p>
          <a:p>
            <a:endParaRPr lang="fr-CA" sz="1100" dirty="0"/>
          </a:p>
          <a:p>
            <a:endParaRPr lang="fr-CA" sz="1100" dirty="0" smtClean="0"/>
          </a:p>
        </p:txBody>
      </p:sp>
    </p:spTree>
    <p:extLst>
      <p:ext uri="{BB962C8B-B14F-4D97-AF65-F5344CB8AC3E}">
        <p14:creationId xmlns:p14="http://schemas.microsoft.com/office/powerpoint/2010/main" val="5863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231" y="1524000"/>
            <a:ext cx="8393887" cy="4572000"/>
          </a:xfrm>
          <a:prstGeom prst="rect">
            <a:avLst/>
          </a:prstGeom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Effectuer l’opération R2 ← </a:t>
            </a:r>
            <a:r>
              <a:rPr lang="fr-CA" dirty="0" smtClean="0"/>
              <a:t>R1 </a:t>
            </a:r>
            <a:r>
              <a:rPr lang="fr-CA" dirty="0" smtClean="0"/>
              <a:t>ET R3</a:t>
            </a:r>
          </a:p>
        </p:txBody>
      </p:sp>
      <p:sp>
        <p:nvSpPr>
          <p:cNvPr id="7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6"/>
            <a:ext cx="609600" cy="365125"/>
          </a:xfrm>
        </p:spPr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9</a:t>
            </a:fld>
            <a:endParaRPr lang="fr-CA" dirty="0"/>
          </a:p>
        </p:txBody>
      </p:sp>
      <p:sp>
        <p:nvSpPr>
          <p:cNvPr id="30" name="ZoneTexte 29"/>
          <p:cNvSpPr txBox="1"/>
          <p:nvPr/>
        </p:nvSpPr>
        <p:spPr>
          <a:xfrm>
            <a:off x="4197203" y="6070313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0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>
            <a:off x="8342784" y="5409220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852299" y="6073211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-</a:t>
            </a:r>
            <a:endParaRPr lang="fr-CA" dirty="0"/>
          </a:p>
        </p:txBody>
      </p:sp>
      <p:sp>
        <p:nvSpPr>
          <p:cNvPr id="33" name="ZoneTexte 32"/>
          <p:cNvSpPr txBox="1"/>
          <p:nvPr/>
        </p:nvSpPr>
        <p:spPr>
          <a:xfrm>
            <a:off x="4950264" y="4581128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4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2180861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2965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2</a:t>
            </a:r>
            <a:endParaRPr lang="fr-CA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1909233" y="1556792"/>
            <a:ext cx="837776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909232" y="1556792"/>
            <a:ext cx="1" cy="18064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10287000" y="1605453"/>
            <a:ext cx="0" cy="23921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9871375" y="3788916"/>
            <a:ext cx="415625" cy="2087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5534472" y="3788916"/>
            <a:ext cx="4336903" cy="3430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798168" y="3248980"/>
            <a:ext cx="511182" cy="223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R0</a:t>
            </a:r>
            <a:endParaRPr lang="fr-CA" dirty="0"/>
          </a:p>
        </p:txBody>
      </p:sp>
      <p:sp>
        <p:nvSpPr>
          <p:cNvPr id="44" name="Rectangle 43"/>
          <p:cNvSpPr/>
          <p:nvPr/>
        </p:nvSpPr>
        <p:spPr>
          <a:xfrm>
            <a:off x="2798168" y="3475650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R1</a:t>
            </a:r>
            <a:endParaRPr lang="fr-CA" dirty="0"/>
          </a:p>
        </p:txBody>
      </p:sp>
      <p:cxnSp>
        <p:nvCxnSpPr>
          <p:cNvPr id="46" name="Connecteur droit 45"/>
          <p:cNvCxnSpPr>
            <a:stCxn id="44" idx="3"/>
          </p:cNvCxnSpPr>
          <p:nvPr/>
        </p:nvCxnSpPr>
        <p:spPr>
          <a:xfrm flipV="1">
            <a:off x="3309350" y="3363247"/>
            <a:ext cx="1325022" cy="2128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endCxn id="50" idx="1"/>
          </p:cNvCxnSpPr>
          <p:nvPr/>
        </p:nvCxnSpPr>
        <p:spPr>
          <a:xfrm>
            <a:off x="1909232" y="3360883"/>
            <a:ext cx="888936" cy="428034"/>
          </a:xfrm>
          <a:prstGeom prst="line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798168" y="3688506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R2</a:t>
            </a:r>
            <a:endParaRPr lang="fr-CA" dirty="0"/>
          </a:p>
        </p:txBody>
      </p:sp>
      <p:sp>
        <p:nvSpPr>
          <p:cNvPr id="71" name="Rectangle 70"/>
          <p:cNvSpPr/>
          <p:nvPr/>
        </p:nvSpPr>
        <p:spPr>
          <a:xfrm>
            <a:off x="2798168" y="3897242"/>
            <a:ext cx="511182" cy="200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R3</a:t>
            </a:r>
            <a:endParaRPr lang="fr-CA" dirty="0"/>
          </a:p>
        </p:txBody>
      </p:sp>
      <p:sp>
        <p:nvSpPr>
          <p:cNvPr id="72" name="ZoneTexte 71"/>
          <p:cNvSpPr txBox="1"/>
          <p:nvPr/>
        </p:nvSpPr>
        <p:spPr>
          <a:xfrm>
            <a:off x="2890742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73" name="ZoneTexte 72"/>
          <p:cNvSpPr txBox="1"/>
          <p:nvPr/>
        </p:nvSpPr>
        <p:spPr>
          <a:xfrm>
            <a:off x="3190140" y="4725144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3</a:t>
            </a:r>
            <a:endParaRPr lang="fr-CA" dirty="0"/>
          </a:p>
        </p:txBody>
      </p:sp>
      <p:sp>
        <p:nvSpPr>
          <p:cNvPr id="75" name="Rectangle 74"/>
          <p:cNvSpPr/>
          <p:nvPr/>
        </p:nvSpPr>
        <p:spPr>
          <a:xfrm>
            <a:off x="4833427" y="3616394"/>
            <a:ext cx="511182" cy="40164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ET</a:t>
            </a:r>
            <a:endParaRPr lang="fr-CA" dirty="0">
              <a:solidFill>
                <a:schemeClr val="tx1"/>
              </a:solidFill>
            </a:endParaRPr>
          </a:p>
        </p:txBody>
      </p:sp>
      <p:cxnSp>
        <p:nvCxnSpPr>
          <p:cNvPr id="76" name="Connecteur droit 75"/>
          <p:cNvCxnSpPr>
            <a:stCxn id="71" idx="3"/>
          </p:cNvCxnSpPr>
          <p:nvPr/>
        </p:nvCxnSpPr>
        <p:spPr>
          <a:xfrm>
            <a:off x="3309350" y="3997653"/>
            <a:ext cx="1253014" cy="259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/>
          <p:cNvSpPr txBox="1"/>
          <p:nvPr/>
        </p:nvSpPr>
        <p:spPr>
          <a:xfrm>
            <a:off x="9911587" y="4217706"/>
            <a:ext cx="292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0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910339" y="1703792"/>
            <a:ext cx="1481061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err="1"/>
              <a:t>Op_UAL</a:t>
            </a:r>
            <a:r>
              <a:rPr lang="en-CA" sz="1100" dirty="0" smtClean="0"/>
              <a:t>:</a:t>
            </a:r>
          </a:p>
          <a:p>
            <a:r>
              <a:rPr lang="en-CA" sz="1100" dirty="0" smtClean="0"/>
              <a:t>0</a:t>
            </a:r>
            <a:r>
              <a:rPr lang="en-CA" sz="1100" dirty="0"/>
              <a:t>: F &lt;= A</a:t>
            </a:r>
          </a:p>
          <a:p>
            <a:r>
              <a:rPr lang="en-CA" sz="1100" dirty="0"/>
              <a:t>1: F &lt;= B</a:t>
            </a:r>
          </a:p>
          <a:p>
            <a:r>
              <a:rPr lang="en-CA" sz="1100" dirty="0"/>
              <a:t>2: F &lt;= A + B</a:t>
            </a:r>
          </a:p>
          <a:p>
            <a:r>
              <a:rPr lang="en-CA" sz="1100" dirty="0"/>
              <a:t>3: F &lt;= A – B</a:t>
            </a:r>
          </a:p>
          <a:p>
            <a:r>
              <a:rPr lang="fr-CA" sz="1100" dirty="0"/>
              <a:t>4: F &lt;= A ET B</a:t>
            </a:r>
          </a:p>
          <a:p>
            <a:r>
              <a:rPr lang="pt-BR" sz="1100" dirty="0"/>
              <a:t>5: F &lt;= A OU B</a:t>
            </a:r>
          </a:p>
          <a:p>
            <a:r>
              <a:rPr lang="en-CA" sz="1100" dirty="0"/>
              <a:t>6: F &lt;= NON A</a:t>
            </a:r>
          </a:p>
          <a:p>
            <a:r>
              <a:rPr lang="pt-BR" sz="1100" dirty="0"/>
              <a:t>7: F &lt;= A OUX </a:t>
            </a:r>
            <a:r>
              <a:rPr lang="pt-BR" sz="1100" dirty="0" smtClean="0"/>
              <a:t>B</a:t>
            </a:r>
            <a:endParaRPr lang="fr-CA" sz="1100" dirty="0" smtClean="0"/>
          </a:p>
        </p:txBody>
      </p:sp>
      <p:sp>
        <p:nvSpPr>
          <p:cNvPr id="38" name="ZoneTexte 37"/>
          <p:cNvSpPr txBox="1"/>
          <p:nvPr/>
        </p:nvSpPr>
        <p:spPr>
          <a:xfrm>
            <a:off x="7391400" y="1703792"/>
            <a:ext cx="1495484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S</a:t>
            </a:r>
            <a:r>
              <a:rPr lang="fr-CA" sz="1100" dirty="0"/>
              <a:t>élection des </a:t>
            </a:r>
            <a:r>
              <a:rPr lang="fr-CA" sz="1100" dirty="0" err="1"/>
              <a:t>muxes</a:t>
            </a:r>
            <a:r>
              <a:rPr lang="fr-CA" sz="1100" dirty="0"/>
              <a:t>:</a:t>
            </a:r>
          </a:p>
          <a:p>
            <a:r>
              <a:rPr lang="fr-CA" sz="1100" dirty="0"/>
              <a:t>0: signal du haut</a:t>
            </a:r>
          </a:p>
          <a:p>
            <a:r>
              <a:rPr lang="fr-CA" sz="1100" dirty="0"/>
              <a:t>1: signal du </a:t>
            </a:r>
            <a:r>
              <a:rPr lang="fr-CA" sz="1100" dirty="0" smtClean="0"/>
              <a:t>bas</a:t>
            </a:r>
          </a:p>
          <a:p>
            <a:endParaRPr lang="fr-CA" sz="1100" dirty="0"/>
          </a:p>
          <a:p>
            <a:endParaRPr lang="fr-CA" sz="1100" dirty="0" smtClean="0"/>
          </a:p>
          <a:p>
            <a:endParaRPr lang="fr-CA" sz="1100" dirty="0"/>
          </a:p>
          <a:p>
            <a:endParaRPr lang="fr-CA" sz="1100" dirty="0"/>
          </a:p>
          <a:p>
            <a:endParaRPr lang="fr-CA" sz="1100" dirty="0" smtClean="0"/>
          </a:p>
        </p:txBody>
      </p:sp>
    </p:spTree>
    <p:extLst>
      <p:ext uri="{BB962C8B-B14F-4D97-AF65-F5344CB8AC3E}">
        <p14:creationId xmlns:p14="http://schemas.microsoft.com/office/powerpoint/2010/main" val="40328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4794</TotalTime>
  <Words>895</Words>
  <Application>Microsoft Office PowerPoint</Application>
  <PresentationFormat>Personnalisé</PresentationFormat>
  <Paragraphs>239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presentationCours</vt:lpstr>
      <vt:lpstr>Chemin des données d’un processeur à usage général</vt:lpstr>
      <vt:lpstr>Chemin des données d’un processeur à usage général Sujets de ce thème</vt:lpstr>
      <vt:lpstr>Architecture d’un chemin des données</vt:lpstr>
      <vt:lpstr>Le processeur à usage général PolyRISC</vt:lpstr>
      <vt:lpstr>Chemin des données du processeur PolyRISC</vt:lpstr>
      <vt:lpstr>Effectuer des opérations</vt:lpstr>
      <vt:lpstr>Effectuer l’opération R0 ← R1</vt:lpstr>
      <vt:lpstr>Effectuer l’opération R2 ← R1 + R3</vt:lpstr>
      <vt:lpstr>Effectuer l’opération R2 ← R1 ET R3</vt:lpstr>
      <vt:lpstr>Effectuer l’opération R3 ← M[25]</vt:lpstr>
      <vt:lpstr>Effectuer l’opération M[25] ← R0</vt:lpstr>
      <vt:lpstr>Effectuer l’opération …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604</cp:revision>
  <dcterms:created xsi:type="dcterms:W3CDTF">2009-09-03T13:30:34Z</dcterms:created>
  <dcterms:modified xsi:type="dcterms:W3CDTF">2014-11-10T02:08:09Z</dcterms:modified>
</cp:coreProperties>
</file>