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4"/>
  </p:notesMasterIdLst>
  <p:handoutMasterIdLst>
    <p:handoutMasterId r:id="rId15"/>
  </p:handoutMasterIdLst>
  <p:sldIdLst>
    <p:sldId id="256" r:id="rId2"/>
    <p:sldId id="421" r:id="rId3"/>
    <p:sldId id="422" r:id="rId4"/>
    <p:sldId id="427" r:id="rId5"/>
    <p:sldId id="423" r:id="rId6"/>
    <p:sldId id="374" r:id="rId7"/>
    <p:sldId id="375" r:id="rId8"/>
    <p:sldId id="376" r:id="rId9"/>
    <p:sldId id="378" r:id="rId10"/>
    <p:sldId id="426" r:id="rId11"/>
    <p:sldId id="428" r:id="rId12"/>
    <p:sldId id="303" r:id="rId13"/>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4" autoAdjust="0"/>
    <p:restoredTop sz="96984" autoAdjust="0"/>
  </p:normalViewPr>
  <p:slideViewPr>
    <p:cSldViewPr>
      <p:cViewPr varScale="1">
        <p:scale>
          <a:sx n="97" d="100"/>
          <a:sy n="97" d="100"/>
        </p:scale>
        <p:origin x="90" y="912"/>
      </p:cViewPr>
      <p:guideLst>
        <p:guide orient="horz" pos="4224"/>
        <p:guide pos="3840"/>
      </p:guideLst>
    </p:cSldViewPr>
  </p:slideViewPr>
  <p:notesTextViewPr>
    <p:cViewPr>
      <p:scale>
        <a:sx n="100" d="100"/>
        <a:sy n="100" d="100"/>
      </p:scale>
      <p:origin x="0" y="0"/>
    </p:cViewPr>
  </p:notesTextViewPr>
  <p:sorterViewPr>
    <p:cViewPr>
      <p:scale>
        <a:sx n="125" d="100"/>
        <a:sy n="125" d="100"/>
      </p:scale>
      <p:origin x="0" y="0"/>
    </p:cViewPr>
  </p:sorterViewPr>
  <p:notesViewPr>
    <p:cSldViewPr showGuides="1">
      <p:cViewPr varScale="1">
        <p:scale>
          <a:sx n="102" d="100"/>
          <a:sy n="102" d="100"/>
        </p:scale>
        <p:origin x="325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694451-A89E-4725-8413-5678DE932E3D}" type="datetimeFigureOut">
              <a:rPr lang="fr-CA" smtClean="0"/>
              <a:t>2014-11-07</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203FD-9785-47BD-80F8-5A62C494DD65}" type="slidenum">
              <a:rPr lang="fr-CA" smtClean="0"/>
              <a:t>‹N°›</a:t>
            </a:fld>
            <a:endParaRPr lang="fr-CA"/>
          </a:p>
        </p:txBody>
      </p:sp>
    </p:spTree>
    <p:extLst>
      <p:ext uri="{BB962C8B-B14F-4D97-AF65-F5344CB8AC3E}">
        <p14:creationId xmlns:p14="http://schemas.microsoft.com/office/powerpoint/2010/main" val="3062846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8C2F68-A10D-43F4-A479-56FE030F73B2}" type="datetimeFigureOut">
              <a:rPr lang="fr-FR"/>
              <a:pPr>
                <a:defRPr/>
              </a:pPr>
              <a:t>07/11/2014</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A5F2D7-1004-42BA-8530-5564CEA589E6}" type="slidenum">
              <a:rPr lang="fr-CA"/>
              <a:pPr>
                <a:defRPr/>
              </a:pPr>
              <a:t>‹N°›</a:t>
            </a:fld>
            <a:endParaRPr lang="fr-CA"/>
          </a:p>
        </p:txBody>
      </p:sp>
    </p:spTree>
    <p:extLst>
      <p:ext uri="{BB962C8B-B14F-4D97-AF65-F5344CB8AC3E}">
        <p14:creationId xmlns:p14="http://schemas.microsoft.com/office/powerpoint/2010/main" val="4077910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lvl1pPr algn="ctr">
              <a:defRPr/>
            </a:lvl1pPr>
          </a:lstStyle>
          <a:p>
            <a:r>
              <a:rPr lang="fr-FR" dirty="0" smtClean="0"/>
              <a:t>Cliquez pour modifier le style du titre</a:t>
            </a:r>
            <a:endParaRPr lang="fr-CA"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4CC32529-5FD2-4024-9DE7-2CCFFFC4DBA2}" type="slidenum">
              <a:rPr lang="fr-CA" smtClean="0"/>
              <a:pPr>
                <a:defRPr/>
              </a:pPr>
              <a:t>‹N°›</a:t>
            </a:fld>
            <a:endParaRPr lang="fr-CA"/>
          </a:p>
        </p:txBody>
      </p:sp>
      <p:pic>
        <p:nvPicPr>
          <p:cNvPr id="5" name="Image 4"/>
          <p:cNvPicPr>
            <a:picLocks noChangeAspect="1"/>
          </p:cNvPicPr>
          <p:nvPr userDrawn="1"/>
        </p:nvPicPr>
        <p:blipFill>
          <a:blip r:embed="rId2" cstate="print"/>
          <a:srcRect/>
          <a:stretch>
            <a:fillRect/>
          </a:stretch>
        </p:blipFill>
        <p:spPr bwMode="auto">
          <a:xfrm>
            <a:off x="4648200" y="5872165"/>
            <a:ext cx="838200" cy="295275"/>
          </a:xfrm>
          <a:prstGeom prst="rect">
            <a:avLst/>
          </a:prstGeom>
          <a:noFill/>
          <a:ln w="9525">
            <a:noFill/>
            <a:miter lim="800000"/>
            <a:headEnd/>
            <a:tailEnd/>
          </a:ln>
        </p:spPr>
      </p:pic>
      <p:sp>
        <p:nvSpPr>
          <p:cNvPr id="6" name="Rectangle 5"/>
          <p:cNvSpPr/>
          <p:nvPr userDrawn="1"/>
        </p:nvSpPr>
        <p:spPr>
          <a:xfrm>
            <a:off x="3759200" y="6172203"/>
            <a:ext cx="4673600" cy="246221"/>
          </a:xfrm>
          <a:prstGeom prst="rect">
            <a:avLst/>
          </a:prstGeom>
        </p:spPr>
        <p:txBody>
          <a:bodyPr wrap="square">
            <a:spAutoFit/>
          </a:bodyPr>
          <a:lstStyle/>
          <a:p>
            <a:pPr algn="ctr"/>
            <a:r>
              <a:rPr lang="fr-CA" sz="1000" kern="1200" dirty="0" smtClean="0">
                <a:solidFill>
                  <a:schemeClr val="tx1"/>
                </a:solidFill>
                <a:latin typeface="Arial" charset="0"/>
                <a:ea typeface="+mn-ea"/>
                <a:cs typeface="Arial" charset="0"/>
              </a:rPr>
              <a:t>http://creativecommons.org/licenses/by-nc-sa/2.5/ca/</a:t>
            </a:r>
            <a:endParaRPr lang="fr-CA" sz="1000" dirty="0"/>
          </a:p>
        </p:txBody>
      </p:sp>
      <p:sp>
        <p:nvSpPr>
          <p:cNvPr id="7" name="Rectangle 6"/>
          <p:cNvSpPr/>
          <p:nvPr userDrawn="1"/>
        </p:nvSpPr>
        <p:spPr>
          <a:xfrm>
            <a:off x="5562600" y="5896692"/>
            <a:ext cx="2743200" cy="246221"/>
          </a:xfrm>
          <a:prstGeom prst="rect">
            <a:avLst/>
          </a:prstGeom>
        </p:spPr>
        <p:txBody>
          <a:bodyPr wrap="square">
            <a:spAutoFit/>
          </a:bodyPr>
          <a:lstStyle/>
          <a:p>
            <a:pPr algn="l"/>
            <a:r>
              <a:rPr lang="fr-CA" sz="1000" kern="1200" dirty="0" smtClean="0">
                <a:solidFill>
                  <a:schemeClr val="tx1"/>
                </a:solidFill>
                <a:latin typeface="Arial" charset="0"/>
                <a:ea typeface="+mn-ea"/>
                <a:cs typeface="Arial" charset="0"/>
              </a:rPr>
              <a:t>Pierre Langlois</a:t>
            </a:r>
            <a:endParaRPr lang="fr-CA"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dirty="0"/>
          </a:p>
        </p:txBody>
      </p:sp>
      <p:sp>
        <p:nvSpPr>
          <p:cNvPr id="3" name="Espace réservé du contenu 2"/>
          <p:cNvSpPr>
            <a:spLocks noGrp="1"/>
          </p:cNvSpPr>
          <p:nvPr>
            <p:ph idx="1"/>
          </p:nvPr>
        </p:nvSpPr>
        <p:spPr>
          <a:xfrm>
            <a:off x="203200" y="1600200"/>
            <a:ext cx="11785600" cy="48006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A4D6AE17-047E-41BA-B5C0-1A5C3085BF8A}"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61976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‹N°›</a:t>
            </a:fld>
            <a:endParaRPr lang="fr-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un contenu à gauch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‹N°›</a:t>
            </a:fld>
            <a:endParaRPr lang="fr-CA"/>
          </a:p>
        </p:txBody>
      </p:sp>
    </p:spTree>
    <p:extLst>
      <p:ext uri="{BB962C8B-B14F-4D97-AF65-F5344CB8AC3E}">
        <p14:creationId xmlns:p14="http://schemas.microsoft.com/office/powerpoint/2010/main" val="40606729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numéro de diapositive 5"/>
          <p:cNvSpPr>
            <a:spLocks noGrp="1"/>
          </p:cNvSpPr>
          <p:nvPr>
            <p:ph type="sldNum" sz="quarter" idx="10"/>
          </p:nvPr>
        </p:nvSpPr>
        <p:spPr/>
        <p:txBody>
          <a:bodyPr/>
          <a:lstStyle>
            <a:lvl1pPr>
              <a:defRPr/>
            </a:lvl1pPr>
          </a:lstStyle>
          <a:p>
            <a:pPr>
              <a:defRPr/>
            </a:pPr>
            <a:fld id="{D28BE8E4-6591-45C6-A272-62105CCA8EB3}"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03200" y="152400"/>
            <a:ext cx="1178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fr-CA" dirty="0" smtClean="0"/>
          </a:p>
        </p:txBody>
      </p:sp>
      <p:sp>
        <p:nvSpPr>
          <p:cNvPr id="1027" name="Espace réservé du texte 2"/>
          <p:cNvSpPr>
            <a:spLocks noGrp="1"/>
          </p:cNvSpPr>
          <p:nvPr>
            <p:ph type="body" idx="1"/>
          </p:nvPr>
        </p:nvSpPr>
        <p:spPr bwMode="auto">
          <a:xfrm>
            <a:off x="203200" y="1143000"/>
            <a:ext cx="11785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smtClean="0"/>
          </a:p>
        </p:txBody>
      </p:sp>
      <p:sp>
        <p:nvSpPr>
          <p:cNvPr id="6" name="Espace réservé du numéro de diapositive 5"/>
          <p:cNvSpPr>
            <a:spLocks noGrp="1"/>
          </p:cNvSpPr>
          <p:nvPr>
            <p:ph type="sldNum" sz="quarter" idx="4"/>
          </p:nvPr>
        </p:nvSpPr>
        <p:spPr>
          <a:xfrm>
            <a:off x="11480800" y="6416678"/>
            <a:ext cx="609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9366B14-A7FF-4E2A-AE43-545D1BA4EA4B}" type="slidenum">
              <a:rPr lang="fr-CA" smtClean="0"/>
              <a:pPr>
                <a:defRPr/>
              </a:pPr>
              <a:t>‹N°›</a:t>
            </a:fld>
            <a:endParaRPr lang="fr-CA"/>
          </a:p>
        </p:txBody>
      </p:sp>
      <p:sp>
        <p:nvSpPr>
          <p:cNvPr id="8" name="ZoneTexte 7"/>
          <p:cNvSpPr txBox="1"/>
          <p:nvPr/>
        </p:nvSpPr>
        <p:spPr>
          <a:xfrm>
            <a:off x="965200" y="6553200"/>
            <a:ext cx="4673600" cy="153988"/>
          </a:xfrm>
          <a:prstGeom prst="rect">
            <a:avLst/>
          </a:prstGeom>
          <a:noFill/>
        </p:spPr>
        <p:txBody>
          <a:bodyPr lIns="0" tIns="0" rIns="0" bIns="0" anchor="ctr">
            <a:spAutoFit/>
          </a:bodyPr>
          <a:lstStyle/>
          <a:p>
            <a:pPr fontAlgn="auto">
              <a:spcBef>
                <a:spcPts val="0"/>
              </a:spcBef>
              <a:spcAft>
                <a:spcPts val="0"/>
              </a:spcAft>
              <a:defRPr/>
            </a:pPr>
            <a:r>
              <a:rPr lang="fr-CA" sz="1000" dirty="0">
                <a:latin typeface="+mn-lt"/>
                <a:cs typeface="+mn-cs"/>
              </a:rPr>
              <a:t>INF3500 : </a:t>
            </a:r>
            <a:r>
              <a:rPr lang="fr-CA" sz="1000" dirty="0" smtClean="0">
                <a:latin typeface="+mn-lt"/>
                <a:cs typeface="+mn-cs"/>
              </a:rPr>
              <a:t>Conception </a:t>
            </a:r>
            <a:r>
              <a:rPr lang="fr-CA" sz="1000" dirty="0">
                <a:latin typeface="+mn-lt"/>
                <a:cs typeface="+mn-cs"/>
              </a:rPr>
              <a:t>et implémentation de systèmes numériques</a:t>
            </a:r>
          </a:p>
        </p:txBody>
      </p:sp>
      <p:cxnSp>
        <p:nvCxnSpPr>
          <p:cNvPr id="9" name="Connecteur droit 6"/>
          <p:cNvCxnSpPr>
            <a:cxnSpLocks noChangeShapeType="1"/>
          </p:cNvCxnSpPr>
          <p:nvPr/>
        </p:nvCxnSpPr>
        <p:spPr bwMode="auto">
          <a:xfrm>
            <a:off x="203200" y="1141412"/>
            <a:ext cx="11785600" cy="1588"/>
          </a:xfrm>
          <a:prstGeom prst="line">
            <a:avLst/>
          </a:prstGeom>
          <a:noFill/>
          <a:ln w="38100" algn="ctr">
            <a:solidFill>
              <a:schemeClr val="tx1"/>
            </a:solidFill>
            <a:round/>
            <a:headEnd/>
            <a:tailEnd/>
          </a:ln>
        </p:spPr>
      </p:cxnSp>
      <p:cxnSp>
        <p:nvCxnSpPr>
          <p:cNvPr id="10" name="Connecteur droit 6"/>
          <p:cNvCxnSpPr>
            <a:cxnSpLocks noChangeShapeType="1"/>
          </p:cNvCxnSpPr>
          <p:nvPr userDrawn="1"/>
        </p:nvCxnSpPr>
        <p:spPr bwMode="auto">
          <a:xfrm>
            <a:off x="203200" y="1141412"/>
            <a:ext cx="11785600" cy="1588"/>
          </a:xfrm>
          <a:prstGeom prst="line">
            <a:avLst/>
          </a:prstGeom>
          <a:noFill/>
          <a:ln w="38100" algn="ctr">
            <a:solidFill>
              <a:schemeClr val="tx1"/>
            </a:solidFill>
            <a:round/>
            <a:headEnd/>
            <a:tailEnd/>
          </a:ln>
        </p:spPr>
      </p:cxnSp>
      <p:pic>
        <p:nvPicPr>
          <p:cNvPr id="11" name="Picture 2" descr="C:\Users\pierre\Desktop\polytechnique_genie_gauche_fr_cmyk.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331" y="6417332"/>
            <a:ext cx="859171" cy="408188"/>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7" r:id="rId5"/>
  </p:sldLayoutIdLst>
  <p:hf hdr="0" dt="0"/>
  <p:txStyles>
    <p:titleStyle>
      <a:lvl1pPr algn="l" rtl="0" eaLnBrk="1" fontAlgn="base" hangingPunct="1">
        <a:spcBef>
          <a:spcPct val="0"/>
        </a:spcBef>
        <a:spcAft>
          <a:spcPct val="0"/>
        </a:spcAft>
        <a:defRPr sz="2800" kern="1200" baseline="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Calibri" pitchFamily="34" charset="0"/>
        </a:defRPr>
      </a:lvl2pPr>
      <a:lvl3pPr algn="ctr" rtl="0" eaLnBrk="1" fontAlgn="base" hangingPunct="1">
        <a:spcBef>
          <a:spcPct val="0"/>
        </a:spcBef>
        <a:spcAft>
          <a:spcPct val="0"/>
        </a:spcAft>
        <a:defRPr sz="3600">
          <a:solidFill>
            <a:schemeClr val="tx1"/>
          </a:solidFill>
          <a:latin typeface="Calibri" pitchFamily="34" charset="0"/>
        </a:defRPr>
      </a:lvl3pPr>
      <a:lvl4pPr algn="ctr" rtl="0" eaLnBrk="1" fontAlgn="base" hangingPunct="1">
        <a:spcBef>
          <a:spcPct val="0"/>
        </a:spcBef>
        <a:spcAft>
          <a:spcPct val="0"/>
        </a:spcAft>
        <a:defRPr sz="3600">
          <a:solidFill>
            <a:schemeClr val="tx1"/>
          </a:solidFill>
          <a:latin typeface="Calibri" pitchFamily="34" charset="0"/>
        </a:defRPr>
      </a:lvl4pPr>
      <a:lvl5pPr algn="ctr" rtl="0" eaLnBrk="1" fontAlgn="base" hangingPunct="1">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r>
              <a:rPr lang="fr-CA" dirty="0" smtClean="0"/>
              <a:t>Processeurs - introduction</a:t>
            </a:r>
            <a:endParaRPr lang="fr-CA" dirty="0"/>
          </a:p>
        </p:txBody>
      </p:sp>
      <p:sp>
        <p:nvSpPr>
          <p:cNvPr id="3" name="Sous-titre 2"/>
          <p:cNvSpPr>
            <a:spLocks noGrp="1"/>
          </p:cNvSpPr>
          <p:nvPr>
            <p:ph type="subTitle" idx="1"/>
          </p:nvPr>
        </p:nvSpPr>
        <p:spPr/>
        <p:txBody>
          <a:bodyPr rtlCol="0">
            <a:normAutofit/>
          </a:bodyPr>
          <a:lstStyle/>
          <a:p>
            <a:pPr fontAlgn="auto">
              <a:spcAft>
                <a:spcPts val="0"/>
              </a:spcAft>
              <a:defRPr/>
            </a:pPr>
            <a:endParaRPr lang="fr-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2" cstate="print"/>
          <a:srcRect/>
          <a:stretch>
            <a:fillRect/>
          </a:stretch>
        </p:blipFill>
        <p:spPr bwMode="auto">
          <a:xfrm>
            <a:off x="5171305" y="1219201"/>
            <a:ext cx="6868295" cy="5562600"/>
          </a:xfrm>
          <a:prstGeom prst="rect">
            <a:avLst/>
          </a:prstGeom>
          <a:noFill/>
          <a:ln w="9525">
            <a:noFill/>
            <a:miter lim="800000"/>
            <a:headEnd/>
            <a:tailEnd/>
          </a:ln>
        </p:spPr>
      </p:pic>
      <p:sp>
        <p:nvSpPr>
          <p:cNvPr id="19458" name="Titre 1"/>
          <p:cNvSpPr>
            <a:spLocks noGrp="1"/>
          </p:cNvSpPr>
          <p:nvPr>
            <p:ph type="title"/>
          </p:nvPr>
        </p:nvSpPr>
        <p:spPr/>
        <p:txBody>
          <a:bodyPr/>
          <a:lstStyle/>
          <a:p>
            <a:r>
              <a:rPr lang="fr-CA" dirty="0" smtClean="0"/>
              <a:t>Exemple: </a:t>
            </a:r>
            <a:r>
              <a:rPr lang="fr-CA" dirty="0" err="1" smtClean="0"/>
              <a:t>Blackfin</a:t>
            </a:r>
            <a:r>
              <a:rPr lang="fr-CA" dirty="0"/>
              <a:t>, un processeur spécialisé </a:t>
            </a:r>
            <a:r>
              <a:rPr lang="fr-CA" dirty="0" smtClean="0"/>
              <a:t>pour le traitement de signal</a:t>
            </a:r>
          </a:p>
        </p:txBody>
      </p:sp>
      <p:sp>
        <p:nvSpPr>
          <p:cNvPr id="2" name="Espace réservé du contenu 1"/>
          <p:cNvSpPr>
            <a:spLocks noGrp="1"/>
          </p:cNvSpPr>
          <p:nvPr>
            <p:ph sz="half" idx="1"/>
          </p:nvPr>
        </p:nvSpPr>
        <p:spPr/>
        <p:txBody>
          <a:bodyPr/>
          <a:lstStyle/>
          <a:p>
            <a:r>
              <a:rPr lang="fr-CA" dirty="0" smtClean="0"/>
              <a:t>Chemin des données (</a:t>
            </a:r>
            <a:r>
              <a:rPr lang="fr-CA" i="1" dirty="0" smtClean="0"/>
              <a:t>data </a:t>
            </a:r>
            <a:r>
              <a:rPr lang="fr-CA" i="1" dirty="0" err="1" smtClean="0"/>
              <a:t>arithmetic</a:t>
            </a:r>
            <a:r>
              <a:rPr lang="fr-CA" i="1" dirty="0" smtClean="0"/>
              <a:t> unit</a:t>
            </a:r>
            <a:r>
              <a:rPr lang="fr-CA" dirty="0"/>
              <a:t>)</a:t>
            </a:r>
            <a:endParaRPr lang="fr-CA" dirty="0" smtClean="0"/>
          </a:p>
          <a:p>
            <a:pPr lvl="1"/>
            <a:r>
              <a:rPr lang="fr-CA" dirty="0" smtClean="0"/>
              <a:t>16 registres de 32 bits en paires</a:t>
            </a:r>
          </a:p>
          <a:p>
            <a:pPr lvl="1"/>
            <a:r>
              <a:rPr lang="fr-CA" dirty="0" smtClean="0"/>
              <a:t>4 unités arithmétique-logique</a:t>
            </a:r>
          </a:p>
          <a:p>
            <a:pPr lvl="1"/>
            <a:r>
              <a:rPr lang="fr-CA" dirty="0" smtClean="0"/>
              <a:t>2 multiplicateur de 16 bits</a:t>
            </a:r>
          </a:p>
          <a:p>
            <a:pPr lvl="1"/>
            <a:r>
              <a:rPr lang="fr-CA" dirty="0" smtClean="0"/>
              <a:t>2 accumulateurs de 40 bits</a:t>
            </a:r>
          </a:p>
          <a:p>
            <a:pPr lvl="1"/>
            <a:r>
              <a:rPr lang="fr-CA" dirty="0" smtClean="0"/>
              <a:t>1 </a:t>
            </a:r>
            <a:r>
              <a:rPr lang="fr-CA" dirty="0" err="1" smtClean="0"/>
              <a:t>décaleur</a:t>
            </a:r>
            <a:endParaRPr lang="fr-CA" dirty="0" smtClean="0"/>
          </a:p>
          <a:p>
            <a:r>
              <a:rPr lang="fr-CA" dirty="0" smtClean="0"/>
              <a:t>Chemin des données distinct pour le calcul des adresses</a:t>
            </a:r>
          </a:p>
          <a:p>
            <a:r>
              <a:rPr lang="fr-CA" dirty="0" smtClean="0"/>
              <a:t>Unité de contrôle</a:t>
            </a:r>
          </a:p>
          <a:p>
            <a:pPr lvl="1"/>
            <a:endParaRPr lang="fr-CA" dirty="0" smtClean="0"/>
          </a:p>
          <a:p>
            <a:pPr lvl="1"/>
            <a:endParaRPr lang="fr-CA" dirty="0"/>
          </a:p>
        </p:txBody>
      </p:sp>
      <p:sp>
        <p:nvSpPr>
          <p:cNvPr id="4" name="Espace réservé du numéro de diapositive 3"/>
          <p:cNvSpPr>
            <a:spLocks noGrp="1"/>
          </p:cNvSpPr>
          <p:nvPr>
            <p:ph type="sldNum" sz="quarter" idx="10"/>
          </p:nvPr>
        </p:nvSpPr>
        <p:spPr/>
        <p:txBody>
          <a:bodyPr/>
          <a:lstStyle/>
          <a:p>
            <a:pPr>
              <a:defRPr/>
            </a:pPr>
            <a:fld id="{B2F7FEBE-D9B3-4A97-A6BB-F4966E2430BD}" type="slidenum">
              <a:rPr lang="fr-CA"/>
              <a:pPr>
                <a:defRPr/>
              </a:pPr>
              <a:t>10</a:t>
            </a:fld>
            <a:endParaRPr lang="fr-CA"/>
          </a:p>
        </p:txBody>
      </p:sp>
      <p:sp>
        <p:nvSpPr>
          <p:cNvPr id="19461" name="ZoneTexte 5"/>
          <p:cNvSpPr txBox="1">
            <a:spLocks noChangeArrowheads="1"/>
          </p:cNvSpPr>
          <p:nvPr/>
        </p:nvSpPr>
        <p:spPr bwMode="auto">
          <a:xfrm>
            <a:off x="7366000" y="6581746"/>
            <a:ext cx="4368800" cy="200055"/>
          </a:xfrm>
          <a:prstGeom prst="rect">
            <a:avLst/>
          </a:prstGeom>
          <a:solidFill>
            <a:schemeClr val="bg1"/>
          </a:solidFill>
          <a:ln w="9525">
            <a:noFill/>
            <a:miter lim="800000"/>
            <a:headEnd/>
            <a:tailEnd/>
          </a:ln>
        </p:spPr>
        <p:txBody>
          <a:bodyPr wrap="square">
            <a:spAutoFit/>
          </a:bodyPr>
          <a:lstStyle/>
          <a:p>
            <a:pPr algn="r"/>
            <a:r>
              <a:rPr lang="fr-CA" sz="700" dirty="0" err="1"/>
              <a:t>Analog</a:t>
            </a:r>
            <a:r>
              <a:rPr lang="fr-CA" sz="700" dirty="0"/>
              <a:t> </a:t>
            </a:r>
            <a:r>
              <a:rPr lang="fr-CA" sz="700" dirty="0" err="1"/>
              <a:t>Devices</a:t>
            </a:r>
            <a:r>
              <a:rPr lang="fr-CA" sz="700" dirty="0"/>
              <a:t>, </a:t>
            </a:r>
            <a:r>
              <a:rPr lang="fr-CA" sz="700" dirty="0" err="1"/>
              <a:t>BlackFin</a:t>
            </a:r>
            <a:r>
              <a:rPr lang="fr-CA" sz="700" dirty="0"/>
              <a:t> Embedded Processor ADSP-BF534/ADSP-BF536/ADSP-BF537, 2009.</a:t>
            </a:r>
          </a:p>
        </p:txBody>
      </p:sp>
    </p:spTree>
    <p:extLst>
      <p:ext uri="{BB962C8B-B14F-4D97-AF65-F5344CB8AC3E}">
        <p14:creationId xmlns:p14="http://schemas.microsoft.com/office/powerpoint/2010/main" val="45051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dirty="0" smtClean="0"/>
              <a:t>Le processeur à usage général </a:t>
            </a:r>
            <a:r>
              <a:rPr lang="fr-CA" dirty="0" err="1" smtClean="0"/>
              <a:t>PolyRISC</a:t>
            </a:r>
            <a:endParaRPr lang="fr-CA" dirty="0" smtClean="0"/>
          </a:p>
        </p:txBody>
      </p:sp>
      <p:sp>
        <p:nvSpPr>
          <p:cNvPr id="4" name="Espace réservé du numéro de diapositive 3"/>
          <p:cNvSpPr>
            <a:spLocks noGrp="1"/>
          </p:cNvSpPr>
          <p:nvPr>
            <p:ph type="sldNum" sz="quarter" idx="10"/>
          </p:nvPr>
        </p:nvSpPr>
        <p:spPr/>
        <p:txBody>
          <a:bodyPr/>
          <a:lstStyle/>
          <a:p>
            <a:pPr>
              <a:defRPr/>
            </a:pPr>
            <a:fld id="{D2479E42-5841-43BE-9BA2-EDB4141B59E3}" type="slidenum">
              <a:rPr lang="fr-CA"/>
              <a:pPr>
                <a:defRPr/>
              </a:pPr>
              <a:t>11</a:t>
            </a:fld>
            <a:endParaRPr lang="fr-CA" dirty="0"/>
          </a:p>
        </p:txBody>
      </p:sp>
      <p:pic>
        <p:nvPicPr>
          <p:cNvPr id="6" name="Image 7" descr="datapathcontrole.wmf"/>
          <p:cNvPicPr>
            <a:picLocks noChangeAspect="1"/>
          </p:cNvPicPr>
          <p:nvPr/>
        </p:nvPicPr>
        <p:blipFill>
          <a:blip r:embed="rId2" cstate="print"/>
          <a:srcRect/>
          <a:stretch>
            <a:fillRect/>
          </a:stretch>
        </p:blipFill>
        <p:spPr bwMode="auto">
          <a:xfrm>
            <a:off x="9296400" y="5134595"/>
            <a:ext cx="2463800" cy="1546291"/>
          </a:xfrm>
          <a:prstGeom prst="rect">
            <a:avLst/>
          </a:prstGeom>
          <a:solidFill>
            <a:schemeClr val="bg1"/>
          </a:solidFill>
          <a:ln w="9525">
            <a:noFill/>
            <a:miter lim="800000"/>
            <a:headEnd/>
            <a:tailEnd/>
          </a:ln>
        </p:spPr>
      </p:pic>
      <p:pic>
        <p:nvPicPr>
          <p:cNvPr id="2" name="Image 1"/>
          <p:cNvPicPr>
            <a:picLocks noChangeAspect="1"/>
          </p:cNvPicPr>
          <p:nvPr/>
        </p:nvPicPr>
        <p:blipFill>
          <a:blip r:embed="rId3"/>
          <a:stretch>
            <a:fillRect/>
          </a:stretch>
        </p:blipFill>
        <p:spPr>
          <a:xfrm>
            <a:off x="889071" y="1295400"/>
            <a:ext cx="10464729" cy="5147065"/>
          </a:xfrm>
          <a:prstGeom prst="rect">
            <a:avLst/>
          </a:prstGeom>
        </p:spPr>
      </p:pic>
    </p:spTree>
    <p:extLst>
      <p:ext uri="{BB962C8B-B14F-4D97-AF65-F5344CB8AC3E}">
        <p14:creationId xmlns:p14="http://schemas.microsoft.com/office/powerpoint/2010/main" val="294530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Vous devriez maintenant être capable de …</a:t>
            </a:r>
            <a:endParaRPr lang="fr-CA" dirty="0"/>
          </a:p>
        </p:txBody>
      </p:sp>
      <p:sp>
        <p:nvSpPr>
          <p:cNvPr id="4" name="Espace réservé du contenu 3"/>
          <p:cNvSpPr>
            <a:spLocks noGrp="1"/>
          </p:cNvSpPr>
          <p:nvPr>
            <p:ph sz="half" idx="1"/>
          </p:nvPr>
        </p:nvSpPr>
        <p:spPr/>
        <p:txBody>
          <a:bodyPr/>
          <a:lstStyle/>
          <a:p>
            <a:r>
              <a:rPr lang="fr-CA" sz="1800" dirty="0"/>
              <a:t>Expliquer les différences et les forces relatives entre un processeur à usage spécifique et un processeur à usage général. (B2) </a:t>
            </a:r>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12</a:t>
            </a:fld>
            <a:endParaRPr lang="fr-CA"/>
          </a:p>
        </p:txBody>
      </p:sp>
      <p:graphicFrame>
        <p:nvGraphicFramePr>
          <p:cNvPr id="5" name="Tableau 4"/>
          <p:cNvGraphicFramePr>
            <a:graphicFrameLocks noGrp="1"/>
          </p:cNvGraphicFramePr>
          <p:nvPr>
            <p:extLst>
              <p:ext uri="{D42A27DB-BD31-4B8C-83A1-F6EECF244321}">
                <p14:modId xmlns:p14="http://schemas.microsoft.com/office/powerpoint/2010/main" val="1478154495"/>
              </p:ext>
            </p:extLst>
          </p:nvPr>
        </p:nvGraphicFramePr>
        <p:xfrm>
          <a:off x="6934200" y="5029200"/>
          <a:ext cx="4745264" cy="1592748"/>
        </p:xfrm>
        <a:graphic>
          <a:graphicData uri="http://schemas.openxmlformats.org/drawingml/2006/table">
            <a:tbl>
              <a:tblPr firstRow="1" bandRow="1">
                <a:tableStyleId>{5C22544A-7EE6-4342-B048-85BDC9FD1C3A}</a:tableStyleId>
              </a:tblPr>
              <a:tblGrid>
                <a:gridCol w="533400"/>
                <a:gridCol w="4211864"/>
              </a:tblGrid>
              <a:tr h="165044">
                <a:tc>
                  <a:txBody>
                    <a:bodyPr/>
                    <a:lstStyle/>
                    <a:p>
                      <a:r>
                        <a:rPr lang="fr-CA" sz="1100" dirty="0" smtClean="0"/>
                        <a:t>Code</a:t>
                      </a:r>
                      <a:endParaRPr lang="fr-FR" sz="1100" dirty="0"/>
                    </a:p>
                  </a:txBody>
                  <a:tcPr/>
                </a:tc>
                <a:tc>
                  <a:txBody>
                    <a:bodyPr/>
                    <a:lstStyle/>
                    <a:p>
                      <a:r>
                        <a:rPr lang="fr-CA" sz="1100" dirty="0" smtClean="0"/>
                        <a:t>Niveau (http://fr.wikipedia.org/wiki/Taxonomie_de_Bloom)</a:t>
                      </a:r>
                      <a:endParaRPr lang="fr-FR" sz="1100" dirty="0"/>
                    </a:p>
                  </a:txBody>
                  <a:tcPr/>
                </a:tc>
              </a:tr>
              <a:tr h="165044">
                <a:tc>
                  <a:txBody>
                    <a:bodyPr/>
                    <a:lstStyle/>
                    <a:p>
                      <a:r>
                        <a:rPr lang="fr-CA" sz="1100" dirty="0" smtClean="0"/>
                        <a:t>B1</a:t>
                      </a:r>
                      <a:endParaRPr lang="fr-FR" sz="1100" dirty="0"/>
                    </a:p>
                  </a:txBody>
                  <a:tcPr/>
                </a:tc>
                <a:tc>
                  <a:txBody>
                    <a:bodyPr/>
                    <a:lstStyle/>
                    <a:p>
                      <a:r>
                        <a:rPr lang="fr-CA" sz="1100" dirty="0" smtClean="0"/>
                        <a:t>Connaissance</a:t>
                      </a:r>
                      <a:r>
                        <a:rPr lang="fr-CA" sz="1100" baseline="0" dirty="0" smtClean="0"/>
                        <a:t> – mémoriser de l’information.</a:t>
                      </a:r>
                      <a:endParaRPr lang="fr-FR" sz="1100" dirty="0"/>
                    </a:p>
                  </a:txBody>
                  <a:tcPr/>
                </a:tc>
              </a:tr>
              <a:tr h="165044">
                <a:tc>
                  <a:txBody>
                    <a:bodyPr/>
                    <a:lstStyle/>
                    <a:p>
                      <a:r>
                        <a:rPr lang="fr-CA" sz="1100" dirty="0" smtClean="0"/>
                        <a:t>B2</a:t>
                      </a:r>
                      <a:endParaRPr lang="fr-FR" sz="1100" dirty="0"/>
                    </a:p>
                  </a:txBody>
                  <a:tcPr/>
                </a:tc>
                <a:tc>
                  <a:txBody>
                    <a:bodyPr/>
                    <a:lstStyle/>
                    <a:p>
                      <a:r>
                        <a:rPr lang="fr-CA" sz="1100" dirty="0" smtClean="0"/>
                        <a:t>Compréhension</a:t>
                      </a:r>
                      <a:r>
                        <a:rPr lang="fr-CA" sz="1100" baseline="0" dirty="0" smtClean="0"/>
                        <a:t> – interpréter l’information.</a:t>
                      </a:r>
                      <a:endParaRPr lang="fr-FR" sz="1100" dirty="0"/>
                    </a:p>
                  </a:txBody>
                  <a:tcPr/>
                </a:tc>
              </a:tr>
              <a:tr h="271836">
                <a:tc>
                  <a:txBody>
                    <a:bodyPr/>
                    <a:lstStyle/>
                    <a:p>
                      <a:r>
                        <a:rPr lang="fr-CA" sz="1100" dirty="0" smtClean="0"/>
                        <a:t>B3</a:t>
                      </a:r>
                      <a:endParaRPr lang="fr-FR" sz="1100" dirty="0"/>
                    </a:p>
                  </a:txBody>
                  <a:tcPr/>
                </a:tc>
                <a:tc>
                  <a:txBody>
                    <a:bodyPr/>
                    <a:lstStyle/>
                    <a:p>
                      <a:r>
                        <a:rPr lang="fr-CA" sz="1100" dirty="0" smtClean="0"/>
                        <a:t>Application – confronter les connaissances à des cas pratiques</a:t>
                      </a:r>
                      <a:r>
                        <a:rPr lang="fr-CA" sz="1100" baseline="0" dirty="0" smtClean="0"/>
                        <a:t> simples.</a:t>
                      </a:r>
                      <a:endParaRPr lang="fr-FR" sz="1100" dirty="0"/>
                    </a:p>
                  </a:txBody>
                  <a:tcPr/>
                </a:tc>
              </a:tr>
              <a:tr h="271836">
                <a:tc>
                  <a:txBody>
                    <a:bodyPr/>
                    <a:lstStyle/>
                    <a:p>
                      <a:r>
                        <a:rPr lang="fr-CA" sz="1100" dirty="0" smtClean="0"/>
                        <a:t>B4</a:t>
                      </a:r>
                      <a:endParaRPr lang="fr-FR" sz="1100" dirty="0"/>
                    </a:p>
                  </a:txBody>
                  <a:tcPr/>
                </a:tc>
                <a:tc>
                  <a:txBody>
                    <a:bodyPr/>
                    <a:lstStyle/>
                    <a:p>
                      <a:r>
                        <a:rPr lang="fr-CA" sz="1100" dirty="0" smtClean="0"/>
                        <a:t>Analyse – décomposer un problème, cas pratiques plus complexes.</a:t>
                      </a:r>
                      <a:endParaRPr lang="fr-FR" sz="1100" dirty="0"/>
                    </a:p>
                  </a:txBody>
                  <a:tcPr/>
                </a:tc>
              </a:tr>
              <a:tr h="271836">
                <a:tc>
                  <a:txBody>
                    <a:bodyPr/>
                    <a:lstStyle/>
                    <a:p>
                      <a:r>
                        <a:rPr lang="fr-CA" sz="1100" dirty="0" smtClean="0"/>
                        <a:t>B5</a:t>
                      </a:r>
                      <a:endParaRPr lang="fr-FR" sz="1100" dirty="0"/>
                    </a:p>
                  </a:txBody>
                  <a:tcPr/>
                </a:tc>
                <a:tc>
                  <a:txBody>
                    <a:bodyPr/>
                    <a:lstStyle/>
                    <a:p>
                      <a:r>
                        <a:rPr lang="fr-CA" sz="1100" dirty="0" smtClean="0"/>
                        <a:t>Synthèse – expression personnelle, cas pratiques plus complexes.</a:t>
                      </a:r>
                      <a:endParaRPr lang="fr-FR" sz="1100" dirty="0"/>
                    </a:p>
                  </a:txBody>
                  <a:tcPr/>
                </a:tc>
              </a:tr>
            </a:tbl>
          </a:graphicData>
        </a:graphic>
      </p:graphicFrame>
    </p:spTree>
    <p:extLst>
      <p:ext uri="{BB962C8B-B14F-4D97-AF65-F5344CB8AC3E}">
        <p14:creationId xmlns:p14="http://schemas.microsoft.com/office/powerpoint/2010/main" val="237933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Processeurs </a:t>
            </a:r>
            <a:r>
              <a:rPr lang="fr-CA" dirty="0" smtClean="0"/>
              <a:t>intro: sujets de ce thème</a:t>
            </a:r>
            <a:endParaRPr lang="fr-CA" dirty="0"/>
          </a:p>
        </p:txBody>
      </p:sp>
      <p:sp>
        <p:nvSpPr>
          <p:cNvPr id="4" name="Espace réservé du contenu 3"/>
          <p:cNvSpPr>
            <a:spLocks noGrp="1"/>
          </p:cNvSpPr>
          <p:nvPr>
            <p:ph idx="1"/>
          </p:nvPr>
        </p:nvSpPr>
        <p:spPr/>
        <p:txBody>
          <a:bodyPr/>
          <a:lstStyle/>
          <a:p>
            <a:r>
              <a:rPr lang="fr-CA" dirty="0" smtClean="0"/>
              <a:t>Parties d’un processeur</a:t>
            </a:r>
            <a:endParaRPr lang="fr-CA" dirty="0"/>
          </a:p>
          <a:p>
            <a:r>
              <a:rPr lang="fr-CA" dirty="0" smtClean="0"/>
              <a:t>Processeurs à usage spécifique et à usage général</a:t>
            </a:r>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2</a:t>
            </a:fld>
            <a:endParaRPr lang="fr-CA"/>
          </a:p>
        </p:txBody>
      </p:sp>
    </p:spTree>
    <p:extLst>
      <p:ext uri="{BB962C8B-B14F-4D97-AF65-F5344CB8AC3E}">
        <p14:creationId xmlns:p14="http://schemas.microsoft.com/office/powerpoint/2010/main" val="425906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7" descr="distributrice.wmf"/>
          <p:cNvPicPr>
            <a:picLocks noChangeAspect="1"/>
          </p:cNvPicPr>
          <p:nvPr/>
        </p:nvPicPr>
        <p:blipFill>
          <a:blip r:embed="rId2" cstate="print"/>
          <a:srcRect/>
          <a:stretch>
            <a:fillRect/>
          </a:stretch>
        </p:blipFill>
        <p:spPr bwMode="auto">
          <a:xfrm>
            <a:off x="304800" y="3345016"/>
            <a:ext cx="6324600" cy="3141560"/>
          </a:xfrm>
          <a:prstGeom prst="rect">
            <a:avLst/>
          </a:prstGeom>
          <a:noFill/>
          <a:ln w="9525">
            <a:noFill/>
            <a:miter lim="800000"/>
            <a:headEnd/>
            <a:tailEnd/>
          </a:ln>
        </p:spPr>
      </p:pic>
      <p:sp>
        <p:nvSpPr>
          <p:cNvPr id="14338" name="Titre 1"/>
          <p:cNvSpPr>
            <a:spLocks noGrp="1"/>
          </p:cNvSpPr>
          <p:nvPr>
            <p:ph type="title"/>
          </p:nvPr>
        </p:nvSpPr>
        <p:spPr/>
        <p:txBody>
          <a:bodyPr/>
          <a:lstStyle/>
          <a:p>
            <a:pPr eaLnBrk="1" hangingPunct="1"/>
            <a:r>
              <a:rPr lang="fr-CA" dirty="0" smtClean="0"/>
              <a:t>Les processeurs</a:t>
            </a:r>
          </a:p>
        </p:txBody>
      </p:sp>
      <p:sp>
        <p:nvSpPr>
          <p:cNvPr id="2" name="Espace réservé du contenu 1"/>
          <p:cNvSpPr>
            <a:spLocks noGrp="1"/>
          </p:cNvSpPr>
          <p:nvPr>
            <p:ph sz="half" idx="1"/>
          </p:nvPr>
        </p:nvSpPr>
        <p:spPr/>
        <p:txBody>
          <a:bodyPr/>
          <a:lstStyle/>
          <a:p>
            <a:r>
              <a:rPr lang="fr-CA" dirty="0"/>
              <a:t>Un processeur est un système numérique dont le but est de traiter des données par une succession d’étapes simples.</a:t>
            </a:r>
          </a:p>
          <a:p>
            <a:r>
              <a:rPr lang="fr-CA" dirty="0"/>
              <a:t>Un processeur doit acquérir des données, les traiter, et produire un </a:t>
            </a:r>
            <a:r>
              <a:rPr lang="fr-CA" dirty="0" smtClean="0"/>
              <a:t>résultat.</a:t>
            </a:r>
            <a:endParaRPr lang="fr-CA" dirty="0"/>
          </a:p>
        </p:txBody>
      </p:sp>
      <p:sp>
        <p:nvSpPr>
          <p:cNvPr id="4" name="Espace réservé du numéro de diapositive 3"/>
          <p:cNvSpPr>
            <a:spLocks noGrp="1"/>
          </p:cNvSpPr>
          <p:nvPr>
            <p:ph type="sldNum" sz="quarter" idx="10"/>
          </p:nvPr>
        </p:nvSpPr>
        <p:spPr/>
        <p:txBody>
          <a:bodyPr/>
          <a:lstStyle/>
          <a:p>
            <a:pPr>
              <a:defRPr/>
            </a:pPr>
            <a:fld id="{931C601C-D5E4-4A98-AD01-82FE33070401}" type="slidenum">
              <a:rPr lang="fr-CA"/>
              <a:pPr>
                <a:defRPr/>
              </a:pPr>
              <a:t>3</a:t>
            </a:fld>
            <a:endParaRPr lang="fr-CA"/>
          </a:p>
        </p:txBody>
      </p:sp>
      <p:pic>
        <p:nvPicPr>
          <p:cNvPr id="14340" name="Picture 5"/>
          <p:cNvPicPr>
            <a:picLocks noChangeAspect="1" noChangeArrowheads="1"/>
          </p:cNvPicPr>
          <p:nvPr/>
        </p:nvPicPr>
        <p:blipFill>
          <a:blip r:embed="rId3" cstate="print"/>
          <a:srcRect/>
          <a:stretch>
            <a:fillRect/>
          </a:stretch>
        </p:blipFill>
        <p:spPr bwMode="auto">
          <a:xfrm>
            <a:off x="7131556" y="2514600"/>
            <a:ext cx="4673600" cy="3505200"/>
          </a:xfrm>
          <a:prstGeom prst="rect">
            <a:avLst/>
          </a:prstGeom>
          <a:noFill/>
          <a:ln w="9525">
            <a:noFill/>
            <a:miter lim="800000"/>
            <a:headEnd/>
            <a:tailEnd/>
          </a:ln>
        </p:spPr>
      </p:pic>
      <p:sp>
        <p:nvSpPr>
          <p:cNvPr id="14341" name="ZoneTexte 5"/>
          <p:cNvSpPr txBox="1">
            <a:spLocks noChangeArrowheads="1"/>
          </p:cNvSpPr>
          <p:nvPr/>
        </p:nvSpPr>
        <p:spPr bwMode="auto">
          <a:xfrm>
            <a:off x="10332277" y="6008744"/>
            <a:ext cx="1524000" cy="215900"/>
          </a:xfrm>
          <a:prstGeom prst="rect">
            <a:avLst/>
          </a:prstGeom>
          <a:noFill/>
          <a:ln w="9525">
            <a:noFill/>
            <a:miter lim="800000"/>
            <a:headEnd/>
            <a:tailEnd/>
          </a:ln>
        </p:spPr>
        <p:txBody>
          <a:bodyPr>
            <a:spAutoFit/>
          </a:bodyPr>
          <a:lstStyle/>
          <a:p>
            <a:pPr algn="r"/>
            <a:r>
              <a:rPr lang="fr-CA" sz="800" dirty="0">
                <a:latin typeface="Calibri" pitchFamily="34" charset="0"/>
              </a:rPr>
              <a:t>Source: Wikipédia</a:t>
            </a:r>
          </a:p>
        </p:txBody>
      </p:sp>
    </p:spTree>
    <p:extLst>
      <p:ext uri="{BB962C8B-B14F-4D97-AF65-F5344CB8AC3E}">
        <p14:creationId xmlns:p14="http://schemas.microsoft.com/office/powerpoint/2010/main" val="2629529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CA" smtClean="0"/>
              <a:t>Parties d’un processeur</a:t>
            </a:r>
          </a:p>
        </p:txBody>
      </p:sp>
      <p:sp>
        <p:nvSpPr>
          <p:cNvPr id="17411" name="Espace réservé du contenu 6"/>
          <p:cNvSpPr>
            <a:spLocks noGrp="1"/>
          </p:cNvSpPr>
          <p:nvPr>
            <p:ph sz="half" idx="1"/>
          </p:nvPr>
        </p:nvSpPr>
        <p:spPr/>
        <p:txBody>
          <a:bodyPr/>
          <a:lstStyle/>
          <a:p>
            <a:pPr eaLnBrk="1" hangingPunct="1"/>
            <a:r>
              <a:rPr lang="fr-CA" dirty="0" smtClean="0"/>
              <a:t>Un processeur est composé de deux parties:</a:t>
            </a:r>
          </a:p>
          <a:p>
            <a:pPr lvl="1" eaLnBrk="1" hangingPunct="1"/>
            <a:r>
              <a:rPr lang="fr-CA" dirty="0" smtClean="0"/>
              <a:t>Le </a:t>
            </a:r>
            <a:r>
              <a:rPr lang="fr-CA" u="sng" dirty="0" smtClean="0"/>
              <a:t>chemin des données</a:t>
            </a:r>
            <a:r>
              <a:rPr lang="fr-CA" dirty="0" smtClean="0"/>
              <a:t> (</a:t>
            </a:r>
            <a:r>
              <a:rPr lang="fr-CA" i="1" dirty="0" smtClean="0"/>
              <a:t>datapath</a:t>
            </a:r>
            <a:r>
              <a:rPr lang="fr-CA" dirty="0" smtClean="0"/>
              <a:t>) traite les données. Il inclut:</a:t>
            </a:r>
          </a:p>
          <a:p>
            <a:pPr lvl="2" eaLnBrk="1" hangingPunct="1"/>
            <a:r>
              <a:rPr lang="fr-CA" dirty="0" smtClean="0"/>
              <a:t>des registres;</a:t>
            </a:r>
          </a:p>
          <a:p>
            <a:pPr lvl="2" eaLnBrk="1" hangingPunct="1"/>
            <a:r>
              <a:rPr lang="fr-CA" dirty="0" smtClean="0"/>
              <a:t>des unités fonctionnelles (comme une unité arithmétique et logique);</a:t>
            </a:r>
          </a:p>
          <a:p>
            <a:pPr lvl="2" eaLnBrk="1" hangingPunct="1"/>
            <a:r>
              <a:rPr lang="fr-CA" dirty="0" smtClean="0"/>
              <a:t>un mécanisme de commutation pour transférer et manipuler les données.</a:t>
            </a:r>
          </a:p>
          <a:p>
            <a:pPr lvl="1" eaLnBrk="1" hangingPunct="1"/>
            <a:r>
              <a:rPr lang="fr-CA" dirty="0" smtClean="0"/>
              <a:t>L’</a:t>
            </a:r>
            <a:r>
              <a:rPr lang="fr-CA" u="sng" dirty="0" smtClean="0"/>
              <a:t>unité de contrôle</a:t>
            </a:r>
            <a:r>
              <a:rPr lang="fr-CA" dirty="0" smtClean="0"/>
              <a:t> (</a:t>
            </a:r>
            <a:r>
              <a:rPr lang="fr-CA" i="1" dirty="0" smtClean="0"/>
              <a:t>control unit</a:t>
            </a:r>
            <a:r>
              <a:rPr lang="fr-CA" dirty="0" smtClean="0"/>
              <a:t>) est responsable du séquençage des opérations à exécuter par le chemin de données selon des entrées externes et le résultat des opérations.</a:t>
            </a:r>
          </a:p>
        </p:txBody>
      </p:sp>
      <p:sp>
        <p:nvSpPr>
          <p:cNvPr id="4" name="Espace réservé du numéro de diapositive 3"/>
          <p:cNvSpPr>
            <a:spLocks noGrp="1"/>
          </p:cNvSpPr>
          <p:nvPr>
            <p:ph type="sldNum" sz="quarter" idx="10"/>
          </p:nvPr>
        </p:nvSpPr>
        <p:spPr/>
        <p:txBody>
          <a:bodyPr/>
          <a:lstStyle/>
          <a:p>
            <a:pPr>
              <a:defRPr/>
            </a:pPr>
            <a:fld id="{041D3829-4969-434C-BB7F-F46A54E5D951}" type="slidenum">
              <a:rPr lang="fr-CA"/>
              <a:pPr>
                <a:defRPr/>
              </a:pPr>
              <a:t>4</a:t>
            </a:fld>
            <a:endParaRPr lang="fr-CA"/>
          </a:p>
        </p:txBody>
      </p:sp>
      <p:pic>
        <p:nvPicPr>
          <p:cNvPr id="17414" name="Image 7" descr="datapathcontrole.wmf"/>
          <p:cNvPicPr>
            <a:picLocks noChangeAspect="1"/>
          </p:cNvPicPr>
          <p:nvPr/>
        </p:nvPicPr>
        <p:blipFill>
          <a:blip r:embed="rId2" cstate="print"/>
          <a:srcRect/>
          <a:stretch>
            <a:fillRect/>
          </a:stretch>
        </p:blipFill>
        <p:spPr bwMode="auto">
          <a:xfrm>
            <a:off x="6096000" y="1511300"/>
            <a:ext cx="4876800" cy="3060700"/>
          </a:xfrm>
          <a:prstGeom prst="rect">
            <a:avLst/>
          </a:prstGeom>
          <a:solidFill>
            <a:schemeClr val="bg1"/>
          </a:solidFill>
          <a:ln w="9525">
            <a:noFill/>
            <a:miter lim="800000"/>
            <a:headEnd/>
            <a:tailEnd/>
          </a:ln>
        </p:spPr>
      </p:pic>
      <p:pic>
        <p:nvPicPr>
          <p:cNvPr id="6" name="Image 5"/>
          <p:cNvPicPr>
            <a:picLocks noChangeAspect="1"/>
          </p:cNvPicPr>
          <p:nvPr/>
        </p:nvPicPr>
        <p:blipFill>
          <a:blip r:embed="rId3"/>
          <a:stretch>
            <a:fillRect/>
          </a:stretch>
        </p:blipFill>
        <p:spPr>
          <a:xfrm>
            <a:off x="5257800" y="4953000"/>
            <a:ext cx="6781800" cy="1807945"/>
          </a:xfrm>
          <a:prstGeom prst="rect">
            <a:avLst/>
          </a:prstGeom>
        </p:spPr>
      </p:pic>
    </p:spTree>
    <p:extLst>
      <p:ext uri="{BB962C8B-B14F-4D97-AF65-F5344CB8AC3E}">
        <p14:creationId xmlns:p14="http://schemas.microsoft.com/office/powerpoint/2010/main" val="274257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CA" smtClean="0"/>
              <a:t>Deux types de processeurs</a:t>
            </a:r>
          </a:p>
        </p:txBody>
      </p:sp>
      <p:sp>
        <p:nvSpPr>
          <p:cNvPr id="16387" name="Espace réservé du contenu 6"/>
          <p:cNvSpPr>
            <a:spLocks noGrp="1"/>
          </p:cNvSpPr>
          <p:nvPr>
            <p:ph sz="half" idx="1"/>
          </p:nvPr>
        </p:nvSpPr>
        <p:spPr/>
        <p:txBody>
          <a:bodyPr/>
          <a:lstStyle/>
          <a:p>
            <a:r>
              <a:rPr lang="fr-CA" dirty="0"/>
              <a:t>Les </a:t>
            </a:r>
            <a:r>
              <a:rPr lang="fr-CA" u="sng" dirty="0"/>
              <a:t>processeurs à usage général</a:t>
            </a:r>
            <a:r>
              <a:rPr lang="fr-CA" dirty="0"/>
              <a:t> </a:t>
            </a:r>
            <a:r>
              <a:rPr lang="fr-CA" dirty="0" smtClean="0"/>
              <a:t>sont caractérisés par un jeu d’instructions.</a:t>
            </a:r>
          </a:p>
          <a:p>
            <a:pPr lvl="1"/>
            <a:r>
              <a:rPr lang="fr-CA" dirty="0" smtClean="0"/>
              <a:t>Ils peuvent </a:t>
            </a:r>
            <a:r>
              <a:rPr lang="fr-CA" dirty="0"/>
              <a:t>être </a:t>
            </a:r>
            <a:r>
              <a:rPr lang="fr-CA" dirty="0" smtClean="0"/>
              <a:t>programmés en logiciel.</a:t>
            </a:r>
          </a:p>
          <a:p>
            <a:pPr lvl="1"/>
            <a:r>
              <a:rPr lang="fr-CA" dirty="0" smtClean="0"/>
              <a:t>Le </a:t>
            </a:r>
            <a:r>
              <a:rPr lang="fr-CA" dirty="0"/>
              <a:t>programme exécuté par un processeur est gardé en mémoire sous la forme d’une liste d’instructions.</a:t>
            </a:r>
          </a:p>
          <a:p>
            <a:pPr lvl="1"/>
            <a:r>
              <a:rPr lang="fr-CA" dirty="0"/>
              <a:t>On </a:t>
            </a:r>
            <a:r>
              <a:rPr lang="fr-CA" dirty="0" smtClean="0"/>
              <a:t>les appelle souvent </a:t>
            </a:r>
            <a:r>
              <a:rPr lang="fr-CA" i="1" dirty="0" smtClean="0"/>
              <a:t>microprocesseur</a:t>
            </a:r>
            <a:r>
              <a:rPr lang="fr-CA" dirty="0" smtClean="0"/>
              <a:t> ou </a:t>
            </a:r>
            <a:r>
              <a:rPr lang="fr-CA" i="1" dirty="0" smtClean="0"/>
              <a:t>unité centrale de traitement</a:t>
            </a:r>
            <a:r>
              <a:rPr lang="fr-CA" dirty="0" smtClean="0"/>
              <a:t>.</a:t>
            </a:r>
          </a:p>
          <a:p>
            <a:pPr lvl="1"/>
            <a:r>
              <a:rPr lang="fr-CA" dirty="0" smtClean="0"/>
              <a:t>Un </a:t>
            </a:r>
            <a:r>
              <a:rPr lang="fr-CA" i="1" dirty="0"/>
              <a:t>microcontrôleur</a:t>
            </a:r>
            <a:r>
              <a:rPr lang="fr-CA" dirty="0"/>
              <a:t> est un cas particulier d’un processeur à usage général</a:t>
            </a:r>
            <a:r>
              <a:rPr lang="fr-CA" dirty="0" smtClean="0"/>
              <a:t>.</a:t>
            </a:r>
            <a:endParaRPr lang="fr-CA" dirty="0"/>
          </a:p>
        </p:txBody>
      </p:sp>
      <p:sp>
        <p:nvSpPr>
          <p:cNvPr id="2" name="Espace réservé du contenu 1"/>
          <p:cNvSpPr>
            <a:spLocks noGrp="1"/>
          </p:cNvSpPr>
          <p:nvPr>
            <p:ph sz="half" idx="2"/>
          </p:nvPr>
        </p:nvSpPr>
        <p:spPr/>
        <p:txBody>
          <a:bodyPr/>
          <a:lstStyle/>
          <a:p>
            <a:r>
              <a:rPr lang="fr-CA" dirty="0" smtClean="0"/>
              <a:t>Les </a:t>
            </a:r>
            <a:r>
              <a:rPr lang="fr-CA" u="sng" dirty="0"/>
              <a:t>processeurs à usage spécifique</a:t>
            </a:r>
            <a:r>
              <a:rPr lang="fr-CA" dirty="0"/>
              <a:t> </a:t>
            </a:r>
            <a:r>
              <a:rPr lang="fr-CA" dirty="0" smtClean="0"/>
              <a:t>ne sont pas programmables en logiciel et sont </a:t>
            </a:r>
            <a:r>
              <a:rPr lang="fr-CA" dirty="0"/>
              <a:t>conçus dans le but de répondre à un besoin unique.</a:t>
            </a:r>
          </a:p>
          <a:p>
            <a:pPr lvl="1"/>
            <a:r>
              <a:rPr lang="fr-CA" dirty="0"/>
              <a:t>Ils sont </a:t>
            </a:r>
            <a:r>
              <a:rPr lang="fr-CA" dirty="0" smtClean="0"/>
              <a:t>moins complexes et </a:t>
            </a:r>
            <a:r>
              <a:rPr lang="fr-CA" dirty="0"/>
              <a:t>plus efficaces que les processeurs à usage général</a:t>
            </a:r>
            <a:r>
              <a:rPr lang="fr-CA" dirty="0" smtClean="0"/>
              <a:t>.</a:t>
            </a:r>
          </a:p>
          <a:p>
            <a:pPr lvl="1"/>
            <a:r>
              <a:rPr lang="fr-CA" dirty="0" smtClean="0"/>
              <a:t>Leur conception demande souvent beaucoup d’efforts.</a:t>
            </a:r>
            <a:endParaRPr lang="fr-CA" dirty="0"/>
          </a:p>
          <a:p>
            <a:pPr lvl="1"/>
            <a:r>
              <a:rPr lang="fr-CA" dirty="0" smtClean="0"/>
              <a:t>Changer leur fonction implique changer leur structure.</a:t>
            </a:r>
            <a:endParaRPr lang="fr-CA" dirty="0"/>
          </a:p>
        </p:txBody>
      </p:sp>
      <p:sp>
        <p:nvSpPr>
          <p:cNvPr id="4" name="Espace réservé du numéro de diapositive 3"/>
          <p:cNvSpPr>
            <a:spLocks noGrp="1"/>
          </p:cNvSpPr>
          <p:nvPr>
            <p:ph type="sldNum" sz="quarter" idx="10"/>
          </p:nvPr>
        </p:nvSpPr>
        <p:spPr/>
        <p:txBody>
          <a:bodyPr/>
          <a:lstStyle/>
          <a:p>
            <a:pPr>
              <a:defRPr/>
            </a:pPr>
            <a:fld id="{2C12E5CF-04ED-4C1D-BC69-4CF1A3777DA2}" type="slidenum">
              <a:rPr lang="fr-CA"/>
              <a:pPr>
                <a:defRPr/>
              </a:pPr>
              <a:t>5</a:t>
            </a:fld>
            <a:endParaRPr lang="fr-CA"/>
          </a:p>
        </p:txBody>
      </p:sp>
      <p:graphicFrame>
        <p:nvGraphicFramePr>
          <p:cNvPr id="3" name="Tableau 2"/>
          <p:cNvGraphicFramePr>
            <a:graphicFrameLocks noGrp="1"/>
          </p:cNvGraphicFramePr>
          <p:nvPr>
            <p:extLst>
              <p:ext uri="{D42A27DB-BD31-4B8C-83A1-F6EECF244321}">
                <p14:modId xmlns:p14="http://schemas.microsoft.com/office/powerpoint/2010/main" val="355775747"/>
              </p:ext>
            </p:extLst>
          </p:nvPr>
        </p:nvGraphicFramePr>
        <p:xfrm>
          <a:off x="3048000" y="4648200"/>
          <a:ext cx="6146800" cy="1483360"/>
        </p:xfrm>
        <a:graphic>
          <a:graphicData uri="http://schemas.openxmlformats.org/drawingml/2006/table">
            <a:tbl>
              <a:tblPr firstRow="1" bandRow="1">
                <a:tableStyleId>{5C22544A-7EE6-4342-B048-85BDC9FD1C3A}</a:tableStyleId>
              </a:tblPr>
              <a:tblGrid>
                <a:gridCol w="3073400"/>
                <a:gridCol w="3073400"/>
              </a:tblGrid>
              <a:tr h="370840">
                <a:tc>
                  <a:txBody>
                    <a:bodyPr/>
                    <a:lstStyle/>
                    <a:p>
                      <a:pPr algn="ctr"/>
                      <a:r>
                        <a:rPr lang="fr-CA" dirty="0" smtClean="0"/>
                        <a:t>Processeur à usage général</a:t>
                      </a:r>
                      <a:endParaRPr lang="fr-CA" dirty="0"/>
                    </a:p>
                  </a:txBody>
                  <a:tcPr/>
                </a:tc>
                <a:tc>
                  <a:txBody>
                    <a:bodyPr/>
                    <a:lstStyle/>
                    <a:p>
                      <a:pPr algn="ctr"/>
                      <a:r>
                        <a:rPr lang="fr-CA" dirty="0" smtClean="0"/>
                        <a:t>Processeur à usage spécifique</a:t>
                      </a:r>
                      <a:endParaRPr lang="fr-CA" dirty="0"/>
                    </a:p>
                  </a:txBody>
                  <a:tcPr/>
                </a:tc>
              </a:tr>
              <a:tr h="370840">
                <a:tc>
                  <a:txBody>
                    <a:bodyPr/>
                    <a:lstStyle/>
                    <a:p>
                      <a:pPr algn="ctr"/>
                      <a:r>
                        <a:rPr lang="fr-CA" dirty="0" smtClean="0"/>
                        <a:t>Programme logiciel</a:t>
                      </a:r>
                      <a:endParaRPr lang="fr-CA" dirty="0"/>
                    </a:p>
                  </a:txBody>
                  <a:tcPr/>
                </a:tc>
                <a:tc>
                  <a:txBody>
                    <a:bodyPr/>
                    <a:lstStyle/>
                    <a:p>
                      <a:pPr algn="ctr"/>
                      <a:r>
                        <a:rPr lang="fr-CA" dirty="0" smtClean="0"/>
                        <a:t>Programme matériel</a:t>
                      </a:r>
                      <a:endParaRPr lang="fr-CA" dirty="0"/>
                    </a:p>
                  </a:txBody>
                  <a:tcPr/>
                </a:tc>
              </a:tr>
              <a:tr h="370840">
                <a:tc>
                  <a:txBody>
                    <a:bodyPr/>
                    <a:lstStyle/>
                    <a:p>
                      <a:pPr algn="ctr"/>
                      <a:r>
                        <a:rPr lang="fr-CA" dirty="0" smtClean="0"/>
                        <a:t>Facile de modifier le système</a:t>
                      </a:r>
                      <a:endParaRPr lang="fr-CA" dirty="0"/>
                    </a:p>
                  </a:txBody>
                  <a:tcPr/>
                </a:tc>
                <a:tc>
                  <a:txBody>
                    <a:bodyPr/>
                    <a:lstStyle/>
                    <a:p>
                      <a:pPr algn="ctr"/>
                      <a:r>
                        <a:rPr lang="fr-CA" dirty="0" smtClean="0"/>
                        <a:t>Système efficace</a:t>
                      </a:r>
                      <a:endParaRPr lang="fr-CA" dirty="0"/>
                    </a:p>
                  </a:txBody>
                  <a:tcPr/>
                </a:tc>
              </a:tr>
              <a:tr h="370840">
                <a:tc>
                  <a:txBody>
                    <a:bodyPr/>
                    <a:lstStyle/>
                    <a:p>
                      <a:pPr algn="ctr"/>
                      <a:r>
                        <a:rPr lang="fr-CA" dirty="0" smtClean="0"/>
                        <a:t>Traitement dans le temps</a:t>
                      </a:r>
                      <a:endParaRPr lang="fr-CA" dirty="0"/>
                    </a:p>
                  </a:txBody>
                  <a:tcPr/>
                </a:tc>
                <a:tc>
                  <a:txBody>
                    <a:bodyPr/>
                    <a:lstStyle/>
                    <a:p>
                      <a:pPr algn="ctr"/>
                      <a:r>
                        <a:rPr lang="fr-CA" dirty="0" smtClean="0"/>
                        <a:t>Traitement dans l’espace</a:t>
                      </a:r>
                      <a:endParaRPr lang="fr-CA" dirty="0"/>
                    </a:p>
                  </a:txBody>
                  <a:tcPr/>
                </a:tc>
              </a:tr>
            </a:tbl>
          </a:graphicData>
        </a:graphic>
      </p:graphicFrame>
    </p:spTree>
    <p:extLst>
      <p:ext uri="{BB962C8B-B14F-4D97-AF65-F5344CB8AC3E}">
        <p14:creationId xmlns:p14="http://schemas.microsoft.com/office/powerpoint/2010/main" val="60340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Exemple de processeur à usage spécifique:</a:t>
            </a:r>
            <a:br>
              <a:rPr lang="fr-CA" dirty="0" smtClean="0"/>
            </a:br>
            <a:r>
              <a:rPr lang="fr-CA" dirty="0" smtClean="0"/>
              <a:t>transmetteur RS-232</a:t>
            </a:r>
            <a:endParaRPr lang="fr-CA" dirty="0"/>
          </a:p>
        </p:txBody>
      </p:sp>
      <p:sp>
        <p:nvSpPr>
          <p:cNvPr id="4" name="Espace réservé du numéro de diapositive 3"/>
          <p:cNvSpPr>
            <a:spLocks noGrp="1"/>
          </p:cNvSpPr>
          <p:nvPr>
            <p:ph type="sldNum" sz="quarter" idx="10"/>
          </p:nvPr>
        </p:nvSpPr>
        <p:spPr/>
        <p:txBody>
          <a:bodyPr/>
          <a:lstStyle/>
          <a:p>
            <a:fld id="{F6AED8C7-DACC-411C-9320-83C03E103750}" type="slidenum">
              <a:rPr lang="fr-CA" smtClean="0"/>
              <a:pPr/>
              <a:t>6</a:t>
            </a:fld>
            <a:endParaRPr lang="fr-CA" dirty="0"/>
          </a:p>
        </p:txBody>
      </p:sp>
      <p:pic>
        <p:nvPicPr>
          <p:cNvPr id="9" name="Picture 4"/>
          <p:cNvPicPr>
            <a:picLocks noChangeAspect="1" noChangeArrowheads="1"/>
          </p:cNvPicPr>
          <p:nvPr/>
        </p:nvPicPr>
        <p:blipFill>
          <a:blip r:embed="rId2" cstate="print"/>
          <a:srcRect/>
          <a:stretch>
            <a:fillRect/>
          </a:stretch>
        </p:blipFill>
        <p:spPr bwMode="auto">
          <a:xfrm>
            <a:off x="2547809" y="1219200"/>
            <a:ext cx="7205791" cy="1948446"/>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cstate="print"/>
          <a:srcRect/>
          <a:stretch>
            <a:fillRect/>
          </a:stretch>
        </p:blipFill>
        <p:spPr bwMode="auto">
          <a:xfrm>
            <a:off x="6926217" y="3611492"/>
            <a:ext cx="4808583" cy="2332107"/>
          </a:xfrm>
          <a:prstGeom prst="rect">
            <a:avLst/>
          </a:prstGeom>
          <a:noFill/>
          <a:ln w="9525">
            <a:noFill/>
            <a:miter lim="800000"/>
            <a:headEnd/>
            <a:tailEnd/>
          </a:ln>
        </p:spPr>
      </p:pic>
      <p:pic>
        <p:nvPicPr>
          <p:cNvPr id="56326" name="Picture 6"/>
          <p:cNvPicPr>
            <a:picLocks noChangeAspect="1" noChangeArrowheads="1"/>
          </p:cNvPicPr>
          <p:nvPr/>
        </p:nvPicPr>
        <p:blipFill>
          <a:blip r:embed="rId4" cstate="print"/>
          <a:srcRect/>
          <a:stretch>
            <a:fillRect/>
          </a:stretch>
        </p:blipFill>
        <p:spPr bwMode="auto">
          <a:xfrm>
            <a:off x="685800" y="3488503"/>
            <a:ext cx="4876800" cy="3217097"/>
          </a:xfrm>
          <a:prstGeom prst="rect">
            <a:avLst/>
          </a:prstGeom>
          <a:noFill/>
          <a:ln w="9525">
            <a:noFill/>
            <a:miter lim="800000"/>
            <a:headEnd/>
            <a:tailEnd/>
          </a:ln>
        </p:spPr>
      </p:pic>
      <p:sp>
        <p:nvSpPr>
          <p:cNvPr id="14" name="Rectangle 13"/>
          <p:cNvSpPr/>
          <p:nvPr/>
        </p:nvSpPr>
        <p:spPr>
          <a:xfrm>
            <a:off x="5420749" y="6029980"/>
            <a:ext cx="6390251" cy="523220"/>
          </a:xfrm>
          <a:prstGeom prst="rect">
            <a:avLst/>
          </a:prstGeom>
          <a:solidFill>
            <a:schemeClr val="bg1"/>
          </a:solidFill>
        </p:spPr>
        <p:txBody>
          <a:bodyPr wrap="square">
            <a:spAutoFit/>
          </a:bodyPr>
          <a:lstStyle/>
          <a:p>
            <a:r>
              <a:rPr lang="fr-CA" sz="1400" dirty="0" smtClean="0">
                <a:solidFill>
                  <a:srgbClr val="00B050"/>
                </a:solidFill>
              </a:rPr>
              <a:t>Le chemin des données ne contient que les registres nécessaires.</a:t>
            </a:r>
          </a:p>
          <a:p>
            <a:r>
              <a:rPr lang="fr-CA" sz="1400" dirty="0" smtClean="0">
                <a:solidFill>
                  <a:srgbClr val="00B050"/>
                </a:solidFill>
              </a:rPr>
              <a:t>La machine à états de l’unité de contrôle ne peut faire qu’une seule tâche.</a:t>
            </a:r>
            <a:endParaRPr lang="fr-CA" sz="1400" dirty="0">
              <a:solidFill>
                <a:srgbClr val="00B050"/>
              </a:solidFill>
            </a:endParaRPr>
          </a:p>
        </p:txBody>
      </p:sp>
    </p:spTree>
    <p:extLst>
      <p:ext uri="{BB962C8B-B14F-4D97-AF65-F5344CB8AC3E}">
        <p14:creationId xmlns:p14="http://schemas.microsoft.com/office/powerpoint/2010/main" val="359719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Exemple de processeur à usage spécifique:</a:t>
            </a:r>
            <a:br>
              <a:rPr lang="fr-CA" dirty="0" smtClean="0"/>
            </a:br>
            <a:r>
              <a:rPr lang="fr-CA" dirty="0" smtClean="0"/>
              <a:t>joueur de Blackjack</a:t>
            </a:r>
            <a:endParaRPr lang="fr-CA" dirty="0"/>
          </a:p>
        </p:txBody>
      </p:sp>
      <p:sp>
        <p:nvSpPr>
          <p:cNvPr id="4" name="Espace réservé du numéro de diapositive 3"/>
          <p:cNvSpPr>
            <a:spLocks noGrp="1"/>
          </p:cNvSpPr>
          <p:nvPr>
            <p:ph type="sldNum" sz="quarter" idx="10"/>
          </p:nvPr>
        </p:nvSpPr>
        <p:spPr/>
        <p:txBody>
          <a:bodyPr/>
          <a:lstStyle/>
          <a:p>
            <a:fld id="{F6AED8C7-DACC-411C-9320-83C03E103750}" type="slidenum">
              <a:rPr lang="fr-CA" smtClean="0"/>
              <a:pPr/>
              <a:t>7</a:t>
            </a:fld>
            <a:endParaRPr lang="fr-CA" dirty="0"/>
          </a:p>
        </p:txBody>
      </p:sp>
      <p:pic>
        <p:nvPicPr>
          <p:cNvPr id="11" name="Image 10" descr="blackjackdatapath.wmf"/>
          <p:cNvPicPr>
            <a:picLocks noChangeAspect="1"/>
          </p:cNvPicPr>
          <p:nvPr/>
        </p:nvPicPr>
        <p:blipFill>
          <a:blip r:embed="rId2" cstate="print"/>
          <a:stretch>
            <a:fillRect/>
          </a:stretch>
        </p:blipFill>
        <p:spPr>
          <a:xfrm>
            <a:off x="457200" y="1842055"/>
            <a:ext cx="4648200" cy="3607120"/>
          </a:xfrm>
          <a:prstGeom prst="rect">
            <a:avLst/>
          </a:prstGeom>
        </p:spPr>
      </p:pic>
      <p:pic>
        <p:nvPicPr>
          <p:cNvPr id="12" name="Image 11" descr="blackjackmachine.wmf"/>
          <p:cNvPicPr>
            <a:picLocks noChangeAspect="1"/>
          </p:cNvPicPr>
          <p:nvPr/>
        </p:nvPicPr>
        <p:blipFill>
          <a:blip r:embed="rId3" cstate="print"/>
          <a:stretch>
            <a:fillRect/>
          </a:stretch>
        </p:blipFill>
        <p:spPr>
          <a:xfrm>
            <a:off x="6096000" y="1752600"/>
            <a:ext cx="5382982" cy="3786031"/>
          </a:xfrm>
          <a:prstGeom prst="rect">
            <a:avLst/>
          </a:prstGeom>
        </p:spPr>
      </p:pic>
      <p:sp>
        <p:nvSpPr>
          <p:cNvPr id="9" name="Rectangle 8"/>
          <p:cNvSpPr/>
          <p:nvPr/>
        </p:nvSpPr>
        <p:spPr>
          <a:xfrm>
            <a:off x="5420749" y="6106180"/>
            <a:ext cx="6237851" cy="523220"/>
          </a:xfrm>
          <a:prstGeom prst="rect">
            <a:avLst/>
          </a:prstGeom>
          <a:solidFill>
            <a:schemeClr val="bg1"/>
          </a:solidFill>
        </p:spPr>
        <p:txBody>
          <a:bodyPr wrap="square">
            <a:spAutoFit/>
          </a:bodyPr>
          <a:lstStyle/>
          <a:p>
            <a:r>
              <a:rPr lang="fr-CA" sz="1400" dirty="0" smtClean="0">
                <a:solidFill>
                  <a:srgbClr val="00B050"/>
                </a:solidFill>
              </a:rPr>
              <a:t>Le chemin des données ne contient que les registres nécessaires.</a:t>
            </a:r>
          </a:p>
          <a:p>
            <a:r>
              <a:rPr lang="fr-CA" sz="1400" dirty="0" smtClean="0">
                <a:solidFill>
                  <a:srgbClr val="00B050"/>
                </a:solidFill>
              </a:rPr>
              <a:t>La machine à états de l’unité de contrôle ne peut faire qu’une seule tâche.</a:t>
            </a:r>
            <a:endParaRPr lang="fr-CA" sz="1400" dirty="0">
              <a:solidFill>
                <a:srgbClr val="00B050"/>
              </a:solidFill>
            </a:endParaRPr>
          </a:p>
        </p:txBody>
      </p:sp>
    </p:spTree>
    <p:extLst>
      <p:ext uri="{BB962C8B-B14F-4D97-AF65-F5344CB8AC3E}">
        <p14:creationId xmlns:p14="http://schemas.microsoft.com/office/powerpoint/2010/main" val="242336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dirty="0" smtClean="0"/>
              <a:t>Du processeur à usage spécifique</a:t>
            </a:r>
            <a:br>
              <a:rPr lang="fr-CA" dirty="0" smtClean="0"/>
            </a:br>
            <a:r>
              <a:rPr lang="fr-CA" dirty="0" smtClean="0"/>
              <a:t>au processeur à usage général</a:t>
            </a:r>
          </a:p>
        </p:txBody>
      </p:sp>
      <p:sp>
        <p:nvSpPr>
          <p:cNvPr id="6147" name="Espace réservé du contenu 2"/>
          <p:cNvSpPr>
            <a:spLocks noGrp="1"/>
          </p:cNvSpPr>
          <p:nvPr>
            <p:ph sz="half" idx="1"/>
          </p:nvPr>
        </p:nvSpPr>
        <p:spPr/>
        <p:txBody>
          <a:bodyPr/>
          <a:lstStyle/>
          <a:p>
            <a:r>
              <a:rPr lang="fr-CA" dirty="0" smtClean="0"/>
              <a:t>Un processeur à usage spécifique ne peut effectuer qu’une seule tâche.</a:t>
            </a:r>
          </a:p>
          <a:p>
            <a:r>
              <a:rPr lang="fr-CA" dirty="0" smtClean="0"/>
              <a:t>Pour changer la tâche d’un processeur à usage spécifique, il faut:</a:t>
            </a:r>
          </a:p>
          <a:p>
            <a:pPr lvl="1"/>
            <a:r>
              <a:rPr lang="fr-CA" dirty="0" smtClean="0"/>
              <a:t>ajouter les registres et structures de calculs nécessaires à son chemin des données;</a:t>
            </a:r>
          </a:p>
          <a:p>
            <a:pPr lvl="1"/>
            <a:r>
              <a:rPr lang="fr-CA" dirty="0" smtClean="0"/>
              <a:t>changer la machine à états de son unité de contrôle; et,</a:t>
            </a:r>
          </a:p>
          <a:p>
            <a:pPr lvl="1"/>
            <a:r>
              <a:rPr lang="fr-CA" dirty="0" smtClean="0"/>
              <a:t>changer les signaux de contrôle entre le chemin des données et l’unité de contrôle.</a:t>
            </a:r>
          </a:p>
        </p:txBody>
      </p:sp>
      <p:sp>
        <p:nvSpPr>
          <p:cNvPr id="2" name="Espace réservé du contenu 1"/>
          <p:cNvSpPr>
            <a:spLocks noGrp="1"/>
          </p:cNvSpPr>
          <p:nvPr>
            <p:ph sz="half" idx="2"/>
          </p:nvPr>
        </p:nvSpPr>
        <p:spPr/>
        <p:txBody>
          <a:bodyPr/>
          <a:lstStyle/>
          <a:p>
            <a:r>
              <a:rPr lang="fr-CA" dirty="0"/>
              <a:t>Un processeur à usage général doit pouvoir effectuer n’importe quelle tâche </a:t>
            </a:r>
            <a:r>
              <a:rPr lang="fr-CA" dirty="0" smtClean="0"/>
              <a:t>sans </a:t>
            </a:r>
            <a:r>
              <a:rPr lang="fr-CA" dirty="0"/>
              <a:t>changer sa structure ni ses </a:t>
            </a:r>
            <a:r>
              <a:rPr lang="fr-CA" dirty="0" smtClean="0"/>
              <a:t>interconnexions. Il a :</a:t>
            </a:r>
            <a:endParaRPr lang="fr-CA" dirty="0"/>
          </a:p>
          <a:p>
            <a:pPr lvl="1"/>
            <a:r>
              <a:rPr lang="fr-CA" dirty="0"/>
              <a:t>un chemin des données fixe;</a:t>
            </a:r>
          </a:p>
          <a:p>
            <a:pPr lvl="1"/>
            <a:r>
              <a:rPr lang="fr-CA" dirty="0"/>
              <a:t>une unité de contrôle fixe; et,</a:t>
            </a:r>
          </a:p>
          <a:p>
            <a:pPr lvl="1"/>
            <a:r>
              <a:rPr lang="fr-CA" dirty="0"/>
              <a:t>des signaux de contrôle fixes</a:t>
            </a:r>
            <a:r>
              <a:rPr lang="fr-CA" dirty="0" smtClean="0"/>
              <a:t>.</a:t>
            </a:r>
          </a:p>
          <a:p>
            <a:r>
              <a:rPr lang="fr-CA" dirty="0" smtClean="0"/>
              <a:t>Pour </a:t>
            </a:r>
            <a:r>
              <a:rPr lang="fr-CA" dirty="0"/>
              <a:t>effectuer une tâche différente, au lieu de changer la machine à états, on la traverse de différentes façons en fonction du programme entreposé en mémoire</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D2479E42-5841-43BE-9BA2-EDB4141B59E3}" type="slidenum">
              <a:rPr lang="fr-CA"/>
              <a:pPr>
                <a:defRPr/>
              </a:pPr>
              <a:t>8</a:t>
            </a:fld>
            <a:endParaRPr lang="fr-CA" dirty="0"/>
          </a:p>
        </p:txBody>
      </p:sp>
    </p:spTree>
    <p:extLst>
      <p:ext uri="{BB962C8B-B14F-4D97-AF65-F5344CB8AC3E}">
        <p14:creationId xmlns:p14="http://schemas.microsoft.com/office/powerpoint/2010/main" val="2864090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dirty="0" smtClean="0"/>
              <a:t>Processeurs à usage général</a:t>
            </a:r>
          </a:p>
        </p:txBody>
      </p:sp>
      <p:sp>
        <p:nvSpPr>
          <p:cNvPr id="6147" name="Espace réservé du contenu 2"/>
          <p:cNvSpPr>
            <a:spLocks noGrp="1"/>
          </p:cNvSpPr>
          <p:nvPr>
            <p:ph sz="half" idx="1"/>
          </p:nvPr>
        </p:nvSpPr>
        <p:spPr/>
        <p:txBody>
          <a:bodyPr/>
          <a:lstStyle/>
          <a:p>
            <a:r>
              <a:rPr lang="fr-CA" dirty="0" smtClean="0"/>
              <a:t>Certains processeurs à usage général, comme les processeurs </a:t>
            </a:r>
            <a:r>
              <a:rPr lang="fr-CA" dirty="0" err="1" smtClean="0"/>
              <a:t>Core</a:t>
            </a:r>
            <a:r>
              <a:rPr lang="fr-CA" dirty="0" smtClean="0"/>
              <a:t> de Intel et les processeurs FX-8000 de AMD, sont destinés principalement au marché des stations de travail et des ordinateurs portables.</a:t>
            </a:r>
          </a:p>
          <a:p>
            <a:r>
              <a:rPr lang="fr-CA" dirty="0" smtClean="0"/>
              <a:t>D’autres processeurs, comme les ARM, MIPS, Intel 8051 et TMS320 sont moins bien connus mais sont fréquemment utilisés dans des applications embarquées comme les dispositifs mobiles et le domaine de l’automobile.</a:t>
            </a:r>
          </a:p>
        </p:txBody>
      </p:sp>
      <p:sp>
        <p:nvSpPr>
          <p:cNvPr id="2" name="Espace réservé du contenu 1"/>
          <p:cNvSpPr>
            <a:spLocks noGrp="1"/>
          </p:cNvSpPr>
          <p:nvPr>
            <p:ph sz="half" idx="2"/>
          </p:nvPr>
        </p:nvSpPr>
        <p:spPr/>
        <p:txBody>
          <a:bodyPr/>
          <a:lstStyle/>
          <a:p>
            <a:r>
              <a:rPr lang="fr-CA" dirty="0" smtClean="0"/>
              <a:t>Les </a:t>
            </a:r>
            <a:r>
              <a:rPr lang="fr-CA" dirty="0"/>
              <a:t>processeurs à usage général sont habituellement fabriqués à très, très grande échelle. Leurs coûts de développement faramineux peuvent donc être répartis sur un très grand nombre d’unités, rendant rentable leur production et mise en marché.</a:t>
            </a:r>
          </a:p>
          <a:p>
            <a:r>
              <a:rPr lang="fr-CA" dirty="0" smtClean="0"/>
              <a:t>Le </a:t>
            </a:r>
            <a:r>
              <a:rPr lang="fr-CA" dirty="0"/>
              <a:t>développement de chaque nouvelle génération de processeur se fait à l’aide de stations de travail équipées de processeurs de la génération précédente. En d’autres mots, sans la puissance de calcul des processeurs d’aujourd’hui, on serait incapable de concevoir les processeurs de demain</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D2479E42-5841-43BE-9BA2-EDB4141B59E3}" type="slidenum">
              <a:rPr lang="fr-CA"/>
              <a:pPr>
                <a:defRPr/>
              </a:pPr>
              <a:t>9</a:t>
            </a:fld>
            <a:endParaRPr lang="fr-CA" dirty="0"/>
          </a:p>
        </p:txBody>
      </p:sp>
      <p:pic>
        <p:nvPicPr>
          <p:cNvPr id="1030" name="Picture 6" descr="Intel 460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294312"/>
            <a:ext cx="677117"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D FX processor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5294312"/>
            <a:ext cx="1054962" cy="8904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pectrumdigital.com/images/C5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478" y="5269705"/>
            <a:ext cx="1001122" cy="10011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SUhmyAx5E8MlyJnTYJXcO7NXKwSg7OGGBcc2BG-s2TntjdMt6B_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783" y="5269705"/>
            <a:ext cx="1536242" cy="95408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5"/>
          <p:cNvSpPr txBox="1">
            <a:spLocks noChangeArrowheads="1"/>
          </p:cNvSpPr>
          <p:nvPr/>
        </p:nvSpPr>
        <p:spPr bwMode="auto">
          <a:xfrm>
            <a:off x="2201117" y="6316650"/>
            <a:ext cx="2142283" cy="200055"/>
          </a:xfrm>
          <a:prstGeom prst="rect">
            <a:avLst/>
          </a:prstGeom>
          <a:solidFill>
            <a:schemeClr val="bg1"/>
          </a:solidFill>
          <a:ln w="9525">
            <a:noFill/>
            <a:miter lim="800000"/>
            <a:headEnd/>
            <a:tailEnd/>
          </a:ln>
        </p:spPr>
        <p:txBody>
          <a:bodyPr wrap="square">
            <a:spAutoFit/>
          </a:bodyPr>
          <a:lstStyle/>
          <a:p>
            <a:pPr algn="ctr"/>
            <a:r>
              <a:rPr lang="fr-CA" sz="700" dirty="0" smtClean="0"/>
              <a:t>Images © Intel, AMD, Texas Instruments</a:t>
            </a:r>
            <a:endParaRPr lang="fr-CA" sz="700" dirty="0"/>
          </a:p>
        </p:txBody>
      </p:sp>
    </p:spTree>
    <p:extLst>
      <p:ext uri="{BB962C8B-B14F-4D97-AF65-F5344CB8AC3E}">
        <p14:creationId xmlns:p14="http://schemas.microsoft.com/office/powerpoint/2010/main" val="17553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Cou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1Introduction</Template>
  <TotalTime>4798</TotalTime>
  <Words>771</Words>
  <Application>Microsoft Office PowerPoint</Application>
  <PresentationFormat>Grand écran</PresentationFormat>
  <Paragraphs>92</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presentationCours</vt:lpstr>
      <vt:lpstr>Processeurs - introduction</vt:lpstr>
      <vt:lpstr>Processeurs intro: sujets de ce thème</vt:lpstr>
      <vt:lpstr>Les processeurs</vt:lpstr>
      <vt:lpstr>Parties d’un processeur</vt:lpstr>
      <vt:lpstr>Deux types de processeurs</vt:lpstr>
      <vt:lpstr>Exemple de processeur à usage spécifique: transmetteur RS-232</vt:lpstr>
      <vt:lpstr>Exemple de processeur à usage spécifique: joueur de Blackjack</vt:lpstr>
      <vt:lpstr>Du processeur à usage spécifique au processeur à usage général</vt:lpstr>
      <vt:lpstr>Processeurs à usage général</vt:lpstr>
      <vt:lpstr>Exemple: Blackfin, un processeur spécialisé pour le traitement de signal</vt:lpstr>
      <vt:lpstr>Le processeur à usage général PolyRISC</vt:lpstr>
      <vt:lpstr>Vous devriez maintenant être capable de …</vt:lpstr>
    </vt:vector>
  </TitlesOfParts>
  <Company>POLYMTL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Pierre Langlois</dc:creator>
  <cp:lastModifiedBy>Pierre Langlois</cp:lastModifiedBy>
  <cp:revision>610</cp:revision>
  <dcterms:created xsi:type="dcterms:W3CDTF">2009-09-03T13:30:34Z</dcterms:created>
  <dcterms:modified xsi:type="dcterms:W3CDTF">2014-11-07T19:06:44Z</dcterms:modified>
</cp:coreProperties>
</file>