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3"/>
  </p:notesMasterIdLst>
  <p:handoutMasterIdLst>
    <p:handoutMasterId r:id="rId14"/>
  </p:handoutMasterIdLst>
  <p:sldIdLst>
    <p:sldId id="256" r:id="rId2"/>
    <p:sldId id="368" r:id="rId3"/>
    <p:sldId id="416" r:id="rId4"/>
    <p:sldId id="417" r:id="rId5"/>
    <p:sldId id="420" r:id="rId6"/>
    <p:sldId id="422" r:id="rId7"/>
    <p:sldId id="423" r:id="rId8"/>
    <p:sldId id="431" r:id="rId9"/>
    <p:sldId id="427" r:id="rId10"/>
    <p:sldId id="429" r:id="rId11"/>
    <p:sldId id="303" r:id="rId12"/>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22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4" autoAdjust="0"/>
    <p:restoredTop sz="96984" autoAdjust="0"/>
  </p:normalViewPr>
  <p:slideViewPr>
    <p:cSldViewPr>
      <p:cViewPr varScale="1">
        <p:scale>
          <a:sx n="99" d="100"/>
          <a:sy n="99" d="100"/>
        </p:scale>
        <p:origin x="108" y="864"/>
      </p:cViewPr>
      <p:guideLst>
        <p:guide orient="horz" pos="4224"/>
        <p:guide pos="3840"/>
      </p:guideLst>
    </p:cSldViewPr>
  </p:slideViewPr>
  <p:notesTextViewPr>
    <p:cViewPr>
      <p:scale>
        <a:sx n="100" d="100"/>
        <a:sy n="100" d="100"/>
      </p:scale>
      <p:origin x="0" y="0"/>
    </p:cViewPr>
  </p:notesTextViewPr>
  <p:sorterViewPr>
    <p:cViewPr>
      <p:scale>
        <a:sx n="125" d="100"/>
        <a:sy n="125" d="100"/>
      </p:scale>
      <p:origin x="0" y="0"/>
    </p:cViewPr>
  </p:sorterViewPr>
  <p:notesViewPr>
    <p:cSldViewPr showGuides="1">
      <p:cViewPr varScale="1">
        <p:scale>
          <a:sx n="102" d="100"/>
          <a:sy n="102" d="100"/>
        </p:scale>
        <p:origin x="3252"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694451-A89E-4725-8413-5678DE932E3D}" type="datetimeFigureOut">
              <a:rPr lang="fr-CA" smtClean="0"/>
              <a:t>2014-11-05</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7203FD-9785-47BD-80F8-5A62C494DD65}" type="slidenum">
              <a:rPr lang="fr-CA" smtClean="0"/>
              <a:t>‹N°›</a:t>
            </a:fld>
            <a:endParaRPr lang="fr-CA"/>
          </a:p>
        </p:txBody>
      </p:sp>
    </p:spTree>
    <p:extLst>
      <p:ext uri="{BB962C8B-B14F-4D97-AF65-F5344CB8AC3E}">
        <p14:creationId xmlns:p14="http://schemas.microsoft.com/office/powerpoint/2010/main" val="3062846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78C2F68-A10D-43F4-A479-56FE030F73B2}" type="datetimeFigureOut">
              <a:rPr lang="fr-FR"/>
              <a:pPr>
                <a:defRPr/>
              </a:pPr>
              <a:t>05/11/2014</a:t>
            </a:fld>
            <a:endParaRPr lang="fr-CA"/>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9A5F2D7-1004-42BA-8530-5564CEA589E6}" type="slidenum">
              <a:rPr lang="fr-CA"/>
              <a:pPr>
                <a:defRPr/>
              </a:pPr>
              <a:t>‹N°›</a:t>
            </a:fld>
            <a:endParaRPr lang="fr-CA"/>
          </a:p>
        </p:txBody>
      </p:sp>
    </p:spTree>
    <p:extLst>
      <p:ext uri="{BB962C8B-B14F-4D97-AF65-F5344CB8AC3E}">
        <p14:creationId xmlns:p14="http://schemas.microsoft.com/office/powerpoint/2010/main" val="40779101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lvl1pPr algn="ctr">
              <a:defRPr/>
            </a:lvl1pPr>
          </a:lstStyle>
          <a:p>
            <a:r>
              <a:rPr lang="fr-FR" dirty="0" smtClean="0"/>
              <a:t>Cliquez pour modifier le style du titre</a:t>
            </a:r>
            <a:endParaRPr lang="fr-CA"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4CC32529-5FD2-4024-9DE7-2CCFFFC4DBA2}" type="slidenum">
              <a:rPr lang="fr-CA" smtClean="0"/>
              <a:pPr>
                <a:defRPr/>
              </a:pPr>
              <a:t>‹N°›</a:t>
            </a:fld>
            <a:endParaRPr lang="fr-CA"/>
          </a:p>
        </p:txBody>
      </p:sp>
      <p:pic>
        <p:nvPicPr>
          <p:cNvPr id="5" name="Image 4"/>
          <p:cNvPicPr>
            <a:picLocks noChangeAspect="1"/>
          </p:cNvPicPr>
          <p:nvPr userDrawn="1"/>
        </p:nvPicPr>
        <p:blipFill>
          <a:blip r:embed="rId2" cstate="print"/>
          <a:srcRect/>
          <a:stretch>
            <a:fillRect/>
          </a:stretch>
        </p:blipFill>
        <p:spPr bwMode="auto">
          <a:xfrm>
            <a:off x="4648200" y="5872163"/>
            <a:ext cx="838200" cy="295275"/>
          </a:xfrm>
          <a:prstGeom prst="rect">
            <a:avLst/>
          </a:prstGeom>
          <a:noFill/>
          <a:ln w="9525">
            <a:noFill/>
            <a:miter lim="800000"/>
            <a:headEnd/>
            <a:tailEnd/>
          </a:ln>
        </p:spPr>
      </p:pic>
      <p:sp>
        <p:nvSpPr>
          <p:cNvPr id="6" name="Rectangle 5"/>
          <p:cNvSpPr/>
          <p:nvPr userDrawn="1"/>
        </p:nvSpPr>
        <p:spPr>
          <a:xfrm>
            <a:off x="3759200" y="6172201"/>
            <a:ext cx="4673600" cy="246221"/>
          </a:xfrm>
          <a:prstGeom prst="rect">
            <a:avLst/>
          </a:prstGeom>
        </p:spPr>
        <p:txBody>
          <a:bodyPr wrap="square">
            <a:spAutoFit/>
          </a:bodyPr>
          <a:lstStyle/>
          <a:p>
            <a:pPr algn="ctr"/>
            <a:r>
              <a:rPr lang="fr-CA" sz="1000" kern="1200" dirty="0" smtClean="0">
                <a:solidFill>
                  <a:schemeClr val="tx1"/>
                </a:solidFill>
                <a:latin typeface="Arial" charset="0"/>
                <a:ea typeface="+mn-ea"/>
                <a:cs typeface="Arial" charset="0"/>
              </a:rPr>
              <a:t>http://creativecommons.org/licenses/by-nc-sa/2.5/ca/</a:t>
            </a:r>
            <a:endParaRPr lang="fr-CA" sz="1000" dirty="0"/>
          </a:p>
        </p:txBody>
      </p:sp>
      <p:sp>
        <p:nvSpPr>
          <p:cNvPr id="7" name="Rectangle 6"/>
          <p:cNvSpPr/>
          <p:nvPr userDrawn="1"/>
        </p:nvSpPr>
        <p:spPr>
          <a:xfrm>
            <a:off x="5562600" y="5896690"/>
            <a:ext cx="2743200" cy="246221"/>
          </a:xfrm>
          <a:prstGeom prst="rect">
            <a:avLst/>
          </a:prstGeom>
        </p:spPr>
        <p:txBody>
          <a:bodyPr wrap="square">
            <a:spAutoFit/>
          </a:bodyPr>
          <a:lstStyle/>
          <a:p>
            <a:pPr algn="l"/>
            <a:r>
              <a:rPr lang="fr-CA" sz="1000" kern="1200" dirty="0" smtClean="0">
                <a:solidFill>
                  <a:schemeClr val="tx1"/>
                </a:solidFill>
                <a:latin typeface="Arial" charset="0"/>
                <a:ea typeface="+mn-ea"/>
                <a:cs typeface="Arial" charset="0"/>
              </a:rPr>
              <a:t>Pierre Langlois</a:t>
            </a:r>
            <a:endParaRPr lang="fr-CA" sz="10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dirty="0"/>
          </a:p>
        </p:txBody>
      </p:sp>
      <p:sp>
        <p:nvSpPr>
          <p:cNvPr id="3" name="Espace réservé du contenu 2"/>
          <p:cNvSpPr>
            <a:spLocks noGrp="1"/>
          </p:cNvSpPr>
          <p:nvPr>
            <p:ph idx="1"/>
          </p:nvPr>
        </p:nvSpPr>
        <p:spPr>
          <a:xfrm>
            <a:off x="203200" y="1600200"/>
            <a:ext cx="11785600" cy="480060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A4D6AE17-047E-41BA-B5C0-1A5C3085BF8A}" type="slidenum">
              <a:rPr lang="fr-CA" smtClean="0"/>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p:nvPr>
        </p:nvSpPr>
        <p:spPr>
          <a:xfrm>
            <a:off x="61976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un contenu à gauch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extLst>
      <p:ext uri="{BB962C8B-B14F-4D97-AF65-F5344CB8AC3E}">
        <p14:creationId xmlns:p14="http://schemas.microsoft.com/office/powerpoint/2010/main" val="40606729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numéro de diapositive 5"/>
          <p:cNvSpPr>
            <a:spLocks noGrp="1"/>
          </p:cNvSpPr>
          <p:nvPr>
            <p:ph type="sldNum" sz="quarter" idx="10"/>
          </p:nvPr>
        </p:nvSpPr>
        <p:spPr/>
        <p:txBody>
          <a:bodyPr/>
          <a:lstStyle>
            <a:lvl1pPr>
              <a:defRPr/>
            </a:lvl1pPr>
          </a:lstStyle>
          <a:p>
            <a:pPr>
              <a:defRPr/>
            </a:pPr>
            <a:fld id="{D28BE8E4-6591-45C6-A272-62105CCA8EB3}" type="slidenum">
              <a:rPr lang="fr-CA" smtClean="0"/>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203200" y="152400"/>
            <a:ext cx="11785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dirty="0" smtClean="0"/>
              <a:t>Cliquez pour modifier le style du titre</a:t>
            </a:r>
            <a:endParaRPr lang="fr-CA" dirty="0" smtClean="0"/>
          </a:p>
        </p:txBody>
      </p:sp>
      <p:sp>
        <p:nvSpPr>
          <p:cNvPr id="1027" name="Espace réservé du texte 2"/>
          <p:cNvSpPr>
            <a:spLocks noGrp="1"/>
          </p:cNvSpPr>
          <p:nvPr>
            <p:ph type="body" idx="1"/>
          </p:nvPr>
        </p:nvSpPr>
        <p:spPr bwMode="auto">
          <a:xfrm>
            <a:off x="203200" y="1143000"/>
            <a:ext cx="11785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smtClean="0"/>
          </a:p>
        </p:txBody>
      </p:sp>
      <p:sp>
        <p:nvSpPr>
          <p:cNvPr id="6" name="Espace réservé du numéro de diapositive 5"/>
          <p:cNvSpPr>
            <a:spLocks noGrp="1"/>
          </p:cNvSpPr>
          <p:nvPr>
            <p:ph type="sldNum" sz="quarter" idx="4"/>
          </p:nvPr>
        </p:nvSpPr>
        <p:spPr>
          <a:xfrm>
            <a:off x="11480800" y="6416676"/>
            <a:ext cx="609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366B14-A7FF-4E2A-AE43-545D1BA4EA4B}" type="slidenum">
              <a:rPr lang="fr-CA" smtClean="0"/>
              <a:pPr>
                <a:defRPr/>
              </a:pPr>
              <a:t>‹N°›</a:t>
            </a:fld>
            <a:endParaRPr lang="fr-CA"/>
          </a:p>
        </p:txBody>
      </p:sp>
      <p:sp>
        <p:nvSpPr>
          <p:cNvPr id="8" name="ZoneTexte 7"/>
          <p:cNvSpPr txBox="1"/>
          <p:nvPr/>
        </p:nvSpPr>
        <p:spPr>
          <a:xfrm>
            <a:off x="965200" y="6553200"/>
            <a:ext cx="4673600" cy="153988"/>
          </a:xfrm>
          <a:prstGeom prst="rect">
            <a:avLst/>
          </a:prstGeom>
          <a:noFill/>
        </p:spPr>
        <p:txBody>
          <a:bodyPr lIns="0" tIns="0" rIns="0" bIns="0" anchor="ctr">
            <a:spAutoFit/>
          </a:bodyPr>
          <a:lstStyle/>
          <a:p>
            <a:pPr fontAlgn="auto">
              <a:spcBef>
                <a:spcPts val="0"/>
              </a:spcBef>
              <a:spcAft>
                <a:spcPts val="0"/>
              </a:spcAft>
              <a:defRPr/>
            </a:pPr>
            <a:r>
              <a:rPr lang="fr-CA" sz="1000" dirty="0">
                <a:latin typeface="+mn-lt"/>
                <a:cs typeface="+mn-cs"/>
              </a:rPr>
              <a:t>INF3500 : </a:t>
            </a:r>
            <a:r>
              <a:rPr lang="fr-CA" sz="1000" dirty="0" smtClean="0">
                <a:latin typeface="+mn-lt"/>
                <a:cs typeface="+mn-cs"/>
              </a:rPr>
              <a:t>Conception </a:t>
            </a:r>
            <a:r>
              <a:rPr lang="fr-CA" sz="1000" dirty="0">
                <a:latin typeface="+mn-lt"/>
                <a:cs typeface="+mn-cs"/>
              </a:rPr>
              <a:t>et implémentation de systèmes numériques</a:t>
            </a:r>
          </a:p>
        </p:txBody>
      </p:sp>
      <p:cxnSp>
        <p:nvCxnSpPr>
          <p:cNvPr id="9" name="Connecteur droit 6"/>
          <p:cNvCxnSpPr>
            <a:cxnSpLocks noChangeShapeType="1"/>
          </p:cNvCxnSpPr>
          <p:nvPr/>
        </p:nvCxnSpPr>
        <p:spPr bwMode="auto">
          <a:xfrm>
            <a:off x="203200" y="1141412"/>
            <a:ext cx="11785600" cy="1588"/>
          </a:xfrm>
          <a:prstGeom prst="line">
            <a:avLst/>
          </a:prstGeom>
          <a:noFill/>
          <a:ln w="38100" algn="ctr">
            <a:solidFill>
              <a:schemeClr val="tx1"/>
            </a:solidFill>
            <a:round/>
            <a:headEnd/>
            <a:tailEnd/>
          </a:ln>
        </p:spPr>
      </p:cxnSp>
      <p:cxnSp>
        <p:nvCxnSpPr>
          <p:cNvPr id="10" name="Connecteur droit 6"/>
          <p:cNvCxnSpPr>
            <a:cxnSpLocks noChangeShapeType="1"/>
          </p:cNvCxnSpPr>
          <p:nvPr userDrawn="1"/>
        </p:nvCxnSpPr>
        <p:spPr bwMode="auto">
          <a:xfrm>
            <a:off x="203200" y="1141412"/>
            <a:ext cx="11785600" cy="1588"/>
          </a:xfrm>
          <a:prstGeom prst="line">
            <a:avLst/>
          </a:prstGeom>
          <a:noFill/>
          <a:ln w="38100" algn="ctr">
            <a:solidFill>
              <a:schemeClr val="tx1"/>
            </a:solidFill>
            <a:round/>
            <a:headEnd/>
            <a:tailEnd/>
          </a:ln>
        </p:spPr>
      </p:cxnSp>
      <p:pic>
        <p:nvPicPr>
          <p:cNvPr id="11" name="Picture 2" descr="C:\Users\pierre\Desktop\polytechnique_genie_gauche_fr_cmyk.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7331" y="6417332"/>
            <a:ext cx="859170" cy="4081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8" r:id="rId4"/>
    <p:sldLayoutId id="2147483657" r:id="rId5"/>
  </p:sldLayoutIdLst>
  <p:hf hdr="0" dt="0"/>
  <p:txStyles>
    <p:titleStyle>
      <a:lvl1pPr algn="l" rtl="0" eaLnBrk="1" fontAlgn="base" hangingPunct="1">
        <a:spcBef>
          <a:spcPct val="0"/>
        </a:spcBef>
        <a:spcAft>
          <a:spcPct val="0"/>
        </a:spcAft>
        <a:defRPr sz="2800" kern="1200" baseline="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Calibri" pitchFamily="34" charset="0"/>
        </a:defRPr>
      </a:lvl2pPr>
      <a:lvl3pPr algn="ctr" rtl="0" eaLnBrk="1" fontAlgn="base" hangingPunct="1">
        <a:spcBef>
          <a:spcPct val="0"/>
        </a:spcBef>
        <a:spcAft>
          <a:spcPct val="0"/>
        </a:spcAft>
        <a:defRPr sz="3600">
          <a:solidFill>
            <a:schemeClr val="tx1"/>
          </a:solidFill>
          <a:latin typeface="Calibri" pitchFamily="34" charset="0"/>
        </a:defRPr>
      </a:lvl3pPr>
      <a:lvl4pPr algn="ctr" rtl="0" eaLnBrk="1" fontAlgn="base" hangingPunct="1">
        <a:spcBef>
          <a:spcPct val="0"/>
        </a:spcBef>
        <a:spcAft>
          <a:spcPct val="0"/>
        </a:spcAft>
        <a:defRPr sz="3600">
          <a:solidFill>
            <a:schemeClr val="tx1"/>
          </a:solidFill>
          <a:latin typeface="Calibri" pitchFamily="34" charset="0"/>
        </a:defRPr>
      </a:lvl4pPr>
      <a:lvl5pPr algn="ctr" rtl="0" eaLnBrk="1" fontAlgn="base" hangingPunct="1">
        <a:spcBef>
          <a:spcPct val="0"/>
        </a:spcBef>
        <a:spcAft>
          <a:spcPct val="0"/>
        </a:spcAft>
        <a:defRPr sz="3600">
          <a:solidFill>
            <a:schemeClr val="tx1"/>
          </a:solidFill>
          <a:latin typeface="Calibri" pitchFamily="34" charset="0"/>
        </a:defRPr>
      </a:lvl5pPr>
      <a:lvl6pPr marL="457200" algn="ctr" rtl="0" eaLnBrk="1" fontAlgn="base" hangingPunct="1">
        <a:spcBef>
          <a:spcPct val="0"/>
        </a:spcBef>
        <a:spcAft>
          <a:spcPct val="0"/>
        </a:spcAft>
        <a:defRPr sz="3600">
          <a:solidFill>
            <a:schemeClr val="tx1"/>
          </a:solidFill>
          <a:latin typeface="Calibri" pitchFamily="34" charset="0"/>
        </a:defRPr>
      </a:lvl6pPr>
      <a:lvl7pPr marL="914400" algn="ctr" rtl="0" eaLnBrk="1" fontAlgn="base" hangingPunct="1">
        <a:spcBef>
          <a:spcPct val="0"/>
        </a:spcBef>
        <a:spcAft>
          <a:spcPct val="0"/>
        </a:spcAft>
        <a:defRPr sz="3600">
          <a:solidFill>
            <a:schemeClr val="tx1"/>
          </a:solidFill>
          <a:latin typeface="Calibri" pitchFamily="34" charset="0"/>
        </a:defRPr>
      </a:lvl7pPr>
      <a:lvl8pPr marL="1371600" algn="ctr" rtl="0" eaLnBrk="1" fontAlgn="base" hangingPunct="1">
        <a:spcBef>
          <a:spcPct val="0"/>
        </a:spcBef>
        <a:spcAft>
          <a:spcPct val="0"/>
        </a:spcAft>
        <a:defRPr sz="3600">
          <a:solidFill>
            <a:schemeClr val="tx1"/>
          </a:solidFill>
          <a:latin typeface="Calibri" pitchFamily="34" charset="0"/>
        </a:defRPr>
      </a:lvl8pPr>
      <a:lvl9pPr marL="1828800" algn="ctr" rtl="0" eaLnBrk="1" fontAlgn="base" hangingPunct="1">
        <a:spcBef>
          <a:spcPct val="0"/>
        </a:spcBef>
        <a:spcAft>
          <a:spcPct val="0"/>
        </a:spcAft>
        <a:defRPr sz="36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p:txBody>
          <a:bodyPr/>
          <a:lstStyle/>
          <a:p>
            <a:r>
              <a:rPr lang="fr-CA" dirty="0" smtClean="0"/>
              <a:t>Implémentation d’un </a:t>
            </a:r>
            <a:r>
              <a:rPr lang="fr-CA" dirty="0"/>
              <a:t>modèle VHDL</a:t>
            </a:r>
          </a:p>
        </p:txBody>
      </p:sp>
      <p:sp>
        <p:nvSpPr>
          <p:cNvPr id="3" name="Sous-titre 2"/>
          <p:cNvSpPr>
            <a:spLocks noGrp="1"/>
          </p:cNvSpPr>
          <p:nvPr>
            <p:ph type="subTitle" idx="1"/>
          </p:nvPr>
        </p:nvSpPr>
        <p:spPr/>
        <p:txBody>
          <a:bodyPr rtlCol="0">
            <a:normAutofit/>
          </a:bodyPr>
          <a:lstStyle/>
          <a:p>
            <a:pPr fontAlgn="auto">
              <a:spcAft>
                <a:spcPts val="0"/>
              </a:spcAft>
              <a:defRPr/>
            </a:pPr>
            <a:endParaRPr lang="fr-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p:cNvSpPr>
            <a:spLocks noGrp="1"/>
          </p:cNvSpPr>
          <p:nvPr>
            <p:ph type="title"/>
          </p:nvPr>
        </p:nvSpPr>
        <p:spPr/>
        <p:txBody>
          <a:bodyPr/>
          <a:lstStyle/>
          <a:p>
            <a:r>
              <a:rPr lang="fr-CA" dirty="0" smtClean="0"/>
              <a:t>Configuration du FPGA</a:t>
            </a:r>
          </a:p>
        </p:txBody>
      </p:sp>
      <p:sp>
        <p:nvSpPr>
          <p:cNvPr id="43011" name="Espace réservé du contenu 2"/>
          <p:cNvSpPr>
            <a:spLocks noGrp="1"/>
          </p:cNvSpPr>
          <p:nvPr>
            <p:ph sz="half" idx="1"/>
          </p:nvPr>
        </p:nvSpPr>
        <p:spPr/>
        <p:txBody>
          <a:bodyPr/>
          <a:lstStyle/>
          <a:p>
            <a:r>
              <a:rPr lang="fr-CA" dirty="0" smtClean="0"/>
              <a:t>L’action de programmer un FPGA consiste à configurer toutes ses tranches, ses blocs d’entrées et sorties et ses interconnexions.</a:t>
            </a:r>
          </a:p>
          <a:p>
            <a:r>
              <a:rPr lang="fr-CA" dirty="0" smtClean="0"/>
              <a:t>Les cellules de programmation sont placées en série. Un signal spécial permet de les placer en mode de programmation, où chaque cellule passe son contenu à la prochaine cellule à chaque coup d’horloge.</a:t>
            </a:r>
          </a:p>
          <a:p>
            <a:r>
              <a:rPr lang="fr-CA" dirty="0" smtClean="0"/>
              <a:t>Ce système permet d’effectuer la programmation du dispositif avec très peu de pattes : une pour le signal de programmation, une pour placer les cellules en mode de programmation, une pour lire le flux de bits de programmation pour fins de vérification, et une horloge de programmation.</a:t>
            </a:r>
          </a:p>
        </p:txBody>
      </p:sp>
      <p:sp>
        <p:nvSpPr>
          <p:cNvPr id="4" name="Espace réservé du numéro de diapositive 3"/>
          <p:cNvSpPr>
            <a:spLocks noGrp="1"/>
          </p:cNvSpPr>
          <p:nvPr>
            <p:ph type="sldNum" sz="quarter" idx="10"/>
          </p:nvPr>
        </p:nvSpPr>
        <p:spPr/>
        <p:txBody>
          <a:bodyPr/>
          <a:lstStyle/>
          <a:p>
            <a:pPr>
              <a:defRPr/>
            </a:pPr>
            <a:fld id="{83E01B03-D7F3-4FF0-B919-8D7BD13FA657}" type="slidenum">
              <a:rPr lang="fr-CA"/>
              <a:pPr>
                <a:defRPr/>
              </a:pPr>
              <a:t>10</a:t>
            </a:fld>
            <a:endParaRPr lang="fr-CA"/>
          </a:p>
        </p:txBody>
      </p:sp>
      <p:pic>
        <p:nvPicPr>
          <p:cNvPr id="5" name="Espace réservé du contenu 5" descr="fpgaProgrammation.wmf"/>
          <p:cNvPicPr>
            <a:picLocks noChangeAspect="1"/>
          </p:cNvPicPr>
          <p:nvPr/>
        </p:nvPicPr>
        <p:blipFill>
          <a:blip r:embed="rId2" cstate="print"/>
          <a:stretch>
            <a:fillRect/>
          </a:stretch>
        </p:blipFill>
        <p:spPr bwMode="auto">
          <a:xfrm>
            <a:off x="5746166" y="2157584"/>
            <a:ext cx="6217920" cy="3843020"/>
          </a:xfrm>
          <a:prstGeom prst="rect">
            <a:avLst/>
          </a:prstGeom>
          <a:noFill/>
          <a:ln w="9525">
            <a:noFill/>
            <a:miter lim="800000"/>
            <a:headEnd/>
            <a:tailEnd/>
          </a:ln>
        </p:spPr>
      </p:pic>
      <p:sp>
        <p:nvSpPr>
          <p:cNvPr id="6" name="ZoneTexte 5"/>
          <p:cNvSpPr txBox="1"/>
          <p:nvPr/>
        </p:nvSpPr>
        <p:spPr>
          <a:xfrm>
            <a:off x="9423400" y="6032956"/>
            <a:ext cx="2565400" cy="215444"/>
          </a:xfrm>
          <a:prstGeom prst="rect">
            <a:avLst/>
          </a:prstGeom>
          <a:noFill/>
        </p:spPr>
        <p:txBody>
          <a:bodyPr wrap="square" rtlCol="0">
            <a:spAutoFit/>
          </a:bodyPr>
          <a:lstStyle/>
          <a:p>
            <a:r>
              <a:rPr lang="fr-CA" sz="800" dirty="0"/>
              <a:t>source : fig. 5-3, </a:t>
            </a:r>
            <a:r>
              <a:rPr lang="fr-CA" sz="800" dirty="0" err="1"/>
              <a:t>Maxfield</a:t>
            </a:r>
            <a:r>
              <a:rPr lang="fr-CA" sz="800" dirty="0"/>
              <a:t>, © Mentor </a:t>
            </a:r>
            <a:r>
              <a:rPr lang="fr-CA" sz="800" dirty="0" err="1"/>
              <a:t>Graphics</a:t>
            </a:r>
            <a:r>
              <a:rPr lang="fr-CA" sz="800" dirty="0"/>
              <a:t> 2004</a:t>
            </a:r>
          </a:p>
        </p:txBody>
      </p:sp>
    </p:spTree>
    <p:extLst>
      <p:ext uri="{BB962C8B-B14F-4D97-AF65-F5344CB8AC3E}">
        <p14:creationId xmlns:p14="http://schemas.microsoft.com/office/powerpoint/2010/main" val="1552599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Vous devriez maintenant être capable de …</a:t>
            </a:r>
            <a:endParaRPr lang="fr-CA" dirty="0"/>
          </a:p>
        </p:txBody>
      </p:sp>
      <p:sp>
        <p:nvSpPr>
          <p:cNvPr id="4" name="Espace réservé du contenu 3"/>
          <p:cNvSpPr>
            <a:spLocks noGrp="1"/>
          </p:cNvSpPr>
          <p:nvPr>
            <p:ph sz="half" idx="1"/>
          </p:nvPr>
        </p:nvSpPr>
        <p:spPr/>
        <p:txBody>
          <a:bodyPr/>
          <a:lstStyle/>
          <a:p>
            <a:r>
              <a:rPr lang="fr-CA" sz="1800" dirty="0" smtClean="0"/>
              <a:t>Expliquez les processus d’association, de placement et de routage d’un circuit sur un FPGA. (B2)</a:t>
            </a:r>
          </a:p>
          <a:p>
            <a:r>
              <a:rPr lang="fr-CA" sz="1800" dirty="0" smtClean="0"/>
              <a:t>Expliquer les objectifs généraux du placement et du routage ainsi que les métriques pour évaluer deux solutions de placement et routage. (B2)</a:t>
            </a:r>
          </a:p>
          <a:p>
            <a:r>
              <a:rPr lang="fr-CA" sz="1800" dirty="0" smtClean="0"/>
              <a:t>Expliquer comment les métriques de performance et de coût sont obtenues à partir d’une solution d’implémentation. (B2)</a:t>
            </a:r>
          </a:p>
          <a:p>
            <a:r>
              <a:rPr lang="fr-CA" sz="1800" dirty="0" smtClean="0"/>
              <a:t>Analyser et évaluer la qualité de l’implémentation d’un circuit sur un FPGA, identifier les points faibles et proposer des améliorations. (B4, B5)</a:t>
            </a:r>
          </a:p>
          <a:p>
            <a:r>
              <a:rPr lang="fr-CA" sz="1800" dirty="0" smtClean="0"/>
              <a:t>Expliquer comment le fichier de configuration est obtenu et comment la configuration d’un FPGA est effectuée. (B2)</a:t>
            </a:r>
            <a:endParaRPr lang="fr-FR" sz="1800" dirty="0"/>
          </a:p>
        </p:txBody>
      </p:sp>
      <p:sp>
        <p:nvSpPr>
          <p:cNvPr id="3" name="Espace réservé du numéro de diapositive 2"/>
          <p:cNvSpPr>
            <a:spLocks noGrp="1"/>
          </p:cNvSpPr>
          <p:nvPr>
            <p:ph type="sldNum" sz="quarter" idx="10"/>
          </p:nvPr>
        </p:nvSpPr>
        <p:spPr/>
        <p:txBody>
          <a:bodyPr/>
          <a:lstStyle/>
          <a:p>
            <a:fld id="{D28BE8E4-6591-45C6-A272-62105CCA8EB3}" type="slidenum">
              <a:rPr lang="fr-CA" smtClean="0"/>
              <a:pPr/>
              <a:t>11</a:t>
            </a:fld>
            <a:endParaRPr lang="fr-CA"/>
          </a:p>
        </p:txBody>
      </p:sp>
      <p:graphicFrame>
        <p:nvGraphicFramePr>
          <p:cNvPr id="5" name="Tableau 4"/>
          <p:cNvGraphicFramePr>
            <a:graphicFrameLocks noGrp="1"/>
          </p:cNvGraphicFramePr>
          <p:nvPr>
            <p:extLst>
              <p:ext uri="{D42A27DB-BD31-4B8C-83A1-F6EECF244321}">
                <p14:modId xmlns:p14="http://schemas.microsoft.com/office/powerpoint/2010/main" val="1478154495"/>
              </p:ext>
            </p:extLst>
          </p:nvPr>
        </p:nvGraphicFramePr>
        <p:xfrm>
          <a:off x="6934200" y="5029200"/>
          <a:ext cx="4745264" cy="1592748"/>
        </p:xfrm>
        <a:graphic>
          <a:graphicData uri="http://schemas.openxmlformats.org/drawingml/2006/table">
            <a:tbl>
              <a:tblPr firstRow="1" bandRow="1">
                <a:tableStyleId>{5C22544A-7EE6-4342-B048-85BDC9FD1C3A}</a:tableStyleId>
              </a:tblPr>
              <a:tblGrid>
                <a:gridCol w="533400"/>
                <a:gridCol w="4211864"/>
              </a:tblGrid>
              <a:tr h="165044">
                <a:tc>
                  <a:txBody>
                    <a:bodyPr/>
                    <a:lstStyle/>
                    <a:p>
                      <a:r>
                        <a:rPr lang="fr-CA" sz="1100" dirty="0" smtClean="0"/>
                        <a:t>Code</a:t>
                      </a:r>
                      <a:endParaRPr lang="fr-FR" sz="1100" dirty="0"/>
                    </a:p>
                  </a:txBody>
                  <a:tcPr/>
                </a:tc>
                <a:tc>
                  <a:txBody>
                    <a:bodyPr/>
                    <a:lstStyle/>
                    <a:p>
                      <a:r>
                        <a:rPr lang="fr-CA" sz="1100" dirty="0" smtClean="0"/>
                        <a:t>Niveau (http://fr.wikipedia.org/wiki/Taxonomie_de_Bloom)</a:t>
                      </a:r>
                      <a:endParaRPr lang="fr-FR" sz="1100" dirty="0"/>
                    </a:p>
                  </a:txBody>
                  <a:tcPr/>
                </a:tc>
              </a:tr>
              <a:tr h="165044">
                <a:tc>
                  <a:txBody>
                    <a:bodyPr/>
                    <a:lstStyle/>
                    <a:p>
                      <a:r>
                        <a:rPr lang="fr-CA" sz="1100" dirty="0" smtClean="0"/>
                        <a:t>B1</a:t>
                      </a:r>
                      <a:endParaRPr lang="fr-FR" sz="1100" dirty="0"/>
                    </a:p>
                  </a:txBody>
                  <a:tcPr/>
                </a:tc>
                <a:tc>
                  <a:txBody>
                    <a:bodyPr/>
                    <a:lstStyle/>
                    <a:p>
                      <a:r>
                        <a:rPr lang="fr-CA" sz="1100" dirty="0" smtClean="0"/>
                        <a:t>Connaissance</a:t>
                      </a:r>
                      <a:r>
                        <a:rPr lang="fr-CA" sz="1100" baseline="0" dirty="0" smtClean="0"/>
                        <a:t> – mémoriser de l’information.</a:t>
                      </a:r>
                      <a:endParaRPr lang="fr-FR" sz="1100" dirty="0"/>
                    </a:p>
                  </a:txBody>
                  <a:tcPr/>
                </a:tc>
              </a:tr>
              <a:tr h="165044">
                <a:tc>
                  <a:txBody>
                    <a:bodyPr/>
                    <a:lstStyle/>
                    <a:p>
                      <a:r>
                        <a:rPr lang="fr-CA" sz="1100" dirty="0" smtClean="0"/>
                        <a:t>B2</a:t>
                      </a:r>
                      <a:endParaRPr lang="fr-FR" sz="1100" dirty="0"/>
                    </a:p>
                  </a:txBody>
                  <a:tcPr/>
                </a:tc>
                <a:tc>
                  <a:txBody>
                    <a:bodyPr/>
                    <a:lstStyle/>
                    <a:p>
                      <a:r>
                        <a:rPr lang="fr-CA" sz="1100" dirty="0" smtClean="0"/>
                        <a:t>Compréhension</a:t>
                      </a:r>
                      <a:r>
                        <a:rPr lang="fr-CA" sz="1100" baseline="0" dirty="0" smtClean="0"/>
                        <a:t> – interpréter l’information.</a:t>
                      </a:r>
                      <a:endParaRPr lang="fr-FR" sz="1100" dirty="0"/>
                    </a:p>
                  </a:txBody>
                  <a:tcPr/>
                </a:tc>
              </a:tr>
              <a:tr h="271836">
                <a:tc>
                  <a:txBody>
                    <a:bodyPr/>
                    <a:lstStyle/>
                    <a:p>
                      <a:r>
                        <a:rPr lang="fr-CA" sz="1100" dirty="0" smtClean="0"/>
                        <a:t>B3</a:t>
                      </a:r>
                      <a:endParaRPr lang="fr-FR" sz="1100" dirty="0"/>
                    </a:p>
                  </a:txBody>
                  <a:tcPr/>
                </a:tc>
                <a:tc>
                  <a:txBody>
                    <a:bodyPr/>
                    <a:lstStyle/>
                    <a:p>
                      <a:r>
                        <a:rPr lang="fr-CA" sz="1100" dirty="0" smtClean="0"/>
                        <a:t>Application – confronter les connaissances à des cas pratiques</a:t>
                      </a:r>
                      <a:r>
                        <a:rPr lang="fr-CA" sz="1100" baseline="0" dirty="0" smtClean="0"/>
                        <a:t> simples.</a:t>
                      </a:r>
                      <a:endParaRPr lang="fr-FR" sz="1100" dirty="0"/>
                    </a:p>
                  </a:txBody>
                  <a:tcPr/>
                </a:tc>
              </a:tr>
              <a:tr h="271836">
                <a:tc>
                  <a:txBody>
                    <a:bodyPr/>
                    <a:lstStyle/>
                    <a:p>
                      <a:r>
                        <a:rPr lang="fr-CA" sz="1100" dirty="0" smtClean="0"/>
                        <a:t>B4</a:t>
                      </a:r>
                      <a:endParaRPr lang="fr-FR" sz="1100" dirty="0"/>
                    </a:p>
                  </a:txBody>
                  <a:tcPr/>
                </a:tc>
                <a:tc>
                  <a:txBody>
                    <a:bodyPr/>
                    <a:lstStyle/>
                    <a:p>
                      <a:r>
                        <a:rPr lang="fr-CA" sz="1100" dirty="0" smtClean="0"/>
                        <a:t>Analyse – décomposer un problème, cas pratiques plus complexes.</a:t>
                      </a:r>
                      <a:endParaRPr lang="fr-FR" sz="1100" dirty="0"/>
                    </a:p>
                  </a:txBody>
                  <a:tcPr/>
                </a:tc>
              </a:tr>
              <a:tr h="271836">
                <a:tc>
                  <a:txBody>
                    <a:bodyPr/>
                    <a:lstStyle/>
                    <a:p>
                      <a:r>
                        <a:rPr lang="fr-CA" sz="1100" dirty="0" smtClean="0"/>
                        <a:t>B5</a:t>
                      </a:r>
                      <a:endParaRPr lang="fr-FR" sz="1100" dirty="0"/>
                    </a:p>
                  </a:txBody>
                  <a:tcPr/>
                </a:tc>
                <a:tc>
                  <a:txBody>
                    <a:bodyPr/>
                    <a:lstStyle/>
                    <a:p>
                      <a:r>
                        <a:rPr lang="fr-CA" sz="1100" dirty="0" smtClean="0"/>
                        <a:t>Synthèse – expression personnelle, cas pratiques plus complexes.</a:t>
                      </a:r>
                      <a:endParaRPr lang="fr-FR" sz="1100" dirty="0"/>
                    </a:p>
                  </a:txBody>
                  <a:tcPr/>
                </a:tc>
              </a:tr>
            </a:tbl>
          </a:graphicData>
        </a:graphic>
      </p:graphicFrame>
    </p:spTree>
    <p:extLst>
      <p:ext uri="{BB962C8B-B14F-4D97-AF65-F5344CB8AC3E}">
        <p14:creationId xmlns:p14="http://schemas.microsoft.com/office/powerpoint/2010/main" val="2379337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Simulation d’un modèle VHDL</a:t>
            </a:r>
            <a:br>
              <a:rPr lang="fr-CA" dirty="0"/>
            </a:br>
            <a:r>
              <a:rPr lang="fr-CA" dirty="0"/>
              <a:t>Sujets </a:t>
            </a:r>
            <a:r>
              <a:rPr lang="fr-CA" dirty="0" smtClean="0"/>
              <a:t>de ce thème</a:t>
            </a:r>
            <a:endParaRPr lang="fr-CA" dirty="0"/>
          </a:p>
        </p:txBody>
      </p:sp>
      <p:sp>
        <p:nvSpPr>
          <p:cNvPr id="4" name="Espace réservé du contenu 3"/>
          <p:cNvSpPr>
            <a:spLocks noGrp="1"/>
          </p:cNvSpPr>
          <p:nvPr>
            <p:ph sz="half" idx="1"/>
          </p:nvPr>
        </p:nvSpPr>
        <p:spPr/>
        <p:txBody>
          <a:bodyPr/>
          <a:lstStyle/>
          <a:p>
            <a:r>
              <a:rPr lang="fr-FR" dirty="0" smtClean="0"/>
              <a:t>Les étapes de l’implémentation: vue d’ensemble</a:t>
            </a:r>
          </a:p>
          <a:p>
            <a:r>
              <a:rPr lang="fr-FR" dirty="0" smtClean="0"/>
              <a:t>L’association</a:t>
            </a:r>
          </a:p>
          <a:p>
            <a:r>
              <a:rPr lang="fr-FR" dirty="0" smtClean="0"/>
              <a:t>Le placement</a:t>
            </a:r>
          </a:p>
          <a:p>
            <a:r>
              <a:rPr lang="fr-FR" dirty="0" smtClean="0"/>
              <a:t>Le routage</a:t>
            </a:r>
          </a:p>
          <a:p>
            <a:r>
              <a:rPr lang="fr-FR" dirty="0" smtClean="0"/>
              <a:t>L’extraction des métriques d’implémentation et de performance</a:t>
            </a:r>
          </a:p>
          <a:p>
            <a:r>
              <a:rPr lang="fr-FR" dirty="0" smtClean="0"/>
              <a:t>La configuration</a:t>
            </a:r>
            <a:endParaRPr lang="fr-FR" dirty="0"/>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2</a:t>
            </a:fld>
            <a:endParaRPr lang="fr-CA"/>
          </a:p>
        </p:txBody>
      </p:sp>
    </p:spTree>
    <p:extLst>
      <p:ext uri="{BB962C8B-B14F-4D97-AF65-F5344CB8AC3E}">
        <p14:creationId xmlns:p14="http://schemas.microsoft.com/office/powerpoint/2010/main" val="863208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p:cNvSpPr>
            <a:spLocks noGrp="1"/>
          </p:cNvSpPr>
          <p:nvPr>
            <p:ph type="title"/>
          </p:nvPr>
        </p:nvSpPr>
        <p:spPr/>
        <p:txBody>
          <a:bodyPr/>
          <a:lstStyle/>
          <a:p>
            <a:r>
              <a:rPr lang="fr-CA" dirty="0" smtClean="0"/>
              <a:t>Implémentation</a:t>
            </a:r>
          </a:p>
        </p:txBody>
      </p:sp>
      <p:sp>
        <p:nvSpPr>
          <p:cNvPr id="43011" name="Espace réservé du contenu 2"/>
          <p:cNvSpPr>
            <a:spLocks noGrp="1"/>
          </p:cNvSpPr>
          <p:nvPr>
            <p:ph sz="half" idx="1"/>
          </p:nvPr>
        </p:nvSpPr>
        <p:spPr/>
        <p:txBody>
          <a:bodyPr/>
          <a:lstStyle/>
          <a:p>
            <a:r>
              <a:rPr lang="fr-CA" dirty="0" smtClean="0"/>
              <a:t>Dans l’étape d’implémentation, on:</a:t>
            </a:r>
          </a:p>
          <a:p>
            <a:pPr lvl="1"/>
            <a:r>
              <a:rPr lang="fr-CA" dirty="0" smtClean="0"/>
              <a:t>découpe la liste des interconnexions en composantes disponibles sur le circuit intégré cible (</a:t>
            </a:r>
            <a:r>
              <a:rPr lang="fr-CA" u="sng" dirty="0" smtClean="0"/>
              <a:t>association</a:t>
            </a:r>
            <a:r>
              <a:rPr lang="fr-CA" dirty="0" smtClean="0"/>
              <a:t>);</a:t>
            </a:r>
          </a:p>
          <a:p>
            <a:pPr lvl="1"/>
            <a:r>
              <a:rPr lang="fr-CA" dirty="0" smtClean="0"/>
              <a:t>on choisit des endroits spécifiques sur la puce pour chaque composante (</a:t>
            </a:r>
            <a:r>
              <a:rPr lang="fr-CA" u="sng" dirty="0" smtClean="0"/>
              <a:t>placement</a:t>
            </a:r>
            <a:r>
              <a:rPr lang="fr-CA" dirty="0" smtClean="0"/>
              <a:t>); et,</a:t>
            </a:r>
          </a:p>
          <a:p>
            <a:pPr lvl="1"/>
            <a:r>
              <a:rPr lang="fr-CA" dirty="0" smtClean="0"/>
              <a:t>on relie les ports des composantes par des chemins (</a:t>
            </a:r>
            <a:r>
              <a:rPr lang="fr-CA" u="sng" dirty="0" smtClean="0"/>
              <a:t>routage</a:t>
            </a:r>
            <a:r>
              <a:rPr lang="fr-CA" dirty="0" smtClean="0"/>
              <a:t>).</a:t>
            </a:r>
          </a:p>
          <a:p>
            <a:r>
              <a:rPr lang="fr-CA" dirty="0" smtClean="0"/>
              <a:t>L’association n’est faite en général qu’une seule fois.</a:t>
            </a:r>
          </a:p>
          <a:p>
            <a:r>
              <a:rPr lang="fr-CA" dirty="0" smtClean="0"/>
              <a:t>Les étapes de placement et routage peuvent être répétées tant que les contraintes de temps et/ou d’espace ne sont pas satisfaites.</a:t>
            </a:r>
          </a:p>
        </p:txBody>
      </p:sp>
      <p:sp>
        <p:nvSpPr>
          <p:cNvPr id="4" name="Espace réservé du numéro de diapositive 3"/>
          <p:cNvSpPr>
            <a:spLocks noGrp="1"/>
          </p:cNvSpPr>
          <p:nvPr>
            <p:ph type="sldNum" sz="quarter" idx="10"/>
          </p:nvPr>
        </p:nvSpPr>
        <p:spPr/>
        <p:txBody>
          <a:bodyPr/>
          <a:lstStyle/>
          <a:p>
            <a:pPr>
              <a:defRPr/>
            </a:pPr>
            <a:fld id="{83E01B03-D7F3-4FF0-B919-8D7BD13FA657}" type="slidenum">
              <a:rPr lang="fr-CA"/>
              <a:pPr>
                <a:defRPr/>
              </a:pPr>
              <a:t>3</a:t>
            </a:fld>
            <a:endParaRPr lang="fr-CA"/>
          </a:p>
        </p:txBody>
      </p:sp>
      <p:grpSp>
        <p:nvGrpSpPr>
          <p:cNvPr id="5" name="Groupe 4"/>
          <p:cNvGrpSpPr>
            <a:grpSpLocks noChangeAspect="1"/>
          </p:cNvGrpSpPr>
          <p:nvPr/>
        </p:nvGrpSpPr>
        <p:grpSpPr>
          <a:xfrm>
            <a:off x="6096000" y="2057400"/>
            <a:ext cx="5867400" cy="3223608"/>
            <a:chOff x="1828800" y="1524000"/>
            <a:chExt cx="8610600" cy="4730750"/>
          </a:xfrm>
        </p:grpSpPr>
        <p:pic>
          <p:nvPicPr>
            <p:cNvPr id="6" name="Image 4" descr="flot.wmf"/>
            <p:cNvPicPr>
              <a:picLocks noChangeAspect="1" noChangeArrowheads="1"/>
            </p:cNvPicPr>
            <p:nvPr/>
          </p:nvPicPr>
          <p:blipFill>
            <a:blip r:embed="rId2" cstate="print"/>
            <a:srcRect/>
            <a:stretch>
              <a:fillRect/>
            </a:stretch>
          </p:blipFill>
          <p:spPr bwMode="auto">
            <a:xfrm>
              <a:off x="1828800" y="1524000"/>
              <a:ext cx="8610600" cy="4730750"/>
            </a:xfrm>
            <a:prstGeom prst="rect">
              <a:avLst/>
            </a:prstGeom>
            <a:noFill/>
            <a:ln w="9525">
              <a:noFill/>
              <a:miter lim="800000"/>
              <a:headEnd/>
              <a:tailEnd/>
            </a:ln>
          </p:spPr>
        </p:pic>
        <p:sp>
          <p:nvSpPr>
            <p:cNvPr id="7" name="Ellipse 6"/>
            <p:cNvSpPr/>
            <p:nvPr/>
          </p:nvSpPr>
          <p:spPr>
            <a:xfrm>
              <a:off x="6570670" y="3355974"/>
              <a:ext cx="1058877" cy="131446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Ellipse 7"/>
            <p:cNvSpPr/>
            <p:nvPr/>
          </p:nvSpPr>
          <p:spPr>
            <a:xfrm>
              <a:off x="2262136" y="4962547"/>
              <a:ext cx="1058877" cy="766773"/>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Tree>
    <p:extLst>
      <p:ext uri="{BB962C8B-B14F-4D97-AF65-F5344CB8AC3E}">
        <p14:creationId xmlns:p14="http://schemas.microsoft.com/office/powerpoint/2010/main" val="3118909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p:cNvSpPr>
            <a:spLocks noGrp="1"/>
          </p:cNvSpPr>
          <p:nvPr>
            <p:ph type="title"/>
          </p:nvPr>
        </p:nvSpPr>
        <p:spPr/>
        <p:txBody>
          <a:bodyPr/>
          <a:lstStyle/>
          <a:p>
            <a:r>
              <a:rPr lang="fr-CA" dirty="0" smtClean="0"/>
              <a:t>Association</a:t>
            </a:r>
          </a:p>
        </p:txBody>
      </p:sp>
      <p:sp>
        <p:nvSpPr>
          <p:cNvPr id="43011" name="Espace réservé du contenu 2"/>
          <p:cNvSpPr>
            <a:spLocks noGrp="1"/>
          </p:cNvSpPr>
          <p:nvPr>
            <p:ph sz="half" idx="1"/>
          </p:nvPr>
        </p:nvSpPr>
        <p:spPr/>
        <p:txBody>
          <a:bodyPr/>
          <a:lstStyle/>
          <a:p>
            <a:r>
              <a:rPr lang="fr-CA" dirty="0" smtClean="0"/>
              <a:t>Un synthétiseur produit en général une description du circuit en termes de composantes de base. Les composantes de base incluent, entre autres :</a:t>
            </a:r>
          </a:p>
          <a:p>
            <a:pPr lvl="1"/>
            <a:r>
              <a:rPr lang="fr-CA" dirty="0" smtClean="0"/>
              <a:t>des fonctions logiques comme ET, OU, OUX;</a:t>
            </a:r>
          </a:p>
          <a:p>
            <a:pPr lvl="1"/>
            <a:r>
              <a:rPr lang="fr-CA" dirty="0" smtClean="0"/>
              <a:t>des multiplexeurs et décodeurs;</a:t>
            </a:r>
          </a:p>
          <a:p>
            <a:pPr lvl="1"/>
            <a:r>
              <a:rPr lang="fr-CA" dirty="0" smtClean="0"/>
              <a:t>des additionneurs, soustracteurs, accumulateurs, multiplicateurs;</a:t>
            </a:r>
          </a:p>
          <a:p>
            <a:pPr lvl="1"/>
            <a:r>
              <a:rPr lang="fr-CA" dirty="0" smtClean="0"/>
              <a:t>des bascules et loquets; et,</a:t>
            </a:r>
          </a:p>
          <a:p>
            <a:pPr lvl="1"/>
            <a:r>
              <a:rPr lang="fr-CA" dirty="0" smtClean="0"/>
              <a:t>d’autres composantes comme des blocs de mémoire, des générateurs d’horloge et des tampons.</a:t>
            </a:r>
          </a:p>
        </p:txBody>
      </p:sp>
      <p:sp>
        <p:nvSpPr>
          <p:cNvPr id="2" name="Espace réservé du contenu 1"/>
          <p:cNvSpPr>
            <a:spLocks noGrp="1"/>
          </p:cNvSpPr>
          <p:nvPr>
            <p:ph sz="half" idx="2"/>
          </p:nvPr>
        </p:nvSpPr>
        <p:spPr/>
        <p:txBody>
          <a:bodyPr/>
          <a:lstStyle/>
          <a:p>
            <a:r>
              <a:rPr lang="fr-CA" dirty="0"/>
              <a:t>Le processus d’association (</a:t>
            </a:r>
            <a:r>
              <a:rPr lang="fr-CA" i="1" dirty="0" err="1"/>
              <a:t>mapping</a:t>
            </a:r>
            <a:r>
              <a:rPr lang="fr-CA" dirty="0"/>
              <a:t>) consiste à associer des composantes de base à des blocs ou des groupes de blocs logiques du FPGA.</a:t>
            </a:r>
          </a:p>
          <a:p>
            <a:r>
              <a:rPr lang="fr-CA" dirty="0"/>
              <a:t>Par exemple, un groupe de portes logiques peut être combiné en une seule table de conversion d’un bloc logique.</a:t>
            </a:r>
          </a:p>
          <a:p>
            <a:endParaRPr lang="fr-CA" dirty="0"/>
          </a:p>
          <a:p>
            <a:endParaRPr lang="fr-CA" dirty="0"/>
          </a:p>
        </p:txBody>
      </p:sp>
      <p:sp>
        <p:nvSpPr>
          <p:cNvPr id="4" name="Espace réservé du numéro de diapositive 3"/>
          <p:cNvSpPr>
            <a:spLocks noGrp="1"/>
          </p:cNvSpPr>
          <p:nvPr>
            <p:ph type="sldNum" sz="quarter" idx="10"/>
          </p:nvPr>
        </p:nvSpPr>
        <p:spPr/>
        <p:txBody>
          <a:bodyPr/>
          <a:lstStyle/>
          <a:p>
            <a:pPr>
              <a:defRPr/>
            </a:pPr>
            <a:fld id="{83E01B03-D7F3-4FF0-B919-8D7BD13FA657}" type="slidenum">
              <a:rPr lang="fr-CA"/>
              <a:pPr>
                <a:defRPr/>
              </a:pPr>
              <a:t>4</a:t>
            </a:fld>
            <a:endParaRPr lang="fr-CA"/>
          </a:p>
        </p:txBody>
      </p:sp>
      <p:pic>
        <p:nvPicPr>
          <p:cNvPr id="6" name="Espace réservé du contenu 5" descr="mapping.wmf"/>
          <p:cNvPicPr>
            <a:picLocks/>
          </p:cNvPicPr>
          <p:nvPr/>
        </p:nvPicPr>
        <p:blipFill>
          <a:blip r:embed="rId2" cstate="print"/>
          <a:stretch>
            <a:fillRect/>
          </a:stretch>
        </p:blipFill>
        <p:spPr bwMode="auto">
          <a:xfrm>
            <a:off x="6477000" y="3733800"/>
            <a:ext cx="5105400" cy="2442369"/>
          </a:xfrm>
          <a:prstGeom prst="rect">
            <a:avLst/>
          </a:prstGeom>
          <a:noFill/>
          <a:ln w="9525">
            <a:noFill/>
            <a:miter lim="800000"/>
            <a:headEnd/>
            <a:tailEnd/>
          </a:ln>
        </p:spPr>
      </p:pic>
      <p:sp>
        <p:nvSpPr>
          <p:cNvPr id="7" name="ZoneTexte 6"/>
          <p:cNvSpPr txBox="1"/>
          <p:nvPr/>
        </p:nvSpPr>
        <p:spPr>
          <a:xfrm>
            <a:off x="6507892" y="5958666"/>
            <a:ext cx="4419600" cy="215444"/>
          </a:xfrm>
          <a:prstGeom prst="rect">
            <a:avLst/>
          </a:prstGeom>
          <a:noFill/>
        </p:spPr>
        <p:txBody>
          <a:bodyPr wrap="square" rtlCol="0">
            <a:spAutoFit/>
          </a:bodyPr>
          <a:lstStyle/>
          <a:p>
            <a:r>
              <a:rPr lang="fr-CA" sz="800" dirty="0"/>
              <a:t>source : fig. 8-8, </a:t>
            </a:r>
            <a:r>
              <a:rPr lang="fr-CA" sz="800" dirty="0" err="1"/>
              <a:t>Maxfield</a:t>
            </a:r>
            <a:r>
              <a:rPr lang="fr-CA" sz="800" dirty="0"/>
              <a:t>, © Mentor </a:t>
            </a:r>
            <a:r>
              <a:rPr lang="fr-CA" sz="800" dirty="0" err="1"/>
              <a:t>Graphics</a:t>
            </a:r>
            <a:r>
              <a:rPr lang="fr-CA" sz="800" dirty="0"/>
              <a:t> 2004</a:t>
            </a:r>
          </a:p>
        </p:txBody>
      </p:sp>
    </p:spTree>
    <p:extLst>
      <p:ext uri="{BB962C8B-B14F-4D97-AF65-F5344CB8AC3E}">
        <p14:creationId xmlns:p14="http://schemas.microsoft.com/office/powerpoint/2010/main" val="3535954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p:cNvSpPr>
            <a:spLocks noGrp="1"/>
          </p:cNvSpPr>
          <p:nvPr>
            <p:ph type="title"/>
          </p:nvPr>
        </p:nvSpPr>
        <p:spPr/>
        <p:txBody>
          <a:bodyPr/>
          <a:lstStyle/>
          <a:p>
            <a:r>
              <a:rPr lang="fr-CA" dirty="0" smtClean="0"/>
              <a:t>Placement</a:t>
            </a:r>
          </a:p>
        </p:txBody>
      </p:sp>
      <p:sp>
        <p:nvSpPr>
          <p:cNvPr id="43011" name="Espace réservé du contenu 2"/>
          <p:cNvSpPr>
            <a:spLocks noGrp="1"/>
          </p:cNvSpPr>
          <p:nvPr>
            <p:ph sz="half" idx="1"/>
          </p:nvPr>
        </p:nvSpPr>
        <p:spPr/>
        <p:txBody>
          <a:bodyPr/>
          <a:lstStyle/>
          <a:p>
            <a:r>
              <a:rPr lang="fr-CA" sz="1800" dirty="0" smtClean="0"/>
              <a:t>Le processus de placement consiste à choisir un endroit spécifique sur le FPGA pour chacune des ressources nécessaires.</a:t>
            </a:r>
          </a:p>
          <a:p>
            <a:r>
              <a:rPr lang="fr-CA" sz="1800" dirty="0" smtClean="0"/>
              <a:t>En pratique, on voudrait que des blocs qui communiquent entre eux soient disposés près les uns des autres. De cette façon, on simplifierait la tâche du routeur et on diminuerait les délais dus aux interconnexions.</a:t>
            </a:r>
          </a:p>
          <a:p>
            <a:r>
              <a:rPr lang="fr-CA" sz="1800" dirty="0"/>
              <a:t>Cependant, dans le cas d’une composante avec des liens vers beaucoup d’autres, ce n’est pas possible.</a:t>
            </a:r>
          </a:p>
          <a:p>
            <a:r>
              <a:rPr lang="fr-CA" sz="1800" dirty="0"/>
              <a:t>De plus, si on utilise une grande proportion des ressources du FPGA (&gt;  80%), le placeur n’a pas beaucoup de marge de manœuvre.</a:t>
            </a:r>
          </a:p>
          <a:p>
            <a:r>
              <a:rPr lang="fr-CA" sz="1800" dirty="0"/>
              <a:t>Les algorithmes de placement utilisent souvent des méthodes heuristiques comme le recuit simulé</a:t>
            </a:r>
            <a:r>
              <a:rPr lang="fr-CA" sz="1800" dirty="0" smtClean="0"/>
              <a:t>.</a:t>
            </a:r>
            <a:endParaRPr lang="fr-CA" sz="1800" dirty="0"/>
          </a:p>
        </p:txBody>
      </p:sp>
      <p:sp>
        <p:nvSpPr>
          <p:cNvPr id="2" name="Espace réservé du contenu 1"/>
          <p:cNvSpPr>
            <a:spLocks noGrp="1"/>
          </p:cNvSpPr>
          <p:nvPr>
            <p:ph sz="half" idx="2"/>
          </p:nvPr>
        </p:nvSpPr>
        <p:spPr/>
        <p:txBody>
          <a:bodyPr/>
          <a:lstStyle/>
          <a:p>
            <a:endParaRPr lang="fr-CA" dirty="0"/>
          </a:p>
          <a:p>
            <a:endParaRPr lang="fr-CA" dirty="0"/>
          </a:p>
        </p:txBody>
      </p:sp>
      <p:sp>
        <p:nvSpPr>
          <p:cNvPr id="4" name="Espace réservé du numéro de diapositive 3"/>
          <p:cNvSpPr>
            <a:spLocks noGrp="1"/>
          </p:cNvSpPr>
          <p:nvPr>
            <p:ph type="sldNum" sz="quarter" idx="10"/>
          </p:nvPr>
        </p:nvSpPr>
        <p:spPr/>
        <p:txBody>
          <a:bodyPr/>
          <a:lstStyle/>
          <a:p>
            <a:pPr>
              <a:defRPr/>
            </a:pPr>
            <a:fld id="{83E01B03-D7F3-4FF0-B919-8D7BD13FA657}" type="slidenum">
              <a:rPr lang="fr-CA"/>
              <a:pPr>
                <a:defRPr/>
              </a:pPr>
              <a:t>5</a:t>
            </a:fld>
            <a:endParaRPr lang="fr-CA"/>
          </a:p>
        </p:txBody>
      </p:sp>
      <p:grpSp>
        <p:nvGrpSpPr>
          <p:cNvPr id="6" name="Groupe 5"/>
          <p:cNvGrpSpPr>
            <a:grpSpLocks noChangeAspect="1"/>
          </p:cNvGrpSpPr>
          <p:nvPr/>
        </p:nvGrpSpPr>
        <p:grpSpPr>
          <a:xfrm>
            <a:off x="9213785" y="1699835"/>
            <a:ext cx="2765472" cy="2132359"/>
            <a:chOff x="6682294" y="1201708"/>
            <a:chExt cx="3456840" cy="2665449"/>
          </a:xfrm>
        </p:grpSpPr>
        <p:pic>
          <p:nvPicPr>
            <p:cNvPr id="7" name="Espace réservé du contenu 5" descr="fpgatout.wmf"/>
            <p:cNvPicPr>
              <a:picLocks noChangeAspect="1"/>
            </p:cNvPicPr>
            <p:nvPr/>
          </p:nvPicPr>
          <p:blipFill>
            <a:blip r:embed="rId2" cstate="print"/>
            <a:stretch>
              <a:fillRect/>
            </a:stretch>
          </p:blipFill>
          <p:spPr bwMode="auto">
            <a:xfrm>
              <a:off x="6682294" y="1201708"/>
              <a:ext cx="3456840" cy="2665449"/>
            </a:xfrm>
            <a:prstGeom prst="rect">
              <a:avLst/>
            </a:prstGeom>
            <a:solidFill>
              <a:schemeClr val="bg1"/>
            </a:solidFill>
            <a:ln w="9525">
              <a:noFill/>
              <a:miter lim="800000"/>
              <a:headEnd/>
              <a:tailEnd/>
            </a:ln>
          </p:spPr>
        </p:pic>
        <p:sp>
          <p:nvSpPr>
            <p:cNvPr id="8" name="Rectangle 7"/>
            <p:cNvSpPr/>
            <p:nvPr/>
          </p:nvSpPr>
          <p:spPr>
            <a:xfrm>
              <a:off x="7812112" y="1895454"/>
              <a:ext cx="182565" cy="219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nvSpPr>
          <p:spPr>
            <a:xfrm>
              <a:off x="8323294" y="1895454"/>
              <a:ext cx="182565" cy="2190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Rectangle 9"/>
            <p:cNvSpPr/>
            <p:nvPr/>
          </p:nvSpPr>
          <p:spPr>
            <a:xfrm>
              <a:off x="7812112" y="2406636"/>
              <a:ext cx="182565" cy="2190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p:cNvSpPr/>
            <p:nvPr/>
          </p:nvSpPr>
          <p:spPr>
            <a:xfrm>
              <a:off x="7264417" y="1895454"/>
              <a:ext cx="182565" cy="2190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Rectangle 11"/>
            <p:cNvSpPr/>
            <p:nvPr/>
          </p:nvSpPr>
          <p:spPr>
            <a:xfrm>
              <a:off x="9382171" y="2954331"/>
              <a:ext cx="182565" cy="2190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grpSp>
        <p:nvGrpSpPr>
          <p:cNvPr id="13" name="Groupe 12"/>
          <p:cNvGrpSpPr>
            <a:grpSpLocks noChangeAspect="1"/>
          </p:cNvGrpSpPr>
          <p:nvPr/>
        </p:nvGrpSpPr>
        <p:grpSpPr>
          <a:xfrm>
            <a:off x="6223544" y="3963641"/>
            <a:ext cx="2765472" cy="2132359"/>
            <a:chOff x="1970031" y="4049722"/>
            <a:chExt cx="3456840" cy="2665449"/>
          </a:xfrm>
        </p:grpSpPr>
        <p:pic>
          <p:nvPicPr>
            <p:cNvPr id="14" name="Espace réservé du contenu 5" descr="fpgatout.wmf"/>
            <p:cNvPicPr>
              <a:picLocks noChangeAspect="1"/>
            </p:cNvPicPr>
            <p:nvPr/>
          </p:nvPicPr>
          <p:blipFill>
            <a:blip r:embed="rId2" cstate="print"/>
            <a:stretch>
              <a:fillRect/>
            </a:stretch>
          </p:blipFill>
          <p:spPr bwMode="auto">
            <a:xfrm>
              <a:off x="1970031" y="4049722"/>
              <a:ext cx="3456840" cy="2665449"/>
            </a:xfrm>
            <a:prstGeom prst="rect">
              <a:avLst/>
            </a:prstGeom>
            <a:solidFill>
              <a:schemeClr val="bg1"/>
            </a:solidFill>
            <a:ln w="9525">
              <a:noFill/>
              <a:miter lim="800000"/>
              <a:headEnd/>
              <a:tailEnd/>
            </a:ln>
          </p:spPr>
        </p:pic>
        <p:sp>
          <p:nvSpPr>
            <p:cNvPr id="15" name="Rectangle 14"/>
            <p:cNvSpPr/>
            <p:nvPr/>
          </p:nvSpPr>
          <p:spPr>
            <a:xfrm>
              <a:off x="4671994" y="5291163"/>
              <a:ext cx="182565" cy="219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 name="Rectangle 15"/>
            <p:cNvSpPr/>
            <p:nvPr/>
          </p:nvSpPr>
          <p:spPr>
            <a:xfrm>
              <a:off x="4671994" y="4743468"/>
              <a:ext cx="182565" cy="2190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p:cNvSpPr/>
            <p:nvPr/>
          </p:nvSpPr>
          <p:spPr>
            <a:xfrm>
              <a:off x="4160812" y="4743468"/>
              <a:ext cx="182565" cy="2190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8" name="Rectangle 17"/>
            <p:cNvSpPr/>
            <p:nvPr/>
          </p:nvSpPr>
          <p:spPr>
            <a:xfrm>
              <a:off x="3101935" y="4743468"/>
              <a:ext cx="182565" cy="2190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p:cNvSpPr/>
            <p:nvPr/>
          </p:nvSpPr>
          <p:spPr>
            <a:xfrm>
              <a:off x="4160812" y="5291163"/>
              <a:ext cx="182565" cy="2190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grpSp>
        <p:nvGrpSpPr>
          <p:cNvPr id="20" name="Groupe 19"/>
          <p:cNvGrpSpPr>
            <a:grpSpLocks noChangeAspect="1"/>
          </p:cNvGrpSpPr>
          <p:nvPr/>
        </p:nvGrpSpPr>
        <p:grpSpPr>
          <a:xfrm>
            <a:off x="9213785" y="3963641"/>
            <a:ext cx="2765472" cy="2132359"/>
            <a:chOff x="6680208" y="4049722"/>
            <a:chExt cx="3456840" cy="2665449"/>
          </a:xfrm>
        </p:grpSpPr>
        <p:pic>
          <p:nvPicPr>
            <p:cNvPr id="21" name="Espace réservé du contenu 5" descr="fpgatout.wmf"/>
            <p:cNvPicPr>
              <a:picLocks noChangeAspect="1"/>
            </p:cNvPicPr>
            <p:nvPr/>
          </p:nvPicPr>
          <p:blipFill>
            <a:blip r:embed="rId2" cstate="print"/>
            <a:stretch>
              <a:fillRect/>
            </a:stretch>
          </p:blipFill>
          <p:spPr bwMode="auto">
            <a:xfrm>
              <a:off x="6680208" y="4049722"/>
              <a:ext cx="3456840" cy="2665449"/>
            </a:xfrm>
            <a:prstGeom prst="rect">
              <a:avLst/>
            </a:prstGeom>
            <a:solidFill>
              <a:schemeClr val="bg1"/>
            </a:solidFill>
            <a:ln w="9525">
              <a:noFill/>
              <a:miter lim="800000"/>
              <a:headEnd/>
              <a:tailEnd/>
            </a:ln>
          </p:spPr>
        </p:pic>
        <p:sp>
          <p:nvSpPr>
            <p:cNvPr id="22" name="Rectangle 21"/>
            <p:cNvSpPr/>
            <p:nvPr/>
          </p:nvSpPr>
          <p:spPr>
            <a:xfrm>
              <a:off x="7264417" y="5254650"/>
              <a:ext cx="182565" cy="219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3" name="Rectangle 22"/>
            <p:cNvSpPr/>
            <p:nvPr/>
          </p:nvSpPr>
          <p:spPr>
            <a:xfrm>
              <a:off x="7812112" y="5254650"/>
              <a:ext cx="182565" cy="2190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nvSpPr>
          <p:spPr>
            <a:xfrm>
              <a:off x="7264417" y="4743468"/>
              <a:ext cx="182565" cy="2190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5" name="Rectangle 24"/>
            <p:cNvSpPr/>
            <p:nvPr/>
          </p:nvSpPr>
          <p:spPr>
            <a:xfrm>
              <a:off x="7812112" y="5802345"/>
              <a:ext cx="182565" cy="2190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6" name="Rectangle 25"/>
            <p:cNvSpPr/>
            <p:nvPr/>
          </p:nvSpPr>
          <p:spPr>
            <a:xfrm>
              <a:off x="7775599" y="4743468"/>
              <a:ext cx="182565" cy="2190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grpSp>
        <p:nvGrpSpPr>
          <p:cNvPr id="3" name="Groupe 2"/>
          <p:cNvGrpSpPr>
            <a:grpSpLocks noChangeAspect="1"/>
          </p:cNvGrpSpPr>
          <p:nvPr/>
        </p:nvGrpSpPr>
        <p:grpSpPr>
          <a:xfrm>
            <a:off x="6214251" y="1699834"/>
            <a:ext cx="2765472" cy="2132359"/>
            <a:chOff x="1972117" y="1201708"/>
            <a:chExt cx="3456840" cy="2665449"/>
          </a:xfrm>
        </p:grpSpPr>
        <p:pic>
          <p:nvPicPr>
            <p:cNvPr id="27" name="Espace réservé du contenu 5" descr="fpgatout.wmf"/>
            <p:cNvPicPr>
              <a:picLocks noChangeAspect="1"/>
            </p:cNvPicPr>
            <p:nvPr/>
          </p:nvPicPr>
          <p:blipFill>
            <a:blip r:embed="rId2" cstate="print"/>
            <a:stretch>
              <a:fillRect/>
            </a:stretch>
          </p:blipFill>
          <p:spPr bwMode="auto">
            <a:xfrm>
              <a:off x="1972117" y="1201708"/>
              <a:ext cx="3456840" cy="2665449"/>
            </a:xfrm>
            <a:prstGeom prst="rect">
              <a:avLst/>
            </a:prstGeom>
            <a:solidFill>
              <a:schemeClr val="bg1"/>
            </a:solidFill>
            <a:ln w="9525">
              <a:noFill/>
              <a:miter lim="800000"/>
              <a:headEnd/>
              <a:tailEnd/>
            </a:ln>
          </p:spPr>
        </p:pic>
        <p:sp>
          <p:nvSpPr>
            <p:cNvPr id="28" name="Rectangle 27"/>
            <p:cNvSpPr/>
            <p:nvPr/>
          </p:nvSpPr>
          <p:spPr>
            <a:xfrm>
              <a:off x="3101935" y="1895454"/>
              <a:ext cx="182565" cy="219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9" name="Rectangle 28"/>
            <p:cNvSpPr/>
            <p:nvPr/>
          </p:nvSpPr>
          <p:spPr>
            <a:xfrm>
              <a:off x="3613117" y="1895454"/>
              <a:ext cx="182565" cy="2190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0" name="Rectangle 29"/>
            <p:cNvSpPr/>
            <p:nvPr/>
          </p:nvSpPr>
          <p:spPr>
            <a:xfrm>
              <a:off x="4124299" y="2406636"/>
              <a:ext cx="182565" cy="2190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1" name="Rectangle 30"/>
            <p:cNvSpPr/>
            <p:nvPr/>
          </p:nvSpPr>
          <p:spPr>
            <a:xfrm>
              <a:off x="3613117" y="2406636"/>
              <a:ext cx="182565" cy="2190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2" name="Rectangle 31"/>
            <p:cNvSpPr/>
            <p:nvPr/>
          </p:nvSpPr>
          <p:spPr>
            <a:xfrm>
              <a:off x="3613117" y="2954331"/>
              <a:ext cx="182565" cy="2190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Tree>
    <p:extLst>
      <p:ext uri="{BB962C8B-B14F-4D97-AF65-F5344CB8AC3E}">
        <p14:creationId xmlns:p14="http://schemas.microsoft.com/office/powerpoint/2010/main" val="3558140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p:cNvSpPr>
            <a:spLocks noGrp="1"/>
          </p:cNvSpPr>
          <p:nvPr>
            <p:ph type="title"/>
          </p:nvPr>
        </p:nvSpPr>
        <p:spPr/>
        <p:txBody>
          <a:bodyPr/>
          <a:lstStyle/>
          <a:p>
            <a:r>
              <a:rPr lang="fr-CA" dirty="0" smtClean="0"/>
              <a:t>Placement</a:t>
            </a:r>
          </a:p>
        </p:txBody>
      </p:sp>
      <p:sp>
        <p:nvSpPr>
          <p:cNvPr id="43011" name="Espace réservé du contenu 2"/>
          <p:cNvSpPr>
            <a:spLocks noGrp="1"/>
          </p:cNvSpPr>
          <p:nvPr>
            <p:ph sz="half" idx="1"/>
          </p:nvPr>
        </p:nvSpPr>
        <p:spPr/>
        <p:txBody>
          <a:bodyPr/>
          <a:lstStyle/>
          <a:p>
            <a:r>
              <a:rPr lang="fr-CA" dirty="0" smtClean="0"/>
              <a:t>Les objectifs généraux du placement sont:</a:t>
            </a:r>
          </a:p>
          <a:p>
            <a:pPr lvl="1"/>
            <a:r>
              <a:rPr lang="fr-CA" dirty="0" smtClean="0"/>
              <a:t>garantir qu’un routage existe;</a:t>
            </a:r>
          </a:p>
          <a:p>
            <a:pPr lvl="1"/>
            <a:r>
              <a:rPr lang="fr-CA" dirty="0" smtClean="0"/>
              <a:t>minimiser la longueur des chemins entre les composantes;</a:t>
            </a:r>
          </a:p>
          <a:p>
            <a:pPr lvl="1"/>
            <a:r>
              <a:rPr lang="fr-CA" dirty="0" smtClean="0"/>
              <a:t>minimiser la consommation de puissance (moins vrai pour FPGA); et,</a:t>
            </a:r>
          </a:p>
          <a:p>
            <a:pPr lvl="1"/>
            <a:r>
              <a:rPr lang="fr-CA" dirty="0" smtClean="0"/>
              <a:t>minimiser le bruit entre les signaux (moins vrai pour FPGA).</a:t>
            </a:r>
          </a:p>
          <a:p>
            <a:r>
              <a:rPr lang="fr-CA" dirty="0" smtClean="0"/>
              <a:t>Les métriques suivantes peuvent permettre de comparer deux solutions de placement:</a:t>
            </a:r>
          </a:p>
          <a:p>
            <a:pPr lvl="1"/>
            <a:r>
              <a:rPr lang="fr-CA" dirty="0" smtClean="0"/>
              <a:t>la longueur totale des interconnexions;</a:t>
            </a:r>
          </a:p>
          <a:p>
            <a:pPr lvl="1"/>
            <a:r>
              <a:rPr lang="fr-CA" dirty="0" smtClean="0"/>
              <a:t>le délai le plus long; et,</a:t>
            </a:r>
          </a:p>
          <a:p>
            <a:pPr lvl="1"/>
            <a:r>
              <a:rPr lang="fr-CA" dirty="0" smtClean="0"/>
              <a:t>la congestion des interconnexions.</a:t>
            </a:r>
          </a:p>
        </p:txBody>
      </p:sp>
      <p:sp>
        <p:nvSpPr>
          <p:cNvPr id="4" name="Espace réservé du numéro de diapositive 3"/>
          <p:cNvSpPr>
            <a:spLocks noGrp="1"/>
          </p:cNvSpPr>
          <p:nvPr>
            <p:ph type="sldNum" sz="quarter" idx="10"/>
          </p:nvPr>
        </p:nvSpPr>
        <p:spPr/>
        <p:txBody>
          <a:bodyPr/>
          <a:lstStyle/>
          <a:p>
            <a:pPr>
              <a:defRPr/>
            </a:pPr>
            <a:fld id="{83E01B03-D7F3-4FF0-B919-8D7BD13FA657}" type="slidenum">
              <a:rPr lang="fr-CA"/>
              <a:pPr>
                <a:defRPr/>
              </a:pPr>
              <a:t>6</a:t>
            </a:fld>
            <a:endParaRPr lang="fr-CA"/>
          </a:p>
        </p:txBody>
      </p:sp>
      <p:sp>
        <p:nvSpPr>
          <p:cNvPr id="5" name="Espace réservé du contenu 1"/>
          <p:cNvSpPr txBox="1">
            <a:spLocks/>
          </p:cNvSpPr>
          <p:nvPr/>
        </p:nvSpPr>
        <p:spPr>
          <a:xfrm>
            <a:off x="6197600" y="1600201"/>
            <a:ext cx="5791200" cy="4648199"/>
          </a:xfrm>
          <a:prstGeom prst="rect">
            <a:avLst/>
          </a:prstGeom>
        </p:spPr>
        <p:txBody>
          <a:bodyPr/>
          <a:lst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fr-CA" smtClean="0"/>
          </a:p>
          <a:p>
            <a:endParaRPr lang="fr-CA" dirty="0"/>
          </a:p>
        </p:txBody>
      </p:sp>
      <p:grpSp>
        <p:nvGrpSpPr>
          <p:cNvPr id="6" name="Groupe 5"/>
          <p:cNvGrpSpPr>
            <a:grpSpLocks noChangeAspect="1"/>
          </p:cNvGrpSpPr>
          <p:nvPr/>
        </p:nvGrpSpPr>
        <p:grpSpPr>
          <a:xfrm>
            <a:off x="9213785" y="1699835"/>
            <a:ext cx="2765472" cy="2132359"/>
            <a:chOff x="6682294" y="1201708"/>
            <a:chExt cx="3456840" cy="2665449"/>
          </a:xfrm>
        </p:grpSpPr>
        <p:pic>
          <p:nvPicPr>
            <p:cNvPr id="7" name="Espace réservé du contenu 5" descr="fpgatout.wmf"/>
            <p:cNvPicPr>
              <a:picLocks noChangeAspect="1"/>
            </p:cNvPicPr>
            <p:nvPr/>
          </p:nvPicPr>
          <p:blipFill>
            <a:blip r:embed="rId2" cstate="print"/>
            <a:stretch>
              <a:fillRect/>
            </a:stretch>
          </p:blipFill>
          <p:spPr bwMode="auto">
            <a:xfrm>
              <a:off x="6682294" y="1201708"/>
              <a:ext cx="3456840" cy="2665449"/>
            </a:xfrm>
            <a:prstGeom prst="rect">
              <a:avLst/>
            </a:prstGeom>
            <a:solidFill>
              <a:schemeClr val="bg1"/>
            </a:solidFill>
            <a:ln w="9525">
              <a:noFill/>
              <a:miter lim="800000"/>
              <a:headEnd/>
              <a:tailEnd/>
            </a:ln>
          </p:spPr>
        </p:pic>
        <p:sp>
          <p:nvSpPr>
            <p:cNvPr id="8" name="Rectangle 7"/>
            <p:cNvSpPr/>
            <p:nvPr/>
          </p:nvSpPr>
          <p:spPr>
            <a:xfrm>
              <a:off x="7812112" y="1895454"/>
              <a:ext cx="182565" cy="219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nvSpPr>
          <p:spPr>
            <a:xfrm>
              <a:off x="8323294" y="1895454"/>
              <a:ext cx="182565" cy="2190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Rectangle 9"/>
            <p:cNvSpPr/>
            <p:nvPr/>
          </p:nvSpPr>
          <p:spPr>
            <a:xfrm>
              <a:off x="7812112" y="2406636"/>
              <a:ext cx="182565" cy="2190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p:cNvSpPr/>
            <p:nvPr/>
          </p:nvSpPr>
          <p:spPr>
            <a:xfrm>
              <a:off x="7264417" y="1895454"/>
              <a:ext cx="182565" cy="2190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Rectangle 11"/>
            <p:cNvSpPr/>
            <p:nvPr/>
          </p:nvSpPr>
          <p:spPr>
            <a:xfrm>
              <a:off x="9382171" y="2954331"/>
              <a:ext cx="182565" cy="2190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grpSp>
        <p:nvGrpSpPr>
          <p:cNvPr id="13" name="Groupe 12"/>
          <p:cNvGrpSpPr>
            <a:grpSpLocks noChangeAspect="1"/>
          </p:cNvGrpSpPr>
          <p:nvPr/>
        </p:nvGrpSpPr>
        <p:grpSpPr>
          <a:xfrm>
            <a:off x="6223544" y="3963641"/>
            <a:ext cx="2765472" cy="2132359"/>
            <a:chOff x="1970031" y="4049722"/>
            <a:chExt cx="3456840" cy="2665449"/>
          </a:xfrm>
        </p:grpSpPr>
        <p:pic>
          <p:nvPicPr>
            <p:cNvPr id="14" name="Espace réservé du contenu 5" descr="fpgatout.wmf"/>
            <p:cNvPicPr>
              <a:picLocks noChangeAspect="1"/>
            </p:cNvPicPr>
            <p:nvPr/>
          </p:nvPicPr>
          <p:blipFill>
            <a:blip r:embed="rId2" cstate="print"/>
            <a:stretch>
              <a:fillRect/>
            </a:stretch>
          </p:blipFill>
          <p:spPr bwMode="auto">
            <a:xfrm>
              <a:off x="1970031" y="4049722"/>
              <a:ext cx="3456840" cy="2665449"/>
            </a:xfrm>
            <a:prstGeom prst="rect">
              <a:avLst/>
            </a:prstGeom>
            <a:solidFill>
              <a:schemeClr val="bg1"/>
            </a:solidFill>
            <a:ln w="9525">
              <a:noFill/>
              <a:miter lim="800000"/>
              <a:headEnd/>
              <a:tailEnd/>
            </a:ln>
          </p:spPr>
        </p:pic>
        <p:sp>
          <p:nvSpPr>
            <p:cNvPr id="15" name="Rectangle 14"/>
            <p:cNvSpPr/>
            <p:nvPr/>
          </p:nvSpPr>
          <p:spPr>
            <a:xfrm>
              <a:off x="4671994" y="5291163"/>
              <a:ext cx="182565" cy="219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 name="Rectangle 15"/>
            <p:cNvSpPr/>
            <p:nvPr/>
          </p:nvSpPr>
          <p:spPr>
            <a:xfrm>
              <a:off x="4671994" y="4743468"/>
              <a:ext cx="182565" cy="2190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p:cNvSpPr/>
            <p:nvPr/>
          </p:nvSpPr>
          <p:spPr>
            <a:xfrm>
              <a:off x="4160812" y="4743468"/>
              <a:ext cx="182565" cy="2190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8" name="Rectangle 17"/>
            <p:cNvSpPr/>
            <p:nvPr/>
          </p:nvSpPr>
          <p:spPr>
            <a:xfrm>
              <a:off x="3101935" y="4743468"/>
              <a:ext cx="182565" cy="2190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p:cNvSpPr/>
            <p:nvPr/>
          </p:nvSpPr>
          <p:spPr>
            <a:xfrm>
              <a:off x="4160812" y="5291163"/>
              <a:ext cx="182565" cy="2190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grpSp>
        <p:nvGrpSpPr>
          <p:cNvPr id="20" name="Groupe 19"/>
          <p:cNvGrpSpPr>
            <a:grpSpLocks noChangeAspect="1"/>
          </p:cNvGrpSpPr>
          <p:nvPr/>
        </p:nvGrpSpPr>
        <p:grpSpPr>
          <a:xfrm>
            <a:off x="9213785" y="3963641"/>
            <a:ext cx="2765472" cy="2132359"/>
            <a:chOff x="6680208" y="4049722"/>
            <a:chExt cx="3456840" cy="2665449"/>
          </a:xfrm>
        </p:grpSpPr>
        <p:pic>
          <p:nvPicPr>
            <p:cNvPr id="21" name="Espace réservé du contenu 5" descr="fpgatout.wmf"/>
            <p:cNvPicPr>
              <a:picLocks noChangeAspect="1"/>
            </p:cNvPicPr>
            <p:nvPr/>
          </p:nvPicPr>
          <p:blipFill>
            <a:blip r:embed="rId2" cstate="print"/>
            <a:stretch>
              <a:fillRect/>
            </a:stretch>
          </p:blipFill>
          <p:spPr bwMode="auto">
            <a:xfrm>
              <a:off x="6680208" y="4049722"/>
              <a:ext cx="3456840" cy="2665449"/>
            </a:xfrm>
            <a:prstGeom prst="rect">
              <a:avLst/>
            </a:prstGeom>
            <a:solidFill>
              <a:schemeClr val="bg1"/>
            </a:solidFill>
            <a:ln w="9525">
              <a:noFill/>
              <a:miter lim="800000"/>
              <a:headEnd/>
              <a:tailEnd/>
            </a:ln>
          </p:spPr>
        </p:pic>
        <p:sp>
          <p:nvSpPr>
            <p:cNvPr id="22" name="Rectangle 21"/>
            <p:cNvSpPr/>
            <p:nvPr/>
          </p:nvSpPr>
          <p:spPr>
            <a:xfrm>
              <a:off x="7264417" y="5254650"/>
              <a:ext cx="182565" cy="219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3" name="Rectangle 22"/>
            <p:cNvSpPr/>
            <p:nvPr/>
          </p:nvSpPr>
          <p:spPr>
            <a:xfrm>
              <a:off x="7812112" y="5254650"/>
              <a:ext cx="182565" cy="2190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nvSpPr>
          <p:spPr>
            <a:xfrm>
              <a:off x="7264417" y="4743468"/>
              <a:ext cx="182565" cy="2190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5" name="Rectangle 24"/>
            <p:cNvSpPr/>
            <p:nvPr/>
          </p:nvSpPr>
          <p:spPr>
            <a:xfrm>
              <a:off x="7812112" y="5802345"/>
              <a:ext cx="182565" cy="2190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6" name="Rectangle 25"/>
            <p:cNvSpPr/>
            <p:nvPr/>
          </p:nvSpPr>
          <p:spPr>
            <a:xfrm>
              <a:off x="7775599" y="4743468"/>
              <a:ext cx="182565" cy="2190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grpSp>
        <p:nvGrpSpPr>
          <p:cNvPr id="27" name="Groupe 26"/>
          <p:cNvGrpSpPr>
            <a:grpSpLocks noChangeAspect="1"/>
          </p:cNvGrpSpPr>
          <p:nvPr/>
        </p:nvGrpSpPr>
        <p:grpSpPr>
          <a:xfrm>
            <a:off x="6214251" y="1699834"/>
            <a:ext cx="2765472" cy="2132359"/>
            <a:chOff x="1972117" y="1201708"/>
            <a:chExt cx="3456840" cy="2665449"/>
          </a:xfrm>
        </p:grpSpPr>
        <p:pic>
          <p:nvPicPr>
            <p:cNvPr id="28" name="Espace réservé du contenu 5" descr="fpgatout.wmf"/>
            <p:cNvPicPr>
              <a:picLocks noChangeAspect="1"/>
            </p:cNvPicPr>
            <p:nvPr/>
          </p:nvPicPr>
          <p:blipFill>
            <a:blip r:embed="rId2" cstate="print"/>
            <a:stretch>
              <a:fillRect/>
            </a:stretch>
          </p:blipFill>
          <p:spPr bwMode="auto">
            <a:xfrm>
              <a:off x="1972117" y="1201708"/>
              <a:ext cx="3456840" cy="2665449"/>
            </a:xfrm>
            <a:prstGeom prst="rect">
              <a:avLst/>
            </a:prstGeom>
            <a:solidFill>
              <a:schemeClr val="bg1"/>
            </a:solidFill>
            <a:ln w="9525">
              <a:noFill/>
              <a:miter lim="800000"/>
              <a:headEnd/>
              <a:tailEnd/>
            </a:ln>
          </p:spPr>
        </p:pic>
        <p:sp>
          <p:nvSpPr>
            <p:cNvPr id="29" name="Rectangle 28"/>
            <p:cNvSpPr/>
            <p:nvPr/>
          </p:nvSpPr>
          <p:spPr>
            <a:xfrm>
              <a:off x="3101935" y="1895454"/>
              <a:ext cx="182565" cy="219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0" name="Rectangle 29"/>
            <p:cNvSpPr/>
            <p:nvPr/>
          </p:nvSpPr>
          <p:spPr>
            <a:xfrm>
              <a:off x="3613117" y="1895454"/>
              <a:ext cx="182565" cy="2190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1" name="Rectangle 30"/>
            <p:cNvSpPr/>
            <p:nvPr/>
          </p:nvSpPr>
          <p:spPr>
            <a:xfrm>
              <a:off x="4124299" y="2406636"/>
              <a:ext cx="182565" cy="2190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2" name="Rectangle 31"/>
            <p:cNvSpPr/>
            <p:nvPr/>
          </p:nvSpPr>
          <p:spPr>
            <a:xfrm>
              <a:off x="3613117" y="2406636"/>
              <a:ext cx="182565" cy="2190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3" name="Rectangle 32"/>
            <p:cNvSpPr/>
            <p:nvPr/>
          </p:nvSpPr>
          <p:spPr>
            <a:xfrm>
              <a:off x="3613117" y="2954331"/>
              <a:ext cx="182565" cy="2190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Tree>
    <p:extLst>
      <p:ext uri="{BB962C8B-B14F-4D97-AF65-F5344CB8AC3E}">
        <p14:creationId xmlns:p14="http://schemas.microsoft.com/office/powerpoint/2010/main" val="1305434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p:cNvSpPr>
            <a:spLocks noGrp="1"/>
          </p:cNvSpPr>
          <p:nvPr>
            <p:ph type="title"/>
          </p:nvPr>
        </p:nvSpPr>
        <p:spPr/>
        <p:txBody>
          <a:bodyPr/>
          <a:lstStyle/>
          <a:p>
            <a:r>
              <a:rPr lang="fr-CA" dirty="0" smtClean="0"/>
              <a:t>Routage</a:t>
            </a:r>
          </a:p>
        </p:txBody>
      </p:sp>
      <p:sp>
        <p:nvSpPr>
          <p:cNvPr id="43011" name="Espace réservé du contenu 2"/>
          <p:cNvSpPr>
            <a:spLocks noGrp="1"/>
          </p:cNvSpPr>
          <p:nvPr>
            <p:ph sz="half" idx="1"/>
          </p:nvPr>
        </p:nvSpPr>
        <p:spPr/>
        <p:txBody>
          <a:bodyPr/>
          <a:lstStyle/>
          <a:p>
            <a:r>
              <a:rPr lang="fr-CA" sz="1800" dirty="0" smtClean="0"/>
              <a:t>Le processus de routage consiste à établir des connexions entre les ressources.</a:t>
            </a:r>
          </a:p>
          <a:p>
            <a:r>
              <a:rPr lang="fr-CA" sz="1800" dirty="0" smtClean="0"/>
              <a:t>Le processus de routage est aussi souvent basé sur des méthodes heuristiques.</a:t>
            </a:r>
          </a:p>
          <a:p>
            <a:r>
              <a:rPr lang="fr-CA" sz="1800" dirty="0" smtClean="0"/>
              <a:t>Le problème vient du fait qu’il existe un nombre limité de ressources d’interconnexions entre les blocs logiques d’un FPGA.</a:t>
            </a:r>
          </a:p>
          <a:p>
            <a:r>
              <a:rPr lang="fr-CA" sz="1800" dirty="0" smtClean="0"/>
              <a:t>Il peut être impossible de router un circuit étant donné un placement. Dans un tel cas, le placeur doit effectuer un nouveau placement pour donner plus de flexibilité au routeur.</a:t>
            </a:r>
          </a:p>
          <a:p>
            <a:r>
              <a:rPr lang="fr-CA" sz="1800" dirty="0" smtClean="0"/>
              <a:t>Le routeur doit router trois types de connexions:</a:t>
            </a:r>
          </a:p>
          <a:p>
            <a:pPr lvl="1"/>
            <a:r>
              <a:rPr lang="fr-CA" sz="1600" dirty="0" smtClean="0"/>
              <a:t>les horloges et les signaux de réinitialisation;</a:t>
            </a:r>
          </a:p>
          <a:p>
            <a:pPr lvl="1"/>
            <a:r>
              <a:rPr lang="fr-CA" sz="1600" dirty="0" smtClean="0"/>
              <a:t>les connexions entre les blocs logiques;</a:t>
            </a:r>
          </a:p>
          <a:p>
            <a:pPr lvl="1"/>
            <a:r>
              <a:rPr lang="fr-CA" sz="1600" dirty="0" smtClean="0"/>
              <a:t>les connexions entre les blocs logiques et les blocs </a:t>
            </a:r>
            <a:r>
              <a:rPr lang="fr-CA" sz="1600" dirty="0" smtClean="0"/>
              <a:t>d’entrée/sortie.</a:t>
            </a:r>
            <a:endParaRPr lang="fr-CA" sz="1600" dirty="0" smtClean="0"/>
          </a:p>
          <a:p>
            <a:endParaRPr lang="fr-CA" sz="1800" dirty="0" smtClean="0"/>
          </a:p>
        </p:txBody>
      </p:sp>
      <p:sp>
        <p:nvSpPr>
          <p:cNvPr id="4" name="Espace réservé du numéro de diapositive 3"/>
          <p:cNvSpPr>
            <a:spLocks noGrp="1"/>
          </p:cNvSpPr>
          <p:nvPr>
            <p:ph type="sldNum" sz="quarter" idx="10"/>
          </p:nvPr>
        </p:nvSpPr>
        <p:spPr/>
        <p:txBody>
          <a:bodyPr/>
          <a:lstStyle/>
          <a:p>
            <a:pPr>
              <a:defRPr/>
            </a:pPr>
            <a:fld id="{83E01B03-D7F3-4FF0-B919-8D7BD13FA657}" type="slidenum">
              <a:rPr lang="fr-CA"/>
              <a:pPr>
                <a:defRPr/>
              </a:pPr>
              <a:t>7</a:t>
            </a:fld>
            <a:endParaRPr lang="fr-CA"/>
          </a:p>
        </p:txBody>
      </p:sp>
      <p:grpSp>
        <p:nvGrpSpPr>
          <p:cNvPr id="5" name="Groupe 4"/>
          <p:cNvGrpSpPr>
            <a:grpSpLocks noChangeAspect="1"/>
          </p:cNvGrpSpPr>
          <p:nvPr/>
        </p:nvGrpSpPr>
        <p:grpSpPr>
          <a:xfrm>
            <a:off x="6248400" y="1671918"/>
            <a:ext cx="5638800" cy="4347882"/>
            <a:chOff x="1972117" y="1201708"/>
            <a:chExt cx="3456840" cy="2665449"/>
          </a:xfrm>
        </p:grpSpPr>
        <p:pic>
          <p:nvPicPr>
            <p:cNvPr id="6" name="Espace réservé du contenu 5" descr="fpgatout.wmf"/>
            <p:cNvPicPr>
              <a:picLocks noChangeAspect="1"/>
            </p:cNvPicPr>
            <p:nvPr/>
          </p:nvPicPr>
          <p:blipFill>
            <a:blip r:embed="rId2" cstate="print"/>
            <a:stretch>
              <a:fillRect/>
            </a:stretch>
          </p:blipFill>
          <p:spPr bwMode="auto">
            <a:xfrm>
              <a:off x="1972117" y="1201708"/>
              <a:ext cx="3456840" cy="2665449"/>
            </a:xfrm>
            <a:prstGeom prst="rect">
              <a:avLst/>
            </a:prstGeom>
            <a:solidFill>
              <a:schemeClr val="bg1"/>
            </a:solidFill>
            <a:ln w="9525">
              <a:noFill/>
              <a:miter lim="800000"/>
              <a:headEnd/>
              <a:tailEnd/>
            </a:ln>
          </p:spPr>
        </p:pic>
        <p:sp>
          <p:nvSpPr>
            <p:cNvPr id="7" name="Rectangle 6"/>
            <p:cNvSpPr/>
            <p:nvPr/>
          </p:nvSpPr>
          <p:spPr>
            <a:xfrm>
              <a:off x="3101935" y="1895454"/>
              <a:ext cx="182565" cy="219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p:cNvSpPr/>
            <p:nvPr/>
          </p:nvSpPr>
          <p:spPr>
            <a:xfrm>
              <a:off x="3613117" y="1895454"/>
              <a:ext cx="182565" cy="2190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nvSpPr>
          <p:spPr>
            <a:xfrm>
              <a:off x="4124299" y="2406636"/>
              <a:ext cx="182565" cy="2190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Rectangle 9"/>
            <p:cNvSpPr/>
            <p:nvPr/>
          </p:nvSpPr>
          <p:spPr>
            <a:xfrm>
              <a:off x="3613117" y="2406636"/>
              <a:ext cx="182565" cy="2190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p:cNvSpPr/>
            <p:nvPr/>
          </p:nvSpPr>
          <p:spPr>
            <a:xfrm>
              <a:off x="3613117" y="2954331"/>
              <a:ext cx="182565" cy="2190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Tree>
    <p:extLst>
      <p:ext uri="{BB962C8B-B14F-4D97-AF65-F5344CB8AC3E}">
        <p14:creationId xmlns:p14="http://schemas.microsoft.com/office/powerpoint/2010/main" val="3320678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p:cNvSpPr>
            <a:spLocks noGrp="1"/>
          </p:cNvSpPr>
          <p:nvPr>
            <p:ph type="title"/>
          </p:nvPr>
        </p:nvSpPr>
        <p:spPr/>
        <p:txBody>
          <a:bodyPr/>
          <a:lstStyle/>
          <a:p>
            <a:r>
              <a:rPr lang="fr-CA" dirty="0" smtClean="0"/>
              <a:t>Routage</a:t>
            </a:r>
          </a:p>
        </p:txBody>
      </p:sp>
      <p:sp>
        <p:nvSpPr>
          <p:cNvPr id="43011" name="Espace réservé du contenu 2"/>
          <p:cNvSpPr>
            <a:spLocks noGrp="1"/>
          </p:cNvSpPr>
          <p:nvPr>
            <p:ph sz="half" idx="1"/>
          </p:nvPr>
        </p:nvSpPr>
        <p:spPr/>
        <p:txBody>
          <a:bodyPr/>
          <a:lstStyle/>
          <a:p>
            <a:r>
              <a:rPr lang="fr-CA" dirty="0"/>
              <a:t>Les objectifs du routage sont:</a:t>
            </a:r>
          </a:p>
          <a:p>
            <a:pPr lvl="1"/>
            <a:r>
              <a:rPr lang="fr-CA" dirty="0"/>
              <a:t>effectuer toutes les connexions nécessaires;</a:t>
            </a:r>
          </a:p>
          <a:p>
            <a:pPr lvl="1"/>
            <a:r>
              <a:rPr lang="fr-CA" dirty="0"/>
              <a:t>minimiser la longueur totale des interconnexions; et,</a:t>
            </a:r>
          </a:p>
          <a:p>
            <a:pPr lvl="1"/>
            <a:r>
              <a:rPr lang="fr-CA" dirty="0"/>
              <a:t>minimiser la longueur du chemin le plus long.</a:t>
            </a:r>
          </a:p>
          <a:p>
            <a:r>
              <a:rPr lang="fr-CA" dirty="0"/>
              <a:t>Dans un FPGA, les connexions sont bien caractérisées et les délais et les longueurs des chemins sont bien connus.</a:t>
            </a:r>
          </a:p>
        </p:txBody>
      </p:sp>
      <p:sp>
        <p:nvSpPr>
          <p:cNvPr id="4" name="Espace réservé du numéro de diapositive 3"/>
          <p:cNvSpPr>
            <a:spLocks noGrp="1"/>
          </p:cNvSpPr>
          <p:nvPr>
            <p:ph type="sldNum" sz="quarter" idx="10"/>
          </p:nvPr>
        </p:nvSpPr>
        <p:spPr/>
        <p:txBody>
          <a:bodyPr/>
          <a:lstStyle/>
          <a:p>
            <a:pPr>
              <a:defRPr/>
            </a:pPr>
            <a:fld id="{83E01B03-D7F3-4FF0-B919-8D7BD13FA657}" type="slidenum">
              <a:rPr lang="fr-CA"/>
              <a:pPr>
                <a:defRPr/>
              </a:pPr>
              <a:t>8</a:t>
            </a:fld>
            <a:endParaRPr lang="fr-CA"/>
          </a:p>
        </p:txBody>
      </p:sp>
      <p:grpSp>
        <p:nvGrpSpPr>
          <p:cNvPr id="5" name="Groupe 4"/>
          <p:cNvGrpSpPr>
            <a:grpSpLocks noChangeAspect="1"/>
          </p:cNvGrpSpPr>
          <p:nvPr/>
        </p:nvGrpSpPr>
        <p:grpSpPr>
          <a:xfrm>
            <a:off x="6248400" y="1671918"/>
            <a:ext cx="5638800" cy="4347882"/>
            <a:chOff x="1972117" y="1201708"/>
            <a:chExt cx="3456840" cy="2665449"/>
          </a:xfrm>
        </p:grpSpPr>
        <p:pic>
          <p:nvPicPr>
            <p:cNvPr id="6" name="Espace réservé du contenu 5" descr="fpgatout.wmf"/>
            <p:cNvPicPr>
              <a:picLocks noChangeAspect="1"/>
            </p:cNvPicPr>
            <p:nvPr/>
          </p:nvPicPr>
          <p:blipFill>
            <a:blip r:embed="rId2" cstate="print"/>
            <a:stretch>
              <a:fillRect/>
            </a:stretch>
          </p:blipFill>
          <p:spPr bwMode="auto">
            <a:xfrm>
              <a:off x="1972117" y="1201708"/>
              <a:ext cx="3456840" cy="2665449"/>
            </a:xfrm>
            <a:prstGeom prst="rect">
              <a:avLst/>
            </a:prstGeom>
            <a:solidFill>
              <a:schemeClr val="bg1"/>
            </a:solidFill>
            <a:ln w="9525">
              <a:noFill/>
              <a:miter lim="800000"/>
              <a:headEnd/>
              <a:tailEnd/>
            </a:ln>
          </p:spPr>
        </p:pic>
        <p:sp>
          <p:nvSpPr>
            <p:cNvPr id="7" name="Rectangle 6"/>
            <p:cNvSpPr/>
            <p:nvPr/>
          </p:nvSpPr>
          <p:spPr>
            <a:xfrm>
              <a:off x="3101935" y="1895454"/>
              <a:ext cx="182565" cy="219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p:cNvSpPr/>
            <p:nvPr/>
          </p:nvSpPr>
          <p:spPr>
            <a:xfrm>
              <a:off x="3613117" y="1895454"/>
              <a:ext cx="182565" cy="2190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nvSpPr>
          <p:spPr>
            <a:xfrm>
              <a:off x="4124299" y="2406636"/>
              <a:ext cx="182565" cy="2190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Rectangle 9"/>
            <p:cNvSpPr/>
            <p:nvPr/>
          </p:nvSpPr>
          <p:spPr>
            <a:xfrm>
              <a:off x="3613117" y="2406636"/>
              <a:ext cx="182565" cy="2190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p:cNvSpPr/>
            <p:nvPr/>
          </p:nvSpPr>
          <p:spPr>
            <a:xfrm>
              <a:off x="3613117" y="2954331"/>
              <a:ext cx="182565" cy="2190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Tree>
    <p:extLst>
      <p:ext uri="{BB962C8B-B14F-4D97-AF65-F5344CB8AC3E}">
        <p14:creationId xmlns:p14="http://schemas.microsoft.com/office/powerpoint/2010/main" val="1727224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p:cNvSpPr>
            <a:spLocks noGrp="1"/>
          </p:cNvSpPr>
          <p:nvPr>
            <p:ph type="title"/>
          </p:nvPr>
        </p:nvSpPr>
        <p:spPr/>
        <p:txBody>
          <a:bodyPr/>
          <a:lstStyle/>
          <a:p>
            <a:r>
              <a:rPr lang="fr-CA" dirty="0" smtClean="0"/>
              <a:t>Métriques de performance</a:t>
            </a:r>
            <a:br>
              <a:rPr lang="fr-CA" dirty="0" smtClean="0"/>
            </a:br>
            <a:r>
              <a:rPr lang="fr-CA" dirty="0" smtClean="0"/>
              <a:t>et simulation du circuit implémenté</a:t>
            </a:r>
          </a:p>
        </p:txBody>
      </p:sp>
      <p:sp>
        <p:nvSpPr>
          <p:cNvPr id="43011" name="Espace réservé du contenu 2"/>
          <p:cNvSpPr>
            <a:spLocks noGrp="1"/>
          </p:cNvSpPr>
          <p:nvPr>
            <p:ph sz="half" idx="1"/>
          </p:nvPr>
        </p:nvSpPr>
        <p:spPr/>
        <p:txBody>
          <a:bodyPr/>
          <a:lstStyle/>
          <a:p>
            <a:r>
              <a:rPr lang="fr-CA" dirty="0" smtClean="0"/>
              <a:t>Une fois l’implémentation terminée, on obtient:</a:t>
            </a:r>
          </a:p>
          <a:p>
            <a:pPr lvl="1"/>
            <a:r>
              <a:rPr lang="fr-CA" dirty="0" smtClean="0"/>
              <a:t>un fichier qui décrit toutes les interconnexions et la configuration des blocs logiques;</a:t>
            </a:r>
          </a:p>
          <a:p>
            <a:pPr lvl="1"/>
            <a:r>
              <a:rPr lang="fr-CA" dirty="0" smtClean="0"/>
              <a:t>une liste des interconnexions annotée des délais des composantes et du routage;</a:t>
            </a:r>
          </a:p>
          <a:p>
            <a:r>
              <a:rPr lang="fr-CA" dirty="0" smtClean="0"/>
              <a:t>On peut simuler cette liste des interconnexions avec le même banc d’essai initial pour observer le comportement réel du circuit.</a:t>
            </a:r>
          </a:p>
          <a:p>
            <a:r>
              <a:rPr lang="fr-CA" dirty="0" smtClean="0"/>
              <a:t>On obtient aussi un rapport détaillé sur les ressources utilisées sur le FPGA, ainsi qu’une description du chemin critique avec le délai sur celui-ci.</a:t>
            </a:r>
          </a:p>
        </p:txBody>
      </p:sp>
      <p:sp>
        <p:nvSpPr>
          <p:cNvPr id="4" name="Espace réservé du numéro de diapositive 3"/>
          <p:cNvSpPr>
            <a:spLocks noGrp="1"/>
          </p:cNvSpPr>
          <p:nvPr>
            <p:ph type="sldNum" sz="quarter" idx="10"/>
          </p:nvPr>
        </p:nvSpPr>
        <p:spPr/>
        <p:txBody>
          <a:bodyPr/>
          <a:lstStyle/>
          <a:p>
            <a:pPr>
              <a:defRPr/>
            </a:pPr>
            <a:fld id="{83E01B03-D7F3-4FF0-B919-8D7BD13FA657}" type="slidenum">
              <a:rPr lang="fr-CA"/>
              <a:pPr>
                <a:defRPr/>
              </a:pPr>
              <a:t>9</a:t>
            </a:fld>
            <a:endParaRPr lang="fr-CA"/>
          </a:p>
        </p:txBody>
      </p:sp>
      <p:grpSp>
        <p:nvGrpSpPr>
          <p:cNvPr id="11" name="Groupe 10"/>
          <p:cNvGrpSpPr>
            <a:grpSpLocks noChangeAspect="1"/>
          </p:cNvGrpSpPr>
          <p:nvPr/>
        </p:nvGrpSpPr>
        <p:grpSpPr>
          <a:xfrm>
            <a:off x="6248400" y="1671918"/>
            <a:ext cx="5638800" cy="4347882"/>
            <a:chOff x="1972117" y="1201708"/>
            <a:chExt cx="3456840" cy="2665449"/>
          </a:xfrm>
        </p:grpSpPr>
        <p:pic>
          <p:nvPicPr>
            <p:cNvPr id="12" name="Espace réservé du contenu 5" descr="fpgatout.wmf"/>
            <p:cNvPicPr>
              <a:picLocks noChangeAspect="1"/>
            </p:cNvPicPr>
            <p:nvPr/>
          </p:nvPicPr>
          <p:blipFill>
            <a:blip r:embed="rId2" cstate="print"/>
            <a:stretch>
              <a:fillRect/>
            </a:stretch>
          </p:blipFill>
          <p:spPr bwMode="auto">
            <a:xfrm>
              <a:off x="1972117" y="1201708"/>
              <a:ext cx="3456840" cy="2665449"/>
            </a:xfrm>
            <a:prstGeom prst="rect">
              <a:avLst/>
            </a:prstGeom>
            <a:solidFill>
              <a:schemeClr val="bg1"/>
            </a:solidFill>
            <a:ln w="9525">
              <a:noFill/>
              <a:miter lim="800000"/>
              <a:headEnd/>
              <a:tailEnd/>
            </a:ln>
          </p:spPr>
        </p:pic>
        <p:sp>
          <p:nvSpPr>
            <p:cNvPr id="13" name="Rectangle 12"/>
            <p:cNvSpPr/>
            <p:nvPr/>
          </p:nvSpPr>
          <p:spPr>
            <a:xfrm>
              <a:off x="3101935" y="1895454"/>
              <a:ext cx="182565" cy="219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p:cNvSpPr/>
            <p:nvPr/>
          </p:nvSpPr>
          <p:spPr>
            <a:xfrm>
              <a:off x="3613117" y="1895454"/>
              <a:ext cx="182565" cy="2190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5" name="Rectangle 14"/>
            <p:cNvSpPr/>
            <p:nvPr/>
          </p:nvSpPr>
          <p:spPr>
            <a:xfrm>
              <a:off x="4124299" y="2406636"/>
              <a:ext cx="182565" cy="2190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 name="Rectangle 15"/>
            <p:cNvSpPr/>
            <p:nvPr/>
          </p:nvSpPr>
          <p:spPr>
            <a:xfrm>
              <a:off x="3613117" y="2406636"/>
              <a:ext cx="182565" cy="2190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p:cNvSpPr/>
            <p:nvPr/>
          </p:nvSpPr>
          <p:spPr>
            <a:xfrm>
              <a:off x="3613117" y="2954331"/>
              <a:ext cx="182565" cy="2190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Tree>
    <p:extLst>
      <p:ext uri="{BB962C8B-B14F-4D97-AF65-F5344CB8AC3E}">
        <p14:creationId xmlns:p14="http://schemas.microsoft.com/office/powerpoint/2010/main" val="2828965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Cou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1Introduction</Template>
  <TotalTime>4590</TotalTime>
  <Words>872</Words>
  <Application>Microsoft Office PowerPoint</Application>
  <PresentationFormat>Grand écran</PresentationFormat>
  <Paragraphs>95</Paragraphs>
  <Slides>11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Arial</vt:lpstr>
      <vt:lpstr>Calibri</vt:lpstr>
      <vt:lpstr>presentationCours</vt:lpstr>
      <vt:lpstr>Implémentation d’un modèle VHDL</vt:lpstr>
      <vt:lpstr>Simulation d’un modèle VHDL Sujets de ce thème</vt:lpstr>
      <vt:lpstr>Implémentation</vt:lpstr>
      <vt:lpstr>Association</vt:lpstr>
      <vt:lpstr>Placement</vt:lpstr>
      <vt:lpstr>Placement</vt:lpstr>
      <vt:lpstr>Routage</vt:lpstr>
      <vt:lpstr>Routage</vt:lpstr>
      <vt:lpstr>Métriques de performance et simulation du circuit implémenté</vt:lpstr>
      <vt:lpstr>Configuration du FPGA</vt:lpstr>
      <vt:lpstr>Vous devriez maintenant être capable de …</vt:lpstr>
    </vt:vector>
  </TitlesOfParts>
  <Company>POLYMTL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Pierre Langlois</dc:creator>
  <cp:lastModifiedBy>Pierre Langlois</cp:lastModifiedBy>
  <cp:revision>538</cp:revision>
  <dcterms:created xsi:type="dcterms:W3CDTF">2009-09-03T13:30:34Z</dcterms:created>
  <dcterms:modified xsi:type="dcterms:W3CDTF">2014-11-05T18:13:50Z</dcterms:modified>
</cp:coreProperties>
</file>