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21"/>
  </p:notesMasterIdLst>
  <p:handoutMasterIdLst>
    <p:handoutMasterId r:id="rId22"/>
  </p:handoutMasterIdLst>
  <p:sldIdLst>
    <p:sldId id="256" r:id="rId2"/>
    <p:sldId id="368" r:id="rId3"/>
    <p:sldId id="397" r:id="rId4"/>
    <p:sldId id="401" r:id="rId5"/>
    <p:sldId id="402" r:id="rId6"/>
    <p:sldId id="415" r:id="rId7"/>
    <p:sldId id="403" r:id="rId8"/>
    <p:sldId id="404" r:id="rId9"/>
    <p:sldId id="405" r:id="rId10"/>
    <p:sldId id="406" r:id="rId11"/>
    <p:sldId id="407" r:id="rId12"/>
    <p:sldId id="408" r:id="rId13"/>
    <p:sldId id="409" r:id="rId14"/>
    <p:sldId id="399" r:id="rId15"/>
    <p:sldId id="400" r:id="rId16"/>
    <p:sldId id="412" r:id="rId17"/>
    <p:sldId id="413" r:id="rId18"/>
    <p:sldId id="414" r:id="rId19"/>
    <p:sldId id="303" r:id="rId20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4" autoAdjust="0"/>
    <p:restoredTop sz="96984" autoAdjust="0"/>
  </p:normalViewPr>
  <p:slideViewPr>
    <p:cSldViewPr>
      <p:cViewPr varScale="1">
        <p:scale>
          <a:sx n="116" d="100"/>
          <a:sy n="116" d="100"/>
        </p:scale>
        <p:origin x="114" y="504"/>
      </p:cViewPr>
      <p:guideLst>
        <p:guide orient="horz" pos="4224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102" d="100"/>
          <a:sy n="102" d="100"/>
        </p:scale>
        <p:origin x="3252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94451-A89E-4725-8413-5678DE932E3D}" type="datetimeFigureOut">
              <a:rPr lang="fr-CA" smtClean="0"/>
              <a:t>2014-11-12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203FD-9785-47BD-80F8-5A62C494DD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2846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8C2F68-A10D-43F4-A479-56FE030F73B2}" type="datetimeFigureOut">
              <a:rPr lang="fr-FR"/>
              <a:pPr>
                <a:defRPr/>
              </a:pPr>
              <a:t>12/11/2014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A5F2D7-1004-42BA-8530-5564CEA589E6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7910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2529-5FD2-4024-9DE7-2CCFFFC4DBA2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5872163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3759200" y="6172201"/>
            <a:ext cx="4673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http://creativecommons.org/licenses/by-nc-sa/2.5/ca/</a:t>
            </a:r>
            <a:endParaRPr lang="fr-CA" sz="100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562600" y="5896690"/>
            <a:ext cx="2743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Pierre Langlois</a:t>
            </a:r>
            <a:endParaRPr lang="fr-CA" sz="10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200" y="1600200"/>
            <a:ext cx="11785600" cy="48006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un contenu à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0672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3200" y="152400"/>
            <a:ext cx="1178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fr-CA" dirty="0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03200" y="1143000"/>
            <a:ext cx="11785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66B14-A7FF-4E2A-AE43-545D1BA4EA4B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965200" y="6553200"/>
            <a:ext cx="4673600" cy="153988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dirty="0">
                <a:latin typeface="+mn-lt"/>
                <a:cs typeface="+mn-cs"/>
              </a:rPr>
              <a:t>INF3500 : </a:t>
            </a:r>
            <a:r>
              <a:rPr lang="fr-CA" sz="1000" dirty="0" smtClean="0">
                <a:latin typeface="+mn-lt"/>
                <a:cs typeface="+mn-cs"/>
              </a:rPr>
              <a:t>Conception </a:t>
            </a:r>
            <a:r>
              <a:rPr lang="fr-CA" sz="1000" dirty="0">
                <a:latin typeface="+mn-lt"/>
                <a:cs typeface="+mn-cs"/>
              </a:rPr>
              <a:t>et implémentation de systèmes numériques</a:t>
            </a:r>
          </a:p>
        </p:txBody>
      </p:sp>
      <p:cxnSp>
        <p:nvCxnSpPr>
          <p:cNvPr id="9" name="Connecteur droit 6"/>
          <p:cNvCxnSpPr>
            <a:cxnSpLocks noChangeShapeType="1"/>
          </p:cNvCxnSpPr>
          <p:nvPr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Connecteur droit 6"/>
          <p:cNvCxnSpPr>
            <a:cxnSpLocks noChangeShapeType="1"/>
          </p:cNvCxnSpPr>
          <p:nvPr userDrawn="1"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11" name="Picture 2" descr="C:\Users\pierre\Desktop\polytechnique_genie_gauche_fr_cmyk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1" y="6417332"/>
            <a:ext cx="859170" cy="40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8" r:id="rId4"/>
    <p:sldLayoutId id="2147483657" r:id="rId5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hyperlink" Target="http://ieeexplore.ieee.org/stamp/stamp.jsp?tp=&amp;arnumber=1342563&amp;isnumber=29580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Synthèse d’un </a:t>
            </a:r>
            <a:r>
              <a:rPr lang="fr-CA" dirty="0"/>
              <a:t>modèle VHDL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Opérateurs synthétisables</a:t>
            </a:r>
          </a:p>
        </p:txBody>
      </p:sp>
      <p:sp>
        <p:nvSpPr>
          <p:cNvPr id="38915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La plupart des synthétiseurs peuvent synthétiser des circuits matériels qui réalisent les opérateurs suivants:</a:t>
            </a:r>
          </a:p>
          <a:p>
            <a:pPr lvl="1"/>
            <a:r>
              <a:rPr lang="fr-CA" dirty="0" smtClean="0"/>
              <a:t>logique: </a:t>
            </a:r>
            <a:r>
              <a:rPr lang="en-US" dirty="0" smtClean="0"/>
              <a:t>and, or, </a:t>
            </a:r>
            <a:r>
              <a:rPr lang="en-US" dirty="0" err="1" smtClean="0"/>
              <a:t>nand</a:t>
            </a:r>
            <a:r>
              <a:rPr lang="en-US" dirty="0" smtClean="0"/>
              <a:t>, nor, </a:t>
            </a:r>
            <a:r>
              <a:rPr lang="en-US" dirty="0" err="1" smtClean="0"/>
              <a:t>xor</a:t>
            </a:r>
            <a:r>
              <a:rPr lang="en-US" dirty="0" smtClean="0"/>
              <a:t>, </a:t>
            </a:r>
            <a:r>
              <a:rPr lang="en-US" dirty="0" err="1" smtClean="0"/>
              <a:t>xnor</a:t>
            </a:r>
            <a:r>
              <a:rPr lang="en-US" dirty="0" smtClean="0"/>
              <a:t>, not</a:t>
            </a:r>
            <a:endParaRPr lang="fr-CA" dirty="0" smtClean="0"/>
          </a:p>
          <a:p>
            <a:pPr lvl="1"/>
            <a:r>
              <a:rPr lang="fr-CA" dirty="0" smtClean="0"/>
              <a:t>relation: =, /=, &lt;, &lt;=, &gt;, &gt;=</a:t>
            </a:r>
          </a:p>
          <a:p>
            <a:pPr lvl="1"/>
            <a:r>
              <a:rPr lang="fr-CA" dirty="0" smtClean="0"/>
              <a:t>concaténation: &amp;</a:t>
            </a:r>
          </a:p>
          <a:p>
            <a:pPr lvl="1"/>
            <a:r>
              <a:rPr lang="fr-CA" dirty="0" smtClean="0"/>
              <a:t>arithmétique et décalage:</a:t>
            </a:r>
          </a:p>
          <a:p>
            <a:pPr lvl="2"/>
            <a:r>
              <a:rPr lang="fr-CA" dirty="0" smtClean="0"/>
              <a:t>+, - ,*, abs</a:t>
            </a:r>
          </a:p>
          <a:p>
            <a:pPr lvl="2"/>
            <a:r>
              <a:rPr lang="fr-CA" dirty="0" smtClean="0"/>
              <a:t>/, </a:t>
            </a:r>
            <a:r>
              <a:rPr lang="fr-CA" dirty="0" smtClean="0"/>
              <a:t>rem et </a:t>
            </a:r>
            <a:r>
              <a:rPr lang="fr-CA" dirty="0" err="1" smtClean="0"/>
              <a:t>mod</a:t>
            </a:r>
            <a:r>
              <a:rPr lang="fr-CA" dirty="0" smtClean="0"/>
              <a:t>, </a:t>
            </a:r>
            <a:r>
              <a:rPr lang="fr-CA" dirty="0" smtClean="0"/>
              <a:t>si l’opérande de droite est une constante égale à une puissance de 2</a:t>
            </a:r>
          </a:p>
          <a:p>
            <a:pPr lvl="2"/>
            <a:r>
              <a:rPr lang="fr-CA" dirty="0" err="1" smtClean="0"/>
              <a:t>sll</a:t>
            </a:r>
            <a:r>
              <a:rPr lang="fr-CA" dirty="0" smtClean="0"/>
              <a:t>, </a:t>
            </a:r>
            <a:r>
              <a:rPr lang="fr-CA" dirty="0" err="1" smtClean="0"/>
              <a:t>srl</a:t>
            </a:r>
            <a:r>
              <a:rPr lang="fr-CA" dirty="0" smtClean="0"/>
              <a:t>, </a:t>
            </a:r>
            <a:r>
              <a:rPr lang="fr-CA" dirty="0" err="1" smtClean="0"/>
              <a:t>sla</a:t>
            </a:r>
            <a:r>
              <a:rPr lang="fr-CA" dirty="0" smtClean="0"/>
              <a:t>, </a:t>
            </a:r>
            <a:r>
              <a:rPr lang="fr-CA" dirty="0" err="1" smtClean="0"/>
              <a:t>sra</a:t>
            </a:r>
            <a:r>
              <a:rPr lang="fr-CA" dirty="0" smtClean="0"/>
              <a:t>, </a:t>
            </a:r>
            <a:r>
              <a:rPr lang="fr-CA" dirty="0" err="1" smtClean="0"/>
              <a:t>rol</a:t>
            </a:r>
            <a:r>
              <a:rPr lang="fr-CA" dirty="0" smtClean="0"/>
              <a:t>, </a:t>
            </a:r>
            <a:r>
              <a:rPr lang="fr-CA" dirty="0" err="1" smtClean="0"/>
              <a:t>ror</a:t>
            </a:r>
            <a:endParaRPr lang="fr-CA" dirty="0" smtClean="0"/>
          </a:p>
          <a:p>
            <a:r>
              <a:rPr lang="fr-CA" dirty="0" smtClean="0"/>
              <a:t>Les opérateurs ne sont pas définis pour tous les types, il faut utiliser les librairies correspondantes.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F361BB-2858-42B9-9BEE-65C77D1E5651}" type="slidenum">
              <a:rPr lang="fr-CA"/>
              <a:pPr>
                <a:defRPr/>
              </a:pPr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9808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Synthèse: boucles et conditions</a:t>
            </a:r>
          </a:p>
        </p:txBody>
      </p:sp>
      <p:sp>
        <p:nvSpPr>
          <p:cNvPr id="4096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À l’intérieur d’un processus, on peut utiliser des boucles et des conditions pour modéliser le comportement d’un circuit.</a:t>
            </a:r>
          </a:p>
          <a:p>
            <a:r>
              <a:rPr lang="fr-CA" dirty="0" smtClean="0"/>
              <a:t>Les boucles sont une manière compacte de représenter plusieurs énoncés reliés logiquement entre eux.</a:t>
            </a:r>
          </a:p>
          <a:p>
            <a:r>
              <a:rPr lang="fr-CA" dirty="0" smtClean="0"/>
              <a:t>Les paramètres d’exécution de la boucle </a:t>
            </a:r>
            <a:r>
              <a:rPr lang="fr-CA" u="sng" dirty="0" smtClean="0"/>
              <a:t>doivent prendre des valeurs statiques au moment de la synthèse</a:t>
            </a:r>
            <a:r>
              <a:rPr lang="fr-CA" dirty="0" smtClean="0"/>
              <a:t>. </a:t>
            </a:r>
          </a:p>
          <a:p>
            <a:r>
              <a:rPr lang="fr-CA" dirty="0" smtClean="0"/>
              <a:t>Les boucles sont implémentées en les déroulant: les énoncés d’assignation qu’elles contiennent sont répliqués, un pour chaque itération de la boucle.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/>
              <a:t>Pour les circuits combinatoires, les conditions permettent d’effectuer un choix.</a:t>
            </a:r>
          </a:p>
          <a:p>
            <a:pPr lvl="1"/>
            <a:r>
              <a:rPr lang="fr-CA" dirty="0"/>
              <a:t>L’énoncé </a:t>
            </a:r>
            <a:r>
              <a:rPr lang="fr-CA" dirty="0">
                <a:latin typeface="Courier" pitchFamily="49" charset="0"/>
              </a:rPr>
              <a:t>case</a:t>
            </a:r>
            <a:r>
              <a:rPr lang="fr-CA" dirty="0"/>
              <a:t> a l’avantage de représenter des choix qui sont mutuellement exclusifs et qui ont la même préséance. Il correspond assez exactement à l’action d’un multiplexeur.</a:t>
            </a:r>
          </a:p>
          <a:p>
            <a:pPr lvl="1"/>
            <a:r>
              <a:rPr lang="fr-CA" dirty="0"/>
              <a:t>L’énoncé </a:t>
            </a:r>
            <a:r>
              <a:rPr lang="fr-CA" dirty="0">
                <a:latin typeface="Courier" pitchFamily="49" charset="0"/>
              </a:rPr>
              <a:t>if</a:t>
            </a:r>
            <a:r>
              <a:rPr lang="fr-CA" dirty="0"/>
              <a:t>, est plus général avec les clauses </a:t>
            </a:r>
            <a:r>
              <a:rPr lang="fr-CA" dirty="0" err="1">
                <a:latin typeface="Courier New" pitchFamily="49" charset="0"/>
                <a:cs typeface="Courier New" pitchFamily="49" charset="0"/>
              </a:rPr>
              <a:t>elsif</a:t>
            </a:r>
            <a:r>
              <a:rPr lang="fr-CA" dirty="0"/>
              <a:t> ainsi qu’une clause </a:t>
            </a:r>
            <a:r>
              <a:rPr lang="fr-CA" dirty="0" err="1">
                <a:latin typeface="Courier New" pitchFamily="49" charset="0"/>
                <a:cs typeface="Courier New" pitchFamily="49" charset="0"/>
              </a:rPr>
              <a:t>else</a:t>
            </a:r>
            <a:r>
              <a:rPr lang="fr-CA" dirty="0"/>
              <a:t>. Il est possible de l’utiliser pour donner préséance à certaines conditions par rapport à d’autres. Cela peut résulter en un circuit plus complexe que nécessaire, parce que le comportement décrit peut être plus restrictif que ce que le concepteur a en tête</a:t>
            </a:r>
            <a:r>
              <a:rPr lang="fr-CA" dirty="0" smtClean="0"/>
              <a:t>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B53458-C2FA-48C4-AC6A-DDB5BF7C7F03}" type="slidenum">
              <a:rPr lang="fr-CA"/>
              <a:pPr>
                <a:defRPr/>
              </a:pPr>
              <a:t>11</a:t>
            </a:fld>
            <a:endParaRPr lang="fr-CA"/>
          </a:p>
        </p:txBody>
      </p:sp>
      <p:sp>
        <p:nvSpPr>
          <p:cNvPr id="5" name="ZoneTexte 7"/>
          <p:cNvSpPr txBox="1">
            <a:spLocks noChangeArrowheads="1"/>
          </p:cNvSpPr>
          <p:nvPr/>
        </p:nvSpPr>
        <p:spPr bwMode="auto">
          <a:xfrm>
            <a:off x="6475353" y="5562600"/>
            <a:ext cx="548804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A" sz="1600" dirty="0">
                <a:solidFill>
                  <a:srgbClr val="00B050"/>
                </a:solidFill>
                <a:latin typeface="Courier" pitchFamily="49" charset="0"/>
              </a:rPr>
              <a:t>Case</a:t>
            </a:r>
            <a:r>
              <a:rPr lang="fr-CA" sz="1600" dirty="0">
                <a:solidFill>
                  <a:srgbClr val="00B050"/>
                </a:solidFill>
                <a:latin typeface="Calibri" pitchFamily="34" charset="0"/>
              </a:rPr>
              <a:t> est un meilleur choix quand on n’a pas besoin de priorité!</a:t>
            </a:r>
          </a:p>
        </p:txBody>
      </p:sp>
    </p:spTree>
    <p:extLst>
      <p:ext uri="{BB962C8B-B14F-4D97-AF65-F5344CB8AC3E}">
        <p14:creationId xmlns:p14="http://schemas.microsoft.com/office/powerpoint/2010/main" val="221815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Exemple de code synthétisable utilisant des boucles</a:t>
            </a:r>
            <a:br>
              <a:rPr lang="fr-CA" dirty="0" smtClean="0"/>
            </a:br>
            <a:r>
              <a:rPr lang="fr-CA" dirty="0" smtClean="0"/>
              <a:t>et des conditions avec priorité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6BFF2-274B-4A98-918C-4CB6C981AFB6}" type="slidenum">
              <a:rPr lang="fr-CA" smtClean="0"/>
              <a:pPr>
                <a:defRPr/>
              </a:pPr>
              <a:t>12</a:t>
            </a:fld>
            <a:endParaRPr lang="fr-CA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1" y="1165195"/>
            <a:ext cx="5369088" cy="5632311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1775" algn="l"/>
                <a:tab pos="457200" algn="l"/>
                <a:tab pos="688975" algn="l"/>
                <a:tab pos="9144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library ieee;</a:t>
            </a:r>
          </a:p>
          <a:p>
            <a:pPr>
              <a:tabLst>
                <a:tab pos="231775" algn="l"/>
                <a:tab pos="457200" algn="l"/>
                <a:tab pos="688975" algn="l"/>
                <a:tab pos="9144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use ieee.std_logic_1164.all;</a:t>
            </a:r>
          </a:p>
          <a:p>
            <a:pPr>
              <a:tabLst>
                <a:tab pos="231775" algn="l"/>
                <a:tab pos="457200" algn="l"/>
                <a:tab pos="688975" algn="l"/>
                <a:tab pos="9144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use ieee.numeric_std.all;</a:t>
            </a:r>
          </a:p>
          <a:p>
            <a:pPr>
              <a:tabLst>
                <a:tab pos="231775" algn="l"/>
                <a:tab pos="457200" algn="l"/>
                <a:tab pos="688975" algn="l"/>
                <a:tab pos="914400" algn="l"/>
              </a:tabLst>
            </a:pPr>
            <a:endParaRPr lang="en-US" sz="900" noProof="1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  <a:tab pos="688975" algn="l"/>
                <a:tab pos="9144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entity unsigned2dec is</a:t>
            </a:r>
          </a:p>
          <a:p>
            <a:pPr>
              <a:tabLst>
                <a:tab pos="231775" algn="l"/>
                <a:tab pos="457200" algn="l"/>
                <a:tab pos="688975" algn="l"/>
                <a:tab pos="9144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	port(</a:t>
            </a:r>
          </a:p>
          <a:p>
            <a:pPr>
              <a:tabLst>
                <a:tab pos="231775" algn="l"/>
                <a:tab pos="457200" algn="l"/>
                <a:tab pos="688975" algn="l"/>
                <a:tab pos="9144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		nombre : in unsigned(9 downto 0);</a:t>
            </a:r>
          </a:p>
          <a:p>
            <a:pPr>
              <a:tabLst>
                <a:tab pos="231775" algn="l"/>
                <a:tab pos="457200" algn="l"/>
                <a:tab pos="688975" algn="l"/>
                <a:tab pos="9144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		centainesBCD, dizainesBCD, unitesBCD : out unsigned(3 downto 0);</a:t>
            </a:r>
          </a:p>
          <a:p>
            <a:pPr>
              <a:tabLst>
                <a:tab pos="231775" algn="l"/>
                <a:tab pos="457200" algn="l"/>
                <a:tab pos="688975" algn="l"/>
                <a:tab pos="9144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		erreur : out std_logic</a:t>
            </a:r>
          </a:p>
          <a:p>
            <a:pPr>
              <a:tabLst>
                <a:tab pos="231775" algn="l"/>
                <a:tab pos="457200" algn="l"/>
                <a:tab pos="688975" algn="l"/>
                <a:tab pos="9144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	);</a:t>
            </a:r>
          </a:p>
          <a:p>
            <a:pPr>
              <a:tabLst>
                <a:tab pos="231775" algn="l"/>
                <a:tab pos="457200" algn="l"/>
                <a:tab pos="688975" algn="l"/>
                <a:tab pos="9144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end unsigned2dec;</a:t>
            </a:r>
          </a:p>
          <a:p>
            <a:pPr>
              <a:tabLst>
                <a:tab pos="231775" algn="l"/>
                <a:tab pos="457200" algn="l"/>
                <a:tab pos="688975" algn="l"/>
                <a:tab pos="914400" algn="l"/>
              </a:tabLst>
            </a:pPr>
            <a:endParaRPr lang="en-US" sz="900" noProof="1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  <a:tab pos="688975" algn="l"/>
                <a:tab pos="9144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architecture arch of unsigned2dec is</a:t>
            </a:r>
          </a:p>
          <a:p>
            <a:pPr>
              <a:tabLst>
                <a:tab pos="231775" algn="l"/>
                <a:tab pos="457200" algn="l"/>
                <a:tab pos="688975" algn="l"/>
                <a:tab pos="9144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tabLst>
                <a:tab pos="231775" algn="l"/>
                <a:tab pos="457200" algn="l"/>
                <a:tab pos="688975" algn="l"/>
                <a:tab pos="9144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	erreur &lt;= '1' when nombre &gt;= 1000 else '0';</a:t>
            </a:r>
          </a:p>
          <a:p>
            <a:pPr>
              <a:tabLst>
                <a:tab pos="231775" algn="l"/>
                <a:tab pos="457200" algn="l"/>
                <a:tab pos="688975" algn="l"/>
                <a:tab pos="9144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	process(nombre)</a:t>
            </a:r>
          </a:p>
          <a:p>
            <a:pPr>
              <a:tabLst>
                <a:tab pos="231775" algn="l"/>
                <a:tab pos="457200" algn="l"/>
                <a:tab pos="688975" algn="l"/>
                <a:tab pos="9144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	variable n, c, d, u : natural := 0;</a:t>
            </a:r>
          </a:p>
          <a:p>
            <a:pPr>
              <a:tabLst>
                <a:tab pos="231775" algn="l"/>
                <a:tab pos="457200" algn="l"/>
                <a:tab pos="688975" algn="l"/>
                <a:tab pos="9144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tabLst>
                <a:tab pos="231775" algn="l"/>
                <a:tab pos="457200" algn="l"/>
                <a:tab pos="688975" algn="l"/>
                <a:tab pos="9144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		n := to_integer(nombre);</a:t>
            </a:r>
          </a:p>
          <a:p>
            <a:pPr>
              <a:tabLst>
                <a:tab pos="231775" algn="l"/>
                <a:tab pos="457200" algn="l"/>
                <a:tab pos="688975" algn="l"/>
                <a:tab pos="9144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		c := 0;</a:t>
            </a:r>
          </a:p>
          <a:p>
            <a:pPr>
              <a:tabLst>
                <a:tab pos="231775" algn="l"/>
                <a:tab pos="457200" algn="l"/>
                <a:tab pos="688975" algn="l"/>
                <a:tab pos="9144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		for centaines in 9 downto 1 loop</a:t>
            </a:r>
          </a:p>
          <a:p>
            <a:pPr>
              <a:tabLst>
                <a:tab pos="231775" algn="l"/>
                <a:tab pos="457200" algn="l"/>
                <a:tab pos="688975" algn="l"/>
                <a:tab pos="9144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			if n &gt;= centaines * 100 then</a:t>
            </a:r>
          </a:p>
          <a:p>
            <a:pPr>
              <a:tabLst>
                <a:tab pos="231775" algn="l"/>
                <a:tab pos="457200" algn="l"/>
                <a:tab pos="688975" algn="l"/>
                <a:tab pos="9144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				c := centaines;</a:t>
            </a:r>
          </a:p>
          <a:p>
            <a:pPr>
              <a:tabLst>
                <a:tab pos="231775" algn="l"/>
                <a:tab pos="457200" algn="l"/>
                <a:tab pos="688975" algn="l"/>
                <a:tab pos="9144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				exit;</a:t>
            </a:r>
          </a:p>
          <a:p>
            <a:pPr>
              <a:tabLst>
                <a:tab pos="231775" algn="l"/>
                <a:tab pos="457200" algn="l"/>
                <a:tab pos="688975" algn="l"/>
                <a:tab pos="9144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			end if;</a:t>
            </a:r>
          </a:p>
          <a:p>
            <a:pPr>
              <a:tabLst>
                <a:tab pos="231775" algn="l"/>
                <a:tab pos="457200" algn="l"/>
                <a:tab pos="688975" algn="l"/>
                <a:tab pos="9144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		end loop;</a:t>
            </a:r>
          </a:p>
          <a:p>
            <a:pPr>
              <a:tabLst>
                <a:tab pos="231775" algn="l"/>
                <a:tab pos="457200" algn="l"/>
                <a:tab pos="688975" algn="l"/>
                <a:tab pos="9144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		n := n - c * 100;</a:t>
            </a:r>
          </a:p>
          <a:p>
            <a:pPr>
              <a:tabLst>
                <a:tab pos="231775" algn="l"/>
                <a:tab pos="457200" algn="l"/>
                <a:tab pos="688975" algn="l"/>
                <a:tab pos="9144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		d := 0;</a:t>
            </a:r>
          </a:p>
          <a:p>
            <a:pPr>
              <a:tabLst>
                <a:tab pos="231775" algn="l"/>
                <a:tab pos="457200" algn="l"/>
                <a:tab pos="688975" algn="l"/>
                <a:tab pos="9144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		for dizaines in 9 downto 1 loop</a:t>
            </a:r>
          </a:p>
          <a:p>
            <a:pPr>
              <a:tabLst>
                <a:tab pos="231775" algn="l"/>
                <a:tab pos="457200" algn="l"/>
                <a:tab pos="688975" algn="l"/>
                <a:tab pos="9144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			if n &gt;= dizaines * 10 then</a:t>
            </a:r>
          </a:p>
          <a:p>
            <a:pPr>
              <a:tabLst>
                <a:tab pos="231775" algn="l"/>
                <a:tab pos="457200" algn="l"/>
                <a:tab pos="688975" algn="l"/>
                <a:tab pos="9144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				d := dizaines;</a:t>
            </a:r>
          </a:p>
          <a:p>
            <a:pPr>
              <a:tabLst>
                <a:tab pos="231775" algn="l"/>
                <a:tab pos="457200" algn="l"/>
                <a:tab pos="688975" algn="l"/>
                <a:tab pos="9144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				exit;</a:t>
            </a:r>
          </a:p>
          <a:p>
            <a:pPr>
              <a:tabLst>
                <a:tab pos="231775" algn="l"/>
                <a:tab pos="457200" algn="l"/>
                <a:tab pos="688975" algn="l"/>
                <a:tab pos="9144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			end if;</a:t>
            </a:r>
          </a:p>
          <a:p>
            <a:pPr>
              <a:tabLst>
                <a:tab pos="231775" algn="l"/>
                <a:tab pos="457200" algn="l"/>
                <a:tab pos="688975" algn="l"/>
                <a:tab pos="9144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		end loop;</a:t>
            </a:r>
          </a:p>
          <a:p>
            <a:pPr>
              <a:tabLst>
                <a:tab pos="231775" algn="l"/>
                <a:tab pos="457200" algn="l"/>
                <a:tab pos="688975" algn="l"/>
                <a:tab pos="9144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		u := n - d * 10;</a:t>
            </a:r>
          </a:p>
          <a:p>
            <a:pPr>
              <a:tabLst>
                <a:tab pos="231775" algn="l"/>
                <a:tab pos="457200" algn="l"/>
                <a:tab pos="688975" algn="l"/>
                <a:tab pos="9144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		centainesBCD &lt;= to_unsigned(c, 4);</a:t>
            </a:r>
          </a:p>
          <a:p>
            <a:pPr>
              <a:tabLst>
                <a:tab pos="231775" algn="l"/>
                <a:tab pos="457200" algn="l"/>
                <a:tab pos="688975" algn="l"/>
                <a:tab pos="9144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		dizainesBCD &lt;= to_unsigned(d, 4);</a:t>
            </a:r>
          </a:p>
          <a:p>
            <a:pPr>
              <a:tabLst>
                <a:tab pos="231775" algn="l"/>
                <a:tab pos="457200" algn="l"/>
                <a:tab pos="688975" algn="l"/>
                <a:tab pos="9144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		unitesBCD &lt;= to_unsigned(u, 4);</a:t>
            </a:r>
          </a:p>
          <a:p>
            <a:pPr>
              <a:tabLst>
                <a:tab pos="231775" algn="l"/>
                <a:tab pos="457200" algn="l"/>
                <a:tab pos="688975" algn="l"/>
                <a:tab pos="9144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	end process;	</a:t>
            </a:r>
          </a:p>
          <a:p>
            <a:pPr>
              <a:tabLst>
                <a:tab pos="231775" algn="l"/>
                <a:tab pos="457200" algn="l"/>
                <a:tab pos="688975" algn="l"/>
                <a:tab pos="9144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end arch;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graphicFrame>
        <p:nvGraphicFramePr>
          <p:cNvPr id="921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5780350"/>
              </p:ext>
            </p:extLst>
          </p:nvPr>
        </p:nvGraphicFramePr>
        <p:xfrm>
          <a:off x="4268680" y="2842063"/>
          <a:ext cx="7518980" cy="371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8" name="Visio" r:id="rId3" imgW="10305207" imgH="5075947" progId="Visio.Drawing.11">
                  <p:embed/>
                </p:oleObj>
              </mc:Choice>
              <mc:Fallback>
                <p:oleObj name="Visio" r:id="rId3" imgW="10305207" imgH="507594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8680" y="2842063"/>
                        <a:ext cx="7518980" cy="37111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187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Inférence d’éléments à mémoire</a:t>
            </a:r>
          </a:p>
        </p:txBody>
      </p:sp>
      <p:sp>
        <p:nvSpPr>
          <p:cNvPr id="41987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 processus de synthèse repose sur le principe de l’inférence de composantes matérielles à partir d’une description en code.</a:t>
            </a:r>
          </a:p>
          <a:p>
            <a:r>
              <a:rPr lang="fr-CA" dirty="0" smtClean="0"/>
              <a:t>Il est important de vérifier la documentation d’un outil de synthèse pour savoir quelle structure de langage utiliser pour obtenir le circuit désiré.</a:t>
            </a:r>
          </a:p>
          <a:p>
            <a:r>
              <a:rPr lang="fr-CA" dirty="0" smtClean="0"/>
              <a:t>À l’intérieur d’un processus, un élément à mémoire est inféré en VHDL si un objet des catégories signal ou variable se voit assigner une valeur dans un énoncé </a:t>
            </a:r>
            <a:r>
              <a:rPr lang="fr-CA" dirty="0" smtClean="0">
                <a:latin typeface="Courier" pitchFamily="49" charset="0"/>
              </a:rPr>
              <a:t>if-</a:t>
            </a:r>
            <a:r>
              <a:rPr lang="fr-CA" dirty="0" err="1" smtClean="0">
                <a:latin typeface="Courier" pitchFamily="49" charset="0"/>
              </a:rPr>
              <a:t>else</a:t>
            </a:r>
            <a:r>
              <a:rPr lang="fr-CA" dirty="0" smtClean="0"/>
              <a:t>, et que certains cas ne sont pas couverts.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A009F5-B594-42B3-9356-28FFC8D13E71}" type="slidenum">
              <a:rPr lang="fr-CA"/>
              <a:pPr>
                <a:defRPr/>
              </a:pPr>
              <a:t>13</a:t>
            </a:fld>
            <a:endParaRPr lang="fr-CA"/>
          </a:p>
        </p:txBody>
      </p:sp>
      <p:sp>
        <p:nvSpPr>
          <p:cNvPr id="6" name="ZoneTexte 8"/>
          <p:cNvSpPr txBox="1">
            <a:spLocks noChangeArrowheads="1"/>
          </p:cNvSpPr>
          <p:nvPr/>
        </p:nvSpPr>
        <p:spPr bwMode="auto">
          <a:xfrm>
            <a:off x="6934200" y="1676400"/>
            <a:ext cx="4114800" cy="33083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library </a:t>
            </a:r>
            <a:r>
              <a:rPr lang="en-US" sz="11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ieee</a:t>
            </a: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use ieee.std_logic_1164.all;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en-US" sz="1100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entity mystere1 is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port (a, b, c: in </a:t>
            </a:r>
            <a:r>
              <a:rPr lang="en-US" sz="11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std_logic</a:t>
            </a: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s : in </a:t>
            </a:r>
            <a:r>
              <a:rPr lang="en-US" sz="11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std_logic_vector</a:t>
            </a: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(1 </a:t>
            </a:r>
            <a:r>
              <a:rPr lang="en-US" sz="11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0);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o : out </a:t>
            </a:r>
            <a:r>
              <a:rPr lang="en-US" sz="11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std_logic</a:t>
            </a: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 mystere1;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en-US" sz="1100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architecture </a:t>
            </a:r>
            <a:r>
              <a:rPr lang="en-US" sz="11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archi</a:t>
            </a: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of mystere1 is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process (a, b, c, s)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if (s = "00") then o &lt;= a;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1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elsif</a:t>
            </a: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(s = "01") then o &lt;= b;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1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elsif</a:t>
            </a: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(s = "10") then o &lt;= c;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end if;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end process;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11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archi</a:t>
            </a: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90345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Exemples de code ambigu ou non synthétisable - 1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6BFF2-274B-4A98-918C-4CB6C981AFB6}" type="slidenum">
              <a:rPr lang="fr-CA" smtClean="0"/>
              <a:pPr>
                <a:defRPr/>
              </a:pPr>
              <a:t>14</a:t>
            </a:fld>
            <a:endParaRPr lang="fr-CA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90600" y="1981200"/>
            <a:ext cx="4703757" cy="3816429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entity boucledynamique is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	port (			   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	x0, xmax : in integer range 0 to 255;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	somme : out integer range 0 to 65535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end boucledynamique;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100" noProof="1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architecture arch of boucledynamique is  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100" noProof="1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	process(x0, xmax)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	variable sommet : integer;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		sommet := 0;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		for k in x0 to xmax loop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			sommet := sommet + k;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		end loop;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		somme &lt;= sommet;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	end process;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end arch;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351592" y="1603351"/>
            <a:ext cx="5535608" cy="3308598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library ieee;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use ieee.std_logic_1164.all;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100" noProof="1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entity registremanque1 is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	port (			   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	clk, D : in std_logic;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	Q : out std_logic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end registremanque1;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100" noProof="1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architecture arch of registremanque1 is  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	process(clk)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		if (rising_edge(CLK) or falling_edge(CLK)) then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			Q &lt;= D;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		end if;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	end process;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end arch;</a:t>
            </a:r>
          </a:p>
        </p:txBody>
      </p:sp>
      <p:sp>
        <p:nvSpPr>
          <p:cNvPr id="9" name="ZoneTexte 7"/>
          <p:cNvSpPr txBox="1">
            <a:spLocks noChangeArrowheads="1"/>
          </p:cNvSpPr>
          <p:nvPr/>
        </p:nvSpPr>
        <p:spPr bwMode="auto">
          <a:xfrm>
            <a:off x="2882856" y="5410200"/>
            <a:ext cx="270196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CA" sz="1100" dirty="0">
                <a:solidFill>
                  <a:srgbClr val="FF0000"/>
                </a:solidFill>
              </a:rPr>
              <a:t>Boucle à bornes indéfinies.</a:t>
            </a:r>
            <a:endParaRPr lang="fr-CA" sz="11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" name="ZoneTexte 7"/>
          <p:cNvSpPr txBox="1">
            <a:spLocks noChangeArrowheads="1"/>
          </p:cNvSpPr>
          <p:nvPr/>
        </p:nvSpPr>
        <p:spPr bwMode="auto">
          <a:xfrm>
            <a:off x="8880437" y="4369713"/>
            <a:ext cx="270196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CA" sz="1100" dirty="0">
                <a:solidFill>
                  <a:schemeClr val="accent6">
                    <a:lumMod val="75000"/>
                  </a:schemeClr>
                </a:solidFill>
              </a:rPr>
              <a:t>Ne respecte pas les patrons pour la description de registres.</a:t>
            </a:r>
            <a:endParaRPr lang="fr-CA" sz="11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05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0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Exemples de code ambigu ou non synthétisable - 2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6BFF2-274B-4A98-918C-4CB6C981AFB6}" type="slidenum">
              <a:rPr lang="fr-CA" smtClean="0"/>
              <a:pPr>
                <a:defRPr/>
              </a:pPr>
              <a:t>15</a:t>
            </a:fld>
            <a:endParaRPr lang="fr-CA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62000" y="1530324"/>
            <a:ext cx="4384662" cy="3647152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library ieee;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use ieee.std_logic_1164.all;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100" noProof="1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entity deuxsourcesetpire is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	port (			   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	A, B, C, D, CLK : in std_logic;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	F : out std_logic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end deuxsourcesetpire;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100" noProof="1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architecture arch of deuxsourcesetpire is  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	F &lt;= CLK and (C or D);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	process(CLK)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		if (rising_edge(CLK)) then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			F &lt;= A or B;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		end if;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	end process;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end arch</a:t>
            </a:r>
            <a:r>
              <a:rPr lang="en-US" sz="1100" noProof="1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100" noProof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715000" y="2438400"/>
            <a:ext cx="5867400" cy="3308598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library ieee;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use ieee.std_logic_1164.all;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100" noProof="1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entity registremanque is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	port (			   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	clk, reset, enable, D : in std_logic;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	Q : out std_logic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end registremanque;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100" noProof="1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architecture arch of registremanque is  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	process(clk, reset)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		if (rising_edge(CLK) and reset = '0' and enable = '1') then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			Q &lt;= D;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		end if;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	end process;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noProof="1">
                <a:latin typeface="Courier New" pitchFamily="49" charset="0"/>
                <a:cs typeface="Courier New" pitchFamily="49" charset="0"/>
              </a:rPr>
              <a:t>end arch;</a:t>
            </a:r>
          </a:p>
        </p:txBody>
      </p:sp>
      <p:sp>
        <p:nvSpPr>
          <p:cNvPr id="10" name="ZoneTexte 7"/>
          <p:cNvSpPr txBox="1">
            <a:spLocks noChangeArrowheads="1"/>
          </p:cNvSpPr>
          <p:nvPr/>
        </p:nvSpPr>
        <p:spPr bwMode="auto">
          <a:xfrm>
            <a:off x="2362200" y="4505236"/>
            <a:ext cx="2701963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CA" sz="1100" dirty="0">
                <a:solidFill>
                  <a:srgbClr val="FF0000"/>
                </a:solidFill>
              </a:rPr>
              <a:t>Deux sources pour le </a:t>
            </a:r>
            <a:r>
              <a:rPr lang="fr-CA" sz="1100" dirty="0" smtClean="0">
                <a:solidFill>
                  <a:srgbClr val="FF0000"/>
                </a:solidFill>
              </a:rPr>
              <a:t>signal F</a:t>
            </a:r>
          </a:p>
          <a:p>
            <a:pPr algn="ctr"/>
            <a:r>
              <a:rPr lang="fr-CA" sz="1100" dirty="0" smtClean="0">
                <a:solidFill>
                  <a:schemeClr val="accent6">
                    <a:lumMod val="75000"/>
                  </a:schemeClr>
                </a:solidFill>
              </a:rPr>
              <a:t>Utilisation </a:t>
            </a:r>
            <a:r>
              <a:rPr lang="fr-CA" sz="1100" dirty="0">
                <a:solidFill>
                  <a:schemeClr val="accent6">
                    <a:lumMod val="75000"/>
                  </a:schemeClr>
                </a:solidFill>
              </a:rPr>
              <a:t>du signal d’horloge dans une expression (synthétisable, mais …)</a:t>
            </a:r>
            <a:endParaRPr lang="fr-CA" sz="11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1" name="ZoneTexte 7"/>
          <p:cNvSpPr txBox="1">
            <a:spLocks noChangeArrowheads="1"/>
          </p:cNvSpPr>
          <p:nvPr/>
        </p:nvSpPr>
        <p:spPr bwMode="auto">
          <a:xfrm>
            <a:off x="8778837" y="2590800"/>
            <a:ext cx="270196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CA" sz="1100" dirty="0">
                <a:solidFill>
                  <a:schemeClr val="accent6">
                    <a:lumMod val="75000"/>
                  </a:schemeClr>
                </a:solidFill>
              </a:rPr>
              <a:t>Ne respecte pas les patrons pour la description de registres.</a:t>
            </a:r>
            <a:endParaRPr lang="fr-CA" sz="11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44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  <p:bldP spid="11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/>
              <a:t>Résultats </a:t>
            </a:r>
            <a:r>
              <a:rPr lang="fr-CA" dirty="0" smtClean="0"/>
              <a:t>différents pour la synthèse et la simulation</a:t>
            </a:r>
            <a:br>
              <a:rPr lang="fr-CA" dirty="0" smtClean="0"/>
            </a:br>
            <a:r>
              <a:rPr lang="fr-CA" dirty="0" smtClean="0"/>
              <a:t>Comment les éviter</a:t>
            </a:r>
          </a:p>
        </p:txBody>
      </p:sp>
      <p:sp>
        <p:nvSpPr>
          <p:cNvPr id="19459" name="Espace réservé du contenu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Un circuit décrit en VHDL peut être parfaitement simulable et pas du tout synthétisable.</a:t>
            </a:r>
          </a:p>
          <a:p>
            <a:r>
              <a:rPr lang="fr-CA" dirty="0"/>
              <a:t>Parfois, des erreurs dans la description du circuit ne sont découvertes que lors du processus de synthèse</a:t>
            </a:r>
            <a:r>
              <a:rPr lang="fr-CA" dirty="0" smtClean="0"/>
              <a:t>.</a:t>
            </a:r>
          </a:p>
          <a:p>
            <a:pPr eaLnBrk="1" hangingPunct="1"/>
            <a:r>
              <a:rPr lang="fr-CA" dirty="0" smtClean="0"/>
              <a:t>Attention à la liste de sensitivité</a:t>
            </a:r>
          </a:p>
          <a:p>
            <a:pPr lvl="1"/>
            <a:r>
              <a:rPr lang="fr-CA" dirty="0" smtClean="0"/>
              <a:t>l’absence d’un signal dans la liste de sensitivité est importante pour le simulateur</a:t>
            </a:r>
          </a:p>
          <a:p>
            <a:pPr lvl="1"/>
            <a:r>
              <a:rPr lang="fr-CA" dirty="0" smtClean="0"/>
              <a:t>le synthétiseur suppose (en général) que le concepteur a fait une erreur:</a:t>
            </a:r>
            <a:br>
              <a:rPr lang="fr-CA" dirty="0" smtClean="0"/>
            </a:br>
            <a:r>
              <a:rPr lang="en-US" dirty="0" smtClean="0"/>
              <a:t>“</a:t>
            </a:r>
            <a:r>
              <a:rPr lang="en-US" i="1" dirty="0" smtClean="0"/>
              <a:t>Declare asynchronous signals in the sensitivity list. Otherwise, XST issues a warning and adds them to the sensitivity list. In this case, the behavior of the synthesis result may be different from the initial specification.</a:t>
            </a:r>
            <a:r>
              <a:rPr lang="en-US" dirty="0" smtClean="0"/>
              <a:t>” – XST User Guide, v. 11.1.0, Apr. 2009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/>
              <a:t>Quoi faire?</a:t>
            </a:r>
          </a:p>
          <a:p>
            <a:pPr lvl="1"/>
            <a:r>
              <a:rPr lang="fr-CA" dirty="0"/>
              <a:t>Surveiller les avertissements du </a:t>
            </a:r>
            <a:r>
              <a:rPr lang="fr-CA" dirty="0" smtClean="0"/>
              <a:t>synthétiseur.</a:t>
            </a:r>
            <a:endParaRPr lang="fr-CA" dirty="0"/>
          </a:p>
          <a:p>
            <a:pPr lvl="1"/>
            <a:r>
              <a:rPr lang="fr-CA" dirty="0"/>
              <a:t>Pour les processus décrivant des bascules: placer seulement </a:t>
            </a:r>
            <a:r>
              <a:rPr lang="fr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fr-CA" dirty="0"/>
              <a:t> et </a:t>
            </a:r>
            <a:r>
              <a:rPr lang="fr-CA" dirty="0"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  <a:r>
              <a:rPr lang="fr-CA" dirty="0"/>
              <a:t> dans la liste de sensitivité</a:t>
            </a:r>
          </a:p>
          <a:p>
            <a:pPr lvl="1"/>
            <a:r>
              <a:rPr lang="fr-CA" dirty="0"/>
              <a:t>Pour les processus décrivant de la logique combinatoire: placer tous les signaux faisant partie d’expressions dans la liste de </a:t>
            </a:r>
            <a:r>
              <a:rPr lang="fr-CA" dirty="0" smtClean="0"/>
              <a:t>sensitivité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B7E841-119E-45BF-9D2C-690134CAF64F}" type="slidenum">
              <a:rPr lang="fr-CA"/>
              <a:pPr>
                <a:defRPr/>
              </a:pPr>
              <a:t>16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568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Résultats différents pour la synthèse et la simulation</a:t>
            </a:r>
            <a:br>
              <a:rPr lang="fr-CA" dirty="0" smtClean="0"/>
            </a:br>
            <a:r>
              <a:rPr lang="fr-CA" dirty="0" smtClean="0"/>
              <a:t>Exemple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B7E841-119E-45BF-9D2C-690134CAF64F}" type="slidenum">
              <a:rPr lang="fr-CA"/>
              <a:pPr>
                <a:defRPr/>
              </a:pPr>
              <a:t>17</a:t>
            </a:fld>
            <a:endParaRPr lang="fr-CA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85800" y="1676400"/>
            <a:ext cx="3581400" cy="364715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1775" algn="l"/>
                <a:tab pos="457200" algn="l"/>
                <a:tab pos="685800" algn="l"/>
                <a:tab pos="914400" algn="l"/>
              </a:tabLst>
            </a:pPr>
            <a:endParaRPr lang="en-US" sz="1100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  <a:tab pos="685800" algn="l"/>
                <a:tab pos="914400" algn="l"/>
              </a:tabLst>
            </a:pPr>
            <a:r>
              <a:rPr lang="fr-CA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pl-PL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signal U2t : std_logic;</a:t>
            </a:r>
            <a:endParaRPr lang="fr-CA" sz="1100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  <a:tab pos="685800" algn="l"/>
                <a:tab pos="914400" algn="l"/>
              </a:tabLst>
            </a:pPr>
            <a:r>
              <a:rPr lang="fr-CA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-- ...</a:t>
            </a:r>
          </a:p>
          <a:p>
            <a:pPr>
              <a:tabLst>
                <a:tab pos="231775" algn="l"/>
                <a:tab pos="457200" algn="l"/>
                <a:tab pos="685800" algn="l"/>
                <a:tab pos="914400" algn="l"/>
              </a:tabLst>
            </a:pPr>
            <a:endParaRPr lang="en-US" sz="1100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  <a:tab pos="685800" algn="l"/>
                <a:tab pos="914400" algn="l"/>
              </a:tabLst>
            </a:pP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process (</a:t>
            </a:r>
            <a:r>
              <a:rPr lang="en-US" sz="11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231775" algn="l"/>
                <a:tab pos="457200" algn="l"/>
                <a:tab pos="685800" algn="l"/>
                <a:tab pos="914400" algn="l"/>
              </a:tabLst>
            </a:pP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tabLst>
                <a:tab pos="231775" algn="l"/>
                <a:tab pos="457200" algn="l"/>
                <a:tab pos="685800" algn="l"/>
                <a:tab pos="914400" algn="l"/>
              </a:tabLst>
            </a:pP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if </a:t>
            </a:r>
            <a:r>
              <a:rPr lang="en-US" sz="11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rising_edge</a:t>
            </a: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1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then</a:t>
            </a:r>
          </a:p>
          <a:p>
            <a:pPr>
              <a:tabLst>
                <a:tab pos="231775" algn="l"/>
                <a:tab pos="457200" algn="l"/>
                <a:tab pos="685800" algn="l"/>
                <a:tab pos="914400" algn="l"/>
              </a:tabLst>
            </a:pP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	U2t &lt;= U1;</a:t>
            </a:r>
          </a:p>
          <a:p>
            <a:pPr>
              <a:tabLst>
                <a:tab pos="231775" algn="l"/>
                <a:tab pos="457200" algn="l"/>
                <a:tab pos="685800" algn="l"/>
                <a:tab pos="914400" algn="l"/>
              </a:tabLst>
            </a:pP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end if;</a:t>
            </a:r>
          </a:p>
          <a:p>
            <a:pPr>
              <a:tabLst>
                <a:tab pos="231775" algn="l"/>
                <a:tab pos="457200" algn="l"/>
                <a:tab pos="685800" algn="l"/>
                <a:tab pos="914400" algn="l"/>
              </a:tabLst>
            </a:pP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U2 &lt;= U2t;</a:t>
            </a:r>
          </a:p>
          <a:p>
            <a:pPr>
              <a:tabLst>
                <a:tab pos="231775" algn="l"/>
                <a:tab pos="457200" algn="l"/>
                <a:tab pos="685800" algn="l"/>
                <a:tab pos="914400" algn="l"/>
              </a:tabLst>
            </a:pP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end process;</a:t>
            </a:r>
          </a:p>
          <a:p>
            <a:pPr>
              <a:tabLst>
                <a:tab pos="231775" algn="l"/>
                <a:tab pos="457200" algn="l"/>
                <a:tab pos="685800" algn="l"/>
                <a:tab pos="914400" algn="l"/>
              </a:tabLst>
            </a:pPr>
            <a:endParaRPr lang="en-US" sz="1100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  <a:tab pos="685800" algn="l"/>
                <a:tab pos="914400" algn="l"/>
              </a:tabLst>
            </a:pP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process (</a:t>
            </a:r>
            <a:r>
              <a:rPr lang="en-US" sz="11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231775" algn="l"/>
                <a:tab pos="457200" algn="l"/>
                <a:tab pos="685800" algn="l"/>
                <a:tab pos="914400" algn="l"/>
              </a:tabLst>
            </a:pP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variable U3t : </a:t>
            </a:r>
            <a:r>
              <a:rPr lang="en-US" sz="11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std_logic</a:t>
            </a: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57200" algn="l"/>
                <a:tab pos="685800" algn="l"/>
                <a:tab pos="914400" algn="l"/>
              </a:tabLst>
            </a:pP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tabLst>
                <a:tab pos="231775" algn="l"/>
                <a:tab pos="457200" algn="l"/>
                <a:tab pos="685800" algn="l"/>
                <a:tab pos="914400" algn="l"/>
              </a:tabLst>
            </a:pP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if </a:t>
            </a:r>
            <a:r>
              <a:rPr lang="en-US" sz="11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rising_edge</a:t>
            </a: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1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then</a:t>
            </a:r>
          </a:p>
          <a:p>
            <a:pPr>
              <a:tabLst>
                <a:tab pos="231775" algn="l"/>
                <a:tab pos="457200" algn="l"/>
                <a:tab pos="685800" algn="l"/>
                <a:tab pos="914400" algn="l"/>
              </a:tabLst>
            </a:pP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	U3t := U1;</a:t>
            </a:r>
          </a:p>
          <a:p>
            <a:pPr>
              <a:tabLst>
                <a:tab pos="231775" algn="l"/>
                <a:tab pos="457200" algn="l"/>
                <a:tab pos="685800" algn="l"/>
                <a:tab pos="914400" algn="l"/>
              </a:tabLst>
            </a:pP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end if;</a:t>
            </a:r>
          </a:p>
          <a:p>
            <a:pPr>
              <a:tabLst>
                <a:tab pos="231775" algn="l"/>
                <a:tab pos="457200" algn="l"/>
                <a:tab pos="685800" algn="l"/>
                <a:tab pos="914400" algn="l"/>
              </a:tabLst>
            </a:pP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U3 &lt;= U3t;</a:t>
            </a:r>
          </a:p>
          <a:p>
            <a:pPr>
              <a:tabLst>
                <a:tab pos="231775" algn="l"/>
                <a:tab pos="457200" algn="l"/>
                <a:tab pos="685800" algn="l"/>
                <a:tab pos="914400" algn="l"/>
              </a:tabLst>
            </a:pP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end process;	</a:t>
            </a:r>
          </a:p>
          <a:p>
            <a:pPr>
              <a:tabLst>
                <a:tab pos="231775" algn="l"/>
                <a:tab pos="457200" algn="l"/>
                <a:tab pos="685800" algn="l"/>
                <a:tab pos="914400" algn="l"/>
              </a:tabLst>
            </a:pPr>
            <a:r>
              <a:rPr lang="en-US" sz="11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1308" y="2057400"/>
            <a:ext cx="6101492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ZoneTexte 17"/>
          <p:cNvSpPr txBox="1"/>
          <p:nvPr/>
        </p:nvSpPr>
        <p:spPr>
          <a:xfrm>
            <a:off x="4876800" y="4267200"/>
            <a:ext cx="586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fr-CA" sz="1600" dirty="0">
                <a:solidFill>
                  <a:schemeClr val="tx2"/>
                </a:solidFill>
              </a:rPr>
              <a:t>Pour le signal U2, lors de la </a:t>
            </a:r>
            <a:r>
              <a:rPr lang="fr-CA" sz="1600" dirty="0" smtClean="0">
                <a:solidFill>
                  <a:schemeClr val="tx2"/>
                </a:solidFill>
              </a:rPr>
              <a:t>simulation, </a:t>
            </a:r>
            <a:r>
              <a:rPr lang="fr-CA" sz="1600" dirty="0">
                <a:solidFill>
                  <a:schemeClr val="tx2"/>
                </a:solidFill>
              </a:rPr>
              <a:t>l’assignation de valeur se fait sur un front descendant d’horloge, ce qui </a:t>
            </a:r>
            <a:r>
              <a:rPr lang="fr-CA" sz="1600" i="1" dirty="0">
                <a:solidFill>
                  <a:schemeClr val="tx2"/>
                </a:solidFill>
              </a:rPr>
              <a:t>ne</a:t>
            </a:r>
            <a:r>
              <a:rPr lang="fr-CA" sz="1600" dirty="0">
                <a:solidFill>
                  <a:schemeClr val="tx2"/>
                </a:solidFill>
              </a:rPr>
              <a:t> correspond </a:t>
            </a:r>
            <a:r>
              <a:rPr lang="fr-CA" sz="1600" i="1" dirty="0">
                <a:solidFill>
                  <a:schemeClr val="tx2"/>
                </a:solidFill>
              </a:rPr>
              <a:t>absolument pas</a:t>
            </a:r>
            <a:r>
              <a:rPr lang="fr-CA" sz="1600" dirty="0">
                <a:solidFill>
                  <a:schemeClr val="tx2"/>
                </a:solidFill>
              </a:rPr>
              <a:t> au produit de la synthèse.</a:t>
            </a:r>
            <a:endParaRPr lang="fr-CA" sz="1600" dirty="0">
              <a:solidFill>
                <a:schemeClr val="tx2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0410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Synthèse: mot de la fin</a:t>
            </a:r>
          </a:p>
        </p:txBody>
      </p:sp>
      <p:sp>
        <p:nvSpPr>
          <p:cNvPr id="43011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 synthétiseur respecte un contrat, p. ex. la norme IEEE 1076.6-2004.</a:t>
            </a:r>
          </a:p>
          <a:p>
            <a:r>
              <a:rPr lang="fr-CA" dirty="0"/>
              <a:t>Les concepteurs de synthétiseurs sont des gens prudents. Les synthétiseurs n’infèrent que des modules qui peuvent être décrits sans ambiguïté.</a:t>
            </a:r>
          </a:p>
          <a:p>
            <a:pPr lvl="1"/>
            <a:r>
              <a:rPr lang="fr-CA" dirty="0"/>
              <a:t>le code HDL doit être non ambigu;</a:t>
            </a:r>
          </a:p>
          <a:p>
            <a:pPr lvl="1"/>
            <a:r>
              <a:rPr lang="fr-CA" dirty="0"/>
              <a:t>le code HDL doit correspondre à une structure disponible sur la technologie ciblée, exemples de cas à considérer:</a:t>
            </a:r>
          </a:p>
          <a:p>
            <a:pPr lvl="2"/>
            <a:r>
              <a:rPr lang="fr-CA" dirty="0"/>
              <a:t>registre avec reset synchrone/asynchrone?</a:t>
            </a:r>
          </a:p>
          <a:p>
            <a:pPr lvl="2"/>
            <a:r>
              <a:rPr lang="fr-CA" dirty="0"/>
              <a:t>registre actif sur un ou deux fronts d’horloge?</a:t>
            </a:r>
          </a:p>
          <a:p>
            <a:pPr lvl="2"/>
            <a:r>
              <a:rPr lang="fr-CA" dirty="0"/>
              <a:t>type d’additionneur?</a:t>
            </a:r>
          </a:p>
          <a:p>
            <a:pPr lvl="2"/>
            <a:r>
              <a:rPr lang="fr-CA" dirty="0"/>
              <a:t>division, reste, autres fonctions (sinus, log, </a:t>
            </a:r>
            <a:r>
              <a:rPr lang="fr-CA" dirty="0" err="1"/>
              <a:t>tanh</a:t>
            </a:r>
            <a:r>
              <a:rPr lang="fr-CA" dirty="0"/>
              <a:t>, médiane, etc</a:t>
            </a:r>
            <a:r>
              <a:rPr lang="fr-CA" dirty="0" smtClean="0"/>
              <a:t>.)?</a:t>
            </a:r>
            <a:endParaRPr lang="fr-CA" dirty="0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 smtClean="0"/>
              <a:t>Pour </a:t>
            </a:r>
            <a:r>
              <a:rPr lang="fr-CA" dirty="0"/>
              <a:t>écrire du « bon code » synthétisable, il faut bien connaître:</a:t>
            </a:r>
          </a:p>
          <a:p>
            <a:pPr lvl="1"/>
            <a:r>
              <a:rPr lang="fr-CA" dirty="0"/>
              <a:t>le contrat respecté par le synthétiseur utilisé; et,</a:t>
            </a:r>
          </a:p>
          <a:p>
            <a:pPr lvl="1"/>
            <a:r>
              <a:rPr lang="fr-CA" dirty="0"/>
              <a:t>la technologie ciblée</a:t>
            </a:r>
            <a:r>
              <a:rPr lang="fr-CA" dirty="0" smtClean="0"/>
              <a:t>.</a:t>
            </a:r>
          </a:p>
          <a:p>
            <a:r>
              <a:rPr lang="fr-CA" dirty="0"/>
              <a:t>Le défi du concepteur de circuits numériques est de décrire ses intentions d’une façon non ambigüe pour le synthétiseur</a:t>
            </a:r>
            <a:r>
              <a:rPr lang="fr-CA" dirty="0" smtClean="0"/>
              <a:t>.</a:t>
            </a:r>
          </a:p>
          <a:p>
            <a:r>
              <a:rPr lang="fr-CA" dirty="0"/>
              <a:t>Une approche qui fonctionne consiste à tout d’abord décomposer le circuit en blocs de base correspondant à des composantes logiques connues, puis à produire une description en fonction de ces blocs</a:t>
            </a:r>
            <a:r>
              <a:rPr lang="fr-CA" dirty="0" smtClean="0"/>
              <a:t>.</a:t>
            </a:r>
            <a:endParaRPr lang="fr-CA" dirty="0"/>
          </a:p>
          <a:p>
            <a:endParaRPr lang="fr-CA" dirty="0"/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E01B03-D7F3-4FF0-B919-8D7BD13FA657}" type="slidenum">
              <a:rPr lang="fr-CA"/>
              <a:pPr>
                <a:defRPr/>
              </a:pPr>
              <a:t>18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117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Vous devriez maintenant être capable de …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sz="1800" dirty="0"/>
              <a:t>Expliquer comment fonctionne le processus de synthèse d’un modèle. (B2)</a:t>
            </a:r>
          </a:p>
          <a:p>
            <a:r>
              <a:rPr lang="fr-CA" sz="1800" dirty="0"/>
              <a:t>Expliquer dans quels cas un modèle VHDL n’est pas synthétisable. (B2)</a:t>
            </a:r>
          </a:p>
          <a:p>
            <a:r>
              <a:rPr lang="fr-CA" sz="1800" dirty="0"/>
              <a:t>Expliquer la relation entre la norme IEEE 1076.6, les structures de langage supportées par les synthétiseurs, et l’ensemble du langage VHDL. (B2)</a:t>
            </a:r>
          </a:p>
          <a:p>
            <a:r>
              <a:rPr lang="fr-CA" sz="1800" dirty="0"/>
              <a:t>Analyser un modèle VHDL et déterminer s’il est synthétisable ou non. (B3)</a:t>
            </a:r>
          </a:p>
          <a:p>
            <a:r>
              <a:rPr lang="fr-CA" sz="1800" dirty="0"/>
              <a:t>Écrire du code synthétisable en exploitant correctement les types, opérateurs et structures de contrôle de VHDL. (B3)</a:t>
            </a:r>
            <a:endParaRPr lang="fr-FR" sz="18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19</a:t>
            </a:fld>
            <a:endParaRPr lang="fr-CA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154495"/>
              </p:ext>
            </p:extLst>
          </p:nvPr>
        </p:nvGraphicFramePr>
        <p:xfrm>
          <a:off x="6934200" y="5029200"/>
          <a:ext cx="4745264" cy="1592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4211864"/>
              </a:tblGrid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Code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Niveau (http://fr.wikipedia.org/wiki/Taxonomie_de_Bloom)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B1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Connaissance</a:t>
                      </a:r>
                      <a:r>
                        <a:rPr lang="fr-CA" sz="1100" baseline="0" dirty="0" smtClean="0"/>
                        <a:t> – mémoriser de l’information.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B2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Compréhension</a:t>
                      </a:r>
                      <a:r>
                        <a:rPr lang="fr-CA" sz="1100" baseline="0" dirty="0" smtClean="0"/>
                        <a:t> – interpréter l’information.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B3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Application – confronter les connaissances à des cas pratiques</a:t>
                      </a:r>
                      <a:r>
                        <a:rPr lang="fr-CA" sz="1100" baseline="0" dirty="0" smtClean="0"/>
                        <a:t> simples.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B4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Analyse – décomposer un problème,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B5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Synthèse – expression personnelle,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33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Simulation d’un modèle VHDL</a:t>
            </a:r>
            <a:br>
              <a:rPr lang="fr-CA" dirty="0"/>
            </a:br>
            <a:r>
              <a:rPr lang="fr-CA" dirty="0"/>
              <a:t>Sujets </a:t>
            </a:r>
            <a:r>
              <a:rPr lang="fr-CA" dirty="0" smtClean="0"/>
              <a:t>de ce thème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 processus de synthèse</a:t>
            </a:r>
          </a:p>
          <a:p>
            <a:r>
              <a:rPr lang="fr-CA" dirty="0" smtClean="0"/>
              <a:t>Norme 1076.6 et documentation</a:t>
            </a:r>
          </a:p>
          <a:p>
            <a:r>
              <a:rPr lang="fr-CA" dirty="0" smtClean="0"/>
              <a:t>Types, opérateurs, boucles</a:t>
            </a:r>
          </a:p>
          <a:p>
            <a:r>
              <a:rPr lang="fr-CA" dirty="0" smtClean="0"/>
              <a:t>Éléments à mémoire</a:t>
            </a:r>
          </a:p>
          <a:p>
            <a:r>
              <a:rPr lang="fr-CA" dirty="0" smtClean="0"/>
              <a:t>Exemples</a:t>
            </a:r>
          </a:p>
          <a:p>
            <a:r>
              <a:rPr lang="fr-CA" dirty="0" smtClean="0"/>
              <a:t>Recommandations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320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Synthèse de code VHDL</a:t>
            </a:r>
          </a:p>
        </p:txBody>
      </p:sp>
      <p:sp>
        <p:nvSpPr>
          <p:cNvPr id="36867" name="Espace réservé du contenu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La synthèse du code VHDL est effectuée par un synthétiseur.</a:t>
            </a:r>
          </a:p>
          <a:p>
            <a:r>
              <a:rPr lang="fr-CA" dirty="0" smtClean="0"/>
              <a:t>Le processus de synthèse peut être décomposé et effectué en plusieurs passes. Ce processus est très complexe sauf pour les circuits les plus simples.</a:t>
            </a:r>
          </a:p>
          <a:p>
            <a:r>
              <a:rPr lang="fr-CA" dirty="0" smtClean="0"/>
              <a:t>Le produit du synthétiseur est communément appelé «liste des interconnexions» (</a:t>
            </a:r>
            <a:r>
              <a:rPr lang="fr-CA" i="1" dirty="0" err="1" smtClean="0"/>
              <a:t>netlist</a:t>
            </a:r>
            <a:r>
              <a:rPr lang="fr-CA" dirty="0" smtClean="0"/>
              <a:t>): les composantes de base et les liens qui les relient.</a:t>
            </a:r>
          </a:p>
          <a:p>
            <a:r>
              <a:rPr lang="fr-CA" dirty="0" smtClean="0"/>
              <a:t>Après le processus de synthèse, il est possible d’obtenir un estimé de la performance et des coûts du circuit.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061351-BC01-46A3-AF77-DFD3F14818D1}" type="slidenum">
              <a:rPr lang="fr-CA"/>
              <a:pPr>
                <a:defRPr/>
              </a:pPr>
              <a:t>3</a:t>
            </a:fld>
            <a:endParaRPr lang="fr-CA"/>
          </a:p>
        </p:txBody>
      </p:sp>
      <p:pic>
        <p:nvPicPr>
          <p:cNvPr id="6" name="Image 4" descr="flot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752600"/>
            <a:ext cx="5874265" cy="3227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2494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</a:t>
            </a:r>
            <a:r>
              <a:rPr lang="fr-CA" dirty="0" smtClean="0"/>
              <a:t>a norme IEEE 1076.6-2004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IEEE Standard for VHDL </a:t>
            </a:r>
            <a:r>
              <a:rPr lang="fr-FR" dirty="0" err="1"/>
              <a:t>Register</a:t>
            </a:r>
            <a:r>
              <a:rPr lang="fr-FR" dirty="0"/>
              <a:t> Transfer </a:t>
            </a:r>
            <a:r>
              <a:rPr lang="fr-FR" dirty="0" err="1"/>
              <a:t>Level</a:t>
            </a:r>
            <a:r>
              <a:rPr lang="fr-FR" dirty="0"/>
              <a:t> (RTL) </a:t>
            </a:r>
            <a:r>
              <a:rPr lang="fr-FR" dirty="0" err="1" smtClean="0"/>
              <a:t>Synthesis</a:t>
            </a:r>
            <a:endParaRPr lang="fr-FR" dirty="0" smtClean="0"/>
          </a:p>
          <a:p>
            <a:r>
              <a:rPr lang="en-US" dirty="0"/>
              <a:t>“</a:t>
            </a:r>
            <a:r>
              <a:rPr lang="en-US" i="1" dirty="0"/>
              <a:t>This document specifies a standard for use of VHDL to model synthesizable register-transfer level digital </a:t>
            </a:r>
            <a:r>
              <a:rPr lang="en-US" i="1" dirty="0" smtClean="0"/>
              <a:t>logic.</a:t>
            </a:r>
            <a:br>
              <a:rPr lang="en-US" i="1" dirty="0" smtClean="0"/>
            </a:br>
            <a:r>
              <a:rPr lang="en-US" i="1" dirty="0" smtClean="0"/>
              <a:t>A </a:t>
            </a:r>
            <a:r>
              <a:rPr lang="en-US" i="1" dirty="0"/>
              <a:t>standard syntax and semantics for VHDL register-transfer level synthesis is </a:t>
            </a:r>
            <a:r>
              <a:rPr lang="en-US" i="1" dirty="0" smtClean="0"/>
              <a:t>defined.</a:t>
            </a:r>
            <a:br>
              <a:rPr lang="en-US" i="1" dirty="0" smtClean="0"/>
            </a:br>
            <a:r>
              <a:rPr lang="en-US" i="1" dirty="0" smtClean="0"/>
              <a:t>The </a:t>
            </a:r>
            <a:r>
              <a:rPr lang="en-US" i="1" dirty="0"/>
              <a:t>subset of the VHDL language, which is synthesizable, is described, and </a:t>
            </a:r>
            <a:r>
              <a:rPr lang="en-US" i="1" dirty="0" err="1"/>
              <a:t>nonsynthesizable</a:t>
            </a:r>
            <a:r>
              <a:rPr lang="en-US" i="1" dirty="0"/>
              <a:t> VHDL constructs are identified that should be ignored or flagged as errors</a:t>
            </a:r>
            <a:r>
              <a:rPr lang="en-US" i="1" dirty="0" smtClean="0"/>
              <a:t>.</a:t>
            </a:r>
            <a:r>
              <a:rPr lang="en-US" dirty="0" smtClean="0"/>
              <a:t>”</a:t>
            </a: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://ieeexplore.ieee.org/stamp/stamp.jsp?tp=&amp;</a:t>
            </a:r>
            <a:r>
              <a:rPr lang="en-US" dirty="0" smtClean="0">
                <a:hlinkClick r:id="rId2"/>
              </a:rPr>
              <a:t>arnumber=1342563&amp;isnumber=29580</a:t>
            </a:r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6BFF2-274B-4A98-918C-4CB6C981AFB6}" type="slidenum">
              <a:rPr lang="fr-CA" smtClean="0"/>
              <a:pPr>
                <a:defRPr/>
              </a:pPr>
              <a:t>4</a:t>
            </a:fld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585785"/>
            <a:ext cx="5740400" cy="2377463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4318808"/>
            <a:ext cx="4979495" cy="174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La documentation de XST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« The </a:t>
            </a:r>
            <a:r>
              <a:rPr lang="fr-CA" i="1" dirty="0" smtClean="0"/>
              <a:t>XST User Guide:</a:t>
            </a:r>
          </a:p>
          <a:p>
            <a:pPr lvl="1"/>
            <a:r>
              <a:rPr lang="fr-CA" dirty="0" err="1" smtClean="0"/>
              <a:t>Describes</a:t>
            </a:r>
            <a:r>
              <a:rPr lang="fr-CA" dirty="0" smtClean="0"/>
              <a:t> </a:t>
            </a:r>
            <a:r>
              <a:rPr lang="fr-CA" dirty="0" err="1" smtClean="0"/>
              <a:t>Xilinx</a:t>
            </a:r>
            <a:r>
              <a:rPr lang="fr-CA" dirty="0" smtClean="0"/>
              <a:t>® </a:t>
            </a:r>
            <a:r>
              <a:rPr lang="fr-CA" dirty="0" err="1" smtClean="0"/>
              <a:t>Synthesis</a:t>
            </a:r>
            <a:r>
              <a:rPr lang="fr-CA" dirty="0" smtClean="0"/>
              <a:t> </a:t>
            </a:r>
            <a:r>
              <a:rPr lang="fr-CA" dirty="0" err="1" smtClean="0"/>
              <a:t>Technology</a:t>
            </a:r>
            <a:r>
              <a:rPr lang="fr-CA" dirty="0" smtClean="0"/>
              <a:t> (XST) support for Hardware Description </a:t>
            </a:r>
            <a:r>
              <a:rPr lang="fr-CA" dirty="0" err="1" smtClean="0"/>
              <a:t>Language</a:t>
            </a:r>
            <a:r>
              <a:rPr lang="fr-CA" dirty="0" smtClean="0"/>
              <a:t> (HDL), </a:t>
            </a:r>
            <a:r>
              <a:rPr lang="fr-CA" dirty="0" err="1" smtClean="0"/>
              <a:t>Xilinx</a:t>
            </a:r>
            <a:r>
              <a:rPr lang="fr-CA" dirty="0" smtClean="0"/>
              <a:t> </a:t>
            </a:r>
            <a:r>
              <a:rPr lang="en-US" dirty="0" smtClean="0"/>
              <a:t>devices, and design constraints for the Xilinx ISE® Design Suite software</a:t>
            </a:r>
          </a:p>
          <a:p>
            <a:pPr lvl="1"/>
            <a:r>
              <a:rPr lang="en-US" dirty="0" smtClean="0"/>
              <a:t>Discusses FPGA and CPLD optimization and coding techniques when creating designs for use with XST</a:t>
            </a:r>
            <a:r>
              <a:rPr lang="fr-CA" dirty="0" smtClean="0"/>
              <a:t> »</a:t>
            </a:r>
          </a:p>
          <a:p>
            <a:r>
              <a:rPr lang="fr-CA" dirty="0" smtClean="0"/>
              <a:t>Le document fournit beaucoup d’exemples sur la façon de coder différents modules matériels.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6BFF2-274B-4A98-918C-4CB6C981AFB6}" type="slidenum">
              <a:rPr lang="fr-CA" smtClean="0"/>
              <a:pPr>
                <a:defRPr/>
              </a:pPr>
              <a:t>5</a:t>
            </a:fld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8766" y="1524001"/>
            <a:ext cx="620948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02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La documentation de XST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« The </a:t>
            </a:r>
            <a:r>
              <a:rPr lang="fr-CA" i="1" dirty="0" smtClean="0"/>
              <a:t>XST User Guide:</a:t>
            </a:r>
          </a:p>
          <a:p>
            <a:pPr lvl="1"/>
            <a:r>
              <a:rPr lang="fr-CA" dirty="0" err="1" smtClean="0"/>
              <a:t>Describes</a:t>
            </a:r>
            <a:r>
              <a:rPr lang="fr-CA" dirty="0" smtClean="0"/>
              <a:t> </a:t>
            </a:r>
            <a:r>
              <a:rPr lang="fr-CA" dirty="0" err="1" smtClean="0"/>
              <a:t>Xilinx</a:t>
            </a:r>
            <a:r>
              <a:rPr lang="fr-CA" dirty="0" smtClean="0"/>
              <a:t>® </a:t>
            </a:r>
            <a:r>
              <a:rPr lang="fr-CA" dirty="0" err="1" smtClean="0"/>
              <a:t>Synthesis</a:t>
            </a:r>
            <a:r>
              <a:rPr lang="fr-CA" dirty="0" smtClean="0"/>
              <a:t> </a:t>
            </a:r>
            <a:r>
              <a:rPr lang="fr-CA" dirty="0" err="1" smtClean="0"/>
              <a:t>Technology</a:t>
            </a:r>
            <a:r>
              <a:rPr lang="fr-CA" dirty="0" smtClean="0"/>
              <a:t> (XST) support for Hardware Description </a:t>
            </a:r>
            <a:r>
              <a:rPr lang="fr-CA" dirty="0" err="1" smtClean="0"/>
              <a:t>Language</a:t>
            </a:r>
            <a:r>
              <a:rPr lang="fr-CA" dirty="0" smtClean="0"/>
              <a:t> (HDL), </a:t>
            </a:r>
            <a:r>
              <a:rPr lang="fr-CA" dirty="0" err="1" smtClean="0"/>
              <a:t>Xilinx</a:t>
            </a:r>
            <a:r>
              <a:rPr lang="fr-CA" dirty="0" smtClean="0"/>
              <a:t> </a:t>
            </a:r>
            <a:r>
              <a:rPr lang="en-US" dirty="0" smtClean="0"/>
              <a:t>devices, and design constraints for the Xilinx ISE® Design Suite software</a:t>
            </a:r>
          </a:p>
          <a:p>
            <a:pPr lvl="1"/>
            <a:r>
              <a:rPr lang="en-US" dirty="0" smtClean="0"/>
              <a:t>Discusses FPGA and CPLD optimization and coding techniques when creating designs for use with XST</a:t>
            </a:r>
            <a:r>
              <a:rPr lang="fr-CA" dirty="0" smtClean="0"/>
              <a:t> »</a:t>
            </a:r>
          </a:p>
          <a:p>
            <a:r>
              <a:rPr lang="fr-CA" dirty="0" smtClean="0"/>
              <a:t>Le document fournit beaucoup d’exemples sur la façon de coder différents modules matériels.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6BFF2-274B-4A98-918C-4CB6C981AFB6}" type="slidenum">
              <a:rPr lang="fr-CA" smtClean="0"/>
              <a:pPr>
                <a:defRPr/>
              </a:pPr>
              <a:t>6</a:t>
            </a:fld>
            <a:endParaRPr lang="fr-CA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324600" y="1571369"/>
            <a:ext cx="5203890" cy="378565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1775" algn="l"/>
                <a:tab pos="457200" algn="l"/>
              </a:tabLst>
            </a:pPr>
            <a:r>
              <a:rPr lang="en-US" sz="1000" noProof="1">
                <a:latin typeface="Courier New" pitchFamily="49" charset="0"/>
                <a:cs typeface="Courier New" pitchFamily="49" charset="0"/>
              </a:rPr>
              <a:t>-- 4-bit Unsigned Up Accumulator with Asynchronous Reset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00" noProof="1">
                <a:latin typeface="Courier New" pitchFamily="49" charset="0"/>
                <a:cs typeface="Courier New" pitchFamily="49" charset="0"/>
              </a:rPr>
              <a:t>--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00" noProof="1">
                <a:latin typeface="Courier New" pitchFamily="49" charset="0"/>
                <a:cs typeface="Courier New" pitchFamily="49" charset="0"/>
              </a:rPr>
              <a:t>library ieee;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00" noProof="1">
                <a:latin typeface="Courier New" pitchFamily="49" charset="0"/>
                <a:cs typeface="Courier New" pitchFamily="49" charset="0"/>
              </a:rPr>
              <a:t>use ieee.std_logic_1164.all; use ieee.std_logic_unsigned.all;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000" noProof="1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00" noProof="1">
                <a:latin typeface="Courier New" pitchFamily="49" charset="0"/>
                <a:cs typeface="Courier New" pitchFamily="49" charset="0"/>
              </a:rPr>
              <a:t>entity accumulators_1 is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00" noProof="1">
                <a:latin typeface="Courier New" pitchFamily="49" charset="0"/>
                <a:cs typeface="Courier New" pitchFamily="49" charset="0"/>
              </a:rPr>
              <a:t>	port(C, CLR : in std_logic;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00" noProof="1">
                <a:latin typeface="Courier New" pitchFamily="49" charset="0"/>
                <a:cs typeface="Courier New" pitchFamily="49" charset="0"/>
              </a:rPr>
              <a:t>	D : in std_logic_vector(3 downto 0);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00" noProof="1">
                <a:latin typeface="Courier New" pitchFamily="49" charset="0"/>
                <a:cs typeface="Courier New" pitchFamily="49" charset="0"/>
              </a:rPr>
              <a:t>	Q : out std_logic_vector(3 downto 0));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00" noProof="1">
                <a:latin typeface="Courier New" pitchFamily="49" charset="0"/>
                <a:cs typeface="Courier New" pitchFamily="49" charset="0"/>
              </a:rPr>
              <a:t>end accumulators_1;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000" noProof="1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00" noProof="1">
                <a:latin typeface="Courier New" pitchFamily="49" charset="0"/>
                <a:cs typeface="Courier New" pitchFamily="49" charset="0"/>
              </a:rPr>
              <a:t>architecture archi of accumulators_1 is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00" noProof="1">
                <a:latin typeface="Courier New" pitchFamily="49" charset="0"/>
                <a:cs typeface="Courier New" pitchFamily="49" charset="0"/>
              </a:rPr>
              <a:t>signal tmp: std_logic_vector(3 downto 0);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00" noProof="1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00" noProof="1">
                <a:latin typeface="Courier New" pitchFamily="49" charset="0"/>
                <a:cs typeface="Courier New" pitchFamily="49" charset="0"/>
              </a:rPr>
              <a:t>	process (C, CLR)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00" noProof="1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00" noProof="1">
                <a:latin typeface="Courier New" pitchFamily="49" charset="0"/>
                <a:cs typeface="Courier New" pitchFamily="49" charset="0"/>
              </a:rPr>
              <a:t>		if (CLR=’1’) then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00" noProof="1">
                <a:latin typeface="Courier New" pitchFamily="49" charset="0"/>
                <a:cs typeface="Courier New" pitchFamily="49" charset="0"/>
              </a:rPr>
              <a:t>			tmp &lt;= "0000";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00" noProof="1">
                <a:latin typeface="Courier New" pitchFamily="49" charset="0"/>
                <a:cs typeface="Courier New" pitchFamily="49" charset="0"/>
              </a:rPr>
              <a:t>		elsif (C’event and C=’1’) then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00" noProof="1">
                <a:latin typeface="Courier New" pitchFamily="49" charset="0"/>
                <a:cs typeface="Courier New" pitchFamily="49" charset="0"/>
              </a:rPr>
              <a:t>			tmp &lt;= tmp + D;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00" noProof="1">
                <a:latin typeface="Courier New" pitchFamily="49" charset="0"/>
                <a:cs typeface="Courier New" pitchFamily="49" charset="0"/>
              </a:rPr>
              <a:t>		end if;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00" noProof="1">
                <a:latin typeface="Courier New" pitchFamily="49" charset="0"/>
                <a:cs typeface="Courier New" pitchFamily="49" charset="0"/>
              </a:rPr>
              <a:t>	end process;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00" noProof="1">
                <a:latin typeface="Courier New" pitchFamily="49" charset="0"/>
                <a:cs typeface="Courier New" pitchFamily="49" charset="0"/>
              </a:rPr>
              <a:t>	Q &lt;= tmp;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00" noProof="1">
                <a:latin typeface="Courier New" pitchFamily="49" charset="0"/>
                <a:cs typeface="Courier New" pitchFamily="49" charset="0"/>
              </a:rPr>
              <a:t>end archi;</a:t>
            </a:r>
          </a:p>
        </p:txBody>
      </p:sp>
    </p:spTree>
    <p:extLst>
      <p:ext uri="{BB962C8B-B14F-4D97-AF65-F5344CB8AC3E}">
        <p14:creationId xmlns:p14="http://schemas.microsoft.com/office/powerpoint/2010/main" val="254168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Types utilisés pour la synthèse</a:t>
            </a:r>
          </a:p>
        </p:txBody>
      </p:sp>
      <p:sp>
        <p:nvSpPr>
          <p:cNvPr id="38915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Les types 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std_logic</a:t>
            </a:r>
            <a:r>
              <a:rPr lang="fr-CA" dirty="0" smtClean="0"/>
              <a:t> ou 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std_logic_vector</a:t>
            </a:r>
            <a:r>
              <a:rPr lang="fr-CA" dirty="0" smtClean="0"/>
              <a:t> ne devraient être utilisés que pour des valeurs logiques.</a:t>
            </a:r>
          </a:p>
          <a:p>
            <a:r>
              <a:rPr lang="fr-CA" dirty="0" smtClean="0"/>
              <a:t>Pour représenter des nombres pour les ports d’une entité, les types préférés sont tirés du package 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numeric_std</a:t>
            </a:r>
            <a:r>
              <a:rPr lang="fr-CA" dirty="0" smtClean="0"/>
              <a:t> :</a:t>
            </a:r>
          </a:p>
          <a:p>
            <a:pPr lvl="1"/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CA" dirty="0" smtClean="0"/>
              <a:t> pour une interprétation non signée</a:t>
            </a:r>
          </a:p>
          <a:p>
            <a:pPr lvl="1"/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fr-CA" dirty="0" smtClean="0"/>
              <a:t> pour une interprétation signée en complément à deux.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/>
              <a:t>Pour représenter des signaux internes d’un module, on a avantage à utiliser les types plus abstraits comme </a:t>
            </a:r>
            <a:r>
              <a:rPr lang="fr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fr-CA" dirty="0"/>
              <a:t>, </a:t>
            </a:r>
            <a:r>
              <a:rPr lang="fr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character</a:t>
            </a:r>
            <a:r>
              <a:rPr lang="fr-CA" dirty="0"/>
              <a:t> ou </a:t>
            </a:r>
            <a:r>
              <a:rPr lang="fr-CA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fr-CA" dirty="0"/>
              <a:t>, même s’il est plus difficile de retrouver ces signaux pour débogage dans les produits de la synthèse ou de l’implémentation.</a:t>
            </a:r>
          </a:p>
          <a:p>
            <a:r>
              <a:rPr lang="fr-CA" dirty="0"/>
              <a:t>Pour les constantes et les paramètres d’un module, on peut en général utiliser tous les types abstraits supportés par VHDL, comme </a:t>
            </a:r>
            <a:r>
              <a:rPr lang="fr-CA" dirty="0">
                <a:latin typeface="Courier New" panose="02070309020205020404" pitchFamily="49" charset="0"/>
                <a:cs typeface="Courier New" panose="02070309020205020404" pitchFamily="49" charset="0"/>
              </a:rPr>
              <a:t>real</a:t>
            </a:r>
            <a:r>
              <a:rPr lang="fr-CA" dirty="0"/>
              <a:t>, </a:t>
            </a:r>
            <a:r>
              <a:rPr lang="fr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fr-CA" dirty="0"/>
              <a:t>, ou </a:t>
            </a:r>
            <a:r>
              <a:rPr lang="fr-CA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fr-CA" dirty="0" smtClean="0"/>
              <a:t>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F361BB-2858-42B9-9BEE-65C77D1E5651}" type="slidenum">
              <a:rPr lang="fr-CA"/>
              <a:pPr>
                <a:defRPr/>
              </a:pPr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8753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Exemple: code utilisant les types 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character</a:t>
            </a:r>
            <a:r>
              <a:rPr lang="fr-CA" dirty="0" smtClean="0"/>
              <a:t> et 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endParaRPr lang="fr-CA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6BFF2-274B-4A98-918C-4CB6C981AFB6}" type="slidenum">
              <a:rPr lang="fr-CA" smtClean="0"/>
              <a:pPr>
                <a:defRPr/>
              </a:pPr>
              <a:t>8</a:t>
            </a:fld>
            <a:endParaRPr lang="fr-CA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04800" y="1509385"/>
            <a:ext cx="5562600" cy="493981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library ieee;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use ieee.std_logic_1164.all;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use ieee.numeric_std.all;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endParaRPr lang="en-US" sz="1050" noProof="1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entity banderolev2 is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noProof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port </a:t>
            </a: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reset, clk : in  STD_LOGIC;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charout : out unsigned(7 downto 0)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);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 banderolev2;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architecture </a:t>
            </a: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arch of banderolev2 is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constant message : string := "bonjour et bienvenue!";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process </a:t>
            </a: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(clk, reset)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variable index : integer range 1 to message'length;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if (rising_edge(clk)) then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if reset = '1' then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	index := 1;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else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	charout &lt;= to_unsigned(character'pos(message(index)), 8);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	if index = message'length then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		index := 1;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	else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		index := index + 1;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	end if;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end if;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end if;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 process;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arch;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248400" y="1495485"/>
            <a:ext cx="5638800" cy="5078313"/>
          </a:xfrm>
          <a:prstGeom prst="rect">
            <a:avLst/>
          </a:prstGeom>
          <a:solidFill>
            <a:schemeClr val="bg1"/>
          </a:solidFill>
          <a:ln w="12700">
            <a:solidFill>
              <a:srgbClr val="00B05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1775" algn="l"/>
                <a:tab pos="4572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=========================================================================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Advanced HDL Synthesis Report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900" noProof="1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Macro Statistics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# ROMs                                                 : 1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 21x8-bit ROM                                          : 1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# Counters                                             : 1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 5-bit up counter                                      : 1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# Registers                                            : 8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 Flip-Flops                                            : 8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900" noProof="1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=========================================================================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900" noProof="1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=========================================================================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*                         Low Level Synthesis                           *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=========================================================================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WARNING:Xst:1710 - FF/Latch &lt;charout_7&gt; (without init value) has a constant value of 0 in block &lt;banderolev2&gt;. This FF/Latch will be trimmed during the optimization process.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900" noProof="1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Optimizing unit &lt;banderolev2&gt; ...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900" noProof="1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Mapping all equations...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Building and optimizing final netlist ...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Found area constraint ratio of 100 (+ 5) on block banderolev2, actual ratio is 0.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900" noProof="1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Final Macro Processing ...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900" noProof="1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=========================================================================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Final Register Report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900" noProof="1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Macro Statistics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# Registers                                            : 12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900" noProof="1">
                <a:latin typeface="Courier New" pitchFamily="49" charset="0"/>
                <a:cs typeface="Courier New" pitchFamily="49" charset="0"/>
              </a:rPr>
              <a:t> Flip-Flops                                            : </a:t>
            </a:r>
            <a:r>
              <a:rPr lang="en-US" sz="900" noProof="1" smtClean="0">
                <a:latin typeface="Courier New" pitchFamily="49" charset="0"/>
                <a:cs typeface="Courier New" pitchFamily="49" charset="0"/>
              </a:rPr>
              <a:t>12</a:t>
            </a:r>
            <a:endParaRPr lang="en-US" sz="900" noProof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70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Fils modélisés par les catégories signal et variable</a:t>
            </a:r>
          </a:p>
        </p:txBody>
      </p:sp>
      <p:sp>
        <p:nvSpPr>
          <p:cNvPr id="39939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En général, l’utilisation de la catégorie signal résulte en un fil concret dans un module.</a:t>
            </a:r>
          </a:p>
          <a:p>
            <a:r>
              <a:rPr lang="fr-CA" dirty="0" smtClean="0"/>
              <a:t>C’est moins souvent le cas pour la catégorie variable, à cause du traitement différent de ces deux catégories.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DE32F6-2401-4306-B562-138262B147B1}" type="slidenum">
              <a:rPr lang="fr-CA"/>
              <a:pPr>
                <a:defRPr/>
              </a:pPr>
              <a:t>9</a:t>
            </a:fld>
            <a:endParaRPr lang="fr-CA"/>
          </a:p>
        </p:txBody>
      </p:sp>
      <p:pic>
        <p:nvPicPr>
          <p:cNvPr id="8" name="Image 7" descr="signalvariable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3962400"/>
            <a:ext cx="3017520" cy="1764363"/>
          </a:xfrm>
          <a:prstGeom prst="rect">
            <a:avLst/>
          </a:prstGeom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010400" y="1696767"/>
            <a:ext cx="4114800" cy="445506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endParaRPr lang="en-US" sz="1050" noProof="1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library ieee;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use IEEE.STD_LOGIC_1164.ALL;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entity demoSignalVariable is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port (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A, B, C, D: in std_logic;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F1, F2 : out std_logic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);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 demoSignalVariable;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architecture demo of demoSignalVariable is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signal S1, S2 : std_logic;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S1 &lt;= A and B;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S2 &lt;= S1 or C;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F1 &lt;= S2 nand D;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process(A, B, C, D)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variable V : std_logic;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begin	  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V := A and B;  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V := V or C;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V := V nand D;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F2 &lt;= V;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end process;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tabLst>
                <a:tab pos="117475" algn="l"/>
                <a:tab pos="228600" algn="l"/>
                <a:tab pos="346075" algn="l"/>
                <a:tab pos="457200" algn="l"/>
                <a:tab pos="573088" algn="l"/>
              </a:tabLst>
            </a:pPr>
            <a:r>
              <a:rPr lang="en-US" sz="1050" noProof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 demo;</a:t>
            </a:r>
          </a:p>
        </p:txBody>
      </p:sp>
    </p:spTree>
    <p:extLst>
      <p:ext uri="{BB962C8B-B14F-4D97-AF65-F5344CB8AC3E}">
        <p14:creationId xmlns:p14="http://schemas.microsoft.com/office/powerpoint/2010/main" val="34681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Co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1Introduction</Template>
  <TotalTime>4634</TotalTime>
  <Words>1453</Words>
  <Application>Microsoft Office PowerPoint</Application>
  <PresentationFormat>Grand écran</PresentationFormat>
  <Paragraphs>404</Paragraphs>
  <Slides>19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Courier</vt:lpstr>
      <vt:lpstr>Courier New</vt:lpstr>
      <vt:lpstr>Wingdings</vt:lpstr>
      <vt:lpstr>presentationCours</vt:lpstr>
      <vt:lpstr>Visio</vt:lpstr>
      <vt:lpstr>Synthèse d’un modèle VHDL</vt:lpstr>
      <vt:lpstr>Simulation d’un modèle VHDL Sujets de ce thème</vt:lpstr>
      <vt:lpstr>Synthèse de code VHDL</vt:lpstr>
      <vt:lpstr>La norme IEEE 1076.6-2004</vt:lpstr>
      <vt:lpstr>La documentation de XST</vt:lpstr>
      <vt:lpstr>La documentation de XST</vt:lpstr>
      <vt:lpstr>Types utilisés pour la synthèse</vt:lpstr>
      <vt:lpstr>Exemple: code utilisant les types character et string</vt:lpstr>
      <vt:lpstr>Fils modélisés par les catégories signal et variable</vt:lpstr>
      <vt:lpstr>Opérateurs synthétisables</vt:lpstr>
      <vt:lpstr>Synthèse: boucles et conditions</vt:lpstr>
      <vt:lpstr>Exemple de code synthétisable utilisant des boucles et des conditions avec priorité</vt:lpstr>
      <vt:lpstr>Inférence d’éléments à mémoire</vt:lpstr>
      <vt:lpstr>Exemples de code ambigu ou non synthétisable - 1</vt:lpstr>
      <vt:lpstr>Exemples de code ambigu ou non synthétisable - 2</vt:lpstr>
      <vt:lpstr>Résultats différents pour la synthèse et la simulation Comment les éviter</vt:lpstr>
      <vt:lpstr>Résultats différents pour la synthèse et la simulation Exemple</vt:lpstr>
      <vt:lpstr>Synthèse: mot de la fin</vt:lpstr>
      <vt:lpstr>Vous devriez maintenant être capable de …</vt:lpstr>
    </vt:vector>
  </TitlesOfParts>
  <Company>POLYMTL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Pierre Langlois</dc:creator>
  <cp:lastModifiedBy>Pierre Langlois</cp:lastModifiedBy>
  <cp:revision>541</cp:revision>
  <dcterms:created xsi:type="dcterms:W3CDTF">2009-09-03T13:30:34Z</dcterms:created>
  <dcterms:modified xsi:type="dcterms:W3CDTF">2014-11-12T18:51:21Z</dcterms:modified>
</cp:coreProperties>
</file>