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8" r:id="rId3"/>
    <p:sldId id="379" r:id="rId4"/>
    <p:sldId id="397" r:id="rId5"/>
    <p:sldId id="396" r:id="rId6"/>
    <p:sldId id="380" r:id="rId7"/>
    <p:sldId id="381" r:id="rId8"/>
    <p:sldId id="382" r:id="rId9"/>
    <p:sldId id="400" r:id="rId10"/>
    <p:sldId id="401" r:id="rId11"/>
    <p:sldId id="402" r:id="rId12"/>
    <p:sldId id="384" r:id="rId13"/>
    <p:sldId id="385" r:id="rId14"/>
    <p:sldId id="394" r:id="rId15"/>
    <p:sldId id="386" r:id="rId16"/>
    <p:sldId id="387" r:id="rId17"/>
    <p:sldId id="388" r:id="rId18"/>
    <p:sldId id="393" r:id="rId19"/>
    <p:sldId id="303" r:id="rId20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16" d="100"/>
          <a:sy n="116" d="100"/>
        </p:scale>
        <p:origin x="114" y="504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2014-10-28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28/10/2014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Simulation d’un modèle VHDL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Fonctionnement du simulateur</a:t>
            </a:r>
          </a:p>
        </p:txBody>
      </p:sp>
      <p:sp>
        <p:nvSpPr>
          <p:cNvPr id="31747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Le fonctionnement du simulateur repose sur trois concepts fondamentaux :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fr-CA" dirty="0"/>
              <a:t>une liste d’événements;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fr-CA" u="sng" dirty="0" smtClean="0"/>
              <a:t>une liste des dépendances des signaux;</a:t>
            </a:r>
            <a:r>
              <a:rPr lang="fr-CA" dirty="0" smtClean="0"/>
              <a:t> et,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fr-CA" dirty="0" smtClean="0"/>
              <a:t>le concept des délais delta.</a:t>
            </a:r>
          </a:p>
          <a:p>
            <a:pPr marL="400050">
              <a:buFont typeface="+mj-lt"/>
              <a:buAutoNum type="arabicPeriod"/>
            </a:pPr>
            <a:endParaRPr lang="fr-CA" dirty="0" smtClean="0"/>
          </a:p>
          <a:p>
            <a:pPr lvl="1"/>
            <a:r>
              <a:rPr lang="fr-CA" dirty="0"/>
              <a:t>La liste des dépendances des signaux indique </a:t>
            </a:r>
            <a:r>
              <a:rPr lang="fr-CA" dirty="0" smtClean="0"/>
              <a:t>pour </a:t>
            </a:r>
            <a:r>
              <a:rPr lang="fr-CA" dirty="0"/>
              <a:t>chaque signal, la liste des signaux dont il dépend. </a:t>
            </a:r>
            <a:endParaRPr lang="fr-CA" dirty="0" smtClean="0"/>
          </a:p>
          <a:p>
            <a:pPr lvl="1"/>
            <a:r>
              <a:rPr lang="fr-CA" dirty="0" smtClean="0"/>
              <a:t>Cette </a:t>
            </a:r>
            <a:r>
              <a:rPr lang="fr-CA" dirty="0"/>
              <a:t>dépendance est indiquée explicitement ou implicitement dans le code par la liste de sensitivité des processus.</a:t>
            </a:r>
          </a:p>
          <a:p>
            <a:pPr lvl="1"/>
            <a:r>
              <a:rPr lang="fr-CA" dirty="0"/>
              <a:t>Lorsqu’un événement se produit sur un signal, le simulateur ajoute l’évaluation des signaux qui dépendent de ce signal à la liste des événements à simuler.</a:t>
            </a:r>
          </a:p>
          <a:p>
            <a:pPr marL="400050">
              <a:buFont typeface="+mj-lt"/>
              <a:buAutoNum type="arabicPeriod"/>
            </a:pP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1C3C6-3240-449B-BBDC-489806EFA3EC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248400" y="1732761"/>
            <a:ext cx="3305322" cy="28392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library </a:t>
            </a:r>
            <a:r>
              <a:rPr lang="en-US" sz="105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ieee</a:t>
            </a: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entity </a:t>
            </a:r>
            <a:r>
              <a:rPr lang="en-US" sz="105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</a:t>
            </a: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port(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A, B : in STD_LOGIC;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F : out STD_LOGIC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05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</a:t>
            </a: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architecture </a:t>
            </a:r>
            <a:r>
              <a:rPr lang="en-US" sz="105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flot</a:t>
            </a: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of </a:t>
            </a:r>
            <a:r>
              <a:rPr lang="en-US" sz="105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</a:t>
            </a: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 S1, S2, S3, S4 : STD_LOGIC;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S3 &lt;= not(B and S1);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S4 &lt;= not(S2 and A);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 &lt;= not(S4 and S3);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S1 &lt;= not(A);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S2 &lt;= not(B);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05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flot</a:t>
            </a: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05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588758"/>
              </p:ext>
            </p:extLst>
          </p:nvPr>
        </p:nvGraphicFramePr>
        <p:xfrm>
          <a:off x="9753600" y="1732761"/>
          <a:ext cx="206121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3"/>
                <a:gridCol w="12639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Signal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Dépend de</a:t>
                      </a:r>
                      <a:endParaRPr lang="fr-CA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S3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B, S1</a:t>
                      </a:r>
                      <a:endParaRPr lang="fr-CA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S4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S2,</a:t>
                      </a:r>
                      <a:r>
                        <a:rPr lang="fr-CA" sz="1400" baseline="0" dirty="0" smtClean="0"/>
                        <a:t> A</a:t>
                      </a:r>
                      <a:endParaRPr lang="fr-CA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F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S4,</a:t>
                      </a:r>
                      <a:r>
                        <a:rPr lang="fr-CA" sz="1400" baseline="0" dirty="0" smtClean="0"/>
                        <a:t> S3</a:t>
                      </a:r>
                      <a:endParaRPr lang="fr-CA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S1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A</a:t>
                      </a:r>
                      <a:endParaRPr lang="fr-CA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S2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B</a:t>
                      </a:r>
                      <a:endParaRPr lang="fr-CA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248400" y="5061739"/>
            <a:ext cx="3305322" cy="106182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process 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(A, </a:t>
            </a: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begin</a:t>
            </a:r>
            <a:endParaRPr lang="en-US" sz="105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T1 &lt;= A and B;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T2 &lt;= not(T1);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process;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145097"/>
              </p:ext>
            </p:extLst>
          </p:nvPr>
        </p:nvGraphicFramePr>
        <p:xfrm>
          <a:off x="9753600" y="5059680"/>
          <a:ext cx="206121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3"/>
                <a:gridCol w="12639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Signal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Dépend de</a:t>
                      </a:r>
                      <a:endParaRPr lang="fr-CA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T1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A, T1</a:t>
                      </a:r>
                      <a:endParaRPr lang="fr-CA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T2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A,</a:t>
                      </a:r>
                      <a:r>
                        <a:rPr lang="fr-CA" sz="1400" baseline="0" dirty="0" smtClean="0"/>
                        <a:t> T1</a:t>
                      </a:r>
                      <a:endParaRPr lang="fr-CA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67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Fonctionnement du simulateur</a:t>
            </a:r>
          </a:p>
        </p:txBody>
      </p:sp>
      <p:sp>
        <p:nvSpPr>
          <p:cNvPr id="31747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Le fonctionnement du simulateur repose sur trois concepts fondamentaux :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fr-CA" dirty="0"/>
              <a:t>une liste d’événements;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fr-CA" dirty="0"/>
              <a:t>une liste des dépendances des signaux; et,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fr-CA" u="sng" dirty="0" smtClean="0"/>
              <a:t>le concept des délais delta.</a:t>
            </a:r>
          </a:p>
          <a:p>
            <a:pPr lvl="1"/>
            <a:r>
              <a:rPr lang="fr-CA" dirty="0" smtClean="0"/>
              <a:t>Le </a:t>
            </a:r>
            <a:r>
              <a:rPr lang="fr-CA" dirty="0"/>
              <a:t>délai delta (</a:t>
            </a:r>
            <a:r>
              <a:rPr lang="fr-CA" dirty="0">
                <a:sym typeface="Symbol" pitchFamily="18" charset="2"/>
              </a:rPr>
              <a:t> ) </a:t>
            </a:r>
            <a:r>
              <a:rPr lang="fr-CA" dirty="0" smtClean="0">
                <a:sym typeface="Symbol" pitchFamily="18" charset="2"/>
              </a:rPr>
              <a:t>permet </a:t>
            </a:r>
            <a:r>
              <a:rPr lang="fr-CA" dirty="0" smtClean="0"/>
              <a:t>la </a:t>
            </a:r>
            <a:r>
              <a:rPr lang="fr-CA" dirty="0"/>
              <a:t>simulation </a:t>
            </a:r>
            <a:r>
              <a:rPr lang="fr-CA" dirty="0" smtClean="0"/>
              <a:t>séquentielle d’événements concurrents</a:t>
            </a:r>
            <a:endParaRPr lang="fr-CA" dirty="0"/>
          </a:p>
          <a:p>
            <a:pPr lvl="1"/>
            <a:r>
              <a:rPr lang="fr-CA" dirty="0" smtClean="0"/>
              <a:t>Un </a:t>
            </a:r>
            <a:r>
              <a:rPr lang="fr-CA" dirty="0"/>
              <a:t>délai delta est un temps infinitésimalement court nécessaire à l’évaluation d’un événement.</a:t>
            </a:r>
          </a:p>
          <a:p>
            <a:pPr lvl="1"/>
            <a:r>
              <a:rPr lang="fr-CA" dirty="0" smtClean="0"/>
              <a:t>Il </a:t>
            </a:r>
            <a:r>
              <a:rPr lang="fr-CA" dirty="0"/>
              <a:t>est possible que plusieurs événements soient simulés tour à tour en plusieurs délais delta consécutifs avant que la valeur de tous les signaux ne se stabilise.</a:t>
            </a:r>
          </a:p>
          <a:p>
            <a:pPr lvl="1"/>
            <a:r>
              <a:rPr lang="fr-CA" dirty="0"/>
              <a:t>Du point de vue du temps de simulation, la somme de tous ces délais delta reste nulle.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1C3C6-3240-449B-BBDC-489806EFA3EC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705600" y="1586930"/>
            <a:ext cx="4572000" cy="2192908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library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ieee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05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entity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demodelaidelta_tb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demodelaidelta_tb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05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architecture TB_ARCHITECTURE of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demodelaidelta_tb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 A, B, F : STD_LOGIC;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UUT : entity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flot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port map (A, B, F);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&lt;= '0' after 0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 &lt;= '1' after 0 ns, '0' after 10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TB_ARCHITECTURE;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6705600" y="4251068"/>
            <a:ext cx="4572000" cy="190821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 lIns="91440" tIns="91440" rIns="91440" bIns="91440" anchor="ctr">
            <a:spAutoFit/>
          </a:bodyPr>
          <a:lstStyle/>
          <a:p>
            <a:r>
              <a:rPr lang="fr-CA" sz="1400" u="sng" dirty="0" smtClean="0">
                <a:solidFill>
                  <a:srgbClr val="0070C0"/>
                </a:solidFill>
                <a:latin typeface="Calibri" pitchFamily="34" charset="0"/>
              </a:rPr>
              <a:t>Liste d’événements</a:t>
            </a:r>
          </a:p>
          <a:p>
            <a:endParaRPr lang="fr-CA" sz="14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t = 0 + 0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, i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nitialisation de la simulation (tout à ‘U’)</a:t>
            </a:r>
          </a:p>
          <a:p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…</a:t>
            </a:r>
          </a:p>
          <a:p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À t = 0 + 1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 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, assignation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de 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0 à A</a:t>
            </a: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0 + 2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 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assignation de 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1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B</a:t>
            </a:r>
          </a:p>
          <a:p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…</a:t>
            </a:r>
            <a:endParaRPr lang="fr-CA" sz="1400" dirty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À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t = 10 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ns + 0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, assignation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de 0 à 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B</a:t>
            </a:r>
            <a:endParaRPr lang="fr-CA" sz="1400" dirty="0">
              <a:solidFill>
                <a:srgbClr val="0070C0"/>
              </a:solidFill>
              <a:latin typeface="Calibri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6345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 du déroulement de la simulation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CFE36-0B4E-4CC8-A182-9D0E7D854A7D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057400"/>
            <a:ext cx="4970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ZoneTexte 12"/>
          <p:cNvSpPr txBox="1">
            <a:spLocks noChangeArrowheads="1"/>
          </p:cNvSpPr>
          <p:nvPr/>
        </p:nvSpPr>
        <p:spPr bwMode="auto">
          <a:xfrm>
            <a:off x="635016" y="1579122"/>
            <a:ext cx="6629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0 + 0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, initialisation de la simulation (tout à ‘U’)</a:t>
            </a: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0 + 1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,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assignation de 01 à AB</a:t>
            </a:r>
            <a:endParaRPr lang="fr-CA" sz="1400" dirty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0 + 2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, S1, S2 et S4* prennent leur valeur</a:t>
            </a: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0 + 3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, S3 prend sa valeur</a:t>
            </a: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0 + 4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, F prend sa 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valeur</a:t>
            </a:r>
          </a:p>
          <a:p>
            <a:endParaRPr lang="fr-CA" sz="1400" dirty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10 ns + 0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,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assignation de 0 à B</a:t>
            </a:r>
            <a:endParaRPr lang="fr-CA" sz="1400" dirty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10 ns + 1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,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S2 et S3* prennent leurs nouvelles valeurs</a:t>
            </a:r>
            <a:endParaRPr lang="fr-CA" sz="1400" dirty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10 ns + 2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,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F prend sa nouvelle valeur</a:t>
            </a:r>
          </a:p>
          <a:p>
            <a:endParaRPr lang="fr-CA" sz="1400" dirty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* À ces moments, le simulateur a assez d’information pour calculer la valeur du signal parce qu’un ‘0’ à l’entrée d’une porte NON-ET implique automatiquement un ‘1’ à sa sortie</a:t>
            </a: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353609"/>
            <a:ext cx="6400800" cy="2063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llipse 7"/>
          <p:cNvSpPr/>
          <p:nvPr/>
        </p:nvSpPr>
        <p:spPr>
          <a:xfrm>
            <a:off x="4729146" y="4887009"/>
            <a:ext cx="304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5391144" y="4887009"/>
            <a:ext cx="304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6064248" y="5115609"/>
            <a:ext cx="3048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6754818" y="5115609"/>
            <a:ext cx="3048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8089920" y="5115609"/>
            <a:ext cx="3048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7416816" y="5337849"/>
            <a:ext cx="304800" cy="2286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8780490" y="5522001"/>
            <a:ext cx="304800" cy="2286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5391144" y="5752191"/>
            <a:ext cx="304800" cy="228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6746886" y="5929992"/>
            <a:ext cx="3048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7416816" y="5929992"/>
            <a:ext cx="3048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8767797" y="6149070"/>
            <a:ext cx="304800" cy="2286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6705600" y="1219200"/>
            <a:ext cx="4572000" cy="738664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&lt;= '0' after 0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 &lt;= '1' after 0 ns, '0' after 10 ns</a:t>
            </a: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105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26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n × </a:t>
            </a:r>
            <a:r>
              <a:rPr lang="fr-CA" dirty="0" smtClean="0">
                <a:sym typeface="Symbol" pitchFamily="18" charset="2"/>
              </a:rPr>
              <a:t> = 0 unités de temps:</a:t>
            </a:r>
            <a:br>
              <a:rPr lang="fr-CA" dirty="0" smtClean="0">
                <a:sym typeface="Symbol" pitchFamily="18" charset="2"/>
              </a:rPr>
            </a:br>
            <a:r>
              <a:rPr lang="fr-CA" dirty="0" smtClean="0"/>
              <a:t>« collapse deltas »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81482-4BFA-4CFE-8F3D-9736129DD0A3}" type="slidenum">
              <a:rPr lang="fr-CA" smtClean="0"/>
              <a:pPr>
                <a:defRPr/>
              </a:pPr>
              <a:t>13</a:t>
            </a:fld>
            <a:endParaRPr lang="fr-CA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953864"/>
            <a:ext cx="2914650" cy="17049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20" y="4781550"/>
            <a:ext cx="5657850" cy="7048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695" y="1906239"/>
            <a:ext cx="5676900" cy="1752600"/>
          </a:xfrm>
          <a:prstGeom prst="rect">
            <a:avLst/>
          </a:prstGeom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0425" y="4038600"/>
            <a:ext cx="2819400" cy="2281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Ellipse 23"/>
          <p:cNvSpPr/>
          <p:nvPr/>
        </p:nvSpPr>
        <p:spPr>
          <a:xfrm>
            <a:off x="1331898" y="2362200"/>
            <a:ext cx="304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>
            <a:off x="1828800" y="2362200"/>
            <a:ext cx="304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>
            <a:off x="5101281" y="2514600"/>
            <a:ext cx="3048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/>
          <p:cNvSpPr/>
          <p:nvPr/>
        </p:nvSpPr>
        <p:spPr>
          <a:xfrm>
            <a:off x="3128970" y="2514600"/>
            <a:ext cx="3048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>
            <a:off x="3733800" y="2514600"/>
            <a:ext cx="3048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>
            <a:off x="4417540" y="2692051"/>
            <a:ext cx="304800" cy="2286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Ellipse 29"/>
          <p:cNvSpPr/>
          <p:nvPr/>
        </p:nvSpPr>
        <p:spPr>
          <a:xfrm>
            <a:off x="5706110" y="2894557"/>
            <a:ext cx="304800" cy="2286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Ellipse 34"/>
          <p:cNvSpPr/>
          <p:nvPr/>
        </p:nvSpPr>
        <p:spPr>
          <a:xfrm>
            <a:off x="5706110" y="3430239"/>
            <a:ext cx="304800" cy="2286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Ellipse 35"/>
          <p:cNvSpPr/>
          <p:nvPr/>
        </p:nvSpPr>
        <p:spPr>
          <a:xfrm>
            <a:off x="2438400" y="3048000"/>
            <a:ext cx="304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Ellipse 36"/>
          <p:cNvSpPr/>
          <p:nvPr/>
        </p:nvSpPr>
        <p:spPr>
          <a:xfrm>
            <a:off x="3810000" y="3233898"/>
            <a:ext cx="3048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>
            <a:off x="4415156" y="3233898"/>
            <a:ext cx="3048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452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1336589"/>
            <a:ext cx="4019550" cy="1428376"/>
          </a:xfrm>
          <a:prstGeom prst="rect">
            <a:avLst/>
          </a:prstGeom>
        </p:spPr>
      </p:pic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Et si la simulation n’avance que par des deltas?</a:t>
            </a:r>
          </a:p>
        </p:txBody>
      </p:sp>
      <p:sp>
        <p:nvSpPr>
          <p:cNvPr id="37891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sz="1800" dirty="0" smtClean="0"/>
              <a:t>Il est possible, lors de la simulation d’un modèle, que la valeur de certains de ses signaux ne se stabilise pas.</a:t>
            </a:r>
          </a:p>
          <a:p>
            <a:pPr eaLnBrk="1" hangingPunct="1"/>
            <a:r>
              <a:rPr lang="fr-CA" sz="1800" dirty="0" smtClean="0"/>
              <a:t>Par exemple, un circuit peut inclure un chemin de rétroaction qui le fait entrer en oscillation. Le temps de simulation n’avance alors qu’en deltas.</a:t>
            </a:r>
          </a:p>
          <a:p>
            <a:pPr eaLnBrk="1" hangingPunct="1"/>
            <a:r>
              <a:rPr lang="fr-CA" sz="1800" dirty="0" smtClean="0"/>
              <a:t>Un simulateur doit pouvoir détecter cet état de chose, s’arrêter lui-même et afficher un message d’erreur.</a:t>
            </a:r>
          </a:p>
          <a:p>
            <a:pPr eaLnBrk="1" hangingPunct="1"/>
            <a:endParaRPr lang="fr-CA" sz="1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EDC6BD-8591-44B7-8748-5D6A294453EC}" type="slidenum">
              <a:rPr lang="fr-CA" smtClean="0"/>
              <a:pPr>
                <a:defRPr/>
              </a:pPr>
              <a:t>14</a:t>
            </a:fld>
            <a:endParaRPr lang="fr-CA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25" y="3810000"/>
            <a:ext cx="4651375" cy="138990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4134" y="5334000"/>
            <a:ext cx="2847975" cy="9429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4150" y="2971800"/>
            <a:ext cx="3371850" cy="28956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1720" y="5561239"/>
            <a:ext cx="5647150" cy="99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7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Déroulement global de la simulation</a:t>
            </a:r>
          </a:p>
        </p:txBody>
      </p:sp>
      <p:sp>
        <p:nvSpPr>
          <p:cNvPr id="32771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Au temps 0, le simulateur place, sur la liste des événements:</a:t>
            </a:r>
          </a:p>
          <a:p>
            <a:pPr lvl="1"/>
            <a:r>
              <a:rPr lang="fr-CA" dirty="0" smtClean="0"/>
              <a:t>les processus;</a:t>
            </a:r>
          </a:p>
          <a:p>
            <a:pPr lvl="1"/>
            <a:r>
              <a:rPr lang="fr-CA" dirty="0" smtClean="0"/>
              <a:t>les assignations concurrentes; et,</a:t>
            </a:r>
          </a:p>
          <a:p>
            <a:pPr lvl="1"/>
            <a:r>
              <a:rPr lang="fr-CA" dirty="0" smtClean="0"/>
              <a:t>les instanciations de composantes.</a:t>
            </a:r>
          </a:p>
          <a:p>
            <a:r>
              <a:rPr lang="fr-CA" dirty="0" smtClean="0"/>
              <a:t>Un des événements est choisi et est exécuté. L’exécution de cet événement peut engendrer de nouveaux événements qui sont placés sur la liste des événements, au temps 0 + </a:t>
            </a:r>
            <a:r>
              <a:rPr lang="fr-CA" dirty="0" smtClean="0">
                <a:sym typeface="Symbol"/>
              </a:rPr>
              <a:t></a:t>
            </a:r>
            <a:r>
              <a:rPr lang="fr-CA" dirty="0" smtClean="0"/>
              <a:t> ou plus tard, tel que spécifié par une clause </a:t>
            </a:r>
            <a:r>
              <a:rPr lang="fr-CA" dirty="0" err="1" smtClean="0">
                <a:latin typeface="Courier New" pitchFamily="49" charset="0"/>
                <a:cs typeface="Courier New" pitchFamily="49" charset="0"/>
              </a:rPr>
              <a:t>after</a:t>
            </a:r>
            <a:r>
              <a:rPr lang="fr-CA" dirty="0" smtClean="0"/>
              <a:t>.</a:t>
            </a:r>
          </a:p>
          <a:p>
            <a:r>
              <a:rPr lang="fr-CA" dirty="0" smtClean="0"/>
              <a:t>Les autres événements du temps 0 sont exécutés à leur tour, et d’autres événements sont ajoutés à la liste des événements au temps 0 + </a:t>
            </a:r>
            <a:r>
              <a:rPr lang="fr-CA" dirty="0" smtClean="0">
                <a:sym typeface="Symbol"/>
              </a:rPr>
              <a:t></a:t>
            </a:r>
            <a:r>
              <a:rPr lang="fr-CA" dirty="0" smtClean="0"/>
              <a:t> ou plus tard.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Quand tous les événements du temps 0 ont été exécutés, le temps de simulation est avancé au temps 0 + </a:t>
            </a:r>
            <a:r>
              <a:rPr lang="fr-CA" dirty="0">
                <a:sym typeface="Symbol"/>
              </a:rPr>
              <a:t></a:t>
            </a:r>
            <a:r>
              <a:rPr lang="fr-CA" dirty="0"/>
              <a:t>, et le processus recommence.</a:t>
            </a:r>
          </a:p>
          <a:p>
            <a:r>
              <a:rPr lang="fr-CA" dirty="0"/>
              <a:t>Le cycle se répète tant que la liste des événements contient encore des événements à traiter à un temps 0 + </a:t>
            </a:r>
            <a:r>
              <a:rPr lang="fr-CA" i="1" dirty="0"/>
              <a:t>n</a:t>
            </a:r>
            <a:r>
              <a:rPr lang="fr-CA" dirty="0">
                <a:sym typeface="Symbol"/>
              </a:rPr>
              <a:t></a:t>
            </a:r>
            <a:r>
              <a:rPr lang="fr-CA" dirty="0"/>
              <a:t>.</a:t>
            </a:r>
          </a:p>
          <a:p>
            <a:r>
              <a:rPr lang="fr-CA" dirty="0"/>
              <a:t>Ensuite, le temps de simulation est avancé selon le moment du prochain événement dans la liste des événements.</a:t>
            </a:r>
          </a:p>
          <a:p>
            <a:r>
              <a:rPr lang="fr-CA" dirty="0"/>
              <a:t>Le cycle se répète tant que la liste des événements n’est pas vide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B4A93F-900E-4B96-ACE5-71EC09A053A5}" type="slidenum">
              <a:rPr lang="fr-CA" smtClean="0"/>
              <a:pPr>
                <a:defRPr/>
              </a:pPr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11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Un deuxième exemple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FBE286-36AA-4DD4-9E4A-DDB8A09F0664}" type="slidenum">
              <a:rPr lang="fr-CA" smtClean="0"/>
              <a:pPr>
                <a:defRPr/>
              </a:pPr>
              <a:t>16</a:t>
            </a:fld>
            <a:endParaRPr lang="fr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1560016"/>
            <a:ext cx="3962400" cy="415498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entity add3bits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port (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: in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X : in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Y : in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: out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S : out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std_logic</a:t>
            </a:r>
            <a:endParaRPr lang="en-US" sz="11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add3bits;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architecture flotdonnees2 of add3bits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 T1 :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 T2 :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 T3 :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S &lt;= T1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&lt;= T3 or T2;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T1 &lt;= X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T2 &lt;= X and Y;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T3 &lt;=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and T1;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flotdonnees2;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181600" y="1576492"/>
            <a:ext cx="6299200" cy="246221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entity add3bitsTBsimple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add3bitsTBsimple;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architecture arch1 of add3bitsTBsimple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X, Y,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S :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UUT : entity 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add3bits(flotdonnees2) port 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map (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X, Y,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S);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&lt;= '0' after 0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&lt;= '0' after 0 ns, '1' after 10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 &lt;= '0' after 0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arch1;</a:t>
            </a:r>
          </a:p>
        </p:txBody>
      </p:sp>
    </p:spTree>
    <p:extLst>
      <p:ext uri="{BB962C8B-B14F-4D97-AF65-F5344CB8AC3E}">
        <p14:creationId xmlns:p14="http://schemas.microsoft.com/office/powerpoint/2010/main" val="77053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 deuxième exemple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FBE286-36AA-4DD4-9E4A-DDB8A09F0664}" type="slidenum">
              <a:rPr lang="fr-CA" smtClean="0"/>
              <a:pPr>
                <a:defRPr/>
              </a:pPr>
              <a:t>17</a:t>
            </a:fld>
            <a:endParaRPr lang="fr-CA"/>
          </a:p>
        </p:txBody>
      </p:sp>
      <p:sp>
        <p:nvSpPr>
          <p:cNvPr id="12" name="ZoneTexte 12"/>
          <p:cNvSpPr txBox="1">
            <a:spLocks noChangeArrowheads="1"/>
          </p:cNvSpPr>
          <p:nvPr/>
        </p:nvSpPr>
        <p:spPr bwMode="auto">
          <a:xfrm>
            <a:off x="422371" y="1447800"/>
            <a:ext cx="7543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u="sng" dirty="0">
                <a:solidFill>
                  <a:srgbClr val="0070C0"/>
                </a:solidFill>
                <a:latin typeface="Calibri" pitchFamily="34" charset="0"/>
              </a:rPr>
              <a:t>Liste des événements</a:t>
            </a:r>
          </a:p>
          <a:p>
            <a:endParaRPr lang="fr-CA" sz="14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0 + 0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, initialisation de la simulation (tout à ‘U’)</a:t>
            </a: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0 + 1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,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assignation de 000 à X, Y, </a:t>
            </a:r>
            <a:r>
              <a:rPr lang="fr-CA" sz="1400" dirty="0" err="1">
                <a:solidFill>
                  <a:srgbClr val="0070C0"/>
                </a:solidFill>
                <a:latin typeface="Calibri" pitchFamily="34" charset="0"/>
              </a:rPr>
              <a:t>Cin</a:t>
            </a:r>
            <a:endParaRPr lang="fr-CA" sz="1400" dirty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0 + 2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, évaluation des signaux T1, T2, T3 et S (provoquées par les changements sur X, Y, </a:t>
            </a:r>
            <a:r>
              <a:rPr lang="fr-CA" sz="1400" dirty="0" err="1">
                <a:solidFill>
                  <a:srgbClr val="0070C0"/>
                </a:solidFill>
                <a:latin typeface="Calibri" pitchFamily="34" charset="0"/>
                <a:sym typeface="Symbol"/>
              </a:rPr>
              <a:t>Cin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)</a:t>
            </a: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0 + 3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, évaluation de T3, S et Cout (provoquées par les changements sur T1, T2, T3)</a:t>
            </a: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Aucun nouvel événement n’est ajouté à la liste d’événements.</a:t>
            </a:r>
          </a:p>
          <a:p>
            <a:endParaRPr lang="fr-CA" sz="1400" dirty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10 ns + 0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,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assignation de 1 à X</a:t>
            </a:r>
            <a:endParaRPr lang="fr-CA" sz="1400" dirty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10 ns + 1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,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évaluation de T1 et T2 (provoquées par le changement sur X)</a:t>
            </a:r>
            <a:endParaRPr lang="fr-CA" sz="1400" dirty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10 ns + 2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  <a:sym typeface="Symbol"/>
              </a:rPr>
              <a:t>,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évaluation de T3 et de S (provoquées par le changement sur T1)</a:t>
            </a: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Aucun nouvel événement n’est ajouté à la liste d’événements.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600200" y="4381500"/>
            <a:ext cx="8935811" cy="2095500"/>
            <a:chOff x="1524001" y="1295400"/>
            <a:chExt cx="8935811" cy="20955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1" y="1295400"/>
              <a:ext cx="8935811" cy="209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Ellipse 7"/>
            <p:cNvSpPr/>
            <p:nvPr/>
          </p:nvSpPr>
          <p:spPr>
            <a:xfrm>
              <a:off x="6407157" y="1885932"/>
              <a:ext cx="3048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" name="Ellipse 8"/>
            <p:cNvSpPr/>
            <p:nvPr/>
          </p:nvSpPr>
          <p:spPr>
            <a:xfrm>
              <a:off x="7215207" y="1885932"/>
              <a:ext cx="3048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0" name="Ellipse 9"/>
            <p:cNvSpPr/>
            <p:nvPr/>
          </p:nvSpPr>
          <p:spPr>
            <a:xfrm>
              <a:off x="3722655" y="2114532"/>
              <a:ext cx="304800" cy="2286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" name="Ellipse 10"/>
            <p:cNvSpPr/>
            <p:nvPr/>
          </p:nvSpPr>
          <p:spPr>
            <a:xfrm>
              <a:off x="4598967" y="2114532"/>
              <a:ext cx="304800" cy="2286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4" name="Ellipse 13"/>
            <p:cNvSpPr/>
            <p:nvPr/>
          </p:nvSpPr>
          <p:spPr>
            <a:xfrm>
              <a:off x="5511792" y="2114532"/>
              <a:ext cx="304800" cy="2286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7" name="Ellipse 16"/>
            <p:cNvSpPr/>
            <p:nvPr/>
          </p:nvSpPr>
          <p:spPr>
            <a:xfrm>
              <a:off x="6388104" y="2589201"/>
              <a:ext cx="304800" cy="22860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8" name="Ellipse 17"/>
            <p:cNvSpPr/>
            <p:nvPr/>
          </p:nvSpPr>
          <p:spPr>
            <a:xfrm>
              <a:off x="3722655" y="2844792"/>
              <a:ext cx="304800" cy="2286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0" name="Ellipse 19"/>
            <p:cNvSpPr/>
            <p:nvPr/>
          </p:nvSpPr>
          <p:spPr>
            <a:xfrm>
              <a:off x="9113883" y="3090861"/>
              <a:ext cx="304800" cy="22860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1" name="Ellipse 20"/>
            <p:cNvSpPr/>
            <p:nvPr/>
          </p:nvSpPr>
          <p:spPr>
            <a:xfrm>
              <a:off x="9929865" y="1885932"/>
              <a:ext cx="3048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3" name="Ellipse 22"/>
            <p:cNvSpPr/>
            <p:nvPr/>
          </p:nvSpPr>
          <p:spPr>
            <a:xfrm>
              <a:off x="9113883" y="2370123"/>
              <a:ext cx="304800" cy="228600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4" name="Ellipse 23"/>
            <p:cNvSpPr/>
            <p:nvPr/>
          </p:nvSpPr>
          <p:spPr>
            <a:xfrm>
              <a:off x="8164545" y="2370123"/>
              <a:ext cx="304800" cy="228600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539221"/>
              </p:ext>
            </p:extLst>
          </p:nvPr>
        </p:nvGraphicFramePr>
        <p:xfrm>
          <a:off x="9508709" y="1398102"/>
          <a:ext cx="206121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3"/>
                <a:gridCol w="1263968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Signal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Dépend de</a:t>
                      </a:r>
                      <a:endParaRPr lang="fr-CA" sz="1400" dirty="0"/>
                    </a:p>
                  </a:txBody>
                  <a:tcPr anchor="ctr"/>
                </a:tc>
              </a:tr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S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T1 ,</a:t>
                      </a:r>
                      <a:r>
                        <a:rPr lang="fr-CA" sz="1400" baseline="0" dirty="0" smtClean="0"/>
                        <a:t> </a:t>
                      </a:r>
                      <a:r>
                        <a:rPr lang="fr-CA" sz="1400" baseline="0" dirty="0" err="1" smtClean="0"/>
                        <a:t>Cin</a:t>
                      </a:r>
                      <a:endParaRPr lang="fr-CA" sz="1400" dirty="0"/>
                    </a:p>
                  </a:txBody>
                  <a:tcPr anchor="ctr"/>
                </a:tc>
              </a:tr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Cout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T3, T2</a:t>
                      </a:r>
                      <a:endParaRPr lang="fr-CA" sz="1400" dirty="0"/>
                    </a:p>
                  </a:txBody>
                  <a:tcPr anchor="ctr"/>
                </a:tc>
              </a:tr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T1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X, Y</a:t>
                      </a:r>
                      <a:endParaRPr lang="fr-CA" sz="1400" dirty="0"/>
                    </a:p>
                  </a:txBody>
                  <a:tcPr anchor="ctr"/>
                </a:tc>
              </a:tr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T2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X, Y</a:t>
                      </a:r>
                      <a:endParaRPr lang="fr-CA" sz="1400" dirty="0"/>
                    </a:p>
                  </a:txBody>
                  <a:tcPr anchor="ctr"/>
                </a:tc>
              </a:tr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T3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err="1" smtClean="0"/>
                        <a:t>Cin</a:t>
                      </a:r>
                      <a:r>
                        <a:rPr lang="fr-CA" sz="1400" dirty="0" smtClean="0"/>
                        <a:t>, T1</a:t>
                      </a:r>
                      <a:endParaRPr lang="fr-CA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543800" y="1398102"/>
            <a:ext cx="1790920" cy="127727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-- module add3bits: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&lt;= T1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&lt;= T3 or T2;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T1 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&lt;= X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&lt;= X and Y;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T3 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1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and T1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11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7543800" y="3352800"/>
            <a:ext cx="3467320" cy="76944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1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dans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le banc </a:t>
            </a:r>
            <a:r>
              <a:rPr lang="en-US" sz="11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d’essai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&lt;= '0' after 0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&lt;= '0' after 0 ns, '1' after 10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 &lt;= '0' after 0 ns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1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12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Valeurs par défaut d’objets en VHDL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Lors de la simulation, un objet déclaré sans initialisation de valeur se voit assigner une valeur par défaut qui dépend de son type.</a:t>
            </a:r>
          </a:p>
          <a:p>
            <a:r>
              <a:rPr lang="fr-CA" dirty="0" smtClean="0"/>
              <a:t>La valeur par défaut correspond à la borne gauche du type (type T, valeur T’</a:t>
            </a:r>
            <a:r>
              <a:rPr lang="fr-CA" dirty="0" err="1" smtClean="0"/>
              <a:t>left</a:t>
            </a:r>
            <a:r>
              <a:rPr lang="fr-CA" dirty="0" smtClean="0"/>
              <a:t>).</a:t>
            </a:r>
          </a:p>
          <a:p>
            <a:r>
              <a:rPr lang="fr-CA" dirty="0" smtClean="0"/>
              <a:t>La borne gauche dépend de la déclaration du type.</a:t>
            </a: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691387"/>
              </p:ext>
            </p:extLst>
          </p:nvPr>
        </p:nvGraphicFramePr>
        <p:xfrm>
          <a:off x="6684318" y="2090142"/>
          <a:ext cx="4898082" cy="3320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9041"/>
                <a:gridCol w="2449041"/>
              </a:tblGrid>
              <a:tr h="474294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Type</a:t>
                      </a:r>
                      <a:endParaRPr lang="fr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Valeur par défaut</a:t>
                      </a:r>
                      <a:endParaRPr lang="fr-CA" sz="1600" dirty="0"/>
                    </a:p>
                  </a:txBody>
                  <a:tcPr anchor="ctr"/>
                </a:tc>
              </a:tr>
              <a:tr h="474294">
                <a:tc>
                  <a:txBody>
                    <a:bodyPr/>
                    <a:lstStyle/>
                    <a:p>
                      <a:r>
                        <a:rPr lang="fr-CA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fr-CA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FALSE</a:t>
                      </a:r>
                      <a:endParaRPr lang="fr-CA" sz="1600" dirty="0"/>
                    </a:p>
                  </a:txBody>
                  <a:tcPr anchor="ctr"/>
                </a:tc>
              </a:tr>
              <a:tr h="474294">
                <a:tc>
                  <a:txBody>
                    <a:bodyPr/>
                    <a:lstStyle/>
                    <a:p>
                      <a:r>
                        <a:rPr lang="fr-CA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natural</a:t>
                      </a:r>
                      <a:endParaRPr lang="fr-CA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0</a:t>
                      </a:r>
                      <a:endParaRPr lang="fr-CA" sz="1600" dirty="0"/>
                    </a:p>
                  </a:txBody>
                  <a:tcPr anchor="ctr"/>
                </a:tc>
              </a:tr>
              <a:tr h="474294"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positive</a:t>
                      </a:r>
                      <a:endParaRPr lang="fr-CA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 anchor="ctr"/>
                </a:tc>
              </a:tr>
              <a:tr h="474294">
                <a:tc>
                  <a:txBody>
                    <a:bodyPr/>
                    <a:lstStyle/>
                    <a:p>
                      <a:r>
                        <a:rPr lang="fr-CA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</a:t>
                      </a:r>
                      <a:endParaRPr lang="fr-CA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typiquement -2</a:t>
                      </a:r>
                      <a:r>
                        <a:rPr lang="fr-CA" sz="1600" baseline="30000" dirty="0" smtClean="0"/>
                        <a:t>31</a:t>
                      </a:r>
                      <a:endParaRPr lang="fr-CA" sz="1600" dirty="0"/>
                    </a:p>
                  </a:txBody>
                  <a:tcPr anchor="ctr"/>
                </a:tc>
              </a:tr>
              <a:tr h="474294">
                <a:tc>
                  <a:txBody>
                    <a:bodyPr/>
                    <a:lstStyle/>
                    <a:p>
                      <a:r>
                        <a:rPr lang="fr-CA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std_logic</a:t>
                      </a:r>
                      <a:endParaRPr lang="fr-CA" sz="16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‘U’</a:t>
                      </a:r>
                      <a:endParaRPr lang="fr-CA" sz="1600" dirty="0"/>
                    </a:p>
                  </a:txBody>
                  <a:tcPr anchor="ctr"/>
                </a:tc>
              </a:tr>
              <a:tr h="474294">
                <a:tc>
                  <a:txBody>
                    <a:bodyPr/>
                    <a:lstStyle/>
                    <a:p>
                      <a:r>
                        <a:rPr lang="fr-CA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std_logic_vector</a:t>
                      </a:r>
                      <a:endParaRPr lang="fr-CA" sz="16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« UUU….U »</a:t>
                      </a:r>
                      <a:endParaRPr lang="fr-CA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3810000"/>
            <a:ext cx="5715000" cy="263149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STD_ULOGIC is 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'U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',             -- Uninitialized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',             -- Forcing  Unknown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'0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',             -- Forcing  0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'1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',             -- Forcing  1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'Z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',             -- High Impedance  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'W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',             -- Weak     Unknown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'L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',             -- Weak     0      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'H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',             -- Weak     1      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'-'              </a:t>
            </a: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-- Don't care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subtype STD_LOGIC is resolved STD_ULOGIC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 STD_ULOGIC_VECTOR is array (NATURAL range &lt;&gt;) of STD_ULOGIC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subtype STD_LOGIC_VECTOR is (resolved) STD_ULOGIC_VECTOR;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1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4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Expliquer le fonctionnement de la simulation d’un modèle VHDL. Expliquer les principes de la liste d’événements, </a:t>
            </a:r>
            <a:r>
              <a:rPr lang="fr-CA" sz="1800" dirty="0" smtClean="0"/>
              <a:t>de la </a:t>
            </a:r>
            <a:r>
              <a:rPr lang="fr-CA" sz="1800" dirty="0"/>
              <a:t>liste de dépendances et </a:t>
            </a:r>
            <a:r>
              <a:rPr lang="fr-CA" sz="1800" dirty="0" smtClean="0"/>
              <a:t>des </a:t>
            </a:r>
            <a:r>
              <a:rPr lang="fr-CA" sz="1800" dirty="0"/>
              <a:t>délais delta. (B2)</a:t>
            </a:r>
          </a:p>
          <a:p>
            <a:r>
              <a:rPr lang="fr-CA" sz="1800" dirty="0"/>
              <a:t>Étant donné un modèle VHDL et son banc d’essai, montrer le déroulement de la simulation. (B3</a:t>
            </a:r>
            <a:r>
              <a:rPr lang="fr-CA" sz="1800" dirty="0" smtClean="0"/>
              <a:t>)</a:t>
            </a:r>
            <a:endParaRPr lang="fr-CA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19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4495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–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Simulation d’un modèle VHDL</a:t>
            </a:r>
            <a:br>
              <a:rPr lang="fr-CA" dirty="0"/>
            </a:br>
            <a:r>
              <a:rPr lang="fr-CA" dirty="0"/>
              <a:t>Sujets </a:t>
            </a:r>
            <a:r>
              <a:rPr lang="fr-CA" dirty="0" smtClean="0"/>
              <a:t>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Simulation: rappel et vue d’ensemble</a:t>
            </a:r>
          </a:p>
          <a:p>
            <a:r>
              <a:rPr lang="fr-CA" dirty="0" smtClean="0"/>
              <a:t>Le problème de la simulation séquentielle d’événements concurrents</a:t>
            </a:r>
          </a:p>
          <a:p>
            <a:r>
              <a:rPr lang="fr-CA" dirty="0" smtClean="0"/>
              <a:t>Fonctionnement du simulateur:</a:t>
            </a:r>
          </a:p>
          <a:p>
            <a:pPr lvl="1"/>
            <a:r>
              <a:rPr lang="fr-CA" dirty="0" smtClean="0"/>
              <a:t>Liste d’événements</a:t>
            </a:r>
          </a:p>
          <a:p>
            <a:pPr lvl="1"/>
            <a:r>
              <a:rPr lang="fr-CA" dirty="0" smtClean="0"/>
              <a:t>Liste des dépendances</a:t>
            </a:r>
          </a:p>
          <a:p>
            <a:pPr lvl="1"/>
            <a:r>
              <a:rPr lang="fr-CA" dirty="0" smtClean="0"/>
              <a:t>Délais delta</a:t>
            </a:r>
          </a:p>
          <a:p>
            <a:r>
              <a:rPr lang="fr-CA" dirty="0" smtClean="0"/>
              <a:t>Exemples</a:t>
            </a:r>
          </a:p>
          <a:p>
            <a:r>
              <a:rPr lang="fr-CA" dirty="0" smtClean="0"/>
              <a:t>Valeurs par défauts d’objets en VHDL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2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Simulation: vue d’ensemble </a:t>
            </a:r>
          </a:p>
        </p:txBody>
      </p:sp>
      <p:grpSp>
        <p:nvGrpSpPr>
          <p:cNvPr id="16" name="Groupe 15"/>
          <p:cNvGrpSpPr>
            <a:grpSpLocks noChangeAspect="1"/>
          </p:cNvGrpSpPr>
          <p:nvPr/>
        </p:nvGrpSpPr>
        <p:grpSpPr>
          <a:xfrm>
            <a:off x="1828800" y="1524000"/>
            <a:ext cx="8678379" cy="4767988"/>
            <a:chOff x="1828800" y="1524000"/>
            <a:chExt cx="8610600" cy="4730750"/>
          </a:xfrm>
        </p:grpSpPr>
        <p:pic>
          <p:nvPicPr>
            <p:cNvPr id="17" name="Image 16" descr="flot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0" y="1524000"/>
              <a:ext cx="8610600" cy="4730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Ellipse 17"/>
            <p:cNvSpPr/>
            <p:nvPr/>
          </p:nvSpPr>
          <p:spPr>
            <a:xfrm>
              <a:off x="4562454" y="2333610"/>
              <a:ext cx="2044728" cy="51118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39960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Simulation: vue d’ensemble 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Un simulateur travaille avec la description intermédiaire produite par un compilateur à partir de code HDL.</a:t>
            </a:r>
          </a:p>
          <a:p>
            <a:r>
              <a:rPr lang="fr-CA" dirty="0" smtClean="0"/>
              <a:t>Le simulateur nécessite qu’on force la valeur de certains signaux (habituellement les ports d’entrée du circuit à simuler), par le biais d’un banc d’essai ou d’outils de simulation.</a:t>
            </a:r>
          </a:p>
          <a:p>
            <a:r>
              <a:rPr lang="fr-CA" dirty="0"/>
              <a:t>Du point de vue du simulateur, le banc d’essai et le modèle à simuler sont fusionnés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EBA668-A11E-48A0-8DFA-87CB2F2D7A82}" type="slidenum">
              <a:rPr lang="fr-CA"/>
              <a:pPr>
                <a:defRPr/>
              </a:pPr>
              <a:t>4</a:t>
            </a:fld>
            <a:endParaRPr lang="fr-CA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4135919"/>
            <a:ext cx="3736952" cy="242651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371600" y="5105400"/>
            <a:ext cx="387511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2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'0' after 0 ns, '1' after 40 ns;</a:t>
            </a:r>
          </a:p>
          <a:p>
            <a:r>
              <a:rPr lang="en-US" sz="12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'0' after 0 ns, '1' after 20 </a:t>
            </a:r>
            <a:r>
              <a:rPr lang="en-US" sz="12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ns;</a:t>
            </a:r>
            <a:endParaRPr lang="en-US" sz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'0' after 0 ns, '1' after 10 </a:t>
            </a:r>
            <a:r>
              <a:rPr lang="en-US" sz="12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ns;</a:t>
            </a:r>
            <a:endParaRPr lang="en-US" sz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1295400"/>
            <a:ext cx="3131829" cy="250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Simulation: vue d’ensemble 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Le simulateur évalue comment les signaux forcés se propagent dans le circuit et </a:t>
            </a:r>
            <a:r>
              <a:rPr lang="fr-CA" dirty="0" smtClean="0"/>
              <a:t>calcule </a:t>
            </a:r>
            <a:r>
              <a:rPr lang="fr-CA" dirty="0"/>
              <a:t>la valeur de tous les signaux qui en dépendent.</a:t>
            </a:r>
          </a:p>
          <a:p>
            <a:r>
              <a:rPr lang="fr-CA" dirty="0"/>
              <a:t>Le simulateur présente les résultats de la simulation dans:</a:t>
            </a:r>
          </a:p>
          <a:p>
            <a:pPr lvl="1"/>
            <a:r>
              <a:rPr lang="fr-CA" dirty="0"/>
              <a:t>un chronogramme;</a:t>
            </a:r>
          </a:p>
          <a:p>
            <a:pPr lvl="1"/>
            <a:r>
              <a:rPr lang="fr-CA" dirty="0"/>
              <a:t>un tableau;</a:t>
            </a:r>
          </a:p>
          <a:p>
            <a:pPr lvl="1"/>
            <a:r>
              <a:rPr lang="fr-CA" dirty="0"/>
              <a:t>des messages à la console; et/ou,</a:t>
            </a:r>
          </a:p>
          <a:p>
            <a:pPr lvl="1"/>
            <a:r>
              <a:rPr lang="fr-CA" dirty="0"/>
              <a:t>un fichier.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EBA668-A11E-48A0-8DFA-87CB2F2D7A82}" type="slidenum">
              <a:rPr lang="fr-CA"/>
              <a:pPr>
                <a:defRPr/>
              </a:pPr>
              <a:t>5</a:t>
            </a:fld>
            <a:endParaRPr lang="fr-CA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50" y="4800600"/>
            <a:ext cx="6115050" cy="14478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3944895"/>
            <a:ext cx="3705225" cy="181927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8700" y="2133601"/>
            <a:ext cx="53721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Problème fondamental de la simulation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VHDL permet de modéliser des systèmes où plusieurs événements peuvent se produire concurremment.</a:t>
            </a:r>
          </a:p>
          <a:p>
            <a:r>
              <a:rPr lang="fr-CA" dirty="0" smtClean="0"/>
              <a:t>La simulation est faite sur une station de travail dotée d’un microprocesseur qui traite l’information de façon séquentielle.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Le problème fondamental de la simulation de code VHDL sur une station de travail consiste à simuler la concurrence d’événements sur une machine séquentielle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EBA668-A11E-48A0-8DFA-87CB2F2D7A82}" type="slidenum">
              <a:rPr lang="fr-CA"/>
              <a:pPr>
                <a:defRPr/>
              </a:pPr>
              <a:t>6</a:t>
            </a:fld>
            <a:endParaRPr lang="fr-CA" dirty="0"/>
          </a:p>
        </p:txBody>
      </p:sp>
      <p:grpSp>
        <p:nvGrpSpPr>
          <p:cNvPr id="3" name="Groupe 2"/>
          <p:cNvGrpSpPr/>
          <p:nvPr/>
        </p:nvGrpSpPr>
        <p:grpSpPr>
          <a:xfrm>
            <a:off x="1447800" y="3935115"/>
            <a:ext cx="2556284" cy="2124236"/>
            <a:chOff x="8028360" y="1453892"/>
            <a:chExt cx="2556284" cy="2124236"/>
          </a:xfrm>
        </p:grpSpPr>
        <p:sp>
          <p:nvSpPr>
            <p:cNvPr id="7" name="Ellipse 6"/>
            <p:cNvSpPr/>
            <p:nvPr/>
          </p:nvSpPr>
          <p:spPr>
            <a:xfrm>
              <a:off x="8460408" y="1669916"/>
              <a:ext cx="828092" cy="6840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smtClean="0"/>
                <a:t>3</a:t>
              </a:r>
              <a:endParaRPr lang="fr-CA" dirty="0"/>
            </a:p>
          </p:txBody>
        </p:sp>
        <p:sp>
          <p:nvSpPr>
            <p:cNvPr id="8" name="Rectangle à coins arrondis 7"/>
            <p:cNvSpPr/>
            <p:nvPr/>
          </p:nvSpPr>
          <p:spPr>
            <a:xfrm>
              <a:off x="9504524" y="1453892"/>
              <a:ext cx="1080120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smtClean="0"/>
                <a:t>1</a:t>
              </a:r>
              <a:endParaRPr lang="fr-CA" dirty="0"/>
            </a:p>
          </p:txBody>
        </p:sp>
        <p:sp>
          <p:nvSpPr>
            <p:cNvPr id="10" name="Triangle isocèle 9"/>
            <p:cNvSpPr/>
            <p:nvPr/>
          </p:nvSpPr>
          <p:spPr>
            <a:xfrm>
              <a:off x="8028360" y="2642024"/>
              <a:ext cx="1044116" cy="93610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2</a:t>
              </a:r>
            </a:p>
          </p:txBody>
        </p:sp>
        <p:sp>
          <p:nvSpPr>
            <p:cNvPr id="11" name="Étoile à 5 branches 10"/>
            <p:cNvSpPr/>
            <p:nvPr/>
          </p:nvSpPr>
          <p:spPr>
            <a:xfrm>
              <a:off x="9396512" y="2570016"/>
              <a:ext cx="864096" cy="792088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smtClean="0"/>
                <a:t>4</a:t>
              </a:r>
              <a:endParaRPr lang="fr-CA" dirty="0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8416764" y="3620108"/>
            <a:ext cx="2160240" cy="2628292"/>
            <a:chOff x="9504524" y="3902164"/>
            <a:chExt cx="2160240" cy="2628292"/>
          </a:xfrm>
        </p:grpSpPr>
        <p:sp>
          <p:nvSpPr>
            <p:cNvPr id="15" name="Rectangle 14"/>
            <p:cNvSpPr/>
            <p:nvPr/>
          </p:nvSpPr>
          <p:spPr>
            <a:xfrm>
              <a:off x="9504524" y="3902164"/>
              <a:ext cx="1980220" cy="26282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0044584" y="4333048"/>
              <a:ext cx="162018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Tâche 1</a:t>
              </a:r>
            </a:p>
            <a:p>
              <a:r>
                <a:rPr lang="fr-CA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Tâche 2</a:t>
              </a:r>
            </a:p>
            <a:p>
              <a:r>
                <a:rPr lang="fr-CA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Tâche 3</a:t>
              </a:r>
            </a:p>
            <a:p>
              <a:r>
                <a:rPr lang="fr-CA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Tâche 4</a:t>
              </a:r>
            </a:p>
            <a:p>
              <a:r>
                <a:rPr lang="fr-CA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….</a:t>
              </a:r>
              <a:endParaRPr lang="fr-CA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Flèche vers le bas 12"/>
            <p:cNvSpPr/>
            <p:nvPr/>
          </p:nvSpPr>
          <p:spPr>
            <a:xfrm>
              <a:off x="9756552" y="4369052"/>
              <a:ext cx="288032" cy="14041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pic>
        <p:nvPicPr>
          <p:cNvPr id="36865" name="Picture 1" descr="C:\Users\p700065\AppData\Local\Microsoft\Windows\Temporary Internet Files\Content.IE5\ZIYWYONA\MC90043485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3174" y="3777601"/>
            <a:ext cx="1714500" cy="1714500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5255010" y="5403266"/>
            <a:ext cx="22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50"/>
                </a:solidFill>
              </a:rPr>
              <a:t>Comment simuler ceci avec cela?</a:t>
            </a:r>
            <a:endParaRPr lang="fr-C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Simulation d’un modèle avec son banc d’essai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CFE36-0B4E-4CC8-A182-9D0E7D854A7D}" type="slidenum">
              <a:rPr lang="fr-CA" smtClean="0"/>
              <a:pPr>
                <a:defRPr/>
              </a:pPr>
              <a:t>7</a:t>
            </a:fld>
            <a:endParaRPr lang="fr-CA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1386007"/>
            <a:ext cx="3305322" cy="33239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library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ieee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05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entity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port(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A : in STD_LOGIC;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B : in STD_LOGIC;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F : out STD_LOGIC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05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architecture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flot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of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 S1, S2, S3, S4 : STD_LOGIC;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S3 &lt;= not(B and S1);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S4 &lt;= not(S2 and A);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 &lt;= not(S4 and S3);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S1 &lt;= not(A);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S2 &lt;= not(B);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flot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856" y="5041392"/>
            <a:ext cx="4143744" cy="120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029200" y="1383126"/>
            <a:ext cx="4572000" cy="2192908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library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ieee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05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entity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demodelaidelta_tb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demodelaidelta_tb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05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architecture TB_ARCHITECTURE of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demodelaidelta_tb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 A, B, F : STD_LOGIC;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UUT : entity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flot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port map (A, B, F);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&lt;= '0' after 0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 &lt;= '1' after 0 ns, '0' after 10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TB_ARCHITECTURE;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119205"/>
            <a:ext cx="2819400" cy="2281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oneTexte 12"/>
          <p:cNvSpPr txBox="1">
            <a:spLocks noChangeArrowheads="1"/>
          </p:cNvSpPr>
          <p:nvPr/>
        </p:nvSpPr>
        <p:spPr bwMode="auto">
          <a:xfrm>
            <a:off x="8534400" y="4650938"/>
            <a:ext cx="32512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dirty="0">
                <a:solidFill>
                  <a:srgbClr val="00B050"/>
                </a:solidFill>
                <a:latin typeface="Calibri" pitchFamily="34" charset="0"/>
              </a:rPr>
              <a:t>À t = 10 ns, un changement sur l’entrée B entraîne des changements </a:t>
            </a:r>
            <a:r>
              <a:rPr lang="fr-CA" sz="1400" u="sng" dirty="0">
                <a:solidFill>
                  <a:srgbClr val="00B050"/>
                </a:solidFill>
                <a:latin typeface="Calibri" pitchFamily="34" charset="0"/>
              </a:rPr>
              <a:t>simultanés</a:t>
            </a:r>
            <a:r>
              <a:rPr lang="fr-CA" sz="1400" dirty="0">
                <a:solidFill>
                  <a:srgbClr val="00B050"/>
                </a:solidFill>
                <a:latin typeface="Calibri" pitchFamily="34" charset="0"/>
              </a:rPr>
              <a:t> sur les signaux S2 et S3, puis sur la sortie F.</a:t>
            </a:r>
          </a:p>
          <a:p>
            <a:endParaRPr lang="fr-CA" sz="1400" dirty="0">
              <a:solidFill>
                <a:srgbClr val="00B050"/>
              </a:solidFill>
              <a:latin typeface="Calibri" pitchFamily="34" charset="0"/>
            </a:endParaRPr>
          </a:p>
          <a:p>
            <a:r>
              <a:rPr lang="fr-CA" sz="1400" dirty="0">
                <a:solidFill>
                  <a:srgbClr val="FF0000"/>
                </a:solidFill>
                <a:latin typeface="Calibri" pitchFamily="34" charset="0"/>
              </a:rPr>
              <a:t>Comment simuler cette concurrence d’événements?</a:t>
            </a:r>
            <a:endParaRPr lang="fr-CA" sz="1400" dirty="0">
              <a:solidFill>
                <a:srgbClr val="FF0000"/>
              </a:solidFill>
              <a:latin typeface="Calibri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27691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Fonctionnement du simulateur</a:t>
            </a:r>
          </a:p>
        </p:txBody>
      </p:sp>
      <p:sp>
        <p:nvSpPr>
          <p:cNvPr id="31747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Le fonctionnement du simulateur repose sur trois concepts fondamentaux :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fr-CA" dirty="0" smtClean="0"/>
              <a:t>une liste d’événements;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fr-CA" dirty="0" smtClean="0"/>
              <a:t>une liste des dépendances des signaux; et,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fr-CA" dirty="0" smtClean="0"/>
              <a:t>le concept des délais delta.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1C3C6-3240-449B-BBDC-489806EFA3EC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59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Fonctionnement du simulateur</a:t>
            </a:r>
          </a:p>
        </p:txBody>
      </p:sp>
      <p:sp>
        <p:nvSpPr>
          <p:cNvPr id="31747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Le fonctionnement du simulateur repose sur trois concepts fondamentaux :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fr-CA" u="sng" dirty="0" smtClean="0"/>
              <a:t>une liste d’événements;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fr-CA" dirty="0" smtClean="0"/>
              <a:t>une liste des dépendances des signaux; et,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fr-CA" dirty="0" smtClean="0"/>
              <a:t>le concept des délais delta.</a:t>
            </a:r>
          </a:p>
          <a:p>
            <a:pPr marL="400050">
              <a:buFont typeface="+mj-lt"/>
              <a:buAutoNum type="arabicPeriod"/>
            </a:pPr>
            <a:endParaRPr lang="fr-CA" dirty="0" smtClean="0"/>
          </a:p>
          <a:p>
            <a:pPr marL="800100" lvl="1"/>
            <a:r>
              <a:rPr lang="fr-CA" dirty="0" smtClean="0"/>
              <a:t>Le </a:t>
            </a:r>
            <a:r>
              <a:rPr lang="fr-CA" dirty="0"/>
              <a:t>simulateur maintient en tout temps une liste d’événements à </a:t>
            </a:r>
            <a:r>
              <a:rPr lang="fr-CA" dirty="0" smtClean="0"/>
              <a:t>simuler.</a:t>
            </a:r>
          </a:p>
          <a:p>
            <a:pPr marL="800100" lvl="1"/>
            <a:r>
              <a:rPr lang="fr-CA" dirty="0" smtClean="0"/>
              <a:t>Un </a:t>
            </a:r>
            <a:r>
              <a:rPr lang="fr-CA" dirty="0"/>
              <a:t>événement est un changement de valeur à apporter à un signal, comme le faire passer de ‘1’ à ‘0’.</a:t>
            </a:r>
          </a:p>
          <a:p>
            <a:pPr marL="400050">
              <a:buFont typeface="+mj-lt"/>
              <a:buAutoNum type="arabicPeriod"/>
            </a:pP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1C3C6-3240-449B-BBDC-489806EFA3EC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705600" y="1586930"/>
            <a:ext cx="4572000" cy="2192908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library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ieee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05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entity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demodelaidelta_tb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demodelaidelta_tb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05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architecture TB_ARCHITECTURE of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demodelaidelta_tb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 A, B, F : STD_LOGIC;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UUT : entity 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demodelaidelta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5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flot</a:t>
            </a: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port map (A, B, F);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&lt;= '0' after 0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 &lt;= '1' after 0 ns, '0' after 10 ns;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05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 TB_ARCHITECTURE;</a:t>
            </a:r>
          </a:p>
        </p:txBody>
      </p:sp>
      <p:sp>
        <p:nvSpPr>
          <p:cNvPr id="7" name="ZoneTexte 12"/>
          <p:cNvSpPr txBox="1">
            <a:spLocks noChangeArrowheads="1"/>
          </p:cNvSpPr>
          <p:nvPr/>
        </p:nvSpPr>
        <p:spPr bwMode="auto">
          <a:xfrm>
            <a:off x="7162800" y="4251068"/>
            <a:ext cx="3657600" cy="190821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 lIns="91440" tIns="91440" rIns="91440" bIns="91440" anchor="ctr">
            <a:spAutoFit/>
          </a:bodyPr>
          <a:lstStyle/>
          <a:p>
            <a:r>
              <a:rPr lang="fr-CA" sz="1400" u="sng" dirty="0" smtClean="0">
                <a:solidFill>
                  <a:srgbClr val="0070C0"/>
                </a:solidFill>
                <a:latin typeface="Calibri" pitchFamily="34" charset="0"/>
              </a:rPr>
              <a:t>Liste d’événements</a:t>
            </a:r>
          </a:p>
          <a:p>
            <a:endParaRPr lang="fr-CA" sz="14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À t = 0, i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nitialisation de la simulation (tout à ‘U’)</a:t>
            </a:r>
          </a:p>
          <a:p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…</a:t>
            </a:r>
          </a:p>
          <a:p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À t = 0, assignation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de 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0 à A</a:t>
            </a:r>
          </a:p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t = 0, assignation de 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1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à 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B</a:t>
            </a:r>
          </a:p>
          <a:p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…</a:t>
            </a:r>
            <a:endParaRPr lang="fr-CA" sz="1400" dirty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À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t = 10 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ns, assignation </a:t>
            </a:r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de 0 à </a:t>
            </a:r>
            <a:r>
              <a:rPr lang="fr-CA" sz="1400" dirty="0" smtClean="0">
                <a:solidFill>
                  <a:srgbClr val="0070C0"/>
                </a:solidFill>
                <a:latin typeface="Calibri" pitchFamily="34" charset="0"/>
              </a:rPr>
              <a:t>B</a:t>
            </a:r>
            <a:endParaRPr lang="fr-CA" sz="1400" dirty="0">
              <a:solidFill>
                <a:srgbClr val="0070C0"/>
              </a:solidFill>
              <a:latin typeface="Calibri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95462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4717</TotalTime>
  <Words>1995</Words>
  <Application>Microsoft Office PowerPoint</Application>
  <PresentationFormat>Grand écran</PresentationFormat>
  <Paragraphs>360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Symbol</vt:lpstr>
      <vt:lpstr>presentationCours</vt:lpstr>
      <vt:lpstr>Simulation d’un modèle VHDL</vt:lpstr>
      <vt:lpstr>Simulation d’un modèle VHDL Sujets de ce thème</vt:lpstr>
      <vt:lpstr>Simulation: vue d’ensemble </vt:lpstr>
      <vt:lpstr>Simulation: vue d’ensemble </vt:lpstr>
      <vt:lpstr>Simulation: vue d’ensemble </vt:lpstr>
      <vt:lpstr>Problème fondamental de la simulation</vt:lpstr>
      <vt:lpstr>Simulation d’un modèle avec son banc d’essai</vt:lpstr>
      <vt:lpstr>Fonctionnement du simulateur</vt:lpstr>
      <vt:lpstr>Fonctionnement du simulateur</vt:lpstr>
      <vt:lpstr>Fonctionnement du simulateur</vt:lpstr>
      <vt:lpstr>Fonctionnement du simulateur</vt:lpstr>
      <vt:lpstr>Exemple du déroulement de la simulation</vt:lpstr>
      <vt:lpstr>n ×  = 0 unités de temps: « collapse deltas »</vt:lpstr>
      <vt:lpstr>Et si la simulation n’avance que par des deltas?</vt:lpstr>
      <vt:lpstr>Déroulement global de la simulation</vt:lpstr>
      <vt:lpstr>Un deuxième exemple</vt:lpstr>
      <vt:lpstr>Un deuxième exemple</vt:lpstr>
      <vt:lpstr>Valeurs par défaut d’objets en VHDL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579</cp:revision>
  <dcterms:created xsi:type="dcterms:W3CDTF">2009-09-03T13:30:34Z</dcterms:created>
  <dcterms:modified xsi:type="dcterms:W3CDTF">2014-10-28T17:23:16Z</dcterms:modified>
</cp:coreProperties>
</file>