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9"/>
  </p:notesMasterIdLst>
  <p:handoutMasterIdLst>
    <p:handoutMasterId r:id="rId10"/>
  </p:handoutMasterIdLst>
  <p:sldIdLst>
    <p:sldId id="257" r:id="rId2"/>
    <p:sldId id="258" r:id="rId3"/>
    <p:sldId id="260" r:id="rId4"/>
    <p:sldId id="262" r:id="rId5"/>
    <p:sldId id="263" r:id="rId6"/>
    <p:sldId id="266" r:id="rId7"/>
    <p:sldId id="259" r:id="rId8"/>
  </p:sldIdLst>
  <p:sldSz cx="12192000" cy="6858000"/>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178" algn="l" rtl="0" fontAlgn="base">
      <a:spcBef>
        <a:spcPct val="0"/>
      </a:spcBef>
      <a:spcAft>
        <a:spcPct val="0"/>
      </a:spcAft>
      <a:defRPr kern="1200">
        <a:solidFill>
          <a:schemeClr val="tx1"/>
        </a:solidFill>
        <a:latin typeface="Arial" charset="0"/>
        <a:ea typeface="+mn-ea"/>
        <a:cs typeface="Arial" charset="0"/>
      </a:defRPr>
    </a:lvl2pPr>
    <a:lvl3pPr marL="914354" algn="l" rtl="0" fontAlgn="base">
      <a:spcBef>
        <a:spcPct val="0"/>
      </a:spcBef>
      <a:spcAft>
        <a:spcPct val="0"/>
      </a:spcAft>
      <a:defRPr kern="1200">
        <a:solidFill>
          <a:schemeClr val="tx1"/>
        </a:solidFill>
        <a:latin typeface="Arial" charset="0"/>
        <a:ea typeface="+mn-ea"/>
        <a:cs typeface="Arial" charset="0"/>
      </a:defRPr>
    </a:lvl3pPr>
    <a:lvl4pPr marL="1371532" algn="l" rtl="0" fontAlgn="base">
      <a:spcBef>
        <a:spcPct val="0"/>
      </a:spcBef>
      <a:spcAft>
        <a:spcPct val="0"/>
      </a:spcAft>
      <a:defRPr kern="1200">
        <a:solidFill>
          <a:schemeClr val="tx1"/>
        </a:solidFill>
        <a:latin typeface="Arial" charset="0"/>
        <a:ea typeface="+mn-ea"/>
        <a:cs typeface="Arial" charset="0"/>
      </a:defRPr>
    </a:lvl4pPr>
    <a:lvl5pPr marL="1828709" algn="l" rtl="0" fontAlgn="base">
      <a:spcBef>
        <a:spcPct val="0"/>
      </a:spcBef>
      <a:spcAft>
        <a:spcPct val="0"/>
      </a:spcAft>
      <a:defRPr kern="1200">
        <a:solidFill>
          <a:schemeClr val="tx1"/>
        </a:solidFill>
        <a:latin typeface="Arial" charset="0"/>
        <a:ea typeface="+mn-ea"/>
        <a:cs typeface="Arial" charset="0"/>
      </a:defRPr>
    </a:lvl5pPr>
    <a:lvl6pPr marL="2285886" algn="l" defTabSz="914354" rtl="0" eaLnBrk="1" latinLnBrk="0" hangingPunct="1">
      <a:defRPr kern="1200">
        <a:solidFill>
          <a:schemeClr val="tx1"/>
        </a:solidFill>
        <a:latin typeface="Arial" charset="0"/>
        <a:ea typeface="+mn-ea"/>
        <a:cs typeface="Arial" charset="0"/>
      </a:defRPr>
    </a:lvl6pPr>
    <a:lvl7pPr marL="2743062" algn="l" defTabSz="914354" rtl="0" eaLnBrk="1" latinLnBrk="0" hangingPunct="1">
      <a:defRPr kern="1200">
        <a:solidFill>
          <a:schemeClr val="tx1"/>
        </a:solidFill>
        <a:latin typeface="Arial" charset="0"/>
        <a:ea typeface="+mn-ea"/>
        <a:cs typeface="Arial" charset="0"/>
      </a:defRPr>
    </a:lvl7pPr>
    <a:lvl8pPr marL="3200240" algn="l" defTabSz="914354" rtl="0" eaLnBrk="1" latinLnBrk="0" hangingPunct="1">
      <a:defRPr kern="1200">
        <a:solidFill>
          <a:schemeClr val="tx1"/>
        </a:solidFill>
        <a:latin typeface="Arial" charset="0"/>
        <a:ea typeface="+mn-ea"/>
        <a:cs typeface="Arial" charset="0"/>
      </a:defRPr>
    </a:lvl8pPr>
    <a:lvl9pPr marL="3657418" algn="l" defTabSz="914354"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4224"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4" autoAdjust="0"/>
    <p:restoredTop sz="96984" autoAdjust="0"/>
  </p:normalViewPr>
  <p:slideViewPr>
    <p:cSldViewPr>
      <p:cViewPr varScale="1">
        <p:scale>
          <a:sx n="105" d="100"/>
          <a:sy n="105" d="100"/>
        </p:scale>
        <p:origin x="-96" y="-104"/>
      </p:cViewPr>
      <p:guideLst>
        <p:guide orient="horz" pos="422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102" d="100"/>
          <a:sy n="102" d="100"/>
        </p:scale>
        <p:origin x="3252" y="11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694451-A89E-4725-8413-5678DE932E3D}" type="datetimeFigureOut">
              <a:rPr lang="fr-CA" smtClean="0"/>
              <a:t>2014-10-24</a:t>
            </a:fld>
            <a:endParaRPr lang="fr-CA"/>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7203FD-9785-47BD-80F8-5A62C494DD65}" type="slidenum">
              <a:rPr lang="fr-CA" smtClean="0"/>
              <a:t>‹#›</a:t>
            </a:fld>
            <a:endParaRPr lang="fr-CA"/>
          </a:p>
        </p:txBody>
      </p:sp>
    </p:spTree>
    <p:extLst>
      <p:ext uri="{BB962C8B-B14F-4D97-AF65-F5344CB8AC3E}">
        <p14:creationId xmlns:p14="http://schemas.microsoft.com/office/powerpoint/2010/main" val="3062846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78C2F68-A10D-43F4-A479-56FE030F73B2}" type="datetimeFigureOut">
              <a:rPr lang="fr-FR"/>
              <a:pPr>
                <a:defRPr/>
              </a:pPr>
              <a:t>2014-10-24</a:t>
            </a:fld>
            <a:endParaRPr lang="fr-CA"/>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CA"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9A5F2D7-1004-42BA-8530-5564CEA589E6}" type="slidenum">
              <a:rPr lang="fr-CA"/>
              <a:pPr>
                <a:defRPr/>
              </a:pPr>
              <a:t>‹#›</a:t>
            </a:fld>
            <a:endParaRPr lang="fr-CA"/>
          </a:p>
        </p:txBody>
      </p:sp>
    </p:spTree>
    <p:extLst>
      <p:ext uri="{BB962C8B-B14F-4D97-AF65-F5344CB8AC3E}">
        <p14:creationId xmlns:p14="http://schemas.microsoft.com/office/powerpoint/2010/main" val="40779101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178" algn="l" rtl="0" fontAlgn="base">
      <a:spcBef>
        <a:spcPct val="30000"/>
      </a:spcBef>
      <a:spcAft>
        <a:spcPct val="0"/>
      </a:spcAft>
      <a:defRPr sz="1200" kern="1200">
        <a:solidFill>
          <a:schemeClr val="tx1"/>
        </a:solidFill>
        <a:latin typeface="+mn-lt"/>
        <a:ea typeface="+mn-ea"/>
        <a:cs typeface="+mn-cs"/>
      </a:defRPr>
    </a:lvl2pPr>
    <a:lvl3pPr marL="914354" algn="l" rtl="0" fontAlgn="base">
      <a:spcBef>
        <a:spcPct val="30000"/>
      </a:spcBef>
      <a:spcAft>
        <a:spcPct val="0"/>
      </a:spcAft>
      <a:defRPr sz="1200" kern="1200">
        <a:solidFill>
          <a:schemeClr val="tx1"/>
        </a:solidFill>
        <a:latin typeface="+mn-lt"/>
        <a:ea typeface="+mn-ea"/>
        <a:cs typeface="+mn-cs"/>
      </a:defRPr>
    </a:lvl3pPr>
    <a:lvl4pPr marL="1371532" algn="l" rtl="0" fontAlgn="base">
      <a:spcBef>
        <a:spcPct val="30000"/>
      </a:spcBef>
      <a:spcAft>
        <a:spcPct val="0"/>
      </a:spcAft>
      <a:defRPr sz="1200" kern="1200">
        <a:solidFill>
          <a:schemeClr val="tx1"/>
        </a:solidFill>
        <a:latin typeface="+mn-lt"/>
        <a:ea typeface="+mn-ea"/>
        <a:cs typeface="+mn-cs"/>
      </a:defRPr>
    </a:lvl4pPr>
    <a:lvl5pPr marL="1828709" algn="l" rtl="0" fontAlgn="base">
      <a:spcBef>
        <a:spcPct val="30000"/>
      </a:spcBef>
      <a:spcAft>
        <a:spcPct val="0"/>
      </a:spcAft>
      <a:defRPr sz="1200" kern="1200">
        <a:solidFill>
          <a:schemeClr val="tx1"/>
        </a:solidFill>
        <a:latin typeface="+mn-lt"/>
        <a:ea typeface="+mn-ea"/>
        <a:cs typeface="+mn-cs"/>
      </a:defRPr>
    </a:lvl5pPr>
    <a:lvl6pPr marL="2285886" algn="l" defTabSz="914354" rtl="0" eaLnBrk="1" latinLnBrk="0" hangingPunct="1">
      <a:defRPr sz="1200" kern="1200">
        <a:solidFill>
          <a:schemeClr val="tx1"/>
        </a:solidFill>
        <a:latin typeface="+mn-lt"/>
        <a:ea typeface="+mn-ea"/>
        <a:cs typeface="+mn-cs"/>
      </a:defRPr>
    </a:lvl6pPr>
    <a:lvl7pPr marL="2743062" algn="l" defTabSz="914354" rtl="0" eaLnBrk="1" latinLnBrk="0" hangingPunct="1">
      <a:defRPr sz="1200" kern="1200">
        <a:solidFill>
          <a:schemeClr val="tx1"/>
        </a:solidFill>
        <a:latin typeface="+mn-lt"/>
        <a:ea typeface="+mn-ea"/>
        <a:cs typeface="+mn-cs"/>
      </a:defRPr>
    </a:lvl7pPr>
    <a:lvl8pPr marL="3200240" algn="l" defTabSz="914354" rtl="0" eaLnBrk="1" latinLnBrk="0" hangingPunct="1">
      <a:defRPr sz="1200" kern="1200">
        <a:solidFill>
          <a:schemeClr val="tx1"/>
        </a:solidFill>
        <a:latin typeface="+mn-lt"/>
        <a:ea typeface="+mn-ea"/>
        <a:cs typeface="+mn-cs"/>
      </a:defRPr>
    </a:lvl8pPr>
    <a:lvl9pPr marL="3657418" algn="l" defTabSz="91435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9"/>
            <a:ext cx="10363200" cy="1470025"/>
          </a:xfrm>
        </p:spPr>
        <p:txBody>
          <a:bodyPr/>
          <a:lstStyle>
            <a:lvl1pPr algn="ctr">
              <a:defRPr/>
            </a:lvl1pPr>
          </a:lstStyle>
          <a:p>
            <a:r>
              <a:rPr lang="fr-FR" dirty="0" smtClean="0"/>
              <a:t>Cliquez pour modifier le style du titre</a:t>
            </a:r>
            <a:endParaRPr lang="fr-CA"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178"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2"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fr-FR" smtClean="0"/>
              <a:t>Cliquez pour modifier le style des sous-titres du masque</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4CC32529-5FD2-4024-9DE7-2CCFFFC4DBA2}" type="slidenum">
              <a:rPr lang="fr-CA" smtClean="0"/>
              <a:pPr>
                <a:defRPr/>
              </a:pPr>
              <a:t>‹#›</a:t>
            </a:fld>
            <a:endParaRPr lang="fr-CA"/>
          </a:p>
        </p:txBody>
      </p:sp>
      <p:pic>
        <p:nvPicPr>
          <p:cNvPr id="5" name="Image 4"/>
          <p:cNvPicPr>
            <a:picLocks noChangeAspect="1"/>
          </p:cNvPicPr>
          <p:nvPr userDrawn="1"/>
        </p:nvPicPr>
        <p:blipFill>
          <a:blip r:embed="rId2" cstate="print"/>
          <a:srcRect/>
          <a:stretch>
            <a:fillRect/>
          </a:stretch>
        </p:blipFill>
        <p:spPr bwMode="auto">
          <a:xfrm>
            <a:off x="4648200" y="5872165"/>
            <a:ext cx="838200" cy="295275"/>
          </a:xfrm>
          <a:prstGeom prst="rect">
            <a:avLst/>
          </a:prstGeom>
          <a:noFill/>
          <a:ln w="9525">
            <a:noFill/>
            <a:miter lim="800000"/>
            <a:headEnd/>
            <a:tailEnd/>
          </a:ln>
        </p:spPr>
      </p:pic>
      <p:sp>
        <p:nvSpPr>
          <p:cNvPr id="6" name="Rectangle 5"/>
          <p:cNvSpPr/>
          <p:nvPr userDrawn="1"/>
        </p:nvSpPr>
        <p:spPr>
          <a:xfrm>
            <a:off x="3759200" y="6172201"/>
            <a:ext cx="4673600" cy="261608"/>
          </a:xfrm>
          <a:prstGeom prst="rect">
            <a:avLst/>
          </a:prstGeom>
        </p:spPr>
        <p:txBody>
          <a:bodyPr wrap="square" lIns="91436" tIns="45718" rIns="91436" bIns="45718">
            <a:spAutoFit/>
          </a:bodyPr>
          <a:lstStyle/>
          <a:p>
            <a:pPr algn="ctr"/>
            <a:r>
              <a:rPr lang="fr-CA" sz="1100" kern="1200" dirty="0" smtClean="0">
                <a:solidFill>
                  <a:schemeClr val="tx1"/>
                </a:solidFill>
                <a:latin typeface="Arial" charset="0"/>
                <a:ea typeface="+mn-ea"/>
                <a:cs typeface="Arial" charset="0"/>
              </a:rPr>
              <a:t>http://creativecommons.org/licenses/by-nc-sa/2.5/ca/</a:t>
            </a:r>
            <a:endParaRPr lang="fr-CA" sz="1100" dirty="0"/>
          </a:p>
        </p:txBody>
      </p:sp>
      <p:sp>
        <p:nvSpPr>
          <p:cNvPr id="7" name="Rectangle 6"/>
          <p:cNvSpPr/>
          <p:nvPr userDrawn="1"/>
        </p:nvSpPr>
        <p:spPr>
          <a:xfrm>
            <a:off x="5562600" y="5896691"/>
            <a:ext cx="2743200" cy="261608"/>
          </a:xfrm>
          <a:prstGeom prst="rect">
            <a:avLst/>
          </a:prstGeom>
        </p:spPr>
        <p:txBody>
          <a:bodyPr wrap="square" lIns="91436" tIns="45718" rIns="91436" bIns="45718">
            <a:spAutoFit/>
          </a:bodyPr>
          <a:lstStyle/>
          <a:p>
            <a:pPr algn="l"/>
            <a:r>
              <a:rPr lang="fr-CA" sz="1100" kern="1200" dirty="0" smtClean="0">
                <a:solidFill>
                  <a:schemeClr val="tx1"/>
                </a:solidFill>
                <a:latin typeface="Arial" charset="0"/>
                <a:ea typeface="+mn-ea"/>
                <a:cs typeface="Arial" charset="0"/>
              </a:rPr>
              <a:t>Pierre Langlois</a:t>
            </a:r>
            <a:endParaRPr lang="fr-CA" sz="11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dirty="0"/>
          </a:p>
        </p:txBody>
      </p:sp>
      <p:sp>
        <p:nvSpPr>
          <p:cNvPr id="3" name="Espace réservé du contenu 2"/>
          <p:cNvSpPr>
            <a:spLocks noGrp="1"/>
          </p:cNvSpPr>
          <p:nvPr>
            <p:ph idx="1"/>
          </p:nvPr>
        </p:nvSpPr>
        <p:spPr>
          <a:xfrm>
            <a:off x="203200" y="1600200"/>
            <a:ext cx="11785600" cy="4800600"/>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A4D6AE17-047E-41BA-B5C0-1A5C3085BF8A}" type="slidenum">
              <a:rPr lang="fr-CA" smtClean="0"/>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203200" y="1600203"/>
            <a:ext cx="5791200" cy="4648199"/>
          </a:xfrm>
        </p:spPr>
        <p:txBody>
          <a:bodyPr/>
          <a:lstStyle>
            <a:lvl1pPr>
              <a:defRPr sz="2000"/>
            </a:lvl1pPr>
            <a:lvl2pPr>
              <a:defRPr sz="1800"/>
            </a:lvl2pPr>
            <a:lvl3pPr>
              <a:defRPr sz="1600"/>
            </a:lvl3pPr>
            <a:lvl4pPr>
              <a:defRPr sz="1400"/>
            </a:lvl4pPr>
            <a:lvl5pPr>
              <a:defRPr sz="1400"/>
            </a:lvl5pPr>
            <a:lvl6pPr>
              <a:defRPr sz="1900"/>
            </a:lvl6pPr>
            <a:lvl7pPr>
              <a:defRPr sz="1900"/>
            </a:lvl7pPr>
            <a:lvl8pPr>
              <a:defRPr sz="1900"/>
            </a:lvl8pPr>
            <a:lvl9pPr>
              <a:defRPr sz="19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contenu 3"/>
          <p:cNvSpPr>
            <a:spLocks noGrp="1"/>
          </p:cNvSpPr>
          <p:nvPr>
            <p:ph sz="half" idx="2"/>
          </p:nvPr>
        </p:nvSpPr>
        <p:spPr>
          <a:xfrm>
            <a:off x="6197600" y="1600203"/>
            <a:ext cx="5791200" cy="4648199"/>
          </a:xfrm>
        </p:spPr>
        <p:txBody>
          <a:bodyPr/>
          <a:lstStyle>
            <a:lvl1pPr>
              <a:defRPr sz="2000"/>
            </a:lvl1pPr>
            <a:lvl2pPr>
              <a:defRPr sz="1800"/>
            </a:lvl2pPr>
            <a:lvl3pPr>
              <a:defRPr sz="1600"/>
            </a:lvl3pPr>
            <a:lvl4pPr>
              <a:defRPr sz="1400"/>
            </a:lvl4pPr>
            <a:lvl5pPr>
              <a:defRPr sz="1400"/>
            </a:lvl5pPr>
            <a:lvl6pPr>
              <a:defRPr sz="1900"/>
            </a:lvl6pPr>
            <a:lvl7pPr>
              <a:defRPr sz="1900"/>
            </a:lvl7pPr>
            <a:lvl8pPr>
              <a:defRPr sz="1900"/>
            </a:lvl8pPr>
            <a:lvl9pPr>
              <a:defRPr sz="19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a:t>
            </a:fld>
            <a:endParaRPr lang="fr-CA"/>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un contenu à gauch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203200" y="1600203"/>
            <a:ext cx="5791200" cy="4648199"/>
          </a:xfrm>
        </p:spPr>
        <p:txBody>
          <a:bodyPr/>
          <a:lstStyle>
            <a:lvl1pPr>
              <a:defRPr sz="2000"/>
            </a:lvl1pPr>
            <a:lvl2pPr>
              <a:defRPr sz="1800"/>
            </a:lvl2pPr>
            <a:lvl3pPr>
              <a:defRPr sz="1600"/>
            </a:lvl3pPr>
            <a:lvl4pPr>
              <a:defRPr sz="1400"/>
            </a:lvl4pPr>
            <a:lvl5pPr>
              <a:defRPr sz="1400"/>
            </a:lvl5pPr>
            <a:lvl6pPr>
              <a:defRPr sz="1900"/>
            </a:lvl6pPr>
            <a:lvl7pPr>
              <a:defRPr sz="1900"/>
            </a:lvl7pPr>
            <a:lvl8pPr>
              <a:defRPr sz="1900"/>
            </a:lvl8pPr>
            <a:lvl9pPr>
              <a:defRPr sz="19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a:t>
            </a:fld>
            <a:endParaRPr lang="fr-CA"/>
          </a:p>
        </p:txBody>
      </p:sp>
    </p:spTree>
    <p:extLst>
      <p:ext uri="{BB962C8B-B14F-4D97-AF65-F5344CB8AC3E}">
        <p14:creationId xmlns:p14="http://schemas.microsoft.com/office/powerpoint/2010/main" val="4060672988"/>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numéro de diapositive 5"/>
          <p:cNvSpPr>
            <a:spLocks noGrp="1"/>
          </p:cNvSpPr>
          <p:nvPr>
            <p:ph type="sldNum" sz="quarter" idx="10"/>
          </p:nvPr>
        </p:nvSpPr>
        <p:spPr/>
        <p:txBody>
          <a:bodyPr/>
          <a:lstStyle>
            <a:lvl1pPr>
              <a:defRPr/>
            </a:lvl1pPr>
          </a:lstStyle>
          <a:p>
            <a:pPr>
              <a:defRPr/>
            </a:pPr>
            <a:fld id="{D28BE8E4-6591-45C6-A272-62105CCA8EB3}" type="slidenum">
              <a:rPr lang="fr-CA" smtClean="0"/>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203200" y="152400"/>
            <a:ext cx="11785600" cy="9906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fr-FR" dirty="0" smtClean="0"/>
              <a:t>Cliquez pour modifier le style du titre</a:t>
            </a:r>
            <a:endParaRPr lang="fr-CA" dirty="0" smtClean="0"/>
          </a:p>
        </p:txBody>
      </p:sp>
      <p:sp>
        <p:nvSpPr>
          <p:cNvPr id="1027" name="Espace réservé du texte 2"/>
          <p:cNvSpPr>
            <a:spLocks noGrp="1"/>
          </p:cNvSpPr>
          <p:nvPr>
            <p:ph type="body" idx="1"/>
          </p:nvPr>
        </p:nvSpPr>
        <p:spPr bwMode="auto">
          <a:xfrm>
            <a:off x="203200" y="1143000"/>
            <a:ext cx="11785600" cy="5257800"/>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smtClean="0"/>
          </a:p>
        </p:txBody>
      </p:sp>
      <p:sp>
        <p:nvSpPr>
          <p:cNvPr id="6" name="Espace réservé du numéro de diapositive 5"/>
          <p:cNvSpPr>
            <a:spLocks noGrp="1"/>
          </p:cNvSpPr>
          <p:nvPr>
            <p:ph type="sldNum" sz="quarter" idx="4"/>
          </p:nvPr>
        </p:nvSpPr>
        <p:spPr>
          <a:xfrm>
            <a:off x="11480800" y="6416676"/>
            <a:ext cx="609600" cy="365125"/>
          </a:xfrm>
          <a:prstGeom prst="rect">
            <a:avLst/>
          </a:prstGeom>
        </p:spPr>
        <p:txBody>
          <a:bodyPr vert="horz" lIns="91436" tIns="45718" rIns="91436" bIns="45718"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9366B14-A7FF-4E2A-AE43-545D1BA4EA4B}" type="slidenum">
              <a:rPr lang="fr-CA" smtClean="0"/>
              <a:pPr>
                <a:defRPr/>
              </a:pPr>
              <a:t>‹#›</a:t>
            </a:fld>
            <a:endParaRPr lang="fr-CA"/>
          </a:p>
        </p:txBody>
      </p:sp>
      <p:sp>
        <p:nvSpPr>
          <p:cNvPr id="8" name="ZoneTexte 7"/>
          <p:cNvSpPr txBox="1"/>
          <p:nvPr/>
        </p:nvSpPr>
        <p:spPr>
          <a:xfrm>
            <a:off x="965200" y="6553252"/>
            <a:ext cx="4673600" cy="153888"/>
          </a:xfrm>
          <a:prstGeom prst="rect">
            <a:avLst/>
          </a:prstGeom>
          <a:noFill/>
        </p:spPr>
        <p:txBody>
          <a:bodyPr lIns="0" tIns="0" rIns="0" bIns="0" anchor="ctr">
            <a:spAutoFit/>
          </a:bodyPr>
          <a:lstStyle/>
          <a:p>
            <a:pPr fontAlgn="auto">
              <a:spcBef>
                <a:spcPts val="0"/>
              </a:spcBef>
              <a:spcAft>
                <a:spcPts val="0"/>
              </a:spcAft>
              <a:defRPr/>
            </a:pPr>
            <a:r>
              <a:rPr lang="fr-CA" sz="1000" dirty="0">
                <a:latin typeface="+mn-lt"/>
                <a:cs typeface="+mn-cs"/>
              </a:rPr>
              <a:t>INF3500 : </a:t>
            </a:r>
            <a:r>
              <a:rPr lang="fr-CA" sz="1000" dirty="0" smtClean="0">
                <a:latin typeface="+mn-lt"/>
                <a:cs typeface="+mn-cs"/>
              </a:rPr>
              <a:t>Conception </a:t>
            </a:r>
            <a:r>
              <a:rPr lang="fr-CA" sz="1000" dirty="0">
                <a:latin typeface="+mn-lt"/>
                <a:cs typeface="+mn-cs"/>
              </a:rPr>
              <a:t>et implémentation de systèmes numériques</a:t>
            </a:r>
          </a:p>
        </p:txBody>
      </p:sp>
      <p:cxnSp>
        <p:nvCxnSpPr>
          <p:cNvPr id="9" name="Connecteur droit 6"/>
          <p:cNvCxnSpPr>
            <a:cxnSpLocks noChangeShapeType="1"/>
          </p:cNvCxnSpPr>
          <p:nvPr/>
        </p:nvCxnSpPr>
        <p:spPr bwMode="auto">
          <a:xfrm>
            <a:off x="203200" y="1141414"/>
            <a:ext cx="11785600" cy="1588"/>
          </a:xfrm>
          <a:prstGeom prst="line">
            <a:avLst/>
          </a:prstGeom>
          <a:noFill/>
          <a:ln w="38100" algn="ctr">
            <a:solidFill>
              <a:schemeClr val="tx1"/>
            </a:solidFill>
            <a:round/>
            <a:headEnd/>
            <a:tailEnd/>
          </a:ln>
        </p:spPr>
      </p:cxnSp>
      <p:cxnSp>
        <p:nvCxnSpPr>
          <p:cNvPr id="10" name="Connecteur droit 6"/>
          <p:cNvCxnSpPr>
            <a:cxnSpLocks noChangeShapeType="1"/>
          </p:cNvCxnSpPr>
          <p:nvPr userDrawn="1"/>
        </p:nvCxnSpPr>
        <p:spPr bwMode="auto">
          <a:xfrm>
            <a:off x="203200" y="1141414"/>
            <a:ext cx="11785600" cy="1588"/>
          </a:xfrm>
          <a:prstGeom prst="line">
            <a:avLst/>
          </a:prstGeom>
          <a:noFill/>
          <a:ln w="38100" algn="ctr">
            <a:solidFill>
              <a:schemeClr val="tx1"/>
            </a:solidFill>
            <a:round/>
            <a:headEnd/>
            <a:tailEnd/>
          </a:ln>
        </p:spPr>
      </p:cxnSp>
      <p:pic>
        <p:nvPicPr>
          <p:cNvPr id="11" name="Picture 2" descr="C:\Users\pierre\Desktop\polytechnique_genie_gauche_fr_cmyk.jp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7332" y="6417334"/>
            <a:ext cx="859171" cy="4081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8" r:id="rId4"/>
    <p:sldLayoutId id="2147483657" r:id="rId5"/>
  </p:sldLayoutIdLst>
  <p:hf hdr="0" dt="0"/>
  <p:txStyles>
    <p:titleStyle>
      <a:lvl1pPr algn="l" rtl="0" eaLnBrk="1" fontAlgn="base" hangingPunct="1">
        <a:spcBef>
          <a:spcPct val="0"/>
        </a:spcBef>
        <a:spcAft>
          <a:spcPct val="0"/>
        </a:spcAft>
        <a:defRPr sz="2800" kern="1200" baseline="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Calibri" pitchFamily="34" charset="0"/>
        </a:defRPr>
      </a:lvl2pPr>
      <a:lvl3pPr algn="ctr" rtl="0" eaLnBrk="1" fontAlgn="base" hangingPunct="1">
        <a:spcBef>
          <a:spcPct val="0"/>
        </a:spcBef>
        <a:spcAft>
          <a:spcPct val="0"/>
        </a:spcAft>
        <a:defRPr sz="3600">
          <a:solidFill>
            <a:schemeClr val="tx1"/>
          </a:solidFill>
          <a:latin typeface="Calibri" pitchFamily="34" charset="0"/>
        </a:defRPr>
      </a:lvl3pPr>
      <a:lvl4pPr algn="ctr" rtl="0" eaLnBrk="1" fontAlgn="base" hangingPunct="1">
        <a:spcBef>
          <a:spcPct val="0"/>
        </a:spcBef>
        <a:spcAft>
          <a:spcPct val="0"/>
        </a:spcAft>
        <a:defRPr sz="3600">
          <a:solidFill>
            <a:schemeClr val="tx1"/>
          </a:solidFill>
          <a:latin typeface="Calibri" pitchFamily="34" charset="0"/>
        </a:defRPr>
      </a:lvl4pPr>
      <a:lvl5pPr algn="ctr" rtl="0" eaLnBrk="1" fontAlgn="base" hangingPunct="1">
        <a:spcBef>
          <a:spcPct val="0"/>
        </a:spcBef>
        <a:spcAft>
          <a:spcPct val="0"/>
        </a:spcAft>
        <a:defRPr sz="3600">
          <a:solidFill>
            <a:schemeClr val="tx1"/>
          </a:solidFill>
          <a:latin typeface="Calibri" pitchFamily="34" charset="0"/>
        </a:defRPr>
      </a:lvl5pPr>
      <a:lvl6pPr marL="457178" algn="ctr" rtl="0" eaLnBrk="1" fontAlgn="base" hangingPunct="1">
        <a:spcBef>
          <a:spcPct val="0"/>
        </a:spcBef>
        <a:spcAft>
          <a:spcPct val="0"/>
        </a:spcAft>
        <a:defRPr sz="3600">
          <a:solidFill>
            <a:schemeClr val="tx1"/>
          </a:solidFill>
          <a:latin typeface="Calibri" pitchFamily="34" charset="0"/>
        </a:defRPr>
      </a:lvl6pPr>
      <a:lvl7pPr marL="914354" algn="ctr" rtl="0" eaLnBrk="1" fontAlgn="base" hangingPunct="1">
        <a:spcBef>
          <a:spcPct val="0"/>
        </a:spcBef>
        <a:spcAft>
          <a:spcPct val="0"/>
        </a:spcAft>
        <a:defRPr sz="3600">
          <a:solidFill>
            <a:schemeClr val="tx1"/>
          </a:solidFill>
          <a:latin typeface="Calibri" pitchFamily="34" charset="0"/>
        </a:defRPr>
      </a:lvl7pPr>
      <a:lvl8pPr marL="1371532" algn="ctr" rtl="0" eaLnBrk="1" fontAlgn="base" hangingPunct="1">
        <a:spcBef>
          <a:spcPct val="0"/>
        </a:spcBef>
        <a:spcAft>
          <a:spcPct val="0"/>
        </a:spcAft>
        <a:defRPr sz="3600">
          <a:solidFill>
            <a:schemeClr val="tx1"/>
          </a:solidFill>
          <a:latin typeface="Calibri" pitchFamily="34" charset="0"/>
        </a:defRPr>
      </a:lvl8pPr>
      <a:lvl9pPr marL="1828709" algn="ctr" rtl="0" eaLnBrk="1" fontAlgn="base" hangingPunct="1">
        <a:spcBef>
          <a:spcPct val="0"/>
        </a:spcBef>
        <a:spcAft>
          <a:spcPct val="0"/>
        </a:spcAft>
        <a:defRPr sz="3600">
          <a:solidFill>
            <a:schemeClr val="tx1"/>
          </a:solidFill>
          <a:latin typeface="Calibri" pitchFamily="34" charset="0"/>
        </a:defRPr>
      </a:lvl9pPr>
    </p:titleStyle>
    <p:bodyStyle>
      <a:lvl1pPr marL="342882" indent="-342882"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913" indent="-285737"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2pPr>
      <a:lvl3pPr marL="1142942" indent="-228589"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3pPr>
      <a:lvl4pPr marL="1600120" indent="-228589"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4pPr>
      <a:lvl5pPr marL="2057298" indent="-228589"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474"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52"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9"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6"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54" rtl="0" eaLnBrk="1" latinLnBrk="0" hangingPunct="1">
        <a:defRPr sz="1900" kern="1200">
          <a:solidFill>
            <a:schemeClr val="tx1"/>
          </a:solidFill>
          <a:latin typeface="+mn-lt"/>
          <a:ea typeface="+mn-ea"/>
          <a:cs typeface="+mn-cs"/>
        </a:defRPr>
      </a:lvl1pPr>
      <a:lvl2pPr marL="457178" algn="l" defTabSz="914354" rtl="0" eaLnBrk="1" latinLnBrk="0" hangingPunct="1">
        <a:defRPr sz="1900" kern="1200">
          <a:solidFill>
            <a:schemeClr val="tx1"/>
          </a:solidFill>
          <a:latin typeface="+mn-lt"/>
          <a:ea typeface="+mn-ea"/>
          <a:cs typeface="+mn-cs"/>
        </a:defRPr>
      </a:lvl2pPr>
      <a:lvl3pPr marL="914354" algn="l" defTabSz="914354" rtl="0" eaLnBrk="1" latinLnBrk="0" hangingPunct="1">
        <a:defRPr sz="1900" kern="1200">
          <a:solidFill>
            <a:schemeClr val="tx1"/>
          </a:solidFill>
          <a:latin typeface="+mn-lt"/>
          <a:ea typeface="+mn-ea"/>
          <a:cs typeface="+mn-cs"/>
        </a:defRPr>
      </a:lvl3pPr>
      <a:lvl4pPr marL="1371532" algn="l" defTabSz="914354" rtl="0" eaLnBrk="1" latinLnBrk="0" hangingPunct="1">
        <a:defRPr sz="1900" kern="1200">
          <a:solidFill>
            <a:schemeClr val="tx1"/>
          </a:solidFill>
          <a:latin typeface="+mn-lt"/>
          <a:ea typeface="+mn-ea"/>
          <a:cs typeface="+mn-cs"/>
        </a:defRPr>
      </a:lvl4pPr>
      <a:lvl5pPr marL="1828709" algn="l" defTabSz="914354" rtl="0" eaLnBrk="1" latinLnBrk="0" hangingPunct="1">
        <a:defRPr sz="1900" kern="1200">
          <a:solidFill>
            <a:schemeClr val="tx1"/>
          </a:solidFill>
          <a:latin typeface="+mn-lt"/>
          <a:ea typeface="+mn-ea"/>
          <a:cs typeface="+mn-cs"/>
        </a:defRPr>
      </a:lvl5pPr>
      <a:lvl6pPr marL="2285886" algn="l" defTabSz="914354" rtl="0" eaLnBrk="1" latinLnBrk="0" hangingPunct="1">
        <a:defRPr sz="1900" kern="1200">
          <a:solidFill>
            <a:schemeClr val="tx1"/>
          </a:solidFill>
          <a:latin typeface="+mn-lt"/>
          <a:ea typeface="+mn-ea"/>
          <a:cs typeface="+mn-cs"/>
        </a:defRPr>
      </a:lvl6pPr>
      <a:lvl7pPr marL="2743062" algn="l" defTabSz="914354" rtl="0" eaLnBrk="1" latinLnBrk="0" hangingPunct="1">
        <a:defRPr sz="1900" kern="1200">
          <a:solidFill>
            <a:schemeClr val="tx1"/>
          </a:solidFill>
          <a:latin typeface="+mn-lt"/>
          <a:ea typeface="+mn-ea"/>
          <a:cs typeface="+mn-cs"/>
        </a:defRPr>
      </a:lvl7pPr>
      <a:lvl8pPr marL="3200240" algn="l" defTabSz="914354" rtl="0" eaLnBrk="1" latinLnBrk="0" hangingPunct="1">
        <a:defRPr sz="1900" kern="1200">
          <a:solidFill>
            <a:schemeClr val="tx1"/>
          </a:solidFill>
          <a:latin typeface="+mn-lt"/>
          <a:ea typeface="+mn-ea"/>
          <a:cs typeface="+mn-cs"/>
        </a:defRPr>
      </a:lvl8pPr>
      <a:lvl9pPr marL="3657418" algn="l" defTabSz="91435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p:txBody>
          <a:bodyPr/>
          <a:lstStyle/>
          <a:p>
            <a:r>
              <a:rPr lang="fr-CA" dirty="0" smtClean="0"/>
              <a:t>Entrées et sorties par fichiers en VHDL</a:t>
            </a:r>
            <a:endParaRPr lang="fr-CA" dirty="0"/>
          </a:p>
        </p:txBody>
      </p:sp>
      <p:sp>
        <p:nvSpPr>
          <p:cNvPr id="3" name="Sous-titre 2"/>
          <p:cNvSpPr>
            <a:spLocks noGrp="1"/>
          </p:cNvSpPr>
          <p:nvPr>
            <p:ph type="subTitle" idx="1"/>
          </p:nvPr>
        </p:nvSpPr>
        <p:spPr/>
        <p:txBody>
          <a:bodyPr rtlCol="0">
            <a:normAutofit/>
          </a:bodyPr>
          <a:lstStyle/>
          <a:p>
            <a:pPr fontAlgn="auto">
              <a:spcAft>
                <a:spcPts val="0"/>
              </a:spcAft>
              <a:defRPr/>
            </a:pPr>
            <a:endParaRPr lang="fr-CA" dirty="0"/>
          </a:p>
        </p:txBody>
      </p:sp>
    </p:spTree>
    <p:extLst>
      <p:ext uri="{BB962C8B-B14F-4D97-AF65-F5344CB8AC3E}">
        <p14:creationId xmlns:p14="http://schemas.microsoft.com/office/powerpoint/2010/main" val="26993458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Entrées et sorties par fichiers en </a:t>
            </a:r>
            <a:r>
              <a:rPr lang="fr-CA" dirty="0" smtClean="0"/>
              <a:t>VHDL</a:t>
            </a:r>
            <a:br>
              <a:rPr lang="fr-CA" dirty="0" smtClean="0"/>
            </a:br>
            <a:r>
              <a:rPr lang="fr-CA" dirty="0" smtClean="0"/>
              <a:t>Sujets de ce thème</a:t>
            </a:r>
            <a:endParaRPr lang="fr-CA" dirty="0"/>
          </a:p>
        </p:txBody>
      </p:sp>
      <p:sp>
        <p:nvSpPr>
          <p:cNvPr id="4" name="Espace réservé du contenu 3"/>
          <p:cNvSpPr>
            <a:spLocks noGrp="1"/>
          </p:cNvSpPr>
          <p:nvPr>
            <p:ph idx="1"/>
          </p:nvPr>
        </p:nvSpPr>
        <p:spPr/>
        <p:txBody>
          <a:bodyPr/>
          <a:lstStyle/>
          <a:p>
            <a:r>
              <a:rPr lang="fr-CA" sz="2400" dirty="0"/>
              <a:t>Banc d’essai et entrées et sorties par fichiers en </a:t>
            </a:r>
            <a:r>
              <a:rPr lang="fr-CA" sz="2400" dirty="0" smtClean="0"/>
              <a:t>VHDL</a:t>
            </a:r>
          </a:p>
          <a:p>
            <a:r>
              <a:rPr lang="fr-CA" sz="2400" dirty="0" smtClean="0"/>
              <a:t>Exemples de code</a:t>
            </a:r>
            <a:endParaRPr lang="fr-FR" sz="2400" dirty="0"/>
          </a:p>
        </p:txBody>
      </p:sp>
      <p:sp>
        <p:nvSpPr>
          <p:cNvPr id="3" name="Espace réservé du numéro de diapositive 2"/>
          <p:cNvSpPr>
            <a:spLocks noGrp="1"/>
          </p:cNvSpPr>
          <p:nvPr>
            <p:ph type="sldNum" sz="quarter" idx="10"/>
          </p:nvPr>
        </p:nvSpPr>
        <p:spPr/>
        <p:txBody>
          <a:bodyPr/>
          <a:lstStyle/>
          <a:p>
            <a:pPr>
              <a:defRPr/>
            </a:pPr>
            <a:fld id="{D28BE8E4-6591-45C6-A272-62105CCA8EB3}" type="slidenum">
              <a:rPr lang="fr-CA" smtClean="0"/>
              <a:pPr>
                <a:defRPr/>
              </a:pPr>
              <a:t>2</a:t>
            </a:fld>
            <a:endParaRPr lang="fr-CA"/>
          </a:p>
        </p:txBody>
      </p:sp>
    </p:spTree>
    <p:extLst>
      <p:ext uri="{BB962C8B-B14F-4D97-AF65-F5344CB8AC3E}">
        <p14:creationId xmlns:p14="http://schemas.microsoft.com/office/powerpoint/2010/main" val="22867417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re 3"/>
          <p:cNvSpPr>
            <a:spLocks noGrp="1"/>
          </p:cNvSpPr>
          <p:nvPr>
            <p:ph type="title"/>
          </p:nvPr>
        </p:nvSpPr>
        <p:spPr/>
        <p:txBody>
          <a:bodyPr/>
          <a:lstStyle/>
          <a:p>
            <a:r>
              <a:rPr lang="fr-CA" dirty="0" smtClean="0"/>
              <a:t>Banc d’essai et entrées et sorties par fichiers en VHDL</a:t>
            </a:r>
          </a:p>
        </p:txBody>
      </p:sp>
      <p:sp>
        <p:nvSpPr>
          <p:cNvPr id="49155" name="Espace réservé du contenu 4"/>
          <p:cNvSpPr>
            <a:spLocks noGrp="1"/>
          </p:cNvSpPr>
          <p:nvPr>
            <p:ph sz="half" idx="1"/>
          </p:nvPr>
        </p:nvSpPr>
        <p:spPr/>
        <p:txBody>
          <a:bodyPr/>
          <a:lstStyle/>
          <a:p>
            <a:r>
              <a:rPr lang="fr-CA" dirty="0" smtClean="0"/>
              <a:t>On s’est concentrés à date sur la génération algorithmique de vecteurs de test à l’intérieur d’un banc d’essai codé en VHDL.</a:t>
            </a:r>
          </a:p>
          <a:p>
            <a:r>
              <a:rPr lang="fr-CA" dirty="0" smtClean="0"/>
              <a:t>Dans le processus de conception d’un système numérique, on passe souvent par une modélisation de haut niveau, par exemple avec </a:t>
            </a:r>
            <a:r>
              <a:rPr lang="fr-CA" dirty="0" err="1" smtClean="0"/>
              <a:t>Matlab</a:t>
            </a:r>
            <a:r>
              <a:rPr lang="fr-CA" dirty="0" smtClean="0"/>
              <a:t>.</a:t>
            </a:r>
          </a:p>
          <a:p>
            <a:r>
              <a:rPr lang="fr-CA" dirty="0" smtClean="0"/>
              <a:t>Lors de cette modélisation, on génère souvent une grande quantité de cas de test et de réponses attendues qui sont entreposés dans un fichier</a:t>
            </a:r>
            <a:r>
              <a:rPr lang="fr-CA" dirty="0" smtClean="0"/>
              <a:t>.</a:t>
            </a:r>
          </a:p>
          <a:p>
            <a:r>
              <a:rPr lang="fr-CA" dirty="0"/>
              <a:t>Le banc d’essai peut lire ces cas de test et les réponses associées</a:t>
            </a:r>
            <a:r>
              <a:rPr lang="fr-CA" dirty="0" smtClean="0"/>
              <a:t>.</a:t>
            </a:r>
            <a:endParaRPr lang="fr-CA" dirty="0"/>
          </a:p>
        </p:txBody>
      </p:sp>
      <p:sp>
        <p:nvSpPr>
          <p:cNvPr id="2" name="Espace réservé du contenu 1"/>
          <p:cNvSpPr>
            <a:spLocks noGrp="1"/>
          </p:cNvSpPr>
          <p:nvPr>
            <p:ph sz="half" idx="2"/>
          </p:nvPr>
        </p:nvSpPr>
        <p:spPr/>
        <p:txBody>
          <a:bodyPr/>
          <a:lstStyle/>
          <a:p>
            <a:r>
              <a:rPr lang="fr-CA" dirty="0" smtClean="0"/>
              <a:t>Le </a:t>
            </a:r>
            <a:r>
              <a:rPr lang="fr-CA" dirty="0"/>
              <a:t>banc d’essai peut aussi écrire ses résultats dans un fichier. </a:t>
            </a:r>
            <a:r>
              <a:rPr lang="fr-CA" dirty="0" smtClean="0"/>
              <a:t>Ceci est utile si:</a:t>
            </a:r>
            <a:endParaRPr lang="fr-CA" dirty="0"/>
          </a:p>
          <a:p>
            <a:pPr lvl="1"/>
            <a:r>
              <a:rPr lang="fr-CA" dirty="0" smtClean="0"/>
              <a:t>la </a:t>
            </a:r>
            <a:r>
              <a:rPr lang="fr-CA" dirty="0"/>
              <a:t>simulation dure plusieurs heures;</a:t>
            </a:r>
          </a:p>
          <a:p>
            <a:pPr lvl="1"/>
            <a:r>
              <a:rPr lang="fr-CA" dirty="0" smtClean="0"/>
              <a:t>on </a:t>
            </a:r>
            <a:r>
              <a:rPr lang="fr-CA" dirty="0"/>
              <a:t>désire obtenir des résultats progressifs;</a:t>
            </a:r>
          </a:p>
          <a:p>
            <a:pPr lvl="1"/>
            <a:r>
              <a:rPr lang="fr-CA" dirty="0" smtClean="0"/>
              <a:t>on </a:t>
            </a:r>
            <a:r>
              <a:rPr lang="fr-CA" dirty="0"/>
              <a:t>doit effectuer un traitement plus complexe des résultats dans un autre environnement que le simulateur VHDL. Par exemple, on pourrait vouloir afficher une image générée sous la forme d’un flux de pixels par un module</a:t>
            </a:r>
            <a:r>
              <a:rPr lang="fr-CA" dirty="0" smtClean="0"/>
              <a:t>.</a:t>
            </a:r>
          </a:p>
          <a:p>
            <a:r>
              <a:rPr lang="fr-CA" dirty="0"/>
              <a:t>Les entrées et sorties de fichier en VHDL se font à l’aide d’objets de la catégorie </a:t>
            </a:r>
            <a:r>
              <a:rPr lang="fr-CA" dirty="0">
                <a:latin typeface="Courier New" pitchFamily="49" charset="0"/>
                <a:cs typeface="Courier New" pitchFamily="49" charset="0"/>
              </a:rPr>
              <a:t>file</a:t>
            </a:r>
            <a:r>
              <a:rPr lang="fr-CA" dirty="0"/>
              <a:t>.</a:t>
            </a:r>
          </a:p>
          <a:p>
            <a:r>
              <a:rPr lang="fr-CA" dirty="0"/>
              <a:t>Comme on traite du texte lors de ces opérations, on utilise aussi les types et les fonctions définis dans le package </a:t>
            </a:r>
            <a:r>
              <a:rPr lang="fr-CA" dirty="0" err="1">
                <a:latin typeface="Courier New" pitchFamily="49" charset="0"/>
                <a:cs typeface="Courier New" pitchFamily="49" charset="0"/>
              </a:rPr>
              <a:t>textio</a:t>
            </a:r>
            <a:r>
              <a:rPr lang="fr-CA" dirty="0"/>
              <a:t> qui fait partie du langage</a:t>
            </a:r>
            <a:r>
              <a:rPr lang="fr-CA" dirty="0" smtClean="0"/>
              <a:t>.</a:t>
            </a:r>
            <a:endParaRPr lang="fr-CA" dirty="0"/>
          </a:p>
        </p:txBody>
      </p:sp>
      <p:sp>
        <p:nvSpPr>
          <p:cNvPr id="3" name="Espace réservé du numéro de diapositive 2"/>
          <p:cNvSpPr>
            <a:spLocks noGrp="1"/>
          </p:cNvSpPr>
          <p:nvPr>
            <p:ph type="sldNum" sz="quarter" idx="10"/>
          </p:nvPr>
        </p:nvSpPr>
        <p:spPr/>
        <p:txBody>
          <a:bodyPr/>
          <a:lstStyle/>
          <a:p>
            <a:pPr>
              <a:defRPr/>
            </a:pPr>
            <a:fld id="{4FD26B05-A972-42C7-87C7-378CA556DDD9}" type="slidenum">
              <a:rPr lang="fr-CA"/>
              <a:pPr>
                <a:defRPr/>
              </a:pPr>
              <a:t>3</a:t>
            </a:fld>
            <a:endParaRPr lang="fr-CA"/>
          </a:p>
        </p:txBody>
      </p:sp>
    </p:spTree>
    <p:extLst>
      <p:ext uri="{BB962C8B-B14F-4D97-AF65-F5344CB8AC3E}">
        <p14:creationId xmlns:p14="http://schemas.microsoft.com/office/powerpoint/2010/main" val="70433193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re 3"/>
          <p:cNvSpPr>
            <a:spLocks noGrp="1"/>
          </p:cNvSpPr>
          <p:nvPr>
            <p:ph type="title"/>
          </p:nvPr>
        </p:nvSpPr>
        <p:spPr/>
        <p:txBody>
          <a:bodyPr/>
          <a:lstStyle/>
          <a:p>
            <a:r>
              <a:rPr lang="fr-CA" dirty="0" smtClean="0"/>
              <a:t>Exemple</a:t>
            </a:r>
            <a:br>
              <a:rPr lang="fr-CA" dirty="0" smtClean="0"/>
            </a:br>
            <a:r>
              <a:rPr lang="fr-CA" dirty="0" smtClean="0"/>
              <a:t>Module à vérifier et fichier de stimuli et réponses</a:t>
            </a:r>
          </a:p>
        </p:txBody>
      </p:sp>
      <p:sp>
        <p:nvSpPr>
          <p:cNvPr id="3" name="Espace réservé du numéro de diapositive 2"/>
          <p:cNvSpPr>
            <a:spLocks noGrp="1"/>
          </p:cNvSpPr>
          <p:nvPr>
            <p:ph type="sldNum" sz="quarter" idx="10"/>
          </p:nvPr>
        </p:nvSpPr>
        <p:spPr/>
        <p:txBody>
          <a:bodyPr/>
          <a:lstStyle/>
          <a:p>
            <a:pPr>
              <a:defRPr/>
            </a:pPr>
            <a:fld id="{547CC883-D461-4B48-8F37-622C5D27EA68}" type="slidenum">
              <a:rPr lang="fr-CA"/>
              <a:pPr>
                <a:defRPr/>
              </a:pPr>
              <a:t>4</a:t>
            </a:fld>
            <a:endParaRPr lang="fr-CA"/>
          </a:p>
        </p:txBody>
      </p:sp>
      <p:sp>
        <p:nvSpPr>
          <p:cNvPr id="9" name="Rectangle 8"/>
          <p:cNvSpPr/>
          <p:nvPr/>
        </p:nvSpPr>
        <p:spPr>
          <a:xfrm>
            <a:off x="584200" y="2159441"/>
            <a:ext cx="4902200" cy="3631759"/>
          </a:xfrm>
          <a:prstGeom prst="rect">
            <a:avLst/>
          </a:prstGeom>
          <a:ln>
            <a:solidFill>
              <a:srgbClr val="0070C0"/>
            </a:solidFill>
          </a:ln>
        </p:spPr>
        <p:txBody>
          <a:bodyPr wrap="square" lIns="121917" tIns="60958" rIns="121917" bIns="60958">
            <a:spAutoFit/>
          </a:bodyPr>
          <a:lstStyle/>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library </a:t>
            </a:r>
            <a:r>
              <a:rPr lang="en-US" sz="1200" dirty="0" err="1">
                <a:latin typeface="Courier New"/>
                <a:ea typeface="Times New Roman"/>
                <a:cs typeface="Times New Roman"/>
              </a:rPr>
              <a:t>ieee</a:t>
            </a:r>
            <a:r>
              <a:rPr lang="en-US" sz="1200" dirty="0">
                <a:latin typeface="Courier New"/>
                <a:ea typeface="Times New Roman"/>
                <a:cs typeface="Times New Roman"/>
              </a:rPr>
              <a:t>;</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use ieee.std_logic_1164.ALL;</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use </a:t>
            </a:r>
            <a:r>
              <a:rPr lang="en-US" sz="1200" dirty="0" err="1">
                <a:latin typeface="Courier New"/>
                <a:ea typeface="Times New Roman"/>
                <a:cs typeface="Times New Roman"/>
              </a:rPr>
              <a:t>ieee.numeric_std.all</a:t>
            </a:r>
            <a:r>
              <a:rPr lang="en-US" sz="1200" dirty="0">
                <a:latin typeface="Courier New"/>
                <a:ea typeface="Times New Roman"/>
                <a:cs typeface="Times New Roman"/>
              </a:rPr>
              <a:t>; </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entity </a:t>
            </a:r>
            <a:r>
              <a:rPr lang="en-US" sz="1200" dirty="0" err="1">
                <a:latin typeface="Courier New"/>
                <a:ea typeface="Times New Roman"/>
                <a:cs typeface="Times New Roman"/>
              </a:rPr>
              <a:t>detecteurPremier</a:t>
            </a:r>
            <a:r>
              <a:rPr lang="en-US" sz="1200" dirty="0">
                <a:latin typeface="Courier New"/>
                <a:ea typeface="Times New Roman"/>
                <a:cs typeface="Times New Roman"/>
              </a:rPr>
              <a:t> is</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port (</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I : in unsigned(5 </a:t>
            </a:r>
            <a:r>
              <a:rPr lang="en-US" sz="1200" dirty="0" err="1">
                <a:latin typeface="Courier New"/>
                <a:ea typeface="Times New Roman"/>
                <a:cs typeface="Times New Roman"/>
              </a:rPr>
              <a:t>downto</a:t>
            </a:r>
            <a:r>
              <a:rPr lang="en-US" sz="1200" dirty="0">
                <a:latin typeface="Courier New"/>
                <a:ea typeface="Times New Roman"/>
                <a:cs typeface="Times New Roman"/>
              </a:rPr>
              <a:t> 0);</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F : out </a:t>
            </a:r>
            <a:r>
              <a:rPr lang="en-US" sz="1200" dirty="0" err="1">
                <a:latin typeface="Courier New"/>
                <a:ea typeface="Times New Roman"/>
                <a:cs typeface="Times New Roman"/>
              </a:rPr>
              <a:t>std_logic</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end </a:t>
            </a:r>
            <a:r>
              <a:rPr lang="en-US" sz="1200" dirty="0" err="1">
                <a:latin typeface="Courier New"/>
                <a:ea typeface="Times New Roman"/>
                <a:cs typeface="Times New Roman"/>
              </a:rPr>
              <a:t>detecteurPremier</a:t>
            </a:r>
            <a:r>
              <a:rPr lang="en-US" sz="1200" dirty="0">
                <a:latin typeface="Courier New"/>
                <a:ea typeface="Times New Roman"/>
                <a:cs typeface="Times New Roman"/>
              </a:rPr>
              <a:t>;</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architecture </a:t>
            </a:r>
            <a:r>
              <a:rPr lang="en-US" sz="1200" dirty="0" err="1">
                <a:latin typeface="Courier New"/>
                <a:ea typeface="Times New Roman"/>
                <a:cs typeface="Times New Roman"/>
              </a:rPr>
              <a:t>flotdonnees</a:t>
            </a:r>
            <a:r>
              <a:rPr lang="en-US" sz="1200" dirty="0">
                <a:latin typeface="Courier New"/>
                <a:ea typeface="Times New Roman"/>
                <a:cs typeface="Times New Roman"/>
              </a:rPr>
              <a:t> of </a:t>
            </a:r>
            <a:r>
              <a:rPr lang="en-US" sz="1200" dirty="0" err="1">
                <a:latin typeface="Courier New"/>
                <a:ea typeface="Times New Roman"/>
                <a:cs typeface="Times New Roman"/>
              </a:rPr>
              <a:t>detecteurPremier</a:t>
            </a:r>
            <a:r>
              <a:rPr lang="en-US" sz="1200" dirty="0">
                <a:latin typeface="Courier New"/>
                <a:ea typeface="Times New Roman"/>
                <a:cs typeface="Times New Roman"/>
              </a:rPr>
              <a:t> is</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begin</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with </a:t>
            </a:r>
            <a:r>
              <a:rPr lang="en-US" sz="1200" dirty="0" err="1">
                <a:latin typeface="Courier New"/>
                <a:ea typeface="Times New Roman"/>
                <a:cs typeface="Times New Roman"/>
              </a:rPr>
              <a:t>to_integer</a:t>
            </a:r>
            <a:r>
              <a:rPr lang="en-US" sz="1200" dirty="0">
                <a:latin typeface="Courier New"/>
                <a:ea typeface="Times New Roman"/>
                <a:cs typeface="Times New Roman"/>
              </a:rPr>
              <a:t>(I) select</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F &lt;= </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'1' when 2 | 3 | 5 | 7 | 11 | 13 | 17 |</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19 | 23 | 29 | 31 | 37 | 41 | 43 |</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47 | 53 | 59 | 61 | 63, -- </a:t>
            </a:r>
            <a:r>
              <a:rPr lang="en-US" sz="1200" dirty="0" err="1">
                <a:latin typeface="Courier New"/>
                <a:ea typeface="Times New Roman"/>
                <a:cs typeface="Times New Roman"/>
              </a:rPr>
              <a:t>erreur</a:t>
            </a:r>
            <a:r>
              <a:rPr lang="en-US" sz="1200" dirty="0">
                <a:latin typeface="Courier New"/>
                <a:ea typeface="Times New Roman"/>
                <a:cs typeface="Times New Roman"/>
              </a:rPr>
              <a:t>!</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'0' when others;</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end </a:t>
            </a:r>
            <a:r>
              <a:rPr lang="en-US" sz="1200" dirty="0" err="1">
                <a:latin typeface="Courier New"/>
                <a:ea typeface="Times New Roman"/>
                <a:cs typeface="Times New Roman"/>
              </a:rPr>
              <a:t>flotdonnees</a:t>
            </a:r>
            <a:r>
              <a:rPr lang="en-US" sz="1200" dirty="0">
                <a:latin typeface="Courier New"/>
                <a:ea typeface="Times New Roman"/>
                <a:cs typeface="Times New Roman"/>
              </a:rPr>
              <a:t>;</a:t>
            </a:r>
            <a:endParaRPr lang="fr-CA" sz="1200" dirty="0">
              <a:latin typeface="Courier New"/>
              <a:ea typeface="Times New Roman"/>
              <a:cs typeface="Times New Roman"/>
            </a:endParaRPr>
          </a:p>
        </p:txBody>
      </p:sp>
      <p:sp>
        <p:nvSpPr>
          <p:cNvPr id="10" name="Rectangle 9"/>
          <p:cNvSpPr/>
          <p:nvPr/>
        </p:nvSpPr>
        <p:spPr>
          <a:xfrm>
            <a:off x="6553200" y="2159441"/>
            <a:ext cx="4902200" cy="2339098"/>
          </a:xfrm>
          <a:prstGeom prst="rect">
            <a:avLst/>
          </a:prstGeom>
          <a:ln>
            <a:solidFill>
              <a:srgbClr val="0070C0"/>
            </a:solidFill>
          </a:ln>
        </p:spPr>
        <p:txBody>
          <a:bodyPr wrap="square" lIns="121917" tIns="60958" rIns="121917" bIns="60958">
            <a:spAutoFit/>
          </a:bodyPr>
          <a:lstStyle/>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colonne1: entiers de 0 à 63</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colonne2: P pour premier, N pour pas premier</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0 N</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1 N</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2 P</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3 P</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4 N</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5 P</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a:t>
            </a:r>
          </a:p>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p:txBody>
      </p:sp>
    </p:spTree>
    <p:extLst>
      <p:ext uri="{BB962C8B-B14F-4D97-AF65-F5344CB8AC3E}">
        <p14:creationId xmlns:p14="http://schemas.microsoft.com/office/powerpoint/2010/main" val="11973567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re 3"/>
          <p:cNvSpPr>
            <a:spLocks noGrp="1"/>
          </p:cNvSpPr>
          <p:nvPr>
            <p:ph type="title"/>
          </p:nvPr>
        </p:nvSpPr>
        <p:spPr/>
        <p:txBody>
          <a:bodyPr/>
          <a:lstStyle/>
          <a:p>
            <a:r>
              <a:rPr lang="fr-CA" dirty="0" smtClean="0"/>
              <a:t>Exemple:</a:t>
            </a:r>
            <a:br>
              <a:rPr lang="fr-CA" dirty="0" smtClean="0"/>
            </a:br>
            <a:r>
              <a:rPr lang="fr-CA" dirty="0" smtClean="0"/>
              <a:t>banc d’essai avec lecture de stimuli et de réponses</a:t>
            </a:r>
          </a:p>
        </p:txBody>
      </p:sp>
      <p:sp>
        <p:nvSpPr>
          <p:cNvPr id="3" name="Espace réservé du numéro de diapositive 2"/>
          <p:cNvSpPr>
            <a:spLocks noGrp="1"/>
          </p:cNvSpPr>
          <p:nvPr>
            <p:ph type="sldNum" sz="quarter" idx="10"/>
          </p:nvPr>
        </p:nvSpPr>
        <p:spPr/>
        <p:txBody>
          <a:bodyPr/>
          <a:lstStyle/>
          <a:p>
            <a:fld id="{6121AAAF-A72C-45D0-87F3-D270BDA1199E}" type="slidenum">
              <a:rPr lang="fr-CA" smtClean="0"/>
              <a:pPr/>
              <a:t>5</a:t>
            </a:fld>
            <a:endParaRPr lang="fr-CA"/>
          </a:p>
        </p:txBody>
      </p:sp>
      <p:sp>
        <p:nvSpPr>
          <p:cNvPr id="7" name="Rectangle 6"/>
          <p:cNvSpPr/>
          <p:nvPr/>
        </p:nvSpPr>
        <p:spPr>
          <a:xfrm>
            <a:off x="203200" y="1447800"/>
            <a:ext cx="5588000" cy="3170095"/>
          </a:xfrm>
          <a:prstGeom prst="rect">
            <a:avLst/>
          </a:prstGeom>
          <a:ln>
            <a:solidFill>
              <a:srgbClr val="0070C0"/>
            </a:solidFill>
          </a:ln>
        </p:spPr>
        <p:txBody>
          <a:bodyPr wrap="square" lIns="121917" tIns="60958" rIns="121917" bIns="60958">
            <a:spAutoFit/>
          </a:bodyPr>
          <a:lstStyle/>
          <a:p>
            <a:pPr marL="0" marR="0" algn="just">
              <a:spcBef>
                <a:spcPts val="0"/>
              </a:spcBef>
              <a:spcAft>
                <a:spcPts val="0"/>
              </a:spcAft>
              <a:tabLst>
                <a:tab pos="228600" algn="l"/>
                <a:tab pos="457200" algn="l"/>
                <a:tab pos="685800" algn="l"/>
                <a:tab pos="914400" algn="l"/>
                <a:tab pos="1143000" algn="l"/>
              </a:tabLst>
            </a:pPr>
            <a:endParaRPr lang="fr-CA" sz="900" dirty="0">
              <a:latin typeface="Courier New" pitchFamily="49" charset="0"/>
              <a:ea typeface="Times New Roman"/>
              <a:cs typeface="Courier New" pitchFamily="49" charset="0"/>
            </a:endParaRPr>
          </a:p>
          <a:p>
            <a:pPr marL="0" marR="0" algn="just">
              <a:spcBef>
                <a:spcPts val="0"/>
              </a:spcBef>
              <a:spcAft>
                <a:spcPts val="0"/>
              </a:spcAft>
              <a:tabLst>
                <a:tab pos="228600" algn="l"/>
                <a:tab pos="457200" algn="l"/>
                <a:tab pos="685800" algn="l"/>
                <a:tab pos="914400" algn="l"/>
                <a:tab pos="1143000" algn="l"/>
              </a:tabLst>
            </a:pPr>
            <a:r>
              <a:rPr lang="en-US" sz="900" dirty="0">
                <a:latin typeface="Courier New" pitchFamily="49" charset="0"/>
                <a:ea typeface="Times New Roman"/>
                <a:cs typeface="Courier New" pitchFamily="49" charset="0"/>
              </a:rPr>
              <a:t>library </a:t>
            </a:r>
            <a:r>
              <a:rPr lang="en-US" sz="900" dirty="0" err="1">
                <a:latin typeface="Courier New" pitchFamily="49" charset="0"/>
                <a:ea typeface="Times New Roman"/>
                <a:cs typeface="Courier New" pitchFamily="49" charset="0"/>
              </a:rPr>
              <a:t>ieee</a:t>
            </a:r>
            <a:r>
              <a:rPr lang="en-US" sz="900" dirty="0">
                <a:latin typeface="Courier New" pitchFamily="49" charset="0"/>
                <a:ea typeface="Times New Roman"/>
                <a:cs typeface="Courier New" pitchFamily="49" charset="0"/>
              </a:rPr>
              <a:t>;</a:t>
            </a:r>
            <a:endParaRPr lang="fr-CA" sz="900" dirty="0">
              <a:latin typeface="Courier New" pitchFamily="49" charset="0"/>
              <a:ea typeface="Times New Roman"/>
              <a:cs typeface="Courier New" pitchFamily="49" charset="0"/>
            </a:endParaRPr>
          </a:p>
          <a:p>
            <a:pPr marL="0" marR="0" algn="just">
              <a:spcBef>
                <a:spcPts val="0"/>
              </a:spcBef>
              <a:spcAft>
                <a:spcPts val="0"/>
              </a:spcAft>
              <a:tabLst>
                <a:tab pos="228600" algn="l"/>
                <a:tab pos="457200" algn="l"/>
                <a:tab pos="685800" algn="l"/>
                <a:tab pos="914400" algn="l"/>
                <a:tab pos="1143000" algn="l"/>
              </a:tabLst>
            </a:pPr>
            <a:r>
              <a:rPr lang="en-US" sz="900" dirty="0">
                <a:latin typeface="Courier New" pitchFamily="49" charset="0"/>
                <a:ea typeface="Times New Roman"/>
                <a:cs typeface="Courier New" pitchFamily="49" charset="0"/>
              </a:rPr>
              <a:t>use ieee.std_logic_1164.all;</a:t>
            </a:r>
            <a:endParaRPr lang="fr-CA" sz="900" dirty="0">
              <a:latin typeface="Courier New" pitchFamily="49" charset="0"/>
              <a:ea typeface="Times New Roman"/>
              <a:cs typeface="Courier New" pitchFamily="49" charset="0"/>
            </a:endParaRPr>
          </a:p>
          <a:p>
            <a:pPr marL="0" marR="0" algn="just">
              <a:spcBef>
                <a:spcPts val="0"/>
              </a:spcBef>
              <a:spcAft>
                <a:spcPts val="0"/>
              </a:spcAft>
              <a:tabLst>
                <a:tab pos="228600" algn="l"/>
                <a:tab pos="457200" algn="l"/>
                <a:tab pos="685800" algn="l"/>
                <a:tab pos="914400" algn="l"/>
                <a:tab pos="1143000" algn="l"/>
              </a:tabLst>
            </a:pPr>
            <a:r>
              <a:rPr lang="en-US" sz="900" dirty="0">
                <a:latin typeface="Courier New" pitchFamily="49" charset="0"/>
                <a:cs typeface="Courier New" pitchFamily="49" charset="0"/>
              </a:rPr>
              <a:t>use </a:t>
            </a:r>
            <a:r>
              <a:rPr lang="en-US" sz="900" dirty="0" err="1">
                <a:latin typeface="Courier New" pitchFamily="49" charset="0"/>
                <a:cs typeface="Courier New" pitchFamily="49" charset="0"/>
              </a:rPr>
              <a:t>ieee.numeric_std.all</a:t>
            </a:r>
            <a:r>
              <a:rPr lang="en-US" sz="900" dirty="0">
                <a:latin typeface="Courier New" pitchFamily="49" charset="0"/>
                <a:cs typeface="Courier New" pitchFamily="49" charset="0"/>
              </a:rPr>
              <a:t>;</a:t>
            </a:r>
            <a:endParaRPr lang="fr-CA" sz="900" dirty="0">
              <a:latin typeface="Courier New" pitchFamily="49" charset="0"/>
              <a:cs typeface="Courier New" pitchFamily="49" charset="0"/>
            </a:endParaRPr>
          </a:p>
          <a:p>
            <a:pPr marL="0" marR="0" algn="just">
              <a:spcBef>
                <a:spcPts val="0"/>
              </a:spcBef>
              <a:spcAft>
                <a:spcPts val="0"/>
              </a:spcAft>
              <a:tabLst>
                <a:tab pos="228600" algn="l"/>
                <a:tab pos="457200" algn="l"/>
                <a:tab pos="685800" algn="l"/>
                <a:tab pos="914400" algn="l"/>
                <a:tab pos="1143000" algn="l"/>
              </a:tabLst>
            </a:pPr>
            <a:r>
              <a:rPr lang="en-US" sz="900" dirty="0">
                <a:latin typeface="Courier New" pitchFamily="49" charset="0"/>
                <a:cs typeface="Courier New" pitchFamily="49" charset="0"/>
              </a:rPr>
              <a:t>use </a:t>
            </a:r>
            <a:r>
              <a:rPr lang="en-US" sz="900" dirty="0" err="1">
                <a:latin typeface="Courier New" pitchFamily="49" charset="0"/>
                <a:cs typeface="Courier New" pitchFamily="49" charset="0"/>
              </a:rPr>
              <a:t>std.textio.all</a:t>
            </a:r>
            <a:r>
              <a:rPr lang="en-US" sz="900" dirty="0">
                <a:latin typeface="Courier New" pitchFamily="49" charset="0"/>
                <a:cs typeface="Courier New" pitchFamily="49" charset="0"/>
              </a:rPr>
              <a:t>;</a:t>
            </a:r>
          </a:p>
          <a:p>
            <a:pPr marL="0" marR="0" algn="just">
              <a:spcBef>
                <a:spcPts val="0"/>
              </a:spcBef>
              <a:spcAft>
                <a:spcPts val="0"/>
              </a:spcAft>
              <a:tabLst>
                <a:tab pos="228600" algn="l"/>
                <a:tab pos="457200" algn="l"/>
                <a:tab pos="685800" algn="l"/>
                <a:tab pos="914400" algn="l"/>
                <a:tab pos="1143000" algn="l"/>
              </a:tabLst>
            </a:pPr>
            <a:endParaRPr lang="en-US" sz="900" dirty="0">
              <a:latin typeface="Courier New" pitchFamily="49" charset="0"/>
              <a:cs typeface="Courier New" pitchFamily="49" charset="0"/>
            </a:endParaRPr>
          </a:p>
          <a:p>
            <a:r>
              <a:rPr lang="en-US" sz="900" dirty="0">
                <a:latin typeface="Courier New" pitchFamily="49" charset="0"/>
                <a:cs typeface="Courier New" pitchFamily="49" charset="0"/>
              </a:rPr>
              <a:t>entity </a:t>
            </a:r>
            <a:r>
              <a:rPr lang="en-US" sz="900" dirty="0" err="1">
                <a:latin typeface="Courier New" pitchFamily="49" charset="0"/>
                <a:cs typeface="Courier New" pitchFamily="49" charset="0"/>
              </a:rPr>
              <a:t>detecteurPremierTB</a:t>
            </a:r>
            <a:r>
              <a:rPr lang="en-US" sz="900" dirty="0">
                <a:latin typeface="Courier New" pitchFamily="49" charset="0"/>
                <a:cs typeface="Courier New" pitchFamily="49" charset="0"/>
              </a:rPr>
              <a:t> is</a:t>
            </a:r>
            <a:endParaRPr lang="fr-CA" sz="900" dirty="0">
              <a:latin typeface="Courier New" pitchFamily="49" charset="0"/>
              <a:cs typeface="Courier New" pitchFamily="49" charset="0"/>
            </a:endParaRPr>
          </a:p>
          <a:p>
            <a:r>
              <a:rPr lang="en-US" sz="900" dirty="0">
                <a:latin typeface="Courier New" pitchFamily="49" charset="0"/>
                <a:cs typeface="Courier New" pitchFamily="49" charset="0"/>
              </a:rPr>
              <a:t>end </a:t>
            </a:r>
            <a:r>
              <a:rPr lang="en-US" sz="900" dirty="0" err="1">
                <a:latin typeface="Courier New" pitchFamily="49" charset="0"/>
                <a:cs typeface="Courier New" pitchFamily="49" charset="0"/>
              </a:rPr>
              <a:t>detecteurPremierTB</a:t>
            </a:r>
            <a:r>
              <a:rPr lang="en-US" sz="900" dirty="0">
                <a:latin typeface="Courier New" pitchFamily="49" charset="0"/>
                <a:cs typeface="Courier New" pitchFamily="49" charset="0"/>
              </a:rPr>
              <a:t>;</a:t>
            </a:r>
            <a:endParaRPr lang="fr-CA" sz="900" dirty="0">
              <a:latin typeface="Courier New" pitchFamily="49" charset="0"/>
              <a:cs typeface="Courier New" pitchFamily="49" charset="0"/>
            </a:endParaRPr>
          </a:p>
          <a:p>
            <a:r>
              <a:rPr lang="en-US" sz="900" dirty="0">
                <a:latin typeface="Courier New" pitchFamily="49" charset="0"/>
                <a:cs typeface="Courier New" pitchFamily="49" charset="0"/>
              </a:rPr>
              <a:t> </a:t>
            </a:r>
            <a:endParaRPr lang="fr-CA" sz="900" dirty="0">
              <a:latin typeface="Courier New" pitchFamily="49" charset="0"/>
              <a:cs typeface="Courier New" pitchFamily="49" charset="0"/>
            </a:endParaRPr>
          </a:p>
          <a:p>
            <a:pPr marL="0" marR="0" algn="just">
              <a:spcBef>
                <a:spcPts val="0"/>
              </a:spcBef>
              <a:spcAft>
                <a:spcPts val="0"/>
              </a:spcAft>
              <a:tabLst>
                <a:tab pos="228600" algn="l"/>
                <a:tab pos="457200" algn="l"/>
                <a:tab pos="685800" algn="l"/>
                <a:tab pos="914400" algn="l"/>
                <a:tab pos="1143000" algn="l"/>
              </a:tabLst>
            </a:pPr>
            <a:r>
              <a:rPr lang="en-US" sz="900" dirty="0">
                <a:latin typeface="Courier New" pitchFamily="49" charset="0"/>
                <a:ea typeface="Times New Roman"/>
                <a:cs typeface="Courier New" pitchFamily="49" charset="0"/>
              </a:rPr>
              <a:t>architecture arch2 of </a:t>
            </a:r>
            <a:r>
              <a:rPr lang="en-US" sz="900" dirty="0" err="1">
                <a:latin typeface="Courier New" pitchFamily="49" charset="0"/>
                <a:ea typeface="Times New Roman"/>
                <a:cs typeface="Courier New" pitchFamily="49" charset="0"/>
              </a:rPr>
              <a:t>detecteurPremierTB</a:t>
            </a:r>
            <a:r>
              <a:rPr lang="en-US" sz="900" dirty="0">
                <a:latin typeface="Courier New" pitchFamily="49" charset="0"/>
                <a:ea typeface="Times New Roman"/>
                <a:cs typeface="Courier New" pitchFamily="49" charset="0"/>
              </a:rPr>
              <a:t> is</a:t>
            </a:r>
            <a:endParaRPr lang="fr-CA" sz="900" dirty="0">
              <a:latin typeface="Courier New" pitchFamily="49" charset="0"/>
              <a:ea typeface="Times New Roman"/>
              <a:cs typeface="Courier New" pitchFamily="49" charset="0"/>
            </a:endParaRPr>
          </a:p>
          <a:p>
            <a:pPr marL="0" marR="0" algn="just">
              <a:spcBef>
                <a:spcPts val="0"/>
              </a:spcBef>
              <a:spcAft>
                <a:spcPts val="0"/>
              </a:spcAft>
              <a:tabLst>
                <a:tab pos="228600" algn="l"/>
                <a:tab pos="457200" algn="l"/>
                <a:tab pos="685800" algn="l"/>
                <a:tab pos="914400" algn="l"/>
                <a:tab pos="1143000" algn="l"/>
              </a:tabLst>
            </a:pPr>
            <a:endParaRPr lang="fr-CA" sz="900" dirty="0">
              <a:latin typeface="Courier New" pitchFamily="49" charset="0"/>
              <a:ea typeface="Times New Roman"/>
              <a:cs typeface="Courier New" pitchFamily="49" charset="0"/>
            </a:endParaRPr>
          </a:p>
          <a:p>
            <a:pPr marL="0" marR="0" algn="just">
              <a:spcBef>
                <a:spcPts val="0"/>
              </a:spcBef>
              <a:spcAft>
                <a:spcPts val="0"/>
              </a:spcAft>
              <a:tabLst>
                <a:tab pos="228600" algn="l"/>
                <a:tab pos="457200" algn="l"/>
                <a:tab pos="685800" algn="l"/>
                <a:tab pos="914400" algn="l"/>
                <a:tab pos="1143000" algn="l"/>
              </a:tabLst>
            </a:pPr>
            <a:r>
              <a:rPr lang="fr-CA" sz="900" dirty="0" smtClean="0">
                <a:latin typeface="Courier New" pitchFamily="49" charset="0"/>
                <a:ea typeface="Times New Roman"/>
                <a:cs typeface="Courier New" pitchFamily="49" charset="0"/>
              </a:rPr>
              <a:t>signal </a:t>
            </a:r>
            <a:r>
              <a:rPr lang="fr-CA" sz="900" dirty="0">
                <a:latin typeface="Courier New" pitchFamily="49" charset="0"/>
                <a:ea typeface="Times New Roman"/>
                <a:cs typeface="Courier New" pitchFamily="49" charset="0"/>
              </a:rPr>
              <a:t>I : </a:t>
            </a:r>
            <a:r>
              <a:rPr lang="fr-CA" sz="900" dirty="0" err="1">
                <a:latin typeface="Courier New" pitchFamily="49" charset="0"/>
                <a:ea typeface="Times New Roman"/>
                <a:cs typeface="Courier New" pitchFamily="49" charset="0"/>
              </a:rPr>
              <a:t>unsigned</a:t>
            </a:r>
            <a:r>
              <a:rPr lang="fr-CA" sz="900" dirty="0">
                <a:latin typeface="Courier New" pitchFamily="49" charset="0"/>
                <a:ea typeface="Times New Roman"/>
                <a:cs typeface="Courier New" pitchFamily="49" charset="0"/>
              </a:rPr>
              <a:t>(5 </a:t>
            </a:r>
            <a:r>
              <a:rPr lang="fr-CA" sz="900" dirty="0" err="1">
                <a:latin typeface="Courier New" pitchFamily="49" charset="0"/>
                <a:ea typeface="Times New Roman"/>
                <a:cs typeface="Courier New" pitchFamily="49" charset="0"/>
              </a:rPr>
              <a:t>downto</a:t>
            </a:r>
            <a:r>
              <a:rPr lang="fr-CA" sz="900" dirty="0">
                <a:latin typeface="Courier New" pitchFamily="49" charset="0"/>
                <a:ea typeface="Times New Roman"/>
                <a:cs typeface="Courier New" pitchFamily="49" charset="0"/>
              </a:rPr>
              <a:t> 0); -- signal pour les vecteurs de tests</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pitchFamily="49" charset="0"/>
                <a:ea typeface="Times New Roman"/>
                <a:cs typeface="Courier New" pitchFamily="49" charset="0"/>
              </a:rPr>
              <a:t>signal F : </a:t>
            </a:r>
            <a:r>
              <a:rPr lang="fr-CA" sz="900" dirty="0" err="1">
                <a:latin typeface="Courier New" pitchFamily="49" charset="0"/>
                <a:ea typeface="Times New Roman"/>
                <a:cs typeface="Courier New" pitchFamily="49" charset="0"/>
              </a:rPr>
              <a:t>std_logic</a:t>
            </a:r>
            <a:r>
              <a:rPr lang="fr-CA" sz="900" dirty="0">
                <a:latin typeface="Courier New" pitchFamily="49" charset="0"/>
                <a:ea typeface="Times New Roman"/>
                <a:cs typeface="Courier New" pitchFamily="49" charset="0"/>
              </a:rPr>
              <a:t>; -- signal pour les réponses</a:t>
            </a:r>
          </a:p>
          <a:p>
            <a:pPr marL="0" marR="0" algn="just">
              <a:spcBef>
                <a:spcPts val="0"/>
              </a:spcBef>
              <a:spcAft>
                <a:spcPts val="0"/>
              </a:spcAft>
              <a:tabLst>
                <a:tab pos="228600" algn="l"/>
                <a:tab pos="457200" algn="l"/>
                <a:tab pos="685800" algn="l"/>
                <a:tab pos="914400" algn="l"/>
                <a:tab pos="1143000" algn="l"/>
              </a:tabLst>
            </a:pPr>
            <a:endParaRPr lang="en-US" sz="900" dirty="0">
              <a:latin typeface="Courier New" pitchFamily="49" charset="0"/>
              <a:ea typeface="Times New Roman"/>
              <a:cs typeface="Courier New" pitchFamily="49" charset="0"/>
            </a:endParaRPr>
          </a:p>
          <a:p>
            <a:pPr marL="0" marR="0" algn="just">
              <a:spcBef>
                <a:spcPts val="0"/>
              </a:spcBef>
              <a:spcAft>
                <a:spcPts val="0"/>
              </a:spcAft>
              <a:tabLst>
                <a:tab pos="228600" algn="l"/>
                <a:tab pos="457200" algn="l"/>
                <a:tab pos="685800" algn="l"/>
                <a:tab pos="914400" algn="l"/>
                <a:tab pos="1143000" algn="l"/>
              </a:tabLst>
            </a:pPr>
            <a:r>
              <a:rPr lang="en-US" sz="900" dirty="0">
                <a:latin typeface="Courier New" pitchFamily="49" charset="0"/>
                <a:ea typeface="Times New Roman"/>
                <a:cs typeface="Courier New" pitchFamily="49" charset="0"/>
              </a:rPr>
              <a:t>constant filename : string := "premiers.txt";</a:t>
            </a:r>
            <a:endParaRPr lang="fr-CA" sz="900" dirty="0">
              <a:latin typeface="Courier New" pitchFamily="49" charset="0"/>
              <a:ea typeface="Times New Roman"/>
              <a:cs typeface="Courier New" pitchFamily="49" charset="0"/>
            </a:endParaRPr>
          </a:p>
          <a:p>
            <a:pPr marL="0" marR="0" algn="just">
              <a:spcBef>
                <a:spcPts val="0"/>
              </a:spcBef>
              <a:spcAft>
                <a:spcPts val="0"/>
              </a:spcAft>
              <a:tabLst>
                <a:tab pos="228600" algn="l"/>
                <a:tab pos="457200" algn="l"/>
                <a:tab pos="685800" algn="l"/>
                <a:tab pos="914400" algn="l"/>
                <a:tab pos="1143000" algn="l"/>
              </a:tabLst>
            </a:pPr>
            <a:endParaRPr lang="en-US" sz="900" dirty="0" smtClean="0">
              <a:latin typeface="Courier New" pitchFamily="49" charset="0"/>
              <a:ea typeface="Times New Roman"/>
              <a:cs typeface="Courier New" pitchFamily="49" charset="0"/>
            </a:endParaRPr>
          </a:p>
          <a:p>
            <a:pPr marL="0" marR="0" algn="just">
              <a:spcBef>
                <a:spcPts val="0"/>
              </a:spcBef>
              <a:spcAft>
                <a:spcPts val="0"/>
              </a:spcAft>
              <a:tabLst>
                <a:tab pos="228600" algn="l"/>
                <a:tab pos="457200" algn="l"/>
                <a:tab pos="685800" algn="l"/>
                <a:tab pos="914400" algn="l"/>
                <a:tab pos="1143000" algn="l"/>
              </a:tabLst>
            </a:pPr>
            <a:r>
              <a:rPr lang="en-US" sz="900" dirty="0" smtClean="0">
                <a:latin typeface="Courier New" pitchFamily="49" charset="0"/>
                <a:ea typeface="Times New Roman"/>
                <a:cs typeface="Courier New" pitchFamily="49" charset="0"/>
              </a:rPr>
              <a:t>file </a:t>
            </a:r>
            <a:r>
              <a:rPr lang="en-US" sz="900" dirty="0" err="1">
                <a:latin typeface="Courier New" pitchFamily="49" charset="0"/>
                <a:ea typeface="Times New Roman"/>
                <a:cs typeface="Courier New" pitchFamily="49" charset="0"/>
              </a:rPr>
              <a:t>vecteurs</a:t>
            </a:r>
            <a:r>
              <a:rPr lang="en-US" sz="900" dirty="0">
                <a:latin typeface="Courier New" pitchFamily="49" charset="0"/>
                <a:ea typeface="Times New Roman"/>
                <a:cs typeface="Courier New" pitchFamily="49" charset="0"/>
              </a:rPr>
              <a:t> : text open </a:t>
            </a:r>
            <a:r>
              <a:rPr lang="en-US" sz="900" dirty="0" err="1">
                <a:latin typeface="Courier New" pitchFamily="49" charset="0"/>
                <a:ea typeface="Times New Roman"/>
                <a:cs typeface="Courier New" pitchFamily="49" charset="0"/>
              </a:rPr>
              <a:t>read_mode</a:t>
            </a:r>
            <a:r>
              <a:rPr lang="en-US" sz="900" dirty="0">
                <a:latin typeface="Courier New" pitchFamily="49" charset="0"/>
                <a:ea typeface="Times New Roman"/>
                <a:cs typeface="Courier New" pitchFamily="49" charset="0"/>
              </a:rPr>
              <a:t> is filename;</a:t>
            </a:r>
            <a:endParaRPr lang="fr-CA" sz="900" dirty="0">
              <a:latin typeface="Courier New" pitchFamily="49" charset="0"/>
              <a:ea typeface="Times New Roman"/>
              <a:cs typeface="Courier New" pitchFamily="49" charset="0"/>
            </a:endParaRPr>
          </a:p>
          <a:p>
            <a:pPr marL="0" marR="0" algn="just">
              <a:spcBef>
                <a:spcPts val="0"/>
              </a:spcBef>
              <a:spcAft>
                <a:spcPts val="0"/>
              </a:spcAft>
              <a:tabLst>
                <a:tab pos="228600" algn="l"/>
                <a:tab pos="457200" algn="l"/>
                <a:tab pos="685800" algn="l"/>
                <a:tab pos="914400" algn="l"/>
                <a:tab pos="1143000" algn="l"/>
              </a:tabLst>
            </a:pPr>
            <a:r>
              <a:rPr lang="fr-CA" sz="900" dirty="0">
                <a:latin typeface="Courier New" pitchFamily="49" charset="0"/>
                <a:ea typeface="Times New Roman"/>
                <a:cs typeface="Courier New" pitchFamily="49" charset="0"/>
              </a:rPr>
              <a:t>	</a:t>
            </a:r>
          </a:p>
          <a:p>
            <a:pPr marL="0" marR="0" algn="just">
              <a:spcBef>
                <a:spcPts val="0"/>
              </a:spcBef>
              <a:spcAft>
                <a:spcPts val="0"/>
              </a:spcAft>
              <a:tabLst>
                <a:tab pos="228600" algn="l"/>
                <a:tab pos="457200" algn="l"/>
                <a:tab pos="685800" algn="l"/>
                <a:tab pos="914400" algn="l"/>
                <a:tab pos="1143000" algn="l"/>
              </a:tabLst>
            </a:pPr>
            <a:r>
              <a:rPr lang="fr-CA" sz="900" dirty="0" err="1">
                <a:latin typeface="Courier New" pitchFamily="49" charset="0"/>
                <a:ea typeface="Times New Roman"/>
                <a:cs typeface="Courier New" pitchFamily="49" charset="0"/>
              </a:rPr>
              <a:t>begin</a:t>
            </a:r>
            <a:endParaRPr lang="fr-CA" sz="900" dirty="0">
              <a:latin typeface="Courier New" pitchFamily="49" charset="0"/>
              <a:ea typeface="Times New Roman"/>
              <a:cs typeface="Courier New" pitchFamily="49" charset="0"/>
            </a:endParaRPr>
          </a:p>
          <a:p>
            <a:pPr marL="0" marR="0" algn="just">
              <a:spcBef>
                <a:spcPts val="0"/>
              </a:spcBef>
              <a:spcAft>
                <a:spcPts val="0"/>
              </a:spcAft>
              <a:tabLst>
                <a:tab pos="228600" algn="l"/>
                <a:tab pos="457200" algn="l"/>
                <a:tab pos="685800" algn="l"/>
                <a:tab pos="914400" algn="l"/>
                <a:tab pos="1143000" algn="l"/>
              </a:tabLst>
            </a:pPr>
            <a:endParaRPr lang="fr-CA" sz="900" dirty="0" smtClean="0">
              <a:latin typeface="Courier New" pitchFamily="49" charset="0"/>
              <a:ea typeface="Times New Roman"/>
              <a:cs typeface="Courier New" pitchFamily="49" charset="0"/>
            </a:endParaRPr>
          </a:p>
          <a:p>
            <a:pPr marL="0" marR="0" algn="just">
              <a:spcBef>
                <a:spcPts val="0"/>
              </a:spcBef>
              <a:spcAft>
                <a:spcPts val="0"/>
              </a:spcAft>
              <a:tabLst>
                <a:tab pos="228600" algn="l"/>
                <a:tab pos="457200" algn="l"/>
                <a:tab pos="685800" algn="l"/>
                <a:tab pos="914400" algn="l"/>
                <a:tab pos="1143000" algn="l"/>
              </a:tabLst>
            </a:pPr>
            <a:r>
              <a:rPr lang="fr-CA" sz="900" dirty="0">
                <a:latin typeface="Courier New" pitchFamily="49" charset="0"/>
                <a:ea typeface="Times New Roman"/>
                <a:cs typeface="Courier New" pitchFamily="49" charset="0"/>
              </a:rPr>
              <a:t>	UUT : </a:t>
            </a:r>
            <a:r>
              <a:rPr lang="fr-CA" sz="900" dirty="0" err="1">
                <a:latin typeface="Courier New" pitchFamily="49" charset="0"/>
                <a:ea typeface="Times New Roman"/>
                <a:cs typeface="Courier New" pitchFamily="49" charset="0"/>
              </a:rPr>
              <a:t>entity</a:t>
            </a:r>
            <a:r>
              <a:rPr lang="fr-CA" sz="900" dirty="0">
                <a:latin typeface="Courier New" pitchFamily="49" charset="0"/>
                <a:ea typeface="Times New Roman"/>
                <a:cs typeface="Courier New" pitchFamily="49" charset="0"/>
              </a:rPr>
              <a:t> </a:t>
            </a:r>
            <a:r>
              <a:rPr lang="fr-CA" sz="900" dirty="0" err="1">
                <a:latin typeface="Courier New" pitchFamily="49" charset="0"/>
                <a:ea typeface="Times New Roman"/>
                <a:cs typeface="Courier New" pitchFamily="49" charset="0"/>
              </a:rPr>
              <a:t>detecteurPremier</a:t>
            </a:r>
            <a:r>
              <a:rPr lang="fr-CA" sz="900" dirty="0">
                <a:latin typeface="Courier New" pitchFamily="49" charset="0"/>
                <a:ea typeface="Times New Roman"/>
                <a:cs typeface="Courier New" pitchFamily="49" charset="0"/>
              </a:rPr>
              <a:t>(</a:t>
            </a:r>
            <a:r>
              <a:rPr lang="fr-CA" sz="900" dirty="0" err="1">
                <a:latin typeface="Courier New" pitchFamily="49" charset="0"/>
                <a:ea typeface="Times New Roman"/>
                <a:cs typeface="Courier New" pitchFamily="49" charset="0"/>
              </a:rPr>
              <a:t>flotdonnees</a:t>
            </a:r>
            <a:r>
              <a:rPr lang="fr-CA" sz="900" dirty="0">
                <a:latin typeface="Courier New" pitchFamily="49" charset="0"/>
                <a:ea typeface="Times New Roman"/>
                <a:cs typeface="Courier New" pitchFamily="49" charset="0"/>
              </a:rPr>
              <a:t>) port </a:t>
            </a:r>
            <a:r>
              <a:rPr lang="fr-CA" sz="900" dirty="0" err="1">
                <a:latin typeface="Courier New" pitchFamily="49" charset="0"/>
                <a:ea typeface="Times New Roman"/>
                <a:cs typeface="Courier New" pitchFamily="49" charset="0"/>
              </a:rPr>
              <a:t>map</a:t>
            </a:r>
            <a:r>
              <a:rPr lang="fr-CA" sz="900" dirty="0">
                <a:latin typeface="Courier New" pitchFamily="49" charset="0"/>
                <a:ea typeface="Times New Roman"/>
                <a:cs typeface="Courier New" pitchFamily="49" charset="0"/>
              </a:rPr>
              <a:t> (I, F);</a:t>
            </a:r>
          </a:p>
          <a:p>
            <a:pPr marL="0" marR="0" algn="just">
              <a:spcBef>
                <a:spcPts val="0"/>
              </a:spcBef>
              <a:spcAft>
                <a:spcPts val="0"/>
              </a:spcAft>
              <a:tabLst>
                <a:tab pos="228600" algn="l"/>
                <a:tab pos="457200" algn="l"/>
                <a:tab pos="685800" algn="l"/>
                <a:tab pos="914400" algn="l"/>
                <a:tab pos="1143000" algn="l"/>
              </a:tabLst>
            </a:pPr>
            <a:endParaRPr lang="fr-CA" sz="900" dirty="0">
              <a:latin typeface="Courier New" pitchFamily="49" charset="0"/>
              <a:ea typeface="Times New Roman"/>
              <a:cs typeface="Courier New" pitchFamily="49" charset="0"/>
            </a:endParaRPr>
          </a:p>
        </p:txBody>
      </p:sp>
      <p:sp>
        <p:nvSpPr>
          <p:cNvPr id="11" name="Rectangle 10"/>
          <p:cNvSpPr/>
          <p:nvPr/>
        </p:nvSpPr>
        <p:spPr>
          <a:xfrm>
            <a:off x="6096000" y="1447800"/>
            <a:ext cx="5892800" cy="3862592"/>
          </a:xfrm>
          <a:prstGeom prst="rect">
            <a:avLst/>
          </a:prstGeom>
          <a:ln>
            <a:solidFill>
              <a:srgbClr val="0070C0"/>
            </a:solidFill>
          </a:ln>
        </p:spPr>
        <p:txBody>
          <a:bodyPr wrap="square" lIns="121917" tIns="60958" rIns="121917" bIns="60958">
            <a:spAutoFit/>
          </a:bodyPr>
          <a:lstStyle/>
          <a:p>
            <a:pPr marL="0" marR="0" algn="just">
              <a:spcBef>
                <a:spcPts val="0"/>
              </a:spcBef>
              <a:spcAft>
                <a:spcPts val="0"/>
              </a:spcAft>
              <a:tabLst>
                <a:tab pos="228600" algn="l"/>
                <a:tab pos="457200" algn="l"/>
                <a:tab pos="685800" algn="l"/>
                <a:tab pos="914400" algn="l"/>
                <a:tab pos="1143000" algn="l"/>
              </a:tabLst>
            </a:pP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900" dirty="0" err="1" smtClean="0">
                <a:latin typeface="Courier New"/>
                <a:ea typeface="Times New Roman"/>
                <a:cs typeface="Times New Roman"/>
              </a:rPr>
              <a:t>process</a:t>
            </a:r>
            <a:endParaRPr lang="fr-CA" sz="900" dirty="0" smtClean="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900" dirty="0" smtClean="0">
                <a:latin typeface="Courier New"/>
                <a:ea typeface="Times New Roman"/>
                <a:cs typeface="Times New Roman"/>
              </a:rPr>
              <a:t>variable </a:t>
            </a:r>
            <a:r>
              <a:rPr lang="fr-CA" sz="900" dirty="0">
                <a:latin typeface="Courier New"/>
                <a:ea typeface="Times New Roman"/>
                <a:cs typeface="Times New Roman"/>
              </a:rPr>
              <a:t>tampon : line;	 -- pointeur vers un objet de type string</a:t>
            </a:r>
          </a:p>
          <a:p>
            <a:pPr marL="0" marR="0" algn="just">
              <a:spcBef>
                <a:spcPts val="0"/>
              </a:spcBef>
              <a:spcAft>
                <a:spcPts val="0"/>
              </a:spcAft>
              <a:tabLst>
                <a:tab pos="228600" algn="l"/>
                <a:tab pos="457200" algn="l"/>
                <a:tab pos="685800" algn="l"/>
                <a:tab pos="914400" algn="l"/>
                <a:tab pos="1143000" algn="l"/>
              </a:tabLst>
            </a:pPr>
            <a:r>
              <a:rPr lang="en-US" sz="900" dirty="0" smtClean="0">
                <a:latin typeface="Courier New"/>
                <a:ea typeface="Times New Roman"/>
                <a:cs typeface="Times New Roman"/>
              </a:rPr>
              <a:t>variable </a:t>
            </a:r>
            <a:r>
              <a:rPr lang="en-US" sz="900" dirty="0">
                <a:latin typeface="Courier New"/>
                <a:ea typeface="Times New Roman"/>
                <a:cs typeface="Times New Roman"/>
              </a:rPr>
              <a:t>n : integer;</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900" dirty="0" smtClean="0">
                <a:latin typeface="Courier New"/>
                <a:ea typeface="Times New Roman"/>
                <a:cs typeface="Times New Roman"/>
              </a:rPr>
              <a:t>variable </a:t>
            </a:r>
            <a:r>
              <a:rPr lang="en-US" sz="900" dirty="0">
                <a:latin typeface="Courier New"/>
                <a:ea typeface="Times New Roman"/>
                <a:cs typeface="Times New Roman"/>
              </a:rPr>
              <a:t>c : character;</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endParaRPr lang="en-US" sz="900" dirty="0" smtClean="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900" dirty="0" smtClean="0">
                <a:latin typeface="Courier New"/>
                <a:ea typeface="Times New Roman"/>
                <a:cs typeface="Times New Roman"/>
              </a:rPr>
              <a:t>begin</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900" dirty="0">
                <a:latin typeface="Courier New"/>
                <a:ea typeface="Times New Roman"/>
                <a:cs typeface="Times New Roman"/>
              </a:rPr>
              <a:t>	while not </a:t>
            </a:r>
            <a:r>
              <a:rPr lang="en-US" sz="900" dirty="0" err="1">
                <a:latin typeface="Courier New"/>
                <a:ea typeface="Times New Roman"/>
                <a:cs typeface="Times New Roman"/>
              </a:rPr>
              <a:t>endfile</a:t>
            </a:r>
            <a:r>
              <a:rPr lang="en-US" sz="900" dirty="0">
                <a:latin typeface="Courier New"/>
                <a:ea typeface="Times New Roman"/>
                <a:cs typeface="Times New Roman"/>
              </a:rPr>
              <a:t>(</a:t>
            </a:r>
            <a:r>
              <a:rPr lang="en-US" sz="900" dirty="0" err="1">
                <a:latin typeface="Courier New"/>
                <a:ea typeface="Times New Roman"/>
                <a:cs typeface="Times New Roman"/>
              </a:rPr>
              <a:t>vecteurs</a:t>
            </a:r>
            <a:r>
              <a:rPr lang="en-US" sz="900" dirty="0">
                <a:latin typeface="Courier New"/>
                <a:ea typeface="Times New Roman"/>
                <a:cs typeface="Times New Roman"/>
              </a:rPr>
              <a:t>) loop</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900" dirty="0">
                <a:latin typeface="Courier New"/>
                <a:ea typeface="Times New Roman"/>
                <a:cs typeface="Times New Roman"/>
              </a:rPr>
              <a:t>		</a:t>
            </a:r>
            <a:r>
              <a:rPr lang="fr-CA" sz="900" dirty="0" err="1">
                <a:latin typeface="Courier New"/>
                <a:ea typeface="Times New Roman"/>
                <a:cs typeface="Times New Roman"/>
              </a:rPr>
              <a:t>readline</a:t>
            </a:r>
            <a:r>
              <a:rPr lang="fr-CA" sz="900" dirty="0">
                <a:latin typeface="Courier New"/>
                <a:ea typeface="Times New Roman"/>
                <a:cs typeface="Times New Roman"/>
              </a:rPr>
              <a:t>(vecteurs, tampon);</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if tampon(1 to 2) /= "--" </a:t>
            </a:r>
            <a:r>
              <a:rPr lang="fr-CA" sz="900" dirty="0" err="1">
                <a:latin typeface="Courier New"/>
                <a:ea typeface="Times New Roman"/>
                <a:cs typeface="Times New Roman"/>
              </a:rPr>
              <a:t>then</a:t>
            </a:r>
            <a:r>
              <a:rPr lang="fr-CA" sz="900" dirty="0">
                <a:latin typeface="Courier New"/>
                <a:ea typeface="Times New Roman"/>
                <a:cs typeface="Times New Roman"/>
              </a:rPr>
              <a:t> -- passer les lignes de commentaires</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read</a:t>
            </a:r>
            <a:r>
              <a:rPr lang="fr-CA" sz="900" dirty="0">
                <a:latin typeface="Courier New"/>
                <a:ea typeface="Times New Roman"/>
                <a:cs typeface="Times New Roman"/>
              </a:rPr>
              <a:t>(tampon, n); -- lecture de l'entier</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read</a:t>
            </a:r>
            <a:r>
              <a:rPr lang="fr-CA" sz="900" dirty="0">
                <a:latin typeface="Courier New"/>
                <a:ea typeface="Times New Roman"/>
                <a:cs typeface="Times New Roman"/>
              </a:rPr>
              <a:t>(tampon, c); -- lecture du séparateur</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read</a:t>
            </a:r>
            <a:r>
              <a:rPr lang="fr-CA" sz="900" dirty="0">
                <a:latin typeface="Courier New"/>
                <a:ea typeface="Times New Roman"/>
                <a:cs typeface="Times New Roman"/>
              </a:rPr>
              <a:t>(tampon, c); -- lecture de l'indication: premier ('P') ou non ('N')</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en-US" sz="900" dirty="0">
                <a:latin typeface="Courier New"/>
                <a:ea typeface="Times New Roman"/>
                <a:cs typeface="Times New Roman"/>
              </a:rPr>
              <a:t>I &lt;= </a:t>
            </a:r>
            <a:r>
              <a:rPr lang="en-US" sz="900" dirty="0" err="1">
                <a:latin typeface="Courier New"/>
                <a:ea typeface="Times New Roman"/>
                <a:cs typeface="Times New Roman"/>
              </a:rPr>
              <a:t>to_unsigned</a:t>
            </a:r>
            <a:r>
              <a:rPr lang="en-US" sz="900" dirty="0">
                <a:latin typeface="Courier New"/>
                <a:ea typeface="Times New Roman"/>
                <a:cs typeface="Times New Roman"/>
              </a:rPr>
              <a:t>(n, 6);</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900" dirty="0">
                <a:latin typeface="Courier New"/>
                <a:ea typeface="Times New Roman"/>
                <a:cs typeface="Times New Roman"/>
              </a:rPr>
              <a:t>			wait for 10 ns;</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900" dirty="0">
                <a:latin typeface="Courier New"/>
                <a:ea typeface="Times New Roman"/>
                <a:cs typeface="Times New Roman"/>
              </a:rPr>
              <a:t>			assert ((c = 'P') = (F = '1') and (c = 'N') = (F = '0'))</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900" dirty="0">
                <a:latin typeface="Courier New"/>
                <a:ea typeface="Times New Roman"/>
                <a:cs typeface="Times New Roman"/>
              </a:rPr>
              <a:t>				</a:t>
            </a:r>
            <a:r>
              <a:rPr lang="fr-CA" sz="900" dirty="0">
                <a:latin typeface="Courier New"/>
                <a:ea typeface="Times New Roman"/>
                <a:cs typeface="Times New Roman"/>
              </a:rPr>
              <a:t>report "erreur pour l'entrée " &amp; </a:t>
            </a:r>
            <a:r>
              <a:rPr lang="fr-CA" sz="900" dirty="0" err="1">
                <a:latin typeface="Courier New"/>
                <a:ea typeface="Times New Roman"/>
                <a:cs typeface="Times New Roman"/>
              </a:rPr>
              <a:t>integer'image</a:t>
            </a:r>
            <a:r>
              <a:rPr lang="fr-CA" sz="900" dirty="0">
                <a:latin typeface="Courier New"/>
                <a:ea typeface="Times New Roman"/>
                <a:cs typeface="Times New Roman"/>
              </a:rPr>
              <a:t>(n) </a:t>
            </a:r>
            <a:r>
              <a:rPr lang="fr-CA" sz="900" dirty="0" err="1">
                <a:latin typeface="Courier New"/>
                <a:ea typeface="Times New Roman"/>
                <a:cs typeface="Times New Roman"/>
              </a:rPr>
              <a:t>severity</a:t>
            </a:r>
            <a:r>
              <a:rPr lang="fr-CA" sz="900" dirty="0">
                <a:latin typeface="Courier New"/>
                <a:ea typeface="Times New Roman"/>
                <a:cs typeface="Times New Roman"/>
              </a:rPr>
              <a:t> </a:t>
            </a:r>
            <a:r>
              <a:rPr lang="fr-CA" sz="900" dirty="0" err="1">
                <a:latin typeface="Courier New"/>
                <a:ea typeface="Times New Roman"/>
                <a:cs typeface="Times New Roman"/>
              </a:rPr>
              <a:t>error</a:t>
            </a:r>
            <a:r>
              <a:rPr lang="fr-CA" sz="900" dirty="0">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en-US" sz="900" dirty="0">
                <a:latin typeface="Courier New"/>
                <a:ea typeface="Times New Roman"/>
                <a:cs typeface="Times New Roman"/>
              </a:rPr>
              <a:t>end if;</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900" dirty="0">
                <a:latin typeface="Courier New"/>
                <a:ea typeface="Times New Roman"/>
                <a:cs typeface="Times New Roman"/>
              </a:rPr>
              <a:t>	end loop;</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900" dirty="0">
                <a:latin typeface="Courier New"/>
                <a:ea typeface="Times New Roman"/>
                <a:cs typeface="Times New Roman"/>
              </a:rPr>
              <a:t>	</a:t>
            </a:r>
            <a:r>
              <a:rPr lang="en-US" sz="900" dirty="0" err="1">
                <a:latin typeface="Courier New"/>
                <a:ea typeface="Times New Roman"/>
                <a:cs typeface="Times New Roman"/>
              </a:rPr>
              <a:t>deallocate</a:t>
            </a:r>
            <a:r>
              <a:rPr lang="en-US" sz="900" dirty="0">
                <a:latin typeface="Courier New"/>
                <a:ea typeface="Times New Roman"/>
                <a:cs typeface="Times New Roman"/>
              </a:rPr>
              <a:t>(tampon); -- </a:t>
            </a:r>
            <a:r>
              <a:rPr lang="en-US" sz="900" dirty="0" err="1">
                <a:latin typeface="Courier New"/>
                <a:ea typeface="Times New Roman"/>
                <a:cs typeface="Times New Roman"/>
              </a:rPr>
              <a:t>relâcher</a:t>
            </a:r>
            <a:r>
              <a:rPr lang="en-US" sz="900" dirty="0">
                <a:latin typeface="Courier New"/>
                <a:ea typeface="Times New Roman"/>
                <a:cs typeface="Times New Roman"/>
              </a:rPr>
              <a:t> la </a:t>
            </a:r>
            <a:r>
              <a:rPr lang="en-US" sz="900" dirty="0" err="1">
                <a:latin typeface="Courier New"/>
                <a:ea typeface="Times New Roman"/>
                <a:cs typeface="Times New Roman"/>
              </a:rPr>
              <a:t>mémoire</a:t>
            </a:r>
            <a:r>
              <a:rPr lang="en-US" sz="900" dirty="0">
                <a:latin typeface="Courier New"/>
                <a:ea typeface="Times New Roman"/>
                <a:cs typeface="Times New Roman"/>
              </a:rPr>
              <a:t> du tampon</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900" dirty="0">
                <a:latin typeface="Courier New"/>
                <a:ea typeface="Times New Roman"/>
                <a:cs typeface="Times New Roman"/>
              </a:rPr>
              <a:t>	report "simulation </a:t>
            </a:r>
            <a:r>
              <a:rPr lang="en-US" sz="900" dirty="0" err="1">
                <a:latin typeface="Courier New"/>
                <a:ea typeface="Times New Roman"/>
                <a:cs typeface="Times New Roman"/>
              </a:rPr>
              <a:t>terminée</a:t>
            </a:r>
            <a:r>
              <a:rPr lang="en-US" sz="900" dirty="0">
                <a:latin typeface="Courier New"/>
                <a:ea typeface="Times New Roman"/>
                <a:cs typeface="Times New Roman"/>
              </a:rPr>
              <a:t>" severity failure;</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endParaRPr lang="en-US" sz="900" dirty="0" smtClean="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900" dirty="0" smtClean="0">
                <a:latin typeface="Courier New"/>
                <a:ea typeface="Times New Roman"/>
                <a:cs typeface="Times New Roman"/>
              </a:rPr>
              <a:t>end </a:t>
            </a:r>
            <a:r>
              <a:rPr lang="en-US" sz="900" dirty="0">
                <a:latin typeface="Courier New"/>
                <a:ea typeface="Times New Roman"/>
                <a:cs typeface="Times New Roman"/>
              </a:rPr>
              <a:t>process;</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900" dirty="0">
                <a:latin typeface="Courier New"/>
                <a:ea typeface="Times New Roman"/>
                <a:cs typeface="Times New Roman"/>
              </a:rPr>
              <a:t>	</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900" dirty="0">
                <a:latin typeface="Courier New"/>
                <a:ea typeface="Times New Roman"/>
                <a:cs typeface="Times New Roman"/>
              </a:rPr>
              <a:t>end arch2</a:t>
            </a:r>
            <a:r>
              <a:rPr lang="en-US" sz="900" dirty="0" smtClean="0">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endParaRPr lang="fr-CA" sz="900" dirty="0">
              <a:latin typeface="Courier New" pitchFamily="49" charset="0"/>
              <a:ea typeface="Times New Roman"/>
              <a:cs typeface="Courier New" pitchFamily="49" charset="0"/>
            </a:endParaRPr>
          </a:p>
        </p:txBody>
      </p:sp>
      <p:sp>
        <p:nvSpPr>
          <p:cNvPr id="12" name="Rectangle 11"/>
          <p:cNvSpPr/>
          <p:nvPr/>
        </p:nvSpPr>
        <p:spPr>
          <a:xfrm>
            <a:off x="7696200" y="4722642"/>
            <a:ext cx="3505200" cy="1923599"/>
          </a:xfrm>
          <a:prstGeom prst="rect">
            <a:avLst/>
          </a:prstGeom>
          <a:solidFill>
            <a:schemeClr val="bg1"/>
          </a:solidFill>
          <a:ln>
            <a:solidFill>
              <a:srgbClr val="00B050"/>
            </a:solidFill>
          </a:ln>
        </p:spPr>
        <p:txBody>
          <a:bodyPr wrap="square" lIns="121917" tIns="60958" rIns="121917" bIns="60958">
            <a:spAutoFit/>
          </a:bodyPr>
          <a:lstStyle/>
          <a:p>
            <a:pPr marL="0" marR="0" algn="just">
              <a:spcBef>
                <a:spcPts val="0"/>
              </a:spcBef>
              <a:spcAft>
                <a:spcPts val="0"/>
              </a:spcAft>
              <a:tabLst>
                <a:tab pos="228600" algn="l"/>
                <a:tab pos="457200" algn="l"/>
                <a:tab pos="685800" algn="l"/>
                <a:tab pos="914400" algn="l"/>
                <a:tab pos="1143000" algn="l"/>
              </a:tabLst>
            </a:pP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900" dirty="0" smtClean="0">
                <a:latin typeface="Courier New"/>
                <a:ea typeface="Times New Roman"/>
                <a:cs typeface="Times New Roman"/>
              </a:rPr>
              <a:t>-- Fichier premier.txt</a:t>
            </a:r>
          </a:p>
          <a:p>
            <a:pPr marL="0" marR="0" algn="just">
              <a:spcBef>
                <a:spcPts val="0"/>
              </a:spcBef>
              <a:spcAft>
                <a:spcPts val="0"/>
              </a:spcAft>
              <a:tabLst>
                <a:tab pos="228600" algn="l"/>
                <a:tab pos="457200" algn="l"/>
                <a:tab pos="685800" algn="l"/>
                <a:tab pos="914400" algn="l"/>
                <a:tab pos="1143000" algn="l"/>
              </a:tabLst>
            </a:pPr>
            <a:r>
              <a:rPr lang="fr-CA" sz="900" dirty="0" smtClean="0">
                <a:latin typeface="Courier New"/>
                <a:ea typeface="Times New Roman"/>
                <a:cs typeface="Times New Roman"/>
              </a:rPr>
              <a:t>-- </a:t>
            </a:r>
            <a:r>
              <a:rPr lang="fr-CA" sz="900" dirty="0">
                <a:latin typeface="Courier New"/>
                <a:ea typeface="Times New Roman"/>
                <a:cs typeface="Times New Roman"/>
              </a:rPr>
              <a:t>colonne1: entiers de 0 à 63</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colonne2: P pour premier, N pour pas premier</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0 N</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1 N</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2 P</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3 P</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4 N</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5 P</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p>
          <a:p>
            <a:pPr marL="0" marR="0" algn="just">
              <a:spcBef>
                <a:spcPts val="0"/>
              </a:spcBef>
              <a:spcAft>
                <a:spcPts val="0"/>
              </a:spcAft>
              <a:tabLst>
                <a:tab pos="228600" algn="l"/>
                <a:tab pos="457200" algn="l"/>
                <a:tab pos="685800" algn="l"/>
                <a:tab pos="914400" algn="l"/>
                <a:tab pos="1143000" algn="l"/>
              </a:tabLst>
            </a:pPr>
            <a:endParaRPr lang="fr-CA" sz="900" dirty="0">
              <a:latin typeface="Courier New"/>
              <a:ea typeface="Times New Roman"/>
              <a:cs typeface="Times New Roman"/>
            </a:endParaRPr>
          </a:p>
        </p:txBody>
      </p:sp>
      <p:sp>
        <p:nvSpPr>
          <p:cNvPr id="6" name="Rectangle 5"/>
          <p:cNvSpPr/>
          <p:nvPr/>
        </p:nvSpPr>
        <p:spPr>
          <a:xfrm>
            <a:off x="228600" y="5486400"/>
            <a:ext cx="6629400" cy="738664"/>
          </a:xfrm>
          <a:prstGeom prst="rect">
            <a:avLst/>
          </a:prstGeom>
          <a:solidFill>
            <a:schemeClr val="bg2">
              <a:lumMod val="90000"/>
            </a:schemeClr>
          </a:solidFill>
          <a:ln>
            <a:solidFill>
              <a:schemeClr val="accent2">
                <a:lumMod val="75000"/>
              </a:schemeClr>
            </a:solidFill>
          </a:ln>
        </p:spPr>
        <p:txBody>
          <a:bodyPr wrap="square">
            <a:spAutoFit/>
          </a:bodyPr>
          <a:lstStyle/>
          <a:p>
            <a:r>
              <a:rPr lang="fr-CA" sz="1400" dirty="0">
                <a:solidFill>
                  <a:schemeClr val="accent2">
                    <a:lumMod val="75000"/>
                  </a:schemeClr>
                </a:solidFill>
                <a:latin typeface="+mn-lt"/>
              </a:rPr>
              <a:t>Les entrées et sorties de fichier en VHDL se font à l’aide d’objets de la catégorie </a:t>
            </a:r>
            <a:r>
              <a:rPr lang="fr-CA" sz="1400" dirty="0">
                <a:solidFill>
                  <a:schemeClr val="accent2">
                    <a:lumMod val="75000"/>
                  </a:schemeClr>
                </a:solidFill>
                <a:latin typeface="Courier New" panose="02070309020205020404" pitchFamily="49" charset="0"/>
                <a:cs typeface="Courier New" panose="02070309020205020404" pitchFamily="49" charset="0"/>
              </a:rPr>
              <a:t>file</a:t>
            </a:r>
            <a:r>
              <a:rPr lang="fr-CA" sz="1400" dirty="0">
                <a:solidFill>
                  <a:schemeClr val="accent2">
                    <a:lumMod val="75000"/>
                  </a:schemeClr>
                </a:solidFill>
                <a:latin typeface="+mn-lt"/>
              </a:rPr>
              <a:t>.</a:t>
            </a:r>
          </a:p>
          <a:p>
            <a:r>
              <a:rPr lang="fr-CA" sz="1400" dirty="0">
                <a:solidFill>
                  <a:schemeClr val="accent2">
                    <a:lumMod val="75000"/>
                  </a:schemeClr>
                </a:solidFill>
                <a:latin typeface="+mn-lt"/>
              </a:rPr>
              <a:t>Comme on traite du texte lors de ces opérations, on utilise aussi les types et les fonctions définis dans le package </a:t>
            </a:r>
            <a:r>
              <a:rPr lang="fr-CA" sz="1400" dirty="0" err="1">
                <a:solidFill>
                  <a:schemeClr val="accent2">
                    <a:lumMod val="75000"/>
                  </a:schemeClr>
                </a:solidFill>
                <a:latin typeface="Courier New" panose="02070309020205020404" pitchFamily="49" charset="0"/>
                <a:cs typeface="Courier New" panose="02070309020205020404" pitchFamily="49" charset="0"/>
              </a:rPr>
              <a:t>textio</a:t>
            </a:r>
            <a:r>
              <a:rPr lang="fr-CA" sz="1400" dirty="0">
                <a:solidFill>
                  <a:schemeClr val="accent2">
                    <a:lumMod val="75000"/>
                  </a:schemeClr>
                </a:solidFill>
                <a:latin typeface="+mn-lt"/>
              </a:rPr>
              <a:t> qui fait partie du langage.</a:t>
            </a:r>
          </a:p>
        </p:txBody>
      </p:sp>
    </p:spTree>
    <p:extLst>
      <p:ext uri="{BB962C8B-B14F-4D97-AF65-F5344CB8AC3E}">
        <p14:creationId xmlns:p14="http://schemas.microsoft.com/office/powerpoint/2010/main" val="38814683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re 3"/>
          <p:cNvSpPr>
            <a:spLocks noGrp="1"/>
          </p:cNvSpPr>
          <p:nvPr>
            <p:ph type="title"/>
          </p:nvPr>
        </p:nvSpPr>
        <p:spPr/>
        <p:txBody>
          <a:bodyPr/>
          <a:lstStyle/>
          <a:p>
            <a:r>
              <a:rPr lang="fr-CA" dirty="0" smtClean="0"/>
              <a:t>Exemple:</a:t>
            </a:r>
            <a:br>
              <a:rPr lang="fr-CA" dirty="0" smtClean="0"/>
            </a:br>
            <a:r>
              <a:rPr lang="fr-CA" dirty="0" smtClean="0"/>
              <a:t>banc d’essai avec stimuli et écriture des réponses dans un fichier</a:t>
            </a:r>
          </a:p>
        </p:txBody>
      </p:sp>
      <p:sp>
        <p:nvSpPr>
          <p:cNvPr id="3" name="Espace réservé du numéro de diapositive 2"/>
          <p:cNvSpPr>
            <a:spLocks noGrp="1"/>
          </p:cNvSpPr>
          <p:nvPr>
            <p:ph type="sldNum" sz="quarter" idx="10"/>
          </p:nvPr>
        </p:nvSpPr>
        <p:spPr/>
        <p:txBody>
          <a:bodyPr/>
          <a:lstStyle/>
          <a:p>
            <a:fld id="{6121AAAF-A72C-45D0-87F3-D270BDA1199E}" type="slidenum">
              <a:rPr lang="fr-CA" smtClean="0"/>
              <a:pPr/>
              <a:t>6</a:t>
            </a:fld>
            <a:endParaRPr lang="fr-CA"/>
          </a:p>
        </p:txBody>
      </p:sp>
      <p:sp>
        <p:nvSpPr>
          <p:cNvPr id="7" name="Rectangle 6"/>
          <p:cNvSpPr/>
          <p:nvPr/>
        </p:nvSpPr>
        <p:spPr>
          <a:xfrm>
            <a:off x="203200" y="1447800"/>
            <a:ext cx="7112000" cy="5047532"/>
          </a:xfrm>
          <a:prstGeom prst="rect">
            <a:avLst/>
          </a:prstGeom>
          <a:solidFill>
            <a:schemeClr val="bg1"/>
          </a:solidFill>
          <a:ln>
            <a:solidFill>
              <a:srgbClr val="0070C0"/>
            </a:solidFill>
          </a:ln>
        </p:spPr>
        <p:txBody>
          <a:bodyPr wrap="square" lIns="121917" tIns="60958" rIns="121917" bIns="60958">
            <a:spAutoFit/>
          </a:bodyPr>
          <a:lstStyle/>
          <a:p>
            <a:pPr marL="0" marR="0" algn="just">
              <a:spcBef>
                <a:spcPts val="0"/>
              </a:spcBef>
              <a:spcAft>
                <a:spcPts val="0"/>
              </a:spcAft>
              <a:tabLst>
                <a:tab pos="230188" algn="l"/>
                <a:tab pos="461963" algn="l"/>
                <a:tab pos="684213" algn="l"/>
              </a:tabLst>
            </a:pPr>
            <a:endParaRPr lang="fr-CA" sz="1000" dirty="0">
              <a:latin typeface="Courier New" pitchFamily="49" charset="0"/>
              <a:ea typeface="Times New Roman"/>
              <a:cs typeface="Courier New" pitchFamily="49" charset="0"/>
            </a:endParaRPr>
          </a:p>
          <a:p>
            <a:pPr>
              <a:tabLst>
                <a:tab pos="230188" algn="l"/>
                <a:tab pos="461963" algn="l"/>
                <a:tab pos="684213" algn="l"/>
              </a:tabLst>
            </a:pPr>
            <a:r>
              <a:rPr lang="fr-CA" sz="1000" dirty="0" err="1">
                <a:latin typeface="Courier New" pitchFamily="49" charset="0"/>
                <a:cs typeface="Courier New" pitchFamily="49" charset="0"/>
              </a:rPr>
              <a:t>process</a:t>
            </a:r>
            <a:endParaRPr lang="fr-CA" sz="1000" dirty="0">
              <a:latin typeface="Courier New" pitchFamily="49" charset="0"/>
              <a:cs typeface="Courier New" pitchFamily="49" charset="0"/>
            </a:endParaRPr>
          </a:p>
          <a:p>
            <a:pPr>
              <a:tabLst>
                <a:tab pos="230188" algn="l"/>
                <a:tab pos="461963" algn="l"/>
                <a:tab pos="684213" algn="l"/>
              </a:tabLst>
            </a:pPr>
            <a:endParaRPr lang="fr-CA" sz="1000" dirty="0">
              <a:latin typeface="Courier New" pitchFamily="49" charset="0"/>
              <a:cs typeface="Courier New" pitchFamily="49" charset="0"/>
            </a:endParaRPr>
          </a:p>
          <a:p>
            <a:pPr>
              <a:tabLst>
                <a:tab pos="230188" algn="l"/>
                <a:tab pos="461963" algn="l"/>
                <a:tab pos="684213" algn="l"/>
              </a:tabLst>
            </a:pPr>
            <a:r>
              <a:rPr lang="fr-CA" sz="1000" dirty="0">
                <a:latin typeface="Courier New" pitchFamily="49" charset="0"/>
                <a:cs typeface="Courier New" pitchFamily="49" charset="0"/>
              </a:rPr>
              <a:t>variable tampon : line; -- pointeur vers objet de type string</a:t>
            </a:r>
          </a:p>
          <a:p>
            <a:pPr>
              <a:tabLst>
                <a:tab pos="230188" algn="l"/>
                <a:tab pos="461963" algn="l"/>
                <a:tab pos="684213" algn="l"/>
              </a:tabLst>
            </a:pPr>
            <a:r>
              <a:rPr lang="fr-CA" sz="1000" dirty="0">
                <a:latin typeface="Courier New" pitchFamily="49" charset="0"/>
                <a:cs typeface="Courier New" pitchFamily="49" charset="0"/>
              </a:rPr>
              <a:t>variable tampon2 : line;</a:t>
            </a:r>
          </a:p>
          <a:p>
            <a:pPr>
              <a:tabLst>
                <a:tab pos="230188" algn="l"/>
                <a:tab pos="461963" algn="l"/>
                <a:tab pos="684213" algn="l"/>
              </a:tabLst>
            </a:pPr>
            <a:endParaRPr lang="fr-CA" sz="1000" dirty="0">
              <a:latin typeface="Courier New" pitchFamily="49" charset="0"/>
              <a:cs typeface="Courier New" pitchFamily="49" charset="0"/>
            </a:endParaRPr>
          </a:p>
          <a:p>
            <a:pPr>
              <a:tabLst>
                <a:tab pos="230188" algn="l"/>
                <a:tab pos="461963" algn="l"/>
                <a:tab pos="684213" algn="l"/>
              </a:tabLst>
            </a:pPr>
            <a:r>
              <a:rPr lang="fr-CA" sz="1000" dirty="0" err="1">
                <a:latin typeface="Courier New" pitchFamily="49" charset="0"/>
                <a:cs typeface="Courier New" pitchFamily="49" charset="0"/>
              </a:rPr>
              <a:t>begin</a:t>
            </a:r>
            <a:r>
              <a:rPr lang="fr-CA" sz="1000" dirty="0">
                <a:latin typeface="Courier New" pitchFamily="49" charset="0"/>
                <a:cs typeface="Courier New" pitchFamily="49" charset="0"/>
              </a:rPr>
              <a:t>						   </a:t>
            </a:r>
          </a:p>
          <a:p>
            <a:pPr>
              <a:tabLst>
                <a:tab pos="230188" algn="l"/>
                <a:tab pos="461963" algn="l"/>
                <a:tab pos="684213" algn="l"/>
              </a:tabLst>
            </a:pPr>
            <a:endParaRPr lang="fr-CA" sz="1000" dirty="0" smtClean="0">
              <a:latin typeface="Courier New" pitchFamily="49" charset="0"/>
              <a:cs typeface="Courier New" pitchFamily="49" charset="0"/>
            </a:endParaRPr>
          </a:p>
          <a:p>
            <a:pPr>
              <a:tabLst>
                <a:tab pos="230188" algn="l"/>
                <a:tab pos="461963" algn="l"/>
                <a:tab pos="684213" algn="l"/>
              </a:tabLst>
            </a:pPr>
            <a:r>
              <a:rPr lang="fr-CA" sz="1000" dirty="0" smtClean="0">
                <a:latin typeface="Courier New" pitchFamily="49" charset="0"/>
                <a:cs typeface="Courier New" pitchFamily="49" charset="0"/>
              </a:rPr>
              <a:t>-- </a:t>
            </a:r>
            <a:r>
              <a:rPr lang="fr-CA" sz="1000" dirty="0">
                <a:latin typeface="Courier New" pitchFamily="49" charset="0"/>
                <a:cs typeface="Courier New" pitchFamily="49" charset="0"/>
              </a:rPr>
              <a:t>La procédure </a:t>
            </a:r>
            <a:r>
              <a:rPr lang="fr-CA" sz="1000" dirty="0" err="1">
                <a:latin typeface="Courier New" pitchFamily="49" charset="0"/>
                <a:cs typeface="Courier New" pitchFamily="49" charset="0"/>
              </a:rPr>
              <a:t>writeline</a:t>
            </a:r>
            <a:r>
              <a:rPr lang="fr-CA" sz="1000" dirty="0">
                <a:latin typeface="Courier New" pitchFamily="49" charset="0"/>
                <a:cs typeface="Courier New" pitchFamily="49" charset="0"/>
              </a:rPr>
              <a:t> libère le pointeur quand elle a fini,</a:t>
            </a:r>
          </a:p>
          <a:p>
            <a:pPr>
              <a:tabLst>
                <a:tab pos="230188" algn="l"/>
                <a:tab pos="461963" algn="l"/>
                <a:tab pos="684213" algn="l"/>
              </a:tabLst>
            </a:pPr>
            <a:r>
              <a:rPr lang="fr-CA" sz="1000" dirty="0" smtClean="0">
                <a:latin typeface="Courier New" pitchFamily="49" charset="0"/>
                <a:cs typeface="Courier New" pitchFamily="49" charset="0"/>
              </a:rPr>
              <a:t>-- </a:t>
            </a:r>
            <a:r>
              <a:rPr lang="fr-CA" sz="1000" dirty="0">
                <a:latin typeface="Courier New" pitchFamily="49" charset="0"/>
                <a:cs typeface="Courier New" pitchFamily="49" charset="0"/>
              </a:rPr>
              <a:t>donc il faut construire une copie de l'objet si on veut l'afficher 2 fois.</a:t>
            </a:r>
          </a:p>
          <a:p>
            <a:pPr>
              <a:tabLst>
                <a:tab pos="230188" algn="l"/>
                <a:tab pos="461963" algn="l"/>
                <a:tab pos="684213" algn="l"/>
              </a:tabLst>
            </a:pPr>
            <a:r>
              <a:rPr lang="fr-CA" sz="1000" dirty="0" smtClean="0">
                <a:latin typeface="Courier New" pitchFamily="49" charset="0"/>
                <a:cs typeface="Courier New" pitchFamily="49" charset="0"/>
              </a:rPr>
              <a:t>-- </a:t>
            </a:r>
            <a:r>
              <a:rPr lang="fr-CA" sz="1000" dirty="0">
                <a:latin typeface="Courier New" pitchFamily="49" charset="0"/>
                <a:cs typeface="Courier New" pitchFamily="49" charset="0"/>
              </a:rPr>
              <a:t>À partir d'un pointeur, on va chercher le contenu avec '.all</a:t>
            </a:r>
            <a:r>
              <a:rPr lang="fr-CA" sz="1000" dirty="0" smtClean="0">
                <a:latin typeface="Courier New" pitchFamily="49" charset="0"/>
                <a:cs typeface="Courier New" pitchFamily="49" charset="0"/>
              </a:rPr>
              <a:t>'.</a:t>
            </a:r>
          </a:p>
          <a:p>
            <a:pPr>
              <a:tabLst>
                <a:tab pos="230188" algn="l"/>
                <a:tab pos="461963" algn="l"/>
                <a:tab pos="684213" algn="l"/>
              </a:tabLst>
            </a:pPr>
            <a:endParaRPr lang="fr-CA" sz="1000" dirty="0">
              <a:latin typeface="Courier New" pitchFamily="49" charset="0"/>
              <a:cs typeface="Courier New" pitchFamily="49" charset="0"/>
            </a:endParaRPr>
          </a:p>
          <a:p>
            <a:pPr>
              <a:tabLst>
                <a:tab pos="230188" algn="l"/>
                <a:tab pos="461963" algn="l"/>
                <a:tab pos="684213" algn="l"/>
              </a:tabLst>
            </a:pPr>
            <a:r>
              <a:rPr lang="fr-CA" sz="1000" dirty="0" err="1" smtClean="0">
                <a:latin typeface="Courier New" pitchFamily="49" charset="0"/>
                <a:cs typeface="Courier New" pitchFamily="49" charset="0"/>
              </a:rPr>
              <a:t>write</a:t>
            </a:r>
            <a:r>
              <a:rPr lang="fr-CA" sz="1000" dirty="0" smtClean="0">
                <a:latin typeface="Courier New" pitchFamily="49" charset="0"/>
                <a:cs typeface="Courier New" pitchFamily="49" charset="0"/>
              </a:rPr>
              <a:t>(tampon</a:t>
            </a:r>
            <a:r>
              <a:rPr lang="fr-CA" sz="1000" dirty="0">
                <a:latin typeface="Courier New" pitchFamily="49" charset="0"/>
                <a:cs typeface="Courier New" pitchFamily="49" charset="0"/>
              </a:rPr>
              <a:t>, string'(" ** sortie de simulation, </a:t>
            </a:r>
            <a:r>
              <a:rPr lang="fr-CA" sz="1000" dirty="0" err="1">
                <a:latin typeface="Courier New" pitchFamily="49" charset="0"/>
                <a:cs typeface="Courier New" pitchFamily="49" charset="0"/>
              </a:rPr>
              <a:t>detecteurPremierTB.vhd</a:t>
            </a:r>
            <a:r>
              <a:rPr lang="fr-CA" sz="1000" dirty="0">
                <a:latin typeface="Courier New" pitchFamily="49" charset="0"/>
                <a:cs typeface="Courier New" pitchFamily="49" charset="0"/>
              </a:rPr>
              <a:t> ** "));</a:t>
            </a:r>
          </a:p>
          <a:p>
            <a:pPr>
              <a:tabLst>
                <a:tab pos="230188" algn="l"/>
                <a:tab pos="461963" algn="l"/>
                <a:tab pos="684213" algn="l"/>
              </a:tabLst>
            </a:pPr>
            <a:r>
              <a:rPr lang="fr-CA" sz="1000" dirty="0" err="1" smtClean="0">
                <a:latin typeface="Courier New" pitchFamily="49" charset="0"/>
                <a:cs typeface="Courier New" pitchFamily="49" charset="0"/>
              </a:rPr>
              <a:t>write</a:t>
            </a:r>
            <a:r>
              <a:rPr lang="fr-CA" sz="1000" dirty="0" smtClean="0">
                <a:latin typeface="Courier New" pitchFamily="49" charset="0"/>
                <a:cs typeface="Courier New" pitchFamily="49" charset="0"/>
              </a:rPr>
              <a:t>(tampon2</a:t>
            </a:r>
            <a:r>
              <a:rPr lang="fr-CA" sz="1000" dirty="0">
                <a:latin typeface="Courier New" pitchFamily="49" charset="0"/>
                <a:cs typeface="Courier New" pitchFamily="49" charset="0"/>
              </a:rPr>
              <a:t>, </a:t>
            </a:r>
            <a:r>
              <a:rPr lang="fr-CA" sz="1000" dirty="0" err="1">
                <a:latin typeface="Courier New" pitchFamily="49" charset="0"/>
                <a:cs typeface="Courier New" pitchFamily="49" charset="0"/>
              </a:rPr>
              <a:t>tampon.all</a:t>
            </a:r>
            <a:r>
              <a:rPr lang="fr-CA" sz="1000" dirty="0">
                <a:latin typeface="Courier New" pitchFamily="49" charset="0"/>
                <a:cs typeface="Courier New" pitchFamily="49" charset="0"/>
              </a:rPr>
              <a:t>); -- copier la chaîne de caractères</a:t>
            </a:r>
          </a:p>
          <a:p>
            <a:pPr>
              <a:tabLst>
                <a:tab pos="230188" algn="l"/>
                <a:tab pos="461963" algn="l"/>
                <a:tab pos="684213" algn="l"/>
              </a:tabLst>
            </a:pPr>
            <a:r>
              <a:rPr lang="fr-CA" sz="1000" dirty="0" err="1" smtClean="0">
                <a:latin typeface="Courier New" pitchFamily="49" charset="0"/>
                <a:cs typeface="Courier New" pitchFamily="49" charset="0"/>
              </a:rPr>
              <a:t>writeline</a:t>
            </a:r>
            <a:r>
              <a:rPr lang="fr-CA" sz="1000" dirty="0" smtClean="0">
                <a:latin typeface="Courier New" pitchFamily="49" charset="0"/>
                <a:cs typeface="Courier New" pitchFamily="49" charset="0"/>
              </a:rPr>
              <a:t>(</a:t>
            </a:r>
            <a:r>
              <a:rPr lang="fr-CA" sz="1000" dirty="0" err="1" smtClean="0">
                <a:latin typeface="Courier New" pitchFamily="49" charset="0"/>
                <a:cs typeface="Courier New" pitchFamily="49" charset="0"/>
              </a:rPr>
              <a:t>resultats</a:t>
            </a:r>
            <a:r>
              <a:rPr lang="fr-CA" sz="1000" dirty="0">
                <a:latin typeface="Courier New" pitchFamily="49" charset="0"/>
                <a:cs typeface="Courier New" pitchFamily="49" charset="0"/>
              </a:rPr>
              <a:t>, tampon); -- écriture dans le fichier</a:t>
            </a:r>
          </a:p>
          <a:p>
            <a:pPr>
              <a:tabLst>
                <a:tab pos="230188" algn="l"/>
                <a:tab pos="461963" algn="l"/>
                <a:tab pos="684213" algn="l"/>
              </a:tabLst>
            </a:pPr>
            <a:r>
              <a:rPr lang="fr-CA" sz="1000" dirty="0" err="1" smtClean="0">
                <a:latin typeface="Courier New" pitchFamily="49" charset="0"/>
                <a:cs typeface="Courier New" pitchFamily="49" charset="0"/>
              </a:rPr>
              <a:t>writeline</a:t>
            </a:r>
            <a:r>
              <a:rPr lang="fr-CA" sz="1000" dirty="0" smtClean="0">
                <a:latin typeface="Courier New" pitchFamily="49" charset="0"/>
                <a:cs typeface="Courier New" pitchFamily="49" charset="0"/>
              </a:rPr>
              <a:t>(output</a:t>
            </a:r>
            <a:r>
              <a:rPr lang="fr-CA" sz="1000" dirty="0">
                <a:latin typeface="Courier New" pitchFamily="49" charset="0"/>
                <a:cs typeface="Courier New" pitchFamily="49" charset="0"/>
              </a:rPr>
              <a:t>, tampon2); -- écriture à la console</a:t>
            </a:r>
          </a:p>
          <a:p>
            <a:pPr>
              <a:tabLst>
                <a:tab pos="230188" algn="l"/>
                <a:tab pos="461963" algn="l"/>
                <a:tab pos="684213" algn="l"/>
              </a:tabLst>
            </a:pPr>
            <a:endParaRPr lang="fr-CA" sz="1000" dirty="0" smtClean="0">
              <a:latin typeface="Courier New" pitchFamily="49" charset="0"/>
              <a:cs typeface="Courier New" pitchFamily="49" charset="0"/>
            </a:endParaRPr>
          </a:p>
          <a:p>
            <a:pPr>
              <a:tabLst>
                <a:tab pos="230188" algn="l"/>
                <a:tab pos="461963" algn="l"/>
                <a:tab pos="684213" algn="l"/>
              </a:tabLst>
            </a:pPr>
            <a:r>
              <a:rPr lang="en-US" sz="1000" dirty="0" smtClean="0">
                <a:latin typeface="Courier New" pitchFamily="49" charset="0"/>
                <a:cs typeface="Courier New" pitchFamily="49" charset="0"/>
              </a:rPr>
              <a:t>for </a:t>
            </a:r>
            <a:r>
              <a:rPr lang="en-US" sz="1000" dirty="0">
                <a:latin typeface="Courier New" pitchFamily="49" charset="0"/>
                <a:cs typeface="Courier New" pitchFamily="49" charset="0"/>
              </a:rPr>
              <a:t>k in 0 to 63 loop  -- application exhaustive des </a:t>
            </a:r>
            <a:r>
              <a:rPr lang="en-US" sz="1000" dirty="0" err="1">
                <a:latin typeface="Courier New" pitchFamily="49" charset="0"/>
                <a:cs typeface="Courier New" pitchFamily="49" charset="0"/>
              </a:rPr>
              <a:t>vecteurs</a:t>
            </a:r>
            <a:r>
              <a:rPr lang="en-US" sz="1000" dirty="0">
                <a:latin typeface="Courier New" pitchFamily="49" charset="0"/>
                <a:cs typeface="Courier New" pitchFamily="49" charset="0"/>
              </a:rPr>
              <a:t> de test</a:t>
            </a:r>
            <a:endParaRPr lang="fr-CA" sz="1000" dirty="0">
              <a:latin typeface="Courier New" pitchFamily="49" charset="0"/>
              <a:cs typeface="Courier New" pitchFamily="49" charset="0"/>
            </a:endParaRPr>
          </a:p>
          <a:p>
            <a:pPr>
              <a:tabLst>
                <a:tab pos="230188" algn="l"/>
                <a:tab pos="461963" algn="l"/>
                <a:tab pos="684213" algn="l"/>
              </a:tabLst>
            </a:pPr>
            <a:r>
              <a:rPr lang="en-US" sz="1000" dirty="0" smtClean="0">
                <a:latin typeface="Courier New" pitchFamily="49" charset="0"/>
                <a:cs typeface="Courier New" pitchFamily="49" charset="0"/>
              </a:rPr>
              <a:t>	I </a:t>
            </a:r>
            <a:r>
              <a:rPr lang="en-US" sz="1000" dirty="0">
                <a:latin typeface="Courier New" pitchFamily="49" charset="0"/>
                <a:cs typeface="Courier New" pitchFamily="49" charset="0"/>
              </a:rPr>
              <a:t>&lt;= </a:t>
            </a:r>
            <a:r>
              <a:rPr lang="en-US" sz="1000" dirty="0" err="1">
                <a:latin typeface="Courier New" pitchFamily="49" charset="0"/>
                <a:cs typeface="Courier New" pitchFamily="49" charset="0"/>
              </a:rPr>
              <a:t>to_unsigned</a:t>
            </a:r>
            <a:r>
              <a:rPr lang="en-US" sz="1000" dirty="0">
                <a:latin typeface="Courier New" pitchFamily="49" charset="0"/>
                <a:cs typeface="Courier New" pitchFamily="49" charset="0"/>
              </a:rPr>
              <a:t>(k, 6);</a:t>
            </a:r>
            <a:endParaRPr lang="fr-CA" sz="1000" dirty="0">
              <a:latin typeface="Courier New" pitchFamily="49" charset="0"/>
              <a:cs typeface="Courier New" pitchFamily="49" charset="0"/>
            </a:endParaRPr>
          </a:p>
          <a:p>
            <a:pPr>
              <a:tabLst>
                <a:tab pos="230188" algn="l"/>
                <a:tab pos="461963" algn="l"/>
                <a:tab pos="684213" algn="l"/>
              </a:tabLst>
            </a:pPr>
            <a:r>
              <a:rPr lang="en-US" sz="1000" dirty="0">
                <a:latin typeface="Courier New" pitchFamily="49" charset="0"/>
                <a:cs typeface="Courier New" pitchFamily="49" charset="0"/>
              </a:rPr>
              <a:t>	</a:t>
            </a:r>
            <a:r>
              <a:rPr lang="en-US" sz="1000" dirty="0" smtClean="0">
                <a:latin typeface="Courier New" pitchFamily="49" charset="0"/>
                <a:cs typeface="Courier New" pitchFamily="49" charset="0"/>
              </a:rPr>
              <a:t>wait </a:t>
            </a:r>
            <a:r>
              <a:rPr lang="en-US" sz="1000" dirty="0">
                <a:latin typeface="Courier New" pitchFamily="49" charset="0"/>
                <a:cs typeface="Courier New" pitchFamily="49" charset="0"/>
              </a:rPr>
              <a:t>for 10 ns;			  </a:t>
            </a:r>
            <a:endParaRPr lang="fr-CA" sz="1000" dirty="0">
              <a:latin typeface="Courier New" pitchFamily="49" charset="0"/>
              <a:cs typeface="Courier New" pitchFamily="49" charset="0"/>
            </a:endParaRPr>
          </a:p>
          <a:p>
            <a:pPr>
              <a:tabLst>
                <a:tab pos="230188" algn="l"/>
                <a:tab pos="461963" algn="l"/>
                <a:tab pos="684213" algn="l"/>
              </a:tabLst>
            </a:pPr>
            <a:r>
              <a:rPr lang="en-US" sz="1000" dirty="0">
                <a:latin typeface="Courier New" pitchFamily="49" charset="0"/>
                <a:cs typeface="Courier New" pitchFamily="49" charset="0"/>
              </a:rPr>
              <a:t>	</a:t>
            </a:r>
            <a:r>
              <a:rPr lang="en-US" sz="1000" dirty="0" smtClean="0">
                <a:latin typeface="Courier New" pitchFamily="49" charset="0"/>
                <a:cs typeface="Courier New" pitchFamily="49" charset="0"/>
              </a:rPr>
              <a:t>write(tampon</a:t>
            </a:r>
            <a:r>
              <a:rPr lang="en-US" sz="1000" dirty="0">
                <a:latin typeface="Courier New" pitchFamily="49" charset="0"/>
                <a:cs typeface="Courier New" pitchFamily="49" charset="0"/>
              </a:rPr>
              <a:t>, string'("temps: ")); write(tampon, now, unit =&gt; ns);</a:t>
            </a:r>
            <a:endParaRPr lang="fr-CA" sz="1000" dirty="0">
              <a:latin typeface="Courier New" pitchFamily="49" charset="0"/>
              <a:cs typeface="Courier New" pitchFamily="49" charset="0"/>
            </a:endParaRPr>
          </a:p>
          <a:p>
            <a:pPr>
              <a:tabLst>
                <a:tab pos="230188" algn="l"/>
                <a:tab pos="461963" algn="l"/>
                <a:tab pos="684213" algn="l"/>
              </a:tabLst>
            </a:pPr>
            <a:r>
              <a:rPr lang="en-US" sz="1000" dirty="0">
                <a:latin typeface="Courier New" pitchFamily="49" charset="0"/>
                <a:cs typeface="Courier New" pitchFamily="49" charset="0"/>
              </a:rPr>
              <a:t>	</a:t>
            </a:r>
            <a:r>
              <a:rPr lang="en-US" sz="1000" dirty="0" smtClean="0">
                <a:latin typeface="Courier New" pitchFamily="49" charset="0"/>
                <a:cs typeface="Courier New" pitchFamily="49" charset="0"/>
              </a:rPr>
              <a:t>write(tampon</a:t>
            </a:r>
            <a:r>
              <a:rPr lang="en-US" sz="1000" dirty="0">
                <a:latin typeface="Courier New" pitchFamily="49" charset="0"/>
                <a:cs typeface="Courier New" pitchFamily="49" charset="0"/>
              </a:rPr>
              <a:t>, string'(", </a:t>
            </a:r>
            <a:r>
              <a:rPr lang="en-US" sz="1000" dirty="0" err="1">
                <a:latin typeface="Courier New" pitchFamily="49" charset="0"/>
                <a:cs typeface="Courier New" pitchFamily="49" charset="0"/>
              </a:rPr>
              <a:t>entier</a:t>
            </a:r>
            <a:r>
              <a:rPr lang="en-US" sz="1000" dirty="0">
                <a:latin typeface="Courier New" pitchFamily="49" charset="0"/>
                <a:cs typeface="Courier New" pitchFamily="49" charset="0"/>
              </a:rPr>
              <a:t>: ") &amp; </a:t>
            </a:r>
            <a:r>
              <a:rPr lang="en-US" sz="1000" dirty="0" err="1">
                <a:latin typeface="Courier New" pitchFamily="49" charset="0"/>
                <a:cs typeface="Courier New" pitchFamily="49" charset="0"/>
              </a:rPr>
              <a:t>integer'image</a:t>
            </a:r>
            <a:r>
              <a:rPr lang="en-US" sz="1000" dirty="0">
                <a:latin typeface="Courier New" pitchFamily="49" charset="0"/>
                <a:cs typeface="Courier New" pitchFamily="49" charset="0"/>
              </a:rPr>
              <a:t>(k));</a:t>
            </a:r>
            <a:endParaRPr lang="fr-CA" sz="1000" dirty="0">
              <a:latin typeface="Courier New" pitchFamily="49" charset="0"/>
              <a:cs typeface="Courier New" pitchFamily="49" charset="0"/>
            </a:endParaRPr>
          </a:p>
          <a:p>
            <a:pPr>
              <a:tabLst>
                <a:tab pos="230188" algn="l"/>
                <a:tab pos="461963" algn="l"/>
                <a:tab pos="684213" algn="l"/>
              </a:tabLst>
            </a:pPr>
            <a:r>
              <a:rPr lang="en-US" sz="1000" dirty="0">
                <a:latin typeface="Courier New" pitchFamily="49" charset="0"/>
                <a:cs typeface="Courier New" pitchFamily="49" charset="0"/>
              </a:rPr>
              <a:t>	</a:t>
            </a:r>
            <a:r>
              <a:rPr lang="fr-CA" sz="1000" dirty="0" err="1" smtClean="0">
                <a:latin typeface="Courier New" pitchFamily="49" charset="0"/>
                <a:cs typeface="Courier New" pitchFamily="49" charset="0"/>
              </a:rPr>
              <a:t>write</a:t>
            </a:r>
            <a:r>
              <a:rPr lang="fr-CA" sz="1000" dirty="0" smtClean="0">
                <a:latin typeface="Courier New" pitchFamily="49" charset="0"/>
                <a:cs typeface="Courier New" pitchFamily="49" charset="0"/>
              </a:rPr>
              <a:t>(tampon</a:t>
            </a:r>
            <a:r>
              <a:rPr lang="fr-CA" sz="1000" dirty="0">
                <a:latin typeface="Courier New" pitchFamily="49" charset="0"/>
                <a:cs typeface="Courier New" pitchFamily="49" charset="0"/>
              </a:rPr>
              <a:t>, string'(", sortie: ") &amp; </a:t>
            </a:r>
            <a:r>
              <a:rPr lang="fr-CA" sz="1000" dirty="0" err="1">
                <a:latin typeface="Courier New" pitchFamily="49" charset="0"/>
                <a:cs typeface="Courier New" pitchFamily="49" charset="0"/>
              </a:rPr>
              <a:t>std_logic'image</a:t>
            </a:r>
            <a:r>
              <a:rPr lang="fr-CA" sz="1000" dirty="0">
                <a:latin typeface="Courier New" pitchFamily="49" charset="0"/>
                <a:cs typeface="Courier New" pitchFamily="49" charset="0"/>
              </a:rPr>
              <a:t>(F));</a:t>
            </a:r>
          </a:p>
          <a:p>
            <a:pPr>
              <a:tabLst>
                <a:tab pos="230188" algn="l"/>
                <a:tab pos="461963" algn="l"/>
                <a:tab pos="684213" algn="l"/>
              </a:tabLst>
            </a:pPr>
            <a:r>
              <a:rPr lang="fr-CA" sz="1000" dirty="0">
                <a:latin typeface="Courier New" pitchFamily="49" charset="0"/>
                <a:cs typeface="Courier New" pitchFamily="49" charset="0"/>
              </a:rPr>
              <a:t>	</a:t>
            </a:r>
            <a:r>
              <a:rPr lang="fr-CA" sz="1000" dirty="0" err="1" smtClean="0">
                <a:latin typeface="Courier New" pitchFamily="49" charset="0"/>
                <a:cs typeface="Courier New" pitchFamily="49" charset="0"/>
              </a:rPr>
              <a:t>write</a:t>
            </a:r>
            <a:r>
              <a:rPr lang="fr-CA" sz="1000" dirty="0" smtClean="0">
                <a:latin typeface="Courier New" pitchFamily="49" charset="0"/>
                <a:cs typeface="Courier New" pitchFamily="49" charset="0"/>
              </a:rPr>
              <a:t>(tampon2</a:t>
            </a:r>
            <a:r>
              <a:rPr lang="fr-CA" sz="1000" dirty="0">
                <a:latin typeface="Courier New" pitchFamily="49" charset="0"/>
                <a:cs typeface="Courier New" pitchFamily="49" charset="0"/>
              </a:rPr>
              <a:t>, </a:t>
            </a:r>
            <a:r>
              <a:rPr lang="fr-CA" sz="1000" dirty="0" err="1">
                <a:latin typeface="Courier New" pitchFamily="49" charset="0"/>
                <a:cs typeface="Courier New" pitchFamily="49" charset="0"/>
              </a:rPr>
              <a:t>tampon.all</a:t>
            </a:r>
            <a:r>
              <a:rPr lang="fr-CA" sz="1000" dirty="0">
                <a:latin typeface="Courier New" pitchFamily="49" charset="0"/>
                <a:cs typeface="Courier New" pitchFamily="49" charset="0"/>
              </a:rPr>
              <a:t>);  -- copie la chaîne de caractères</a:t>
            </a:r>
          </a:p>
          <a:p>
            <a:pPr>
              <a:tabLst>
                <a:tab pos="230188" algn="l"/>
                <a:tab pos="461963" algn="l"/>
                <a:tab pos="684213" algn="l"/>
              </a:tabLst>
            </a:pPr>
            <a:r>
              <a:rPr lang="fr-CA" sz="1000" dirty="0">
                <a:latin typeface="Courier New" pitchFamily="49" charset="0"/>
                <a:cs typeface="Courier New" pitchFamily="49" charset="0"/>
              </a:rPr>
              <a:t>	</a:t>
            </a:r>
            <a:r>
              <a:rPr lang="fr-CA" sz="1000" dirty="0" err="1" smtClean="0">
                <a:latin typeface="Courier New" pitchFamily="49" charset="0"/>
                <a:cs typeface="Courier New" pitchFamily="49" charset="0"/>
              </a:rPr>
              <a:t>writeline</a:t>
            </a:r>
            <a:r>
              <a:rPr lang="fr-CA" sz="1000" dirty="0" smtClean="0">
                <a:latin typeface="Courier New" pitchFamily="49" charset="0"/>
                <a:cs typeface="Courier New" pitchFamily="49" charset="0"/>
              </a:rPr>
              <a:t>(</a:t>
            </a:r>
            <a:r>
              <a:rPr lang="fr-CA" sz="1000" dirty="0" err="1" smtClean="0">
                <a:latin typeface="Courier New" pitchFamily="49" charset="0"/>
                <a:cs typeface="Courier New" pitchFamily="49" charset="0"/>
              </a:rPr>
              <a:t>resultats</a:t>
            </a:r>
            <a:r>
              <a:rPr lang="fr-CA" sz="1000" dirty="0">
                <a:latin typeface="Courier New" pitchFamily="49" charset="0"/>
                <a:cs typeface="Courier New" pitchFamily="49" charset="0"/>
              </a:rPr>
              <a:t>, tampon); -- écriture dans le fichier</a:t>
            </a:r>
          </a:p>
          <a:p>
            <a:pPr>
              <a:tabLst>
                <a:tab pos="230188" algn="l"/>
                <a:tab pos="461963" algn="l"/>
                <a:tab pos="684213" algn="l"/>
              </a:tabLst>
            </a:pPr>
            <a:r>
              <a:rPr lang="fr-CA" sz="1000" dirty="0">
                <a:latin typeface="Courier New" pitchFamily="49" charset="0"/>
                <a:cs typeface="Courier New" pitchFamily="49" charset="0"/>
              </a:rPr>
              <a:t>	</a:t>
            </a:r>
            <a:r>
              <a:rPr lang="fr-CA" sz="1000" dirty="0" err="1" smtClean="0">
                <a:latin typeface="Courier New" pitchFamily="49" charset="0"/>
                <a:cs typeface="Courier New" pitchFamily="49" charset="0"/>
              </a:rPr>
              <a:t>writeline</a:t>
            </a:r>
            <a:r>
              <a:rPr lang="fr-CA" sz="1000" dirty="0" smtClean="0">
                <a:latin typeface="Courier New" pitchFamily="49" charset="0"/>
                <a:cs typeface="Courier New" pitchFamily="49" charset="0"/>
              </a:rPr>
              <a:t>(output</a:t>
            </a:r>
            <a:r>
              <a:rPr lang="fr-CA" sz="1000" dirty="0">
                <a:latin typeface="Courier New" pitchFamily="49" charset="0"/>
                <a:cs typeface="Courier New" pitchFamily="49" charset="0"/>
              </a:rPr>
              <a:t>, tampon2); -- écriture à la console</a:t>
            </a:r>
          </a:p>
          <a:p>
            <a:pPr>
              <a:tabLst>
                <a:tab pos="230188" algn="l"/>
                <a:tab pos="461963" algn="l"/>
                <a:tab pos="684213" algn="l"/>
              </a:tabLst>
            </a:pPr>
            <a:r>
              <a:rPr lang="en-US" sz="1000" dirty="0" smtClean="0">
                <a:latin typeface="Courier New" pitchFamily="49" charset="0"/>
                <a:cs typeface="Courier New" pitchFamily="49" charset="0"/>
              </a:rPr>
              <a:t>end </a:t>
            </a:r>
            <a:r>
              <a:rPr lang="en-US" sz="1000" dirty="0">
                <a:latin typeface="Courier New" pitchFamily="49" charset="0"/>
                <a:cs typeface="Courier New" pitchFamily="49" charset="0"/>
              </a:rPr>
              <a:t>loop;</a:t>
            </a:r>
          </a:p>
          <a:p>
            <a:pPr>
              <a:tabLst>
                <a:tab pos="230188" algn="l"/>
                <a:tab pos="461963" algn="l"/>
                <a:tab pos="684213" algn="l"/>
              </a:tabLst>
            </a:pPr>
            <a:endParaRPr lang="fr-CA" sz="1000" dirty="0">
              <a:latin typeface="Courier New" pitchFamily="49" charset="0"/>
              <a:cs typeface="Courier New" pitchFamily="49" charset="0"/>
            </a:endParaRPr>
          </a:p>
          <a:p>
            <a:pPr>
              <a:tabLst>
                <a:tab pos="230188" algn="l"/>
                <a:tab pos="461963" algn="l"/>
                <a:tab pos="684213" algn="l"/>
              </a:tabLst>
            </a:pPr>
            <a:r>
              <a:rPr lang="en-US" sz="1000" dirty="0" smtClean="0">
                <a:latin typeface="Courier New" pitchFamily="49" charset="0"/>
                <a:cs typeface="Courier New" pitchFamily="49" charset="0"/>
              </a:rPr>
              <a:t>report </a:t>
            </a:r>
            <a:r>
              <a:rPr lang="en-US" sz="1000" dirty="0">
                <a:latin typeface="Courier New" pitchFamily="49" charset="0"/>
                <a:cs typeface="Courier New" pitchFamily="49" charset="0"/>
              </a:rPr>
              <a:t>"simulation </a:t>
            </a:r>
            <a:r>
              <a:rPr lang="en-US" sz="1000" dirty="0" err="1">
                <a:latin typeface="Courier New" pitchFamily="49" charset="0"/>
                <a:cs typeface="Courier New" pitchFamily="49" charset="0"/>
              </a:rPr>
              <a:t>terminée</a:t>
            </a:r>
            <a:r>
              <a:rPr lang="en-US" sz="1000" dirty="0">
                <a:latin typeface="Courier New" pitchFamily="49" charset="0"/>
                <a:cs typeface="Courier New" pitchFamily="49" charset="0"/>
              </a:rPr>
              <a:t>" severity failure;</a:t>
            </a:r>
          </a:p>
          <a:p>
            <a:pPr>
              <a:tabLst>
                <a:tab pos="230188" algn="l"/>
                <a:tab pos="461963" algn="l"/>
                <a:tab pos="684213" algn="l"/>
              </a:tabLst>
            </a:pPr>
            <a:endParaRPr lang="fr-CA" sz="1000" dirty="0">
              <a:latin typeface="Courier New" pitchFamily="49" charset="0"/>
              <a:cs typeface="Courier New" pitchFamily="49" charset="0"/>
            </a:endParaRPr>
          </a:p>
          <a:p>
            <a:pPr>
              <a:tabLst>
                <a:tab pos="230188" algn="l"/>
                <a:tab pos="461963" algn="l"/>
                <a:tab pos="684213" algn="l"/>
              </a:tabLst>
            </a:pPr>
            <a:r>
              <a:rPr lang="fr-CA" sz="1000" dirty="0">
                <a:latin typeface="Courier New" pitchFamily="49" charset="0"/>
                <a:cs typeface="Courier New" pitchFamily="49" charset="0"/>
              </a:rPr>
              <a:t>end </a:t>
            </a:r>
            <a:r>
              <a:rPr lang="fr-CA" sz="1000" dirty="0" err="1">
                <a:latin typeface="Courier New" pitchFamily="49" charset="0"/>
                <a:cs typeface="Courier New" pitchFamily="49" charset="0"/>
              </a:rPr>
              <a:t>process</a:t>
            </a:r>
            <a:r>
              <a:rPr lang="fr-CA" sz="1000" dirty="0">
                <a:latin typeface="Courier New" pitchFamily="49" charset="0"/>
                <a:cs typeface="Courier New" pitchFamily="49" charset="0"/>
              </a:rPr>
              <a:t>;</a:t>
            </a:r>
            <a:endParaRPr lang="fr-CA" sz="1000" dirty="0">
              <a:latin typeface="Courier New" pitchFamily="49" charset="0"/>
              <a:ea typeface="Times New Roman"/>
              <a:cs typeface="Courier New" pitchFamily="49" charset="0"/>
            </a:endParaRPr>
          </a:p>
          <a:p>
            <a:pPr marL="0" marR="0" algn="just">
              <a:spcBef>
                <a:spcPts val="0"/>
              </a:spcBef>
              <a:spcAft>
                <a:spcPts val="0"/>
              </a:spcAft>
              <a:tabLst>
                <a:tab pos="230188" algn="l"/>
                <a:tab pos="461963" algn="l"/>
                <a:tab pos="684213" algn="l"/>
              </a:tabLst>
            </a:pPr>
            <a:endParaRPr lang="fr-CA" sz="1000" dirty="0">
              <a:latin typeface="Courier New" pitchFamily="49" charset="0"/>
              <a:ea typeface="Times New Roman"/>
              <a:cs typeface="Courier New" pitchFamily="49" charset="0"/>
            </a:endParaRPr>
          </a:p>
        </p:txBody>
      </p:sp>
    </p:spTree>
    <p:extLst>
      <p:ext uri="{BB962C8B-B14F-4D97-AF65-F5344CB8AC3E}">
        <p14:creationId xmlns:p14="http://schemas.microsoft.com/office/powerpoint/2010/main" val="37693196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Vous devriez maintenant être capable de …</a:t>
            </a:r>
            <a:endParaRPr lang="fr-CA" dirty="0"/>
          </a:p>
        </p:txBody>
      </p:sp>
      <p:sp>
        <p:nvSpPr>
          <p:cNvPr id="4" name="Espace réservé du contenu 3"/>
          <p:cNvSpPr>
            <a:spLocks noGrp="1"/>
          </p:cNvSpPr>
          <p:nvPr>
            <p:ph idx="1"/>
          </p:nvPr>
        </p:nvSpPr>
        <p:spPr/>
        <p:txBody>
          <a:bodyPr/>
          <a:lstStyle/>
          <a:p>
            <a:r>
              <a:rPr lang="fr-CA" sz="1800" dirty="0"/>
              <a:t>Utiliser les fonctions de lecture et d’écriture de fichiers en VHDL. (B3)</a:t>
            </a:r>
            <a:endParaRPr lang="fr-FR" sz="1900" dirty="0"/>
          </a:p>
        </p:txBody>
      </p:sp>
      <p:sp>
        <p:nvSpPr>
          <p:cNvPr id="3" name="Espace réservé du numéro de diapositive 2"/>
          <p:cNvSpPr>
            <a:spLocks noGrp="1"/>
          </p:cNvSpPr>
          <p:nvPr>
            <p:ph type="sldNum" sz="quarter" idx="10"/>
          </p:nvPr>
        </p:nvSpPr>
        <p:spPr/>
        <p:txBody>
          <a:bodyPr/>
          <a:lstStyle/>
          <a:p>
            <a:pPr>
              <a:defRPr/>
            </a:pPr>
            <a:fld id="{D28BE8E4-6591-45C6-A272-62105CCA8EB3}" type="slidenum">
              <a:rPr lang="fr-CA" smtClean="0"/>
              <a:pPr>
                <a:defRPr/>
              </a:pPr>
              <a:t>7</a:t>
            </a:fld>
            <a:endParaRPr lang="fr-CA"/>
          </a:p>
        </p:txBody>
      </p:sp>
      <p:graphicFrame>
        <p:nvGraphicFramePr>
          <p:cNvPr id="5" name="Tableau 4"/>
          <p:cNvGraphicFramePr>
            <a:graphicFrameLocks noGrp="1"/>
          </p:cNvGraphicFramePr>
          <p:nvPr>
            <p:extLst/>
          </p:nvPr>
        </p:nvGraphicFramePr>
        <p:xfrm>
          <a:off x="6934200" y="5029203"/>
          <a:ext cx="4745264" cy="1592748"/>
        </p:xfrm>
        <a:graphic>
          <a:graphicData uri="http://schemas.openxmlformats.org/drawingml/2006/table">
            <a:tbl>
              <a:tblPr firstRow="1" bandRow="1">
                <a:tableStyleId>{5C22544A-7EE6-4342-B048-85BDC9FD1C3A}</a:tableStyleId>
              </a:tblPr>
              <a:tblGrid>
                <a:gridCol w="533400"/>
                <a:gridCol w="4211864"/>
              </a:tblGrid>
              <a:tr h="259080">
                <a:tc>
                  <a:txBody>
                    <a:bodyPr/>
                    <a:lstStyle/>
                    <a:p>
                      <a:r>
                        <a:rPr lang="fr-CA" sz="1100" dirty="0" smtClean="0"/>
                        <a:t>Code</a:t>
                      </a:r>
                      <a:endParaRPr lang="fr-FR" sz="1100" dirty="0"/>
                    </a:p>
                  </a:txBody>
                  <a:tcPr/>
                </a:tc>
                <a:tc>
                  <a:txBody>
                    <a:bodyPr/>
                    <a:lstStyle/>
                    <a:p>
                      <a:r>
                        <a:rPr lang="fr-CA" sz="1100" dirty="0" smtClean="0"/>
                        <a:t>Niveau (http://fr.wikipedia.org/wiki/Taxonomie_de_Bloom)</a:t>
                      </a:r>
                      <a:endParaRPr lang="fr-FR" sz="1100" dirty="0"/>
                    </a:p>
                  </a:txBody>
                  <a:tcPr/>
                </a:tc>
              </a:tr>
              <a:tr h="259080">
                <a:tc>
                  <a:txBody>
                    <a:bodyPr/>
                    <a:lstStyle/>
                    <a:p>
                      <a:r>
                        <a:rPr lang="fr-CA" sz="1100" dirty="0" smtClean="0"/>
                        <a:t>B1</a:t>
                      </a:r>
                      <a:endParaRPr lang="fr-FR" sz="1100" dirty="0"/>
                    </a:p>
                  </a:txBody>
                  <a:tcPr/>
                </a:tc>
                <a:tc>
                  <a:txBody>
                    <a:bodyPr/>
                    <a:lstStyle/>
                    <a:p>
                      <a:r>
                        <a:rPr lang="fr-CA" sz="1100" dirty="0" smtClean="0"/>
                        <a:t>Connaissance</a:t>
                      </a:r>
                      <a:r>
                        <a:rPr lang="fr-CA" sz="1100" baseline="0" dirty="0" smtClean="0"/>
                        <a:t> – mémoriser de l’information.</a:t>
                      </a:r>
                      <a:endParaRPr lang="fr-FR" sz="1100" dirty="0"/>
                    </a:p>
                  </a:txBody>
                  <a:tcPr/>
                </a:tc>
              </a:tr>
              <a:tr h="259080">
                <a:tc>
                  <a:txBody>
                    <a:bodyPr/>
                    <a:lstStyle/>
                    <a:p>
                      <a:r>
                        <a:rPr lang="fr-CA" sz="1100" dirty="0" smtClean="0"/>
                        <a:t>B2</a:t>
                      </a:r>
                      <a:endParaRPr lang="fr-FR" sz="1100" dirty="0"/>
                    </a:p>
                  </a:txBody>
                  <a:tcPr/>
                </a:tc>
                <a:tc>
                  <a:txBody>
                    <a:bodyPr/>
                    <a:lstStyle/>
                    <a:p>
                      <a:r>
                        <a:rPr lang="fr-CA" sz="1100" dirty="0" smtClean="0"/>
                        <a:t>Compréhension</a:t>
                      </a:r>
                      <a:r>
                        <a:rPr lang="fr-CA" sz="1100" baseline="0" dirty="0" smtClean="0"/>
                        <a:t> – interpréter l’information.</a:t>
                      </a:r>
                      <a:endParaRPr lang="fr-FR" sz="1100" dirty="0"/>
                    </a:p>
                  </a:txBody>
                  <a:tcPr/>
                </a:tc>
              </a:tr>
              <a:tr h="271836">
                <a:tc>
                  <a:txBody>
                    <a:bodyPr/>
                    <a:lstStyle/>
                    <a:p>
                      <a:r>
                        <a:rPr lang="fr-CA" sz="1100" dirty="0" smtClean="0"/>
                        <a:t>B3</a:t>
                      </a:r>
                      <a:endParaRPr lang="fr-FR" sz="1100" dirty="0"/>
                    </a:p>
                  </a:txBody>
                  <a:tcPr/>
                </a:tc>
                <a:tc>
                  <a:txBody>
                    <a:bodyPr/>
                    <a:lstStyle/>
                    <a:p>
                      <a:r>
                        <a:rPr lang="fr-CA" sz="1100" dirty="0" smtClean="0"/>
                        <a:t>Application – confronter les connaissances à des cas pratiques</a:t>
                      </a:r>
                      <a:r>
                        <a:rPr lang="fr-CA" sz="1100" baseline="0" dirty="0" smtClean="0"/>
                        <a:t> simples.</a:t>
                      </a:r>
                      <a:endParaRPr lang="fr-FR" sz="1100" dirty="0"/>
                    </a:p>
                  </a:txBody>
                  <a:tcPr/>
                </a:tc>
              </a:tr>
              <a:tr h="271836">
                <a:tc>
                  <a:txBody>
                    <a:bodyPr/>
                    <a:lstStyle/>
                    <a:p>
                      <a:r>
                        <a:rPr lang="fr-CA" sz="1100" dirty="0" smtClean="0"/>
                        <a:t>B4</a:t>
                      </a:r>
                      <a:endParaRPr lang="fr-FR" sz="1100" dirty="0"/>
                    </a:p>
                  </a:txBody>
                  <a:tcPr/>
                </a:tc>
                <a:tc>
                  <a:txBody>
                    <a:bodyPr/>
                    <a:lstStyle/>
                    <a:p>
                      <a:r>
                        <a:rPr lang="fr-CA" sz="1100" dirty="0" smtClean="0"/>
                        <a:t>Analyse – décomposer un problème, cas pratiques plus complexes.</a:t>
                      </a:r>
                      <a:endParaRPr lang="fr-FR" sz="1100" dirty="0"/>
                    </a:p>
                  </a:txBody>
                  <a:tcPr/>
                </a:tc>
              </a:tr>
              <a:tr h="271836">
                <a:tc>
                  <a:txBody>
                    <a:bodyPr/>
                    <a:lstStyle/>
                    <a:p>
                      <a:r>
                        <a:rPr lang="fr-CA" sz="1100" dirty="0" smtClean="0"/>
                        <a:t>B5</a:t>
                      </a:r>
                      <a:endParaRPr lang="fr-FR" sz="1100" dirty="0"/>
                    </a:p>
                  </a:txBody>
                  <a:tcPr/>
                </a:tc>
                <a:tc>
                  <a:txBody>
                    <a:bodyPr/>
                    <a:lstStyle/>
                    <a:p>
                      <a:r>
                        <a:rPr lang="fr-CA" sz="1100" dirty="0" smtClean="0"/>
                        <a:t>Synthèse – expression personnelle, cas pratiques plus complexes.</a:t>
                      </a:r>
                      <a:endParaRPr lang="fr-FR" sz="1100" dirty="0"/>
                    </a:p>
                  </a:txBody>
                  <a:tcPr/>
                </a:tc>
              </a:tr>
            </a:tbl>
          </a:graphicData>
        </a:graphic>
      </p:graphicFrame>
    </p:spTree>
    <p:extLst>
      <p:ext uri="{BB962C8B-B14F-4D97-AF65-F5344CB8AC3E}">
        <p14:creationId xmlns:p14="http://schemas.microsoft.com/office/powerpoint/2010/main" val="214199947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esentationCou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1Introduction</Template>
  <TotalTime>4644</TotalTime>
  <Words>518</Words>
  <Application>Microsoft Macintosh PowerPoint</Application>
  <PresentationFormat>Personnalisé</PresentationFormat>
  <Paragraphs>160</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presentationCours</vt:lpstr>
      <vt:lpstr>Entrées et sorties par fichiers en VHDL</vt:lpstr>
      <vt:lpstr>Entrées et sorties par fichiers en VHDL Sujets de ce thème</vt:lpstr>
      <vt:lpstr>Banc d’essai et entrées et sorties par fichiers en VHDL</vt:lpstr>
      <vt:lpstr>Exemple Module à vérifier et fichier de stimuli et réponses</vt:lpstr>
      <vt:lpstr>Exemple: banc d’essai avec lecture de stimuli et de réponses</vt:lpstr>
      <vt:lpstr>Exemple: banc d’essai avec stimuli et écriture des réponses dans un fichier</vt:lpstr>
      <vt:lpstr>Vous devriez maintenant être capable de …</vt:lpstr>
    </vt:vector>
  </TitlesOfParts>
  <Company>POLYMTL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Pierre Langlois</dc:creator>
  <cp:lastModifiedBy>Pierre Langlois</cp:lastModifiedBy>
  <cp:revision>551</cp:revision>
  <dcterms:created xsi:type="dcterms:W3CDTF">2009-09-03T13:30:34Z</dcterms:created>
  <dcterms:modified xsi:type="dcterms:W3CDTF">2014-10-24T22:17:37Z</dcterms:modified>
</cp:coreProperties>
</file>