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4" r:id="rId3"/>
    <p:sldId id="305" r:id="rId4"/>
    <p:sldId id="306" r:id="rId5"/>
    <p:sldId id="307" r:id="rId6"/>
    <p:sldId id="313" r:id="rId7"/>
    <p:sldId id="315" r:id="rId8"/>
    <p:sldId id="316" r:id="rId9"/>
    <p:sldId id="317" r:id="rId10"/>
    <p:sldId id="318" r:id="rId11"/>
    <p:sldId id="310" r:id="rId12"/>
    <p:sldId id="311" r:id="rId13"/>
    <p:sldId id="312" r:id="rId14"/>
    <p:sldId id="303" r:id="rId15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17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3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53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7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886" algn="l" defTabSz="91435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062" algn="l" defTabSz="91435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240" algn="l" defTabSz="91435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418" algn="l" defTabSz="91435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92" d="100"/>
          <a:sy n="92" d="100"/>
        </p:scale>
        <p:origin x="102" y="714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2016-08-16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16/08/2016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5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616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fr-CA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1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1"/>
            <a:ext cx="2743200" cy="2616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l"/>
            <a:r>
              <a:rPr lang="fr-CA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1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3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3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52"/>
            <a:ext cx="4673600" cy="1538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4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4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2" y="6417334"/>
            <a:ext cx="859171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178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354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532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709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Tests de boîte blanche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Couverture de code</a:t>
            </a:r>
            <a:br>
              <a:rPr lang="fr-CA" dirty="0"/>
            </a:br>
            <a:r>
              <a:rPr lang="fr-CA" dirty="0"/>
              <a:t>Exemple</a:t>
            </a:r>
            <a:endParaRPr lang="fr-CA" dirty="0" smtClean="0"/>
          </a:p>
        </p:txBody>
      </p:sp>
      <p:sp>
        <p:nvSpPr>
          <p:cNvPr id="36867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Avec les vecteurs de test</a:t>
            </a:r>
            <a:r>
              <a:rPr lang="fr-CA" dirty="0"/>
              <a:t>: (0,0,0), (255,255,255), (20, 50, 0</a:t>
            </a:r>
            <a:r>
              <a:rPr lang="fr-CA" dirty="0" smtClean="0"/>
              <a:t>), (50, 20, 0)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5C9682-1EA9-4B1F-9254-49C747B35B5D}" type="slidenum">
              <a:rPr lang="fr-CA"/>
              <a:pPr>
                <a:defRPr/>
              </a:pPr>
              <a:t>10</a:t>
            </a:fld>
            <a:endParaRPr lang="fr-CA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2057400"/>
            <a:ext cx="8512493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90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Création de vecteurs de test selon la couverture de code</a:t>
            </a:r>
          </a:p>
        </p:txBody>
      </p:sp>
      <p:sp>
        <p:nvSpPr>
          <p:cNvPr id="39939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Les métriques de couverture de code complètent les autres types de tests et donnent une certaine assurance au concepteur que le circuit est bien vérifié.</a:t>
            </a:r>
          </a:p>
          <a:p>
            <a:r>
              <a:rPr lang="fr-CA" dirty="0" smtClean="0"/>
              <a:t>Un bon ensemble de vecteurs de tests produit une couverture de code de 100%.</a:t>
            </a:r>
          </a:p>
          <a:p>
            <a:r>
              <a:rPr lang="fr-CA" dirty="0" smtClean="0"/>
              <a:t>Une couverture de code de 100% n’implique pas que l’ensemble de vecteurs de tests soit bon!</a:t>
            </a:r>
          </a:p>
          <a:p>
            <a:r>
              <a:rPr lang="fr-CA" dirty="0" smtClean="0"/>
              <a:t>Une couverture de 100% pour un ensemble de vecteurs de test ne garantit pas que le circuit rencontre toutes ses spécifications.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Il peut y avoir des exceptions, comme par exemple:</a:t>
            </a:r>
          </a:p>
          <a:p>
            <a:pPr lvl="1"/>
            <a:r>
              <a:rPr lang="fr-CA" dirty="0"/>
              <a:t>des énoncés qui sont en place pour protéger le système lors d’entrées non valides</a:t>
            </a:r>
          </a:p>
          <a:p>
            <a:pPr lvl="1"/>
            <a:r>
              <a:rPr lang="fr-CA" dirty="0"/>
              <a:t>des énoncés pour ramener le système dans un état valide à partir d’un état non valide</a:t>
            </a:r>
          </a:p>
          <a:p>
            <a:pPr>
              <a:buNone/>
            </a:pPr>
            <a:r>
              <a:rPr lang="fr-CA" dirty="0"/>
              <a:t>	Ces deux cas nécessitent des vecteurs de test spéciaux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30A573-EC0B-429F-B673-CC73BE3C9B42}" type="slidenum">
              <a:rPr lang="fr-CA"/>
              <a:pPr>
                <a:defRPr/>
              </a:pPr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545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Couverture de paramètres d’opération</a:t>
            </a:r>
          </a:p>
        </p:txBody>
      </p:sp>
      <p:sp>
        <p:nvSpPr>
          <p:cNvPr id="40963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couverture de code n’indique que si certaines situations ont été exercées ou non, sans égard à la fonctionnalité du système.</a:t>
            </a:r>
          </a:p>
          <a:p>
            <a:r>
              <a:rPr lang="fr-CA" dirty="0" smtClean="0"/>
              <a:t>Un test plus puissant consiste à identifier les paramètres d’opération du système et à vérifier la couverture des valeurs possibles de ceux-ci.</a:t>
            </a:r>
          </a:p>
          <a:p>
            <a:r>
              <a:rPr lang="fr-CA" dirty="0" smtClean="0"/>
              <a:t>Par exemple, pour une file d’attente, un paramètre serait le nombre d’éléments dans la file. Il est important de vérifier l’opération de la file quand celle-ci est vide, presque vide, pleine et presque pleine, ainsi qu’en situations mitoyennes.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Pour obtenir la couverture des paramètres d’opération, les étapes suivantes peuvent être suivies :</a:t>
            </a:r>
          </a:p>
          <a:p>
            <a:pPr lvl="1"/>
            <a:r>
              <a:rPr lang="fr-CA" dirty="0"/>
              <a:t>Énumérer les paramètres d’opération du module;</a:t>
            </a:r>
          </a:p>
          <a:p>
            <a:pPr lvl="1"/>
            <a:r>
              <a:rPr lang="fr-CA" dirty="0"/>
              <a:t>Pour chaque paramètre, déterminer la gamme des valeurs possibles et identifier les valeurs qui doivent absolument être vérifiées et dans quelles circonstances;</a:t>
            </a:r>
          </a:p>
          <a:p>
            <a:pPr lvl="1"/>
            <a:r>
              <a:rPr lang="fr-CA" dirty="0"/>
              <a:t>Instrumenter le code afin de noter les valeurs de paramètre utilisées;</a:t>
            </a:r>
          </a:p>
          <a:p>
            <a:pPr lvl="1"/>
            <a:r>
              <a:rPr lang="fr-CA" dirty="0"/>
              <a:t>Simuler le système; et,</a:t>
            </a:r>
          </a:p>
          <a:p>
            <a:pPr lvl="1"/>
            <a:r>
              <a:rPr lang="fr-CA" dirty="0"/>
              <a:t>Calculer le rapport des valeurs utilisées sur le nombre de valeurs totales;</a:t>
            </a:r>
          </a:p>
          <a:p>
            <a:pPr lvl="1"/>
            <a:r>
              <a:rPr lang="fr-CA" dirty="0"/>
              <a:t>Établir si les valeurs à vérifier l’ont été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4D513F-F6EC-4F4F-81F1-AD282B26A6DF}" type="slidenum">
              <a:rPr lang="fr-CA"/>
              <a:pPr>
                <a:defRPr/>
              </a:pPr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761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Couverture fonctionnelle</a:t>
            </a:r>
          </a:p>
        </p:txBody>
      </p:sp>
      <p:sp>
        <p:nvSpPr>
          <p:cNvPr id="41987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Dans ce genre de couverture, on énumère toutes les fonctions que le système doit pouvoir effectuer.</a:t>
            </a:r>
          </a:p>
          <a:p>
            <a:r>
              <a:rPr lang="fr-CA" dirty="0" smtClean="0"/>
              <a:t>Par exemple, dans un processeur, il doit être possible de transférer la valeur d’un registre vers un autre.</a:t>
            </a:r>
          </a:p>
          <a:p>
            <a:r>
              <a:rPr lang="fr-CA" dirty="0" smtClean="0"/>
              <a:t>On doit donc choisir des vecteurs de test qui exercent chacune des fonctions de la spécification.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035CC9-DD0F-4ACF-9067-37AB5E24A9D5}" type="slidenum">
              <a:rPr lang="fr-CA"/>
              <a:pPr>
                <a:defRPr/>
              </a:pPr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203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Décrire quelques types de tests de boîte blanche. (B2)</a:t>
            </a:r>
          </a:p>
          <a:p>
            <a:r>
              <a:rPr lang="fr-CA" dirty="0"/>
              <a:t>La couverture de code: décrire et utiliser. (B2, B3)</a:t>
            </a:r>
          </a:p>
          <a:p>
            <a:r>
              <a:rPr lang="fr-CA" dirty="0" smtClean="0"/>
              <a:t>La couverture </a:t>
            </a:r>
            <a:r>
              <a:rPr lang="fr-CA" dirty="0"/>
              <a:t>de paramètres d’opération et </a:t>
            </a:r>
            <a:r>
              <a:rPr lang="fr-CA" dirty="0" smtClean="0"/>
              <a:t>la couverture </a:t>
            </a:r>
            <a:r>
              <a:rPr lang="fr-CA" dirty="0"/>
              <a:t>fonctionnelle: décrire et utiliser. (B2, B3)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14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54495"/>
              </p:ext>
            </p:extLst>
          </p:nvPr>
        </p:nvGraphicFramePr>
        <p:xfrm>
          <a:off x="6934200" y="5029202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259080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–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Tests de boîte blanche</a:t>
            </a:r>
            <a:br>
              <a:rPr lang="fr-CA" dirty="0" smtClean="0"/>
            </a:br>
            <a:r>
              <a:rPr lang="fr-CA" dirty="0"/>
              <a:t>S</a:t>
            </a:r>
            <a:r>
              <a:rPr lang="fr-CA" dirty="0" smtClean="0"/>
              <a:t>ujets 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Définitions</a:t>
            </a:r>
            <a:endParaRPr lang="fr-CA" dirty="0"/>
          </a:p>
          <a:p>
            <a:r>
              <a:rPr lang="fr-CA" dirty="0"/>
              <a:t>La couverture de </a:t>
            </a:r>
            <a:r>
              <a:rPr lang="fr-CA" dirty="0" smtClean="0"/>
              <a:t>code</a:t>
            </a:r>
          </a:p>
          <a:p>
            <a:r>
              <a:rPr lang="fr-CA" dirty="0" smtClean="0"/>
              <a:t>La couverture </a:t>
            </a:r>
            <a:r>
              <a:rPr lang="fr-CA" dirty="0"/>
              <a:t>de paramètres </a:t>
            </a:r>
            <a:r>
              <a:rPr lang="fr-CA" dirty="0" smtClean="0"/>
              <a:t>d’opération</a:t>
            </a:r>
          </a:p>
          <a:p>
            <a:r>
              <a:rPr lang="fr-CA" dirty="0" smtClean="0"/>
              <a:t>La couverture fonctionnelle</a:t>
            </a:r>
            <a:endParaRPr lang="fr-FR" sz="2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226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Tests de boîte blanche (ou tests structurels)</a:t>
            </a:r>
          </a:p>
        </p:txBody>
      </p:sp>
      <p:sp>
        <p:nvSpPr>
          <p:cNvPr id="34819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 terme « test de boîte blanche » fait référence à un test qui nécessite de connaître le fonctionnement interne du système.</a:t>
            </a:r>
          </a:p>
          <a:p>
            <a:r>
              <a:rPr lang="fr-CA" dirty="0" smtClean="0"/>
              <a:t>En anglais:</a:t>
            </a:r>
            <a:br>
              <a:rPr lang="fr-CA" dirty="0" smtClean="0"/>
            </a:br>
            <a:r>
              <a:rPr lang="fr-CA" i="1" dirty="0" smtClean="0"/>
              <a:t>white box</a:t>
            </a:r>
            <a:r>
              <a:rPr lang="fr-CA" dirty="0" smtClean="0"/>
              <a:t>, </a:t>
            </a:r>
            <a:r>
              <a:rPr lang="fr-CA" i="1" dirty="0" smtClean="0"/>
              <a:t>glass box</a:t>
            </a:r>
            <a:r>
              <a:rPr lang="fr-CA" dirty="0" smtClean="0"/>
              <a:t>, </a:t>
            </a:r>
            <a:r>
              <a:rPr lang="fr-CA" i="1" dirty="0" err="1" smtClean="0"/>
              <a:t>clear</a:t>
            </a:r>
            <a:r>
              <a:rPr lang="fr-CA" i="1" dirty="0" smtClean="0"/>
              <a:t> box</a:t>
            </a:r>
            <a:r>
              <a:rPr lang="fr-CA" dirty="0" smtClean="0"/>
              <a:t>, </a:t>
            </a:r>
            <a:r>
              <a:rPr lang="fr-CA" i="1" dirty="0" smtClean="0"/>
              <a:t>structural test</a:t>
            </a:r>
            <a:r>
              <a:rPr lang="fr-CA" dirty="0" smtClean="0"/>
              <a:t>.</a:t>
            </a:r>
          </a:p>
          <a:p>
            <a:r>
              <a:rPr lang="fr-CA" dirty="0" smtClean="0"/>
              <a:t>En s’appuyant sur des principes de couverture, on peut calculer des métriques permettant de déterminer à quel point le test a stimulé le système.</a:t>
            </a:r>
          </a:p>
          <a:p>
            <a:r>
              <a:rPr lang="fr-CA" dirty="0" smtClean="0"/>
              <a:t>Les tests de boîte blanche ne permettent pas en général de découvrir les fonctionnalités manquantes du système.</a:t>
            </a:r>
          </a:p>
          <a:p>
            <a:endParaRPr lang="fr-CA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CEDE48-FFD3-42CE-A9DE-FC10F81AD7DA}" type="slidenum">
              <a:rPr lang="fr-CA" b="1"/>
              <a:pPr>
                <a:defRPr/>
              </a:pPr>
              <a:t>3</a:t>
            </a:fld>
            <a:endParaRPr lang="fr-CA" b="1"/>
          </a:p>
        </p:txBody>
      </p:sp>
      <p:grpSp>
        <p:nvGrpSpPr>
          <p:cNvPr id="23" name="Groupe 36"/>
          <p:cNvGrpSpPr>
            <a:grpSpLocks/>
          </p:cNvGrpSpPr>
          <p:nvPr/>
        </p:nvGrpSpPr>
        <p:grpSpPr bwMode="auto">
          <a:xfrm>
            <a:off x="6172200" y="2133600"/>
            <a:ext cx="5916177" cy="3536877"/>
            <a:chOff x="1205532" y="3429001"/>
            <a:chExt cx="6795468" cy="2743200"/>
          </a:xfrm>
        </p:grpSpPr>
        <p:sp>
          <p:nvSpPr>
            <p:cNvPr id="24" name="Rectangle 23"/>
            <p:cNvSpPr/>
            <p:nvPr/>
          </p:nvSpPr>
          <p:spPr>
            <a:xfrm>
              <a:off x="1828801" y="3429001"/>
              <a:ext cx="5486400" cy="2743200"/>
            </a:xfrm>
            <a:prstGeom prst="rect">
              <a:avLst/>
            </a:prstGeom>
            <a:noFill/>
            <a:ln>
              <a:solidFill>
                <a:srgbClr val="7030A0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CA" b="1"/>
            </a:p>
          </p:txBody>
        </p:sp>
        <p:cxnSp>
          <p:nvCxnSpPr>
            <p:cNvPr id="26" name="Connecteur droit avec flèche 25"/>
            <p:cNvCxnSpPr>
              <a:endCxn id="24" idx="1"/>
            </p:cNvCxnSpPr>
            <p:nvPr/>
          </p:nvCxnSpPr>
          <p:spPr>
            <a:xfrm>
              <a:off x="1205532" y="4800600"/>
              <a:ext cx="623267" cy="1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avec flèche 26"/>
            <p:cNvCxnSpPr>
              <a:stCxn id="24" idx="3"/>
            </p:cNvCxnSpPr>
            <p:nvPr/>
          </p:nvCxnSpPr>
          <p:spPr>
            <a:xfrm flipV="1">
              <a:off x="7315201" y="4799806"/>
              <a:ext cx="685799" cy="794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590800" y="3810000"/>
              <a:ext cx="990600" cy="6096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7030A0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CA" b="1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00400" y="5029200"/>
              <a:ext cx="1143000" cy="838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7030A0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CA" b="1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343400" y="3962400"/>
              <a:ext cx="1143000" cy="8382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7030A0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CA" b="1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334000" y="5029200"/>
              <a:ext cx="457200" cy="9906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7030A0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CA" b="1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172200" y="3581400"/>
              <a:ext cx="838200" cy="24384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7030A0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CA" b="1"/>
            </a:p>
          </p:txBody>
        </p:sp>
        <p:cxnSp>
          <p:nvCxnSpPr>
            <p:cNvPr id="37" name="Connecteur droit avec flèche 36"/>
            <p:cNvCxnSpPr>
              <a:stCxn id="24" idx="1"/>
              <a:endCxn id="28" idx="1"/>
            </p:cNvCxnSpPr>
            <p:nvPr/>
          </p:nvCxnSpPr>
          <p:spPr>
            <a:xfrm rot="10800000" flipH="1">
              <a:off x="1828800" y="4114800"/>
              <a:ext cx="762000" cy="685800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/>
            <p:cNvCxnSpPr>
              <a:stCxn id="28" idx="3"/>
              <a:endCxn id="32" idx="1"/>
            </p:cNvCxnSpPr>
            <p:nvPr/>
          </p:nvCxnSpPr>
          <p:spPr>
            <a:xfrm>
              <a:off x="3581400" y="4114800"/>
              <a:ext cx="762000" cy="266700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avec flèche 38"/>
            <p:cNvCxnSpPr>
              <a:stCxn id="28" idx="2"/>
              <a:endCxn id="30" idx="0"/>
            </p:cNvCxnSpPr>
            <p:nvPr/>
          </p:nvCxnSpPr>
          <p:spPr>
            <a:xfrm rot="16200000" flipH="1">
              <a:off x="3124200" y="4381500"/>
              <a:ext cx="609600" cy="685800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avec flèche 39"/>
            <p:cNvCxnSpPr>
              <a:stCxn id="30" idx="3"/>
              <a:endCxn id="32" idx="2"/>
            </p:cNvCxnSpPr>
            <p:nvPr/>
          </p:nvCxnSpPr>
          <p:spPr>
            <a:xfrm flipV="1">
              <a:off x="4343400" y="4800600"/>
              <a:ext cx="571500" cy="647700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avec flèche 40"/>
            <p:cNvCxnSpPr>
              <a:stCxn id="30" idx="3"/>
              <a:endCxn id="34" idx="1"/>
            </p:cNvCxnSpPr>
            <p:nvPr/>
          </p:nvCxnSpPr>
          <p:spPr>
            <a:xfrm>
              <a:off x="4343400" y="5448300"/>
              <a:ext cx="990600" cy="76200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avec flèche 41"/>
            <p:cNvCxnSpPr>
              <a:stCxn id="34" idx="3"/>
              <a:endCxn id="36" idx="1"/>
            </p:cNvCxnSpPr>
            <p:nvPr/>
          </p:nvCxnSpPr>
          <p:spPr>
            <a:xfrm flipV="1">
              <a:off x="5791200" y="4800600"/>
              <a:ext cx="381000" cy="723900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avec flèche 42"/>
            <p:cNvCxnSpPr>
              <a:stCxn id="32" idx="3"/>
              <a:endCxn id="36" idx="1"/>
            </p:cNvCxnSpPr>
            <p:nvPr/>
          </p:nvCxnSpPr>
          <p:spPr>
            <a:xfrm>
              <a:off x="5486400" y="4381500"/>
              <a:ext cx="685800" cy="419100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avec flèche 43"/>
            <p:cNvCxnSpPr>
              <a:stCxn id="36" idx="3"/>
              <a:endCxn id="24" idx="3"/>
            </p:cNvCxnSpPr>
            <p:nvPr/>
          </p:nvCxnSpPr>
          <p:spPr>
            <a:xfrm>
              <a:off x="7010400" y="4800600"/>
              <a:ext cx="304800" cy="1588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347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Couverture de code</a:t>
            </a:r>
          </a:p>
        </p:txBody>
      </p:sp>
      <p:sp>
        <p:nvSpPr>
          <p:cNvPr id="35843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Dans la couverture de code, on choisit des vecteurs de test pour exercer un élément particulier du design ou de sa description.</a:t>
            </a:r>
          </a:p>
          <a:p>
            <a:r>
              <a:rPr lang="fr-CA" dirty="0" smtClean="0"/>
              <a:t>Il y en a plusieurs :</a:t>
            </a:r>
          </a:p>
          <a:p>
            <a:pPr lvl="1"/>
            <a:r>
              <a:rPr lang="fr-CA" u="sng" dirty="0" smtClean="0"/>
              <a:t>Couverture d’énoncés</a:t>
            </a:r>
            <a:r>
              <a:rPr lang="fr-CA" dirty="0" smtClean="0"/>
              <a:t> : pourcentage des énoncés du code exécutés.</a:t>
            </a:r>
          </a:p>
          <a:p>
            <a:pPr lvl="1"/>
            <a:r>
              <a:rPr lang="fr-CA" u="sng" dirty="0" smtClean="0"/>
              <a:t>Couverture de blocs</a:t>
            </a:r>
            <a:r>
              <a:rPr lang="fr-CA" dirty="0" smtClean="0"/>
              <a:t> : pourcentage de blocs d’énoncés délimités par des structures de contrôle qui ont été exécutés. Cette métrique a l’avantage d’être plus représentative que la couverture d’énoncés, parce que les blocs comportant plusieurs énoncés n’ont pas un poids plus important que les autres.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fr-CA" u="sng" dirty="0"/>
              <a:t>Couverture de branchements</a:t>
            </a:r>
            <a:r>
              <a:rPr lang="fr-CA" dirty="0"/>
              <a:t> : pourcentage des choix de branchement exécutés</a:t>
            </a:r>
            <a:r>
              <a:rPr lang="fr-CA" dirty="0" smtClean="0"/>
              <a:t>.</a:t>
            </a:r>
            <a:endParaRPr lang="fr-CA" u="sng" dirty="0" smtClean="0"/>
          </a:p>
          <a:p>
            <a:pPr lvl="1"/>
            <a:r>
              <a:rPr lang="fr-CA" u="sng" dirty="0" smtClean="0"/>
              <a:t>Couverture d’expressions</a:t>
            </a:r>
            <a:r>
              <a:rPr lang="fr-CA" dirty="0" smtClean="0"/>
              <a:t> : pourcentage des composantes des expressions booléennes qui ont affecté la valeur de ces expressions.</a:t>
            </a:r>
          </a:p>
          <a:p>
            <a:pPr lvl="1"/>
            <a:r>
              <a:rPr lang="fr-CA" u="sng" dirty="0" smtClean="0"/>
              <a:t>Couverture d’états</a:t>
            </a:r>
            <a:r>
              <a:rPr lang="fr-CA" dirty="0" smtClean="0"/>
              <a:t> : pourcentage du nombre d’états visités.</a:t>
            </a:r>
          </a:p>
          <a:p>
            <a:pPr lvl="1"/>
            <a:r>
              <a:rPr lang="fr-CA" u="sng" dirty="0" smtClean="0"/>
              <a:t>Couverture de transitions</a:t>
            </a:r>
            <a:r>
              <a:rPr lang="fr-CA" dirty="0" smtClean="0"/>
              <a:t> : pourcentage des transitions de chaque état ayant été prises.</a:t>
            </a:r>
          </a:p>
          <a:p>
            <a:pPr lvl="1"/>
            <a:r>
              <a:rPr lang="fr-CA" u="sng" dirty="0" smtClean="0"/>
              <a:t>Couverture de changements de signaux</a:t>
            </a:r>
            <a:r>
              <a:rPr lang="fr-CA" dirty="0" smtClean="0"/>
              <a:t> : pourcentage de signaux binaires ayant passé de 0 à 1 et de 1 à 0.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56B2F2-1072-4E7C-B54D-285A70AEC803}" type="slidenum">
              <a:rPr lang="fr-CA"/>
              <a:pPr>
                <a:defRPr/>
              </a:pPr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552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Couverture de code</a:t>
            </a:r>
          </a:p>
        </p:txBody>
      </p:sp>
      <p:sp>
        <p:nvSpPr>
          <p:cNvPr id="38915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Pour chacune des couvertures possibles, on peut calculer une métrique qui exprime:</a:t>
            </a:r>
          </a:p>
          <a:p>
            <a:pPr lvl="1"/>
            <a:r>
              <a:rPr lang="fr-CA" dirty="0" smtClean="0"/>
              <a:t>le nombre de fois où chaque situation se produit; ou,</a:t>
            </a:r>
          </a:p>
          <a:p>
            <a:pPr lvl="1"/>
            <a:r>
              <a:rPr lang="fr-CA" dirty="0" smtClean="0"/>
              <a:t>le pourcentage des situations qui se sont produites.</a:t>
            </a:r>
          </a:p>
          <a:p>
            <a:r>
              <a:rPr lang="fr-CA" dirty="0" smtClean="0"/>
              <a:t>Par exemple, on voudrait atteindre 100% de couverture des énoncés. Si on n’est qu’à 90%, cela signifie qu’il faut stimuler le circuit avec d’autres vecteurs de test.</a:t>
            </a:r>
          </a:p>
          <a:p>
            <a:r>
              <a:rPr lang="fr-CA" dirty="0" smtClean="0"/>
              <a:t>Le code doit être instrumenté pour obtenir les métriques (par un outil).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Un outil </a:t>
            </a:r>
            <a:r>
              <a:rPr lang="fr-CA" dirty="0" smtClean="0"/>
              <a:t>peut </a:t>
            </a:r>
            <a:r>
              <a:rPr lang="fr-CA" dirty="0"/>
              <a:t>présenter l’information obtenue de façon conviviale pour faciliter la sélection de vecteurs de test.</a:t>
            </a:r>
          </a:p>
          <a:p>
            <a:r>
              <a:rPr lang="fr-CA" dirty="0"/>
              <a:t>Les différents éléments de couverture ne sont pas tous indépendants. Par exemple, la couverture d’états et la couverture de transitions sont effectivement des sous-ensembles de la couverture d’énoncés et de branchements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C3718-9652-4A3A-82A2-58A3A45657D7}" type="slidenum">
              <a:rPr lang="fr-CA"/>
              <a:pPr>
                <a:defRPr/>
              </a:pPr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469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Couverture de code</a:t>
            </a:r>
            <a:br>
              <a:rPr lang="fr-CA" dirty="0" smtClean="0"/>
            </a:br>
            <a:r>
              <a:rPr lang="fr-CA" dirty="0" smtClean="0"/>
              <a:t>Exemple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C6550E-F02D-4A10-94A0-F3BBFC7EEB46}" type="slidenum">
              <a:rPr lang="fr-CA"/>
              <a:pPr>
                <a:defRPr/>
              </a:pPr>
              <a:t>6</a:t>
            </a:fld>
            <a:endParaRPr lang="fr-CA"/>
          </a:p>
        </p:txBody>
      </p:sp>
      <p:sp>
        <p:nvSpPr>
          <p:cNvPr id="3" name="Rectangle 2"/>
          <p:cNvSpPr/>
          <p:nvPr/>
        </p:nvSpPr>
        <p:spPr>
          <a:xfrm>
            <a:off x="4953000" y="1295400"/>
            <a:ext cx="7035800" cy="510908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 lIns="121917" tIns="60958" rIns="121917" bIns="60958">
            <a:spAutoFit/>
          </a:bodyPr>
          <a:lstStyle/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library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ieee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use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ieee.numeric_std.all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entity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convRGB2CMYK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is</a:t>
            </a: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port (			   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rouge, vert, bleu : in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unsigned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(7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cyan, magenta, jaune, noir : out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unsigned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(7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0)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end convRGB2CMYK</a:t>
            </a:r>
            <a:r>
              <a:rPr lang="fr-CA" sz="9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architecture arch2 of convRGB2CMYK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is</a:t>
            </a: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begin</a:t>
            </a: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process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(rouge, vert, bleu)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variable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cyant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magentat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, jaunet, noirt1, noirt2 :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unsigned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(7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0) := (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others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=&gt; '0');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variable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c_ppe_m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m_ppe_j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j_ppe_c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std_logic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begin</a:t>
            </a: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cyant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:= 255 - rouge;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magentat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:= 255 - vert;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jaunet := 255 - bleu;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if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cyant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magentat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then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noirt1 :=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cyant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else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noirt1 :=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magentat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; end if;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if noirt1 &lt; jaunet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then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noirt2 := noirt1;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else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noirt2 := jaunet; end if;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cyan &lt;=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cyant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- noirt2;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magenta &lt;=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magentat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- noirt2;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jaune &lt;= jaunet - noirt2;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noir &lt;= noirt2;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end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process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end arch2</a:t>
            </a:r>
            <a:r>
              <a:rPr lang="fr-CA" sz="9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fr-F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" name="Image 9" descr="rgb2cmyk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447800"/>
            <a:ext cx="4033380" cy="21336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395" y="4235362"/>
            <a:ext cx="2696862" cy="1796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5"/>
          <p:cNvSpPr txBox="1">
            <a:spLocks noChangeArrowheads="1"/>
          </p:cNvSpPr>
          <p:nvPr/>
        </p:nvSpPr>
        <p:spPr bwMode="auto">
          <a:xfrm>
            <a:off x="304800" y="6031472"/>
            <a:ext cx="3733800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r>
              <a:rPr lang="fr-CA" sz="800" dirty="0">
                <a:latin typeface="Calibri" pitchFamily="34" charset="0"/>
              </a:rPr>
              <a:t>A. </a:t>
            </a:r>
            <a:r>
              <a:rPr lang="fr-CA" sz="800" dirty="0" err="1">
                <a:latin typeface="Calibri" pitchFamily="34" charset="0"/>
              </a:rPr>
              <a:t>Stodghill</a:t>
            </a:r>
            <a:r>
              <a:rPr lang="fr-CA" sz="800" dirty="0">
                <a:latin typeface="Calibri" pitchFamily="34" charset="0"/>
              </a:rPr>
              <a:t>, Tip </a:t>
            </a:r>
            <a:r>
              <a:rPr lang="fr-CA" sz="800" dirty="0" err="1">
                <a:latin typeface="Calibri" pitchFamily="34" charset="0"/>
              </a:rPr>
              <a:t>o’day</a:t>
            </a:r>
            <a:r>
              <a:rPr lang="fr-CA" sz="800" dirty="0">
                <a:latin typeface="Calibri" pitchFamily="34" charset="0"/>
              </a:rPr>
              <a:t>: </a:t>
            </a:r>
            <a:r>
              <a:rPr lang="fr-CA" sz="800" dirty="0" err="1">
                <a:latin typeface="Calibri" pitchFamily="34" charset="0"/>
              </a:rPr>
              <a:t>ask</a:t>
            </a:r>
            <a:r>
              <a:rPr lang="fr-CA" sz="800" dirty="0">
                <a:latin typeface="Calibri" pitchFamily="34" charset="0"/>
              </a:rPr>
              <a:t> for a </a:t>
            </a:r>
            <a:r>
              <a:rPr lang="fr-CA" sz="800" dirty="0" err="1">
                <a:latin typeface="Calibri" pitchFamily="34" charset="0"/>
              </a:rPr>
              <a:t>a</a:t>
            </a:r>
            <a:r>
              <a:rPr lang="fr-CA" sz="800" dirty="0">
                <a:latin typeface="Calibri" pitchFamily="34" charset="0"/>
              </a:rPr>
              <a:t> </a:t>
            </a:r>
            <a:r>
              <a:rPr lang="fr-CA" sz="800" dirty="0" err="1">
                <a:latin typeface="Calibri" pitchFamily="34" charset="0"/>
              </a:rPr>
              <a:t>refill</a:t>
            </a:r>
            <a:r>
              <a:rPr lang="fr-CA" sz="800" dirty="0">
                <a:latin typeface="Calibri" pitchFamily="34" charset="0"/>
              </a:rPr>
              <a:t>, Green Options, 2007/06/18. Consulté le 4 septembre 2009, tiré de http://greenoptions.com/tag/ink-cartridge</a:t>
            </a:r>
          </a:p>
        </p:txBody>
      </p:sp>
    </p:spTree>
    <p:extLst>
      <p:ext uri="{BB962C8B-B14F-4D97-AF65-F5344CB8AC3E}">
        <p14:creationId xmlns:p14="http://schemas.microsoft.com/office/powerpoint/2010/main" val="145876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Couverture de code</a:t>
            </a:r>
            <a:br>
              <a:rPr lang="fr-CA" dirty="0"/>
            </a:br>
            <a:r>
              <a:rPr lang="fr-CA" dirty="0"/>
              <a:t>Exemple</a:t>
            </a:r>
            <a:endParaRPr lang="fr-CA" dirty="0" smtClean="0"/>
          </a:p>
        </p:txBody>
      </p:sp>
      <p:sp>
        <p:nvSpPr>
          <p:cNvPr id="36867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Avec les vecteurs de test: (</a:t>
            </a:r>
            <a:r>
              <a:rPr lang="fr-CA" dirty="0"/>
              <a:t>0,0,0), (255,255,255</a:t>
            </a:r>
            <a:r>
              <a:rPr lang="fr-CA" dirty="0" smtClean="0"/>
              <a:t>)	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5C9682-1EA9-4B1F-9254-49C747B35B5D}" type="slidenum">
              <a:rPr lang="fr-CA"/>
              <a:pPr>
                <a:defRPr/>
              </a:pPr>
              <a:t>7</a:t>
            </a:fld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2057400"/>
            <a:ext cx="8512493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8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Couverture de code</a:t>
            </a:r>
            <a:br>
              <a:rPr lang="fr-CA" dirty="0"/>
            </a:br>
            <a:r>
              <a:rPr lang="fr-CA" dirty="0"/>
              <a:t>Exemple</a:t>
            </a:r>
            <a:endParaRPr lang="fr-CA" dirty="0" smtClean="0"/>
          </a:p>
        </p:txBody>
      </p:sp>
      <p:sp>
        <p:nvSpPr>
          <p:cNvPr id="36867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Avec les vecteurs de test</a:t>
            </a:r>
            <a:r>
              <a:rPr lang="fr-CA" dirty="0"/>
              <a:t>: (0,0,0), (255,255,255), (1,1,1), (100,100,100)</a:t>
            </a:r>
            <a:endParaRPr lang="fr-CA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5C9682-1EA9-4B1F-9254-49C747B35B5D}" type="slidenum">
              <a:rPr lang="fr-CA"/>
              <a:pPr>
                <a:defRPr/>
              </a:pPr>
              <a:t>8</a:t>
            </a:fld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2057400"/>
            <a:ext cx="8512493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78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Couverture de code</a:t>
            </a:r>
            <a:br>
              <a:rPr lang="fr-CA" dirty="0"/>
            </a:br>
            <a:r>
              <a:rPr lang="fr-CA" dirty="0"/>
              <a:t>Exemple</a:t>
            </a:r>
            <a:endParaRPr lang="fr-CA" dirty="0" smtClean="0"/>
          </a:p>
        </p:txBody>
      </p:sp>
      <p:sp>
        <p:nvSpPr>
          <p:cNvPr id="36867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Avec les vecteurs de test</a:t>
            </a:r>
            <a:r>
              <a:rPr lang="fr-CA" dirty="0"/>
              <a:t>: (0,0,0), (255,255,255), (20, 50, 0)</a:t>
            </a:r>
            <a:endParaRPr lang="fr-CA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5C9682-1EA9-4B1F-9254-49C747B35B5D}" type="slidenum">
              <a:rPr lang="fr-CA"/>
              <a:pPr>
                <a:defRPr/>
              </a:pPr>
              <a:t>9</a:t>
            </a:fld>
            <a:endParaRPr lang="fr-CA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2057400"/>
            <a:ext cx="8512493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67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4624</TotalTime>
  <Words>755</Words>
  <Application>Microsoft Office PowerPoint</Application>
  <PresentationFormat>Grand écran</PresentationFormat>
  <Paragraphs>127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Courier New</vt:lpstr>
      <vt:lpstr>presentationCours</vt:lpstr>
      <vt:lpstr>Tests de boîte blanche</vt:lpstr>
      <vt:lpstr>Tests de boîte blanche Sujets de ce thème</vt:lpstr>
      <vt:lpstr>Tests de boîte blanche (ou tests structurels)</vt:lpstr>
      <vt:lpstr>Couverture de code</vt:lpstr>
      <vt:lpstr>Couverture de code</vt:lpstr>
      <vt:lpstr>Couverture de code Exemple</vt:lpstr>
      <vt:lpstr>Couverture de code Exemple</vt:lpstr>
      <vt:lpstr>Couverture de code Exemple</vt:lpstr>
      <vt:lpstr>Couverture de code Exemple</vt:lpstr>
      <vt:lpstr>Couverture de code Exemple</vt:lpstr>
      <vt:lpstr>Création de vecteurs de test selon la couverture de code</vt:lpstr>
      <vt:lpstr>Couverture de paramètres d’opération</vt:lpstr>
      <vt:lpstr>Couverture fonctionnelle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540</cp:revision>
  <dcterms:created xsi:type="dcterms:W3CDTF">2009-09-03T13:30:34Z</dcterms:created>
  <dcterms:modified xsi:type="dcterms:W3CDTF">2016-08-16T20:17:15Z</dcterms:modified>
</cp:coreProperties>
</file>