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6"/>
  </p:notesMasterIdLst>
  <p:handoutMasterIdLst>
    <p:handoutMasterId r:id="rId17"/>
  </p:handoutMasterIdLst>
  <p:sldIdLst>
    <p:sldId id="256" r:id="rId2"/>
    <p:sldId id="304" r:id="rId3"/>
    <p:sldId id="310" r:id="rId4"/>
    <p:sldId id="312" r:id="rId5"/>
    <p:sldId id="319" r:id="rId6"/>
    <p:sldId id="313" r:id="rId7"/>
    <p:sldId id="324" r:id="rId8"/>
    <p:sldId id="323" r:id="rId9"/>
    <p:sldId id="325" r:id="rId10"/>
    <p:sldId id="315" r:id="rId11"/>
    <p:sldId id="316" r:id="rId12"/>
    <p:sldId id="317" r:id="rId13"/>
    <p:sldId id="318" r:id="rId14"/>
    <p:sldId id="303" r:id="rId15"/>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178" algn="l" rtl="0" fontAlgn="base">
      <a:spcBef>
        <a:spcPct val="0"/>
      </a:spcBef>
      <a:spcAft>
        <a:spcPct val="0"/>
      </a:spcAft>
      <a:defRPr kern="1200">
        <a:solidFill>
          <a:schemeClr val="tx1"/>
        </a:solidFill>
        <a:latin typeface="Arial" charset="0"/>
        <a:ea typeface="+mn-ea"/>
        <a:cs typeface="Arial" charset="0"/>
      </a:defRPr>
    </a:lvl2pPr>
    <a:lvl3pPr marL="914354" algn="l" rtl="0" fontAlgn="base">
      <a:spcBef>
        <a:spcPct val="0"/>
      </a:spcBef>
      <a:spcAft>
        <a:spcPct val="0"/>
      </a:spcAft>
      <a:defRPr kern="1200">
        <a:solidFill>
          <a:schemeClr val="tx1"/>
        </a:solidFill>
        <a:latin typeface="Arial" charset="0"/>
        <a:ea typeface="+mn-ea"/>
        <a:cs typeface="Arial" charset="0"/>
      </a:defRPr>
    </a:lvl3pPr>
    <a:lvl4pPr marL="1371532" algn="l" rtl="0" fontAlgn="base">
      <a:spcBef>
        <a:spcPct val="0"/>
      </a:spcBef>
      <a:spcAft>
        <a:spcPct val="0"/>
      </a:spcAft>
      <a:defRPr kern="1200">
        <a:solidFill>
          <a:schemeClr val="tx1"/>
        </a:solidFill>
        <a:latin typeface="Arial" charset="0"/>
        <a:ea typeface="+mn-ea"/>
        <a:cs typeface="Arial" charset="0"/>
      </a:defRPr>
    </a:lvl4pPr>
    <a:lvl5pPr marL="1828709" algn="l" rtl="0" fontAlgn="base">
      <a:spcBef>
        <a:spcPct val="0"/>
      </a:spcBef>
      <a:spcAft>
        <a:spcPct val="0"/>
      </a:spcAft>
      <a:defRPr kern="1200">
        <a:solidFill>
          <a:schemeClr val="tx1"/>
        </a:solidFill>
        <a:latin typeface="Arial" charset="0"/>
        <a:ea typeface="+mn-ea"/>
        <a:cs typeface="Arial" charset="0"/>
      </a:defRPr>
    </a:lvl5pPr>
    <a:lvl6pPr marL="2285886" algn="l" defTabSz="914354" rtl="0" eaLnBrk="1" latinLnBrk="0" hangingPunct="1">
      <a:defRPr kern="1200">
        <a:solidFill>
          <a:schemeClr val="tx1"/>
        </a:solidFill>
        <a:latin typeface="Arial" charset="0"/>
        <a:ea typeface="+mn-ea"/>
        <a:cs typeface="Arial" charset="0"/>
      </a:defRPr>
    </a:lvl6pPr>
    <a:lvl7pPr marL="2743062" algn="l" defTabSz="914354" rtl="0" eaLnBrk="1" latinLnBrk="0" hangingPunct="1">
      <a:defRPr kern="1200">
        <a:solidFill>
          <a:schemeClr val="tx1"/>
        </a:solidFill>
        <a:latin typeface="Arial" charset="0"/>
        <a:ea typeface="+mn-ea"/>
        <a:cs typeface="Arial" charset="0"/>
      </a:defRPr>
    </a:lvl7pPr>
    <a:lvl8pPr marL="3200240" algn="l" defTabSz="914354" rtl="0" eaLnBrk="1" latinLnBrk="0" hangingPunct="1">
      <a:defRPr kern="1200">
        <a:solidFill>
          <a:schemeClr val="tx1"/>
        </a:solidFill>
        <a:latin typeface="Arial" charset="0"/>
        <a:ea typeface="+mn-ea"/>
        <a:cs typeface="Arial" charset="0"/>
      </a:defRPr>
    </a:lvl8pPr>
    <a:lvl9pPr marL="3657418" algn="l" defTabSz="914354"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4224"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4" autoAdjust="0"/>
    <p:restoredTop sz="96984" autoAdjust="0"/>
  </p:normalViewPr>
  <p:slideViewPr>
    <p:cSldViewPr>
      <p:cViewPr varScale="1">
        <p:scale>
          <a:sx n="105" d="100"/>
          <a:sy n="105" d="100"/>
        </p:scale>
        <p:origin x="-96" y="-104"/>
      </p:cViewPr>
      <p:guideLst>
        <p:guide orient="horz" pos="422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02" d="100"/>
          <a:sy n="102" d="100"/>
        </p:scale>
        <p:origin x="3252" y="11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694451-A89E-4725-8413-5678DE932E3D}" type="datetimeFigureOut">
              <a:rPr lang="fr-CA" smtClean="0"/>
              <a:t>2014-10-29</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7203FD-9785-47BD-80F8-5A62C494DD65}" type="slidenum">
              <a:rPr lang="fr-CA" smtClean="0"/>
              <a:t>‹#›</a:t>
            </a:fld>
            <a:endParaRPr lang="fr-CA"/>
          </a:p>
        </p:txBody>
      </p:sp>
    </p:spTree>
    <p:extLst>
      <p:ext uri="{BB962C8B-B14F-4D97-AF65-F5344CB8AC3E}">
        <p14:creationId xmlns:p14="http://schemas.microsoft.com/office/powerpoint/2010/main" val="3062846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78C2F68-A10D-43F4-A479-56FE030F73B2}" type="datetimeFigureOut">
              <a:rPr lang="fr-FR"/>
              <a:pPr>
                <a:defRPr/>
              </a:pPr>
              <a:t>2014-10-29</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9A5F2D7-1004-42BA-8530-5564CEA589E6}" type="slidenum">
              <a:rPr lang="fr-CA"/>
              <a:pPr>
                <a:defRPr/>
              </a:pPr>
              <a:t>‹#›</a:t>
            </a:fld>
            <a:endParaRPr lang="fr-CA"/>
          </a:p>
        </p:txBody>
      </p:sp>
    </p:spTree>
    <p:extLst>
      <p:ext uri="{BB962C8B-B14F-4D97-AF65-F5344CB8AC3E}">
        <p14:creationId xmlns:p14="http://schemas.microsoft.com/office/powerpoint/2010/main" val="4077910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178" algn="l" rtl="0" fontAlgn="base">
      <a:spcBef>
        <a:spcPct val="30000"/>
      </a:spcBef>
      <a:spcAft>
        <a:spcPct val="0"/>
      </a:spcAft>
      <a:defRPr sz="1200" kern="1200">
        <a:solidFill>
          <a:schemeClr val="tx1"/>
        </a:solidFill>
        <a:latin typeface="+mn-lt"/>
        <a:ea typeface="+mn-ea"/>
        <a:cs typeface="+mn-cs"/>
      </a:defRPr>
    </a:lvl2pPr>
    <a:lvl3pPr marL="914354" algn="l" rtl="0" fontAlgn="base">
      <a:spcBef>
        <a:spcPct val="30000"/>
      </a:spcBef>
      <a:spcAft>
        <a:spcPct val="0"/>
      </a:spcAft>
      <a:defRPr sz="1200" kern="1200">
        <a:solidFill>
          <a:schemeClr val="tx1"/>
        </a:solidFill>
        <a:latin typeface="+mn-lt"/>
        <a:ea typeface="+mn-ea"/>
        <a:cs typeface="+mn-cs"/>
      </a:defRPr>
    </a:lvl3pPr>
    <a:lvl4pPr marL="1371532" algn="l" rtl="0" fontAlgn="base">
      <a:spcBef>
        <a:spcPct val="30000"/>
      </a:spcBef>
      <a:spcAft>
        <a:spcPct val="0"/>
      </a:spcAft>
      <a:defRPr sz="1200" kern="1200">
        <a:solidFill>
          <a:schemeClr val="tx1"/>
        </a:solidFill>
        <a:latin typeface="+mn-lt"/>
        <a:ea typeface="+mn-ea"/>
        <a:cs typeface="+mn-cs"/>
      </a:defRPr>
    </a:lvl4pPr>
    <a:lvl5pPr marL="1828709" algn="l" rtl="0" fontAlgn="base">
      <a:spcBef>
        <a:spcPct val="30000"/>
      </a:spcBef>
      <a:spcAft>
        <a:spcPct val="0"/>
      </a:spcAft>
      <a:defRPr sz="1200" kern="1200">
        <a:solidFill>
          <a:schemeClr val="tx1"/>
        </a:solidFill>
        <a:latin typeface="+mn-lt"/>
        <a:ea typeface="+mn-ea"/>
        <a:cs typeface="+mn-cs"/>
      </a:defRPr>
    </a:lvl5pPr>
    <a:lvl6pPr marL="2285886" algn="l" defTabSz="914354" rtl="0" eaLnBrk="1" latinLnBrk="0" hangingPunct="1">
      <a:defRPr sz="1200" kern="1200">
        <a:solidFill>
          <a:schemeClr val="tx1"/>
        </a:solidFill>
        <a:latin typeface="+mn-lt"/>
        <a:ea typeface="+mn-ea"/>
        <a:cs typeface="+mn-cs"/>
      </a:defRPr>
    </a:lvl6pPr>
    <a:lvl7pPr marL="2743062" algn="l" defTabSz="914354" rtl="0" eaLnBrk="1" latinLnBrk="0" hangingPunct="1">
      <a:defRPr sz="1200" kern="1200">
        <a:solidFill>
          <a:schemeClr val="tx1"/>
        </a:solidFill>
        <a:latin typeface="+mn-lt"/>
        <a:ea typeface="+mn-ea"/>
        <a:cs typeface="+mn-cs"/>
      </a:defRPr>
    </a:lvl7pPr>
    <a:lvl8pPr marL="3200240" algn="l" defTabSz="914354" rtl="0" eaLnBrk="1" latinLnBrk="0" hangingPunct="1">
      <a:defRPr sz="1200" kern="1200">
        <a:solidFill>
          <a:schemeClr val="tx1"/>
        </a:solidFill>
        <a:latin typeface="+mn-lt"/>
        <a:ea typeface="+mn-ea"/>
        <a:cs typeface="+mn-cs"/>
      </a:defRPr>
    </a:lvl8pPr>
    <a:lvl9pPr marL="3657418" algn="l" defTabSz="91435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fld id="{9B0AC050-CF88-4906-B6CF-55C5FFC4DDD5}" type="slidenum">
              <a:rPr lang="fr-CA" smtClean="0"/>
              <a:pPr/>
              <a:t>4</a:t>
            </a:fld>
            <a:endParaRPr lang="fr-CA"/>
          </a:p>
        </p:txBody>
      </p:sp>
    </p:spTree>
    <p:extLst>
      <p:ext uri="{BB962C8B-B14F-4D97-AF65-F5344CB8AC3E}">
        <p14:creationId xmlns:p14="http://schemas.microsoft.com/office/powerpoint/2010/main" val="761255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fld id="{9B0AC050-CF88-4906-B6CF-55C5FFC4DDD5}" type="slidenum">
              <a:rPr lang="fr-CA" smtClean="0"/>
              <a:pPr/>
              <a:t>5</a:t>
            </a:fld>
            <a:endParaRPr lang="fr-CA"/>
          </a:p>
        </p:txBody>
      </p:sp>
    </p:spTree>
    <p:extLst>
      <p:ext uri="{BB962C8B-B14F-4D97-AF65-F5344CB8AC3E}">
        <p14:creationId xmlns:p14="http://schemas.microsoft.com/office/powerpoint/2010/main" val="745953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9"/>
            <a:ext cx="10363200" cy="1470025"/>
          </a:xfrm>
        </p:spPr>
        <p:txBody>
          <a:bodyPr/>
          <a:lstStyle>
            <a:lvl1pPr algn="ctr">
              <a:defRPr/>
            </a:lvl1pPr>
          </a:lstStyle>
          <a:p>
            <a:r>
              <a:rPr lang="fr-FR" dirty="0" smtClean="0"/>
              <a:t>Cliquez pour modifier le style du titre</a:t>
            </a:r>
            <a:endParaRPr lang="fr-CA"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fr-FR" smtClean="0"/>
              <a:t>Cliquez pour modifier le style des sous-titres du masque</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4CC32529-5FD2-4024-9DE7-2CCFFFC4DBA2}" type="slidenum">
              <a:rPr lang="fr-CA" smtClean="0"/>
              <a:pPr>
                <a:defRPr/>
              </a:pPr>
              <a:t>‹#›</a:t>
            </a:fld>
            <a:endParaRPr lang="fr-CA"/>
          </a:p>
        </p:txBody>
      </p:sp>
      <p:pic>
        <p:nvPicPr>
          <p:cNvPr id="5" name="Image 4"/>
          <p:cNvPicPr>
            <a:picLocks noChangeAspect="1"/>
          </p:cNvPicPr>
          <p:nvPr userDrawn="1"/>
        </p:nvPicPr>
        <p:blipFill>
          <a:blip r:embed="rId2" cstate="print"/>
          <a:srcRect/>
          <a:stretch>
            <a:fillRect/>
          </a:stretch>
        </p:blipFill>
        <p:spPr bwMode="auto">
          <a:xfrm>
            <a:off x="4648200" y="5872165"/>
            <a:ext cx="838200" cy="295275"/>
          </a:xfrm>
          <a:prstGeom prst="rect">
            <a:avLst/>
          </a:prstGeom>
          <a:noFill/>
          <a:ln w="9525">
            <a:noFill/>
            <a:miter lim="800000"/>
            <a:headEnd/>
            <a:tailEnd/>
          </a:ln>
        </p:spPr>
      </p:pic>
      <p:sp>
        <p:nvSpPr>
          <p:cNvPr id="6" name="Rectangle 5"/>
          <p:cNvSpPr/>
          <p:nvPr userDrawn="1"/>
        </p:nvSpPr>
        <p:spPr>
          <a:xfrm>
            <a:off x="3759200" y="6172201"/>
            <a:ext cx="4673600" cy="261608"/>
          </a:xfrm>
          <a:prstGeom prst="rect">
            <a:avLst/>
          </a:prstGeom>
        </p:spPr>
        <p:txBody>
          <a:bodyPr wrap="square" lIns="91436" tIns="45718" rIns="91436" bIns="45718">
            <a:spAutoFit/>
          </a:bodyPr>
          <a:lstStyle/>
          <a:p>
            <a:pPr algn="ctr"/>
            <a:r>
              <a:rPr lang="fr-CA" sz="1100" kern="1200" dirty="0" smtClean="0">
                <a:solidFill>
                  <a:schemeClr val="tx1"/>
                </a:solidFill>
                <a:latin typeface="Arial" charset="0"/>
                <a:ea typeface="+mn-ea"/>
                <a:cs typeface="Arial" charset="0"/>
              </a:rPr>
              <a:t>http://creativecommons.org/licenses/by-nc-sa/2.5/ca/</a:t>
            </a:r>
            <a:endParaRPr lang="fr-CA" sz="1100" dirty="0"/>
          </a:p>
        </p:txBody>
      </p:sp>
      <p:sp>
        <p:nvSpPr>
          <p:cNvPr id="7" name="Rectangle 6"/>
          <p:cNvSpPr/>
          <p:nvPr userDrawn="1"/>
        </p:nvSpPr>
        <p:spPr>
          <a:xfrm>
            <a:off x="5562600" y="5896691"/>
            <a:ext cx="2743200" cy="261608"/>
          </a:xfrm>
          <a:prstGeom prst="rect">
            <a:avLst/>
          </a:prstGeom>
        </p:spPr>
        <p:txBody>
          <a:bodyPr wrap="square" lIns="91436" tIns="45718" rIns="91436" bIns="45718">
            <a:spAutoFit/>
          </a:bodyPr>
          <a:lstStyle/>
          <a:p>
            <a:pPr algn="l"/>
            <a:r>
              <a:rPr lang="fr-CA" sz="1100" kern="1200" dirty="0" smtClean="0">
                <a:solidFill>
                  <a:schemeClr val="tx1"/>
                </a:solidFill>
                <a:latin typeface="Arial" charset="0"/>
                <a:ea typeface="+mn-ea"/>
                <a:cs typeface="Arial" charset="0"/>
              </a:rPr>
              <a:t>Pierre Langlois</a:t>
            </a:r>
            <a:endParaRPr lang="fr-CA" sz="11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dirty="0"/>
          </a:p>
        </p:txBody>
      </p:sp>
      <p:sp>
        <p:nvSpPr>
          <p:cNvPr id="3" name="Espace réservé du contenu 2"/>
          <p:cNvSpPr>
            <a:spLocks noGrp="1"/>
          </p:cNvSpPr>
          <p:nvPr>
            <p:ph idx="1"/>
          </p:nvPr>
        </p:nvSpPr>
        <p:spPr>
          <a:xfrm>
            <a:off x="203200" y="1600200"/>
            <a:ext cx="11785600" cy="4800600"/>
          </a:xfrm>
        </p:spPr>
        <p:txBody>
          <a:bodyPr/>
          <a:lstStyle>
            <a:lvl2pPr>
              <a:defRPr sz="1800"/>
            </a:lvl2pPr>
            <a:lvl4pPr>
              <a:defRPr sz="1400"/>
            </a:lvl4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A4D6AE17-047E-41BA-B5C0-1A5C3085BF8A}" type="slidenum">
              <a:rPr lang="fr-CA" smtClean="0"/>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3"/>
            <a:ext cx="5791200" cy="4648199"/>
          </a:xfrm>
        </p:spPr>
        <p:txBody>
          <a:bodyPr/>
          <a:lstStyle>
            <a:lvl1pPr>
              <a:defRPr sz="2000"/>
            </a:lvl1pPr>
            <a:lvl2pPr>
              <a:defRPr sz="1800"/>
            </a:lvl2pPr>
            <a:lvl3pPr>
              <a:defRPr sz="1600"/>
            </a:lvl3pPr>
            <a:lvl4pPr>
              <a:defRPr sz="1400"/>
            </a:lvl4pPr>
            <a:lvl5pPr>
              <a:defRPr sz="1400"/>
            </a:lvl5pPr>
            <a:lvl6pPr>
              <a:defRPr sz="1900"/>
            </a:lvl6pPr>
            <a:lvl7pPr>
              <a:defRPr sz="1900"/>
            </a:lvl7pPr>
            <a:lvl8pPr>
              <a:defRPr sz="1900"/>
            </a:lvl8pPr>
            <a:lvl9pPr>
              <a:defRPr sz="19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6197600" y="1600203"/>
            <a:ext cx="5791200" cy="4648199"/>
          </a:xfrm>
        </p:spPr>
        <p:txBody>
          <a:bodyPr/>
          <a:lstStyle>
            <a:lvl1pPr>
              <a:defRPr sz="2000"/>
            </a:lvl1pPr>
            <a:lvl2pPr>
              <a:defRPr sz="1800"/>
            </a:lvl2pPr>
            <a:lvl3pPr>
              <a:defRPr sz="1600"/>
            </a:lvl3pPr>
            <a:lvl4pPr>
              <a:defRPr sz="1400"/>
            </a:lvl4pPr>
            <a:lvl5pPr>
              <a:defRPr sz="1400"/>
            </a:lvl5pPr>
            <a:lvl6pPr>
              <a:defRPr sz="1900"/>
            </a:lvl6pPr>
            <a:lvl7pPr>
              <a:defRPr sz="1900"/>
            </a:lvl7pPr>
            <a:lvl8pPr>
              <a:defRPr sz="1900"/>
            </a:lvl8pPr>
            <a:lvl9pPr>
              <a:defRPr sz="19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a:t>
            </a:fld>
            <a:endParaRPr lang="fr-CA"/>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un contenu à gauch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3"/>
            <a:ext cx="5791200" cy="4648199"/>
          </a:xfrm>
        </p:spPr>
        <p:txBody>
          <a:bodyPr/>
          <a:lstStyle>
            <a:lvl1pPr>
              <a:defRPr sz="2000"/>
            </a:lvl1pPr>
            <a:lvl2pPr>
              <a:defRPr sz="1800"/>
            </a:lvl2pPr>
            <a:lvl3pPr>
              <a:defRPr sz="1600"/>
            </a:lvl3pPr>
            <a:lvl4pPr>
              <a:defRPr sz="1400"/>
            </a:lvl4pPr>
            <a:lvl5pPr>
              <a:defRPr sz="1400"/>
            </a:lvl5pPr>
            <a:lvl6pPr>
              <a:defRPr sz="1900"/>
            </a:lvl6pPr>
            <a:lvl7pPr>
              <a:defRPr sz="1900"/>
            </a:lvl7pPr>
            <a:lvl8pPr>
              <a:defRPr sz="1900"/>
            </a:lvl8pPr>
            <a:lvl9pPr>
              <a:defRPr sz="19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a:t>
            </a:fld>
            <a:endParaRPr lang="fr-CA"/>
          </a:p>
        </p:txBody>
      </p:sp>
    </p:spTree>
    <p:extLst>
      <p:ext uri="{BB962C8B-B14F-4D97-AF65-F5344CB8AC3E}">
        <p14:creationId xmlns:p14="http://schemas.microsoft.com/office/powerpoint/2010/main" val="4060672988"/>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numéro de diapositive 5"/>
          <p:cNvSpPr>
            <a:spLocks noGrp="1"/>
          </p:cNvSpPr>
          <p:nvPr>
            <p:ph type="sldNum" sz="quarter" idx="10"/>
          </p:nvPr>
        </p:nvSpPr>
        <p:spPr/>
        <p:txBody>
          <a:bodyPr/>
          <a:lstStyle>
            <a:lvl1pPr>
              <a:defRPr/>
            </a:lvl1pPr>
          </a:lstStyle>
          <a:p>
            <a:pPr>
              <a:defRPr/>
            </a:pPr>
            <a:fld id="{D28BE8E4-6591-45C6-A272-62105CCA8EB3}" type="slidenum">
              <a:rPr lang="fr-CA" smtClean="0"/>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203200" y="152400"/>
            <a:ext cx="11785600" cy="9906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fr-FR" dirty="0" smtClean="0"/>
              <a:t>Cliquez pour modifier le style du titre</a:t>
            </a:r>
            <a:endParaRPr lang="fr-CA" dirty="0" smtClean="0"/>
          </a:p>
        </p:txBody>
      </p:sp>
      <p:sp>
        <p:nvSpPr>
          <p:cNvPr id="1027" name="Espace réservé du texte 2"/>
          <p:cNvSpPr>
            <a:spLocks noGrp="1"/>
          </p:cNvSpPr>
          <p:nvPr>
            <p:ph type="body" idx="1"/>
          </p:nvPr>
        </p:nvSpPr>
        <p:spPr bwMode="auto">
          <a:xfrm>
            <a:off x="203200" y="1143000"/>
            <a:ext cx="11785600" cy="5257800"/>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smtClean="0"/>
          </a:p>
        </p:txBody>
      </p:sp>
      <p:sp>
        <p:nvSpPr>
          <p:cNvPr id="6" name="Espace réservé du numéro de diapositive 5"/>
          <p:cNvSpPr>
            <a:spLocks noGrp="1"/>
          </p:cNvSpPr>
          <p:nvPr>
            <p:ph type="sldNum" sz="quarter" idx="4"/>
          </p:nvPr>
        </p:nvSpPr>
        <p:spPr>
          <a:xfrm>
            <a:off x="11480800" y="6416676"/>
            <a:ext cx="609600" cy="365125"/>
          </a:xfrm>
          <a:prstGeom prst="rect">
            <a:avLst/>
          </a:prstGeom>
        </p:spPr>
        <p:txBody>
          <a:bodyPr vert="horz" lIns="91436" tIns="45718" rIns="91436" bIns="45718"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366B14-A7FF-4E2A-AE43-545D1BA4EA4B}" type="slidenum">
              <a:rPr lang="fr-CA" smtClean="0"/>
              <a:pPr>
                <a:defRPr/>
              </a:pPr>
              <a:t>‹#›</a:t>
            </a:fld>
            <a:endParaRPr lang="fr-CA"/>
          </a:p>
        </p:txBody>
      </p:sp>
      <p:sp>
        <p:nvSpPr>
          <p:cNvPr id="8" name="ZoneTexte 7"/>
          <p:cNvSpPr txBox="1"/>
          <p:nvPr/>
        </p:nvSpPr>
        <p:spPr>
          <a:xfrm>
            <a:off x="965200" y="6553252"/>
            <a:ext cx="4673600" cy="153888"/>
          </a:xfrm>
          <a:prstGeom prst="rect">
            <a:avLst/>
          </a:prstGeom>
          <a:noFill/>
        </p:spPr>
        <p:txBody>
          <a:bodyPr lIns="0" tIns="0" rIns="0" bIns="0" anchor="ctr">
            <a:spAutoFit/>
          </a:bodyPr>
          <a:lstStyle/>
          <a:p>
            <a:pPr fontAlgn="auto">
              <a:spcBef>
                <a:spcPts val="0"/>
              </a:spcBef>
              <a:spcAft>
                <a:spcPts val="0"/>
              </a:spcAft>
              <a:defRPr/>
            </a:pPr>
            <a:r>
              <a:rPr lang="fr-CA" sz="1000" dirty="0">
                <a:latin typeface="+mn-lt"/>
                <a:cs typeface="+mn-cs"/>
              </a:rPr>
              <a:t>INF3500 : </a:t>
            </a:r>
            <a:r>
              <a:rPr lang="fr-CA" sz="1000" dirty="0" smtClean="0">
                <a:latin typeface="+mn-lt"/>
                <a:cs typeface="+mn-cs"/>
              </a:rPr>
              <a:t>Conception </a:t>
            </a:r>
            <a:r>
              <a:rPr lang="fr-CA" sz="1000" dirty="0">
                <a:latin typeface="+mn-lt"/>
                <a:cs typeface="+mn-cs"/>
              </a:rPr>
              <a:t>et implémentation de systèmes numériques</a:t>
            </a:r>
          </a:p>
        </p:txBody>
      </p:sp>
      <p:cxnSp>
        <p:nvCxnSpPr>
          <p:cNvPr id="9" name="Connecteur droit 6"/>
          <p:cNvCxnSpPr>
            <a:cxnSpLocks noChangeShapeType="1"/>
          </p:cNvCxnSpPr>
          <p:nvPr/>
        </p:nvCxnSpPr>
        <p:spPr bwMode="auto">
          <a:xfrm>
            <a:off x="203200" y="1141414"/>
            <a:ext cx="11785600" cy="1588"/>
          </a:xfrm>
          <a:prstGeom prst="line">
            <a:avLst/>
          </a:prstGeom>
          <a:noFill/>
          <a:ln w="38100" algn="ctr">
            <a:solidFill>
              <a:schemeClr val="tx1"/>
            </a:solidFill>
            <a:round/>
            <a:headEnd/>
            <a:tailEnd/>
          </a:ln>
        </p:spPr>
      </p:cxnSp>
      <p:cxnSp>
        <p:nvCxnSpPr>
          <p:cNvPr id="10" name="Connecteur droit 6"/>
          <p:cNvCxnSpPr>
            <a:cxnSpLocks noChangeShapeType="1"/>
          </p:cNvCxnSpPr>
          <p:nvPr userDrawn="1"/>
        </p:nvCxnSpPr>
        <p:spPr bwMode="auto">
          <a:xfrm>
            <a:off x="203200" y="1141414"/>
            <a:ext cx="11785600" cy="1588"/>
          </a:xfrm>
          <a:prstGeom prst="line">
            <a:avLst/>
          </a:prstGeom>
          <a:noFill/>
          <a:ln w="38100" algn="ctr">
            <a:solidFill>
              <a:schemeClr val="tx1"/>
            </a:solidFill>
            <a:round/>
            <a:headEnd/>
            <a:tailEnd/>
          </a:ln>
        </p:spPr>
      </p:cxnSp>
      <p:pic>
        <p:nvPicPr>
          <p:cNvPr id="11" name="Picture 2" descr="C:\Users\pierre\Desktop\polytechnique_genie_gauche_fr_cmyk.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7332" y="6417334"/>
            <a:ext cx="859171" cy="4081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8" r:id="rId4"/>
    <p:sldLayoutId id="2147483657" r:id="rId5"/>
  </p:sldLayoutIdLst>
  <p:hf hdr="0" dt="0"/>
  <p:txStyles>
    <p:titleStyle>
      <a:lvl1pPr algn="l" rtl="0" eaLnBrk="1" fontAlgn="base" hangingPunct="1">
        <a:spcBef>
          <a:spcPct val="0"/>
        </a:spcBef>
        <a:spcAft>
          <a:spcPct val="0"/>
        </a:spcAft>
        <a:defRPr sz="2800" kern="1200" baseline="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Calibri" pitchFamily="34" charset="0"/>
        </a:defRPr>
      </a:lvl2pPr>
      <a:lvl3pPr algn="ctr" rtl="0" eaLnBrk="1" fontAlgn="base" hangingPunct="1">
        <a:spcBef>
          <a:spcPct val="0"/>
        </a:spcBef>
        <a:spcAft>
          <a:spcPct val="0"/>
        </a:spcAft>
        <a:defRPr sz="3600">
          <a:solidFill>
            <a:schemeClr val="tx1"/>
          </a:solidFill>
          <a:latin typeface="Calibri" pitchFamily="34" charset="0"/>
        </a:defRPr>
      </a:lvl3pPr>
      <a:lvl4pPr algn="ctr" rtl="0" eaLnBrk="1" fontAlgn="base" hangingPunct="1">
        <a:spcBef>
          <a:spcPct val="0"/>
        </a:spcBef>
        <a:spcAft>
          <a:spcPct val="0"/>
        </a:spcAft>
        <a:defRPr sz="3600">
          <a:solidFill>
            <a:schemeClr val="tx1"/>
          </a:solidFill>
          <a:latin typeface="Calibri" pitchFamily="34" charset="0"/>
        </a:defRPr>
      </a:lvl4pPr>
      <a:lvl5pPr algn="ctr" rtl="0" eaLnBrk="1" fontAlgn="base" hangingPunct="1">
        <a:spcBef>
          <a:spcPct val="0"/>
        </a:spcBef>
        <a:spcAft>
          <a:spcPct val="0"/>
        </a:spcAft>
        <a:defRPr sz="3600">
          <a:solidFill>
            <a:schemeClr val="tx1"/>
          </a:solidFill>
          <a:latin typeface="Calibri" pitchFamily="34" charset="0"/>
        </a:defRPr>
      </a:lvl5pPr>
      <a:lvl6pPr marL="457178" algn="ctr" rtl="0" eaLnBrk="1" fontAlgn="base" hangingPunct="1">
        <a:spcBef>
          <a:spcPct val="0"/>
        </a:spcBef>
        <a:spcAft>
          <a:spcPct val="0"/>
        </a:spcAft>
        <a:defRPr sz="3600">
          <a:solidFill>
            <a:schemeClr val="tx1"/>
          </a:solidFill>
          <a:latin typeface="Calibri" pitchFamily="34" charset="0"/>
        </a:defRPr>
      </a:lvl6pPr>
      <a:lvl7pPr marL="914354" algn="ctr" rtl="0" eaLnBrk="1" fontAlgn="base" hangingPunct="1">
        <a:spcBef>
          <a:spcPct val="0"/>
        </a:spcBef>
        <a:spcAft>
          <a:spcPct val="0"/>
        </a:spcAft>
        <a:defRPr sz="3600">
          <a:solidFill>
            <a:schemeClr val="tx1"/>
          </a:solidFill>
          <a:latin typeface="Calibri" pitchFamily="34" charset="0"/>
        </a:defRPr>
      </a:lvl7pPr>
      <a:lvl8pPr marL="1371532" algn="ctr" rtl="0" eaLnBrk="1" fontAlgn="base" hangingPunct="1">
        <a:spcBef>
          <a:spcPct val="0"/>
        </a:spcBef>
        <a:spcAft>
          <a:spcPct val="0"/>
        </a:spcAft>
        <a:defRPr sz="3600">
          <a:solidFill>
            <a:schemeClr val="tx1"/>
          </a:solidFill>
          <a:latin typeface="Calibri" pitchFamily="34" charset="0"/>
        </a:defRPr>
      </a:lvl8pPr>
      <a:lvl9pPr marL="1828709" algn="ctr" rtl="0" eaLnBrk="1" fontAlgn="base" hangingPunct="1">
        <a:spcBef>
          <a:spcPct val="0"/>
        </a:spcBef>
        <a:spcAft>
          <a:spcPct val="0"/>
        </a:spcAft>
        <a:defRPr sz="3600">
          <a:solidFill>
            <a:schemeClr val="tx1"/>
          </a:solidFill>
          <a:latin typeface="Calibri" pitchFamily="34" charset="0"/>
        </a:defRPr>
      </a:lvl9pPr>
    </p:titleStyle>
    <p:bodyStyle>
      <a:lvl1pPr marL="342882" indent="-342882"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13" indent="-285737" algn="l" rtl="0" eaLnBrk="1" fontAlgn="base" hangingPunct="1">
        <a:spcBef>
          <a:spcPct val="20000"/>
        </a:spcBef>
        <a:spcAft>
          <a:spcPct val="0"/>
        </a:spcAft>
        <a:buFont typeface="Arial" charset="0"/>
        <a:buChar char="–"/>
        <a:defRPr sz="1900" kern="1200">
          <a:solidFill>
            <a:schemeClr val="tx1"/>
          </a:solidFill>
          <a:latin typeface="+mn-lt"/>
          <a:ea typeface="+mn-ea"/>
          <a:cs typeface="+mn-cs"/>
        </a:defRPr>
      </a:lvl2pPr>
      <a:lvl3pPr marL="1142942" indent="-228589"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3pPr>
      <a:lvl4pPr marL="1600120" indent="-228589"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057298" indent="-228589"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r>
              <a:rPr lang="fr-CA" dirty="0" smtClean="0"/>
              <a:t>Tests de boîte noire</a:t>
            </a:r>
            <a:endParaRPr lang="fr-CA" dirty="0"/>
          </a:p>
        </p:txBody>
      </p:sp>
      <p:sp>
        <p:nvSpPr>
          <p:cNvPr id="3" name="Sous-titre 2"/>
          <p:cNvSpPr>
            <a:spLocks noGrp="1"/>
          </p:cNvSpPr>
          <p:nvPr>
            <p:ph type="subTitle" idx="1"/>
          </p:nvPr>
        </p:nvSpPr>
        <p:spPr/>
        <p:txBody>
          <a:bodyPr rtlCol="0">
            <a:normAutofit/>
          </a:bodyPr>
          <a:lstStyle/>
          <a:p>
            <a:pPr fontAlgn="auto">
              <a:spcAft>
                <a:spcPts val="0"/>
              </a:spcAft>
              <a:defRPr/>
            </a:pPr>
            <a:endParaRPr lang="fr-CA"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3"/>
          <p:cNvSpPr>
            <a:spLocks noGrp="1"/>
          </p:cNvSpPr>
          <p:nvPr>
            <p:ph type="title"/>
          </p:nvPr>
        </p:nvSpPr>
        <p:spPr/>
        <p:txBody>
          <a:bodyPr/>
          <a:lstStyle/>
          <a:p>
            <a:r>
              <a:rPr lang="fr-CA" dirty="0" smtClean="0"/>
              <a:t>Vecteurs de test choisis par analyse des valeurs limites</a:t>
            </a:r>
          </a:p>
        </p:txBody>
      </p:sp>
      <p:sp>
        <p:nvSpPr>
          <p:cNvPr id="30723" name="Espace réservé du contenu 4"/>
          <p:cNvSpPr>
            <a:spLocks noGrp="1"/>
          </p:cNvSpPr>
          <p:nvPr>
            <p:ph sz="half" idx="1"/>
          </p:nvPr>
        </p:nvSpPr>
        <p:spPr/>
        <p:txBody>
          <a:bodyPr/>
          <a:lstStyle/>
          <a:p>
            <a:r>
              <a:rPr lang="fr-CA" dirty="0" smtClean="0"/>
              <a:t>Cette approche découle de l’observation que les erreurs se produisent souvent aux valeurs limites des données.</a:t>
            </a:r>
          </a:p>
          <a:p>
            <a:r>
              <a:rPr lang="fr-CA" dirty="0" smtClean="0"/>
              <a:t>Par exemple, il peut y avoir un débordement lors d’une addition.</a:t>
            </a:r>
          </a:p>
          <a:p>
            <a:r>
              <a:rPr lang="fr-CA" dirty="0" smtClean="0"/>
              <a:t>On devrait inclure dans les vecteurs de test, pour chaque donnée, jusqu’à sept valeurs différentes.</a:t>
            </a:r>
          </a:p>
          <a:p>
            <a:r>
              <a:rPr lang="fr-CA" dirty="0" smtClean="0"/>
              <a:t>Il n’est pas nécessairement possible d’appliquer des valeurs interdites au système.</a:t>
            </a:r>
          </a:p>
        </p:txBody>
      </p:sp>
      <p:sp>
        <p:nvSpPr>
          <p:cNvPr id="3" name="Espace réservé du numéro de diapositive 2"/>
          <p:cNvSpPr>
            <a:spLocks noGrp="1"/>
          </p:cNvSpPr>
          <p:nvPr>
            <p:ph type="sldNum" sz="quarter" idx="10"/>
          </p:nvPr>
        </p:nvSpPr>
        <p:spPr/>
        <p:txBody>
          <a:bodyPr/>
          <a:lstStyle/>
          <a:p>
            <a:pPr>
              <a:defRPr/>
            </a:pPr>
            <a:fld id="{497A7063-C772-4B6D-8EB4-784BFCF051F1}" type="slidenum">
              <a:rPr lang="fr-CA"/>
              <a:pPr>
                <a:defRPr/>
              </a:pPr>
              <a:t>10</a:t>
            </a:fld>
            <a:endParaRPr lang="fr-CA"/>
          </a:p>
        </p:txBody>
      </p:sp>
      <p:graphicFrame>
        <p:nvGraphicFramePr>
          <p:cNvPr id="7" name="Tableau 6"/>
          <p:cNvGraphicFramePr>
            <a:graphicFrameLocks noGrp="1"/>
          </p:cNvGraphicFramePr>
          <p:nvPr>
            <p:extLst>
              <p:ext uri="{D42A27DB-BD31-4B8C-83A1-F6EECF244321}">
                <p14:modId xmlns:p14="http://schemas.microsoft.com/office/powerpoint/2010/main" val="1628696914"/>
              </p:ext>
            </p:extLst>
          </p:nvPr>
        </p:nvGraphicFramePr>
        <p:xfrm>
          <a:off x="6248400" y="1600200"/>
          <a:ext cx="5659755" cy="4785360"/>
        </p:xfrm>
        <a:graphic>
          <a:graphicData uri="http://schemas.openxmlformats.org/drawingml/2006/table">
            <a:tbl>
              <a:tblPr firstRow="1" bandRow="1">
                <a:tableStyleId>{5C22544A-7EE6-4342-B048-85BDC9FD1C3A}</a:tableStyleId>
              </a:tblPr>
              <a:tblGrid>
                <a:gridCol w="3829033"/>
                <a:gridCol w="1830722"/>
              </a:tblGrid>
              <a:tr h="660400">
                <a:tc>
                  <a:txBody>
                    <a:bodyPr/>
                    <a:lstStyle/>
                    <a:p>
                      <a:pPr algn="ctr"/>
                      <a:r>
                        <a:rPr lang="fr-CA" sz="1900" dirty="0" smtClean="0"/>
                        <a:t>Valeur</a:t>
                      </a:r>
                      <a:endParaRPr lang="fr-CA" sz="1900" dirty="0"/>
                    </a:p>
                  </a:txBody>
                  <a:tcPr marL="121920" marR="121920" anchor="ctr"/>
                </a:tc>
                <a:tc>
                  <a:txBody>
                    <a:bodyPr/>
                    <a:lstStyle/>
                    <a:p>
                      <a:pPr algn="ctr"/>
                      <a:r>
                        <a:rPr lang="fr-CA" sz="1900" dirty="0" smtClean="0"/>
                        <a:t>Exemple</a:t>
                      </a:r>
                      <a:r>
                        <a:rPr lang="fr-CA" sz="1900" baseline="0" dirty="0" smtClean="0"/>
                        <a:t> pour le jour,</a:t>
                      </a:r>
                      <a:br>
                        <a:rPr lang="fr-CA" sz="1900" baseline="0" dirty="0" smtClean="0"/>
                      </a:br>
                      <a:r>
                        <a:rPr lang="fr-CA" sz="1900" baseline="0" dirty="0" smtClean="0"/>
                        <a:t>mois de janvier</a:t>
                      </a:r>
                      <a:endParaRPr lang="fr-CA" sz="1900" dirty="0"/>
                    </a:p>
                  </a:txBody>
                  <a:tcPr marL="121920" marR="121920" anchor="ctr"/>
                </a:tc>
              </a:tr>
              <a:tr h="375920">
                <a:tc>
                  <a:txBody>
                    <a:bodyPr/>
                    <a:lstStyle/>
                    <a:p>
                      <a:pPr algn="r"/>
                      <a:r>
                        <a:rPr lang="fr-CA" sz="1900" dirty="0" smtClean="0"/>
                        <a:t>Une valeur juste inférieure à la valeur minimale</a:t>
                      </a:r>
                    </a:p>
                  </a:txBody>
                  <a:tcPr marL="121920" marR="121920" anchor="ctr"/>
                </a:tc>
                <a:tc>
                  <a:txBody>
                    <a:bodyPr/>
                    <a:lstStyle/>
                    <a:p>
                      <a:pPr algn="ctr"/>
                      <a:r>
                        <a:rPr lang="fr-CA" sz="1900" dirty="0" smtClean="0"/>
                        <a:t>0</a:t>
                      </a:r>
                      <a:endParaRPr lang="fr-CA" sz="1900" dirty="0"/>
                    </a:p>
                  </a:txBody>
                  <a:tcPr marL="121920" marR="121920" anchor="ctr"/>
                </a:tc>
              </a:tr>
              <a:tr h="375920">
                <a:tc>
                  <a:txBody>
                    <a:bodyPr/>
                    <a:lstStyle/>
                    <a:p>
                      <a:pPr algn="r"/>
                      <a:r>
                        <a:rPr lang="fr-CA" sz="1900" dirty="0" smtClean="0"/>
                        <a:t>La valeur minimale</a:t>
                      </a:r>
                    </a:p>
                  </a:txBody>
                  <a:tcPr marL="121920" marR="121920" anchor="ctr"/>
                </a:tc>
                <a:tc>
                  <a:txBody>
                    <a:bodyPr/>
                    <a:lstStyle/>
                    <a:p>
                      <a:pPr algn="ctr"/>
                      <a:r>
                        <a:rPr lang="fr-CA" sz="1900" dirty="0" smtClean="0"/>
                        <a:t>1</a:t>
                      </a:r>
                      <a:endParaRPr lang="fr-CA" sz="1900" dirty="0"/>
                    </a:p>
                  </a:txBody>
                  <a:tcPr marL="121920" marR="121920" anchor="ctr"/>
                </a:tc>
              </a:tr>
              <a:tr h="375920">
                <a:tc>
                  <a:txBody>
                    <a:bodyPr/>
                    <a:lstStyle/>
                    <a:p>
                      <a:pPr algn="r"/>
                      <a:r>
                        <a:rPr lang="fr-CA" sz="1900" dirty="0" smtClean="0"/>
                        <a:t>Une valeur juste supérieure à la valeur minimale</a:t>
                      </a:r>
                    </a:p>
                  </a:txBody>
                  <a:tcPr marL="121920" marR="121920" anchor="ctr"/>
                </a:tc>
                <a:tc>
                  <a:txBody>
                    <a:bodyPr/>
                    <a:lstStyle/>
                    <a:p>
                      <a:pPr algn="ctr"/>
                      <a:r>
                        <a:rPr lang="fr-CA" sz="1900" dirty="0" smtClean="0"/>
                        <a:t>2</a:t>
                      </a:r>
                      <a:endParaRPr lang="fr-CA" sz="1900" dirty="0"/>
                    </a:p>
                  </a:txBody>
                  <a:tcPr marL="121920" marR="121920" anchor="ctr"/>
                </a:tc>
              </a:tr>
              <a:tr h="375920">
                <a:tc>
                  <a:txBody>
                    <a:bodyPr/>
                    <a:lstStyle/>
                    <a:p>
                      <a:pPr algn="r"/>
                      <a:r>
                        <a:rPr lang="fr-CA" sz="1900" dirty="0" smtClean="0"/>
                        <a:t>Une valeur nominale</a:t>
                      </a:r>
                      <a:endParaRPr lang="fr-CA" sz="1900" dirty="0"/>
                    </a:p>
                  </a:txBody>
                  <a:tcPr marL="121920" marR="121920" anchor="ctr"/>
                </a:tc>
                <a:tc>
                  <a:txBody>
                    <a:bodyPr/>
                    <a:lstStyle/>
                    <a:p>
                      <a:pPr algn="ctr"/>
                      <a:r>
                        <a:rPr lang="fr-CA" sz="1900" dirty="0" smtClean="0"/>
                        <a:t>15</a:t>
                      </a:r>
                      <a:endParaRPr lang="fr-CA" sz="1900" dirty="0"/>
                    </a:p>
                  </a:txBody>
                  <a:tcPr marL="121920" marR="121920" anchor="ctr"/>
                </a:tc>
              </a:tr>
              <a:tr h="375920">
                <a:tc>
                  <a:txBody>
                    <a:bodyPr/>
                    <a:lstStyle/>
                    <a:p>
                      <a:pPr algn="r"/>
                      <a:r>
                        <a:rPr lang="fr-CA" sz="1900" dirty="0" smtClean="0"/>
                        <a:t>Une valeur juste inférieure à la valeur maximale</a:t>
                      </a:r>
                    </a:p>
                  </a:txBody>
                  <a:tcPr marL="121920" marR="121920" anchor="ctr"/>
                </a:tc>
                <a:tc>
                  <a:txBody>
                    <a:bodyPr/>
                    <a:lstStyle/>
                    <a:p>
                      <a:pPr algn="ctr"/>
                      <a:r>
                        <a:rPr lang="fr-CA" sz="1900" dirty="0" smtClean="0"/>
                        <a:t>30</a:t>
                      </a:r>
                      <a:endParaRPr lang="fr-CA" sz="1900" dirty="0"/>
                    </a:p>
                  </a:txBody>
                  <a:tcPr marL="121920" marR="121920" anchor="ctr"/>
                </a:tc>
              </a:tr>
              <a:tr h="375920">
                <a:tc>
                  <a:txBody>
                    <a:bodyPr/>
                    <a:lstStyle/>
                    <a:p>
                      <a:pPr algn="r"/>
                      <a:r>
                        <a:rPr lang="fr-CA" sz="1900" dirty="0" smtClean="0"/>
                        <a:t>La valeur maximale</a:t>
                      </a:r>
                      <a:endParaRPr lang="fr-CA" sz="1900" dirty="0"/>
                    </a:p>
                  </a:txBody>
                  <a:tcPr marL="121920" marR="121920" anchor="ctr"/>
                </a:tc>
                <a:tc>
                  <a:txBody>
                    <a:bodyPr/>
                    <a:lstStyle/>
                    <a:p>
                      <a:pPr algn="ctr"/>
                      <a:r>
                        <a:rPr lang="fr-CA" sz="1900" dirty="0" smtClean="0"/>
                        <a:t>31</a:t>
                      </a:r>
                      <a:endParaRPr lang="fr-CA" sz="1900" dirty="0"/>
                    </a:p>
                  </a:txBody>
                  <a:tcPr marL="121920" marR="121920" anchor="ctr"/>
                </a:tc>
              </a:tr>
              <a:tr h="375920">
                <a:tc>
                  <a:txBody>
                    <a:bodyPr/>
                    <a:lstStyle/>
                    <a:p>
                      <a:pPr algn="r"/>
                      <a:r>
                        <a:rPr lang="fr-CA" sz="1900" dirty="0" smtClean="0"/>
                        <a:t>Une valeur juste supérieure à la valeur maximale</a:t>
                      </a:r>
                    </a:p>
                  </a:txBody>
                  <a:tcPr marL="121920" marR="121920" anchor="ctr"/>
                </a:tc>
                <a:tc>
                  <a:txBody>
                    <a:bodyPr/>
                    <a:lstStyle/>
                    <a:p>
                      <a:pPr algn="ctr"/>
                      <a:r>
                        <a:rPr lang="fr-CA" sz="1900" dirty="0" smtClean="0"/>
                        <a:t>32</a:t>
                      </a:r>
                      <a:endParaRPr lang="fr-CA" sz="1900" dirty="0"/>
                    </a:p>
                  </a:txBody>
                  <a:tcPr marL="121920" marR="121920" anchor="ctr"/>
                </a:tc>
              </a:tr>
            </a:tbl>
          </a:graphicData>
        </a:graphic>
      </p:graphicFrame>
    </p:spTree>
    <p:extLst>
      <p:ext uri="{BB962C8B-B14F-4D97-AF65-F5344CB8AC3E}">
        <p14:creationId xmlns:p14="http://schemas.microsoft.com/office/powerpoint/2010/main" val="11261720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3"/>
          <p:cNvSpPr>
            <a:spLocks noGrp="1"/>
          </p:cNvSpPr>
          <p:nvPr>
            <p:ph type="title"/>
          </p:nvPr>
        </p:nvSpPr>
        <p:spPr/>
        <p:txBody>
          <a:bodyPr/>
          <a:lstStyle/>
          <a:p>
            <a:r>
              <a:rPr lang="fr-CA" dirty="0" smtClean="0"/>
              <a:t>Vecteurs de test choisis par analyse des valeurs limites</a:t>
            </a:r>
          </a:p>
        </p:txBody>
      </p:sp>
      <p:sp>
        <p:nvSpPr>
          <p:cNvPr id="31747" name="Espace réservé du contenu 4"/>
          <p:cNvSpPr>
            <a:spLocks noGrp="1"/>
          </p:cNvSpPr>
          <p:nvPr>
            <p:ph sz="half" idx="1"/>
          </p:nvPr>
        </p:nvSpPr>
        <p:spPr/>
        <p:txBody>
          <a:bodyPr/>
          <a:lstStyle/>
          <a:p>
            <a:r>
              <a:rPr lang="fr-CA" dirty="0" smtClean="0"/>
              <a:t>Vérifier toutes les combinaisons possibles des valeurs limites de chacune des variables:</a:t>
            </a:r>
            <a:br>
              <a:rPr lang="fr-CA" dirty="0" smtClean="0"/>
            </a:br>
            <a:r>
              <a:rPr lang="fr-CA" dirty="0" smtClean="0"/>
              <a:t>7</a:t>
            </a:r>
            <a:r>
              <a:rPr lang="fr-CA" baseline="30000" dirty="0" smtClean="0"/>
              <a:t>n</a:t>
            </a:r>
            <a:r>
              <a:rPr lang="fr-CA" dirty="0" smtClean="0"/>
              <a:t> cas différents pour </a:t>
            </a:r>
            <a:r>
              <a:rPr lang="fr-CA" i="1" dirty="0" smtClean="0"/>
              <a:t>n</a:t>
            </a:r>
            <a:r>
              <a:rPr lang="fr-CA" dirty="0" smtClean="0"/>
              <a:t> variables.</a:t>
            </a:r>
          </a:p>
          <a:p>
            <a:r>
              <a:rPr lang="fr-CA" dirty="0" smtClean="0"/>
              <a:t>Si le nombre de variables est trop grand, on peut éliminer les valeurs interdites (sous le minimum et en haut du maximum).</a:t>
            </a:r>
            <a:br>
              <a:rPr lang="fr-CA" dirty="0" smtClean="0"/>
            </a:br>
            <a:r>
              <a:rPr lang="fr-CA" dirty="0" smtClean="0"/>
              <a:t>On obtient alors 5</a:t>
            </a:r>
            <a:r>
              <a:rPr lang="fr-CA" baseline="30000" dirty="0" smtClean="0"/>
              <a:t>n</a:t>
            </a:r>
            <a:r>
              <a:rPr lang="fr-CA" dirty="0" smtClean="0"/>
              <a:t> cas différents.</a:t>
            </a:r>
          </a:p>
          <a:p>
            <a:r>
              <a:rPr lang="fr-CA" dirty="0" smtClean="0"/>
              <a:t>On peut encore réduire le nombre de combinaisons en fixant toutes les variables à leur valeur nominale, sauf une ou deux à la fois qui passent à travers leurs valeurs limites.</a:t>
            </a:r>
          </a:p>
        </p:txBody>
      </p:sp>
      <p:sp>
        <p:nvSpPr>
          <p:cNvPr id="3" name="Espace réservé du numéro de diapositive 2"/>
          <p:cNvSpPr>
            <a:spLocks noGrp="1"/>
          </p:cNvSpPr>
          <p:nvPr>
            <p:ph type="sldNum" sz="quarter" idx="10"/>
          </p:nvPr>
        </p:nvSpPr>
        <p:spPr/>
        <p:txBody>
          <a:bodyPr/>
          <a:lstStyle/>
          <a:p>
            <a:pPr>
              <a:defRPr/>
            </a:pPr>
            <a:fld id="{9481C383-1AB7-406B-88E6-C340B6A937C9}" type="slidenum">
              <a:rPr lang="fr-CA"/>
              <a:pPr>
                <a:defRPr/>
              </a:pPr>
              <a:t>11</a:t>
            </a:fld>
            <a:endParaRPr lang="fr-CA"/>
          </a:p>
        </p:txBody>
      </p:sp>
      <p:grpSp>
        <p:nvGrpSpPr>
          <p:cNvPr id="5" name="Groupe 4"/>
          <p:cNvGrpSpPr>
            <a:grpSpLocks noChangeAspect="1"/>
          </p:cNvGrpSpPr>
          <p:nvPr/>
        </p:nvGrpSpPr>
        <p:grpSpPr>
          <a:xfrm>
            <a:off x="6172200" y="1676400"/>
            <a:ext cx="5783023" cy="3084998"/>
            <a:chOff x="2133600" y="2441942"/>
            <a:chExt cx="8337463" cy="4447684"/>
          </a:xfrm>
        </p:grpSpPr>
        <p:sp>
          <p:nvSpPr>
            <p:cNvPr id="31750" name="ZoneTexte 13"/>
            <p:cNvSpPr txBox="1">
              <a:spLocks noChangeArrowheads="1"/>
            </p:cNvSpPr>
            <p:nvPr/>
          </p:nvSpPr>
          <p:spPr bwMode="auto">
            <a:xfrm>
              <a:off x="2133600" y="4497544"/>
              <a:ext cx="304800" cy="369332"/>
            </a:xfrm>
            <a:prstGeom prst="rect">
              <a:avLst/>
            </a:prstGeom>
            <a:noFill/>
            <a:ln w="9525">
              <a:noFill/>
              <a:miter lim="800000"/>
              <a:headEnd/>
              <a:tailEnd/>
            </a:ln>
          </p:spPr>
          <p:txBody>
            <a:bodyPr wrap="square">
              <a:spAutoFit/>
            </a:bodyPr>
            <a:lstStyle/>
            <a:p>
              <a:pPr algn="r"/>
              <a:r>
                <a:rPr lang="fr-CA" dirty="0">
                  <a:latin typeface="Calibri" pitchFamily="34" charset="0"/>
                </a:rPr>
                <a:t>y</a:t>
              </a:r>
            </a:p>
          </p:txBody>
        </p:sp>
        <p:sp>
          <p:nvSpPr>
            <p:cNvPr id="31752" name="ZoneTexte 16"/>
            <p:cNvSpPr txBox="1">
              <a:spLocks noChangeArrowheads="1"/>
            </p:cNvSpPr>
            <p:nvPr/>
          </p:nvSpPr>
          <p:spPr bwMode="auto">
            <a:xfrm>
              <a:off x="3084712" y="2441942"/>
              <a:ext cx="7081550" cy="463260"/>
            </a:xfrm>
            <a:prstGeom prst="rect">
              <a:avLst/>
            </a:prstGeom>
            <a:noFill/>
            <a:ln w="9525">
              <a:noFill/>
              <a:miter lim="800000"/>
              <a:headEnd/>
              <a:tailEnd/>
            </a:ln>
          </p:spPr>
          <p:txBody>
            <a:bodyPr wrap="square" lIns="0" tIns="0" rIns="0" bIns="0" anchor="ctr">
              <a:spAutoFit/>
            </a:bodyPr>
            <a:lstStyle/>
            <a:p>
              <a:pPr algn="ctr"/>
              <a:r>
                <a:rPr lang="fr-CA" dirty="0">
                  <a:solidFill>
                    <a:srgbClr val="0070C0"/>
                  </a:solidFill>
                  <a:latin typeface="Calibri" pitchFamily="34" charset="0"/>
                </a:rPr>
                <a:t>Exemple pour deux variables x et y.</a:t>
              </a:r>
              <a:endParaRPr lang="fr-CA" dirty="0">
                <a:solidFill>
                  <a:srgbClr val="0070C0"/>
                </a:solidFill>
                <a:latin typeface="Courier" pitchFamily="49" charset="0"/>
              </a:endParaRPr>
            </a:p>
          </p:txBody>
        </p:sp>
        <p:sp>
          <p:nvSpPr>
            <p:cNvPr id="86" name="Rectangle 85"/>
            <p:cNvSpPr/>
            <p:nvPr/>
          </p:nvSpPr>
          <p:spPr bwMode="auto">
            <a:xfrm>
              <a:off x="3359063" y="3674852"/>
              <a:ext cx="6705599" cy="2235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dirty="0"/>
            </a:p>
            <a:p>
              <a:pPr algn="ctr" fontAlgn="auto">
                <a:spcBef>
                  <a:spcPts val="0"/>
                </a:spcBef>
                <a:spcAft>
                  <a:spcPts val="0"/>
                </a:spcAft>
                <a:defRPr/>
              </a:pPr>
              <a:r>
                <a:rPr lang="fr-CA" dirty="0"/>
                <a:t>Espace des entrées possibles</a:t>
              </a:r>
            </a:p>
          </p:txBody>
        </p:sp>
        <p:cxnSp>
          <p:nvCxnSpPr>
            <p:cNvPr id="87" name="Connecteur droit avec flèche 86"/>
            <p:cNvCxnSpPr/>
            <p:nvPr/>
          </p:nvCxnSpPr>
          <p:spPr bwMode="auto">
            <a:xfrm>
              <a:off x="3359063" y="6519651"/>
              <a:ext cx="6705599" cy="21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8" name="Connecteur droit avec flèche 87"/>
            <p:cNvCxnSpPr/>
            <p:nvPr/>
          </p:nvCxnSpPr>
          <p:spPr bwMode="auto">
            <a:xfrm rot="5400000">
              <a:off x="1478405" y="4742708"/>
              <a:ext cx="2336801" cy="21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ZoneTexte 12"/>
            <p:cNvSpPr txBox="1">
              <a:spLocks noChangeArrowheads="1"/>
            </p:cNvSpPr>
            <p:nvPr/>
          </p:nvSpPr>
          <p:spPr bwMode="auto">
            <a:xfrm>
              <a:off x="6508129" y="6520294"/>
              <a:ext cx="305334" cy="369332"/>
            </a:xfrm>
            <a:prstGeom prst="rect">
              <a:avLst/>
            </a:prstGeom>
            <a:noFill/>
            <a:ln w="9525">
              <a:noFill/>
              <a:miter lim="800000"/>
              <a:headEnd/>
              <a:tailEnd/>
            </a:ln>
          </p:spPr>
          <p:txBody>
            <a:bodyPr wrap="square">
              <a:spAutoFit/>
            </a:bodyPr>
            <a:lstStyle/>
            <a:p>
              <a:r>
                <a:rPr lang="fr-CA" dirty="0">
                  <a:latin typeface="Calibri" pitchFamily="34" charset="0"/>
                </a:rPr>
                <a:t>x</a:t>
              </a:r>
            </a:p>
          </p:txBody>
        </p:sp>
        <p:sp>
          <p:nvSpPr>
            <p:cNvPr id="90" name="Ellipse 89"/>
            <p:cNvSpPr/>
            <p:nvPr/>
          </p:nvSpPr>
          <p:spPr bwMode="auto">
            <a:xfrm>
              <a:off x="6610263" y="4589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91" name="Ellipse 90"/>
            <p:cNvSpPr/>
            <p:nvPr/>
          </p:nvSpPr>
          <p:spPr bwMode="auto">
            <a:xfrm>
              <a:off x="9658263" y="4589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92" name="Ellipse 91"/>
            <p:cNvSpPr/>
            <p:nvPr/>
          </p:nvSpPr>
          <p:spPr bwMode="auto">
            <a:xfrm>
              <a:off x="10267864" y="4589251"/>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93" name="Ellipse 92"/>
            <p:cNvSpPr/>
            <p:nvPr/>
          </p:nvSpPr>
          <p:spPr bwMode="auto">
            <a:xfrm>
              <a:off x="9963062" y="4589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94" name="Ellipse 93"/>
            <p:cNvSpPr/>
            <p:nvPr/>
          </p:nvSpPr>
          <p:spPr bwMode="auto">
            <a:xfrm>
              <a:off x="6610263" y="3573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95" name="Ellipse 94"/>
            <p:cNvSpPr/>
            <p:nvPr/>
          </p:nvSpPr>
          <p:spPr bwMode="auto">
            <a:xfrm>
              <a:off x="9658263" y="3573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96" name="Ellipse 95"/>
            <p:cNvSpPr/>
            <p:nvPr/>
          </p:nvSpPr>
          <p:spPr bwMode="auto">
            <a:xfrm>
              <a:off x="10267864" y="3573251"/>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97" name="Ellipse 96"/>
            <p:cNvSpPr/>
            <p:nvPr/>
          </p:nvSpPr>
          <p:spPr bwMode="auto">
            <a:xfrm>
              <a:off x="9963062" y="3573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98" name="Ellipse 97"/>
            <p:cNvSpPr/>
            <p:nvPr/>
          </p:nvSpPr>
          <p:spPr bwMode="auto">
            <a:xfrm>
              <a:off x="6610263" y="5808452"/>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99" name="Ellipse 98"/>
            <p:cNvSpPr/>
            <p:nvPr/>
          </p:nvSpPr>
          <p:spPr bwMode="auto">
            <a:xfrm rot="16200000">
              <a:off x="6610263" y="3878051"/>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00" name="Ellipse 99"/>
            <p:cNvSpPr/>
            <p:nvPr/>
          </p:nvSpPr>
          <p:spPr bwMode="auto">
            <a:xfrm rot="16200000">
              <a:off x="66102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01" name="Ellipse 100"/>
            <p:cNvSpPr/>
            <p:nvPr/>
          </p:nvSpPr>
          <p:spPr bwMode="auto">
            <a:xfrm rot="16200000">
              <a:off x="66102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02" name="Ellipse 101"/>
            <p:cNvSpPr/>
            <p:nvPr/>
          </p:nvSpPr>
          <p:spPr bwMode="auto">
            <a:xfrm rot="16200000">
              <a:off x="6610263" y="5503652"/>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03" name="Ellipse 102"/>
            <p:cNvSpPr/>
            <p:nvPr/>
          </p:nvSpPr>
          <p:spPr bwMode="auto">
            <a:xfrm rot="16200000">
              <a:off x="9963063" y="3878051"/>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04" name="Ellipse 103"/>
            <p:cNvSpPr/>
            <p:nvPr/>
          </p:nvSpPr>
          <p:spPr bwMode="auto">
            <a:xfrm rot="16200000">
              <a:off x="99630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05" name="Ellipse 104"/>
            <p:cNvSpPr/>
            <p:nvPr/>
          </p:nvSpPr>
          <p:spPr bwMode="auto">
            <a:xfrm rot="16200000">
              <a:off x="10267863" y="38780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06" name="Ellipse 105"/>
            <p:cNvSpPr/>
            <p:nvPr/>
          </p:nvSpPr>
          <p:spPr bwMode="auto">
            <a:xfrm rot="16200000">
              <a:off x="102678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07" name="Ellipse 106"/>
            <p:cNvSpPr/>
            <p:nvPr/>
          </p:nvSpPr>
          <p:spPr bwMode="auto">
            <a:xfrm rot="16200000">
              <a:off x="9658263" y="3878051"/>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08" name="Ellipse 107"/>
            <p:cNvSpPr/>
            <p:nvPr/>
          </p:nvSpPr>
          <p:spPr bwMode="auto">
            <a:xfrm rot="16200000">
              <a:off x="96582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09" name="Ellipse 108"/>
            <p:cNvSpPr/>
            <p:nvPr/>
          </p:nvSpPr>
          <p:spPr bwMode="auto">
            <a:xfrm>
              <a:off x="9658263" y="5808452"/>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10" name="Ellipse 109"/>
            <p:cNvSpPr/>
            <p:nvPr/>
          </p:nvSpPr>
          <p:spPr bwMode="auto">
            <a:xfrm>
              <a:off x="10267864" y="5808452"/>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11" name="Ellipse 110"/>
            <p:cNvSpPr/>
            <p:nvPr/>
          </p:nvSpPr>
          <p:spPr bwMode="auto">
            <a:xfrm>
              <a:off x="9963062" y="5808452"/>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12" name="Ellipse 111"/>
            <p:cNvSpPr/>
            <p:nvPr/>
          </p:nvSpPr>
          <p:spPr bwMode="auto">
            <a:xfrm rot="16200000">
              <a:off x="99630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13" name="Ellipse 112"/>
            <p:cNvSpPr/>
            <p:nvPr/>
          </p:nvSpPr>
          <p:spPr bwMode="auto">
            <a:xfrm rot="16200000">
              <a:off x="9963063" y="5503652"/>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14" name="Ellipse 113"/>
            <p:cNvSpPr/>
            <p:nvPr/>
          </p:nvSpPr>
          <p:spPr bwMode="auto">
            <a:xfrm rot="16200000">
              <a:off x="102678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15" name="Ellipse 114"/>
            <p:cNvSpPr/>
            <p:nvPr/>
          </p:nvSpPr>
          <p:spPr bwMode="auto">
            <a:xfrm rot="16200000">
              <a:off x="10267863" y="55036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16" name="Ellipse 115"/>
            <p:cNvSpPr/>
            <p:nvPr/>
          </p:nvSpPr>
          <p:spPr bwMode="auto">
            <a:xfrm rot="16200000">
              <a:off x="96582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17" name="Ellipse 116"/>
            <p:cNvSpPr/>
            <p:nvPr/>
          </p:nvSpPr>
          <p:spPr bwMode="auto">
            <a:xfrm rot="16200000">
              <a:off x="9658263" y="5503652"/>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18" name="Ellipse 117"/>
            <p:cNvSpPr/>
            <p:nvPr/>
          </p:nvSpPr>
          <p:spPr bwMode="auto">
            <a:xfrm>
              <a:off x="2952663" y="3573251"/>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19" name="Ellipse 118"/>
            <p:cNvSpPr/>
            <p:nvPr/>
          </p:nvSpPr>
          <p:spPr bwMode="auto">
            <a:xfrm>
              <a:off x="3562263" y="3573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20" name="Ellipse 119"/>
            <p:cNvSpPr/>
            <p:nvPr/>
          </p:nvSpPr>
          <p:spPr bwMode="auto">
            <a:xfrm>
              <a:off x="3257463" y="3573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21" name="Ellipse 120"/>
            <p:cNvSpPr/>
            <p:nvPr/>
          </p:nvSpPr>
          <p:spPr bwMode="auto">
            <a:xfrm rot="16200000">
              <a:off x="3257463" y="3878051"/>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22" name="Ellipse 121"/>
            <p:cNvSpPr/>
            <p:nvPr/>
          </p:nvSpPr>
          <p:spPr bwMode="auto">
            <a:xfrm rot="16200000">
              <a:off x="32574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23" name="Ellipse 122"/>
            <p:cNvSpPr/>
            <p:nvPr/>
          </p:nvSpPr>
          <p:spPr bwMode="auto">
            <a:xfrm rot="16200000">
              <a:off x="3562263" y="3878051"/>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24" name="Ellipse 123"/>
            <p:cNvSpPr/>
            <p:nvPr/>
          </p:nvSpPr>
          <p:spPr bwMode="auto">
            <a:xfrm rot="16200000">
              <a:off x="35622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25" name="Ellipse 124"/>
            <p:cNvSpPr/>
            <p:nvPr/>
          </p:nvSpPr>
          <p:spPr bwMode="auto">
            <a:xfrm rot="16200000">
              <a:off x="2952663" y="38780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26" name="Ellipse 125"/>
            <p:cNvSpPr/>
            <p:nvPr/>
          </p:nvSpPr>
          <p:spPr bwMode="auto">
            <a:xfrm rot="16200000">
              <a:off x="29526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27" name="Ellipse 126"/>
            <p:cNvSpPr/>
            <p:nvPr/>
          </p:nvSpPr>
          <p:spPr bwMode="auto">
            <a:xfrm>
              <a:off x="2952663" y="5808452"/>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28" name="Ellipse 127"/>
            <p:cNvSpPr/>
            <p:nvPr/>
          </p:nvSpPr>
          <p:spPr bwMode="auto">
            <a:xfrm>
              <a:off x="3562263" y="5808452"/>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29" name="Ellipse 128"/>
            <p:cNvSpPr/>
            <p:nvPr/>
          </p:nvSpPr>
          <p:spPr bwMode="auto">
            <a:xfrm>
              <a:off x="3257463" y="5808452"/>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30" name="Ellipse 129"/>
            <p:cNvSpPr/>
            <p:nvPr/>
          </p:nvSpPr>
          <p:spPr bwMode="auto">
            <a:xfrm rot="16200000">
              <a:off x="32574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31" name="Ellipse 130"/>
            <p:cNvSpPr/>
            <p:nvPr/>
          </p:nvSpPr>
          <p:spPr bwMode="auto">
            <a:xfrm rot="16200000">
              <a:off x="3257463" y="5503652"/>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32" name="Ellipse 131"/>
            <p:cNvSpPr/>
            <p:nvPr/>
          </p:nvSpPr>
          <p:spPr bwMode="auto">
            <a:xfrm rot="16200000">
              <a:off x="35622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33" name="Ellipse 132"/>
            <p:cNvSpPr/>
            <p:nvPr/>
          </p:nvSpPr>
          <p:spPr bwMode="auto">
            <a:xfrm rot="16200000">
              <a:off x="3562263" y="5503652"/>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34" name="Ellipse 133"/>
            <p:cNvSpPr/>
            <p:nvPr/>
          </p:nvSpPr>
          <p:spPr bwMode="auto">
            <a:xfrm rot="16200000">
              <a:off x="29526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35" name="Ellipse 134"/>
            <p:cNvSpPr/>
            <p:nvPr/>
          </p:nvSpPr>
          <p:spPr bwMode="auto">
            <a:xfrm rot="16200000">
              <a:off x="2952663" y="55036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36" name="Ellipse 135"/>
            <p:cNvSpPr/>
            <p:nvPr/>
          </p:nvSpPr>
          <p:spPr bwMode="auto">
            <a:xfrm>
              <a:off x="2952663" y="4589251"/>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37" name="Ellipse 136"/>
            <p:cNvSpPr/>
            <p:nvPr/>
          </p:nvSpPr>
          <p:spPr bwMode="auto">
            <a:xfrm>
              <a:off x="3562263" y="4589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38" name="Ellipse 137"/>
            <p:cNvSpPr/>
            <p:nvPr/>
          </p:nvSpPr>
          <p:spPr bwMode="auto">
            <a:xfrm>
              <a:off x="3257463" y="4589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grpSp>
    </p:spTree>
    <p:extLst>
      <p:ext uri="{BB962C8B-B14F-4D97-AF65-F5344CB8AC3E}">
        <p14:creationId xmlns:p14="http://schemas.microsoft.com/office/powerpoint/2010/main" val="38770394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p:txBody>
          <a:bodyPr/>
          <a:lstStyle/>
          <a:p>
            <a:r>
              <a:rPr lang="fr-CA" dirty="0"/>
              <a:t>Vecteurs de test choisis par analyse des valeurs </a:t>
            </a:r>
            <a:r>
              <a:rPr lang="fr-CA" dirty="0" smtClean="0"/>
              <a:t>limites</a:t>
            </a:r>
            <a:br>
              <a:rPr lang="fr-CA" dirty="0" smtClean="0"/>
            </a:br>
            <a:r>
              <a:rPr lang="fr-CA" dirty="0" smtClean="0"/>
              <a:t>Exemple</a:t>
            </a:r>
          </a:p>
        </p:txBody>
      </p:sp>
      <p:sp>
        <p:nvSpPr>
          <p:cNvPr id="4" name="Espace réservé du numéro de diapositive 3"/>
          <p:cNvSpPr>
            <a:spLocks noGrp="1"/>
          </p:cNvSpPr>
          <p:nvPr>
            <p:ph type="sldNum" sz="quarter" idx="10"/>
          </p:nvPr>
        </p:nvSpPr>
        <p:spPr/>
        <p:txBody>
          <a:bodyPr/>
          <a:lstStyle/>
          <a:p>
            <a:pPr>
              <a:defRPr/>
            </a:pPr>
            <a:fld id="{7AC6550E-F02D-4A10-94A0-F3BBFC7EEB46}" type="slidenum">
              <a:rPr lang="fr-CA"/>
              <a:pPr>
                <a:defRPr/>
              </a:pPr>
              <a:t>12</a:t>
            </a:fld>
            <a:endParaRPr lang="fr-CA"/>
          </a:p>
        </p:txBody>
      </p:sp>
      <p:sp>
        <p:nvSpPr>
          <p:cNvPr id="5" name="ZoneTexte 4"/>
          <p:cNvSpPr txBox="1">
            <a:spLocks noChangeArrowheads="1"/>
          </p:cNvSpPr>
          <p:nvPr/>
        </p:nvSpPr>
        <p:spPr bwMode="auto">
          <a:xfrm>
            <a:off x="195229" y="4804475"/>
            <a:ext cx="8720171" cy="1477328"/>
          </a:xfrm>
          <a:prstGeom prst="rect">
            <a:avLst/>
          </a:prstGeom>
          <a:noFill/>
          <a:ln w="9525">
            <a:noFill/>
            <a:miter lim="800000"/>
            <a:headEnd/>
            <a:tailEnd/>
          </a:ln>
        </p:spPr>
        <p:txBody>
          <a:bodyPr wrap="square">
            <a:spAutoFit/>
          </a:bodyPr>
          <a:lstStyle/>
          <a:p>
            <a:r>
              <a:rPr lang="fr-CA" dirty="0" smtClean="0">
                <a:solidFill>
                  <a:srgbClr val="0070C0"/>
                </a:solidFill>
                <a:latin typeface="Calibri" pitchFamily="34" charset="0"/>
              </a:rPr>
              <a:t>Quels vecteurs de test choisir selon l’analyse des valeurs limites?</a:t>
            </a:r>
          </a:p>
          <a:p>
            <a:r>
              <a:rPr lang="fr-CA" dirty="0" smtClean="0">
                <a:solidFill>
                  <a:srgbClr val="0070C0"/>
                </a:solidFill>
                <a:latin typeface="Calibri" pitchFamily="34" charset="0"/>
              </a:rPr>
              <a:t> - en version complète</a:t>
            </a:r>
          </a:p>
          <a:p>
            <a:r>
              <a:rPr lang="fr-CA" dirty="0">
                <a:solidFill>
                  <a:srgbClr val="0070C0"/>
                </a:solidFill>
                <a:latin typeface="Calibri" pitchFamily="34" charset="0"/>
              </a:rPr>
              <a:t> </a:t>
            </a:r>
            <a:r>
              <a:rPr lang="fr-CA" dirty="0" smtClean="0">
                <a:solidFill>
                  <a:srgbClr val="0070C0"/>
                </a:solidFill>
                <a:latin typeface="Calibri" pitchFamily="34" charset="0"/>
              </a:rPr>
              <a:t>- en version réduite</a:t>
            </a:r>
          </a:p>
          <a:p>
            <a:endParaRPr lang="fr-CA" dirty="0">
              <a:solidFill>
                <a:srgbClr val="0070C0"/>
              </a:solidFill>
              <a:latin typeface="Calibri" pitchFamily="34" charset="0"/>
            </a:endParaRPr>
          </a:p>
          <a:p>
            <a:r>
              <a:rPr lang="fr-CA" dirty="0" smtClean="0">
                <a:solidFill>
                  <a:srgbClr val="0070C0"/>
                </a:solidFill>
                <a:latin typeface="Calibri" pitchFamily="34" charset="0"/>
              </a:rPr>
              <a:t>Comment ces ensembles se comparent-ils au test exhaustif?</a:t>
            </a:r>
          </a:p>
        </p:txBody>
      </p:sp>
      <p:sp>
        <p:nvSpPr>
          <p:cNvPr id="3" name="Rectangle 2"/>
          <p:cNvSpPr/>
          <p:nvPr/>
        </p:nvSpPr>
        <p:spPr>
          <a:xfrm>
            <a:off x="6477000" y="2480608"/>
            <a:ext cx="5486400" cy="1938992"/>
          </a:xfrm>
          <a:prstGeom prst="rect">
            <a:avLst/>
          </a:prstGeom>
          <a:ln>
            <a:solidFill>
              <a:srgbClr val="0070C0"/>
            </a:solidFill>
          </a:ln>
        </p:spPr>
        <p:txBody>
          <a:bodyPr wrap="square">
            <a:spAutoFit/>
          </a:bodyPr>
          <a:lstStyle/>
          <a:p>
            <a:pPr>
              <a:tabLst>
                <a:tab pos="309026" algn="l"/>
                <a:tab pos="615935" algn="l"/>
                <a:tab pos="910144" algn="l"/>
                <a:tab pos="1219170" algn="l"/>
              </a:tabLst>
            </a:pPr>
            <a:r>
              <a:rPr lang="fr-CA" sz="1200" dirty="0" err="1">
                <a:latin typeface="Courier New" pitchFamily="49" charset="0"/>
                <a:cs typeface="Courier New" pitchFamily="49" charset="0"/>
              </a:rPr>
              <a:t>library</a:t>
            </a:r>
            <a:r>
              <a:rPr lang="fr-CA" sz="1200" dirty="0">
                <a:latin typeface="Courier New" pitchFamily="49" charset="0"/>
                <a:cs typeface="Courier New" pitchFamily="49" charset="0"/>
              </a:rPr>
              <a:t> </a:t>
            </a:r>
            <a:r>
              <a:rPr lang="fr-CA" sz="1200" dirty="0" err="1">
                <a:latin typeface="Courier New" pitchFamily="49" charset="0"/>
                <a:cs typeface="Courier New" pitchFamily="49" charset="0"/>
              </a:rPr>
              <a:t>ieee</a:t>
            </a:r>
            <a:r>
              <a:rPr lang="fr-CA" sz="1200" dirty="0">
                <a:latin typeface="Courier New" pitchFamily="49" charset="0"/>
                <a:cs typeface="Courier New" pitchFamily="49" charset="0"/>
              </a:rPr>
              <a:t>;</a:t>
            </a:r>
          </a:p>
          <a:p>
            <a:pPr>
              <a:tabLst>
                <a:tab pos="309026" algn="l"/>
                <a:tab pos="615935" algn="l"/>
                <a:tab pos="910144" algn="l"/>
                <a:tab pos="1219170" algn="l"/>
              </a:tabLst>
            </a:pPr>
            <a:r>
              <a:rPr lang="fr-CA" sz="1200" dirty="0">
                <a:latin typeface="Courier New" pitchFamily="49" charset="0"/>
                <a:cs typeface="Courier New" pitchFamily="49" charset="0"/>
              </a:rPr>
              <a:t>use ieee.std_logic_1164.all;</a:t>
            </a:r>
          </a:p>
          <a:p>
            <a:pPr>
              <a:tabLst>
                <a:tab pos="309026" algn="l"/>
                <a:tab pos="615935" algn="l"/>
                <a:tab pos="910144" algn="l"/>
                <a:tab pos="1219170" algn="l"/>
              </a:tabLst>
            </a:pPr>
            <a:r>
              <a:rPr lang="fr-CA" sz="1200" dirty="0">
                <a:latin typeface="Courier New" pitchFamily="49" charset="0"/>
                <a:cs typeface="Courier New" pitchFamily="49" charset="0"/>
              </a:rPr>
              <a:t>use </a:t>
            </a:r>
            <a:r>
              <a:rPr lang="fr-CA" sz="1200" dirty="0" err="1">
                <a:latin typeface="Courier New" pitchFamily="49" charset="0"/>
                <a:cs typeface="Courier New" pitchFamily="49" charset="0"/>
              </a:rPr>
              <a:t>ieee.numeric_std.all</a:t>
            </a:r>
            <a:r>
              <a:rPr lang="fr-CA" sz="1200" dirty="0">
                <a:latin typeface="Courier New" pitchFamily="49" charset="0"/>
                <a:cs typeface="Courier New" pitchFamily="49" charset="0"/>
              </a:rPr>
              <a:t>;</a:t>
            </a:r>
          </a:p>
          <a:p>
            <a:pPr>
              <a:tabLst>
                <a:tab pos="309026" algn="l"/>
                <a:tab pos="615935" algn="l"/>
                <a:tab pos="910144" algn="l"/>
                <a:tab pos="1219170" algn="l"/>
              </a:tabLst>
            </a:pPr>
            <a:endParaRPr lang="fr-CA" sz="1200" dirty="0">
              <a:latin typeface="Courier New" pitchFamily="49" charset="0"/>
              <a:cs typeface="Courier New" pitchFamily="49" charset="0"/>
            </a:endParaRPr>
          </a:p>
          <a:p>
            <a:pPr>
              <a:tabLst>
                <a:tab pos="309026" algn="l"/>
                <a:tab pos="615935" algn="l"/>
                <a:tab pos="910144" algn="l"/>
                <a:tab pos="1219170" algn="l"/>
              </a:tabLst>
            </a:pPr>
            <a:r>
              <a:rPr lang="fr-CA" sz="1200" dirty="0" err="1">
                <a:latin typeface="Courier New" pitchFamily="49" charset="0"/>
                <a:cs typeface="Courier New" pitchFamily="49" charset="0"/>
              </a:rPr>
              <a:t>entity</a:t>
            </a:r>
            <a:r>
              <a:rPr lang="fr-CA" sz="1200" dirty="0">
                <a:latin typeface="Courier New" pitchFamily="49" charset="0"/>
                <a:cs typeface="Courier New" pitchFamily="49" charset="0"/>
              </a:rPr>
              <a:t> convRGB2CMYK </a:t>
            </a:r>
            <a:r>
              <a:rPr lang="fr-CA" sz="1200" dirty="0" err="1">
                <a:latin typeface="Courier New" pitchFamily="49" charset="0"/>
                <a:cs typeface="Courier New" pitchFamily="49" charset="0"/>
              </a:rPr>
              <a:t>is</a:t>
            </a:r>
            <a:endParaRPr lang="fr-CA" sz="1200" dirty="0">
              <a:latin typeface="Courier New" pitchFamily="49" charset="0"/>
              <a:cs typeface="Courier New" pitchFamily="49" charset="0"/>
            </a:endParaRPr>
          </a:p>
          <a:p>
            <a:pPr>
              <a:tabLst>
                <a:tab pos="309026" algn="l"/>
                <a:tab pos="615935" algn="l"/>
                <a:tab pos="910144" algn="l"/>
                <a:tab pos="1219170" algn="l"/>
              </a:tabLst>
            </a:pPr>
            <a:r>
              <a:rPr lang="fr-CA" sz="1200" dirty="0">
                <a:latin typeface="Courier New" pitchFamily="49" charset="0"/>
                <a:cs typeface="Courier New" pitchFamily="49" charset="0"/>
              </a:rPr>
              <a:t>	port (			   </a:t>
            </a:r>
          </a:p>
          <a:p>
            <a:pPr>
              <a:tabLst>
                <a:tab pos="309026" algn="l"/>
                <a:tab pos="615935" algn="l"/>
                <a:tab pos="910144" algn="l"/>
                <a:tab pos="1219170" algn="l"/>
              </a:tabLst>
            </a:pPr>
            <a:r>
              <a:rPr lang="fr-CA" sz="1200" dirty="0">
                <a:latin typeface="Courier New" pitchFamily="49" charset="0"/>
                <a:cs typeface="Courier New" pitchFamily="49" charset="0"/>
              </a:rPr>
              <a:t>	rouge, vert, bleu : in </a:t>
            </a:r>
            <a:r>
              <a:rPr lang="fr-CA" sz="1200" dirty="0" err="1">
                <a:latin typeface="Courier New" pitchFamily="49" charset="0"/>
                <a:cs typeface="Courier New" pitchFamily="49" charset="0"/>
              </a:rPr>
              <a:t>unsigned</a:t>
            </a:r>
            <a:r>
              <a:rPr lang="fr-CA" sz="1200" dirty="0">
                <a:latin typeface="Courier New" pitchFamily="49" charset="0"/>
                <a:cs typeface="Courier New" pitchFamily="49" charset="0"/>
              </a:rPr>
              <a:t>(7 </a:t>
            </a:r>
            <a:r>
              <a:rPr lang="fr-CA" sz="1200" dirty="0" err="1">
                <a:latin typeface="Courier New" pitchFamily="49" charset="0"/>
                <a:cs typeface="Courier New" pitchFamily="49" charset="0"/>
              </a:rPr>
              <a:t>downto</a:t>
            </a:r>
            <a:r>
              <a:rPr lang="fr-CA" sz="1200" dirty="0">
                <a:latin typeface="Courier New" pitchFamily="49" charset="0"/>
                <a:cs typeface="Courier New" pitchFamily="49" charset="0"/>
              </a:rPr>
              <a:t> 0);</a:t>
            </a:r>
          </a:p>
          <a:p>
            <a:pPr>
              <a:tabLst>
                <a:tab pos="309026" algn="l"/>
                <a:tab pos="615935" algn="l"/>
                <a:tab pos="910144" algn="l"/>
                <a:tab pos="1219170" algn="l"/>
              </a:tabLst>
            </a:pPr>
            <a:r>
              <a:rPr lang="fr-CA" sz="1200" dirty="0">
                <a:latin typeface="Courier New" pitchFamily="49" charset="0"/>
                <a:cs typeface="Courier New" pitchFamily="49" charset="0"/>
              </a:rPr>
              <a:t>	cyan, magenta, jaune, noir : out </a:t>
            </a:r>
            <a:r>
              <a:rPr lang="fr-CA" sz="1200" dirty="0" err="1">
                <a:latin typeface="Courier New" pitchFamily="49" charset="0"/>
                <a:cs typeface="Courier New" pitchFamily="49" charset="0"/>
              </a:rPr>
              <a:t>unsigned</a:t>
            </a:r>
            <a:r>
              <a:rPr lang="fr-CA" sz="1200" dirty="0">
                <a:latin typeface="Courier New" pitchFamily="49" charset="0"/>
                <a:cs typeface="Courier New" pitchFamily="49" charset="0"/>
              </a:rPr>
              <a:t>(7 </a:t>
            </a:r>
            <a:r>
              <a:rPr lang="fr-CA" sz="1200" dirty="0" err="1">
                <a:latin typeface="Courier New" pitchFamily="49" charset="0"/>
                <a:cs typeface="Courier New" pitchFamily="49" charset="0"/>
              </a:rPr>
              <a:t>downto</a:t>
            </a:r>
            <a:r>
              <a:rPr lang="fr-CA" sz="1200" dirty="0">
                <a:latin typeface="Courier New" pitchFamily="49" charset="0"/>
                <a:cs typeface="Courier New" pitchFamily="49" charset="0"/>
              </a:rPr>
              <a:t> 0)</a:t>
            </a:r>
          </a:p>
          <a:p>
            <a:pPr>
              <a:tabLst>
                <a:tab pos="309026" algn="l"/>
                <a:tab pos="615935" algn="l"/>
                <a:tab pos="910144" algn="l"/>
                <a:tab pos="1219170" algn="l"/>
              </a:tabLst>
            </a:pPr>
            <a:r>
              <a:rPr lang="fr-CA" sz="1200" dirty="0">
                <a:latin typeface="Courier New" pitchFamily="49" charset="0"/>
                <a:cs typeface="Courier New" pitchFamily="49" charset="0"/>
              </a:rPr>
              <a:t>);</a:t>
            </a:r>
          </a:p>
          <a:p>
            <a:pPr>
              <a:tabLst>
                <a:tab pos="309026" algn="l"/>
                <a:tab pos="615935" algn="l"/>
                <a:tab pos="910144" algn="l"/>
                <a:tab pos="1219170" algn="l"/>
              </a:tabLst>
            </a:pPr>
            <a:r>
              <a:rPr lang="fr-CA" sz="1200" dirty="0">
                <a:latin typeface="Courier New" pitchFamily="49" charset="0"/>
                <a:cs typeface="Courier New" pitchFamily="49" charset="0"/>
              </a:rPr>
              <a:t>end convRGB2CMYK</a:t>
            </a:r>
            <a:r>
              <a:rPr lang="fr-CA" sz="1200" dirty="0" smtClean="0">
                <a:latin typeface="Courier New" pitchFamily="49" charset="0"/>
                <a:cs typeface="Courier New" pitchFamily="49" charset="0"/>
              </a:rPr>
              <a:t>;</a:t>
            </a:r>
            <a:endParaRPr lang="fr-FR" sz="1200" dirty="0">
              <a:latin typeface="Courier New" panose="02070309020205020404" pitchFamily="49" charset="0"/>
              <a:cs typeface="Courier New" panose="02070309020205020404" pitchFamily="49" charset="0"/>
            </a:endParaRPr>
          </a:p>
        </p:txBody>
      </p:sp>
      <p:pic>
        <p:nvPicPr>
          <p:cNvPr id="10" name="Image 9" descr="rgb2cmyk.wmf"/>
          <p:cNvPicPr>
            <a:picLocks noChangeAspect="1"/>
          </p:cNvPicPr>
          <p:nvPr/>
        </p:nvPicPr>
        <p:blipFill>
          <a:blip r:embed="rId2" cstate="print"/>
          <a:stretch>
            <a:fillRect/>
          </a:stretch>
        </p:blipFill>
        <p:spPr>
          <a:xfrm>
            <a:off x="203200" y="1584739"/>
            <a:ext cx="5791200" cy="3063461"/>
          </a:xfrm>
          <a:prstGeom prst="rect">
            <a:avLst/>
          </a:prstGeom>
        </p:spPr>
      </p:pic>
      <p:grpSp>
        <p:nvGrpSpPr>
          <p:cNvPr id="7" name="Groupe 6"/>
          <p:cNvGrpSpPr>
            <a:grpSpLocks noChangeAspect="1"/>
          </p:cNvGrpSpPr>
          <p:nvPr/>
        </p:nvGrpSpPr>
        <p:grpSpPr>
          <a:xfrm>
            <a:off x="6656427" y="4566124"/>
            <a:ext cx="4925973" cy="2139477"/>
            <a:chOff x="2133600" y="3268451"/>
            <a:chExt cx="8337463" cy="3621175"/>
          </a:xfrm>
        </p:grpSpPr>
        <p:sp>
          <p:nvSpPr>
            <p:cNvPr id="8" name="ZoneTexte 13"/>
            <p:cNvSpPr txBox="1">
              <a:spLocks noChangeArrowheads="1"/>
            </p:cNvSpPr>
            <p:nvPr/>
          </p:nvSpPr>
          <p:spPr bwMode="auto">
            <a:xfrm>
              <a:off x="2133600" y="4497544"/>
              <a:ext cx="304800" cy="369332"/>
            </a:xfrm>
            <a:prstGeom prst="rect">
              <a:avLst/>
            </a:prstGeom>
            <a:noFill/>
            <a:ln w="9525">
              <a:noFill/>
              <a:miter lim="800000"/>
              <a:headEnd/>
              <a:tailEnd/>
            </a:ln>
          </p:spPr>
          <p:txBody>
            <a:bodyPr wrap="square">
              <a:spAutoFit/>
            </a:bodyPr>
            <a:lstStyle/>
            <a:p>
              <a:pPr algn="r"/>
              <a:r>
                <a:rPr lang="fr-CA" dirty="0">
                  <a:latin typeface="Calibri" pitchFamily="34" charset="0"/>
                </a:rPr>
                <a:t>y</a:t>
              </a:r>
            </a:p>
          </p:txBody>
        </p:sp>
        <p:sp>
          <p:nvSpPr>
            <p:cNvPr id="11" name="Rectangle 10"/>
            <p:cNvSpPr/>
            <p:nvPr/>
          </p:nvSpPr>
          <p:spPr bwMode="auto">
            <a:xfrm>
              <a:off x="3359063" y="3674852"/>
              <a:ext cx="6705599" cy="2235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dirty="0"/>
            </a:p>
            <a:p>
              <a:pPr algn="ctr" fontAlgn="auto">
                <a:spcBef>
                  <a:spcPts val="0"/>
                </a:spcBef>
                <a:spcAft>
                  <a:spcPts val="0"/>
                </a:spcAft>
                <a:defRPr/>
              </a:pPr>
              <a:r>
                <a:rPr lang="fr-CA" dirty="0"/>
                <a:t>Espace des entrées possibles</a:t>
              </a:r>
            </a:p>
          </p:txBody>
        </p:sp>
        <p:cxnSp>
          <p:nvCxnSpPr>
            <p:cNvPr id="12" name="Connecteur droit avec flèche 11"/>
            <p:cNvCxnSpPr/>
            <p:nvPr/>
          </p:nvCxnSpPr>
          <p:spPr bwMode="auto">
            <a:xfrm>
              <a:off x="3359063" y="6519651"/>
              <a:ext cx="6705599" cy="21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bwMode="auto">
            <a:xfrm rot="5400000">
              <a:off x="1478405" y="4742708"/>
              <a:ext cx="2336801" cy="21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ZoneTexte 12"/>
            <p:cNvSpPr txBox="1">
              <a:spLocks noChangeArrowheads="1"/>
            </p:cNvSpPr>
            <p:nvPr/>
          </p:nvSpPr>
          <p:spPr bwMode="auto">
            <a:xfrm>
              <a:off x="6508129" y="6520294"/>
              <a:ext cx="305334" cy="369332"/>
            </a:xfrm>
            <a:prstGeom prst="rect">
              <a:avLst/>
            </a:prstGeom>
            <a:noFill/>
            <a:ln w="9525">
              <a:noFill/>
              <a:miter lim="800000"/>
              <a:headEnd/>
              <a:tailEnd/>
            </a:ln>
          </p:spPr>
          <p:txBody>
            <a:bodyPr wrap="square">
              <a:spAutoFit/>
            </a:bodyPr>
            <a:lstStyle/>
            <a:p>
              <a:r>
                <a:rPr lang="fr-CA" dirty="0">
                  <a:latin typeface="Calibri" pitchFamily="34" charset="0"/>
                </a:rPr>
                <a:t>x</a:t>
              </a:r>
            </a:p>
          </p:txBody>
        </p:sp>
        <p:sp>
          <p:nvSpPr>
            <p:cNvPr id="15" name="Ellipse 14"/>
            <p:cNvSpPr/>
            <p:nvPr/>
          </p:nvSpPr>
          <p:spPr bwMode="auto">
            <a:xfrm>
              <a:off x="6610263" y="4589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6" name="Ellipse 15"/>
            <p:cNvSpPr/>
            <p:nvPr/>
          </p:nvSpPr>
          <p:spPr bwMode="auto">
            <a:xfrm>
              <a:off x="9658263" y="4589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7" name="Ellipse 16"/>
            <p:cNvSpPr/>
            <p:nvPr/>
          </p:nvSpPr>
          <p:spPr bwMode="auto">
            <a:xfrm>
              <a:off x="10267864" y="4589251"/>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8" name="Ellipse 17"/>
            <p:cNvSpPr/>
            <p:nvPr/>
          </p:nvSpPr>
          <p:spPr bwMode="auto">
            <a:xfrm>
              <a:off x="9963062" y="4589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9" name="Ellipse 18"/>
            <p:cNvSpPr/>
            <p:nvPr/>
          </p:nvSpPr>
          <p:spPr bwMode="auto">
            <a:xfrm>
              <a:off x="6610263" y="3573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0" name="Ellipse 19"/>
            <p:cNvSpPr/>
            <p:nvPr/>
          </p:nvSpPr>
          <p:spPr bwMode="auto">
            <a:xfrm>
              <a:off x="9658263" y="3573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1" name="Ellipse 20"/>
            <p:cNvSpPr/>
            <p:nvPr/>
          </p:nvSpPr>
          <p:spPr bwMode="auto">
            <a:xfrm>
              <a:off x="10267864" y="3573251"/>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2" name="Ellipse 21"/>
            <p:cNvSpPr/>
            <p:nvPr/>
          </p:nvSpPr>
          <p:spPr bwMode="auto">
            <a:xfrm>
              <a:off x="9963062" y="3573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3" name="Ellipse 22"/>
            <p:cNvSpPr/>
            <p:nvPr/>
          </p:nvSpPr>
          <p:spPr bwMode="auto">
            <a:xfrm>
              <a:off x="6610263" y="5808452"/>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4" name="Ellipse 23"/>
            <p:cNvSpPr/>
            <p:nvPr/>
          </p:nvSpPr>
          <p:spPr bwMode="auto">
            <a:xfrm rot="16200000">
              <a:off x="6610263" y="3878051"/>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5" name="Ellipse 24"/>
            <p:cNvSpPr/>
            <p:nvPr/>
          </p:nvSpPr>
          <p:spPr bwMode="auto">
            <a:xfrm rot="16200000">
              <a:off x="66102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6" name="Ellipse 25"/>
            <p:cNvSpPr/>
            <p:nvPr/>
          </p:nvSpPr>
          <p:spPr bwMode="auto">
            <a:xfrm rot="16200000">
              <a:off x="66102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7" name="Ellipse 26"/>
            <p:cNvSpPr/>
            <p:nvPr/>
          </p:nvSpPr>
          <p:spPr bwMode="auto">
            <a:xfrm rot="16200000">
              <a:off x="6610263" y="5503652"/>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8" name="Ellipse 27"/>
            <p:cNvSpPr/>
            <p:nvPr/>
          </p:nvSpPr>
          <p:spPr bwMode="auto">
            <a:xfrm rot="16200000">
              <a:off x="9963063" y="3878051"/>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9" name="Ellipse 28"/>
            <p:cNvSpPr/>
            <p:nvPr/>
          </p:nvSpPr>
          <p:spPr bwMode="auto">
            <a:xfrm rot="16200000">
              <a:off x="99630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0" name="Ellipse 29"/>
            <p:cNvSpPr/>
            <p:nvPr/>
          </p:nvSpPr>
          <p:spPr bwMode="auto">
            <a:xfrm rot="16200000">
              <a:off x="10267863" y="38780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1" name="Ellipse 30"/>
            <p:cNvSpPr/>
            <p:nvPr/>
          </p:nvSpPr>
          <p:spPr bwMode="auto">
            <a:xfrm rot="16200000">
              <a:off x="102678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2" name="Ellipse 31"/>
            <p:cNvSpPr/>
            <p:nvPr/>
          </p:nvSpPr>
          <p:spPr bwMode="auto">
            <a:xfrm rot="16200000">
              <a:off x="9658263" y="3878051"/>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3" name="Ellipse 32"/>
            <p:cNvSpPr/>
            <p:nvPr/>
          </p:nvSpPr>
          <p:spPr bwMode="auto">
            <a:xfrm rot="16200000">
              <a:off x="96582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4" name="Ellipse 33"/>
            <p:cNvSpPr/>
            <p:nvPr/>
          </p:nvSpPr>
          <p:spPr bwMode="auto">
            <a:xfrm>
              <a:off x="9658263" y="5808452"/>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5" name="Ellipse 34"/>
            <p:cNvSpPr/>
            <p:nvPr/>
          </p:nvSpPr>
          <p:spPr bwMode="auto">
            <a:xfrm>
              <a:off x="10267864" y="5808452"/>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6" name="Ellipse 35"/>
            <p:cNvSpPr/>
            <p:nvPr/>
          </p:nvSpPr>
          <p:spPr bwMode="auto">
            <a:xfrm>
              <a:off x="9963062" y="5808452"/>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7" name="Ellipse 36"/>
            <p:cNvSpPr/>
            <p:nvPr/>
          </p:nvSpPr>
          <p:spPr bwMode="auto">
            <a:xfrm rot="16200000">
              <a:off x="99630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8" name="Ellipse 37"/>
            <p:cNvSpPr/>
            <p:nvPr/>
          </p:nvSpPr>
          <p:spPr bwMode="auto">
            <a:xfrm rot="16200000">
              <a:off x="9963063" y="5503652"/>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9" name="Ellipse 38"/>
            <p:cNvSpPr/>
            <p:nvPr/>
          </p:nvSpPr>
          <p:spPr bwMode="auto">
            <a:xfrm rot="16200000">
              <a:off x="102678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40" name="Ellipse 39"/>
            <p:cNvSpPr/>
            <p:nvPr/>
          </p:nvSpPr>
          <p:spPr bwMode="auto">
            <a:xfrm rot="16200000">
              <a:off x="10267863" y="55036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41" name="Ellipse 40"/>
            <p:cNvSpPr/>
            <p:nvPr/>
          </p:nvSpPr>
          <p:spPr bwMode="auto">
            <a:xfrm rot="16200000">
              <a:off x="96582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42" name="Ellipse 41"/>
            <p:cNvSpPr/>
            <p:nvPr/>
          </p:nvSpPr>
          <p:spPr bwMode="auto">
            <a:xfrm rot="16200000">
              <a:off x="9658263" y="5503652"/>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43" name="Ellipse 42"/>
            <p:cNvSpPr/>
            <p:nvPr/>
          </p:nvSpPr>
          <p:spPr bwMode="auto">
            <a:xfrm>
              <a:off x="2952663" y="3573251"/>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44" name="Ellipse 43"/>
            <p:cNvSpPr/>
            <p:nvPr/>
          </p:nvSpPr>
          <p:spPr bwMode="auto">
            <a:xfrm>
              <a:off x="3562263" y="3573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45" name="Ellipse 44"/>
            <p:cNvSpPr/>
            <p:nvPr/>
          </p:nvSpPr>
          <p:spPr bwMode="auto">
            <a:xfrm>
              <a:off x="3257463" y="3573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46" name="Ellipse 45"/>
            <p:cNvSpPr/>
            <p:nvPr/>
          </p:nvSpPr>
          <p:spPr bwMode="auto">
            <a:xfrm rot="16200000">
              <a:off x="3257463" y="3878051"/>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47" name="Ellipse 46"/>
            <p:cNvSpPr/>
            <p:nvPr/>
          </p:nvSpPr>
          <p:spPr bwMode="auto">
            <a:xfrm rot="16200000">
              <a:off x="32574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48" name="Ellipse 47"/>
            <p:cNvSpPr/>
            <p:nvPr/>
          </p:nvSpPr>
          <p:spPr bwMode="auto">
            <a:xfrm rot="16200000">
              <a:off x="3562263" y="3878051"/>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49" name="Ellipse 48"/>
            <p:cNvSpPr/>
            <p:nvPr/>
          </p:nvSpPr>
          <p:spPr bwMode="auto">
            <a:xfrm rot="16200000">
              <a:off x="35622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50" name="Ellipse 49"/>
            <p:cNvSpPr/>
            <p:nvPr/>
          </p:nvSpPr>
          <p:spPr bwMode="auto">
            <a:xfrm rot="16200000">
              <a:off x="2952663" y="38780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51" name="Ellipse 50"/>
            <p:cNvSpPr/>
            <p:nvPr/>
          </p:nvSpPr>
          <p:spPr bwMode="auto">
            <a:xfrm rot="16200000">
              <a:off x="2952663" y="3268451"/>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52" name="Ellipse 51"/>
            <p:cNvSpPr/>
            <p:nvPr/>
          </p:nvSpPr>
          <p:spPr bwMode="auto">
            <a:xfrm>
              <a:off x="2952663" y="5808452"/>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53" name="Ellipse 52"/>
            <p:cNvSpPr/>
            <p:nvPr/>
          </p:nvSpPr>
          <p:spPr bwMode="auto">
            <a:xfrm>
              <a:off x="3562263" y="5808452"/>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54" name="Ellipse 53"/>
            <p:cNvSpPr/>
            <p:nvPr/>
          </p:nvSpPr>
          <p:spPr bwMode="auto">
            <a:xfrm>
              <a:off x="3257463" y="5808452"/>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55" name="Ellipse 54"/>
            <p:cNvSpPr/>
            <p:nvPr/>
          </p:nvSpPr>
          <p:spPr bwMode="auto">
            <a:xfrm rot="16200000">
              <a:off x="32574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56" name="Ellipse 55"/>
            <p:cNvSpPr/>
            <p:nvPr/>
          </p:nvSpPr>
          <p:spPr bwMode="auto">
            <a:xfrm rot="16200000">
              <a:off x="3257463" y="5503652"/>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57" name="Ellipse 56"/>
            <p:cNvSpPr/>
            <p:nvPr/>
          </p:nvSpPr>
          <p:spPr bwMode="auto">
            <a:xfrm rot="16200000">
              <a:off x="35622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58" name="Ellipse 57"/>
            <p:cNvSpPr/>
            <p:nvPr/>
          </p:nvSpPr>
          <p:spPr bwMode="auto">
            <a:xfrm rot="16200000">
              <a:off x="3562263" y="5503652"/>
              <a:ext cx="203200" cy="2031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59" name="Ellipse 58"/>
            <p:cNvSpPr/>
            <p:nvPr/>
          </p:nvSpPr>
          <p:spPr bwMode="auto">
            <a:xfrm rot="16200000">
              <a:off x="2952663" y="61132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60" name="Ellipse 59"/>
            <p:cNvSpPr/>
            <p:nvPr/>
          </p:nvSpPr>
          <p:spPr bwMode="auto">
            <a:xfrm rot="16200000">
              <a:off x="2952663" y="5503652"/>
              <a:ext cx="203200" cy="20319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61" name="Ellipse 60"/>
            <p:cNvSpPr/>
            <p:nvPr/>
          </p:nvSpPr>
          <p:spPr bwMode="auto">
            <a:xfrm>
              <a:off x="2952663" y="4589251"/>
              <a:ext cx="203199" cy="203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62" name="Ellipse 61"/>
            <p:cNvSpPr/>
            <p:nvPr/>
          </p:nvSpPr>
          <p:spPr bwMode="auto">
            <a:xfrm>
              <a:off x="3562263" y="4589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63" name="Ellipse 62"/>
            <p:cNvSpPr/>
            <p:nvPr/>
          </p:nvSpPr>
          <p:spPr bwMode="auto">
            <a:xfrm>
              <a:off x="3257463" y="4589251"/>
              <a:ext cx="203199" cy="203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grpSp>
    </p:spTree>
    <p:extLst>
      <p:ext uri="{BB962C8B-B14F-4D97-AF65-F5344CB8AC3E}">
        <p14:creationId xmlns:p14="http://schemas.microsoft.com/office/powerpoint/2010/main" val="19376186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3"/>
          <p:cNvSpPr>
            <a:spLocks noGrp="1"/>
          </p:cNvSpPr>
          <p:nvPr>
            <p:ph type="title"/>
          </p:nvPr>
        </p:nvSpPr>
        <p:spPr/>
        <p:txBody>
          <a:bodyPr/>
          <a:lstStyle/>
          <a:p>
            <a:r>
              <a:rPr lang="fr-CA" dirty="0" smtClean="0"/>
              <a:t>Vecteurs de test pseudo-aléatoires</a:t>
            </a:r>
          </a:p>
        </p:txBody>
      </p:sp>
      <p:sp>
        <p:nvSpPr>
          <p:cNvPr id="32771" name="Espace réservé du contenu 4"/>
          <p:cNvSpPr>
            <a:spLocks noGrp="1"/>
          </p:cNvSpPr>
          <p:nvPr>
            <p:ph sz="half" idx="1"/>
          </p:nvPr>
        </p:nvSpPr>
        <p:spPr/>
        <p:txBody>
          <a:bodyPr/>
          <a:lstStyle/>
          <a:p>
            <a:r>
              <a:rPr lang="fr-CA" dirty="0" smtClean="0"/>
              <a:t>Les vecteurs de test pseudo-aléatoires ont l’avantage d’être simples à générer.</a:t>
            </a:r>
          </a:p>
          <a:p>
            <a:r>
              <a:rPr lang="fr-CA" dirty="0" smtClean="0"/>
              <a:t>Ils peuvent compléter de façon intéressante un ensemble de vecteurs de tests composé avec une autre méthode.</a:t>
            </a:r>
          </a:p>
        </p:txBody>
      </p:sp>
      <p:sp>
        <p:nvSpPr>
          <p:cNvPr id="2" name="Espace réservé du contenu 1"/>
          <p:cNvSpPr>
            <a:spLocks noGrp="1"/>
          </p:cNvSpPr>
          <p:nvPr>
            <p:ph sz="half" idx="2"/>
          </p:nvPr>
        </p:nvSpPr>
        <p:spPr/>
        <p:txBody>
          <a:bodyPr/>
          <a:lstStyle/>
          <a:p>
            <a:r>
              <a:rPr lang="fr-CA" dirty="0"/>
              <a:t>Quelques principes doivent être respectés pour les tests pseudo-aléatoires :</a:t>
            </a:r>
          </a:p>
          <a:p>
            <a:pPr lvl="1"/>
            <a:r>
              <a:rPr lang="fr-CA" dirty="0"/>
              <a:t>Il est utile de distinguer entre des valeurs valides et non valides appliquées au système, et s’assurer de générer surtout des valeurs de test valides.</a:t>
            </a:r>
          </a:p>
          <a:p>
            <a:pPr lvl="1"/>
            <a:r>
              <a:rPr lang="fr-CA" dirty="0"/>
              <a:t>Le test doit être reproductible, donc il faut choisir des valeurs de graines connues (et non la valeur de l’horloge) pour lancer la génération des nombres pseudo-aléatoires.</a:t>
            </a:r>
          </a:p>
          <a:p>
            <a:pPr lvl="1"/>
            <a:r>
              <a:rPr lang="fr-CA" dirty="0"/>
              <a:t>Le test devrait avoir un objectif précis en restreignant les valeurs aléatoires générées à une seule classe.</a:t>
            </a:r>
          </a:p>
          <a:p>
            <a:pPr lvl="1"/>
            <a:r>
              <a:rPr lang="fr-CA" dirty="0"/>
              <a:t>La distribution des valeurs aléatoires devrait être connue et contrôlable pour correspondre aux conditions d’opération du système.</a:t>
            </a:r>
          </a:p>
          <a:p>
            <a:endParaRPr lang="fr-CA" dirty="0"/>
          </a:p>
        </p:txBody>
      </p:sp>
      <p:sp>
        <p:nvSpPr>
          <p:cNvPr id="3" name="Espace réservé du numéro de diapositive 2"/>
          <p:cNvSpPr>
            <a:spLocks noGrp="1"/>
          </p:cNvSpPr>
          <p:nvPr>
            <p:ph type="sldNum" sz="quarter" idx="10"/>
          </p:nvPr>
        </p:nvSpPr>
        <p:spPr/>
        <p:txBody>
          <a:bodyPr/>
          <a:lstStyle/>
          <a:p>
            <a:pPr>
              <a:defRPr/>
            </a:pPr>
            <a:fld id="{95AEB9CD-0806-4498-987C-FD8ED142F45C}" type="slidenum">
              <a:rPr lang="fr-CA"/>
              <a:pPr>
                <a:defRPr/>
              </a:pPr>
              <a:t>13</a:t>
            </a:fld>
            <a:endParaRPr lang="fr-CA"/>
          </a:p>
        </p:txBody>
      </p:sp>
      <p:sp>
        <p:nvSpPr>
          <p:cNvPr id="7" name="Rectangle 6"/>
          <p:cNvSpPr/>
          <p:nvPr/>
        </p:nvSpPr>
        <p:spPr>
          <a:xfrm>
            <a:off x="152400" y="3429000"/>
            <a:ext cx="5638800" cy="2554545"/>
          </a:xfrm>
          <a:prstGeom prst="rect">
            <a:avLst/>
          </a:prstGeom>
          <a:ln>
            <a:solidFill>
              <a:srgbClr val="0070C0"/>
            </a:solidFill>
          </a:ln>
        </p:spPr>
        <p:txBody>
          <a:bodyPr wrap="square">
            <a:spAutoFit/>
          </a:bodyPr>
          <a:lstStyle/>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library </a:t>
            </a:r>
            <a:r>
              <a:rPr lang="en-US" sz="1000" dirty="0" err="1">
                <a:latin typeface="Courier New"/>
                <a:ea typeface="Times New Roman"/>
                <a:cs typeface="Times New Roman"/>
              </a:rPr>
              <a:t>ieee</a:t>
            </a:r>
            <a:r>
              <a:rPr lang="en-US" sz="1000" dirty="0">
                <a:latin typeface="Courier New"/>
                <a:ea typeface="Times New Roman"/>
                <a:cs typeface="Times New Roman"/>
              </a:rPr>
              <a:t>;</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smtClean="0">
                <a:latin typeface="Courier New"/>
                <a:ea typeface="Times New Roman"/>
                <a:cs typeface="Times New Roman"/>
              </a:rPr>
              <a:t>use </a:t>
            </a:r>
            <a:r>
              <a:rPr lang="en-US" sz="1000" dirty="0" err="1">
                <a:latin typeface="Courier New"/>
                <a:ea typeface="Times New Roman"/>
                <a:cs typeface="Times New Roman"/>
              </a:rPr>
              <a:t>ieee.math_real.all</a:t>
            </a:r>
            <a:r>
              <a:rPr lang="en-US" sz="10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fr-CA" sz="1000" dirty="0" smtClean="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000" dirty="0" smtClean="0">
                <a:latin typeface="Courier New"/>
                <a:ea typeface="Times New Roman"/>
                <a:cs typeface="Times New Roman"/>
              </a:rPr>
              <a:t>...</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000" dirty="0" err="1" smtClean="0">
                <a:latin typeface="Courier New"/>
                <a:ea typeface="Times New Roman"/>
                <a:cs typeface="Times New Roman"/>
              </a:rPr>
              <a:t>process</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smtClean="0">
                <a:latin typeface="Courier New"/>
                <a:ea typeface="Times New Roman"/>
                <a:cs typeface="Times New Roman"/>
              </a:rPr>
              <a:t>variable </a:t>
            </a:r>
            <a:r>
              <a:rPr lang="en-US" sz="1000" dirty="0">
                <a:latin typeface="Courier New"/>
                <a:ea typeface="Times New Roman"/>
                <a:cs typeface="Times New Roman"/>
              </a:rPr>
              <a:t>seed1 : positive := 1;</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smtClean="0">
                <a:latin typeface="Courier New"/>
                <a:ea typeface="Times New Roman"/>
                <a:cs typeface="Times New Roman"/>
              </a:rPr>
              <a:t>variable </a:t>
            </a:r>
            <a:r>
              <a:rPr lang="en-US" sz="1000" dirty="0">
                <a:latin typeface="Courier New"/>
                <a:ea typeface="Times New Roman"/>
                <a:cs typeface="Times New Roman"/>
              </a:rPr>
              <a:t>seed2 : positive := 2;</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smtClean="0">
                <a:latin typeface="Courier New"/>
                <a:ea typeface="Times New Roman"/>
                <a:cs typeface="Times New Roman"/>
              </a:rPr>
              <a:t>variable </a:t>
            </a:r>
            <a:r>
              <a:rPr lang="en-US" sz="1000" dirty="0" err="1">
                <a:latin typeface="Courier New"/>
                <a:ea typeface="Times New Roman"/>
                <a:cs typeface="Times New Roman"/>
              </a:rPr>
              <a:t>aleatoire</a:t>
            </a:r>
            <a:r>
              <a:rPr lang="en-US" sz="1000" dirty="0">
                <a:latin typeface="Courier New"/>
                <a:ea typeface="Times New Roman"/>
                <a:cs typeface="Times New Roman"/>
              </a:rPr>
              <a:t> : real;</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smtClean="0">
                <a:latin typeface="Courier New"/>
                <a:ea typeface="Times New Roman"/>
                <a:cs typeface="Times New Roman"/>
              </a:rPr>
              <a:t>variable </a:t>
            </a:r>
            <a:r>
              <a:rPr lang="en-US" sz="1000" dirty="0">
                <a:latin typeface="Courier New"/>
                <a:ea typeface="Times New Roman"/>
                <a:cs typeface="Times New Roman"/>
              </a:rPr>
              <a:t>t : integer := -1;</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smtClean="0">
                <a:latin typeface="Courier New"/>
                <a:ea typeface="Times New Roman"/>
                <a:cs typeface="Times New Roman"/>
              </a:rPr>
              <a:t>begin</a:t>
            </a:r>
            <a:endParaRPr lang="en-US"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uniform(seed1, seed2, </a:t>
            </a:r>
            <a:r>
              <a:rPr lang="en-US" sz="1000" dirty="0" err="1">
                <a:latin typeface="Courier New"/>
                <a:ea typeface="Times New Roman"/>
                <a:cs typeface="Times New Roman"/>
              </a:rPr>
              <a:t>aleatoire</a:t>
            </a:r>
            <a:r>
              <a:rPr lang="en-US" sz="1000" dirty="0">
                <a:latin typeface="Courier New"/>
                <a:ea typeface="Times New Roman"/>
                <a:cs typeface="Times New Roman"/>
              </a:rPr>
              <a:t>); -- 0.0 &lt; </a:t>
            </a:r>
            <a:r>
              <a:rPr lang="en-US" sz="1000" dirty="0" err="1">
                <a:latin typeface="Courier New"/>
                <a:ea typeface="Times New Roman"/>
                <a:cs typeface="Times New Roman"/>
              </a:rPr>
              <a:t>aleatoire</a:t>
            </a:r>
            <a:r>
              <a:rPr lang="en-US" sz="1000" dirty="0">
                <a:latin typeface="Courier New"/>
                <a:ea typeface="Times New Roman"/>
                <a:cs typeface="Times New Roman"/>
              </a:rPr>
              <a:t> &lt; 1.0</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a:t>
            </a:r>
            <a:r>
              <a:rPr lang="fr-CA" sz="1000" dirty="0" err="1">
                <a:latin typeface="Courier New"/>
                <a:ea typeface="Times New Roman"/>
                <a:cs typeface="Times New Roman"/>
              </a:rPr>
              <a:t>aleatoire</a:t>
            </a:r>
            <a:r>
              <a:rPr lang="fr-CA" sz="1000" dirty="0">
                <a:latin typeface="Courier New"/>
                <a:ea typeface="Times New Roman"/>
                <a:cs typeface="Times New Roman"/>
              </a:rPr>
              <a:t> := </a:t>
            </a:r>
            <a:r>
              <a:rPr lang="fr-CA" sz="1000" dirty="0" err="1">
                <a:latin typeface="Courier New"/>
                <a:ea typeface="Times New Roman"/>
                <a:cs typeface="Times New Roman"/>
              </a:rPr>
              <a:t>floor</a:t>
            </a:r>
            <a:r>
              <a:rPr lang="fr-CA" sz="1000" dirty="0">
                <a:latin typeface="Courier New"/>
                <a:ea typeface="Times New Roman"/>
                <a:cs typeface="Times New Roman"/>
              </a:rPr>
              <a:t>(</a:t>
            </a:r>
            <a:r>
              <a:rPr lang="fr-CA" sz="1000" dirty="0" err="1">
                <a:latin typeface="Courier New"/>
                <a:ea typeface="Times New Roman"/>
                <a:cs typeface="Times New Roman"/>
              </a:rPr>
              <a:t>aleatoire</a:t>
            </a:r>
            <a:r>
              <a:rPr lang="fr-CA" sz="1000" dirty="0">
                <a:latin typeface="Courier New"/>
                <a:ea typeface="Times New Roman"/>
                <a:cs typeface="Times New Roman"/>
              </a:rPr>
              <a:t> * </a:t>
            </a:r>
            <a:r>
              <a:rPr lang="fr-CA" sz="1000" dirty="0" smtClean="0">
                <a:latin typeface="Courier New"/>
                <a:ea typeface="Times New Roman"/>
                <a:cs typeface="Times New Roman"/>
              </a:rPr>
              <a:t>255.0</a:t>
            </a:r>
            <a:r>
              <a:rPr lang="fr-CA" sz="1000" dirty="0">
                <a:latin typeface="Courier New"/>
                <a:ea typeface="Times New Roman"/>
                <a:cs typeface="Times New Roman"/>
              </a:rPr>
              <a:t>); -- 0.0 &lt;= </a:t>
            </a:r>
            <a:r>
              <a:rPr lang="fr-CA" sz="1000" dirty="0" err="1">
                <a:latin typeface="Courier New"/>
                <a:ea typeface="Times New Roman"/>
                <a:cs typeface="Times New Roman"/>
              </a:rPr>
              <a:t>aleatoire</a:t>
            </a:r>
            <a:r>
              <a:rPr lang="fr-CA" sz="1000" dirty="0">
                <a:latin typeface="Courier New"/>
                <a:ea typeface="Times New Roman"/>
                <a:cs typeface="Times New Roman"/>
              </a:rPr>
              <a:t> &lt;= </a:t>
            </a:r>
            <a:r>
              <a:rPr lang="fr-CA" sz="1000" dirty="0" smtClean="0">
                <a:latin typeface="Courier New"/>
                <a:ea typeface="Times New Roman"/>
                <a:cs typeface="Times New Roman"/>
              </a:rPr>
              <a:t>255.0</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t := </a:t>
            </a:r>
            <a:r>
              <a:rPr lang="fr-CA" sz="1000" dirty="0" err="1">
                <a:latin typeface="Courier New"/>
                <a:ea typeface="Times New Roman"/>
                <a:cs typeface="Times New Roman"/>
              </a:rPr>
              <a:t>integer</a:t>
            </a:r>
            <a:r>
              <a:rPr lang="fr-CA" sz="1000" dirty="0">
                <a:latin typeface="Courier New"/>
                <a:ea typeface="Times New Roman"/>
                <a:cs typeface="Times New Roman"/>
              </a:rPr>
              <a:t>(</a:t>
            </a:r>
            <a:r>
              <a:rPr lang="fr-CA" sz="1000" dirty="0" err="1">
                <a:latin typeface="Courier New"/>
                <a:ea typeface="Times New Roman"/>
                <a:cs typeface="Times New Roman"/>
              </a:rPr>
              <a:t>aleatoire</a:t>
            </a:r>
            <a:r>
              <a:rPr lang="fr-CA" sz="1000" dirty="0">
                <a:latin typeface="Courier New"/>
                <a:ea typeface="Times New Roman"/>
                <a:cs typeface="Times New Roman"/>
              </a:rPr>
              <a:t>); -- 0 &lt;= t &lt;= </a:t>
            </a:r>
            <a:r>
              <a:rPr lang="fr-CA" sz="1000" dirty="0" smtClean="0">
                <a:latin typeface="Courier New"/>
                <a:ea typeface="Times New Roman"/>
                <a:cs typeface="Times New Roman"/>
              </a:rPr>
              <a:t>255</a:t>
            </a:r>
          </a:p>
          <a:p>
            <a:pPr marL="0" marR="0" algn="just">
              <a:spcBef>
                <a:spcPts val="0"/>
              </a:spcBef>
              <a:spcAft>
                <a:spcPts val="0"/>
              </a:spcAft>
              <a:tabLst>
                <a:tab pos="228600" algn="l"/>
                <a:tab pos="457200" algn="l"/>
                <a:tab pos="685800" algn="l"/>
                <a:tab pos="914400" algn="l"/>
                <a:tab pos="1143000" algn="l"/>
              </a:tabLst>
            </a:pPr>
            <a:r>
              <a:rPr lang="fr-CA" sz="1000" dirty="0" smtClean="0">
                <a:latin typeface="Courier New"/>
                <a:ea typeface="Times New Roman"/>
                <a:cs typeface="Times New Roman"/>
              </a:rPr>
              <a:t>	... -- appliquer t à l’entité à tester </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smtClean="0">
                <a:latin typeface="Courier New"/>
                <a:ea typeface="Times New Roman"/>
                <a:cs typeface="Times New Roman"/>
              </a:rPr>
              <a:t>end </a:t>
            </a:r>
            <a:r>
              <a:rPr lang="en-US" sz="1000" dirty="0">
                <a:latin typeface="Courier New"/>
                <a:ea typeface="Times New Roman"/>
                <a:cs typeface="Times New Roman"/>
              </a:rPr>
              <a:t>process</a:t>
            </a:r>
            <a:r>
              <a:rPr lang="en-US" sz="1000" dirty="0" smtClean="0">
                <a:latin typeface="Courier New"/>
                <a:ea typeface="Times New Roman"/>
                <a:cs typeface="Times New Roman"/>
              </a:rPr>
              <a:t>;</a:t>
            </a:r>
            <a:endParaRPr lang="fr-CA" sz="1000" dirty="0">
              <a:latin typeface="Courier New"/>
              <a:ea typeface="Times New Roman"/>
              <a:cs typeface="Times New Roman"/>
            </a:endParaRPr>
          </a:p>
        </p:txBody>
      </p:sp>
      <p:pic>
        <p:nvPicPr>
          <p:cNvPr id="9" name="Picture 1" descr="C:\Documents and Settings\p700065\Local Settings\Temporary Internet Files\Content.IE5\Z73K57EA\MCj04403830000[1].png"/>
          <p:cNvPicPr>
            <a:picLocks noChangeAspect="1" noChangeArrowheads="1"/>
          </p:cNvPicPr>
          <p:nvPr/>
        </p:nvPicPr>
        <p:blipFill>
          <a:blip r:embed="rId2" cstate="print"/>
          <a:srcRect/>
          <a:stretch>
            <a:fillRect/>
          </a:stretch>
        </p:blipFill>
        <p:spPr bwMode="auto">
          <a:xfrm>
            <a:off x="5529927" y="-192346"/>
            <a:ext cx="1335346" cy="1335346"/>
          </a:xfrm>
          <a:prstGeom prst="rect">
            <a:avLst/>
          </a:prstGeom>
          <a:noFill/>
          <a:ln w="9525">
            <a:noFill/>
            <a:miter lim="800000"/>
            <a:headEnd/>
            <a:tailEnd/>
          </a:ln>
        </p:spPr>
      </p:pic>
    </p:spTree>
    <p:extLst>
      <p:ext uri="{BB962C8B-B14F-4D97-AF65-F5344CB8AC3E}">
        <p14:creationId xmlns:p14="http://schemas.microsoft.com/office/powerpoint/2010/main" val="26467310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Vous devriez maintenant être capable de …</a:t>
            </a:r>
            <a:endParaRPr lang="fr-CA" dirty="0"/>
          </a:p>
        </p:txBody>
      </p:sp>
      <p:sp>
        <p:nvSpPr>
          <p:cNvPr id="4" name="Espace réservé du contenu 3"/>
          <p:cNvSpPr>
            <a:spLocks noGrp="1"/>
          </p:cNvSpPr>
          <p:nvPr>
            <p:ph idx="1"/>
          </p:nvPr>
        </p:nvSpPr>
        <p:spPr/>
        <p:txBody>
          <a:bodyPr/>
          <a:lstStyle/>
          <a:p>
            <a:r>
              <a:rPr lang="fr-CA" sz="1800" dirty="0"/>
              <a:t>Décrire et utiliser quelques types de tests de boîte noire. (B2, B3)</a:t>
            </a:r>
          </a:p>
          <a:p>
            <a:r>
              <a:rPr lang="fr-CA" sz="1800" dirty="0"/>
              <a:t>Décrire et utiliser le partitionnement en classe. (B2, B3)</a:t>
            </a:r>
          </a:p>
          <a:p>
            <a:r>
              <a:rPr lang="fr-CA" sz="1800" dirty="0"/>
              <a:t>Décrire et utiliser l’analyse des valeurs limites. (B2, B3)</a:t>
            </a:r>
          </a:p>
          <a:p>
            <a:r>
              <a:rPr lang="fr-CA" sz="1800" dirty="0"/>
              <a:t>Décrire les principes à respecter pour les tests pseudo-aléatoires et les utiliser. </a:t>
            </a:r>
            <a:r>
              <a:rPr lang="fr-CA" sz="1800"/>
              <a:t>(B2, B3) </a:t>
            </a:r>
            <a:endParaRPr lang="fr-FR" sz="1900" dirty="0"/>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14</a:t>
            </a:fld>
            <a:endParaRPr lang="fr-CA"/>
          </a:p>
        </p:txBody>
      </p:sp>
      <p:graphicFrame>
        <p:nvGraphicFramePr>
          <p:cNvPr id="5" name="Tableau 4"/>
          <p:cNvGraphicFramePr>
            <a:graphicFrameLocks noGrp="1"/>
          </p:cNvGraphicFramePr>
          <p:nvPr>
            <p:extLst>
              <p:ext uri="{D42A27DB-BD31-4B8C-83A1-F6EECF244321}">
                <p14:modId xmlns:p14="http://schemas.microsoft.com/office/powerpoint/2010/main" val="1478154495"/>
              </p:ext>
            </p:extLst>
          </p:nvPr>
        </p:nvGraphicFramePr>
        <p:xfrm>
          <a:off x="6934200" y="5029202"/>
          <a:ext cx="4745264" cy="1592748"/>
        </p:xfrm>
        <a:graphic>
          <a:graphicData uri="http://schemas.openxmlformats.org/drawingml/2006/table">
            <a:tbl>
              <a:tblPr firstRow="1" bandRow="1">
                <a:tableStyleId>{5C22544A-7EE6-4342-B048-85BDC9FD1C3A}</a:tableStyleId>
              </a:tblPr>
              <a:tblGrid>
                <a:gridCol w="533400"/>
                <a:gridCol w="4211864"/>
              </a:tblGrid>
              <a:tr h="259080">
                <a:tc>
                  <a:txBody>
                    <a:bodyPr/>
                    <a:lstStyle/>
                    <a:p>
                      <a:r>
                        <a:rPr lang="fr-CA" sz="1100" dirty="0" smtClean="0"/>
                        <a:t>Code</a:t>
                      </a:r>
                      <a:endParaRPr lang="fr-FR" sz="1100" dirty="0"/>
                    </a:p>
                  </a:txBody>
                  <a:tcPr/>
                </a:tc>
                <a:tc>
                  <a:txBody>
                    <a:bodyPr/>
                    <a:lstStyle/>
                    <a:p>
                      <a:r>
                        <a:rPr lang="fr-CA" sz="1100" dirty="0" smtClean="0"/>
                        <a:t>Niveau (http://fr.wikipedia.org/wiki/Taxonomie_de_Bloom)</a:t>
                      </a:r>
                      <a:endParaRPr lang="fr-FR" sz="1100" dirty="0"/>
                    </a:p>
                  </a:txBody>
                  <a:tcPr/>
                </a:tc>
              </a:tr>
              <a:tr h="259080">
                <a:tc>
                  <a:txBody>
                    <a:bodyPr/>
                    <a:lstStyle/>
                    <a:p>
                      <a:r>
                        <a:rPr lang="fr-CA" sz="1100" dirty="0" smtClean="0"/>
                        <a:t>B1</a:t>
                      </a:r>
                      <a:endParaRPr lang="fr-FR" sz="1100" dirty="0"/>
                    </a:p>
                  </a:txBody>
                  <a:tcPr/>
                </a:tc>
                <a:tc>
                  <a:txBody>
                    <a:bodyPr/>
                    <a:lstStyle/>
                    <a:p>
                      <a:r>
                        <a:rPr lang="fr-CA" sz="1100" dirty="0" smtClean="0"/>
                        <a:t>Connaissance</a:t>
                      </a:r>
                      <a:r>
                        <a:rPr lang="fr-CA" sz="1100" baseline="0" dirty="0" smtClean="0"/>
                        <a:t> – mémoriser de l’information.</a:t>
                      </a:r>
                      <a:endParaRPr lang="fr-FR" sz="1100" dirty="0"/>
                    </a:p>
                  </a:txBody>
                  <a:tcPr/>
                </a:tc>
              </a:tr>
              <a:tr h="259080">
                <a:tc>
                  <a:txBody>
                    <a:bodyPr/>
                    <a:lstStyle/>
                    <a:p>
                      <a:r>
                        <a:rPr lang="fr-CA" sz="1100" dirty="0" smtClean="0"/>
                        <a:t>B2</a:t>
                      </a:r>
                      <a:endParaRPr lang="fr-FR" sz="1100" dirty="0"/>
                    </a:p>
                  </a:txBody>
                  <a:tcPr/>
                </a:tc>
                <a:tc>
                  <a:txBody>
                    <a:bodyPr/>
                    <a:lstStyle/>
                    <a:p>
                      <a:r>
                        <a:rPr lang="fr-CA" sz="1100" dirty="0" smtClean="0"/>
                        <a:t>Compréhension</a:t>
                      </a:r>
                      <a:r>
                        <a:rPr lang="fr-CA" sz="1100" baseline="0" dirty="0" smtClean="0"/>
                        <a:t> – interpréter l’information.</a:t>
                      </a:r>
                      <a:endParaRPr lang="fr-FR" sz="1100" dirty="0"/>
                    </a:p>
                  </a:txBody>
                  <a:tcPr/>
                </a:tc>
              </a:tr>
              <a:tr h="271836">
                <a:tc>
                  <a:txBody>
                    <a:bodyPr/>
                    <a:lstStyle/>
                    <a:p>
                      <a:r>
                        <a:rPr lang="fr-CA" sz="1100" dirty="0" smtClean="0"/>
                        <a:t>B3</a:t>
                      </a:r>
                      <a:endParaRPr lang="fr-FR" sz="1100" dirty="0"/>
                    </a:p>
                  </a:txBody>
                  <a:tcPr/>
                </a:tc>
                <a:tc>
                  <a:txBody>
                    <a:bodyPr/>
                    <a:lstStyle/>
                    <a:p>
                      <a:r>
                        <a:rPr lang="fr-CA" sz="1100" dirty="0" smtClean="0"/>
                        <a:t>Application – confronter les connaissances à des cas pratiques</a:t>
                      </a:r>
                      <a:r>
                        <a:rPr lang="fr-CA" sz="1100" baseline="0" dirty="0" smtClean="0"/>
                        <a:t> simples.</a:t>
                      </a:r>
                      <a:endParaRPr lang="fr-FR" sz="1100" dirty="0"/>
                    </a:p>
                  </a:txBody>
                  <a:tcPr/>
                </a:tc>
              </a:tr>
              <a:tr h="271836">
                <a:tc>
                  <a:txBody>
                    <a:bodyPr/>
                    <a:lstStyle/>
                    <a:p>
                      <a:r>
                        <a:rPr lang="fr-CA" sz="1100" dirty="0" smtClean="0"/>
                        <a:t>B4</a:t>
                      </a:r>
                      <a:endParaRPr lang="fr-FR" sz="1100" dirty="0"/>
                    </a:p>
                  </a:txBody>
                  <a:tcPr/>
                </a:tc>
                <a:tc>
                  <a:txBody>
                    <a:bodyPr/>
                    <a:lstStyle/>
                    <a:p>
                      <a:r>
                        <a:rPr lang="fr-CA" sz="1100" dirty="0" smtClean="0"/>
                        <a:t>Analyse – décomposer un problème, cas pratiques plus complexes.</a:t>
                      </a:r>
                      <a:endParaRPr lang="fr-FR" sz="1100" dirty="0"/>
                    </a:p>
                  </a:txBody>
                  <a:tcPr/>
                </a:tc>
              </a:tr>
              <a:tr h="271836">
                <a:tc>
                  <a:txBody>
                    <a:bodyPr/>
                    <a:lstStyle/>
                    <a:p>
                      <a:r>
                        <a:rPr lang="fr-CA" sz="1100" dirty="0" smtClean="0"/>
                        <a:t>B5</a:t>
                      </a:r>
                      <a:endParaRPr lang="fr-FR" sz="1100" dirty="0"/>
                    </a:p>
                  </a:txBody>
                  <a:tcPr/>
                </a:tc>
                <a:tc>
                  <a:txBody>
                    <a:bodyPr/>
                    <a:lstStyle/>
                    <a:p>
                      <a:r>
                        <a:rPr lang="fr-CA" sz="1100" dirty="0" smtClean="0"/>
                        <a:t>Synthèse – expression personnelle, cas pratiques plus complexes.</a:t>
                      </a:r>
                      <a:endParaRPr lang="fr-FR" sz="1100" dirty="0"/>
                    </a:p>
                  </a:txBody>
                  <a:tcPr/>
                </a:tc>
              </a:tr>
            </a:tbl>
          </a:graphicData>
        </a:graphic>
      </p:graphicFrame>
    </p:spTree>
    <p:extLst>
      <p:ext uri="{BB962C8B-B14F-4D97-AF65-F5344CB8AC3E}">
        <p14:creationId xmlns:p14="http://schemas.microsoft.com/office/powerpoint/2010/main" val="23793370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Tests de boîte noire</a:t>
            </a:r>
            <a:br>
              <a:rPr lang="fr-CA" dirty="0" smtClean="0"/>
            </a:br>
            <a:r>
              <a:rPr lang="fr-CA" dirty="0"/>
              <a:t>S</a:t>
            </a:r>
            <a:r>
              <a:rPr lang="fr-CA" dirty="0" smtClean="0"/>
              <a:t>ujets de ce thème</a:t>
            </a:r>
            <a:endParaRPr lang="fr-CA" dirty="0"/>
          </a:p>
        </p:txBody>
      </p:sp>
      <p:sp>
        <p:nvSpPr>
          <p:cNvPr id="4" name="Espace réservé du contenu 3"/>
          <p:cNvSpPr>
            <a:spLocks noGrp="1"/>
          </p:cNvSpPr>
          <p:nvPr>
            <p:ph idx="1"/>
          </p:nvPr>
        </p:nvSpPr>
        <p:spPr/>
        <p:txBody>
          <a:bodyPr/>
          <a:lstStyle/>
          <a:p>
            <a:r>
              <a:rPr lang="fr-CA" dirty="0" smtClean="0"/>
              <a:t>Définition</a:t>
            </a:r>
          </a:p>
          <a:p>
            <a:r>
              <a:rPr lang="fr-CA" dirty="0" smtClean="0"/>
              <a:t>Le partitionnement en classes</a:t>
            </a:r>
          </a:p>
          <a:p>
            <a:r>
              <a:rPr lang="fr-CA" dirty="0" smtClean="0"/>
              <a:t>L’analyse des valeurs limites</a:t>
            </a:r>
          </a:p>
          <a:p>
            <a:r>
              <a:rPr lang="fr-CA" dirty="0" smtClean="0"/>
              <a:t>Les tests pseudo-aléatoires</a:t>
            </a:r>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2</a:t>
            </a:fld>
            <a:endParaRPr lang="fr-CA"/>
          </a:p>
        </p:txBody>
      </p:sp>
    </p:spTree>
    <p:extLst>
      <p:ext uri="{BB962C8B-B14F-4D97-AF65-F5344CB8AC3E}">
        <p14:creationId xmlns:p14="http://schemas.microsoft.com/office/powerpoint/2010/main" val="30722655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3"/>
          <p:cNvSpPr>
            <a:spLocks noGrp="1"/>
          </p:cNvSpPr>
          <p:nvPr>
            <p:ph type="title"/>
          </p:nvPr>
        </p:nvSpPr>
        <p:spPr/>
        <p:txBody>
          <a:bodyPr/>
          <a:lstStyle/>
          <a:p>
            <a:r>
              <a:rPr lang="fr-CA" smtClean="0"/>
              <a:t>Tests de boîte noire (ou tests fonctionnels)</a:t>
            </a:r>
          </a:p>
        </p:txBody>
      </p:sp>
      <p:sp>
        <p:nvSpPr>
          <p:cNvPr id="25603" name="Espace réservé du contenu 4"/>
          <p:cNvSpPr>
            <a:spLocks noGrp="1"/>
          </p:cNvSpPr>
          <p:nvPr>
            <p:ph idx="1"/>
          </p:nvPr>
        </p:nvSpPr>
        <p:spPr/>
        <p:txBody>
          <a:bodyPr/>
          <a:lstStyle/>
          <a:p>
            <a:r>
              <a:rPr lang="fr-CA" dirty="0" smtClean="0"/>
              <a:t>Le terme « test de boîte noire » fait référence à un test qui ne suppose aucune connaissance de l’implémentation du système.</a:t>
            </a:r>
          </a:p>
          <a:p>
            <a:r>
              <a:rPr lang="fr-CA" dirty="0" smtClean="0"/>
              <a:t>En anglais: </a:t>
            </a:r>
            <a:r>
              <a:rPr lang="fr-CA" i="1" dirty="0" smtClean="0"/>
              <a:t>black box</a:t>
            </a:r>
            <a:r>
              <a:rPr lang="fr-CA" dirty="0" smtClean="0"/>
              <a:t>, </a:t>
            </a:r>
            <a:r>
              <a:rPr lang="fr-CA" i="1" dirty="0" smtClean="0"/>
              <a:t>opaque box</a:t>
            </a:r>
            <a:r>
              <a:rPr lang="fr-CA" dirty="0" smtClean="0"/>
              <a:t>, </a:t>
            </a:r>
            <a:r>
              <a:rPr lang="fr-CA" i="1" dirty="0" err="1" smtClean="0"/>
              <a:t>closed</a:t>
            </a:r>
            <a:r>
              <a:rPr lang="fr-CA" i="1" dirty="0" smtClean="0"/>
              <a:t> box</a:t>
            </a:r>
            <a:r>
              <a:rPr lang="fr-CA" dirty="0" smtClean="0"/>
              <a:t>, </a:t>
            </a:r>
            <a:r>
              <a:rPr lang="fr-CA" i="1" dirty="0" err="1" smtClean="0"/>
              <a:t>functional</a:t>
            </a:r>
            <a:r>
              <a:rPr lang="fr-CA" i="1" dirty="0" smtClean="0"/>
              <a:t> test</a:t>
            </a:r>
            <a:r>
              <a:rPr lang="fr-CA" dirty="0" smtClean="0"/>
              <a:t>.</a:t>
            </a:r>
          </a:p>
          <a:p>
            <a:r>
              <a:rPr lang="fr-CA" dirty="0" smtClean="0"/>
              <a:t>Les tests de boîte noire s’appuient uniquement sur les spécifications du système.</a:t>
            </a:r>
          </a:p>
          <a:p>
            <a:r>
              <a:rPr lang="fr-CA" dirty="0" smtClean="0"/>
              <a:t>Plus le système est complexe, et plus il faut utiliser ce genre de test.</a:t>
            </a:r>
          </a:p>
          <a:p>
            <a:r>
              <a:rPr lang="fr-CA" dirty="0" smtClean="0"/>
              <a:t>Il est difficile de déterminer à quel point le système a été vérifié par ce genre de test.</a:t>
            </a:r>
          </a:p>
          <a:p>
            <a:r>
              <a:rPr lang="fr-CA" dirty="0" smtClean="0"/>
              <a:t>Les tests de boîte noire ne permettent pas en général de découvrir des comportements non spécifiés du système.</a:t>
            </a:r>
          </a:p>
        </p:txBody>
      </p:sp>
      <p:sp>
        <p:nvSpPr>
          <p:cNvPr id="3" name="Espace réservé du numéro de diapositive 2"/>
          <p:cNvSpPr>
            <a:spLocks noGrp="1"/>
          </p:cNvSpPr>
          <p:nvPr>
            <p:ph type="sldNum" sz="quarter" idx="10"/>
          </p:nvPr>
        </p:nvSpPr>
        <p:spPr/>
        <p:txBody>
          <a:bodyPr/>
          <a:lstStyle/>
          <a:p>
            <a:pPr>
              <a:defRPr/>
            </a:pPr>
            <a:fld id="{86BCA6E3-9848-40DD-AF55-981DAECE6DDE}" type="slidenum">
              <a:rPr lang="fr-CA"/>
              <a:pPr>
                <a:defRPr/>
              </a:pPr>
              <a:t>3</a:t>
            </a:fld>
            <a:endParaRPr lang="fr-CA"/>
          </a:p>
        </p:txBody>
      </p:sp>
      <p:sp>
        <p:nvSpPr>
          <p:cNvPr id="10" name="Rectangle 9"/>
          <p:cNvSpPr/>
          <p:nvPr/>
        </p:nvSpPr>
        <p:spPr>
          <a:xfrm>
            <a:off x="4267200" y="4343400"/>
            <a:ext cx="3657600" cy="1828800"/>
          </a:xfrm>
          <a:prstGeom prst="rect">
            <a:avLst/>
          </a:prstGeom>
          <a:solidFill>
            <a:schemeClr val="tx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cxnSp>
        <p:nvCxnSpPr>
          <p:cNvPr id="12" name="Connecteur droit avec flèche 11"/>
          <p:cNvCxnSpPr>
            <a:endCxn id="10" idx="1"/>
          </p:cNvCxnSpPr>
          <p:nvPr/>
        </p:nvCxnSpPr>
        <p:spPr>
          <a:xfrm>
            <a:off x="2438400" y="5257800"/>
            <a:ext cx="1828800" cy="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stCxn id="10" idx="3"/>
          </p:cNvCxnSpPr>
          <p:nvPr/>
        </p:nvCxnSpPr>
        <p:spPr>
          <a:xfrm>
            <a:off x="7924800" y="5257800"/>
            <a:ext cx="1828800" cy="159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9007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3"/>
          <p:cNvSpPr>
            <a:spLocks noGrp="1"/>
          </p:cNvSpPr>
          <p:nvPr>
            <p:ph type="title"/>
          </p:nvPr>
        </p:nvSpPr>
        <p:spPr/>
        <p:txBody>
          <a:bodyPr/>
          <a:lstStyle/>
          <a:p>
            <a:r>
              <a:rPr lang="fr-CA" dirty="0" smtClean="0"/>
              <a:t>Vecteurs de test choisis par partitionnement en classes</a:t>
            </a:r>
          </a:p>
        </p:txBody>
      </p:sp>
      <p:sp>
        <p:nvSpPr>
          <p:cNvPr id="27651" name="Espace réservé du contenu 4"/>
          <p:cNvSpPr>
            <a:spLocks noGrp="1"/>
          </p:cNvSpPr>
          <p:nvPr>
            <p:ph sz="half" idx="1"/>
          </p:nvPr>
        </p:nvSpPr>
        <p:spPr/>
        <p:txBody>
          <a:bodyPr/>
          <a:lstStyle/>
          <a:p>
            <a:r>
              <a:rPr lang="fr-CA" dirty="0" smtClean="0"/>
              <a:t>L’ensemble des valeurs d’entrée du système est partitionné en classes séparées.</a:t>
            </a:r>
          </a:p>
          <a:p>
            <a:r>
              <a:rPr lang="fr-CA" dirty="0" smtClean="0"/>
              <a:t>Le principe du partitionnement en classes s’appuie sur la supposition suivante:</a:t>
            </a:r>
          </a:p>
          <a:p>
            <a:pPr marL="457176" lvl="1" indent="0">
              <a:buNone/>
            </a:pPr>
            <a:r>
              <a:rPr lang="fr-CA" dirty="0"/>
              <a:t>« Deux données d’une même classe sont similaires et le comportement du système est semblable pour </a:t>
            </a:r>
            <a:r>
              <a:rPr lang="fr-CA" dirty="0" smtClean="0"/>
              <a:t>elles »</a:t>
            </a:r>
          </a:p>
        </p:txBody>
      </p:sp>
      <p:sp>
        <p:nvSpPr>
          <p:cNvPr id="3" name="Espace réservé du numéro de diapositive 2"/>
          <p:cNvSpPr>
            <a:spLocks noGrp="1"/>
          </p:cNvSpPr>
          <p:nvPr>
            <p:ph type="sldNum" sz="quarter" idx="10"/>
          </p:nvPr>
        </p:nvSpPr>
        <p:spPr/>
        <p:txBody>
          <a:bodyPr/>
          <a:lstStyle/>
          <a:p>
            <a:pPr>
              <a:defRPr/>
            </a:pPr>
            <a:fld id="{54EE1A3E-927F-43A5-AFBD-7AA86E12DF37}" type="slidenum">
              <a:rPr lang="fr-CA"/>
              <a:pPr>
                <a:defRPr/>
              </a:pPr>
              <a:t>4</a:t>
            </a:fld>
            <a:endParaRPr lang="fr-CA"/>
          </a:p>
        </p:txBody>
      </p:sp>
      <p:pic>
        <p:nvPicPr>
          <p:cNvPr id="27654" name="Image 6" descr="classesdentrees.wmf"/>
          <p:cNvPicPr>
            <a:picLocks noChangeAspect="1"/>
          </p:cNvPicPr>
          <p:nvPr/>
        </p:nvPicPr>
        <p:blipFill>
          <a:blip r:embed="rId3" cstate="print"/>
          <a:srcRect/>
          <a:stretch>
            <a:fillRect/>
          </a:stretch>
        </p:blipFill>
        <p:spPr bwMode="auto">
          <a:xfrm>
            <a:off x="6285149" y="2057400"/>
            <a:ext cx="5690164" cy="3874361"/>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6940661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3"/>
          <p:cNvSpPr>
            <a:spLocks noGrp="1"/>
          </p:cNvSpPr>
          <p:nvPr>
            <p:ph type="title"/>
          </p:nvPr>
        </p:nvSpPr>
        <p:spPr/>
        <p:txBody>
          <a:bodyPr/>
          <a:lstStyle/>
          <a:p>
            <a:r>
              <a:rPr lang="fr-CA" dirty="0" smtClean="0"/>
              <a:t>Vecteurs de test choisis par partitionnement en classes</a:t>
            </a:r>
          </a:p>
        </p:txBody>
      </p:sp>
      <p:sp>
        <p:nvSpPr>
          <p:cNvPr id="27651" name="Espace réservé du contenu 4"/>
          <p:cNvSpPr>
            <a:spLocks noGrp="1"/>
          </p:cNvSpPr>
          <p:nvPr>
            <p:ph sz="half" idx="1"/>
          </p:nvPr>
        </p:nvSpPr>
        <p:spPr/>
        <p:txBody>
          <a:bodyPr/>
          <a:lstStyle/>
          <a:p>
            <a:r>
              <a:rPr lang="fr-CA" dirty="0" smtClean="0"/>
              <a:t>Pour composer un ensemble de vecteurs de tests, on </a:t>
            </a:r>
            <a:r>
              <a:rPr lang="fr-CA" u="sng" dirty="0" smtClean="0"/>
              <a:t>doit</a:t>
            </a:r>
            <a:r>
              <a:rPr lang="fr-CA" dirty="0" smtClean="0"/>
              <a:t> choisir des données qui appartiennent à chacune des classes.</a:t>
            </a:r>
          </a:p>
          <a:p>
            <a:pPr lvl="1"/>
            <a:r>
              <a:rPr lang="fr-CA" dirty="0" smtClean="0"/>
              <a:t>Un test faible consiste en un ensemble de vecteurs de tests où au moins un élément de chacune des classes serait présent au moins une fois.</a:t>
            </a:r>
          </a:p>
          <a:p>
            <a:pPr lvl="1"/>
            <a:r>
              <a:rPr lang="fr-CA" dirty="0" smtClean="0"/>
              <a:t>Un test fort consiste en un ensemble de vecteurs de test où toutes les interactions entre les classes seraient présentes au moins une fois. Le nombre de vecteurs de test est alors égal au produit du nombre de classes pour chacune des entrées du système.</a:t>
            </a:r>
          </a:p>
        </p:txBody>
      </p:sp>
      <p:sp>
        <p:nvSpPr>
          <p:cNvPr id="3" name="Espace réservé du numéro de diapositive 2"/>
          <p:cNvSpPr>
            <a:spLocks noGrp="1"/>
          </p:cNvSpPr>
          <p:nvPr>
            <p:ph type="sldNum" sz="quarter" idx="10"/>
          </p:nvPr>
        </p:nvSpPr>
        <p:spPr/>
        <p:txBody>
          <a:bodyPr/>
          <a:lstStyle/>
          <a:p>
            <a:pPr>
              <a:defRPr/>
            </a:pPr>
            <a:fld id="{54EE1A3E-927F-43A5-AFBD-7AA86E12DF37}" type="slidenum">
              <a:rPr lang="fr-CA"/>
              <a:pPr>
                <a:defRPr/>
              </a:pPr>
              <a:t>5</a:t>
            </a:fld>
            <a:endParaRPr lang="fr-CA"/>
          </a:p>
        </p:txBody>
      </p:sp>
      <p:pic>
        <p:nvPicPr>
          <p:cNvPr id="27654" name="Image 6" descr="classesdentrees.wmf"/>
          <p:cNvPicPr>
            <a:picLocks noChangeAspect="1"/>
          </p:cNvPicPr>
          <p:nvPr/>
        </p:nvPicPr>
        <p:blipFill>
          <a:blip r:embed="rId3" cstate="print"/>
          <a:srcRect/>
          <a:stretch>
            <a:fillRect/>
          </a:stretch>
        </p:blipFill>
        <p:spPr bwMode="auto">
          <a:xfrm>
            <a:off x="6285149" y="1600200"/>
            <a:ext cx="5690164" cy="3874361"/>
          </a:xfrm>
          <a:prstGeom prst="rect">
            <a:avLst/>
          </a:prstGeom>
          <a:solidFill>
            <a:schemeClr val="bg1"/>
          </a:solidFill>
          <a:ln w="9525">
            <a:noFill/>
            <a:miter lim="800000"/>
            <a:headEnd/>
            <a:tailEnd/>
          </a:ln>
        </p:spPr>
      </p:pic>
      <p:sp>
        <p:nvSpPr>
          <p:cNvPr id="2" name="ZoneTexte 1"/>
          <p:cNvSpPr txBox="1"/>
          <p:nvPr/>
        </p:nvSpPr>
        <p:spPr>
          <a:xfrm>
            <a:off x="6285149" y="5638800"/>
            <a:ext cx="2875035" cy="646331"/>
          </a:xfrm>
          <a:prstGeom prst="rect">
            <a:avLst/>
          </a:prstGeom>
          <a:noFill/>
          <a:ln>
            <a:solidFill>
              <a:srgbClr val="0070C0"/>
            </a:solidFill>
          </a:ln>
        </p:spPr>
        <p:txBody>
          <a:bodyPr wrap="square" rtlCol="0">
            <a:spAutoFit/>
          </a:bodyPr>
          <a:lstStyle/>
          <a:p>
            <a:r>
              <a:rPr lang="fr-CA" dirty="0" smtClean="0">
                <a:solidFill>
                  <a:srgbClr val="0070C0"/>
                </a:solidFill>
                <a:latin typeface="+mn-lt"/>
              </a:rPr>
              <a:t>Test faible: 4 vecteurs</a:t>
            </a:r>
          </a:p>
          <a:p>
            <a:r>
              <a:rPr lang="fr-CA" dirty="0" smtClean="0">
                <a:solidFill>
                  <a:srgbClr val="0070C0"/>
                </a:solidFill>
                <a:latin typeface="+mn-lt"/>
              </a:rPr>
              <a:t>Test fort: 24 vecteurs</a:t>
            </a:r>
            <a:endParaRPr lang="fr-CA" dirty="0">
              <a:solidFill>
                <a:srgbClr val="0070C0"/>
              </a:solidFill>
              <a:latin typeface="+mn-lt"/>
            </a:endParaRPr>
          </a:p>
        </p:txBody>
      </p:sp>
    </p:spTree>
    <p:extLst>
      <p:ext uri="{BB962C8B-B14F-4D97-AF65-F5344CB8AC3E}">
        <p14:creationId xmlns:p14="http://schemas.microsoft.com/office/powerpoint/2010/main" val="23811992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3"/>
          <p:cNvSpPr>
            <a:spLocks noGrp="1"/>
          </p:cNvSpPr>
          <p:nvPr>
            <p:ph type="title"/>
          </p:nvPr>
        </p:nvSpPr>
        <p:spPr/>
        <p:txBody>
          <a:bodyPr/>
          <a:lstStyle/>
          <a:p>
            <a:r>
              <a:rPr lang="fr-CA" dirty="0" smtClean="0"/>
              <a:t>Vecteurs de test choisis par partitionnement en classes</a:t>
            </a:r>
            <a:br>
              <a:rPr lang="fr-CA" dirty="0" smtClean="0"/>
            </a:br>
            <a:r>
              <a:rPr lang="fr-CA" dirty="0" smtClean="0"/>
              <a:t>Exemple</a:t>
            </a:r>
          </a:p>
        </p:txBody>
      </p:sp>
      <p:sp>
        <p:nvSpPr>
          <p:cNvPr id="29699" name="Espace réservé du contenu 4"/>
          <p:cNvSpPr>
            <a:spLocks noGrp="1"/>
          </p:cNvSpPr>
          <p:nvPr>
            <p:ph sz="half" idx="1"/>
          </p:nvPr>
        </p:nvSpPr>
        <p:spPr/>
        <p:txBody>
          <a:bodyPr/>
          <a:lstStyle/>
          <a:p>
            <a:r>
              <a:rPr lang="fr-CA" dirty="0" smtClean="0"/>
              <a:t>Un module d’un chronomètre doit calculer la date du lendemain à la fin de la journée.</a:t>
            </a:r>
          </a:p>
          <a:p>
            <a:r>
              <a:rPr lang="fr-CA" dirty="0" smtClean="0"/>
              <a:t>On identifie les classes de données d’entrée suivantes.</a:t>
            </a:r>
          </a:p>
          <a:p>
            <a:pPr lvl="1"/>
            <a:r>
              <a:rPr lang="fr-CA" dirty="0" smtClean="0"/>
              <a:t>Pour les années :{année divisible par 4 mais pas par 100</a:t>
            </a:r>
            <a:r>
              <a:rPr lang="en-US" dirty="0" smtClean="0"/>
              <a:t>}</a:t>
            </a:r>
            <a:r>
              <a:rPr lang="fr-CA" dirty="0" smtClean="0"/>
              <a:t>, {année divisible par 400}, {année pas divisible par 4</a:t>
            </a:r>
            <a:r>
              <a:rPr lang="en-CA" dirty="0" smtClean="0"/>
              <a:t>},</a:t>
            </a:r>
            <a:r>
              <a:rPr lang="fr-CA" dirty="0" smtClean="0"/>
              <a:t> {année divisible par 100 mais pas par 400}.</a:t>
            </a:r>
          </a:p>
          <a:p>
            <a:pPr lvl="1"/>
            <a:r>
              <a:rPr lang="fr-CA" dirty="0" smtClean="0"/>
              <a:t>Pour les mois : {mois de 30 jours}, {mois de 31 jours}, {mois de février}.</a:t>
            </a:r>
          </a:p>
          <a:p>
            <a:pPr lvl="1"/>
            <a:r>
              <a:rPr lang="fr-CA" dirty="0" smtClean="0"/>
              <a:t>Pour les jours : {jour est entre 1 et 28}, {jour est 29}, {jour est 30}, {jour est 31}.</a:t>
            </a:r>
          </a:p>
        </p:txBody>
      </p:sp>
      <p:sp>
        <p:nvSpPr>
          <p:cNvPr id="2" name="Espace réservé du contenu 1"/>
          <p:cNvSpPr>
            <a:spLocks noGrp="1"/>
          </p:cNvSpPr>
          <p:nvPr>
            <p:ph sz="half" idx="2"/>
          </p:nvPr>
        </p:nvSpPr>
        <p:spPr/>
        <p:txBody>
          <a:bodyPr/>
          <a:lstStyle/>
          <a:p>
            <a:r>
              <a:rPr lang="fr-CA" dirty="0" smtClean="0"/>
              <a:t>Pour un test faible, il suffit de prendre un élément de chaque classe au moins une fois.</a:t>
            </a:r>
          </a:p>
          <a:p>
            <a:r>
              <a:rPr lang="fr-CA" dirty="0" smtClean="0"/>
              <a:t>Pour </a:t>
            </a:r>
            <a:r>
              <a:rPr lang="fr-CA" dirty="0"/>
              <a:t>un test fort, on devrait choisir au moins un vecteur de test pour chacune des combinaisons de classes.</a:t>
            </a:r>
          </a:p>
          <a:p>
            <a:pPr lvl="1"/>
            <a:r>
              <a:rPr lang="fr-CA" dirty="0"/>
              <a:t>cas du mois de 31 jours avec les quatre classes de jour et les trois classes d’années.</a:t>
            </a:r>
          </a:p>
          <a:p>
            <a:pPr lvl="1"/>
            <a:r>
              <a:rPr lang="fr-CA" dirty="0"/>
              <a:t>cas du mois de février, le jour 31, l’année centenaire (pas valide).</a:t>
            </a:r>
          </a:p>
          <a:p>
            <a:pPr lvl="1"/>
            <a:r>
              <a:rPr lang="en-US" dirty="0"/>
              <a:t>etc.</a:t>
            </a:r>
            <a:endParaRPr lang="fr-CA" dirty="0"/>
          </a:p>
          <a:p>
            <a:r>
              <a:rPr lang="fr-CA" dirty="0" smtClean="0"/>
              <a:t>La </a:t>
            </a:r>
            <a:r>
              <a:rPr lang="fr-CA" dirty="0"/>
              <a:t>combinaison de vecteurs de test couvrant toutes les combinaisons de classes peut être très grande</a:t>
            </a:r>
            <a:r>
              <a:rPr lang="fr-CA" dirty="0" smtClean="0"/>
              <a:t>.</a:t>
            </a:r>
            <a:endParaRPr lang="fr-CA" dirty="0"/>
          </a:p>
        </p:txBody>
      </p:sp>
      <p:sp>
        <p:nvSpPr>
          <p:cNvPr id="3" name="Espace réservé du numéro de diapositive 2"/>
          <p:cNvSpPr>
            <a:spLocks noGrp="1"/>
          </p:cNvSpPr>
          <p:nvPr>
            <p:ph type="sldNum" sz="quarter" idx="10"/>
          </p:nvPr>
        </p:nvSpPr>
        <p:spPr/>
        <p:txBody>
          <a:bodyPr/>
          <a:lstStyle/>
          <a:p>
            <a:pPr>
              <a:defRPr/>
            </a:pPr>
            <a:fld id="{7C63A425-6112-48D2-A1C9-D3F187A2CEE7}" type="slidenum">
              <a:rPr lang="fr-CA"/>
              <a:pPr>
                <a:defRPr/>
              </a:pPr>
              <a:t>6</a:t>
            </a:fld>
            <a:endParaRPr lang="fr-CA"/>
          </a:p>
        </p:txBody>
      </p:sp>
    </p:spTree>
    <p:extLst>
      <p:ext uri="{BB962C8B-B14F-4D97-AF65-F5344CB8AC3E}">
        <p14:creationId xmlns:p14="http://schemas.microsoft.com/office/powerpoint/2010/main" val="20039822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3"/>
          <p:cNvSpPr>
            <a:spLocks noGrp="1"/>
          </p:cNvSpPr>
          <p:nvPr>
            <p:ph type="title"/>
          </p:nvPr>
        </p:nvSpPr>
        <p:spPr/>
        <p:txBody>
          <a:bodyPr/>
          <a:lstStyle/>
          <a:p>
            <a:r>
              <a:rPr lang="fr-CA" dirty="0" smtClean="0"/>
              <a:t>Vecteurs de test choisis par partitionnement en classes</a:t>
            </a:r>
            <a:br>
              <a:rPr lang="fr-CA" dirty="0" smtClean="0"/>
            </a:br>
            <a:r>
              <a:rPr lang="fr-CA" dirty="0" smtClean="0"/>
              <a:t>Exemple</a:t>
            </a:r>
          </a:p>
        </p:txBody>
      </p:sp>
      <p:sp>
        <p:nvSpPr>
          <p:cNvPr id="3" name="Espace réservé du numéro de diapositive 2"/>
          <p:cNvSpPr>
            <a:spLocks noGrp="1"/>
          </p:cNvSpPr>
          <p:nvPr>
            <p:ph type="sldNum" sz="quarter" idx="10"/>
          </p:nvPr>
        </p:nvSpPr>
        <p:spPr/>
        <p:txBody>
          <a:bodyPr/>
          <a:lstStyle/>
          <a:p>
            <a:pPr>
              <a:defRPr/>
            </a:pPr>
            <a:fld id="{7C63A425-6112-48D2-A1C9-D3F187A2CEE7}" type="slidenum">
              <a:rPr lang="fr-CA"/>
              <a:pPr>
                <a:defRPr/>
              </a:pPr>
              <a:t>7</a:t>
            </a:fld>
            <a:endParaRPr lang="fr-CA"/>
          </a:p>
        </p:txBody>
      </p:sp>
      <p:sp>
        <p:nvSpPr>
          <p:cNvPr id="4" name="ZoneTexte 3"/>
          <p:cNvSpPr txBox="1"/>
          <p:nvPr/>
        </p:nvSpPr>
        <p:spPr>
          <a:xfrm>
            <a:off x="651242" y="2392030"/>
            <a:ext cx="5105400" cy="307777"/>
          </a:xfrm>
          <a:prstGeom prst="rect">
            <a:avLst/>
          </a:prstGeom>
          <a:noFill/>
          <a:ln>
            <a:solidFill>
              <a:srgbClr val="0070C0"/>
            </a:solidFill>
          </a:ln>
        </p:spPr>
        <p:txBody>
          <a:bodyPr wrap="square" rtlCol="0">
            <a:spAutoFit/>
          </a:bodyPr>
          <a:lstStyle/>
          <a:p>
            <a:r>
              <a:rPr lang="fr-CA" sz="1400" dirty="0" smtClean="0"/>
              <a:t>Année divisible par 4 mais pas par </a:t>
            </a:r>
            <a:r>
              <a:rPr lang="fr-CA" sz="1400" dirty="0" smtClean="0"/>
              <a:t>100 </a:t>
            </a:r>
            <a:r>
              <a:rPr lang="fr-CA" sz="1400" dirty="0" smtClean="0"/>
              <a:t>(ex. 2004, 2008, 2012)</a:t>
            </a:r>
            <a:endParaRPr lang="fr-CA" sz="1400" dirty="0"/>
          </a:p>
        </p:txBody>
      </p:sp>
      <p:sp>
        <p:nvSpPr>
          <p:cNvPr id="7" name="ZoneTexte 6"/>
          <p:cNvSpPr txBox="1"/>
          <p:nvPr/>
        </p:nvSpPr>
        <p:spPr>
          <a:xfrm>
            <a:off x="651242" y="2832826"/>
            <a:ext cx="3867822" cy="307777"/>
          </a:xfrm>
          <a:prstGeom prst="rect">
            <a:avLst/>
          </a:prstGeom>
          <a:noFill/>
          <a:ln>
            <a:solidFill>
              <a:srgbClr val="0070C0"/>
            </a:solidFill>
          </a:ln>
        </p:spPr>
        <p:txBody>
          <a:bodyPr wrap="square" rtlCol="0">
            <a:spAutoFit/>
          </a:bodyPr>
          <a:lstStyle/>
          <a:p>
            <a:r>
              <a:rPr lang="fr-CA" sz="1400" dirty="0" smtClean="0"/>
              <a:t>Année divisible par 400 (ex. 1600, 2000, 2400)</a:t>
            </a:r>
            <a:endParaRPr lang="fr-CA" sz="1400" dirty="0"/>
          </a:p>
        </p:txBody>
      </p:sp>
      <p:sp>
        <p:nvSpPr>
          <p:cNvPr id="8" name="ZoneTexte 7"/>
          <p:cNvSpPr txBox="1"/>
          <p:nvPr/>
        </p:nvSpPr>
        <p:spPr>
          <a:xfrm>
            <a:off x="651242" y="3273623"/>
            <a:ext cx="3581400" cy="307777"/>
          </a:xfrm>
          <a:prstGeom prst="rect">
            <a:avLst/>
          </a:prstGeom>
          <a:noFill/>
          <a:ln>
            <a:solidFill>
              <a:srgbClr val="0070C0"/>
            </a:solidFill>
          </a:ln>
        </p:spPr>
        <p:txBody>
          <a:bodyPr wrap="square" rtlCol="0">
            <a:spAutoFit/>
          </a:bodyPr>
          <a:lstStyle/>
          <a:p>
            <a:r>
              <a:rPr lang="fr-CA" sz="1400" dirty="0" smtClean="0"/>
              <a:t>Année pas divisible par 4 (ex. 2013, 2015)</a:t>
            </a:r>
          </a:p>
        </p:txBody>
      </p:sp>
      <p:sp>
        <p:nvSpPr>
          <p:cNvPr id="10" name="ZoneTexte 9"/>
          <p:cNvSpPr txBox="1"/>
          <p:nvPr/>
        </p:nvSpPr>
        <p:spPr>
          <a:xfrm>
            <a:off x="3203942" y="5410426"/>
            <a:ext cx="1607618" cy="307777"/>
          </a:xfrm>
          <a:prstGeom prst="rect">
            <a:avLst/>
          </a:prstGeom>
          <a:noFill/>
          <a:ln>
            <a:solidFill>
              <a:srgbClr val="FF0000"/>
            </a:solidFill>
          </a:ln>
        </p:spPr>
        <p:txBody>
          <a:bodyPr wrap="square" rtlCol="0">
            <a:spAutoFit/>
          </a:bodyPr>
          <a:lstStyle/>
          <a:p>
            <a:pPr algn="ctr"/>
            <a:r>
              <a:rPr lang="fr-CA" sz="1400" dirty="0" smtClean="0"/>
              <a:t>Mois de 30 jours</a:t>
            </a:r>
          </a:p>
        </p:txBody>
      </p:sp>
      <p:sp>
        <p:nvSpPr>
          <p:cNvPr id="11" name="ZoneTexte 10"/>
          <p:cNvSpPr txBox="1"/>
          <p:nvPr/>
        </p:nvSpPr>
        <p:spPr>
          <a:xfrm>
            <a:off x="4114800" y="5928030"/>
            <a:ext cx="1524000" cy="307777"/>
          </a:xfrm>
          <a:prstGeom prst="rect">
            <a:avLst/>
          </a:prstGeom>
          <a:noFill/>
          <a:ln>
            <a:solidFill>
              <a:srgbClr val="FF0000"/>
            </a:solidFill>
          </a:ln>
        </p:spPr>
        <p:txBody>
          <a:bodyPr wrap="square" rtlCol="0">
            <a:spAutoFit/>
          </a:bodyPr>
          <a:lstStyle/>
          <a:p>
            <a:pPr algn="ctr"/>
            <a:r>
              <a:rPr lang="fr-CA" sz="1400" dirty="0" smtClean="0"/>
              <a:t>Mois de 31 jours</a:t>
            </a:r>
          </a:p>
        </p:txBody>
      </p:sp>
      <p:sp>
        <p:nvSpPr>
          <p:cNvPr id="12" name="ZoneTexte 11"/>
          <p:cNvSpPr txBox="1"/>
          <p:nvPr/>
        </p:nvSpPr>
        <p:spPr>
          <a:xfrm>
            <a:off x="3180678" y="4892822"/>
            <a:ext cx="838200" cy="307777"/>
          </a:xfrm>
          <a:prstGeom prst="rect">
            <a:avLst/>
          </a:prstGeom>
          <a:noFill/>
          <a:ln>
            <a:solidFill>
              <a:srgbClr val="FF0000"/>
            </a:solidFill>
          </a:ln>
        </p:spPr>
        <p:txBody>
          <a:bodyPr wrap="square" rtlCol="0">
            <a:spAutoFit/>
          </a:bodyPr>
          <a:lstStyle/>
          <a:p>
            <a:pPr algn="ctr"/>
            <a:r>
              <a:rPr lang="fr-CA" sz="1400" dirty="0" smtClean="0"/>
              <a:t>Février</a:t>
            </a:r>
          </a:p>
        </p:txBody>
      </p:sp>
      <p:sp>
        <p:nvSpPr>
          <p:cNvPr id="13" name="ZoneTexte 12"/>
          <p:cNvSpPr txBox="1"/>
          <p:nvPr/>
        </p:nvSpPr>
        <p:spPr>
          <a:xfrm>
            <a:off x="8916745" y="2753336"/>
            <a:ext cx="1143000" cy="307777"/>
          </a:xfrm>
          <a:prstGeom prst="rect">
            <a:avLst/>
          </a:prstGeom>
          <a:noFill/>
          <a:ln>
            <a:solidFill>
              <a:srgbClr val="00B050"/>
            </a:solidFill>
          </a:ln>
        </p:spPr>
        <p:txBody>
          <a:bodyPr wrap="square" rtlCol="0">
            <a:spAutoFit/>
          </a:bodyPr>
          <a:lstStyle/>
          <a:p>
            <a:pPr algn="ctr"/>
            <a:r>
              <a:rPr lang="fr-CA" sz="1400" dirty="0" smtClean="0"/>
              <a:t>Jour 1 à 28</a:t>
            </a:r>
          </a:p>
        </p:txBody>
      </p:sp>
      <p:sp>
        <p:nvSpPr>
          <p:cNvPr id="14" name="ZoneTexte 13"/>
          <p:cNvSpPr txBox="1"/>
          <p:nvPr/>
        </p:nvSpPr>
        <p:spPr>
          <a:xfrm>
            <a:off x="9372600" y="3297639"/>
            <a:ext cx="990600" cy="307777"/>
          </a:xfrm>
          <a:prstGeom prst="rect">
            <a:avLst/>
          </a:prstGeom>
          <a:noFill/>
          <a:ln>
            <a:solidFill>
              <a:srgbClr val="00B050"/>
            </a:solidFill>
          </a:ln>
        </p:spPr>
        <p:txBody>
          <a:bodyPr wrap="square" rtlCol="0">
            <a:spAutoFit/>
          </a:bodyPr>
          <a:lstStyle/>
          <a:p>
            <a:pPr algn="ctr"/>
            <a:r>
              <a:rPr lang="fr-CA" sz="1400" dirty="0" smtClean="0"/>
              <a:t>Jour = 29</a:t>
            </a:r>
          </a:p>
        </p:txBody>
      </p:sp>
      <p:sp>
        <p:nvSpPr>
          <p:cNvPr id="15" name="ZoneTexte 14"/>
          <p:cNvSpPr txBox="1"/>
          <p:nvPr/>
        </p:nvSpPr>
        <p:spPr>
          <a:xfrm>
            <a:off x="9867900" y="3841942"/>
            <a:ext cx="990600" cy="307777"/>
          </a:xfrm>
          <a:prstGeom prst="rect">
            <a:avLst/>
          </a:prstGeom>
          <a:noFill/>
          <a:ln>
            <a:solidFill>
              <a:srgbClr val="00B050"/>
            </a:solidFill>
          </a:ln>
        </p:spPr>
        <p:txBody>
          <a:bodyPr wrap="square" rtlCol="0">
            <a:spAutoFit/>
          </a:bodyPr>
          <a:lstStyle/>
          <a:p>
            <a:pPr algn="ctr"/>
            <a:r>
              <a:rPr lang="fr-CA" sz="1400" dirty="0" smtClean="0"/>
              <a:t>Jour = 30</a:t>
            </a:r>
          </a:p>
        </p:txBody>
      </p:sp>
      <p:sp>
        <p:nvSpPr>
          <p:cNvPr id="16" name="ZoneTexte 15"/>
          <p:cNvSpPr txBox="1"/>
          <p:nvPr/>
        </p:nvSpPr>
        <p:spPr>
          <a:xfrm>
            <a:off x="9753600" y="4386246"/>
            <a:ext cx="990600" cy="307777"/>
          </a:xfrm>
          <a:prstGeom prst="rect">
            <a:avLst/>
          </a:prstGeom>
          <a:noFill/>
          <a:ln>
            <a:solidFill>
              <a:srgbClr val="00B050"/>
            </a:solidFill>
          </a:ln>
        </p:spPr>
        <p:txBody>
          <a:bodyPr wrap="square" rtlCol="0">
            <a:spAutoFit/>
          </a:bodyPr>
          <a:lstStyle/>
          <a:p>
            <a:pPr algn="ctr"/>
            <a:r>
              <a:rPr lang="fr-CA" sz="1400" dirty="0" smtClean="0"/>
              <a:t>Jour = 31</a:t>
            </a:r>
          </a:p>
        </p:txBody>
      </p:sp>
      <p:sp>
        <p:nvSpPr>
          <p:cNvPr id="5" name="ZoneTexte 4"/>
          <p:cNvSpPr txBox="1"/>
          <p:nvPr/>
        </p:nvSpPr>
        <p:spPr>
          <a:xfrm>
            <a:off x="7162800" y="6336268"/>
            <a:ext cx="4419600" cy="369332"/>
          </a:xfrm>
          <a:prstGeom prst="rect">
            <a:avLst/>
          </a:prstGeom>
          <a:solidFill>
            <a:srgbClr val="FFFF00"/>
          </a:solidFill>
        </p:spPr>
        <p:txBody>
          <a:bodyPr wrap="square" rtlCol="0">
            <a:spAutoFit/>
          </a:bodyPr>
          <a:lstStyle/>
          <a:p>
            <a:pPr algn="ctr"/>
            <a:r>
              <a:rPr lang="fr-CA" dirty="0">
                <a:solidFill>
                  <a:srgbClr val="0070C0"/>
                </a:solidFill>
              </a:rPr>
              <a:t>1. Choix d’une donnée par classe</a:t>
            </a:r>
          </a:p>
        </p:txBody>
      </p:sp>
      <p:sp>
        <p:nvSpPr>
          <p:cNvPr id="17" name="ZoneTexte 16"/>
          <p:cNvSpPr txBox="1"/>
          <p:nvPr/>
        </p:nvSpPr>
        <p:spPr>
          <a:xfrm>
            <a:off x="651242" y="1951234"/>
            <a:ext cx="5901958" cy="307777"/>
          </a:xfrm>
          <a:prstGeom prst="rect">
            <a:avLst/>
          </a:prstGeom>
          <a:noFill/>
          <a:ln>
            <a:solidFill>
              <a:srgbClr val="0070C0"/>
            </a:solidFill>
          </a:ln>
        </p:spPr>
        <p:txBody>
          <a:bodyPr wrap="square" rtlCol="0">
            <a:spAutoFit/>
          </a:bodyPr>
          <a:lstStyle/>
          <a:p>
            <a:r>
              <a:rPr lang="fr-CA" sz="1400" dirty="0" smtClean="0"/>
              <a:t>Année divisible par 100 mais pas par 400 (ex. 1700, 1800, 2100, etc.)</a:t>
            </a:r>
          </a:p>
        </p:txBody>
      </p:sp>
    </p:spTree>
    <p:extLst>
      <p:ext uri="{BB962C8B-B14F-4D97-AF65-F5344CB8AC3E}">
        <p14:creationId xmlns:p14="http://schemas.microsoft.com/office/powerpoint/2010/main" val="35682453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3"/>
          <p:cNvSpPr>
            <a:spLocks noGrp="1"/>
          </p:cNvSpPr>
          <p:nvPr>
            <p:ph type="title"/>
          </p:nvPr>
        </p:nvSpPr>
        <p:spPr/>
        <p:txBody>
          <a:bodyPr/>
          <a:lstStyle/>
          <a:p>
            <a:r>
              <a:rPr lang="fr-CA" dirty="0" smtClean="0"/>
              <a:t>Vecteurs de test choisis par partitionnement en classes</a:t>
            </a:r>
            <a:br>
              <a:rPr lang="fr-CA" dirty="0" smtClean="0"/>
            </a:br>
            <a:r>
              <a:rPr lang="fr-CA" dirty="0" smtClean="0"/>
              <a:t>Exemple</a:t>
            </a:r>
          </a:p>
        </p:txBody>
      </p:sp>
      <p:sp>
        <p:nvSpPr>
          <p:cNvPr id="3" name="Espace réservé du numéro de diapositive 2"/>
          <p:cNvSpPr>
            <a:spLocks noGrp="1"/>
          </p:cNvSpPr>
          <p:nvPr>
            <p:ph type="sldNum" sz="quarter" idx="10"/>
          </p:nvPr>
        </p:nvSpPr>
        <p:spPr/>
        <p:txBody>
          <a:bodyPr/>
          <a:lstStyle/>
          <a:p>
            <a:pPr>
              <a:defRPr/>
            </a:pPr>
            <a:fld id="{7C63A425-6112-48D2-A1C9-D3F187A2CEE7}" type="slidenum">
              <a:rPr lang="fr-CA"/>
              <a:pPr>
                <a:defRPr/>
              </a:pPr>
              <a:t>8</a:t>
            </a:fld>
            <a:endParaRPr lang="fr-CA"/>
          </a:p>
        </p:txBody>
      </p:sp>
      <p:sp>
        <p:nvSpPr>
          <p:cNvPr id="10" name="ZoneTexte 9"/>
          <p:cNvSpPr txBox="1"/>
          <p:nvPr/>
        </p:nvSpPr>
        <p:spPr>
          <a:xfrm>
            <a:off x="3203942" y="5410426"/>
            <a:ext cx="1607618" cy="307777"/>
          </a:xfrm>
          <a:prstGeom prst="rect">
            <a:avLst/>
          </a:prstGeom>
          <a:noFill/>
          <a:ln>
            <a:solidFill>
              <a:srgbClr val="FF0000"/>
            </a:solidFill>
          </a:ln>
        </p:spPr>
        <p:txBody>
          <a:bodyPr wrap="square" rtlCol="0">
            <a:spAutoFit/>
          </a:bodyPr>
          <a:lstStyle/>
          <a:p>
            <a:pPr algn="ctr"/>
            <a:r>
              <a:rPr lang="fr-CA" sz="1400" dirty="0" smtClean="0"/>
              <a:t>Mois de 30 jours</a:t>
            </a:r>
          </a:p>
        </p:txBody>
      </p:sp>
      <p:sp>
        <p:nvSpPr>
          <p:cNvPr id="11" name="ZoneTexte 10"/>
          <p:cNvSpPr txBox="1"/>
          <p:nvPr/>
        </p:nvSpPr>
        <p:spPr>
          <a:xfrm>
            <a:off x="4114800" y="5928030"/>
            <a:ext cx="1524000" cy="307777"/>
          </a:xfrm>
          <a:prstGeom prst="rect">
            <a:avLst/>
          </a:prstGeom>
          <a:noFill/>
          <a:ln>
            <a:solidFill>
              <a:srgbClr val="FF0000"/>
            </a:solidFill>
          </a:ln>
        </p:spPr>
        <p:txBody>
          <a:bodyPr wrap="square" rtlCol="0">
            <a:spAutoFit/>
          </a:bodyPr>
          <a:lstStyle/>
          <a:p>
            <a:pPr algn="ctr"/>
            <a:r>
              <a:rPr lang="fr-CA" sz="1400" dirty="0" smtClean="0"/>
              <a:t>Mois de 31 jours</a:t>
            </a:r>
          </a:p>
        </p:txBody>
      </p:sp>
      <p:sp>
        <p:nvSpPr>
          <p:cNvPr id="12" name="ZoneTexte 11"/>
          <p:cNvSpPr txBox="1"/>
          <p:nvPr/>
        </p:nvSpPr>
        <p:spPr>
          <a:xfrm>
            <a:off x="3180678" y="4892822"/>
            <a:ext cx="838200" cy="307777"/>
          </a:xfrm>
          <a:prstGeom prst="rect">
            <a:avLst/>
          </a:prstGeom>
          <a:noFill/>
          <a:ln>
            <a:solidFill>
              <a:srgbClr val="FF0000"/>
            </a:solidFill>
          </a:ln>
        </p:spPr>
        <p:txBody>
          <a:bodyPr wrap="square" rtlCol="0">
            <a:spAutoFit/>
          </a:bodyPr>
          <a:lstStyle/>
          <a:p>
            <a:pPr algn="ctr"/>
            <a:r>
              <a:rPr lang="fr-CA" sz="1400" dirty="0" smtClean="0"/>
              <a:t>Février</a:t>
            </a:r>
          </a:p>
        </p:txBody>
      </p:sp>
      <p:sp>
        <p:nvSpPr>
          <p:cNvPr id="13" name="ZoneTexte 12"/>
          <p:cNvSpPr txBox="1"/>
          <p:nvPr/>
        </p:nvSpPr>
        <p:spPr>
          <a:xfrm>
            <a:off x="8916745" y="2753336"/>
            <a:ext cx="1143000" cy="307777"/>
          </a:xfrm>
          <a:prstGeom prst="rect">
            <a:avLst/>
          </a:prstGeom>
          <a:noFill/>
          <a:ln>
            <a:solidFill>
              <a:srgbClr val="00B050"/>
            </a:solidFill>
          </a:ln>
        </p:spPr>
        <p:txBody>
          <a:bodyPr wrap="square" rtlCol="0">
            <a:spAutoFit/>
          </a:bodyPr>
          <a:lstStyle/>
          <a:p>
            <a:pPr algn="ctr"/>
            <a:r>
              <a:rPr lang="fr-CA" sz="1400" dirty="0" smtClean="0"/>
              <a:t>Jour 1 à 28</a:t>
            </a:r>
          </a:p>
        </p:txBody>
      </p:sp>
      <p:sp>
        <p:nvSpPr>
          <p:cNvPr id="14" name="ZoneTexte 13"/>
          <p:cNvSpPr txBox="1"/>
          <p:nvPr/>
        </p:nvSpPr>
        <p:spPr>
          <a:xfrm>
            <a:off x="9372600" y="3297639"/>
            <a:ext cx="990600" cy="307777"/>
          </a:xfrm>
          <a:prstGeom prst="rect">
            <a:avLst/>
          </a:prstGeom>
          <a:noFill/>
          <a:ln>
            <a:solidFill>
              <a:srgbClr val="00B050"/>
            </a:solidFill>
          </a:ln>
        </p:spPr>
        <p:txBody>
          <a:bodyPr wrap="square" rtlCol="0">
            <a:spAutoFit/>
          </a:bodyPr>
          <a:lstStyle/>
          <a:p>
            <a:pPr algn="ctr"/>
            <a:r>
              <a:rPr lang="fr-CA" sz="1400" dirty="0" smtClean="0"/>
              <a:t>Jour = 29</a:t>
            </a:r>
          </a:p>
        </p:txBody>
      </p:sp>
      <p:sp>
        <p:nvSpPr>
          <p:cNvPr id="15" name="ZoneTexte 14"/>
          <p:cNvSpPr txBox="1"/>
          <p:nvPr/>
        </p:nvSpPr>
        <p:spPr>
          <a:xfrm>
            <a:off x="9867900" y="3841942"/>
            <a:ext cx="990600" cy="307777"/>
          </a:xfrm>
          <a:prstGeom prst="rect">
            <a:avLst/>
          </a:prstGeom>
          <a:noFill/>
          <a:ln>
            <a:solidFill>
              <a:srgbClr val="00B050"/>
            </a:solidFill>
          </a:ln>
        </p:spPr>
        <p:txBody>
          <a:bodyPr wrap="square" rtlCol="0">
            <a:spAutoFit/>
          </a:bodyPr>
          <a:lstStyle/>
          <a:p>
            <a:pPr algn="ctr"/>
            <a:r>
              <a:rPr lang="fr-CA" sz="1400" dirty="0" smtClean="0"/>
              <a:t>Jour = 30</a:t>
            </a:r>
          </a:p>
        </p:txBody>
      </p:sp>
      <p:sp>
        <p:nvSpPr>
          <p:cNvPr id="16" name="ZoneTexte 15"/>
          <p:cNvSpPr txBox="1"/>
          <p:nvPr/>
        </p:nvSpPr>
        <p:spPr>
          <a:xfrm>
            <a:off x="9753600" y="4386246"/>
            <a:ext cx="990600" cy="307777"/>
          </a:xfrm>
          <a:prstGeom prst="rect">
            <a:avLst/>
          </a:prstGeom>
          <a:noFill/>
          <a:ln>
            <a:solidFill>
              <a:srgbClr val="00B050"/>
            </a:solidFill>
          </a:ln>
        </p:spPr>
        <p:txBody>
          <a:bodyPr wrap="square" rtlCol="0">
            <a:spAutoFit/>
          </a:bodyPr>
          <a:lstStyle/>
          <a:p>
            <a:pPr algn="ctr"/>
            <a:r>
              <a:rPr lang="fr-CA" sz="1400" dirty="0" smtClean="0"/>
              <a:t>Jour = 31</a:t>
            </a:r>
          </a:p>
        </p:txBody>
      </p:sp>
      <p:sp>
        <p:nvSpPr>
          <p:cNvPr id="5" name="ZoneTexte 4"/>
          <p:cNvSpPr txBox="1"/>
          <p:nvPr/>
        </p:nvSpPr>
        <p:spPr>
          <a:xfrm>
            <a:off x="7162800" y="6336268"/>
            <a:ext cx="4419600" cy="369332"/>
          </a:xfrm>
          <a:prstGeom prst="rect">
            <a:avLst/>
          </a:prstGeom>
          <a:solidFill>
            <a:srgbClr val="FFFF00"/>
          </a:solidFill>
        </p:spPr>
        <p:txBody>
          <a:bodyPr wrap="square" rtlCol="0">
            <a:spAutoFit/>
          </a:bodyPr>
          <a:lstStyle/>
          <a:p>
            <a:pPr algn="ctr"/>
            <a:r>
              <a:rPr lang="fr-CA" dirty="0">
                <a:solidFill>
                  <a:srgbClr val="0070C0"/>
                </a:solidFill>
              </a:rPr>
              <a:t>2. Ensemble de vecteurs de test faible</a:t>
            </a:r>
          </a:p>
        </p:txBody>
      </p:sp>
      <p:sp>
        <p:nvSpPr>
          <p:cNvPr id="18" name="ZoneTexte 17"/>
          <p:cNvSpPr txBox="1"/>
          <p:nvPr/>
        </p:nvSpPr>
        <p:spPr>
          <a:xfrm>
            <a:off x="651242" y="2392030"/>
            <a:ext cx="5105400" cy="307777"/>
          </a:xfrm>
          <a:prstGeom prst="rect">
            <a:avLst/>
          </a:prstGeom>
          <a:noFill/>
          <a:ln>
            <a:solidFill>
              <a:srgbClr val="0070C0"/>
            </a:solidFill>
          </a:ln>
        </p:spPr>
        <p:txBody>
          <a:bodyPr wrap="square" rtlCol="0">
            <a:spAutoFit/>
          </a:bodyPr>
          <a:lstStyle/>
          <a:p>
            <a:r>
              <a:rPr lang="fr-CA" sz="1400" dirty="0" smtClean="0"/>
              <a:t>Année divisible par 4 mais pas par </a:t>
            </a:r>
            <a:r>
              <a:rPr lang="fr-CA" sz="1400" dirty="0" smtClean="0"/>
              <a:t>100 </a:t>
            </a:r>
            <a:r>
              <a:rPr lang="fr-CA" sz="1400" dirty="0" smtClean="0"/>
              <a:t>(ex. 2004, 2008, 2012)</a:t>
            </a:r>
            <a:endParaRPr lang="fr-CA" sz="1400" dirty="0"/>
          </a:p>
        </p:txBody>
      </p:sp>
      <p:sp>
        <p:nvSpPr>
          <p:cNvPr id="19" name="ZoneTexte 18"/>
          <p:cNvSpPr txBox="1"/>
          <p:nvPr/>
        </p:nvSpPr>
        <p:spPr>
          <a:xfrm>
            <a:off x="651242" y="2832826"/>
            <a:ext cx="3867822" cy="307777"/>
          </a:xfrm>
          <a:prstGeom prst="rect">
            <a:avLst/>
          </a:prstGeom>
          <a:noFill/>
          <a:ln>
            <a:solidFill>
              <a:srgbClr val="0070C0"/>
            </a:solidFill>
          </a:ln>
        </p:spPr>
        <p:txBody>
          <a:bodyPr wrap="square" rtlCol="0">
            <a:spAutoFit/>
          </a:bodyPr>
          <a:lstStyle/>
          <a:p>
            <a:r>
              <a:rPr lang="fr-CA" sz="1400" dirty="0" smtClean="0"/>
              <a:t>Année divisible par 400 (ex. 1600, 2000, 2400)</a:t>
            </a:r>
            <a:endParaRPr lang="fr-CA" sz="1400" dirty="0"/>
          </a:p>
        </p:txBody>
      </p:sp>
      <p:sp>
        <p:nvSpPr>
          <p:cNvPr id="20" name="ZoneTexte 19"/>
          <p:cNvSpPr txBox="1"/>
          <p:nvPr/>
        </p:nvSpPr>
        <p:spPr>
          <a:xfrm>
            <a:off x="651242" y="3273623"/>
            <a:ext cx="3581400" cy="307777"/>
          </a:xfrm>
          <a:prstGeom prst="rect">
            <a:avLst/>
          </a:prstGeom>
          <a:noFill/>
          <a:ln>
            <a:solidFill>
              <a:srgbClr val="0070C0"/>
            </a:solidFill>
          </a:ln>
        </p:spPr>
        <p:txBody>
          <a:bodyPr wrap="square" rtlCol="0">
            <a:spAutoFit/>
          </a:bodyPr>
          <a:lstStyle/>
          <a:p>
            <a:r>
              <a:rPr lang="fr-CA" sz="1400" dirty="0" smtClean="0"/>
              <a:t>Année pas divisible par 4 (ex. 2013, 2015)</a:t>
            </a:r>
          </a:p>
        </p:txBody>
      </p:sp>
      <p:sp>
        <p:nvSpPr>
          <p:cNvPr id="21" name="ZoneTexte 20"/>
          <p:cNvSpPr txBox="1"/>
          <p:nvPr/>
        </p:nvSpPr>
        <p:spPr>
          <a:xfrm>
            <a:off x="651242" y="1951234"/>
            <a:ext cx="5901958" cy="307777"/>
          </a:xfrm>
          <a:prstGeom prst="rect">
            <a:avLst/>
          </a:prstGeom>
          <a:noFill/>
          <a:ln>
            <a:solidFill>
              <a:srgbClr val="0070C0"/>
            </a:solidFill>
          </a:ln>
        </p:spPr>
        <p:txBody>
          <a:bodyPr wrap="square" rtlCol="0">
            <a:spAutoFit/>
          </a:bodyPr>
          <a:lstStyle/>
          <a:p>
            <a:r>
              <a:rPr lang="fr-CA" sz="1400" dirty="0" smtClean="0"/>
              <a:t>Année divisible par 100 mais pas par 400 (ex. 1700, 1800, 2100, etc.)</a:t>
            </a:r>
          </a:p>
        </p:txBody>
      </p:sp>
    </p:spTree>
    <p:extLst>
      <p:ext uri="{BB962C8B-B14F-4D97-AF65-F5344CB8AC3E}">
        <p14:creationId xmlns:p14="http://schemas.microsoft.com/office/powerpoint/2010/main" val="31465043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3"/>
          <p:cNvSpPr>
            <a:spLocks noGrp="1"/>
          </p:cNvSpPr>
          <p:nvPr>
            <p:ph type="title"/>
          </p:nvPr>
        </p:nvSpPr>
        <p:spPr/>
        <p:txBody>
          <a:bodyPr/>
          <a:lstStyle/>
          <a:p>
            <a:r>
              <a:rPr lang="fr-CA" dirty="0" smtClean="0"/>
              <a:t>Vecteurs de test choisis par partitionnement en classes</a:t>
            </a:r>
            <a:br>
              <a:rPr lang="fr-CA" dirty="0" smtClean="0"/>
            </a:br>
            <a:r>
              <a:rPr lang="fr-CA" dirty="0" smtClean="0"/>
              <a:t>Exemple</a:t>
            </a:r>
          </a:p>
        </p:txBody>
      </p:sp>
      <p:sp>
        <p:nvSpPr>
          <p:cNvPr id="3" name="Espace réservé du numéro de diapositive 2"/>
          <p:cNvSpPr>
            <a:spLocks noGrp="1"/>
          </p:cNvSpPr>
          <p:nvPr>
            <p:ph type="sldNum" sz="quarter" idx="10"/>
          </p:nvPr>
        </p:nvSpPr>
        <p:spPr/>
        <p:txBody>
          <a:bodyPr/>
          <a:lstStyle/>
          <a:p>
            <a:pPr>
              <a:defRPr/>
            </a:pPr>
            <a:fld id="{7C63A425-6112-48D2-A1C9-D3F187A2CEE7}" type="slidenum">
              <a:rPr lang="fr-CA"/>
              <a:pPr>
                <a:defRPr/>
              </a:pPr>
              <a:t>9</a:t>
            </a:fld>
            <a:endParaRPr lang="fr-CA"/>
          </a:p>
        </p:txBody>
      </p:sp>
      <p:sp>
        <p:nvSpPr>
          <p:cNvPr id="10" name="ZoneTexte 9"/>
          <p:cNvSpPr txBox="1"/>
          <p:nvPr/>
        </p:nvSpPr>
        <p:spPr>
          <a:xfrm>
            <a:off x="3203942" y="5410426"/>
            <a:ext cx="1607618" cy="307777"/>
          </a:xfrm>
          <a:prstGeom prst="rect">
            <a:avLst/>
          </a:prstGeom>
          <a:noFill/>
          <a:ln>
            <a:solidFill>
              <a:srgbClr val="FF0000"/>
            </a:solidFill>
          </a:ln>
        </p:spPr>
        <p:txBody>
          <a:bodyPr wrap="square" rtlCol="0">
            <a:spAutoFit/>
          </a:bodyPr>
          <a:lstStyle/>
          <a:p>
            <a:pPr algn="ctr"/>
            <a:r>
              <a:rPr lang="fr-CA" sz="1400" dirty="0" smtClean="0"/>
              <a:t>Mois de 30 jours</a:t>
            </a:r>
          </a:p>
        </p:txBody>
      </p:sp>
      <p:sp>
        <p:nvSpPr>
          <p:cNvPr id="11" name="ZoneTexte 10"/>
          <p:cNvSpPr txBox="1"/>
          <p:nvPr/>
        </p:nvSpPr>
        <p:spPr>
          <a:xfrm>
            <a:off x="4114800" y="5928030"/>
            <a:ext cx="1524000" cy="307777"/>
          </a:xfrm>
          <a:prstGeom prst="rect">
            <a:avLst/>
          </a:prstGeom>
          <a:noFill/>
          <a:ln>
            <a:solidFill>
              <a:srgbClr val="FF0000"/>
            </a:solidFill>
          </a:ln>
        </p:spPr>
        <p:txBody>
          <a:bodyPr wrap="square" rtlCol="0">
            <a:spAutoFit/>
          </a:bodyPr>
          <a:lstStyle/>
          <a:p>
            <a:pPr algn="ctr"/>
            <a:r>
              <a:rPr lang="fr-CA" sz="1400" dirty="0" smtClean="0"/>
              <a:t>Mois de 31 jours</a:t>
            </a:r>
          </a:p>
        </p:txBody>
      </p:sp>
      <p:sp>
        <p:nvSpPr>
          <p:cNvPr id="12" name="ZoneTexte 11"/>
          <p:cNvSpPr txBox="1"/>
          <p:nvPr/>
        </p:nvSpPr>
        <p:spPr>
          <a:xfrm>
            <a:off x="3180678" y="4892822"/>
            <a:ext cx="838200" cy="307777"/>
          </a:xfrm>
          <a:prstGeom prst="rect">
            <a:avLst/>
          </a:prstGeom>
          <a:noFill/>
          <a:ln>
            <a:solidFill>
              <a:srgbClr val="FF0000"/>
            </a:solidFill>
          </a:ln>
        </p:spPr>
        <p:txBody>
          <a:bodyPr wrap="square" rtlCol="0">
            <a:spAutoFit/>
          </a:bodyPr>
          <a:lstStyle/>
          <a:p>
            <a:pPr algn="ctr"/>
            <a:r>
              <a:rPr lang="fr-CA" sz="1400" dirty="0" smtClean="0"/>
              <a:t>Février</a:t>
            </a:r>
          </a:p>
        </p:txBody>
      </p:sp>
      <p:sp>
        <p:nvSpPr>
          <p:cNvPr id="13" name="ZoneTexte 12"/>
          <p:cNvSpPr txBox="1"/>
          <p:nvPr/>
        </p:nvSpPr>
        <p:spPr>
          <a:xfrm>
            <a:off x="8916745" y="2753336"/>
            <a:ext cx="1143000" cy="307777"/>
          </a:xfrm>
          <a:prstGeom prst="rect">
            <a:avLst/>
          </a:prstGeom>
          <a:noFill/>
          <a:ln>
            <a:solidFill>
              <a:srgbClr val="00B050"/>
            </a:solidFill>
          </a:ln>
        </p:spPr>
        <p:txBody>
          <a:bodyPr wrap="square" rtlCol="0">
            <a:spAutoFit/>
          </a:bodyPr>
          <a:lstStyle/>
          <a:p>
            <a:pPr algn="ctr"/>
            <a:r>
              <a:rPr lang="fr-CA" sz="1400" dirty="0" smtClean="0"/>
              <a:t>Jour 1 à 28</a:t>
            </a:r>
          </a:p>
        </p:txBody>
      </p:sp>
      <p:sp>
        <p:nvSpPr>
          <p:cNvPr id="14" name="ZoneTexte 13"/>
          <p:cNvSpPr txBox="1"/>
          <p:nvPr/>
        </p:nvSpPr>
        <p:spPr>
          <a:xfrm>
            <a:off x="9372600" y="3297639"/>
            <a:ext cx="990600" cy="307777"/>
          </a:xfrm>
          <a:prstGeom prst="rect">
            <a:avLst/>
          </a:prstGeom>
          <a:noFill/>
          <a:ln>
            <a:solidFill>
              <a:srgbClr val="00B050"/>
            </a:solidFill>
          </a:ln>
        </p:spPr>
        <p:txBody>
          <a:bodyPr wrap="square" rtlCol="0">
            <a:spAutoFit/>
          </a:bodyPr>
          <a:lstStyle/>
          <a:p>
            <a:pPr algn="ctr"/>
            <a:r>
              <a:rPr lang="fr-CA" sz="1400" dirty="0" smtClean="0"/>
              <a:t>Jour = 29</a:t>
            </a:r>
          </a:p>
        </p:txBody>
      </p:sp>
      <p:sp>
        <p:nvSpPr>
          <p:cNvPr id="15" name="ZoneTexte 14"/>
          <p:cNvSpPr txBox="1"/>
          <p:nvPr/>
        </p:nvSpPr>
        <p:spPr>
          <a:xfrm>
            <a:off x="9867900" y="3841942"/>
            <a:ext cx="990600" cy="307777"/>
          </a:xfrm>
          <a:prstGeom prst="rect">
            <a:avLst/>
          </a:prstGeom>
          <a:noFill/>
          <a:ln>
            <a:solidFill>
              <a:srgbClr val="00B050"/>
            </a:solidFill>
          </a:ln>
        </p:spPr>
        <p:txBody>
          <a:bodyPr wrap="square" rtlCol="0">
            <a:spAutoFit/>
          </a:bodyPr>
          <a:lstStyle/>
          <a:p>
            <a:pPr algn="ctr"/>
            <a:r>
              <a:rPr lang="fr-CA" sz="1400" dirty="0" smtClean="0"/>
              <a:t>Jour = 30</a:t>
            </a:r>
          </a:p>
        </p:txBody>
      </p:sp>
      <p:sp>
        <p:nvSpPr>
          <p:cNvPr id="16" name="ZoneTexte 15"/>
          <p:cNvSpPr txBox="1"/>
          <p:nvPr/>
        </p:nvSpPr>
        <p:spPr>
          <a:xfrm>
            <a:off x="9753600" y="4386246"/>
            <a:ext cx="990600" cy="307777"/>
          </a:xfrm>
          <a:prstGeom prst="rect">
            <a:avLst/>
          </a:prstGeom>
          <a:noFill/>
          <a:ln>
            <a:solidFill>
              <a:srgbClr val="00B050"/>
            </a:solidFill>
          </a:ln>
        </p:spPr>
        <p:txBody>
          <a:bodyPr wrap="square" rtlCol="0">
            <a:spAutoFit/>
          </a:bodyPr>
          <a:lstStyle/>
          <a:p>
            <a:pPr algn="ctr"/>
            <a:r>
              <a:rPr lang="fr-CA" sz="1400" dirty="0" smtClean="0"/>
              <a:t>Jour = 31</a:t>
            </a:r>
          </a:p>
        </p:txBody>
      </p:sp>
      <p:sp>
        <p:nvSpPr>
          <p:cNvPr id="5" name="ZoneTexte 4"/>
          <p:cNvSpPr txBox="1"/>
          <p:nvPr/>
        </p:nvSpPr>
        <p:spPr>
          <a:xfrm>
            <a:off x="7162800" y="6336268"/>
            <a:ext cx="4419600" cy="369332"/>
          </a:xfrm>
          <a:prstGeom prst="rect">
            <a:avLst/>
          </a:prstGeom>
          <a:solidFill>
            <a:srgbClr val="FFFF00"/>
          </a:solidFill>
        </p:spPr>
        <p:txBody>
          <a:bodyPr wrap="square" rtlCol="0">
            <a:spAutoFit/>
          </a:bodyPr>
          <a:lstStyle/>
          <a:p>
            <a:pPr algn="ctr"/>
            <a:r>
              <a:rPr lang="fr-CA" dirty="0">
                <a:solidFill>
                  <a:srgbClr val="0070C0"/>
                </a:solidFill>
              </a:rPr>
              <a:t>3</a:t>
            </a:r>
            <a:r>
              <a:rPr lang="fr-CA" smtClean="0">
                <a:solidFill>
                  <a:srgbClr val="0070C0"/>
                </a:solidFill>
              </a:rPr>
              <a:t>. </a:t>
            </a:r>
            <a:r>
              <a:rPr lang="fr-CA" dirty="0">
                <a:solidFill>
                  <a:srgbClr val="0070C0"/>
                </a:solidFill>
              </a:rPr>
              <a:t>Ensemble de vecteurs de test </a:t>
            </a:r>
            <a:r>
              <a:rPr lang="fr-CA" dirty="0" smtClean="0">
                <a:solidFill>
                  <a:srgbClr val="0070C0"/>
                </a:solidFill>
              </a:rPr>
              <a:t>fort</a:t>
            </a:r>
            <a:endParaRPr lang="fr-CA" dirty="0">
              <a:solidFill>
                <a:srgbClr val="0070C0"/>
              </a:solidFill>
            </a:endParaRPr>
          </a:p>
        </p:txBody>
      </p:sp>
      <p:sp>
        <p:nvSpPr>
          <p:cNvPr id="18" name="ZoneTexte 17"/>
          <p:cNvSpPr txBox="1"/>
          <p:nvPr/>
        </p:nvSpPr>
        <p:spPr>
          <a:xfrm>
            <a:off x="651242" y="2392030"/>
            <a:ext cx="5105400" cy="307777"/>
          </a:xfrm>
          <a:prstGeom prst="rect">
            <a:avLst/>
          </a:prstGeom>
          <a:noFill/>
          <a:ln>
            <a:solidFill>
              <a:srgbClr val="0070C0"/>
            </a:solidFill>
          </a:ln>
        </p:spPr>
        <p:txBody>
          <a:bodyPr wrap="square" rtlCol="0">
            <a:spAutoFit/>
          </a:bodyPr>
          <a:lstStyle/>
          <a:p>
            <a:r>
              <a:rPr lang="fr-CA" sz="1400" dirty="0" smtClean="0"/>
              <a:t>Année divisible par 4 mais pas par </a:t>
            </a:r>
            <a:r>
              <a:rPr lang="fr-CA" sz="1400" dirty="0" smtClean="0"/>
              <a:t>100 </a:t>
            </a:r>
            <a:r>
              <a:rPr lang="fr-CA" sz="1400" dirty="0" smtClean="0"/>
              <a:t>(ex. 2004, 2008, 2012)</a:t>
            </a:r>
            <a:endParaRPr lang="fr-CA" sz="1400" dirty="0"/>
          </a:p>
        </p:txBody>
      </p:sp>
      <p:sp>
        <p:nvSpPr>
          <p:cNvPr id="19" name="ZoneTexte 18"/>
          <p:cNvSpPr txBox="1"/>
          <p:nvPr/>
        </p:nvSpPr>
        <p:spPr>
          <a:xfrm>
            <a:off x="651242" y="2832826"/>
            <a:ext cx="3867822" cy="307777"/>
          </a:xfrm>
          <a:prstGeom prst="rect">
            <a:avLst/>
          </a:prstGeom>
          <a:noFill/>
          <a:ln>
            <a:solidFill>
              <a:srgbClr val="0070C0"/>
            </a:solidFill>
          </a:ln>
        </p:spPr>
        <p:txBody>
          <a:bodyPr wrap="square" rtlCol="0">
            <a:spAutoFit/>
          </a:bodyPr>
          <a:lstStyle/>
          <a:p>
            <a:r>
              <a:rPr lang="fr-CA" sz="1400" dirty="0" smtClean="0"/>
              <a:t>Année divisible par 400 (ex. 1600, 2000, 2400)</a:t>
            </a:r>
            <a:endParaRPr lang="fr-CA" sz="1400" dirty="0"/>
          </a:p>
        </p:txBody>
      </p:sp>
      <p:sp>
        <p:nvSpPr>
          <p:cNvPr id="20" name="ZoneTexte 19"/>
          <p:cNvSpPr txBox="1"/>
          <p:nvPr/>
        </p:nvSpPr>
        <p:spPr>
          <a:xfrm>
            <a:off x="651242" y="3273623"/>
            <a:ext cx="3581400" cy="307777"/>
          </a:xfrm>
          <a:prstGeom prst="rect">
            <a:avLst/>
          </a:prstGeom>
          <a:noFill/>
          <a:ln>
            <a:solidFill>
              <a:srgbClr val="0070C0"/>
            </a:solidFill>
          </a:ln>
        </p:spPr>
        <p:txBody>
          <a:bodyPr wrap="square" rtlCol="0">
            <a:spAutoFit/>
          </a:bodyPr>
          <a:lstStyle/>
          <a:p>
            <a:r>
              <a:rPr lang="fr-CA" sz="1400" dirty="0" smtClean="0"/>
              <a:t>Année pas divisible par 4 (ex. 2013, 2015)</a:t>
            </a:r>
          </a:p>
        </p:txBody>
      </p:sp>
      <p:sp>
        <p:nvSpPr>
          <p:cNvPr id="21" name="ZoneTexte 20"/>
          <p:cNvSpPr txBox="1"/>
          <p:nvPr/>
        </p:nvSpPr>
        <p:spPr>
          <a:xfrm>
            <a:off x="651242" y="1951234"/>
            <a:ext cx="5901958" cy="307777"/>
          </a:xfrm>
          <a:prstGeom prst="rect">
            <a:avLst/>
          </a:prstGeom>
          <a:noFill/>
          <a:ln>
            <a:solidFill>
              <a:srgbClr val="0070C0"/>
            </a:solidFill>
          </a:ln>
        </p:spPr>
        <p:txBody>
          <a:bodyPr wrap="square" rtlCol="0">
            <a:spAutoFit/>
          </a:bodyPr>
          <a:lstStyle/>
          <a:p>
            <a:r>
              <a:rPr lang="fr-CA" sz="1400" dirty="0" smtClean="0"/>
              <a:t>Année divisible par 100 mais pas par 400 (ex. 1700, 1800, 2100, etc.)</a:t>
            </a:r>
          </a:p>
        </p:txBody>
      </p:sp>
    </p:spTree>
    <p:extLst>
      <p:ext uri="{BB962C8B-B14F-4D97-AF65-F5344CB8AC3E}">
        <p14:creationId xmlns:p14="http://schemas.microsoft.com/office/powerpoint/2010/main" val="560111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Cou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1Introduction</Template>
  <TotalTime>4747</TotalTime>
  <Words>1065</Words>
  <Application>Microsoft Macintosh PowerPoint</Application>
  <PresentationFormat>Personnalisé</PresentationFormat>
  <Paragraphs>180</Paragraphs>
  <Slides>14</Slides>
  <Notes>2</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presentationCours</vt:lpstr>
      <vt:lpstr>Tests de boîte noire</vt:lpstr>
      <vt:lpstr>Tests de boîte noire Sujets de ce thème</vt:lpstr>
      <vt:lpstr>Tests de boîte noire (ou tests fonctionnels)</vt:lpstr>
      <vt:lpstr>Vecteurs de test choisis par partitionnement en classes</vt:lpstr>
      <vt:lpstr>Vecteurs de test choisis par partitionnement en classes</vt:lpstr>
      <vt:lpstr>Vecteurs de test choisis par partitionnement en classes Exemple</vt:lpstr>
      <vt:lpstr>Vecteurs de test choisis par partitionnement en classes Exemple</vt:lpstr>
      <vt:lpstr>Vecteurs de test choisis par partitionnement en classes Exemple</vt:lpstr>
      <vt:lpstr>Vecteurs de test choisis par partitionnement en classes Exemple</vt:lpstr>
      <vt:lpstr>Vecteurs de test choisis par analyse des valeurs limites</vt:lpstr>
      <vt:lpstr>Vecteurs de test choisis par analyse des valeurs limites</vt:lpstr>
      <vt:lpstr>Vecteurs de test choisis par analyse des valeurs limites Exemple</vt:lpstr>
      <vt:lpstr>Vecteurs de test pseudo-aléatoires</vt:lpstr>
      <vt:lpstr>Vous devriez maintenant être capable de …</vt:lpstr>
    </vt:vector>
  </TitlesOfParts>
  <Company>POLYMTL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Pierre Langlois</dc:creator>
  <cp:lastModifiedBy>Pierre Langlois</cp:lastModifiedBy>
  <cp:revision>559</cp:revision>
  <dcterms:created xsi:type="dcterms:W3CDTF">2009-09-03T13:30:34Z</dcterms:created>
  <dcterms:modified xsi:type="dcterms:W3CDTF">2014-10-29T20:46:58Z</dcterms:modified>
</cp:coreProperties>
</file>