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4" r:id="rId3"/>
    <p:sldId id="317" r:id="rId4"/>
    <p:sldId id="318" r:id="rId5"/>
    <p:sldId id="320" r:id="rId6"/>
    <p:sldId id="321" r:id="rId7"/>
    <p:sldId id="323" r:id="rId8"/>
    <p:sldId id="324" r:id="rId9"/>
    <p:sldId id="303" r:id="rId10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1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24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36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48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606" algn="l" defTabSz="914241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722" algn="l" defTabSz="914241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840" algn="l" defTabSz="914241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6959" algn="l" defTabSz="914241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5" d="100"/>
          <a:sy n="105" d="100"/>
        </p:scale>
        <p:origin x="-96" y="-104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2014-10-25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2014-10-25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6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8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06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22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40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9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5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61608"/>
          </a:xfrm>
          <a:prstGeom prst="rect">
            <a:avLst/>
          </a:prstGeom>
        </p:spPr>
        <p:txBody>
          <a:bodyPr wrap="square" lIns="91426" tIns="45718" rIns="91426" bIns="45718">
            <a:spAutoFit/>
          </a:bodyPr>
          <a:lstStyle/>
          <a:p>
            <a:pPr algn="ctr"/>
            <a:r>
              <a:rPr lang="fr-CA" sz="105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5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1"/>
            <a:ext cx="2743200" cy="261608"/>
          </a:xfrm>
          <a:prstGeom prst="rect">
            <a:avLst/>
          </a:prstGeom>
        </p:spPr>
        <p:txBody>
          <a:bodyPr wrap="square" lIns="91426" tIns="45718" rIns="91426" bIns="45718">
            <a:spAutoFit/>
          </a:bodyPr>
          <a:lstStyle/>
          <a:p>
            <a:pPr algn="l"/>
            <a:r>
              <a:rPr lang="fr-CA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1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>
            <a:lvl2pPr>
              <a:defRPr sz="1800"/>
            </a:lvl2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10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97600" y="1600210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10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8" rIns="9142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8" rIns="9142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26" tIns="45718" rIns="91426" bIns="4571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54"/>
            <a:ext cx="4673600" cy="1538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5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5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3" y="6417335"/>
            <a:ext cx="859171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119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241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362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482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842" indent="-34284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0" indent="-28570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02" indent="-22856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20" indent="-22856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9" indent="-22856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61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6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1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6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9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wmf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Tests exhaustifs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Tests exhaustifs</a:t>
            </a:r>
            <a:br>
              <a:rPr lang="fr-CA" dirty="0" smtClean="0"/>
            </a:br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Définition</a:t>
            </a:r>
          </a:p>
          <a:p>
            <a:r>
              <a:rPr lang="fr-CA" dirty="0" smtClean="0"/>
              <a:t>Exemples pour circuits combinatoires</a:t>
            </a:r>
          </a:p>
          <a:p>
            <a:r>
              <a:rPr lang="fr-CA" dirty="0" smtClean="0"/>
              <a:t>Exemples pour circuits séquentiels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22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test exhaustif</a:t>
            </a:r>
          </a:p>
        </p:txBody>
      </p:sp>
      <p:sp>
        <p:nvSpPr>
          <p:cNvPr id="22531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tests exhaustifs permettent d’observer le comportement du circuit pour toutes les conditions possibles d’entrée, et ce pour chacun de ses états.</a:t>
            </a:r>
          </a:p>
          <a:p>
            <a:r>
              <a:rPr lang="fr-CA" dirty="0"/>
              <a:t>En pratique il est impossible d’effectuer un test exhaustif dans un temps raisonnable.</a:t>
            </a:r>
            <a:endParaRPr lang="fr-CA" dirty="0" smtClean="0"/>
          </a:p>
          <a:p>
            <a:r>
              <a:rPr lang="fr-CA" dirty="0" smtClean="0"/>
              <a:t>Pour un circuit combinatoire avec </a:t>
            </a:r>
            <a:r>
              <a:rPr lang="fr-CA" i="1" dirty="0" smtClean="0"/>
              <a:t>M</a:t>
            </a:r>
            <a:r>
              <a:rPr lang="fr-CA" dirty="0" smtClean="0"/>
              <a:t> entrées, il faut 2</a:t>
            </a:r>
            <a:r>
              <a:rPr lang="fr-CA" baseline="30000" dirty="0" smtClean="0"/>
              <a:t>M</a:t>
            </a:r>
            <a:r>
              <a:rPr lang="fr-CA" dirty="0"/>
              <a:t> </a:t>
            </a:r>
            <a:r>
              <a:rPr lang="fr-CA" dirty="0" smtClean="0"/>
              <a:t>vecteurs de test.</a:t>
            </a:r>
          </a:p>
          <a:p>
            <a:r>
              <a:rPr lang="fr-CA" dirty="0" smtClean="0"/>
              <a:t>Pour un </a:t>
            </a:r>
            <a:r>
              <a:rPr lang="fr-CA" smtClean="0"/>
              <a:t>circuit séquentiel avec</a:t>
            </a:r>
            <a:r>
              <a:rPr lang="fr-CA" dirty="0" smtClean="0"/>
              <a:t>:</a:t>
            </a:r>
          </a:p>
          <a:p>
            <a:pPr lvl="1"/>
            <a:r>
              <a:rPr lang="fr-CA" i="1" dirty="0" smtClean="0"/>
              <a:t>N</a:t>
            </a:r>
            <a:r>
              <a:rPr lang="fr-CA" dirty="0" smtClean="0"/>
              <a:t> bascules, </a:t>
            </a:r>
            <a:r>
              <a:rPr lang="fr-CA" i="1" dirty="0" smtClean="0"/>
              <a:t>S</a:t>
            </a:r>
            <a:r>
              <a:rPr lang="fr-CA" dirty="0" smtClean="0"/>
              <a:t> = 2</a:t>
            </a:r>
            <a:r>
              <a:rPr lang="fr-CA" baseline="30000" dirty="0" smtClean="0"/>
              <a:t>N</a:t>
            </a:r>
            <a:r>
              <a:rPr lang="fr-CA" dirty="0" smtClean="0"/>
              <a:t> états, et</a:t>
            </a:r>
          </a:p>
          <a:p>
            <a:pPr lvl="1"/>
            <a:r>
              <a:rPr lang="fr-CA" i="1" dirty="0" smtClean="0"/>
              <a:t>M</a:t>
            </a:r>
            <a:r>
              <a:rPr lang="fr-CA" dirty="0" smtClean="0"/>
              <a:t> entrées, </a:t>
            </a:r>
            <a:r>
              <a:rPr lang="fr-CA" i="1" dirty="0" smtClean="0"/>
              <a:t>R</a:t>
            </a:r>
            <a:r>
              <a:rPr lang="fr-CA" dirty="0" smtClean="0"/>
              <a:t> = 2</a:t>
            </a:r>
            <a:r>
              <a:rPr lang="fr-CA" baseline="30000" dirty="0" smtClean="0"/>
              <a:t>M</a:t>
            </a:r>
            <a:r>
              <a:rPr lang="fr-CA" dirty="0" smtClean="0"/>
              <a:t> transitions possibles à partir de chaque état,</a:t>
            </a:r>
          </a:p>
          <a:p>
            <a:pPr>
              <a:buFont typeface="Arial" charset="0"/>
              <a:buNone/>
            </a:pPr>
            <a:r>
              <a:rPr lang="fr-CA" dirty="0" smtClean="0"/>
              <a:t>	il faudrait prévoir 2</a:t>
            </a:r>
            <a:r>
              <a:rPr lang="fr-CA" baseline="30000" dirty="0" smtClean="0"/>
              <a:t>N + M</a:t>
            </a:r>
            <a:r>
              <a:rPr lang="fr-CA" baseline="-25000" dirty="0" smtClean="0"/>
              <a:t> </a:t>
            </a:r>
            <a:r>
              <a:rPr lang="fr-CA" dirty="0" smtClean="0"/>
              <a:t>vecteurs de test différents juste pour effectuer toutes les transitions possibles du système au moins une fois.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7ABE3D-CDDC-4DC0-B8E1-51036E9B9FB3}" type="slidenum">
              <a:rPr lang="fr-CA"/>
              <a:pPr>
                <a:defRPr/>
              </a:pPr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147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/>
              <a:t>Exemple: </a:t>
            </a:r>
            <a:r>
              <a:rPr lang="fr-CA" dirty="0" smtClean="0"/>
              <a:t>conversion de secondes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C6550E-F02D-4A10-94A0-F3BBFC7EEB46}" type="slidenum">
              <a:rPr lang="fr-CA"/>
              <a:pPr>
                <a:defRPr/>
              </a:pPr>
              <a:t>4</a:t>
            </a:fld>
            <a:endParaRPr lang="fr-CA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299200" y="5181602"/>
            <a:ext cx="5384800" cy="67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r>
              <a:rPr lang="fr-CA" dirty="0" smtClean="0">
                <a:solidFill>
                  <a:srgbClr val="0070C0"/>
                </a:solidFill>
                <a:latin typeface="Calibri" pitchFamily="34" charset="0"/>
              </a:rPr>
              <a:t>Combien de vecteurs de test sont nécessaires pour un test exhaustif?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5410198" cy="3422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299200" y="2372141"/>
            <a:ext cx="5054600" cy="21544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 lIns="121917" tIns="60958" rIns="121917" bIns="60958">
            <a:spAutoFit/>
          </a:bodyPr>
          <a:lstStyle/>
          <a:p>
            <a:pPr defTabSz="461963">
              <a:tabLst>
                <a:tab pos="461963" algn="l"/>
              </a:tabLst>
            </a:pP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library </a:t>
            </a:r>
            <a:r>
              <a:rPr lang="en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ieee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461963">
              <a:tabLst>
                <a:tab pos="461963" algn="l"/>
              </a:tabLst>
            </a:pP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use ieee.std_logic_1164.all;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461963">
              <a:tabLst>
                <a:tab pos="461963" algn="l"/>
              </a:tabLst>
            </a:pP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en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ieee.numeric_std.all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461963">
              <a:tabLst>
                <a:tab pos="461963" algn="l"/>
              </a:tabLst>
            </a:pP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461963">
              <a:tabLst>
                <a:tab pos="461963" algn="l"/>
              </a:tabLst>
            </a:pP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entity </a:t>
            </a:r>
            <a:r>
              <a:rPr lang="en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convSecondes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461963">
              <a:tabLst>
                <a:tab pos="461963" algn="l"/>
              </a:tabLst>
            </a:pP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port (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461963">
              <a:tabLst>
                <a:tab pos="461963" algn="l"/>
              </a:tabLst>
            </a:pPr>
            <a:r>
              <a:rPr lang="en-CA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CA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secondesIn</a:t>
            </a:r>
            <a:r>
              <a:rPr lang="en-CA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in unsigned(7 </a:t>
            </a:r>
            <a:r>
              <a:rPr lang="en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461963">
              <a:tabLst>
                <a:tab pos="461963" algn="l"/>
              </a:tabLst>
            </a:pPr>
            <a:r>
              <a:rPr lang="en-CA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CA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minutesOut</a:t>
            </a:r>
            <a:r>
              <a:rPr lang="en-CA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out unsigned(2 </a:t>
            </a:r>
            <a:r>
              <a:rPr lang="en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461963">
              <a:tabLst>
                <a:tab pos="461963" algn="l"/>
              </a:tabLst>
            </a:pPr>
            <a:r>
              <a:rPr lang="en-CA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CA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secondesOut</a:t>
            </a:r>
            <a:r>
              <a:rPr lang="en-CA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out unsigned(5 </a:t>
            </a:r>
            <a:r>
              <a:rPr lang="en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461963">
              <a:tabLst>
                <a:tab pos="461963" algn="l"/>
              </a:tabLst>
            </a:pP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461963">
              <a:tabLst>
                <a:tab pos="461963" algn="l"/>
              </a:tabLst>
            </a:pP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fr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convSecondes</a:t>
            </a: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515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/>
              <a:t>Exemple: </a:t>
            </a:r>
            <a:r>
              <a:rPr lang="fr-CA" dirty="0" smtClean="0"/>
              <a:t>conversion </a:t>
            </a:r>
            <a:r>
              <a:rPr lang="fr-CA" dirty="0"/>
              <a:t>de couleurs de RGB à </a:t>
            </a:r>
            <a:r>
              <a:rPr lang="fr-CA" dirty="0" smtClean="0"/>
              <a:t>CMYK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C6550E-F02D-4A10-94A0-F3BBFC7EEB46}" type="slidenum">
              <a:rPr lang="fr-CA"/>
              <a:pPr>
                <a:defRPr/>
              </a:pPr>
              <a:t>5</a:t>
            </a:fld>
            <a:endParaRPr lang="fr-CA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5638800" y="4288034"/>
            <a:ext cx="6451600" cy="67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r>
              <a:rPr lang="fr-CA" dirty="0" smtClean="0">
                <a:solidFill>
                  <a:srgbClr val="0070C0"/>
                </a:solidFill>
                <a:latin typeface="Calibri" pitchFamily="34" charset="0"/>
              </a:rPr>
              <a:t>Combien de vecteurs de test sont nécessaires pour un test exhaustif?</a:t>
            </a:r>
          </a:p>
        </p:txBody>
      </p:sp>
      <p:sp>
        <p:nvSpPr>
          <p:cNvPr id="3" name="Rectangle 2"/>
          <p:cNvSpPr/>
          <p:nvPr/>
        </p:nvSpPr>
        <p:spPr>
          <a:xfrm>
            <a:off x="5740400" y="1828800"/>
            <a:ext cx="6350000" cy="24929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 lIns="121917" tIns="60958" rIns="121917" bIns="60958">
            <a:spAutoFit/>
          </a:bodyPr>
          <a:lstStyle/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1400" dirty="0" err="1">
                <a:latin typeface="Courier New" pitchFamily="49" charset="0"/>
                <a:cs typeface="Courier New" pitchFamily="49" charset="0"/>
              </a:rPr>
              <a:t>library</a:t>
            </a:r>
            <a:r>
              <a:rPr lang="fr-CA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400" dirty="0" err="1">
                <a:latin typeface="Courier New" pitchFamily="49" charset="0"/>
                <a:cs typeface="Courier New" pitchFamily="49" charset="0"/>
              </a:rPr>
              <a:t>ieee</a:t>
            </a:r>
            <a:r>
              <a:rPr lang="fr-CA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1400" dirty="0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1400" dirty="0">
                <a:latin typeface="Courier New" pitchFamily="49" charset="0"/>
                <a:cs typeface="Courier New" pitchFamily="49" charset="0"/>
              </a:rPr>
              <a:t>use </a:t>
            </a:r>
            <a:r>
              <a:rPr lang="fr-CA" sz="1400" dirty="0" err="1">
                <a:latin typeface="Courier New" pitchFamily="49" charset="0"/>
                <a:cs typeface="Courier New" pitchFamily="49" charset="0"/>
              </a:rPr>
              <a:t>ieee.numeric_std.all</a:t>
            </a:r>
            <a:r>
              <a:rPr lang="fr-CA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endParaRPr lang="fr-CA" sz="14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1400" dirty="0" err="1">
                <a:latin typeface="Courier New" pitchFamily="49" charset="0"/>
                <a:cs typeface="Courier New" pitchFamily="49" charset="0"/>
              </a:rPr>
              <a:t>entity</a:t>
            </a:r>
            <a:r>
              <a:rPr lang="fr-CA" sz="1400" dirty="0">
                <a:latin typeface="Courier New" pitchFamily="49" charset="0"/>
                <a:cs typeface="Courier New" pitchFamily="49" charset="0"/>
              </a:rPr>
              <a:t> convRGB2CMYK </a:t>
            </a:r>
            <a:r>
              <a:rPr lang="fr-CA" sz="1400" dirty="0" err="1">
                <a:latin typeface="Courier New" pitchFamily="49" charset="0"/>
                <a:cs typeface="Courier New" pitchFamily="49" charset="0"/>
              </a:rPr>
              <a:t>is</a:t>
            </a:r>
            <a:endParaRPr lang="fr-CA" sz="14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1400" dirty="0">
                <a:latin typeface="Courier New" pitchFamily="49" charset="0"/>
                <a:cs typeface="Courier New" pitchFamily="49" charset="0"/>
              </a:rPr>
              <a:t>	port (			   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1400" dirty="0">
                <a:latin typeface="Courier New" pitchFamily="49" charset="0"/>
                <a:cs typeface="Courier New" pitchFamily="49" charset="0"/>
              </a:rPr>
              <a:t>	rouge, vert, bleu : in </a:t>
            </a:r>
            <a:r>
              <a:rPr lang="fr-CA" sz="1400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fr-CA" sz="1400" dirty="0">
                <a:latin typeface="Courier New" pitchFamily="49" charset="0"/>
                <a:cs typeface="Courier New" pitchFamily="49" charset="0"/>
              </a:rPr>
              <a:t>(7 </a:t>
            </a:r>
            <a:r>
              <a:rPr lang="fr-CA" sz="14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4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1400" dirty="0">
                <a:latin typeface="Courier New" pitchFamily="49" charset="0"/>
                <a:cs typeface="Courier New" pitchFamily="49" charset="0"/>
              </a:rPr>
              <a:t>	cyan, magenta, jaune, noir : out </a:t>
            </a:r>
            <a:r>
              <a:rPr lang="fr-CA" sz="1400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fr-CA" sz="1400" dirty="0">
                <a:latin typeface="Courier New" pitchFamily="49" charset="0"/>
                <a:cs typeface="Courier New" pitchFamily="49" charset="0"/>
              </a:rPr>
              <a:t>(7 </a:t>
            </a:r>
            <a:r>
              <a:rPr lang="fr-CA" sz="14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400" dirty="0">
                <a:latin typeface="Courier New" pitchFamily="49" charset="0"/>
                <a:cs typeface="Courier New" pitchFamily="49" charset="0"/>
              </a:rPr>
              <a:t> 0)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09026" algn="l"/>
                <a:tab pos="615935" algn="l"/>
                <a:tab pos="910144" algn="l"/>
                <a:tab pos="1219170" algn="l"/>
              </a:tabLst>
            </a:pPr>
            <a:r>
              <a:rPr lang="fr-CA" sz="1400" dirty="0">
                <a:latin typeface="Courier New" pitchFamily="49" charset="0"/>
                <a:cs typeface="Courier New" pitchFamily="49" charset="0"/>
              </a:rPr>
              <a:t>end convRGB2CMYK;</a:t>
            </a:r>
          </a:p>
          <a:p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" name="Image 9" descr="rgb2cmyk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447800"/>
            <a:ext cx="5064618" cy="267911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395" y="4235362"/>
            <a:ext cx="2696862" cy="1796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5"/>
          <p:cNvSpPr txBox="1">
            <a:spLocks noChangeArrowheads="1"/>
          </p:cNvSpPr>
          <p:nvPr/>
        </p:nvSpPr>
        <p:spPr bwMode="auto">
          <a:xfrm>
            <a:off x="304800" y="6031472"/>
            <a:ext cx="3733800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r>
              <a:rPr lang="fr-CA" sz="800" dirty="0">
                <a:latin typeface="Calibri" pitchFamily="34" charset="0"/>
              </a:rPr>
              <a:t>A. </a:t>
            </a:r>
            <a:r>
              <a:rPr lang="fr-CA" sz="800" dirty="0" err="1">
                <a:latin typeface="Calibri" pitchFamily="34" charset="0"/>
              </a:rPr>
              <a:t>Stodghill</a:t>
            </a:r>
            <a:r>
              <a:rPr lang="fr-CA" sz="800" dirty="0">
                <a:latin typeface="Calibri" pitchFamily="34" charset="0"/>
              </a:rPr>
              <a:t>, Tip </a:t>
            </a:r>
            <a:r>
              <a:rPr lang="fr-CA" sz="800" dirty="0" err="1">
                <a:latin typeface="Calibri" pitchFamily="34" charset="0"/>
              </a:rPr>
              <a:t>o’day</a:t>
            </a:r>
            <a:r>
              <a:rPr lang="fr-CA" sz="800" dirty="0">
                <a:latin typeface="Calibri" pitchFamily="34" charset="0"/>
              </a:rPr>
              <a:t>: </a:t>
            </a:r>
            <a:r>
              <a:rPr lang="fr-CA" sz="800" dirty="0" err="1">
                <a:latin typeface="Calibri" pitchFamily="34" charset="0"/>
              </a:rPr>
              <a:t>ask</a:t>
            </a:r>
            <a:r>
              <a:rPr lang="fr-CA" sz="800" dirty="0">
                <a:latin typeface="Calibri" pitchFamily="34" charset="0"/>
              </a:rPr>
              <a:t> for a </a:t>
            </a:r>
            <a:r>
              <a:rPr lang="fr-CA" sz="800" dirty="0" err="1">
                <a:latin typeface="Calibri" pitchFamily="34" charset="0"/>
              </a:rPr>
              <a:t>a</a:t>
            </a:r>
            <a:r>
              <a:rPr lang="fr-CA" sz="800" dirty="0">
                <a:latin typeface="Calibri" pitchFamily="34" charset="0"/>
              </a:rPr>
              <a:t> </a:t>
            </a:r>
            <a:r>
              <a:rPr lang="fr-CA" sz="800" dirty="0" err="1">
                <a:latin typeface="Calibri" pitchFamily="34" charset="0"/>
              </a:rPr>
              <a:t>refill</a:t>
            </a:r>
            <a:r>
              <a:rPr lang="fr-CA" sz="800" dirty="0">
                <a:latin typeface="Calibri" pitchFamily="34" charset="0"/>
              </a:rPr>
              <a:t>, Green Options, 2007/06/18. Consulté le 4 septembre 2009, tiré de http://greenoptions.com/tag/ink-cartridge</a:t>
            </a:r>
          </a:p>
        </p:txBody>
      </p:sp>
    </p:spTree>
    <p:extLst>
      <p:ext uri="{BB962C8B-B14F-4D97-AF65-F5344CB8AC3E}">
        <p14:creationId xmlns:p14="http://schemas.microsoft.com/office/powerpoint/2010/main" val="141820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/>
              <a:t>Exemple: </a:t>
            </a:r>
            <a:r>
              <a:rPr lang="fr-CA" dirty="0" smtClean="0"/>
              <a:t>machine à états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C6550E-F02D-4A10-94A0-F3BBFC7EEB46}" type="slidenum">
              <a:rPr lang="fr-CA"/>
              <a:pPr>
                <a:defRPr/>
              </a:pPr>
              <a:t>6</a:t>
            </a:fld>
            <a:endParaRPr lang="fr-CA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5800" y="4884788"/>
            <a:ext cx="5080000" cy="150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r>
              <a:rPr lang="fr-CA" dirty="0" smtClean="0">
                <a:solidFill>
                  <a:srgbClr val="0070C0"/>
                </a:solidFill>
                <a:latin typeface="Calibri" pitchFamily="34" charset="0"/>
              </a:rPr>
              <a:t>Combien de vecteurs de test sont nécessaires pour un test exhaustif?</a:t>
            </a:r>
          </a:p>
          <a:p>
            <a:endParaRPr lang="fr-CA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fr-CA" dirty="0" smtClean="0">
                <a:solidFill>
                  <a:srgbClr val="0070C0"/>
                </a:solidFill>
                <a:latin typeface="Calibri" pitchFamily="34" charset="0"/>
              </a:rPr>
              <a:t>Quelles informations sont nécessaires pour déterminer le nombre de vecteurs de tests?</a:t>
            </a:r>
          </a:p>
        </p:txBody>
      </p:sp>
      <p:sp>
        <p:nvSpPr>
          <p:cNvPr id="3" name="Rectangle 2"/>
          <p:cNvSpPr/>
          <p:nvPr/>
        </p:nvSpPr>
        <p:spPr>
          <a:xfrm>
            <a:off x="6299200" y="1727065"/>
            <a:ext cx="5689600" cy="363175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 lIns="121917" tIns="60958" rIns="121917" bIns="60958">
            <a:spAutoFit/>
          </a:bodyPr>
          <a:lstStyle/>
          <a:p>
            <a:r>
              <a:rPr lang="fr-F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IEEE;</a:t>
            </a:r>
          </a:p>
          <a:p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use IEEE.std_logic_1164.all;</a:t>
            </a:r>
          </a:p>
          <a:p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fr-F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machineAEtats</a:t>
            </a: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port (</a:t>
            </a:r>
          </a:p>
          <a:p>
            <a:pPr lvl="1"/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reset, CLK : in STD_LOGIC;</a:t>
            </a:r>
          </a:p>
          <a:p>
            <a:pPr lvl="1"/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x : in STD_LOGIC_VECTO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R(1 </a:t>
            </a:r>
            <a:r>
              <a:rPr lang="en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sortie : out STD_LOGIC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machineAEtats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architecture arch of </a:t>
            </a:r>
            <a:r>
              <a:rPr lang="en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machineAEtats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is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type_etat</a:t>
            </a:r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is (S1, S2, S3, S4);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signal </a:t>
            </a:r>
            <a:r>
              <a:rPr lang="fr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etat</a:t>
            </a: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type_etat</a:t>
            </a: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:= S1;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-200053"/>
            <a:ext cx="24621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17" tIns="60958" rIns="121917" bIns="60958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958329"/>
              </p:ext>
            </p:extLst>
          </p:nvPr>
        </p:nvGraphicFramePr>
        <p:xfrm>
          <a:off x="609602" y="1981201"/>
          <a:ext cx="3772231" cy="2781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Visio" r:id="rId3" imgW="2886911" imgH="2128466" progId="Visio.Drawing.11">
                  <p:embed/>
                </p:oleObj>
              </mc:Choice>
              <mc:Fallback>
                <p:oleObj name="Visio" r:id="rId3" imgW="2886911" imgH="212846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2" y="1981201"/>
                        <a:ext cx="3772231" cy="27811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295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Exemple: joueur de blackjack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3C70CB-3944-4D8C-B3A4-8E820DD93507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1" y="-200053"/>
            <a:ext cx="246215" cy="400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1917" tIns="60958" rIns="121917" bIns="60958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11" name="Image 10" descr="blackjackmachine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2" y="1524001"/>
            <a:ext cx="5079998" cy="3573220"/>
          </a:xfrm>
          <a:prstGeom prst="rect">
            <a:avLst/>
          </a:prstGeom>
        </p:spPr>
      </p:pic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10061" y="5185574"/>
            <a:ext cx="5080000" cy="1231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r>
              <a:rPr lang="fr-CA" dirty="0" smtClean="0">
                <a:solidFill>
                  <a:srgbClr val="0070C0"/>
                </a:solidFill>
                <a:latin typeface="Calibri" pitchFamily="34" charset="0"/>
              </a:rPr>
              <a:t>Combien de vecteurs de test sont nécessaires pour un test exhaustif?</a:t>
            </a:r>
            <a:endParaRPr lang="fr-CA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fr-CA" dirty="0" smtClean="0">
                <a:solidFill>
                  <a:srgbClr val="0070C0"/>
                </a:solidFill>
                <a:latin typeface="Calibri" pitchFamily="34" charset="0"/>
              </a:rPr>
              <a:t>Quelles informations sont nécessaires pour déterminer le nombre de vecteurs de tests?</a:t>
            </a:r>
          </a:p>
        </p:txBody>
      </p:sp>
      <p:sp>
        <p:nvSpPr>
          <p:cNvPr id="9" name="Rectangle 8"/>
          <p:cNvSpPr/>
          <p:nvPr/>
        </p:nvSpPr>
        <p:spPr>
          <a:xfrm>
            <a:off x="6299200" y="1524001"/>
            <a:ext cx="5689600" cy="473975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 lIns="121917" tIns="60958" rIns="121917" bIns="60958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library IEEE;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use IEEE.std_logic_1164.all;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entity blackjack is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port (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</a:tabLst>
            </a:pPr>
            <a:r>
              <a:rPr lang="en-US" sz="1200" dirty="0" smtClean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clk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: in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reset: in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carteValide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 : in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valeurCarte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: in integer range 2 to 11;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tirer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: out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depasse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: out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total: out integer range 0 to 31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);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end blackjack;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</a:tabLst>
            </a:pP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  <a:tab pos="1828754" algn="l"/>
                <a:tab pos="2133547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architecture arch2 of blackjack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  <a:tab pos="1828754" algn="l"/>
                <a:tab pos="2133547" algn="l"/>
              </a:tabLst>
            </a:pP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  <a:tab pos="1828754" algn="l"/>
                <a:tab pos="2133547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signal somme :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integer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 range 0 to 31;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  <a:tab pos="1828754" algn="l"/>
                <a:tab pos="2133547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calculeSomme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  <a:tab pos="1828754" algn="l"/>
                <a:tab pos="2133547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initSomme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  <a:tab pos="1828754" algn="l"/>
                <a:tab pos="2133547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moinsDix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  <a:tab pos="1828754" algn="l"/>
                <a:tab pos="2133547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type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type_etat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is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depart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, tire, ajoute,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verifie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, corrige, fini);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  <a:tab pos="1828754" algn="l"/>
                <a:tab pos="2133547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etat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type_etat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  <a:tab pos="1828754" algn="l"/>
                <a:tab pos="2133547" algn="l"/>
              </a:tabLst>
            </a:pP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04792" algn="l"/>
                <a:tab pos="609585" algn="l"/>
                <a:tab pos="914377" algn="l"/>
                <a:tab pos="1219170" algn="l"/>
                <a:tab pos="1523962" algn="l"/>
                <a:tab pos="1828754" algn="l"/>
                <a:tab pos="2133547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…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697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Exemple: microprocesseur</a:t>
            </a:r>
          </a:p>
        </p:txBody>
      </p:sp>
      <p:sp>
        <p:nvSpPr>
          <p:cNvPr id="24579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Combien de vecteurs de test sont nécessaires pour vérifier un microprocesseur de façon exhaustive?</a:t>
            </a:r>
          </a:p>
          <a:p>
            <a:pPr lvl="1"/>
            <a:r>
              <a:rPr lang="fr-CA" dirty="0" smtClean="0"/>
              <a:t>Énoncez vos suppositions</a:t>
            </a:r>
          </a:p>
          <a:p>
            <a:pPr lvl="1"/>
            <a:r>
              <a:rPr lang="fr-CA" dirty="0" smtClean="0"/>
              <a:t>Donnez un ordre de grandeur de la réponse</a:t>
            </a:r>
          </a:p>
          <a:p>
            <a:r>
              <a:rPr lang="fr-CA" dirty="0" smtClean="0"/>
              <a:t>Estimez le temps nécessaire en supposant que vous pouvez appliquer un vecteur de test à chaque milliseconde.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B9047-2301-4279-AACC-16EF9CAD1090}" type="slidenum">
              <a:rPr lang="fr-CA"/>
              <a:pPr>
                <a:defRPr/>
              </a:pPr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871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900" dirty="0" smtClean="0"/>
              <a:t>Évaluer </a:t>
            </a:r>
            <a:r>
              <a:rPr lang="fr-CA" sz="1900" dirty="0"/>
              <a:t>la complexité d’un test exhaustif de circuits combinatoires et séquentiels. (B3) </a:t>
            </a:r>
            <a:endParaRPr lang="fr-FR" sz="19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4495"/>
              </p:ext>
            </p:extLst>
          </p:nvPr>
        </p:nvGraphicFramePr>
        <p:xfrm>
          <a:off x="6934200" y="5029203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259080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–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4715</TotalTime>
  <Words>419</Words>
  <Application>Microsoft Macintosh PowerPoint</Application>
  <PresentationFormat>Personnalisé</PresentationFormat>
  <Paragraphs>115</Paragraphs>
  <Slides>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presentationCours</vt:lpstr>
      <vt:lpstr>Visio</vt:lpstr>
      <vt:lpstr>Tests exhaustifs</vt:lpstr>
      <vt:lpstr>Tests exhaustifs Sujets de ce thème</vt:lpstr>
      <vt:lpstr>Le test exhaustif</vt:lpstr>
      <vt:lpstr>Exemple: conversion de secondes</vt:lpstr>
      <vt:lpstr>Exemple: conversion de couleurs de RGB à CMYK</vt:lpstr>
      <vt:lpstr>Exemple: machine à états</vt:lpstr>
      <vt:lpstr>Exemple: joueur de blackjack</vt:lpstr>
      <vt:lpstr>Exemple: microprocesseur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542</cp:revision>
  <dcterms:created xsi:type="dcterms:W3CDTF">2009-09-03T13:30:34Z</dcterms:created>
  <dcterms:modified xsi:type="dcterms:W3CDTF">2014-10-25T20:55:22Z</dcterms:modified>
</cp:coreProperties>
</file>