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7"/>
  </p:notesMasterIdLst>
  <p:handoutMasterIdLst>
    <p:handoutMasterId r:id="rId18"/>
  </p:handoutMasterIdLst>
  <p:sldIdLst>
    <p:sldId id="256" r:id="rId2"/>
    <p:sldId id="304" r:id="rId3"/>
    <p:sldId id="308" r:id="rId4"/>
    <p:sldId id="309" r:id="rId5"/>
    <p:sldId id="326" r:id="rId6"/>
    <p:sldId id="331" r:id="rId7"/>
    <p:sldId id="310" r:id="rId8"/>
    <p:sldId id="311" r:id="rId9"/>
    <p:sldId id="312" r:id="rId10"/>
    <p:sldId id="313" r:id="rId11"/>
    <p:sldId id="314" r:id="rId12"/>
    <p:sldId id="316" r:id="rId13"/>
    <p:sldId id="328" r:id="rId14"/>
    <p:sldId id="332" r:id="rId15"/>
    <p:sldId id="303" r:id="rId16"/>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119" algn="l" rtl="0" fontAlgn="base">
      <a:spcBef>
        <a:spcPct val="0"/>
      </a:spcBef>
      <a:spcAft>
        <a:spcPct val="0"/>
      </a:spcAft>
      <a:defRPr kern="1200">
        <a:solidFill>
          <a:schemeClr val="tx1"/>
        </a:solidFill>
        <a:latin typeface="Arial" charset="0"/>
        <a:ea typeface="+mn-ea"/>
        <a:cs typeface="Arial" charset="0"/>
      </a:defRPr>
    </a:lvl2pPr>
    <a:lvl3pPr marL="914241" algn="l" rtl="0" fontAlgn="base">
      <a:spcBef>
        <a:spcPct val="0"/>
      </a:spcBef>
      <a:spcAft>
        <a:spcPct val="0"/>
      </a:spcAft>
      <a:defRPr kern="1200">
        <a:solidFill>
          <a:schemeClr val="tx1"/>
        </a:solidFill>
        <a:latin typeface="Arial" charset="0"/>
        <a:ea typeface="+mn-ea"/>
        <a:cs typeface="Arial" charset="0"/>
      </a:defRPr>
    </a:lvl3pPr>
    <a:lvl4pPr marL="1371362" algn="l" rtl="0" fontAlgn="base">
      <a:spcBef>
        <a:spcPct val="0"/>
      </a:spcBef>
      <a:spcAft>
        <a:spcPct val="0"/>
      </a:spcAft>
      <a:defRPr kern="1200">
        <a:solidFill>
          <a:schemeClr val="tx1"/>
        </a:solidFill>
        <a:latin typeface="Arial" charset="0"/>
        <a:ea typeface="+mn-ea"/>
        <a:cs typeface="Arial" charset="0"/>
      </a:defRPr>
    </a:lvl4pPr>
    <a:lvl5pPr marL="1828482" algn="l" rtl="0" fontAlgn="base">
      <a:spcBef>
        <a:spcPct val="0"/>
      </a:spcBef>
      <a:spcAft>
        <a:spcPct val="0"/>
      </a:spcAft>
      <a:defRPr kern="1200">
        <a:solidFill>
          <a:schemeClr val="tx1"/>
        </a:solidFill>
        <a:latin typeface="Arial" charset="0"/>
        <a:ea typeface="+mn-ea"/>
        <a:cs typeface="Arial" charset="0"/>
      </a:defRPr>
    </a:lvl5pPr>
    <a:lvl6pPr marL="2285606" algn="l" defTabSz="914241" rtl="0" eaLnBrk="1" latinLnBrk="0" hangingPunct="1">
      <a:defRPr kern="1200">
        <a:solidFill>
          <a:schemeClr val="tx1"/>
        </a:solidFill>
        <a:latin typeface="Arial" charset="0"/>
        <a:ea typeface="+mn-ea"/>
        <a:cs typeface="Arial" charset="0"/>
      </a:defRPr>
    </a:lvl6pPr>
    <a:lvl7pPr marL="2742722" algn="l" defTabSz="914241" rtl="0" eaLnBrk="1" latinLnBrk="0" hangingPunct="1">
      <a:defRPr kern="1200">
        <a:solidFill>
          <a:schemeClr val="tx1"/>
        </a:solidFill>
        <a:latin typeface="Arial" charset="0"/>
        <a:ea typeface="+mn-ea"/>
        <a:cs typeface="Arial" charset="0"/>
      </a:defRPr>
    </a:lvl7pPr>
    <a:lvl8pPr marL="3199840" algn="l" defTabSz="914241" rtl="0" eaLnBrk="1" latinLnBrk="0" hangingPunct="1">
      <a:defRPr kern="1200">
        <a:solidFill>
          <a:schemeClr val="tx1"/>
        </a:solidFill>
        <a:latin typeface="Arial" charset="0"/>
        <a:ea typeface="+mn-ea"/>
        <a:cs typeface="Arial" charset="0"/>
      </a:defRPr>
    </a:lvl8pPr>
    <a:lvl9pPr marL="3656959" algn="l" defTabSz="914241"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4" autoAdjust="0"/>
    <p:restoredTop sz="96984" autoAdjust="0"/>
  </p:normalViewPr>
  <p:slideViewPr>
    <p:cSldViewPr>
      <p:cViewPr varScale="1">
        <p:scale>
          <a:sx n="118" d="100"/>
          <a:sy n="118" d="100"/>
        </p:scale>
        <p:origin x="114" y="540"/>
      </p:cViewPr>
      <p:guideLst>
        <p:guide orient="horz" pos="4224"/>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2014-10-24</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24/10/2014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119" algn="l" rtl="0" fontAlgn="base">
      <a:spcBef>
        <a:spcPct val="30000"/>
      </a:spcBef>
      <a:spcAft>
        <a:spcPct val="0"/>
      </a:spcAft>
      <a:defRPr sz="1200" kern="1200">
        <a:solidFill>
          <a:schemeClr val="tx1"/>
        </a:solidFill>
        <a:latin typeface="+mn-lt"/>
        <a:ea typeface="+mn-ea"/>
        <a:cs typeface="+mn-cs"/>
      </a:defRPr>
    </a:lvl2pPr>
    <a:lvl3pPr marL="914241" algn="l" rtl="0" fontAlgn="base">
      <a:spcBef>
        <a:spcPct val="30000"/>
      </a:spcBef>
      <a:spcAft>
        <a:spcPct val="0"/>
      </a:spcAft>
      <a:defRPr sz="1200" kern="1200">
        <a:solidFill>
          <a:schemeClr val="tx1"/>
        </a:solidFill>
        <a:latin typeface="+mn-lt"/>
        <a:ea typeface="+mn-ea"/>
        <a:cs typeface="+mn-cs"/>
      </a:defRPr>
    </a:lvl3pPr>
    <a:lvl4pPr marL="1371362" algn="l" rtl="0" fontAlgn="base">
      <a:spcBef>
        <a:spcPct val="30000"/>
      </a:spcBef>
      <a:spcAft>
        <a:spcPct val="0"/>
      </a:spcAft>
      <a:defRPr sz="1200" kern="1200">
        <a:solidFill>
          <a:schemeClr val="tx1"/>
        </a:solidFill>
        <a:latin typeface="+mn-lt"/>
        <a:ea typeface="+mn-ea"/>
        <a:cs typeface="+mn-cs"/>
      </a:defRPr>
    </a:lvl4pPr>
    <a:lvl5pPr marL="1828482" algn="l" rtl="0" fontAlgn="base">
      <a:spcBef>
        <a:spcPct val="30000"/>
      </a:spcBef>
      <a:spcAft>
        <a:spcPct val="0"/>
      </a:spcAft>
      <a:defRPr sz="1200" kern="1200">
        <a:solidFill>
          <a:schemeClr val="tx1"/>
        </a:solidFill>
        <a:latin typeface="+mn-lt"/>
        <a:ea typeface="+mn-ea"/>
        <a:cs typeface="+mn-cs"/>
      </a:defRPr>
    </a:lvl5pPr>
    <a:lvl6pPr marL="2285606" algn="l" defTabSz="914241" rtl="0" eaLnBrk="1" latinLnBrk="0" hangingPunct="1">
      <a:defRPr sz="1200" kern="1200">
        <a:solidFill>
          <a:schemeClr val="tx1"/>
        </a:solidFill>
        <a:latin typeface="+mn-lt"/>
        <a:ea typeface="+mn-ea"/>
        <a:cs typeface="+mn-cs"/>
      </a:defRPr>
    </a:lvl6pPr>
    <a:lvl7pPr marL="2742722" algn="l" defTabSz="914241" rtl="0" eaLnBrk="1" latinLnBrk="0" hangingPunct="1">
      <a:defRPr sz="1200" kern="1200">
        <a:solidFill>
          <a:schemeClr val="tx1"/>
        </a:solidFill>
        <a:latin typeface="+mn-lt"/>
        <a:ea typeface="+mn-ea"/>
        <a:cs typeface="+mn-cs"/>
      </a:defRPr>
    </a:lvl7pPr>
    <a:lvl8pPr marL="3199840" algn="l" defTabSz="914241" rtl="0" eaLnBrk="1" latinLnBrk="0" hangingPunct="1">
      <a:defRPr sz="1200" kern="1200">
        <a:solidFill>
          <a:schemeClr val="tx1"/>
        </a:solidFill>
        <a:latin typeface="+mn-lt"/>
        <a:ea typeface="+mn-ea"/>
        <a:cs typeface="+mn-cs"/>
      </a:defRPr>
    </a:lvl8pPr>
    <a:lvl9pPr marL="3656959" algn="l" defTabSz="91424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36"/>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119" indent="0" algn="ctr">
              <a:buNone/>
              <a:defRPr>
                <a:solidFill>
                  <a:schemeClr val="tx1">
                    <a:tint val="75000"/>
                  </a:schemeClr>
                </a:solidFill>
              </a:defRPr>
            </a:lvl2pPr>
            <a:lvl3pPr marL="914241" indent="0" algn="ctr">
              <a:buNone/>
              <a:defRPr>
                <a:solidFill>
                  <a:schemeClr val="tx1">
                    <a:tint val="75000"/>
                  </a:schemeClr>
                </a:solidFill>
              </a:defRPr>
            </a:lvl3pPr>
            <a:lvl4pPr marL="1371362" indent="0" algn="ctr">
              <a:buNone/>
              <a:defRPr>
                <a:solidFill>
                  <a:schemeClr val="tx1">
                    <a:tint val="75000"/>
                  </a:schemeClr>
                </a:solidFill>
              </a:defRPr>
            </a:lvl4pPr>
            <a:lvl5pPr marL="1828482" indent="0" algn="ctr">
              <a:buNone/>
              <a:defRPr>
                <a:solidFill>
                  <a:schemeClr val="tx1">
                    <a:tint val="75000"/>
                  </a:schemeClr>
                </a:solidFill>
              </a:defRPr>
            </a:lvl5pPr>
            <a:lvl6pPr marL="2285606" indent="0" algn="ctr">
              <a:buNone/>
              <a:defRPr>
                <a:solidFill>
                  <a:schemeClr val="tx1">
                    <a:tint val="75000"/>
                  </a:schemeClr>
                </a:solidFill>
              </a:defRPr>
            </a:lvl6pPr>
            <a:lvl7pPr marL="2742722" indent="0" algn="ctr">
              <a:buNone/>
              <a:defRPr>
                <a:solidFill>
                  <a:schemeClr val="tx1">
                    <a:tint val="75000"/>
                  </a:schemeClr>
                </a:solidFill>
              </a:defRPr>
            </a:lvl7pPr>
            <a:lvl8pPr marL="3199840" indent="0" algn="ctr">
              <a:buNone/>
              <a:defRPr>
                <a:solidFill>
                  <a:schemeClr val="tx1">
                    <a:tint val="75000"/>
                  </a:schemeClr>
                </a:solidFill>
              </a:defRPr>
            </a:lvl8pPr>
            <a:lvl9pPr marL="3656959"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1"/>
            <a:ext cx="4673600" cy="261608"/>
          </a:xfrm>
          <a:prstGeom prst="rect">
            <a:avLst/>
          </a:prstGeom>
        </p:spPr>
        <p:txBody>
          <a:bodyPr wrap="square" lIns="91426" tIns="45718" rIns="91426" bIns="45718">
            <a:spAutoFit/>
          </a:bodyPr>
          <a:lstStyle/>
          <a:p>
            <a:pPr algn="ctr"/>
            <a:r>
              <a:rPr lang="fr-CA" sz="1050" kern="1200" dirty="0" smtClean="0">
                <a:solidFill>
                  <a:schemeClr val="tx1"/>
                </a:solidFill>
                <a:latin typeface="Arial" charset="0"/>
                <a:ea typeface="+mn-ea"/>
                <a:cs typeface="Arial" charset="0"/>
              </a:rPr>
              <a:t>http://creativecommons.org/licenses/by-nc-sa/2.5/ca/</a:t>
            </a:r>
            <a:endParaRPr lang="fr-CA" sz="1050" dirty="0"/>
          </a:p>
        </p:txBody>
      </p:sp>
      <p:sp>
        <p:nvSpPr>
          <p:cNvPr id="7" name="Rectangle 6"/>
          <p:cNvSpPr/>
          <p:nvPr userDrawn="1"/>
        </p:nvSpPr>
        <p:spPr>
          <a:xfrm>
            <a:off x="5562600" y="5896691"/>
            <a:ext cx="2743200" cy="261608"/>
          </a:xfrm>
          <a:prstGeom prst="rect">
            <a:avLst/>
          </a:prstGeom>
        </p:spPr>
        <p:txBody>
          <a:bodyPr wrap="square" lIns="91426" tIns="45718" rIns="91426" bIns="45718">
            <a:spAutoFit/>
          </a:bodyPr>
          <a:lstStyle/>
          <a:p>
            <a:pPr algn="l"/>
            <a:r>
              <a:rPr lang="fr-CA" sz="1100" kern="1200" dirty="0" smtClean="0">
                <a:solidFill>
                  <a:schemeClr val="tx1"/>
                </a:solidFill>
                <a:latin typeface="Arial" charset="0"/>
                <a:ea typeface="+mn-ea"/>
                <a:cs typeface="Arial" charset="0"/>
              </a:rPr>
              <a:t>Pierre Langlois</a:t>
            </a:r>
            <a:endParaRPr lang="fr-CA" sz="11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lvl2pPr>
              <a:defRPr sz="1800"/>
            </a:lvl2pPr>
            <a:lvl4pPr>
              <a:defRPr sz="1400"/>
            </a:lvl4pPr>
            <a:lvl5pPr>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10"/>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hasCustomPrompt="1"/>
          </p:nvPr>
        </p:nvSpPr>
        <p:spPr>
          <a:xfrm>
            <a:off x="6197600" y="1600210"/>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10"/>
            <a:ext cx="5791200" cy="4648199"/>
          </a:xfrm>
        </p:spPr>
        <p:txBody>
          <a:bodyPr/>
          <a:lstStyle>
            <a:lvl1pPr>
              <a:defRPr sz="2000"/>
            </a:lvl1pPr>
            <a:lvl2pPr>
              <a:defRPr sz="1800"/>
            </a:lvl2pPr>
            <a:lvl3pPr>
              <a:defRPr sz="1600"/>
            </a:lvl3pPr>
            <a:lvl4pPr>
              <a:defRPr sz="1400"/>
            </a:lvl4pPr>
            <a:lvl5pPr>
              <a:defRPr sz="1400"/>
            </a:lvl5pPr>
            <a:lvl6pPr>
              <a:defRPr sz="1900"/>
            </a:lvl6pPr>
            <a:lvl7pPr>
              <a:defRPr sz="1900"/>
            </a:lvl7pPr>
            <a:lvl8pPr>
              <a:defRPr sz="1900"/>
            </a:lvl8pPr>
            <a:lvl9pPr>
              <a:defRPr sz="19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26" tIns="45718" rIns="91426" bIns="45718"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26" tIns="45718" rIns="91426" bIns="45718"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6"/>
            <a:ext cx="609600" cy="365125"/>
          </a:xfrm>
          <a:prstGeom prst="rect">
            <a:avLst/>
          </a:prstGeom>
        </p:spPr>
        <p:txBody>
          <a:bodyPr vert="horz" lIns="91426" tIns="45718" rIns="91426" bIns="45718"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54"/>
            <a:ext cx="4673600" cy="1538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5"/>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5"/>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3" y="6417335"/>
            <a:ext cx="859171" cy="408188"/>
          </a:xfrm>
          <a:prstGeom prst="rect">
            <a:avLst/>
          </a:prstGeom>
          <a:noFill/>
          <a:extLst>
            <a:ext uri="{909E8E84-426E-40dd-AFC4-6F175D3DCCD1}">
              <a14:hiddenFill xmlns:a14="http://schemas.microsoft.com/office/drawing/2010/main" xmlns="">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119" algn="ctr" rtl="0" eaLnBrk="1" fontAlgn="base" hangingPunct="1">
        <a:spcBef>
          <a:spcPct val="0"/>
        </a:spcBef>
        <a:spcAft>
          <a:spcPct val="0"/>
        </a:spcAft>
        <a:defRPr sz="3600">
          <a:solidFill>
            <a:schemeClr val="tx1"/>
          </a:solidFill>
          <a:latin typeface="Calibri" pitchFamily="34" charset="0"/>
        </a:defRPr>
      </a:lvl6pPr>
      <a:lvl7pPr marL="914241" algn="ctr" rtl="0" eaLnBrk="1" fontAlgn="base" hangingPunct="1">
        <a:spcBef>
          <a:spcPct val="0"/>
        </a:spcBef>
        <a:spcAft>
          <a:spcPct val="0"/>
        </a:spcAft>
        <a:defRPr sz="3600">
          <a:solidFill>
            <a:schemeClr val="tx1"/>
          </a:solidFill>
          <a:latin typeface="Calibri" pitchFamily="34" charset="0"/>
        </a:defRPr>
      </a:lvl7pPr>
      <a:lvl8pPr marL="1371362" algn="ctr" rtl="0" eaLnBrk="1" fontAlgn="base" hangingPunct="1">
        <a:spcBef>
          <a:spcPct val="0"/>
        </a:spcBef>
        <a:spcAft>
          <a:spcPct val="0"/>
        </a:spcAft>
        <a:defRPr sz="3600">
          <a:solidFill>
            <a:schemeClr val="tx1"/>
          </a:solidFill>
          <a:latin typeface="Calibri" pitchFamily="34" charset="0"/>
        </a:defRPr>
      </a:lvl8pPr>
      <a:lvl9pPr marL="1828482" algn="ctr" rtl="0" eaLnBrk="1" fontAlgn="base" hangingPunct="1">
        <a:spcBef>
          <a:spcPct val="0"/>
        </a:spcBef>
        <a:spcAft>
          <a:spcPct val="0"/>
        </a:spcAft>
        <a:defRPr sz="3600">
          <a:solidFill>
            <a:schemeClr val="tx1"/>
          </a:solidFill>
          <a:latin typeface="Calibri" pitchFamily="34" charset="0"/>
        </a:defRPr>
      </a:lvl9pPr>
    </p:titleStyle>
    <p:bodyStyle>
      <a:lvl1pPr marL="342842" indent="-342842"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820" indent="-285704"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2802" indent="-228562"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599920" indent="-22856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039" indent="-228562"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161" indent="-228562" algn="l" defTabSz="91424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282" indent="-228562" algn="l" defTabSz="91424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402" indent="-228562" algn="l" defTabSz="91424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526" indent="-228562" algn="l" defTabSz="91424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241" rtl="0" eaLnBrk="1" latinLnBrk="0" hangingPunct="1">
        <a:defRPr sz="1900" kern="1200">
          <a:solidFill>
            <a:schemeClr val="tx1"/>
          </a:solidFill>
          <a:latin typeface="+mn-lt"/>
          <a:ea typeface="+mn-ea"/>
          <a:cs typeface="+mn-cs"/>
        </a:defRPr>
      </a:lvl1pPr>
      <a:lvl2pPr marL="457119" algn="l" defTabSz="914241" rtl="0" eaLnBrk="1" latinLnBrk="0" hangingPunct="1">
        <a:defRPr sz="1900" kern="1200">
          <a:solidFill>
            <a:schemeClr val="tx1"/>
          </a:solidFill>
          <a:latin typeface="+mn-lt"/>
          <a:ea typeface="+mn-ea"/>
          <a:cs typeface="+mn-cs"/>
        </a:defRPr>
      </a:lvl2pPr>
      <a:lvl3pPr marL="914241" algn="l" defTabSz="914241" rtl="0" eaLnBrk="1" latinLnBrk="0" hangingPunct="1">
        <a:defRPr sz="1900" kern="1200">
          <a:solidFill>
            <a:schemeClr val="tx1"/>
          </a:solidFill>
          <a:latin typeface="+mn-lt"/>
          <a:ea typeface="+mn-ea"/>
          <a:cs typeface="+mn-cs"/>
        </a:defRPr>
      </a:lvl3pPr>
      <a:lvl4pPr marL="1371362" algn="l" defTabSz="914241" rtl="0" eaLnBrk="1" latinLnBrk="0" hangingPunct="1">
        <a:defRPr sz="1900" kern="1200">
          <a:solidFill>
            <a:schemeClr val="tx1"/>
          </a:solidFill>
          <a:latin typeface="+mn-lt"/>
          <a:ea typeface="+mn-ea"/>
          <a:cs typeface="+mn-cs"/>
        </a:defRPr>
      </a:lvl4pPr>
      <a:lvl5pPr marL="1828482" algn="l" defTabSz="914241" rtl="0" eaLnBrk="1" latinLnBrk="0" hangingPunct="1">
        <a:defRPr sz="1900" kern="1200">
          <a:solidFill>
            <a:schemeClr val="tx1"/>
          </a:solidFill>
          <a:latin typeface="+mn-lt"/>
          <a:ea typeface="+mn-ea"/>
          <a:cs typeface="+mn-cs"/>
        </a:defRPr>
      </a:lvl5pPr>
      <a:lvl6pPr marL="2285606" algn="l" defTabSz="914241" rtl="0" eaLnBrk="1" latinLnBrk="0" hangingPunct="1">
        <a:defRPr sz="1900" kern="1200">
          <a:solidFill>
            <a:schemeClr val="tx1"/>
          </a:solidFill>
          <a:latin typeface="+mn-lt"/>
          <a:ea typeface="+mn-ea"/>
          <a:cs typeface="+mn-cs"/>
        </a:defRPr>
      </a:lvl6pPr>
      <a:lvl7pPr marL="2742722" algn="l" defTabSz="914241" rtl="0" eaLnBrk="1" latinLnBrk="0" hangingPunct="1">
        <a:defRPr sz="1900" kern="1200">
          <a:solidFill>
            <a:schemeClr val="tx1"/>
          </a:solidFill>
          <a:latin typeface="+mn-lt"/>
          <a:ea typeface="+mn-ea"/>
          <a:cs typeface="+mn-cs"/>
        </a:defRPr>
      </a:lvl7pPr>
      <a:lvl8pPr marL="3199840" algn="l" defTabSz="914241" rtl="0" eaLnBrk="1" latinLnBrk="0" hangingPunct="1">
        <a:defRPr sz="1900" kern="1200">
          <a:solidFill>
            <a:schemeClr val="tx1"/>
          </a:solidFill>
          <a:latin typeface="+mn-lt"/>
          <a:ea typeface="+mn-ea"/>
          <a:cs typeface="+mn-cs"/>
        </a:defRPr>
      </a:lvl8pPr>
      <a:lvl9pPr marL="3656959" algn="l" defTabSz="91424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Vérification de circuits numériques: principes généraux</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3"/>
          <p:cNvSpPr>
            <a:spLocks noGrp="1"/>
          </p:cNvSpPr>
          <p:nvPr>
            <p:ph type="title"/>
          </p:nvPr>
        </p:nvSpPr>
        <p:spPr/>
        <p:txBody>
          <a:bodyPr/>
          <a:lstStyle/>
          <a:p>
            <a:r>
              <a:rPr lang="fr-CA" smtClean="0"/>
              <a:t>Élaboration d’un plan de test</a:t>
            </a:r>
            <a:br>
              <a:rPr lang="fr-CA" smtClean="0"/>
            </a:br>
            <a:r>
              <a:rPr lang="fr-CA" smtClean="0"/>
              <a:t>2. Prioriser les fonctionnalités à vérifier</a:t>
            </a:r>
          </a:p>
        </p:txBody>
      </p:sp>
      <p:sp>
        <p:nvSpPr>
          <p:cNvPr id="16387" name="Espace réservé du contenu 4"/>
          <p:cNvSpPr>
            <a:spLocks noGrp="1"/>
          </p:cNvSpPr>
          <p:nvPr>
            <p:ph sz="half" idx="1"/>
          </p:nvPr>
        </p:nvSpPr>
        <p:spPr/>
        <p:txBody>
          <a:bodyPr/>
          <a:lstStyle/>
          <a:p>
            <a:r>
              <a:rPr lang="fr-CA" dirty="0" smtClean="0"/>
              <a:t>Il y a souvent une très grande quantité de fonctionnalités à vérifier.</a:t>
            </a:r>
          </a:p>
          <a:p>
            <a:r>
              <a:rPr lang="fr-CA" dirty="0" smtClean="0"/>
              <a:t>Il peut être utile de les placer en ordre de priorité.</a:t>
            </a:r>
          </a:p>
          <a:p>
            <a:pPr marL="684213" lvl="1" indent="-338138">
              <a:buFont typeface="Calibri" pitchFamily="34" charset="0"/>
              <a:buAutoNum type="arabicPeriod"/>
            </a:pPr>
            <a:r>
              <a:rPr lang="fr-CA" dirty="0" smtClean="0"/>
              <a:t>Les fonctionnalités qui correspondent à des contraintes de sécurité devraient être considérées en premier.</a:t>
            </a:r>
          </a:p>
          <a:p>
            <a:pPr marL="684213" lvl="1" indent="-338138">
              <a:buFont typeface="Calibri" pitchFamily="34" charset="0"/>
              <a:buAutoNum type="arabicPeriod"/>
            </a:pPr>
            <a:r>
              <a:rPr lang="fr-CA" dirty="0" smtClean="0"/>
              <a:t>Les fonctionnalités qui correspondent à des besoins fondamentaux du système identifiés dans les spécifications devraient être vérifiées de façon prioritaire.</a:t>
            </a:r>
          </a:p>
          <a:p>
            <a:pPr marL="684213" lvl="1" indent="-338138">
              <a:buFont typeface="Calibri" pitchFamily="34" charset="0"/>
              <a:buAutoNum type="arabicPeriod"/>
            </a:pPr>
            <a:r>
              <a:rPr lang="fr-CA" dirty="0" smtClean="0"/>
              <a:t>Les fonctionnalités qui faciliteraient l’utilisation du système peuvent avoir une priorité plus faible.</a:t>
            </a:r>
          </a:p>
          <a:p>
            <a:pPr marL="684213" lvl="1" indent="-338138">
              <a:buFont typeface="Calibri" pitchFamily="34" charset="0"/>
              <a:buAutoNum type="arabicPeriod"/>
            </a:pPr>
            <a:r>
              <a:rPr lang="fr-CA" dirty="0" smtClean="0"/>
              <a:t>Enfin, les fonctionnalités facultatives ou futures du système peuvent avoir une priorité encore plus faible.</a:t>
            </a:r>
          </a:p>
        </p:txBody>
      </p:sp>
      <p:sp>
        <p:nvSpPr>
          <p:cNvPr id="3" name="Espace réservé du numéro de diapositive 2"/>
          <p:cNvSpPr>
            <a:spLocks noGrp="1"/>
          </p:cNvSpPr>
          <p:nvPr>
            <p:ph type="sldNum" sz="quarter" idx="10"/>
          </p:nvPr>
        </p:nvSpPr>
        <p:spPr/>
        <p:txBody>
          <a:bodyPr/>
          <a:lstStyle/>
          <a:p>
            <a:pPr>
              <a:defRPr/>
            </a:pPr>
            <a:fld id="{303B529F-7628-4985-86DA-6369C870C7CA}" type="slidenum">
              <a:rPr lang="fr-CA"/>
              <a:pPr>
                <a:defRPr/>
              </a:pPr>
              <a:t>10</a:t>
            </a:fld>
            <a:endParaRPr lang="fr-CA"/>
          </a:p>
        </p:txBody>
      </p:sp>
    </p:spTree>
    <p:extLst>
      <p:ext uri="{BB962C8B-B14F-4D97-AF65-F5344CB8AC3E}">
        <p14:creationId xmlns:p14="http://schemas.microsoft.com/office/powerpoint/2010/main" val="688086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3"/>
          <p:cNvSpPr>
            <a:spLocks noGrp="1"/>
          </p:cNvSpPr>
          <p:nvPr>
            <p:ph type="title"/>
          </p:nvPr>
        </p:nvSpPr>
        <p:spPr/>
        <p:txBody>
          <a:bodyPr/>
          <a:lstStyle/>
          <a:p>
            <a:r>
              <a:rPr lang="fr-CA" smtClean="0"/>
              <a:t>Élaboration d’un plan de test</a:t>
            </a:r>
            <a:br>
              <a:rPr lang="fr-CA" smtClean="0"/>
            </a:br>
            <a:r>
              <a:rPr lang="fr-CA" smtClean="0"/>
              <a:t>3. Créer un ensemble de vecteurs de test</a:t>
            </a:r>
          </a:p>
        </p:txBody>
      </p:sp>
      <p:sp>
        <p:nvSpPr>
          <p:cNvPr id="17411" name="Espace réservé du contenu 4"/>
          <p:cNvSpPr>
            <a:spLocks noGrp="1"/>
          </p:cNvSpPr>
          <p:nvPr>
            <p:ph sz="half" idx="1"/>
          </p:nvPr>
        </p:nvSpPr>
        <p:spPr/>
        <p:txBody>
          <a:bodyPr/>
          <a:lstStyle/>
          <a:p>
            <a:r>
              <a:rPr lang="fr-CA" dirty="0" smtClean="0"/>
              <a:t>On crée un ensemble de vecteurs de test pour chaque fonctionnalité à vérifier.</a:t>
            </a:r>
          </a:p>
          <a:p>
            <a:r>
              <a:rPr lang="fr-CA" dirty="0" smtClean="0"/>
              <a:t>Il faut établir comment vérifier la fonctionnalité et comment établir qu’elle est satisfaite ou non à partir des signaux du système.</a:t>
            </a:r>
          </a:p>
          <a:p>
            <a:r>
              <a:rPr lang="fr-CA" dirty="0" smtClean="0"/>
              <a:t>On détermine les vecteurs de test spécifiques qui permettent de stimuler la fonctionnalité désirée. </a:t>
            </a:r>
          </a:p>
          <a:p>
            <a:r>
              <a:rPr lang="fr-CA" dirty="0" smtClean="0"/>
              <a:t>Le </a:t>
            </a:r>
            <a:r>
              <a:rPr lang="fr-CA" dirty="0"/>
              <a:t>plan de test peut comporter un tableau dans lequel on identifie</a:t>
            </a:r>
          </a:p>
          <a:p>
            <a:pPr lvl="1"/>
            <a:r>
              <a:rPr lang="fr-CA" dirty="0"/>
              <a:t>les fonctionnalités à vérifier</a:t>
            </a:r>
          </a:p>
          <a:p>
            <a:pPr lvl="1"/>
            <a:r>
              <a:rPr lang="fr-CA" dirty="0"/>
              <a:t>leur priorité</a:t>
            </a:r>
          </a:p>
          <a:p>
            <a:pPr lvl="1"/>
            <a:r>
              <a:rPr lang="fr-CA" dirty="0"/>
              <a:t>la personne responsable</a:t>
            </a:r>
          </a:p>
          <a:p>
            <a:pPr lvl="1"/>
            <a:r>
              <a:rPr lang="fr-CA" dirty="0"/>
              <a:t>le statut  : en développement, débutée, écrite, appliquée, révisée, etc.</a:t>
            </a:r>
            <a:endParaRPr lang="fr-CA" dirty="0" smtClean="0"/>
          </a:p>
        </p:txBody>
      </p:sp>
      <p:sp>
        <p:nvSpPr>
          <p:cNvPr id="3" name="Espace réservé du numéro de diapositive 2"/>
          <p:cNvSpPr>
            <a:spLocks noGrp="1"/>
          </p:cNvSpPr>
          <p:nvPr>
            <p:ph type="sldNum" sz="quarter" idx="10"/>
          </p:nvPr>
        </p:nvSpPr>
        <p:spPr/>
        <p:txBody>
          <a:bodyPr/>
          <a:lstStyle/>
          <a:p>
            <a:pPr>
              <a:defRPr/>
            </a:pPr>
            <a:fld id="{1B242B55-AC29-4294-8675-FCD976AE3CB6}" type="slidenum">
              <a:rPr lang="fr-CA"/>
              <a:pPr>
                <a:defRPr/>
              </a:pPr>
              <a:t>11</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3583593181"/>
              </p:ext>
            </p:extLst>
          </p:nvPr>
        </p:nvGraphicFramePr>
        <p:xfrm>
          <a:off x="6197600" y="1447800"/>
          <a:ext cx="5892800" cy="5229300"/>
        </p:xfrm>
        <a:graphic>
          <a:graphicData uri="http://schemas.openxmlformats.org/drawingml/2006/table">
            <a:tbl>
              <a:tblPr firstRow="1" bandRow="1">
                <a:tableStyleId>{5C22544A-7EE6-4342-B048-85BDC9FD1C3A}</a:tableStyleId>
              </a:tblPr>
              <a:tblGrid>
                <a:gridCol w="2336800"/>
                <a:gridCol w="838200"/>
                <a:gridCol w="1219200"/>
                <a:gridCol w="1498600"/>
              </a:tblGrid>
              <a:tr h="463825">
                <a:tc>
                  <a:txBody>
                    <a:bodyPr/>
                    <a:lstStyle/>
                    <a:p>
                      <a:r>
                        <a:rPr lang="fr-CA" sz="1400" dirty="0" smtClean="0"/>
                        <a:t>Fonctionnalité</a:t>
                      </a:r>
                      <a:endParaRPr lang="fr-CA" sz="1400" dirty="0"/>
                    </a:p>
                  </a:txBody>
                  <a:tcPr marL="121920" marR="121920" anchor="ctr"/>
                </a:tc>
                <a:tc>
                  <a:txBody>
                    <a:bodyPr/>
                    <a:lstStyle/>
                    <a:p>
                      <a:r>
                        <a:rPr lang="fr-CA" sz="1400" dirty="0" smtClean="0"/>
                        <a:t>Priorité</a:t>
                      </a:r>
                      <a:endParaRPr lang="fr-CA" sz="1400" dirty="0"/>
                    </a:p>
                  </a:txBody>
                  <a:tcPr marL="121920" marR="121920" anchor="ctr"/>
                </a:tc>
                <a:tc>
                  <a:txBody>
                    <a:bodyPr/>
                    <a:lstStyle/>
                    <a:p>
                      <a:r>
                        <a:rPr lang="fr-CA" sz="1400" dirty="0" smtClean="0"/>
                        <a:t>Responsable</a:t>
                      </a:r>
                      <a:endParaRPr lang="fr-CA" sz="1400" dirty="0"/>
                    </a:p>
                  </a:txBody>
                  <a:tcPr marL="121920" marR="121920" anchor="ctr"/>
                </a:tc>
                <a:tc>
                  <a:txBody>
                    <a:bodyPr/>
                    <a:lstStyle/>
                    <a:p>
                      <a:r>
                        <a:rPr lang="fr-CA" sz="1400" dirty="0" smtClean="0"/>
                        <a:t>Statut</a:t>
                      </a:r>
                      <a:endParaRPr lang="fr-CA" sz="1400" dirty="0"/>
                    </a:p>
                  </a:txBody>
                  <a:tcPr marL="121920" marR="121920" anchor="ctr"/>
                </a:tc>
              </a:tr>
              <a:tr h="463825">
                <a:tc>
                  <a:txBody>
                    <a:bodyPr/>
                    <a:lstStyle/>
                    <a:p>
                      <a:r>
                        <a:rPr lang="fr-CA" sz="1400" dirty="0" smtClean="0"/>
                        <a:t>1. Réinitialisation</a:t>
                      </a:r>
                      <a:endParaRPr lang="fr-CA" sz="1400" dirty="0"/>
                    </a:p>
                  </a:txBody>
                  <a:tcPr marL="121920" marR="121920" anchor="ctr"/>
                </a:tc>
                <a:tc>
                  <a:txBody>
                    <a:bodyPr/>
                    <a:lstStyle/>
                    <a:p>
                      <a:pPr algn="ctr"/>
                      <a:r>
                        <a:rPr lang="fr-CA" sz="1400" dirty="0" smtClean="0"/>
                        <a:t>1</a:t>
                      </a:r>
                      <a:endParaRPr lang="fr-CA" sz="1400" dirty="0"/>
                    </a:p>
                  </a:txBody>
                  <a:tcPr marL="121920" marR="121920" anchor="ctr"/>
                </a:tc>
                <a:tc>
                  <a:txBody>
                    <a:bodyPr/>
                    <a:lstStyle/>
                    <a:p>
                      <a:r>
                        <a:rPr lang="fr-CA" sz="1400" dirty="0" smtClean="0"/>
                        <a:t>Armand</a:t>
                      </a:r>
                      <a:endParaRPr lang="fr-CA" sz="1400" dirty="0"/>
                    </a:p>
                  </a:txBody>
                  <a:tcPr marL="121920" marR="121920" anchor="ctr"/>
                </a:tc>
                <a:tc>
                  <a:txBody>
                    <a:bodyPr/>
                    <a:lstStyle/>
                    <a:p>
                      <a:r>
                        <a:rPr lang="fr-CA" sz="1400" dirty="0" smtClean="0"/>
                        <a:t>Assignée</a:t>
                      </a:r>
                      <a:endParaRPr lang="fr-CA" sz="1400" dirty="0"/>
                    </a:p>
                  </a:txBody>
                  <a:tcPr marL="121920" marR="121920" anchor="ctr"/>
                </a:tc>
              </a:tr>
              <a:tr h="463825">
                <a:tc>
                  <a:txBody>
                    <a:bodyPr/>
                    <a:lstStyle/>
                    <a:p>
                      <a:r>
                        <a:rPr lang="fr-CA" sz="1400" dirty="0" smtClean="0"/>
                        <a:t>2. Écrire</a:t>
                      </a:r>
                      <a:r>
                        <a:rPr lang="fr-CA" sz="1400" baseline="0" dirty="0" smtClean="0"/>
                        <a:t> dans la pile</a:t>
                      </a:r>
                      <a:endParaRPr lang="fr-CA" sz="1400" dirty="0"/>
                    </a:p>
                  </a:txBody>
                  <a:tcPr marL="121920" marR="121920" anchor="ctr"/>
                </a:tc>
                <a:tc>
                  <a:txBody>
                    <a:bodyPr/>
                    <a:lstStyle/>
                    <a:p>
                      <a:pPr algn="ctr"/>
                      <a:r>
                        <a:rPr lang="fr-CA" sz="1400" dirty="0" smtClean="0"/>
                        <a:t>2</a:t>
                      </a:r>
                      <a:endParaRPr lang="fr-CA" sz="1400" dirty="0"/>
                    </a:p>
                  </a:txBody>
                  <a:tcPr marL="121920" marR="121920" anchor="ctr"/>
                </a:tc>
                <a:tc>
                  <a:txBody>
                    <a:bodyPr/>
                    <a:lstStyle/>
                    <a:p>
                      <a:r>
                        <a:rPr lang="fr-CA" sz="1400" dirty="0" smtClean="0"/>
                        <a:t>Armand</a:t>
                      </a:r>
                      <a:endParaRPr lang="fr-CA" sz="1400" dirty="0"/>
                    </a:p>
                  </a:txBody>
                  <a:tcPr marL="121920" marR="121920" anchor="ctr"/>
                </a:tc>
                <a:tc>
                  <a:txBody>
                    <a:bodyPr/>
                    <a:lstStyle/>
                    <a:p>
                      <a:r>
                        <a:rPr lang="fr-CA" sz="1400" dirty="0" smtClean="0"/>
                        <a:t>Écrite</a:t>
                      </a:r>
                      <a:endParaRPr lang="fr-CA" sz="1400" dirty="0"/>
                    </a:p>
                  </a:txBody>
                  <a:tcPr marL="121920" marR="121920" anchor="ctr"/>
                </a:tc>
              </a:tr>
              <a:tr h="463825">
                <a:tc>
                  <a:txBody>
                    <a:bodyPr/>
                    <a:lstStyle/>
                    <a:p>
                      <a:r>
                        <a:rPr lang="fr-CA" sz="1400" dirty="0" smtClean="0"/>
                        <a:t>3. Lire de la pile</a:t>
                      </a:r>
                      <a:endParaRPr lang="fr-CA" sz="1400" dirty="0"/>
                    </a:p>
                  </a:txBody>
                  <a:tcPr marL="121920" marR="121920" anchor="ctr"/>
                </a:tc>
                <a:tc>
                  <a:txBody>
                    <a:bodyPr/>
                    <a:lstStyle/>
                    <a:p>
                      <a:pPr algn="ctr"/>
                      <a:r>
                        <a:rPr lang="fr-CA" sz="1400" dirty="0" smtClean="0"/>
                        <a:t>2</a:t>
                      </a:r>
                      <a:endParaRPr lang="fr-CA" sz="1400" dirty="0"/>
                    </a:p>
                  </a:txBody>
                  <a:tcPr marL="121920" marR="121920" anchor="ctr"/>
                </a:tc>
                <a:tc>
                  <a:txBody>
                    <a:bodyPr/>
                    <a:lstStyle/>
                    <a:p>
                      <a:r>
                        <a:rPr lang="fr-CA" sz="1400" dirty="0" smtClean="0"/>
                        <a:t>Asma</a:t>
                      </a:r>
                      <a:endParaRPr lang="fr-CA" sz="1400" dirty="0"/>
                    </a:p>
                  </a:txBody>
                  <a:tcPr marL="121920" marR="121920" anchor="ctr"/>
                </a:tc>
                <a:tc>
                  <a:txBody>
                    <a:bodyPr/>
                    <a:lstStyle/>
                    <a:p>
                      <a:r>
                        <a:rPr lang="fr-CA" sz="1400" dirty="0" smtClean="0"/>
                        <a:t>Écrite</a:t>
                      </a:r>
                      <a:endParaRPr lang="fr-CA" sz="1400" dirty="0"/>
                    </a:p>
                  </a:txBody>
                  <a:tcPr marL="121920" marR="121920" anchor="ctr"/>
                </a:tc>
              </a:tr>
              <a:tr h="463825">
                <a:tc>
                  <a:txBody>
                    <a:bodyPr/>
                    <a:lstStyle/>
                    <a:p>
                      <a:r>
                        <a:rPr lang="fr-CA" sz="1400" dirty="0" smtClean="0"/>
                        <a:t>4. Écriture et lecture simultanées</a:t>
                      </a:r>
                      <a:endParaRPr lang="fr-CA" sz="1400" dirty="0"/>
                    </a:p>
                  </a:txBody>
                  <a:tcPr marL="121920" marR="121920" anchor="ctr"/>
                </a:tc>
                <a:tc>
                  <a:txBody>
                    <a:bodyPr/>
                    <a:lstStyle/>
                    <a:p>
                      <a:pPr algn="ctr"/>
                      <a:r>
                        <a:rPr lang="fr-CA" sz="1400" dirty="0" smtClean="0"/>
                        <a:t>2</a:t>
                      </a:r>
                      <a:endParaRPr lang="fr-CA" sz="1400" dirty="0"/>
                    </a:p>
                  </a:txBody>
                  <a:tcPr marL="121920" marR="121920" anchor="ctr"/>
                </a:tc>
                <a:tc>
                  <a:txBody>
                    <a:bodyPr/>
                    <a:lstStyle/>
                    <a:p>
                      <a:r>
                        <a:rPr lang="fr-CA" sz="1400" dirty="0" smtClean="0"/>
                        <a:t>Alexis</a:t>
                      </a:r>
                      <a:endParaRPr lang="fr-CA" sz="1400" dirty="0"/>
                    </a:p>
                  </a:txBody>
                  <a:tcPr marL="121920" marR="121920" anchor="ctr"/>
                </a:tc>
                <a:tc>
                  <a:txBody>
                    <a:bodyPr/>
                    <a:lstStyle/>
                    <a:p>
                      <a:r>
                        <a:rPr lang="fr-CA" sz="1400" dirty="0" smtClean="0"/>
                        <a:t>En développement</a:t>
                      </a:r>
                      <a:endParaRPr lang="fr-CA" sz="1400" dirty="0"/>
                    </a:p>
                  </a:txBody>
                  <a:tcPr marL="121920" marR="121920" anchor="ctr"/>
                </a:tc>
              </a:tr>
              <a:tr h="1168840">
                <a:tc>
                  <a:txBody>
                    <a:bodyPr/>
                    <a:lstStyle/>
                    <a:p>
                      <a:r>
                        <a:rPr lang="fr-CA" sz="1400" dirty="0" smtClean="0"/>
                        <a:t>5. Pile pleine</a:t>
                      </a:r>
                    </a:p>
                    <a:p>
                      <a:pPr marL="342900" indent="-342900">
                        <a:buAutoNum type="alphaLcPeriod"/>
                      </a:pPr>
                      <a:r>
                        <a:rPr lang="fr-CA" sz="1400" dirty="0" smtClean="0"/>
                        <a:t>Fonctionnement du signal</a:t>
                      </a:r>
                      <a:r>
                        <a:rPr lang="fr-CA" sz="1400" baseline="0" dirty="0" smtClean="0"/>
                        <a:t> ‘full’</a:t>
                      </a:r>
                    </a:p>
                    <a:p>
                      <a:pPr marL="342900" indent="-342900">
                        <a:buAutoNum type="alphaLcPeriod"/>
                      </a:pPr>
                      <a:r>
                        <a:rPr lang="fr-CA" sz="1400" baseline="0" dirty="0" smtClean="0"/>
                        <a:t>Écriture impossible</a:t>
                      </a:r>
                      <a:endParaRPr lang="fr-CA" sz="1400" dirty="0" smtClean="0"/>
                    </a:p>
                  </a:txBody>
                  <a:tcPr marL="121920" marR="121920" anchor="ctr"/>
                </a:tc>
                <a:tc>
                  <a:txBody>
                    <a:bodyPr/>
                    <a:lstStyle/>
                    <a:p>
                      <a:pPr algn="ctr"/>
                      <a:r>
                        <a:rPr lang="fr-CA" sz="1400" dirty="0" smtClean="0"/>
                        <a:t>2</a:t>
                      </a:r>
                      <a:endParaRPr lang="fr-CA" sz="1400" dirty="0"/>
                    </a:p>
                  </a:txBody>
                  <a:tcPr marL="121920" marR="121920" anchor="ctr"/>
                </a:tc>
                <a:tc>
                  <a:txBody>
                    <a:bodyPr/>
                    <a:lstStyle/>
                    <a:p>
                      <a:r>
                        <a:rPr lang="fr-CA" sz="1400" dirty="0" smtClean="0"/>
                        <a:t>Alexis</a:t>
                      </a:r>
                      <a:endParaRPr lang="fr-CA" sz="1400" dirty="0"/>
                    </a:p>
                  </a:txBody>
                  <a:tcPr marL="121920" marR="121920" anchor="ctr"/>
                </a:tc>
                <a:tc>
                  <a:txBody>
                    <a:bodyPr/>
                    <a:lstStyle/>
                    <a:p>
                      <a:r>
                        <a:rPr lang="fr-CA" sz="1400" dirty="0" smtClean="0"/>
                        <a:t>En développement</a:t>
                      </a:r>
                      <a:endParaRPr lang="fr-CA" sz="1400" dirty="0"/>
                    </a:p>
                  </a:txBody>
                  <a:tcPr marL="121920" marR="121920" anchor="ctr"/>
                </a:tc>
              </a:tr>
              <a:tr h="1168840">
                <a:tc>
                  <a:txBody>
                    <a:bodyPr/>
                    <a:lstStyle/>
                    <a:p>
                      <a:r>
                        <a:rPr lang="fr-CA" sz="1400" dirty="0" smtClean="0"/>
                        <a:t>6. Pile</a:t>
                      </a:r>
                      <a:r>
                        <a:rPr lang="fr-CA" sz="1400" baseline="0" dirty="0" smtClean="0"/>
                        <a:t> vide</a:t>
                      </a:r>
                      <a:endParaRPr lang="fr-CA" sz="1400" dirty="0" smtClean="0"/>
                    </a:p>
                    <a:p>
                      <a:pPr marL="342900" indent="-342900">
                        <a:buAutoNum type="alphaLcPeriod"/>
                      </a:pPr>
                      <a:r>
                        <a:rPr lang="fr-CA" sz="1400" dirty="0" smtClean="0"/>
                        <a:t>Fonctionnement du signal ‘</a:t>
                      </a:r>
                      <a:r>
                        <a:rPr lang="fr-CA" sz="1400" dirty="0" err="1" smtClean="0"/>
                        <a:t>empty</a:t>
                      </a:r>
                      <a:r>
                        <a:rPr lang="fr-CA" sz="1400" dirty="0" smtClean="0"/>
                        <a:t>’</a:t>
                      </a:r>
                    </a:p>
                    <a:p>
                      <a:pPr marL="342900" indent="-342900">
                        <a:buAutoNum type="alphaLcPeriod"/>
                      </a:pPr>
                      <a:r>
                        <a:rPr lang="fr-CA" sz="1400" dirty="0" smtClean="0"/>
                        <a:t>Lecture</a:t>
                      </a:r>
                      <a:r>
                        <a:rPr lang="fr-CA" sz="1400" baseline="0" dirty="0" smtClean="0"/>
                        <a:t> impossible</a:t>
                      </a:r>
                      <a:endParaRPr lang="fr-CA" sz="1400" dirty="0" smtClean="0"/>
                    </a:p>
                  </a:txBody>
                  <a:tcPr marL="121920" marR="121920" anchor="ctr"/>
                </a:tc>
                <a:tc>
                  <a:txBody>
                    <a:bodyPr/>
                    <a:lstStyle/>
                    <a:p>
                      <a:pPr algn="ctr"/>
                      <a:r>
                        <a:rPr lang="fr-CA" sz="1400" dirty="0" smtClean="0"/>
                        <a:t>2</a:t>
                      </a:r>
                      <a:endParaRPr lang="fr-CA" sz="1400" dirty="0"/>
                    </a:p>
                  </a:txBody>
                  <a:tcPr marL="121920" marR="121920" anchor="ctr"/>
                </a:tc>
                <a:tc>
                  <a:txBody>
                    <a:bodyPr/>
                    <a:lstStyle/>
                    <a:p>
                      <a:r>
                        <a:rPr lang="fr-CA" sz="1400" dirty="0" smtClean="0"/>
                        <a:t>Armand</a:t>
                      </a:r>
                      <a:endParaRPr lang="fr-CA" sz="1400" dirty="0"/>
                    </a:p>
                  </a:txBody>
                  <a:tcPr marL="121920" marR="121920" anchor="ctr"/>
                </a:tc>
                <a:tc>
                  <a:txBody>
                    <a:bodyPr/>
                    <a:lstStyle/>
                    <a:p>
                      <a:r>
                        <a:rPr lang="fr-CA" sz="1400" dirty="0" smtClean="0"/>
                        <a:t>Assignée</a:t>
                      </a:r>
                      <a:endParaRPr lang="fr-CA" sz="1400" dirty="0"/>
                    </a:p>
                  </a:txBody>
                  <a:tcPr marL="121920" marR="121920" anchor="ctr"/>
                </a:tc>
              </a:tr>
              <a:tr h="463825">
                <a:tc>
                  <a:txBody>
                    <a:bodyPr/>
                    <a:lstStyle/>
                    <a:p>
                      <a:r>
                        <a:rPr lang="fr-CA" sz="1400" dirty="0" smtClean="0"/>
                        <a:t>7.</a:t>
                      </a:r>
                      <a:r>
                        <a:rPr lang="fr-CA" sz="1400" baseline="0" dirty="0" smtClean="0"/>
                        <a:t> Signaux ‘</a:t>
                      </a:r>
                      <a:r>
                        <a:rPr lang="fr-CA" sz="1400" baseline="0" dirty="0" err="1" smtClean="0"/>
                        <a:t>overflow</a:t>
                      </a:r>
                      <a:r>
                        <a:rPr lang="fr-CA" sz="1400" baseline="0" dirty="0" smtClean="0"/>
                        <a:t>’ et ‘</a:t>
                      </a:r>
                      <a:r>
                        <a:rPr lang="fr-CA" sz="1400" baseline="0" dirty="0" err="1" smtClean="0"/>
                        <a:t>underflow</a:t>
                      </a:r>
                      <a:r>
                        <a:rPr lang="fr-CA" sz="1400" baseline="0" dirty="0" smtClean="0"/>
                        <a:t>’</a:t>
                      </a:r>
                      <a:endParaRPr lang="fr-CA" sz="1400" dirty="0" smtClean="0"/>
                    </a:p>
                  </a:txBody>
                  <a:tcPr marL="121920" marR="121920" anchor="ctr"/>
                </a:tc>
                <a:tc>
                  <a:txBody>
                    <a:bodyPr/>
                    <a:lstStyle/>
                    <a:p>
                      <a:pPr algn="ctr"/>
                      <a:r>
                        <a:rPr lang="fr-CA" sz="1400" dirty="0" smtClean="0"/>
                        <a:t>4</a:t>
                      </a:r>
                      <a:endParaRPr lang="fr-CA" sz="1400" dirty="0"/>
                    </a:p>
                  </a:txBody>
                  <a:tcPr marL="121920" marR="121920" anchor="ctr"/>
                </a:tc>
                <a:tc>
                  <a:txBody>
                    <a:bodyPr/>
                    <a:lstStyle/>
                    <a:p>
                      <a:r>
                        <a:rPr lang="fr-CA" sz="1400" dirty="0" smtClean="0"/>
                        <a:t>Armand</a:t>
                      </a:r>
                      <a:endParaRPr lang="fr-CA" sz="1400" dirty="0"/>
                    </a:p>
                  </a:txBody>
                  <a:tcPr marL="121920" marR="121920" anchor="ctr"/>
                </a:tc>
                <a:tc>
                  <a:txBody>
                    <a:bodyPr/>
                    <a:lstStyle/>
                    <a:p>
                      <a:r>
                        <a:rPr lang="fr-CA" sz="1400" dirty="0" smtClean="0"/>
                        <a:t>Assignée</a:t>
                      </a:r>
                      <a:endParaRPr lang="fr-CA" sz="1400" dirty="0"/>
                    </a:p>
                  </a:txBody>
                  <a:tcPr marL="121920" marR="121920" anchor="ctr"/>
                </a:tc>
              </a:tr>
            </a:tbl>
          </a:graphicData>
        </a:graphic>
      </p:graphicFrame>
    </p:spTree>
    <p:extLst>
      <p:ext uri="{BB962C8B-B14F-4D97-AF65-F5344CB8AC3E}">
        <p14:creationId xmlns:p14="http://schemas.microsoft.com/office/powerpoint/2010/main" val="886977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3"/>
          <p:cNvSpPr>
            <a:spLocks noGrp="1"/>
          </p:cNvSpPr>
          <p:nvPr>
            <p:ph type="title"/>
          </p:nvPr>
        </p:nvSpPr>
        <p:spPr/>
        <p:txBody>
          <a:bodyPr/>
          <a:lstStyle/>
          <a:p>
            <a:r>
              <a:rPr lang="fr-CA" smtClean="0"/>
              <a:t>Cinq qualités d’un bon ensemble de vecteurs de test</a:t>
            </a:r>
          </a:p>
        </p:txBody>
      </p:sp>
      <p:sp>
        <p:nvSpPr>
          <p:cNvPr id="23555" name="Espace réservé du contenu 4"/>
          <p:cNvSpPr>
            <a:spLocks noGrp="1"/>
          </p:cNvSpPr>
          <p:nvPr>
            <p:ph sz="half" idx="1"/>
          </p:nvPr>
        </p:nvSpPr>
        <p:spPr/>
        <p:txBody>
          <a:bodyPr/>
          <a:lstStyle/>
          <a:p>
            <a:r>
              <a:rPr lang="fr-CA" dirty="0" smtClean="0"/>
              <a:t>Les cinq qualités principales d’un bon ensemble de vecteurs de test sont:</a:t>
            </a:r>
            <a:endParaRPr lang="fr-CA" u="sng" dirty="0" smtClean="0"/>
          </a:p>
          <a:p>
            <a:pPr lvl="1"/>
            <a:r>
              <a:rPr lang="fr-CA" u="sng" dirty="0" smtClean="0"/>
              <a:t>Efficace</a:t>
            </a:r>
            <a:r>
              <a:rPr lang="fr-CA" dirty="0" smtClean="0"/>
              <a:t> pour découvrir des bogues, c’est-à-dire que chaque vecteur de test vérifie plusieurs fonctionnalités en même temps, et donc que peu de vecteurs de tests sont nécessaires.</a:t>
            </a:r>
          </a:p>
          <a:p>
            <a:pPr lvl="1"/>
            <a:r>
              <a:rPr lang="fr-CA" u="sng" dirty="0" smtClean="0"/>
              <a:t>Identifie la source des bogues</a:t>
            </a:r>
            <a:r>
              <a:rPr lang="fr-CA" dirty="0" smtClean="0"/>
              <a:t>, pour aider à leur éradication.</a:t>
            </a:r>
          </a:p>
          <a:p>
            <a:pPr lvl="1"/>
            <a:r>
              <a:rPr lang="fr-CA" u="sng" dirty="0" smtClean="0"/>
              <a:t>Reproductible</a:t>
            </a:r>
            <a:r>
              <a:rPr lang="fr-CA" dirty="0" smtClean="0"/>
              <a:t> : il est facile de recréer le bogue.</a:t>
            </a:r>
          </a:p>
          <a:p>
            <a:pPr lvl="1"/>
            <a:r>
              <a:rPr lang="fr-CA" u="sng" dirty="0" smtClean="0"/>
              <a:t>Automatisé</a:t>
            </a:r>
            <a:r>
              <a:rPr lang="fr-CA" dirty="0" smtClean="0"/>
              <a:t> à l’aide d’un banc d’essai.</a:t>
            </a:r>
          </a:p>
          <a:p>
            <a:pPr lvl="1"/>
            <a:r>
              <a:rPr lang="fr-CA" dirty="0" smtClean="0"/>
              <a:t>Exécutable dans un </a:t>
            </a:r>
            <a:r>
              <a:rPr lang="fr-CA" u="sng" dirty="0" smtClean="0"/>
              <a:t>temps raisonnable</a:t>
            </a:r>
            <a:r>
              <a:rPr lang="fr-CA" dirty="0" smtClean="0"/>
              <a:t>.</a:t>
            </a:r>
          </a:p>
          <a:p>
            <a:pPr lvl="2"/>
            <a:r>
              <a:rPr lang="fr-CA" dirty="0" smtClean="0"/>
              <a:t>dépend de la taille et de la complexité du circuit et de l’ampleur du projet</a:t>
            </a:r>
          </a:p>
        </p:txBody>
      </p:sp>
      <p:sp>
        <p:nvSpPr>
          <p:cNvPr id="2" name="Espace réservé du contenu 1"/>
          <p:cNvSpPr>
            <a:spLocks noGrp="1"/>
          </p:cNvSpPr>
          <p:nvPr>
            <p:ph sz="half" idx="2"/>
          </p:nvPr>
        </p:nvSpPr>
        <p:spPr/>
        <p:txBody>
          <a:bodyPr/>
          <a:lstStyle/>
          <a:p>
            <a:r>
              <a:rPr lang="fr-CA" dirty="0"/>
              <a:t>Le problème de la création d’un ensemble de vecteurs de test n’est pas simple.</a:t>
            </a:r>
          </a:p>
          <a:p>
            <a:r>
              <a:rPr lang="fr-CA" dirty="0"/>
              <a:t>Les vecteurs de test choisis doivent permettre de vérifier que le circuit rencontre ses spécifications.</a:t>
            </a:r>
          </a:p>
          <a:p>
            <a:endParaRPr lang="fr-CA" dirty="0"/>
          </a:p>
        </p:txBody>
      </p:sp>
      <p:sp>
        <p:nvSpPr>
          <p:cNvPr id="3" name="Espace réservé du numéro de diapositive 2"/>
          <p:cNvSpPr>
            <a:spLocks noGrp="1"/>
          </p:cNvSpPr>
          <p:nvPr>
            <p:ph type="sldNum" sz="quarter" idx="10"/>
          </p:nvPr>
        </p:nvSpPr>
        <p:spPr/>
        <p:txBody>
          <a:bodyPr/>
          <a:lstStyle/>
          <a:p>
            <a:pPr>
              <a:defRPr/>
            </a:pPr>
            <a:fld id="{B85250FE-D27D-4DE6-AF7C-E9E592281798}" type="slidenum">
              <a:rPr lang="fr-CA"/>
              <a:pPr>
                <a:defRPr/>
              </a:pPr>
              <a:t>12</a:t>
            </a:fld>
            <a:endParaRPr lang="fr-CA"/>
          </a:p>
        </p:txBody>
      </p:sp>
      <p:sp>
        <p:nvSpPr>
          <p:cNvPr id="23558" name="ZoneTexte 16"/>
          <p:cNvSpPr txBox="1">
            <a:spLocks noChangeArrowheads="1"/>
          </p:cNvSpPr>
          <p:nvPr/>
        </p:nvSpPr>
        <p:spPr bwMode="auto">
          <a:xfrm>
            <a:off x="6197600" y="5509745"/>
            <a:ext cx="5826211" cy="738664"/>
          </a:xfrm>
          <a:prstGeom prst="rect">
            <a:avLst/>
          </a:prstGeom>
          <a:noFill/>
          <a:ln w="9525">
            <a:noFill/>
            <a:miter lim="800000"/>
            <a:headEnd/>
            <a:tailEnd/>
          </a:ln>
        </p:spPr>
        <p:txBody>
          <a:bodyPr wrap="square" lIns="0" tIns="0" rIns="0" bIns="0" anchor="ctr">
            <a:spAutoFit/>
          </a:bodyPr>
          <a:lstStyle/>
          <a:p>
            <a:r>
              <a:rPr lang="fr-CA" sz="1600" dirty="0">
                <a:solidFill>
                  <a:srgbClr val="0070C0"/>
                </a:solidFill>
                <a:latin typeface="Calibri" pitchFamily="34" charset="0"/>
              </a:rPr>
              <a:t>Laboratoire de 3 heures: quelques minutes</a:t>
            </a:r>
          </a:p>
          <a:p>
            <a:r>
              <a:rPr lang="fr-CA" sz="1600" dirty="0">
                <a:solidFill>
                  <a:srgbClr val="0070C0"/>
                </a:solidFill>
                <a:latin typeface="Calibri" pitchFamily="34" charset="0"/>
              </a:rPr>
              <a:t>Projet intégrateur: de plusieurs minutes à quelques heures</a:t>
            </a:r>
          </a:p>
          <a:p>
            <a:r>
              <a:rPr lang="fr-CA" sz="1600" dirty="0">
                <a:solidFill>
                  <a:srgbClr val="0070C0"/>
                </a:solidFill>
                <a:latin typeface="Calibri" pitchFamily="34" charset="0"/>
              </a:rPr>
              <a:t>Système de grande envergure: de plusieurs heures à quelques jours</a:t>
            </a:r>
            <a:endParaRPr lang="fr-CA" sz="1600" dirty="0">
              <a:solidFill>
                <a:srgbClr val="0070C0"/>
              </a:solidFill>
              <a:latin typeface="Courier" pitchFamily="49" charset="0"/>
            </a:endParaRPr>
          </a:p>
        </p:txBody>
      </p:sp>
      <p:cxnSp>
        <p:nvCxnSpPr>
          <p:cNvPr id="8" name="Connecteur droit avec flèche 7"/>
          <p:cNvCxnSpPr>
            <a:endCxn id="23558" idx="1"/>
          </p:cNvCxnSpPr>
          <p:nvPr/>
        </p:nvCxnSpPr>
        <p:spPr>
          <a:xfrm>
            <a:off x="5038811" y="5375652"/>
            <a:ext cx="1158789" cy="503425"/>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26964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re 3"/>
          <p:cNvSpPr>
            <a:spLocks noGrp="1"/>
          </p:cNvSpPr>
          <p:nvPr>
            <p:ph type="title"/>
          </p:nvPr>
        </p:nvSpPr>
        <p:spPr/>
        <p:txBody>
          <a:bodyPr/>
          <a:lstStyle/>
          <a:p>
            <a:r>
              <a:rPr lang="fr-CA" dirty="0" smtClean="0"/>
              <a:t>Analyse statique du code</a:t>
            </a:r>
          </a:p>
        </p:txBody>
      </p:sp>
      <p:sp>
        <p:nvSpPr>
          <p:cNvPr id="44035" name="Espace réservé du contenu 4"/>
          <p:cNvSpPr>
            <a:spLocks noGrp="1"/>
          </p:cNvSpPr>
          <p:nvPr>
            <p:ph sz="half" idx="1"/>
          </p:nvPr>
        </p:nvSpPr>
        <p:spPr/>
        <p:txBody>
          <a:bodyPr/>
          <a:lstStyle/>
          <a:p>
            <a:r>
              <a:rPr lang="fr-CA" sz="1800" dirty="0" smtClean="0"/>
              <a:t>La meilleure façon de réduire le nombre de bogues dans un design est de réduire les chances de leur introduction dans celui-ci.</a:t>
            </a:r>
          </a:p>
          <a:p>
            <a:r>
              <a:rPr lang="fr-CA" sz="1800" dirty="0" smtClean="0"/>
              <a:t>En adoptant des pratiques de codage favorisant la vérification, on augmente les chances d’atteindre ce but.</a:t>
            </a:r>
          </a:p>
          <a:p>
            <a:r>
              <a:rPr lang="fr-CA" sz="1800" dirty="0" smtClean="0"/>
              <a:t>Guides de codage:</a:t>
            </a:r>
          </a:p>
          <a:p>
            <a:pPr lvl="1"/>
            <a:r>
              <a:rPr lang="fr-CA" sz="1600" dirty="0" smtClean="0"/>
              <a:t>développés avec le temps en se basant sur l’expérience des concepteurs;</a:t>
            </a:r>
          </a:p>
          <a:p>
            <a:pPr lvl="1"/>
            <a:r>
              <a:rPr lang="fr-CA" sz="1600" dirty="0" smtClean="0"/>
              <a:t>restreignent l’utilisation d’un langage à un sous-ensemble robuste et sécuritaire.</a:t>
            </a:r>
          </a:p>
          <a:p>
            <a:r>
              <a:rPr lang="fr-CA" sz="1800" dirty="0"/>
              <a:t>Il existe des outils de vérification du respect des guides de codage qui effectuent une analyse statique du code.</a:t>
            </a:r>
          </a:p>
          <a:p>
            <a:r>
              <a:rPr lang="fr-CA" sz="1800" dirty="0"/>
              <a:t>Le premier programme de la sorte s’appelait ‘</a:t>
            </a:r>
            <a:r>
              <a:rPr lang="fr-CA" sz="1800" dirty="0" err="1"/>
              <a:t>lint</a:t>
            </a:r>
            <a:r>
              <a:rPr lang="fr-CA" sz="1800" dirty="0"/>
              <a:t>’, et ce terme est souvent appliqué aux outils comme au processus</a:t>
            </a:r>
            <a:r>
              <a:rPr lang="fr-CA" sz="1800" dirty="0" smtClean="0"/>
              <a:t>.</a:t>
            </a:r>
            <a:endParaRPr lang="fr-CA" sz="1800" dirty="0"/>
          </a:p>
        </p:txBody>
      </p:sp>
      <p:sp>
        <p:nvSpPr>
          <p:cNvPr id="2" name="Espace réservé du contenu 1"/>
          <p:cNvSpPr>
            <a:spLocks noGrp="1"/>
          </p:cNvSpPr>
          <p:nvPr>
            <p:ph sz="half" idx="2"/>
          </p:nvPr>
        </p:nvSpPr>
        <p:spPr/>
        <p:txBody>
          <a:bodyPr/>
          <a:lstStyle/>
          <a:p>
            <a:r>
              <a:rPr lang="fr-CA" sz="1800" dirty="0"/>
              <a:t>En VHDL et dans les autres HDL, une analyse statique peut détecter des erreurs potentielles et augmenter la qualité du code.</a:t>
            </a:r>
          </a:p>
          <a:p>
            <a:r>
              <a:rPr lang="fr-CA" sz="1800" dirty="0"/>
              <a:t>Ces erreurs potentielles peuvent se situer à plusieurs </a:t>
            </a:r>
            <a:r>
              <a:rPr lang="fr-CA" sz="1800" dirty="0" smtClean="0"/>
              <a:t>niveaux:</a:t>
            </a:r>
          </a:p>
          <a:p>
            <a:pPr lvl="1"/>
            <a:r>
              <a:rPr lang="fr-CA" sz="1600" dirty="0"/>
              <a:t>Opérandes de largeurs différentes dans une expression;</a:t>
            </a:r>
          </a:p>
          <a:p>
            <a:pPr lvl="1"/>
            <a:r>
              <a:rPr lang="fr-CA" sz="1600" dirty="0"/>
              <a:t>Énoncés conditionnels dont tous les cas ne sont pas couverts et qui créent des états implicites;</a:t>
            </a:r>
          </a:p>
          <a:p>
            <a:pPr lvl="1"/>
            <a:r>
              <a:rPr lang="fr-CA" sz="1600" dirty="0"/>
              <a:t>Énoncés conditionnels qui se recoupent;</a:t>
            </a:r>
          </a:p>
          <a:p>
            <a:pPr lvl="1"/>
            <a:r>
              <a:rPr lang="fr-CA" sz="1600" dirty="0"/>
              <a:t>Nom d’entité différent du nom du fichier;</a:t>
            </a:r>
          </a:p>
          <a:p>
            <a:pPr lvl="1"/>
            <a:r>
              <a:rPr lang="fr-CA" sz="1600" dirty="0"/>
              <a:t>Insertion de signaux de contrôle dans le chemin d’une horloge;</a:t>
            </a:r>
          </a:p>
          <a:p>
            <a:pPr lvl="1"/>
            <a:r>
              <a:rPr lang="fr-CA" sz="1600" dirty="0"/>
              <a:t>Signaux ou variables qui ne sont pas initialisés avant d’être utilisés;</a:t>
            </a:r>
          </a:p>
          <a:p>
            <a:pPr lvl="1"/>
            <a:r>
              <a:rPr lang="fr-CA" sz="1600" dirty="0"/>
              <a:t>Signaux ou variables auxquels on n’assigne jamais de valeur ou qui ne sont jamais utilisés; et,</a:t>
            </a:r>
          </a:p>
          <a:p>
            <a:pPr lvl="1"/>
            <a:r>
              <a:rPr lang="fr-CA" sz="1600" dirty="0"/>
              <a:t>Expression constante dans une structure de condition.</a:t>
            </a:r>
          </a:p>
          <a:p>
            <a:endParaRPr lang="fr-CA" sz="1800" dirty="0"/>
          </a:p>
          <a:p>
            <a:endParaRPr lang="fr-CA" sz="1800" dirty="0"/>
          </a:p>
          <a:p>
            <a:endParaRPr lang="fr-CA" sz="1800" dirty="0"/>
          </a:p>
        </p:txBody>
      </p:sp>
      <p:sp>
        <p:nvSpPr>
          <p:cNvPr id="3" name="Espace réservé du numéro de diapositive 2"/>
          <p:cNvSpPr>
            <a:spLocks noGrp="1"/>
          </p:cNvSpPr>
          <p:nvPr>
            <p:ph type="sldNum" sz="quarter" idx="10"/>
          </p:nvPr>
        </p:nvSpPr>
        <p:spPr/>
        <p:txBody>
          <a:bodyPr/>
          <a:lstStyle/>
          <a:p>
            <a:pPr>
              <a:defRPr/>
            </a:pPr>
            <a:fld id="{06DC391B-E12C-4EEE-B139-255B60000B5C}" type="slidenum">
              <a:rPr lang="fr-CA"/>
              <a:pPr>
                <a:defRPr/>
              </a:pPr>
              <a:t>13</a:t>
            </a:fld>
            <a:endParaRPr lang="fr-CA"/>
          </a:p>
        </p:txBody>
      </p:sp>
    </p:spTree>
    <p:extLst>
      <p:ext uri="{BB962C8B-B14F-4D97-AF65-F5344CB8AC3E}">
        <p14:creationId xmlns:p14="http://schemas.microsoft.com/office/powerpoint/2010/main" val="887332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re 3"/>
          <p:cNvSpPr>
            <a:spLocks noGrp="1"/>
          </p:cNvSpPr>
          <p:nvPr>
            <p:ph type="title"/>
          </p:nvPr>
        </p:nvSpPr>
        <p:spPr/>
        <p:txBody>
          <a:bodyPr/>
          <a:lstStyle/>
          <a:p>
            <a:r>
              <a:rPr lang="fr-CA" dirty="0" smtClean="0"/>
              <a:t>Détection, identification et suivi des bogues</a:t>
            </a:r>
          </a:p>
        </p:txBody>
      </p:sp>
      <p:sp>
        <p:nvSpPr>
          <p:cNvPr id="48131" name="Espace réservé du contenu 4"/>
          <p:cNvSpPr>
            <a:spLocks noGrp="1"/>
          </p:cNvSpPr>
          <p:nvPr>
            <p:ph sz="half" idx="1"/>
          </p:nvPr>
        </p:nvSpPr>
        <p:spPr/>
        <p:txBody>
          <a:bodyPr/>
          <a:lstStyle/>
          <a:p>
            <a:r>
              <a:rPr lang="fr-CA" dirty="0" smtClean="0"/>
              <a:t>Le but de la sélection des vecteurs de test et leur application au circuit en simulation est de découvrir les bogues du circuit.</a:t>
            </a:r>
          </a:p>
          <a:p>
            <a:r>
              <a:rPr lang="fr-CA" dirty="0"/>
              <a:t>Un graphique de la fréquence d’apparence de nouveaux bogues dans un système donne une indication générale de la fiabilité de celui-ci</a:t>
            </a:r>
            <a:r>
              <a:rPr lang="fr-CA" dirty="0" smtClean="0"/>
              <a:t>.</a:t>
            </a:r>
          </a:p>
        </p:txBody>
      </p:sp>
      <p:sp>
        <p:nvSpPr>
          <p:cNvPr id="2" name="Espace réservé du contenu 1"/>
          <p:cNvSpPr>
            <a:spLocks noGrp="1"/>
          </p:cNvSpPr>
          <p:nvPr>
            <p:ph sz="half" idx="2"/>
          </p:nvPr>
        </p:nvSpPr>
        <p:spPr/>
        <p:txBody>
          <a:bodyPr/>
          <a:lstStyle/>
          <a:p>
            <a:r>
              <a:rPr lang="fr-CA" dirty="0"/>
              <a:t>Quand un bogue survient:</a:t>
            </a:r>
          </a:p>
          <a:p>
            <a:pPr marL="455613" lvl="1" indent="-455613">
              <a:buFont typeface="Calibri" pitchFamily="34" charset="0"/>
              <a:buAutoNum type="arabicPeriod"/>
            </a:pPr>
            <a:r>
              <a:rPr lang="fr-CA" u="sng" dirty="0"/>
              <a:t>Identifier les conditions où le bogue est devenu apparent</a:t>
            </a:r>
            <a:r>
              <a:rPr lang="fr-CA" dirty="0"/>
              <a:t>: version du code, suite de vecteurs de tests qui a mené à la défaillance, paramètres de simulation.</a:t>
            </a:r>
          </a:p>
          <a:p>
            <a:pPr marL="455613" lvl="1" indent="-455613">
              <a:buFont typeface="Calibri" pitchFamily="34" charset="0"/>
              <a:buAutoNum type="arabicPeriod"/>
            </a:pPr>
            <a:r>
              <a:rPr lang="fr-CA" u="sng" dirty="0"/>
              <a:t>Déterminer la source du bogue</a:t>
            </a:r>
            <a:r>
              <a:rPr lang="fr-CA" dirty="0"/>
              <a:t>: une stratégie consiste à réduire la portée du circuit ou de l’ensemble de vecteurs de test.</a:t>
            </a:r>
          </a:p>
          <a:p>
            <a:pPr marL="455613" lvl="1" indent="-455613">
              <a:buFont typeface="Calibri" pitchFamily="34" charset="0"/>
              <a:buAutoNum type="arabicPeriod"/>
            </a:pPr>
            <a:r>
              <a:rPr lang="fr-CA" u="sng" dirty="0"/>
              <a:t>Documenter le bogue dans un système de suivi</a:t>
            </a:r>
            <a:r>
              <a:rPr lang="fr-CA" dirty="0"/>
              <a:t>: enregistrer le bogue, les conditions pour le produire, son statut, sa priorité, les actions prises pour le résoudre.</a:t>
            </a:r>
          </a:p>
          <a:p>
            <a:pPr marL="455613" indent="-455613"/>
            <a:endParaRPr lang="fr-CA" dirty="0"/>
          </a:p>
        </p:txBody>
      </p:sp>
      <p:sp>
        <p:nvSpPr>
          <p:cNvPr id="3" name="Espace réservé du numéro de diapositive 2"/>
          <p:cNvSpPr>
            <a:spLocks noGrp="1"/>
          </p:cNvSpPr>
          <p:nvPr>
            <p:ph type="sldNum" sz="quarter" idx="10"/>
          </p:nvPr>
        </p:nvSpPr>
        <p:spPr/>
        <p:txBody>
          <a:bodyPr/>
          <a:lstStyle/>
          <a:p>
            <a:pPr>
              <a:defRPr/>
            </a:pPr>
            <a:fld id="{8DE17E34-0E00-4AF4-AECD-A6BB7C509C91}" type="slidenum">
              <a:rPr lang="fr-CA"/>
              <a:pPr>
                <a:defRPr/>
              </a:pPr>
              <a:t>14</a:t>
            </a:fld>
            <a:endParaRPr lang="fr-CA"/>
          </a:p>
        </p:txBody>
      </p:sp>
    </p:spTree>
    <p:extLst>
      <p:ext uri="{BB962C8B-B14F-4D97-AF65-F5344CB8AC3E}">
        <p14:creationId xmlns:p14="http://schemas.microsoft.com/office/powerpoint/2010/main" val="7379660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900" dirty="0"/>
              <a:t>Le plan de test: expliquer et appliquer les trois étapes à suivre. (B2, B3</a:t>
            </a:r>
            <a:r>
              <a:rPr lang="fr-CA" sz="1900" dirty="0" smtClean="0"/>
              <a:t>)</a:t>
            </a:r>
          </a:p>
          <a:p>
            <a:r>
              <a:rPr lang="fr-CA" sz="1900" dirty="0"/>
              <a:t>Expliquer les cinq qualités d’un bon ensemble de vecteurs de test. (B2, B3</a:t>
            </a:r>
            <a:r>
              <a:rPr lang="fr-CA" sz="1900" dirty="0" smtClean="0"/>
              <a:t>)</a:t>
            </a:r>
            <a:endParaRPr lang="fr-CA" sz="1900" dirty="0"/>
          </a:p>
          <a:p>
            <a:r>
              <a:rPr lang="fr-CA" sz="1900" dirty="0"/>
              <a:t>Décrire les principes d’analyse statique du </a:t>
            </a:r>
            <a:r>
              <a:rPr lang="fr-CA" sz="1900" dirty="0" smtClean="0"/>
              <a:t>code et du </a:t>
            </a:r>
            <a:r>
              <a:rPr lang="fr-CA" sz="1900" dirty="0"/>
              <a:t>suivi des bogues. (B2</a:t>
            </a:r>
            <a:r>
              <a:rPr lang="fr-CA" sz="1900" dirty="0" smtClean="0"/>
              <a:t>)</a:t>
            </a:r>
            <a:endParaRPr lang="fr-CA" sz="1900"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15</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3"/>
          <a:ext cx="4745264" cy="1592748"/>
        </p:xfrm>
        <a:graphic>
          <a:graphicData uri="http://schemas.openxmlformats.org/drawingml/2006/table">
            <a:tbl>
              <a:tblPr firstRow="1" bandRow="1">
                <a:tableStyleId>{5C22544A-7EE6-4342-B048-85BDC9FD1C3A}</a:tableStyleId>
              </a:tblPr>
              <a:tblGrid>
                <a:gridCol w="533400"/>
                <a:gridCol w="4211864"/>
              </a:tblGrid>
              <a:tr h="259080">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259080">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259080">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Vérification de circuits numériques: principes </a:t>
            </a:r>
            <a:r>
              <a:rPr lang="fr-CA" dirty="0" smtClean="0"/>
              <a:t>généraux</a:t>
            </a:r>
            <a:br>
              <a:rPr lang="fr-CA" dirty="0" smtClean="0"/>
            </a:br>
            <a:r>
              <a:rPr lang="fr-CA" dirty="0" smtClean="0"/>
              <a:t>Sujets de ce thème</a:t>
            </a:r>
            <a:endParaRPr lang="fr-CA" dirty="0"/>
          </a:p>
        </p:txBody>
      </p:sp>
      <p:sp>
        <p:nvSpPr>
          <p:cNvPr id="4" name="Espace réservé du contenu 3"/>
          <p:cNvSpPr>
            <a:spLocks noGrp="1"/>
          </p:cNvSpPr>
          <p:nvPr>
            <p:ph idx="1"/>
          </p:nvPr>
        </p:nvSpPr>
        <p:spPr/>
        <p:txBody>
          <a:bodyPr/>
          <a:lstStyle/>
          <a:p>
            <a:r>
              <a:rPr lang="fr-CA" dirty="0" smtClean="0"/>
              <a:t>Rappel: vérification et bancs d’essai</a:t>
            </a:r>
          </a:p>
          <a:p>
            <a:r>
              <a:rPr lang="fr-CA" dirty="0" smtClean="0"/>
              <a:t>Le </a:t>
            </a:r>
            <a:r>
              <a:rPr lang="fr-CA" dirty="0"/>
              <a:t>plan de </a:t>
            </a:r>
            <a:r>
              <a:rPr lang="fr-CA" dirty="0" smtClean="0"/>
              <a:t>test: une stratégie pour vérifier un circuit</a:t>
            </a:r>
            <a:endParaRPr lang="fr-CA" dirty="0"/>
          </a:p>
          <a:p>
            <a:r>
              <a:rPr lang="fr-CA" dirty="0" smtClean="0"/>
              <a:t>5 qualités d’un bon ensemble de vecteurs de test</a:t>
            </a:r>
          </a:p>
          <a:p>
            <a:r>
              <a:rPr lang="fr-CA" dirty="0" smtClean="0"/>
              <a:t>L’analyse </a:t>
            </a:r>
            <a:r>
              <a:rPr lang="fr-CA" dirty="0"/>
              <a:t>statique du </a:t>
            </a:r>
            <a:r>
              <a:rPr lang="fr-CA" dirty="0" smtClean="0"/>
              <a:t>code</a:t>
            </a:r>
          </a:p>
          <a:p>
            <a:r>
              <a:rPr lang="fr-CA" dirty="0" smtClean="0"/>
              <a:t>Le suivi </a:t>
            </a:r>
            <a:r>
              <a:rPr lang="fr-CA" dirty="0"/>
              <a:t>des </a:t>
            </a:r>
            <a:r>
              <a:rPr lang="fr-CA" dirty="0" smtClean="0"/>
              <a:t>bogues</a:t>
            </a:r>
            <a:endParaRPr lang="fr-CA" dirty="0"/>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2</a:t>
            </a:fld>
            <a:endParaRPr lang="fr-CA"/>
          </a:p>
        </p:txBody>
      </p:sp>
    </p:spTree>
    <p:extLst>
      <p:ext uri="{BB962C8B-B14F-4D97-AF65-F5344CB8AC3E}">
        <p14:creationId xmlns:p14="http://schemas.microsoft.com/office/powerpoint/2010/main" val="3072265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4" descr="flot.wmf"/>
          <p:cNvPicPr>
            <a:picLocks noChangeAspect="1" noChangeArrowheads="1"/>
          </p:cNvPicPr>
          <p:nvPr/>
        </p:nvPicPr>
        <p:blipFill>
          <a:blip r:embed="rId2" cstate="print"/>
          <a:srcRect/>
          <a:stretch>
            <a:fillRect/>
          </a:stretch>
        </p:blipFill>
        <p:spPr bwMode="auto">
          <a:xfrm>
            <a:off x="6074071" y="2236788"/>
            <a:ext cx="5914732" cy="3249613"/>
          </a:xfrm>
          <a:prstGeom prst="rect">
            <a:avLst/>
          </a:prstGeom>
          <a:noFill/>
          <a:ln w="9525">
            <a:noFill/>
            <a:miter lim="800000"/>
            <a:headEnd/>
            <a:tailEnd/>
          </a:ln>
        </p:spPr>
      </p:pic>
      <p:sp>
        <p:nvSpPr>
          <p:cNvPr id="13314" name="Titre 1"/>
          <p:cNvSpPr>
            <a:spLocks noGrp="1"/>
          </p:cNvSpPr>
          <p:nvPr>
            <p:ph type="title"/>
          </p:nvPr>
        </p:nvSpPr>
        <p:spPr/>
        <p:txBody>
          <a:bodyPr/>
          <a:lstStyle/>
          <a:p>
            <a:pPr eaLnBrk="1" hangingPunct="1"/>
            <a:r>
              <a:rPr lang="fr-CA" dirty="0" smtClean="0"/>
              <a:t>La vérification d’un circuit</a:t>
            </a:r>
          </a:p>
        </p:txBody>
      </p:sp>
      <p:sp>
        <p:nvSpPr>
          <p:cNvPr id="13315" name="Espace réservé du contenu 2"/>
          <p:cNvSpPr>
            <a:spLocks noGrp="1"/>
          </p:cNvSpPr>
          <p:nvPr>
            <p:ph sz="half" idx="1"/>
          </p:nvPr>
        </p:nvSpPr>
        <p:spPr/>
        <p:txBody>
          <a:bodyPr/>
          <a:lstStyle/>
          <a:p>
            <a:pPr eaLnBrk="1" hangingPunct="1"/>
            <a:r>
              <a:rPr lang="fr-CA" dirty="0" smtClean="0"/>
              <a:t>La vérification a pour but de confirmer qu’un circuit rencontre bien ses spécifications.</a:t>
            </a:r>
          </a:p>
          <a:p>
            <a:pPr eaLnBrk="1" hangingPunct="1"/>
            <a:r>
              <a:rPr lang="fr-CA" dirty="0" smtClean="0"/>
              <a:t>La vérification complète d’un circuit est normalement </a:t>
            </a:r>
            <a:r>
              <a:rPr lang="fr-CA" u="sng" dirty="0" smtClean="0"/>
              <a:t>un problème très difficile</a:t>
            </a:r>
            <a:r>
              <a:rPr lang="fr-CA" dirty="0" smtClean="0"/>
              <a:t>.</a:t>
            </a:r>
          </a:p>
          <a:p>
            <a:pPr eaLnBrk="1" hangingPunct="1"/>
            <a:r>
              <a:rPr lang="fr-CA" dirty="0" smtClean="0"/>
              <a:t>Dans l’industrie de la conception numérique, on considère en général que le processus de vérification nécessite </a:t>
            </a:r>
            <a:r>
              <a:rPr lang="fr-CA" u="sng" dirty="0" smtClean="0"/>
              <a:t>autant d’efforts</a:t>
            </a:r>
            <a:r>
              <a:rPr lang="fr-CA" dirty="0" smtClean="0"/>
              <a:t> que le processus de conception lui-même.</a:t>
            </a:r>
          </a:p>
          <a:p>
            <a:pPr eaLnBrk="1" hangingPunct="1"/>
            <a:r>
              <a:rPr lang="fr-CA" dirty="0" smtClean="0"/>
              <a:t>La vérification d’un circuit est un art qui repose sur la maîtrise de trois principes:</a:t>
            </a:r>
          </a:p>
          <a:p>
            <a:pPr lvl="1" eaLnBrk="1" hangingPunct="1"/>
            <a:r>
              <a:rPr lang="fr-CA" dirty="0" smtClean="0"/>
              <a:t>la compréhension de la spécification;</a:t>
            </a:r>
          </a:p>
          <a:p>
            <a:pPr lvl="1" eaLnBrk="1" hangingPunct="1"/>
            <a:r>
              <a:rPr lang="fr-CA" dirty="0" smtClean="0"/>
              <a:t>le contrôle des entrées et de signaux internes du circuit à vérifier; et,</a:t>
            </a:r>
          </a:p>
          <a:p>
            <a:pPr lvl="1" eaLnBrk="1" hangingPunct="1"/>
            <a:r>
              <a:rPr lang="fr-CA" dirty="0" smtClean="0"/>
              <a:t>l’observation des sorties, des signaux internes et de l’état du circuit à vérifier.</a:t>
            </a:r>
          </a:p>
        </p:txBody>
      </p:sp>
      <p:sp>
        <p:nvSpPr>
          <p:cNvPr id="4" name="Espace réservé du numéro de diapositive 3"/>
          <p:cNvSpPr>
            <a:spLocks noGrp="1"/>
          </p:cNvSpPr>
          <p:nvPr>
            <p:ph type="sldNum" sz="quarter" idx="10"/>
          </p:nvPr>
        </p:nvSpPr>
        <p:spPr/>
        <p:txBody>
          <a:bodyPr/>
          <a:lstStyle/>
          <a:p>
            <a:pPr>
              <a:defRPr/>
            </a:pPr>
            <a:fld id="{8F91DC27-B3C2-49DE-BF1E-1DD7BC0F49A5}" type="slidenum">
              <a:rPr lang="fr-CA"/>
              <a:pPr>
                <a:defRPr/>
              </a:pPr>
              <a:t>3</a:t>
            </a:fld>
            <a:endParaRPr lang="fr-CA"/>
          </a:p>
        </p:txBody>
      </p:sp>
      <p:sp>
        <p:nvSpPr>
          <p:cNvPr id="3" name="Rectangle 2"/>
          <p:cNvSpPr/>
          <p:nvPr/>
        </p:nvSpPr>
        <p:spPr>
          <a:xfrm>
            <a:off x="7543800" y="2819400"/>
            <a:ext cx="2209800"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34" tIns="45718" rIns="91434" bIns="45718" rtlCol="0" anchor="ctr"/>
          <a:lstStyle/>
          <a:p>
            <a:pPr algn="ctr"/>
            <a:endParaRPr lang="fr-CA"/>
          </a:p>
        </p:txBody>
      </p:sp>
      <p:pic>
        <p:nvPicPr>
          <p:cNvPr id="7" name="Picture 1" descr="C:\Documents and Settings\p700065\Local Settings\Temporary Internet Files\Content.IE5\Z73K57EA\MCj04260520000[1].wmf"/>
          <p:cNvPicPr>
            <a:picLocks noChangeAspect="1" noChangeArrowheads="1"/>
          </p:cNvPicPr>
          <p:nvPr/>
        </p:nvPicPr>
        <p:blipFill>
          <a:blip r:embed="rId3" cstate="print"/>
          <a:srcRect/>
          <a:stretch>
            <a:fillRect/>
          </a:stretch>
        </p:blipFill>
        <p:spPr bwMode="auto">
          <a:xfrm>
            <a:off x="10838071" y="5426077"/>
            <a:ext cx="947529" cy="990599"/>
          </a:xfrm>
          <a:prstGeom prst="rect">
            <a:avLst/>
          </a:prstGeom>
          <a:noFill/>
          <a:ln w="9525">
            <a:noFill/>
            <a:miter lim="800000"/>
            <a:headEnd/>
            <a:tailEnd/>
          </a:ln>
        </p:spPr>
      </p:pic>
    </p:spTree>
    <p:extLst>
      <p:ext uri="{BB962C8B-B14F-4D97-AF65-F5344CB8AC3E}">
        <p14:creationId xmlns:p14="http://schemas.microsoft.com/office/powerpoint/2010/main" val="2969111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p:txBody>
          <a:bodyPr/>
          <a:lstStyle/>
          <a:p>
            <a:pPr eaLnBrk="1" hangingPunct="1"/>
            <a:r>
              <a:rPr lang="fr-CA" dirty="0" smtClean="0"/>
              <a:t>Vérification par banc d’essai</a:t>
            </a:r>
          </a:p>
        </p:txBody>
      </p:sp>
      <p:sp>
        <p:nvSpPr>
          <p:cNvPr id="14339" name="Espace réservé du contenu 2"/>
          <p:cNvSpPr>
            <a:spLocks noGrp="1"/>
          </p:cNvSpPr>
          <p:nvPr>
            <p:ph idx="1"/>
          </p:nvPr>
        </p:nvSpPr>
        <p:spPr>
          <a:xfrm>
            <a:off x="203200" y="1295400"/>
            <a:ext cx="11785600" cy="4800600"/>
          </a:xfrm>
        </p:spPr>
        <p:txBody>
          <a:bodyPr/>
          <a:lstStyle/>
          <a:p>
            <a:r>
              <a:rPr lang="fr-CA" dirty="0"/>
              <a:t>Un banc d’essai doit effectuer les tâches suivantes :</a:t>
            </a:r>
          </a:p>
          <a:p>
            <a:pPr lvl="1"/>
            <a:r>
              <a:rPr lang="fr-CA" dirty="0"/>
              <a:t>instancier le circuit à vérifier;</a:t>
            </a:r>
          </a:p>
          <a:p>
            <a:pPr lvl="1"/>
            <a:r>
              <a:rPr lang="fr-CA" dirty="0"/>
              <a:t>générer des vecteurs de test et les appliquer aux ports d’entrée du circuit;</a:t>
            </a:r>
          </a:p>
          <a:p>
            <a:pPr lvl="1"/>
            <a:r>
              <a:rPr lang="fr-CA" dirty="0"/>
              <a:t>[utile]: générer automatiquement des réponses attendues aux vecteurs de test;</a:t>
            </a:r>
          </a:p>
          <a:p>
            <a:pPr lvl="1"/>
            <a:r>
              <a:rPr lang="fr-CA" dirty="0"/>
              <a:t>[utile]: comparer les réponses du circuit aux réponses attendues</a:t>
            </a:r>
            <a:r>
              <a:rPr lang="fr-CA" dirty="0" smtClean="0"/>
              <a:t>,</a:t>
            </a:r>
            <a:br>
              <a:rPr lang="fr-CA" dirty="0" smtClean="0"/>
            </a:br>
            <a:r>
              <a:rPr lang="fr-CA" dirty="0" smtClean="0"/>
              <a:t>et </a:t>
            </a:r>
            <a:r>
              <a:rPr lang="fr-CA" dirty="0"/>
              <a:t>indiquer toute différence entre les deux par une condition </a:t>
            </a:r>
            <a:r>
              <a:rPr lang="fr-CA" dirty="0" smtClean="0"/>
              <a:t>d’erreur;</a:t>
            </a:r>
          </a:p>
          <a:p>
            <a:pPr lvl="1"/>
            <a:r>
              <a:rPr lang="fr-CA" dirty="0" smtClean="0"/>
              <a:t>[facultatif]: lire des stimuli d’un fichier et écrire les réponses dans un fichier.</a:t>
            </a:r>
            <a:endParaRPr lang="fr-CA" dirty="0"/>
          </a:p>
          <a:p>
            <a:endParaRPr lang="fr-CA" dirty="0"/>
          </a:p>
          <a:p>
            <a:endParaRPr lang="fr-CA" dirty="0"/>
          </a:p>
          <a:p>
            <a:endParaRPr lang="fr-CA" dirty="0"/>
          </a:p>
          <a:p>
            <a:pPr eaLnBrk="1" hangingPunct="1"/>
            <a:endParaRPr lang="fr-CA" dirty="0" smtClean="0"/>
          </a:p>
        </p:txBody>
      </p:sp>
      <p:sp>
        <p:nvSpPr>
          <p:cNvPr id="4" name="Espace réservé du numéro de diapositive 3"/>
          <p:cNvSpPr>
            <a:spLocks noGrp="1"/>
          </p:cNvSpPr>
          <p:nvPr>
            <p:ph type="sldNum" sz="quarter" idx="10"/>
          </p:nvPr>
        </p:nvSpPr>
        <p:spPr/>
        <p:txBody>
          <a:bodyPr/>
          <a:lstStyle/>
          <a:p>
            <a:pPr>
              <a:defRPr/>
            </a:pPr>
            <a:fld id="{B6F4A2CA-DBCF-472E-9DF0-AE9DC5643A10}" type="slidenum">
              <a:rPr lang="fr-CA"/>
              <a:pPr>
                <a:defRPr/>
              </a:pPr>
              <a:t>4</a:t>
            </a:fld>
            <a:endParaRPr lang="fr-CA"/>
          </a:p>
        </p:txBody>
      </p:sp>
      <p:pic>
        <p:nvPicPr>
          <p:cNvPr id="14341" name="Image 4" descr="bancdessai.wmf"/>
          <p:cNvPicPr>
            <a:picLocks noChangeAspect="1"/>
          </p:cNvPicPr>
          <p:nvPr/>
        </p:nvPicPr>
        <p:blipFill>
          <a:blip r:embed="rId2" cstate="print"/>
          <a:srcRect/>
          <a:stretch>
            <a:fillRect/>
          </a:stretch>
        </p:blipFill>
        <p:spPr bwMode="auto">
          <a:xfrm>
            <a:off x="1462277" y="3637040"/>
            <a:ext cx="9205727" cy="3185531"/>
          </a:xfrm>
          <a:prstGeom prst="rect">
            <a:avLst/>
          </a:prstGeom>
          <a:noFill/>
          <a:ln w="9525">
            <a:noFill/>
            <a:miter lim="800000"/>
            <a:headEnd/>
            <a:tailEnd/>
          </a:ln>
        </p:spPr>
      </p:pic>
    </p:spTree>
    <p:extLst>
      <p:ext uri="{BB962C8B-B14F-4D97-AF65-F5344CB8AC3E}">
        <p14:creationId xmlns:p14="http://schemas.microsoft.com/office/powerpoint/2010/main" val="28634517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title"/>
          </p:nvPr>
        </p:nvSpPr>
        <p:spPr/>
        <p:txBody>
          <a:bodyPr/>
          <a:lstStyle/>
          <a:p>
            <a:r>
              <a:rPr lang="fr-CA" dirty="0"/>
              <a:t>Banc d’essai complet avec observation et évaluation des réponses</a:t>
            </a:r>
            <a:endParaRPr lang="fr-CA" dirty="0" smtClean="0"/>
          </a:p>
        </p:txBody>
      </p:sp>
      <p:sp>
        <p:nvSpPr>
          <p:cNvPr id="4" name="Espace réservé du numéro de diapositive 3"/>
          <p:cNvSpPr>
            <a:spLocks noGrp="1"/>
          </p:cNvSpPr>
          <p:nvPr>
            <p:ph type="sldNum" sz="quarter" idx="10"/>
          </p:nvPr>
        </p:nvSpPr>
        <p:spPr/>
        <p:txBody>
          <a:bodyPr/>
          <a:lstStyle/>
          <a:p>
            <a:pPr>
              <a:defRPr/>
            </a:pPr>
            <a:fld id="{3522C106-82E0-451C-A96C-986CA51C5C37}" type="slidenum">
              <a:rPr lang="fr-CA"/>
              <a:pPr>
                <a:defRPr/>
              </a:pPr>
              <a:t>5</a:t>
            </a:fld>
            <a:endParaRPr lang="fr-CA"/>
          </a:p>
        </p:txBody>
      </p:sp>
      <p:sp>
        <p:nvSpPr>
          <p:cNvPr id="2057" name="Rectangle 9"/>
          <p:cNvSpPr>
            <a:spLocks noChangeArrowheads="1"/>
          </p:cNvSpPr>
          <p:nvPr/>
        </p:nvSpPr>
        <p:spPr bwMode="auto">
          <a:xfrm>
            <a:off x="1524000" y="-184666"/>
            <a:ext cx="184731" cy="369332"/>
          </a:xfrm>
          <a:prstGeom prst="rect">
            <a:avLst/>
          </a:prstGeom>
          <a:noFill/>
          <a:ln w="9525">
            <a:noFill/>
            <a:miter lim="800000"/>
            <a:headEnd/>
            <a:tailEnd/>
          </a:ln>
        </p:spPr>
        <p:txBody>
          <a:bodyPr wrap="none" anchor="ctr">
            <a:spAutoFit/>
          </a:bodyPr>
          <a:lstStyle/>
          <a:p>
            <a:endParaRPr lang="fr-CA"/>
          </a:p>
        </p:txBody>
      </p:sp>
      <p:sp>
        <p:nvSpPr>
          <p:cNvPr id="2" name="ZoneTexte 1"/>
          <p:cNvSpPr txBox="1"/>
          <p:nvPr/>
        </p:nvSpPr>
        <p:spPr>
          <a:xfrm>
            <a:off x="660400" y="1348294"/>
            <a:ext cx="4978400" cy="3985706"/>
          </a:xfrm>
          <a:prstGeom prst="rect">
            <a:avLst/>
          </a:prstGeom>
          <a:solidFill>
            <a:schemeClr val="bg1"/>
          </a:solidFill>
          <a:ln w="25400">
            <a:solidFill>
              <a:srgbClr val="00B050"/>
            </a:solidFill>
          </a:ln>
        </p:spPr>
        <p:txBody>
          <a:bodyPr wrap="square" rtlCol="0">
            <a:spAutoFit/>
          </a:bodyPr>
          <a:lstStyle/>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entity add3bitsTB is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end add3bitsTB;</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100" dirty="0" smtClean="0">
                <a:ln w="25400">
                  <a:noFill/>
                </a:ln>
                <a:latin typeface="Courier New"/>
                <a:ea typeface="Times New Roman"/>
                <a:cs typeface="Times New Roman"/>
              </a:rPr>
              <a:t>architecture </a:t>
            </a:r>
            <a:r>
              <a:rPr lang="en-US" sz="1100" dirty="0">
                <a:ln w="25400">
                  <a:noFill/>
                </a:ln>
                <a:latin typeface="Courier New"/>
                <a:ea typeface="Times New Roman"/>
                <a:cs typeface="Times New Roman"/>
              </a:rPr>
              <a:t>arch5 of add3bitsTB is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signal </a:t>
            </a:r>
            <a:r>
              <a:rPr lang="en-US" sz="1100" dirty="0" err="1">
                <a:ln w="25400">
                  <a:noFill/>
                </a:ln>
                <a:latin typeface="Courier New"/>
                <a:ea typeface="Times New Roman"/>
                <a:cs typeface="Times New Roman"/>
              </a:rPr>
              <a:t>Cin</a:t>
            </a:r>
            <a:r>
              <a:rPr lang="en-US" sz="1100" dirty="0">
                <a:ln w="25400">
                  <a:noFill/>
                </a:ln>
                <a:latin typeface="Courier New"/>
                <a:ea typeface="Times New Roman"/>
                <a:cs typeface="Times New Roman"/>
              </a:rPr>
              <a:t>, X, Y : </a:t>
            </a:r>
            <a:r>
              <a:rPr lang="en-US" sz="1100" dirty="0" err="1">
                <a:ln w="25400">
                  <a:noFill/>
                </a:ln>
                <a:latin typeface="Courier New"/>
                <a:ea typeface="Times New Roman"/>
                <a:cs typeface="Times New Roman"/>
              </a:rPr>
              <a:t>std_logic</a:t>
            </a:r>
            <a:r>
              <a:rPr lang="en-US" sz="1100" dirty="0">
                <a:ln w="25400">
                  <a:noFill/>
                </a:ln>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signal </a:t>
            </a:r>
            <a:r>
              <a:rPr lang="en-US" sz="1100" dirty="0" err="1">
                <a:ln w="25400">
                  <a:noFill/>
                </a:ln>
                <a:latin typeface="Courier New"/>
                <a:ea typeface="Times New Roman"/>
                <a:cs typeface="Times New Roman"/>
              </a:rPr>
              <a:t>Cout</a:t>
            </a:r>
            <a:r>
              <a:rPr lang="en-US" sz="1100" dirty="0">
                <a:ln w="25400">
                  <a:noFill/>
                </a:ln>
                <a:latin typeface="Courier New"/>
                <a:ea typeface="Times New Roman"/>
                <a:cs typeface="Times New Roman"/>
              </a:rPr>
              <a:t>, S : </a:t>
            </a:r>
            <a:r>
              <a:rPr lang="en-US" sz="1100" dirty="0" err="1">
                <a:ln w="25400">
                  <a:noFill/>
                </a:ln>
                <a:latin typeface="Courier New"/>
                <a:ea typeface="Times New Roman"/>
                <a:cs typeface="Times New Roman"/>
              </a:rPr>
              <a:t>std_logic</a:t>
            </a:r>
            <a:r>
              <a:rPr lang="en-US" sz="1100" dirty="0">
                <a:ln w="25400">
                  <a:noFill/>
                </a:ln>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function somme3bits(</a:t>
            </a:r>
            <a:r>
              <a:rPr lang="en-US" sz="1100" dirty="0" err="1">
                <a:ln w="25400">
                  <a:noFill/>
                </a:ln>
                <a:latin typeface="Courier New"/>
                <a:ea typeface="Times New Roman"/>
                <a:cs typeface="Times New Roman"/>
              </a:rPr>
              <a:t>vec</a:t>
            </a:r>
            <a:r>
              <a:rPr lang="en-US" sz="1100" dirty="0">
                <a:ln w="25400">
                  <a:noFill/>
                </a:ln>
                <a:latin typeface="Courier New"/>
                <a:ea typeface="Times New Roman"/>
                <a:cs typeface="Times New Roman"/>
              </a:rPr>
              <a:t>: </a:t>
            </a:r>
            <a:r>
              <a:rPr lang="en-US" sz="1100" dirty="0" err="1">
                <a:ln w="25400">
                  <a:noFill/>
                </a:ln>
                <a:latin typeface="Courier New"/>
                <a:ea typeface="Times New Roman"/>
                <a:cs typeface="Times New Roman"/>
              </a:rPr>
              <a:t>std_logic_vector</a:t>
            </a:r>
            <a:r>
              <a:rPr lang="en-US" sz="1100" dirty="0">
                <a:ln w="25400">
                  <a:noFill/>
                </a:ln>
                <a:latin typeface="Courier New"/>
                <a:ea typeface="Times New Roman"/>
                <a:cs typeface="Times New Roman"/>
              </a:rPr>
              <a:t>(2 </a:t>
            </a:r>
            <a:r>
              <a:rPr lang="en-US" sz="1100" dirty="0" err="1">
                <a:ln w="25400">
                  <a:noFill/>
                </a:ln>
                <a:latin typeface="Courier New"/>
                <a:ea typeface="Times New Roman"/>
                <a:cs typeface="Times New Roman"/>
              </a:rPr>
              <a:t>downto</a:t>
            </a:r>
            <a:r>
              <a:rPr lang="en-US" sz="1100" dirty="0">
                <a:ln w="25400">
                  <a:noFill/>
                </a:ln>
                <a:latin typeface="Courier New"/>
                <a:ea typeface="Times New Roman"/>
                <a:cs typeface="Times New Roman"/>
              </a:rPr>
              <a:t> 0)) return </a:t>
            </a:r>
            <a:r>
              <a:rPr lang="en-US" sz="1100" dirty="0" err="1">
                <a:ln w="25400">
                  <a:noFill/>
                </a:ln>
                <a:latin typeface="Courier New"/>
                <a:ea typeface="Times New Roman"/>
                <a:cs typeface="Times New Roman"/>
              </a:rPr>
              <a:t>std_logic_vector</a:t>
            </a:r>
            <a:r>
              <a:rPr lang="en-US" sz="1100" dirty="0">
                <a:ln w="25400">
                  <a:noFill/>
                </a:ln>
                <a:latin typeface="Courier New"/>
                <a:ea typeface="Times New Roman"/>
                <a:cs typeface="Times New Roman"/>
              </a:rPr>
              <a:t> is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variable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a:t>
            </a:r>
            <a:r>
              <a:rPr lang="en-US" sz="1100" dirty="0" err="1">
                <a:ln w="25400">
                  <a:noFill/>
                </a:ln>
                <a:latin typeface="Courier New"/>
                <a:ea typeface="Times New Roman"/>
                <a:cs typeface="Times New Roman"/>
              </a:rPr>
              <a:t>std_logic_vector</a:t>
            </a:r>
            <a:r>
              <a:rPr lang="en-US" sz="1100" dirty="0">
                <a:ln w="25400">
                  <a:noFill/>
                </a:ln>
                <a:latin typeface="Courier New"/>
                <a:ea typeface="Times New Roman"/>
                <a:cs typeface="Times New Roman"/>
              </a:rPr>
              <a:t>(1 </a:t>
            </a:r>
            <a:r>
              <a:rPr lang="en-US" sz="1100" dirty="0" err="1">
                <a:ln w="25400">
                  <a:noFill/>
                </a:ln>
                <a:latin typeface="Courier New"/>
                <a:ea typeface="Times New Roman"/>
                <a:cs typeface="Times New Roman"/>
              </a:rPr>
              <a:t>downto</a:t>
            </a:r>
            <a:r>
              <a:rPr lang="en-US" sz="1100" dirty="0">
                <a:ln w="25400">
                  <a:noFill/>
                </a:ln>
                <a:latin typeface="Courier New"/>
                <a:ea typeface="Times New Roman"/>
                <a:cs typeface="Times New Roman"/>
              </a:rPr>
              <a:t> 0);</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begin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case </a:t>
            </a:r>
            <a:r>
              <a:rPr lang="en-US" sz="1100" dirty="0" err="1">
                <a:ln w="25400">
                  <a:noFill/>
                </a:ln>
                <a:latin typeface="Courier New"/>
                <a:ea typeface="Times New Roman"/>
                <a:cs typeface="Times New Roman"/>
              </a:rPr>
              <a:t>vec</a:t>
            </a:r>
            <a:r>
              <a:rPr lang="en-US" sz="1100" dirty="0">
                <a:ln w="25400">
                  <a:noFill/>
                </a:ln>
                <a:latin typeface="Courier New"/>
                <a:ea typeface="Times New Roman"/>
                <a:cs typeface="Times New Roman"/>
              </a:rPr>
              <a:t> is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when "000" =&gt;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"00";</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when "001" | "010" | "100"  =&gt;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"01";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when "011" | "110" | "101"  =&gt;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"10";</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when "111" =&gt;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"11";</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when others =&gt;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 := "XX";</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case;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return </a:t>
            </a:r>
            <a:r>
              <a:rPr lang="en-US" sz="1100" dirty="0" err="1">
                <a:ln w="25400">
                  <a:noFill/>
                </a:ln>
                <a:latin typeface="Courier New"/>
                <a:ea typeface="Times New Roman"/>
                <a:cs typeface="Times New Roman"/>
              </a:rPr>
              <a:t>lasomme</a:t>
            </a:r>
            <a:r>
              <a:rPr lang="en-US" sz="1100" dirty="0">
                <a:ln w="25400">
                  <a:noFill/>
                </a:ln>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end somme3bits;</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p:txBody>
      </p:sp>
      <p:sp>
        <p:nvSpPr>
          <p:cNvPr id="10" name="ZoneTexte 9"/>
          <p:cNvSpPr txBox="1"/>
          <p:nvPr/>
        </p:nvSpPr>
        <p:spPr>
          <a:xfrm>
            <a:off x="6553201" y="1348294"/>
            <a:ext cx="5435600" cy="3985706"/>
          </a:xfrm>
          <a:prstGeom prst="rect">
            <a:avLst/>
          </a:prstGeom>
          <a:noFill/>
          <a:ln w="25400">
            <a:solidFill>
              <a:srgbClr val="00B050"/>
            </a:solidFill>
          </a:ln>
        </p:spPr>
        <p:txBody>
          <a:bodyPr wrap="square" rtlCol="0">
            <a:spAutoFit/>
          </a:bodyPr>
          <a:lstStyle/>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begin</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UUT : entity </a:t>
            </a:r>
            <a:r>
              <a:rPr lang="en-US" sz="1100" dirty="0" smtClean="0">
                <a:ln w="25400">
                  <a:noFill/>
                </a:ln>
                <a:latin typeface="Courier New"/>
                <a:ea typeface="Times New Roman"/>
                <a:cs typeface="Times New Roman"/>
              </a:rPr>
              <a:t>add3bits(</a:t>
            </a:r>
            <a:r>
              <a:rPr lang="en-US" sz="1100" dirty="0" err="1" smtClean="0">
                <a:ln w="25400">
                  <a:noFill/>
                </a:ln>
                <a:latin typeface="Courier New"/>
                <a:ea typeface="Times New Roman"/>
                <a:cs typeface="Times New Roman"/>
              </a:rPr>
              <a:t>flotdonnees</a:t>
            </a:r>
            <a:r>
              <a:rPr lang="en-US" sz="1100" dirty="0" smtClean="0">
                <a:ln w="25400">
                  <a:noFill/>
                </a:ln>
                <a:latin typeface="Courier New"/>
                <a:ea typeface="Times New Roman"/>
                <a:cs typeface="Times New Roman"/>
              </a:rPr>
              <a:t>)</a:t>
            </a:r>
          </a:p>
          <a:p>
            <a:pPr marL="0" marR="0">
              <a:spcBef>
                <a:spcPts val="0"/>
              </a:spcBef>
              <a:spcAft>
                <a:spcPts val="0"/>
              </a:spcAft>
              <a:tabLst>
                <a:tab pos="228600" algn="l"/>
                <a:tab pos="457200" algn="l"/>
                <a:tab pos="685800" algn="l"/>
                <a:tab pos="914400" algn="l"/>
                <a:tab pos="1143000" algn="l"/>
              </a:tabLst>
            </a:pPr>
            <a:r>
              <a:rPr lang="en-US" sz="1100" dirty="0" smtClean="0">
                <a:ln w="25400">
                  <a:noFill/>
                </a:ln>
                <a:latin typeface="Courier New"/>
                <a:ea typeface="Times New Roman"/>
                <a:cs typeface="Times New Roman"/>
              </a:rPr>
              <a:t>			port </a:t>
            </a:r>
            <a:r>
              <a:rPr lang="en-US" sz="1100" dirty="0">
                <a:ln w="25400">
                  <a:noFill/>
                </a:ln>
                <a:latin typeface="Courier New"/>
                <a:ea typeface="Times New Roman"/>
                <a:cs typeface="Times New Roman"/>
              </a:rPr>
              <a:t>map (</a:t>
            </a:r>
            <a:r>
              <a:rPr lang="en-US" sz="1100" dirty="0" err="1">
                <a:ln w="25400">
                  <a:noFill/>
                </a:ln>
                <a:latin typeface="Courier New"/>
                <a:ea typeface="Times New Roman"/>
                <a:cs typeface="Times New Roman"/>
              </a:rPr>
              <a:t>Cin</a:t>
            </a:r>
            <a:r>
              <a:rPr lang="en-US" sz="1100" dirty="0">
                <a:ln w="25400">
                  <a:noFill/>
                </a:ln>
                <a:latin typeface="Courier New"/>
                <a:ea typeface="Times New Roman"/>
                <a:cs typeface="Times New Roman"/>
              </a:rPr>
              <a:t>, X, Y, </a:t>
            </a:r>
            <a:r>
              <a:rPr lang="en-US" sz="1100" dirty="0" err="1">
                <a:ln w="25400">
                  <a:noFill/>
                </a:ln>
                <a:latin typeface="Courier New"/>
                <a:ea typeface="Times New Roman"/>
                <a:cs typeface="Times New Roman"/>
              </a:rPr>
              <a:t>Cout</a:t>
            </a:r>
            <a:r>
              <a:rPr lang="en-US" sz="1100" dirty="0">
                <a:ln w="25400">
                  <a:noFill/>
                </a:ln>
                <a:latin typeface="Courier New"/>
                <a:ea typeface="Times New Roman"/>
                <a:cs typeface="Times New Roman"/>
              </a:rPr>
              <a:t>, 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r>
              <a:rPr lang="en-US" sz="1100" dirty="0" smtClean="0">
                <a:ln w="25400">
                  <a:noFill/>
                </a:ln>
                <a:latin typeface="Courier New"/>
                <a:ea typeface="Times New Roman"/>
                <a:cs typeface="Times New Roman"/>
              </a:rPr>
              <a:t>process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variable </a:t>
            </a:r>
            <a:r>
              <a:rPr lang="en-US" sz="1100" dirty="0" err="1">
                <a:ln w="25400">
                  <a:noFill/>
                </a:ln>
                <a:latin typeface="Courier New"/>
                <a:ea typeface="Times New Roman"/>
                <a:cs typeface="Times New Roman"/>
              </a:rPr>
              <a:t>stim</a:t>
            </a:r>
            <a:r>
              <a:rPr lang="en-US" sz="1100" dirty="0">
                <a:ln w="25400">
                  <a:noFill/>
                </a:ln>
                <a:latin typeface="Courier New"/>
                <a:ea typeface="Times New Roman"/>
                <a:cs typeface="Times New Roman"/>
              </a:rPr>
              <a:t> : </a:t>
            </a:r>
            <a:r>
              <a:rPr lang="en-US" sz="1100" dirty="0" err="1">
                <a:ln w="25400">
                  <a:noFill/>
                </a:ln>
                <a:latin typeface="Courier New"/>
                <a:ea typeface="Times New Roman"/>
                <a:cs typeface="Times New Roman"/>
              </a:rPr>
              <a:t>std_logic_vector</a:t>
            </a:r>
            <a:r>
              <a:rPr lang="en-US" sz="1100" dirty="0">
                <a:ln w="25400">
                  <a:noFill/>
                </a:ln>
                <a:latin typeface="Courier New"/>
                <a:ea typeface="Times New Roman"/>
                <a:cs typeface="Times New Roman"/>
              </a:rPr>
              <a:t>(2 </a:t>
            </a:r>
            <a:r>
              <a:rPr lang="en-US" sz="1100" dirty="0" err="1">
                <a:ln w="25400">
                  <a:noFill/>
                </a:ln>
                <a:latin typeface="Courier New"/>
                <a:ea typeface="Times New Roman"/>
                <a:cs typeface="Times New Roman"/>
              </a:rPr>
              <a:t>downto</a:t>
            </a:r>
            <a:r>
              <a:rPr lang="en-US" sz="1100" dirty="0">
                <a:ln w="25400">
                  <a:noFill/>
                </a:ln>
                <a:latin typeface="Courier New"/>
                <a:ea typeface="Times New Roman"/>
                <a:cs typeface="Times New Roman"/>
              </a:rPr>
              <a:t> 0);</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begin</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for k in 0 to 7 loop</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r>
              <a:rPr lang="en-US" sz="1100" dirty="0" err="1">
                <a:ln w="25400">
                  <a:noFill/>
                </a:ln>
                <a:latin typeface="Courier New"/>
                <a:ea typeface="Times New Roman"/>
                <a:cs typeface="Times New Roman"/>
              </a:rPr>
              <a:t>Cin</a:t>
            </a:r>
            <a:r>
              <a:rPr lang="en-US" sz="1100" dirty="0">
                <a:ln w="25400">
                  <a:noFill/>
                </a:ln>
                <a:latin typeface="Courier New"/>
                <a:ea typeface="Times New Roman"/>
                <a:cs typeface="Times New Roman"/>
              </a:rPr>
              <a:t>, Y, X) &lt;= </a:t>
            </a:r>
            <a:r>
              <a:rPr lang="en-US" sz="1100" dirty="0" err="1">
                <a:ln w="25400">
                  <a:noFill/>
                </a:ln>
                <a:latin typeface="Courier New"/>
                <a:ea typeface="Times New Roman"/>
                <a:cs typeface="Times New Roman"/>
              </a:rPr>
              <a:t>to_unsigned</a:t>
            </a:r>
            <a:r>
              <a:rPr lang="en-US" sz="1100" dirty="0">
                <a:ln w="25400">
                  <a:noFill/>
                </a:ln>
                <a:latin typeface="Courier New"/>
                <a:ea typeface="Times New Roman"/>
                <a:cs typeface="Times New Roman"/>
              </a:rPr>
              <a:t>(k, 3);</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wait for 10 ns;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assert somme3bits(</a:t>
            </a:r>
            <a:r>
              <a:rPr lang="en-US" sz="1100" dirty="0" err="1">
                <a:ln w="25400">
                  <a:noFill/>
                </a:ln>
                <a:latin typeface="Courier New"/>
                <a:ea typeface="Times New Roman"/>
                <a:cs typeface="Times New Roman"/>
              </a:rPr>
              <a:t>Cin</a:t>
            </a:r>
            <a:r>
              <a:rPr lang="en-US" sz="1100" dirty="0">
                <a:ln w="25400">
                  <a:noFill/>
                </a:ln>
                <a:latin typeface="Courier New"/>
                <a:ea typeface="Times New Roman"/>
                <a:cs typeface="Times New Roman"/>
              </a:rPr>
              <a:t> &amp; Y &amp; X) = </a:t>
            </a:r>
            <a:r>
              <a:rPr lang="en-US" sz="1100" dirty="0" err="1">
                <a:ln w="25400">
                  <a:noFill/>
                </a:ln>
                <a:latin typeface="Courier New"/>
                <a:ea typeface="Times New Roman"/>
                <a:cs typeface="Times New Roman"/>
              </a:rPr>
              <a:t>Cout</a:t>
            </a:r>
            <a:r>
              <a:rPr lang="en-US" sz="1100" dirty="0">
                <a:ln w="25400">
                  <a:noFill/>
                </a:ln>
                <a:latin typeface="Courier New"/>
                <a:ea typeface="Times New Roman"/>
                <a:cs typeface="Times New Roman"/>
              </a:rPr>
              <a:t> &amp; 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report "</a:t>
            </a:r>
            <a:r>
              <a:rPr lang="en-US" sz="1100" dirty="0" err="1">
                <a:ln w="25400">
                  <a:noFill/>
                </a:ln>
                <a:latin typeface="Courier New"/>
                <a:ea typeface="Times New Roman"/>
                <a:cs typeface="Times New Roman"/>
              </a:rPr>
              <a:t>erreur</a:t>
            </a:r>
            <a:r>
              <a:rPr lang="en-US" sz="1100" dirty="0">
                <a:ln w="25400">
                  <a:noFill/>
                </a:ln>
                <a:latin typeface="Courier New"/>
                <a:ea typeface="Times New Roman"/>
                <a:cs typeface="Times New Roman"/>
              </a:rPr>
              <a:t> pour </a:t>
            </a:r>
            <a:r>
              <a:rPr lang="en-US" sz="1100" dirty="0" err="1">
                <a:ln w="25400">
                  <a:noFill/>
                </a:ln>
                <a:latin typeface="Courier New"/>
                <a:ea typeface="Times New Roman"/>
                <a:cs typeface="Times New Roman"/>
              </a:rPr>
              <a:t>l'entrée</a:t>
            </a: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&amp; </a:t>
            </a:r>
            <a:r>
              <a:rPr lang="en-US" sz="1100" dirty="0" err="1">
                <a:ln w="25400">
                  <a:noFill/>
                </a:ln>
                <a:latin typeface="Courier New"/>
                <a:ea typeface="Times New Roman"/>
                <a:cs typeface="Times New Roman"/>
              </a:rPr>
              <a:t>integer'image</a:t>
            </a:r>
            <a:r>
              <a:rPr lang="en-US" sz="1100" dirty="0">
                <a:ln w="25400">
                  <a:noFill/>
                </a:ln>
                <a:latin typeface="Courier New"/>
                <a:ea typeface="Times New Roman"/>
                <a:cs typeface="Times New Roman"/>
              </a:rPr>
              <a:t>(k) severity warning;</a:t>
            </a:r>
          </a:p>
          <a:p>
            <a:pPr marL="0" marR="0">
              <a:spcBef>
                <a:spcPts val="0"/>
              </a:spcBef>
              <a:spcAft>
                <a:spcPts val="0"/>
              </a:spcAft>
              <a:tabLst>
                <a:tab pos="228600" algn="l"/>
                <a:tab pos="457200" algn="l"/>
                <a:tab pos="685800" algn="l"/>
                <a:tab pos="914400" algn="l"/>
                <a:tab pos="1143000" algn="l"/>
              </a:tabLst>
            </a:pPr>
            <a:endParaRPr lang="en-US" sz="1100" dirty="0">
              <a:ln w="25400">
                <a:noFill/>
              </a:ln>
              <a:latin typeface="Courier New"/>
              <a:ea typeface="Times New Roman"/>
              <a:cs typeface="Times New Roman"/>
            </a:endParaRP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loop;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report "simulation </a:t>
            </a:r>
            <a:r>
              <a:rPr lang="en-US" sz="1100" dirty="0" err="1">
                <a:ln w="25400">
                  <a:noFill/>
                </a:ln>
                <a:latin typeface="Courier New"/>
                <a:ea typeface="Times New Roman"/>
                <a:cs typeface="Times New Roman"/>
              </a:rPr>
              <a:t>terminée</a:t>
            </a:r>
            <a:r>
              <a:rPr lang="en-US" sz="1100" dirty="0">
                <a:ln w="25400">
                  <a:noFill/>
                </a:ln>
                <a:latin typeface="Courier New"/>
                <a:ea typeface="Times New Roman"/>
                <a:cs typeface="Times New Roman"/>
              </a:rPr>
              <a:t>" severity failure;</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end process;</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	</a:t>
            </a:r>
          </a:p>
          <a:p>
            <a:pPr marL="0" marR="0">
              <a:spcBef>
                <a:spcPts val="0"/>
              </a:spcBef>
              <a:spcAft>
                <a:spcPts val="0"/>
              </a:spcAft>
              <a:tabLst>
                <a:tab pos="228600" algn="l"/>
                <a:tab pos="457200" algn="l"/>
                <a:tab pos="685800" algn="l"/>
                <a:tab pos="914400" algn="l"/>
                <a:tab pos="1143000" algn="l"/>
              </a:tabLst>
            </a:pPr>
            <a:r>
              <a:rPr lang="en-US" sz="1100" dirty="0">
                <a:ln w="25400">
                  <a:noFill/>
                </a:ln>
                <a:latin typeface="Courier New"/>
                <a:ea typeface="Times New Roman"/>
                <a:cs typeface="Times New Roman"/>
              </a:rPr>
              <a:t>end arch5</a:t>
            </a:r>
            <a:r>
              <a:rPr lang="en-US" sz="1100" dirty="0" smtClean="0">
                <a:ln w="25400">
                  <a:noFill/>
                </a:ln>
                <a:latin typeface="Courier New"/>
                <a:ea typeface="Times New Roman"/>
                <a:cs typeface="Times New Roman"/>
              </a:rPr>
              <a:t>;</a:t>
            </a:r>
            <a:endParaRPr lang="en-US" sz="1100" dirty="0">
              <a:ln w="25400">
                <a:noFill/>
              </a:ln>
              <a:latin typeface="Courier New"/>
              <a:ea typeface="Times New Roman"/>
              <a:cs typeface="Times New Roman"/>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696859448"/>
              </p:ext>
            </p:extLst>
          </p:nvPr>
        </p:nvGraphicFramePr>
        <p:xfrm>
          <a:off x="1495065" y="5462544"/>
          <a:ext cx="3457935" cy="1319256"/>
        </p:xfrm>
        <a:graphic>
          <a:graphicData uri="http://schemas.openxmlformats.org/presentationml/2006/ole">
            <mc:AlternateContent xmlns:mc="http://schemas.openxmlformats.org/markup-compatibility/2006">
              <mc:Choice xmlns:v="urn:schemas-microsoft-com:vml" Requires="v">
                <p:oleObj spid="_x0000_s3098" name="Visio" r:id="rId3" imgW="2854459" imgH="1059775" progId="Visio.Drawing.11">
                  <p:embed/>
                </p:oleObj>
              </mc:Choice>
              <mc:Fallback>
                <p:oleObj name="Visio" r:id="rId3" imgW="2854459" imgH="1059775"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5065" y="5462544"/>
                        <a:ext cx="3457935" cy="1319256"/>
                      </a:xfrm>
                      <a:prstGeom prst="rect">
                        <a:avLst/>
                      </a:prstGeom>
                      <a:solidFill>
                        <a:schemeClr val="bg1"/>
                      </a:solidFill>
                      <a:ln w="25400">
                        <a:solidFill>
                          <a:schemeClr val="accent1"/>
                        </a:solidFill>
                      </a:ln>
                      <a:extLst/>
                    </p:spPr>
                  </p:pic>
                </p:oleObj>
              </mc:Fallback>
            </mc:AlternateContent>
          </a:graphicData>
        </a:graphic>
      </p:graphicFrame>
    </p:spTree>
    <p:extLst>
      <p:ext uri="{BB962C8B-B14F-4D97-AF65-F5344CB8AC3E}">
        <p14:creationId xmlns:p14="http://schemas.microsoft.com/office/powerpoint/2010/main" val="1741468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re 3"/>
          <p:cNvSpPr>
            <a:spLocks noGrp="1"/>
          </p:cNvSpPr>
          <p:nvPr>
            <p:ph type="title"/>
          </p:nvPr>
        </p:nvSpPr>
        <p:spPr/>
        <p:txBody>
          <a:bodyPr/>
          <a:lstStyle/>
          <a:p>
            <a:r>
              <a:rPr lang="fr-CA" dirty="0" smtClean="0"/>
              <a:t>Vérification hiérarchique</a:t>
            </a:r>
          </a:p>
        </p:txBody>
      </p:sp>
      <p:sp>
        <p:nvSpPr>
          <p:cNvPr id="47107" name="Espace réservé du contenu 4"/>
          <p:cNvSpPr>
            <a:spLocks noGrp="1"/>
          </p:cNvSpPr>
          <p:nvPr>
            <p:ph idx="1"/>
          </p:nvPr>
        </p:nvSpPr>
        <p:spPr/>
        <p:txBody>
          <a:bodyPr/>
          <a:lstStyle/>
          <a:p>
            <a:r>
              <a:rPr lang="fr-CA" dirty="0" smtClean="0"/>
              <a:t>Une approche hiérarchique correspond à la structure du système et simplifie l’effort de vérification.</a:t>
            </a:r>
          </a:p>
          <a:p>
            <a:r>
              <a:rPr lang="fr-CA" dirty="0"/>
              <a:t>Trois niveaux:</a:t>
            </a:r>
          </a:p>
          <a:p>
            <a:pPr lvl="1"/>
            <a:r>
              <a:rPr lang="fr-CA" u="sng" dirty="0"/>
              <a:t>Modules</a:t>
            </a:r>
            <a:r>
              <a:rPr lang="fr-CA" dirty="0"/>
              <a:t> (p. ex. additionneur ou décodeur</a:t>
            </a:r>
            <a:r>
              <a:rPr lang="fr-CA" dirty="0" smtClean="0"/>
              <a:t>):</a:t>
            </a:r>
          </a:p>
          <a:p>
            <a:pPr lvl="2"/>
            <a:r>
              <a:rPr lang="fr-CA" dirty="0" smtClean="0"/>
              <a:t>comportement </a:t>
            </a:r>
            <a:r>
              <a:rPr lang="fr-CA" dirty="0"/>
              <a:t>simple, pleine visibilité, test </a:t>
            </a:r>
            <a:r>
              <a:rPr lang="fr-CA" dirty="0" smtClean="0"/>
              <a:t>exhaustif</a:t>
            </a:r>
          </a:p>
          <a:p>
            <a:pPr lvl="2"/>
            <a:r>
              <a:rPr lang="en-US" dirty="0" smtClean="0"/>
              <a:t>{</a:t>
            </a:r>
            <a:r>
              <a:rPr lang="en-US" i="1" dirty="0" smtClean="0"/>
              <a:t>g</a:t>
            </a:r>
            <a:r>
              <a:rPr lang="fr-CA" i="1" dirty="0" err="1"/>
              <a:t>énie</a:t>
            </a:r>
            <a:r>
              <a:rPr lang="fr-CA" i="1" dirty="0"/>
              <a:t> logiciel: test unitaire</a:t>
            </a:r>
            <a:r>
              <a:rPr lang="en-US" dirty="0"/>
              <a:t>}</a:t>
            </a:r>
            <a:endParaRPr lang="fr-CA" dirty="0"/>
          </a:p>
          <a:p>
            <a:pPr lvl="1"/>
            <a:r>
              <a:rPr lang="fr-CA" u="sng" dirty="0"/>
              <a:t>Unités</a:t>
            </a:r>
            <a:r>
              <a:rPr lang="fr-CA" dirty="0"/>
              <a:t> (p. ex. une UAL</a:t>
            </a:r>
            <a:r>
              <a:rPr lang="fr-CA" dirty="0" smtClean="0"/>
              <a:t>):</a:t>
            </a:r>
          </a:p>
          <a:p>
            <a:pPr lvl="2"/>
            <a:r>
              <a:rPr lang="fr-CA" dirty="0" smtClean="0"/>
              <a:t>choisir </a:t>
            </a:r>
            <a:r>
              <a:rPr lang="fr-CA" dirty="0"/>
              <a:t>des vecteurs de test à partir des </a:t>
            </a:r>
            <a:r>
              <a:rPr lang="fr-CA" dirty="0" smtClean="0"/>
              <a:t>spécifications</a:t>
            </a:r>
          </a:p>
          <a:p>
            <a:pPr lvl="2"/>
            <a:r>
              <a:rPr lang="fr-CA" dirty="0" smtClean="0"/>
              <a:t>bonne visibilité </a:t>
            </a:r>
            <a:r>
              <a:rPr lang="fr-CA" dirty="0"/>
              <a:t>de l’interface entre les </a:t>
            </a:r>
            <a:r>
              <a:rPr lang="fr-CA" dirty="0" smtClean="0"/>
              <a:t>modules</a:t>
            </a:r>
          </a:p>
          <a:p>
            <a:pPr lvl="2"/>
            <a:r>
              <a:rPr lang="fr-CA" dirty="0" smtClean="0"/>
              <a:t>vérification </a:t>
            </a:r>
            <a:r>
              <a:rPr lang="fr-CA" dirty="0"/>
              <a:t>des interactions entre les </a:t>
            </a:r>
            <a:r>
              <a:rPr lang="fr-CA" dirty="0" smtClean="0"/>
              <a:t>modules</a:t>
            </a:r>
          </a:p>
          <a:p>
            <a:pPr lvl="2"/>
            <a:r>
              <a:rPr lang="en-US" dirty="0" smtClean="0"/>
              <a:t>{</a:t>
            </a:r>
            <a:r>
              <a:rPr lang="en-US" i="1" dirty="0" smtClean="0"/>
              <a:t>g</a:t>
            </a:r>
            <a:r>
              <a:rPr lang="fr-CA" i="1" dirty="0" err="1"/>
              <a:t>énie</a:t>
            </a:r>
            <a:r>
              <a:rPr lang="fr-CA" i="1" dirty="0"/>
              <a:t> logiciel: test d’intégration</a:t>
            </a:r>
            <a:r>
              <a:rPr lang="en-US" dirty="0"/>
              <a:t>}</a:t>
            </a:r>
            <a:endParaRPr lang="fr-CA" dirty="0"/>
          </a:p>
          <a:p>
            <a:pPr lvl="1"/>
            <a:r>
              <a:rPr lang="fr-CA" u="sng" dirty="0" smtClean="0"/>
              <a:t>Système</a:t>
            </a:r>
            <a:r>
              <a:rPr lang="fr-CA" dirty="0" smtClean="0"/>
              <a:t>:</a:t>
            </a:r>
          </a:p>
          <a:p>
            <a:pPr lvl="2"/>
            <a:r>
              <a:rPr lang="fr-CA" dirty="0" smtClean="0"/>
              <a:t>vérifier </a:t>
            </a:r>
            <a:r>
              <a:rPr lang="fr-CA" dirty="0"/>
              <a:t>les fonctionnalités de haut </a:t>
            </a:r>
            <a:r>
              <a:rPr lang="fr-CA" dirty="0" smtClean="0"/>
              <a:t>niveau</a:t>
            </a:r>
          </a:p>
          <a:p>
            <a:pPr lvl="2"/>
            <a:r>
              <a:rPr lang="fr-CA" dirty="0" smtClean="0"/>
              <a:t>vérifier </a:t>
            </a:r>
            <a:r>
              <a:rPr lang="fr-CA" dirty="0"/>
              <a:t>que les interconnections entre les unités sont </a:t>
            </a:r>
            <a:r>
              <a:rPr lang="fr-CA" dirty="0" smtClean="0"/>
              <a:t>correctes</a:t>
            </a:r>
          </a:p>
          <a:p>
            <a:pPr lvl="2"/>
            <a:r>
              <a:rPr lang="en-US" dirty="0" smtClean="0"/>
              <a:t>{</a:t>
            </a:r>
            <a:r>
              <a:rPr lang="en-US" i="1" dirty="0" smtClean="0"/>
              <a:t>g</a:t>
            </a:r>
            <a:r>
              <a:rPr lang="fr-CA" i="1" dirty="0" err="1"/>
              <a:t>énie</a:t>
            </a:r>
            <a:r>
              <a:rPr lang="fr-CA" i="1" dirty="0"/>
              <a:t> logiciel: test de système</a:t>
            </a:r>
            <a:r>
              <a:rPr lang="en-US" dirty="0"/>
              <a:t>}</a:t>
            </a:r>
            <a:endParaRPr lang="fr-CA" dirty="0"/>
          </a:p>
          <a:p>
            <a:endParaRPr lang="fr-CA" dirty="0" smtClean="0"/>
          </a:p>
        </p:txBody>
      </p:sp>
      <p:sp>
        <p:nvSpPr>
          <p:cNvPr id="3" name="Espace réservé du numéro de diapositive 2"/>
          <p:cNvSpPr>
            <a:spLocks noGrp="1"/>
          </p:cNvSpPr>
          <p:nvPr>
            <p:ph type="sldNum" sz="quarter" idx="10"/>
          </p:nvPr>
        </p:nvSpPr>
        <p:spPr/>
        <p:txBody>
          <a:bodyPr/>
          <a:lstStyle/>
          <a:p>
            <a:pPr>
              <a:defRPr/>
            </a:pPr>
            <a:fld id="{966E8716-5D19-4874-B4E8-301B2FDBBC95}" type="slidenum">
              <a:rPr lang="fr-CA"/>
              <a:pPr>
                <a:defRPr/>
              </a:pPr>
              <a:t>6</a:t>
            </a:fld>
            <a:endParaRPr lang="fr-CA"/>
          </a:p>
        </p:txBody>
      </p:sp>
    </p:spTree>
    <p:extLst>
      <p:ext uri="{BB962C8B-B14F-4D97-AF65-F5344CB8AC3E}">
        <p14:creationId xmlns:p14="http://schemas.microsoft.com/office/powerpoint/2010/main" val="3416311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3"/>
          <p:cNvSpPr>
            <a:spLocks noGrp="1"/>
          </p:cNvSpPr>
          <p:nvPr>
            <p:ph type="title"/>
          </p:nvPr>
        </p:nvSpPr>
        <p:spPr/>
        <p:txBody>
          <a:bodyPr/>
          <a:lstStyle/>
          <a:p>
            <a:r>
              <a:rPr lang="fr-CA" smtClean="0"/>
              <a:t>Élaboration d’un plan de test</a:t>
            </a:r>
          </a:p>
        </p:txBody>
      </p:sp>
      <p:sp>
        <p:nvSpPr>
          <p:cNvPr id="26627" name="Espace réservé du contenu 4"/>
          <p:cNvSpPr>
            <a:spLocks noGrp="1"/>
          </p:cNvSpPr>
          <p:nvPr>
            <p:ph sz="half" idx="1"/>
          </p:nvPr>
        </p:nvSpPr>
        <p:spPr/>
        <p:txBody>
          <a:bodyPr/>
          <a:lstStyle/>
          <a:p>
            <a:pPr>
              <a:defRPr/>
            </a:pPr>
            <a:r>
              <a:rPr lang="fr-CA" dirty="0" smtClean="0"/>
              <a:t>Un plan de test détaille la stratégie employée pour effectuer la vérification d’un système.</a:t>
            </a:r>
          </a:p>
          <a:p>
            <a:pPr>
              <a:defRPr/>
            </a:pPr>
            <a:r>
              <a:rPr lang="fr-CA" dirty="0" smtClean="0"/>
              <a:t>La complexité et le niveau de détail d’un plan de test dépendent de la taille du module, de l’unité ou du système à vérifier.</a:t>
            </a:r>
          </a:p>
          <a:p>
            <a:pPr>
              <a:defRPr/>
            </a:pPr>
            <a:r>
              <a:rPr lang="fr-CA" dirty="0" smtClean="0"/>
              <a:t>Un plan de test complet détaille:</a:t>
            </a:r>
          </a:p>
          <a:p>
            <a:pPr lvl="1">
              <a:defRPr/>
            </a:pPr>
            <a:r>
              <a:rPr lang="fr-CA" dirty="0" smtClean="0"/>
              <a:t>la couverture du test: quels fonctionnalités de la spécification doivent être vérifiées par le test?</a:t>
            </a:r>
          </a:p>
          <a:p>
            <a:pPr lvl="1">
              <a:defRPr/>
            </a:pPr>
            <a:r>
              <a:rPr lang="fr-CA" dirty="0" smtClean="0"/>
              <a:t>les méthodes de test: comment le système sera-t-il vérifié? quelles sont les conditions de réussite et d’échec des cas de test?</a:t>
            </a:r>
          </a:p>
          <a:p>
            <a:pPr lvl="1">
              <a:defRPr/>
            </a:pPr>
            <a:r>
              <a:rPr lang="fr-CA" dirty="0" smtClean="0"/>
              <a:t>les responsabilités de test: qui est responsable de quels tests?</a:t>
            </a:r>
          </a:p>
        </p:txBody>
      </p:sp>
      <p:sp>
        <p:nvSpPr>
          <p:cNvPr id="2" name="Espace réservé du contenu 1"/>
          <p:cNvSpPr>
            <a:spLocks noGrp="1"/>
          </p:cNvSpPr>
          <p:nvPr>
            <p:ph sz="half" idx="2"/>
          </p:nvPr>
        </p:nvSpPr>
        <p:spPr/>
        <p:txBody>
          <a:bodyPr/>
          <a:lstStyle/>
          <a:p>
            <a:pPr>
              <a:defRPr/>
            </a:pPr>
            <a:r>
              <a:rPr lang="fr-CA" dirty="0"/>
              <a:t>Un plan de test </a:t>
            </a:r>
            <a:r>
              <a:rPr lang="fr-CA" dirty="0" smtClean="0"/>
              <a:t>peut </a:t>
            </a:r>
            <a:r>
              <a:rPr lang="fr-CA" dirty="0"/>
              <a:t>être élaboré en trois étapes :</a:t>
            </a:r>
          </a:p>
          <a:p>
            <a:pPr marL="1066720" lvl="1" indent="-457167">
              <a:buFont typeface="+mj-lt"/>
              <a:buAutoNum type="arabicPeriod"/>
              <a:defRPr/>
            </a:pPr>
            <a:r>
              <a:rPr lang="fr-CA" dirty="0"/>
              <a:t>Extraire les fonctionnalités requises du système à partir de ses </a:t>
            </a:r>
            <a:r>
              <a:rPr lang="fr-CA" dirty="0" smtClean="0"/>
              <a:t>spécifications;</a:t>
            </a:r>
            <a:endParaRPr lang="fr-CA" dirty="0"/>
          </a:p>
          <a:p>
            <a:pPr marL="1066720" lvl="1" indent="-457167">
              <a:buFont typeface="+mj-lt"/>
              <a:buAutoNum type="arabicPeriod"/>
              <a:defRPr/>
            </a:pPr>
            <a:r>
              <a:rPr lang="fr-CA" dirty="0"/>
              <a:t>Prioriser les fonctionnalités à vérifier; et,</a:t>
            </a:r>
          </a:p>
          <a:p>
            <a:pPr marL="1066720" lvl="1" indent="-457167">
              <a:buFont typeface="+mj-lt"/>
              <a:buAutoNum type="arabicPeriod"/>
              <a:defRPr/>
            </a:pPr>
            <a:r>
              <a:rPr lang="fr-CA" dirty="0"/>
              <a:t>Créer des vecteurs de test</a:t>
            </a:r>
            <a:r>
              <a:rPr lang="fr-CA" dirty="0" smtClean="0"/>
              <a:t>.</a:t>
            </a:r>
            <a:endParaRPr lang="fr-CA" dirty="0"/>
          </a:p>
        </p:txBody>
      </p:sp>
      <p:sp>
        <p:nvSpPr>
          <p:cNvPr id="3" name="Espace réservé du numéro de diapositive 2"/>
          <p:cNvSpPr>
            <a:spLocks noGrp="1"/>
          </p:cNvSpPr>
          <p:nvPr>
            <p:ph type="sldNum" sz="quarter" idx="10"/>
          </p:nvPr>
        </p:nvSpPr>
        <p:spPr/>
        <p:txBody>
          <a:bodyPr/>
          <a:lstStyle/>
          <a:p>
            <a:pPr>
              <a:defRPr/>
            </a:pPr>
            <a:fld id="{7F5A6761-CB81-4790-BCA9-E5476017A022}" type="slidenum">
              <a:rPr lang="fr-CA"/>
              <a:pPr>
                <a:defRPr/>
              </a:pPr>
              <a:t>7</a:t>
            </a:fld>
            <a:endParaRPr lang="fr-CA"/>
          </a:p>
        </p:txBody>
      </p:sp>
    </p:spTree>
    <p:extLst>
      <p:ext uri="{BB962C8B-B14F-4D97-AF65-F5344CB8AC3E}">
        <p14:creationId xmlns:p14="http://schemas.microsoft.com/office/powerpoint/2010/main" val="37202599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3"/>
          <p:cNvSpPr>
            <a:spLocks noGrp="1"/>
          </p:cNvSpPr>
          <p:nvPr>
            <p:ph type="title"/>
          </p:nvPr>
        </p:nvSpPr>
        <p:spPr/>
        <p:txBody>
          <a:bodyPr/>
          <a:lstStyle/>
          <a:p>
            <a:r>
              <a:rPr lang="fr-CA" smtClean="0"/>
              <a:t>Élaboration d’un plan de test</a:t>
            </a:r>
            <a:br>
              <a:rPr lang="fr-CA" smtClean="0"/>
            </a:br>
            <a:r>
              <a:rPr lang="fr-CA" smtClean="0"/>
              <a:t>1. Extraire les fonctionnalités requises du système</a:t>
            </a:r>
          </a:p>
        </p:txBody>
      </p:sp>
      <p:sp>
        <p:nvSpPr>
          <p:cNvPr id="14339" name="Espace réservé du contenu 4"/>
          <p:cNvSpPr>
            <a:spLocks noGrp="1"/>
          </p:cNvSpPr>
          <p:nvPr>
            <p:ph sz="half" idx="1"/>
          </p:nvPr>
        </p:nvSpPr>
        <p:spPr/>
        <p:txBody>
          <a:bodyPr/>
          <a:lstStyle/>
          <a:p>
            <a:r>
              <a:rPr lang="fr-CA" dirty="0" smtClean="0"/>
              <a:t>La spécification architecturale décrit l’interface du </a:t>
            </a:r>
            <a:r>
              <a:rPr lang="fr-CA" smtClean="0"/>
              <a:t>système avec le </a:t>
            </a:r>
            <a:r>
              <a:rPr lang="fr-CA" dirty="0" smtClean="0"/>
              <a:t>monde extérieur et ses relations d’entrées et sortie.</a:t>
            </a:r>
          </a:p>
          <a:p>
            <a:r>
              <a:rPr lang="fr-CA" dirty="0" smtClean="0"/>
              <a:t>La spécification architecturale ne spécifie pas comment le comportement interne du système doit être réalisé.</a:t>
            </a:r>
          </a:p>
          <a:p>
            <a:r>
              <a:rPr lang="fr-CA" dirty="0" smtClean="0"/>
              <a:t>Il est difficile d’extraire toutes les fonctionnalités requises à partir de la spécification. Il est encore plus difficile d’automatiser cette extraction.</a:t>
            </a:r>
          </a:p>
          <a:p>
            <a:r>
              <a:rPr lang="fr-CA" dirty="0" smtClean="0"/>
              <a:t>Certaines fonctionnalités sont implicites. D’autres fonctionnalités ou comportements ne doivent pas être présents.</a:t>
            </a:r>
          </a:p>
        </p:txBody>
      </p:sp>
      <p:sp>
        <p:nvSpPr>
          <p:cNvPr id="3" name="Espace réservé du numéro de diapositive 2"/>
          <p:cNvSpPr>
            <a:spLocks noGrp="1"/>
          </p:cNvSpPr>
          <p:nvPr>
            <p:ph type="sldNum" sz="quarter" idx="10"/>
          </p:nvPr>
        </p:nvSpPr>
        <p:spPr/>
        <p:txBody>
          <a:bodyPr/>
          <a:lstStyle/>
          <a:p>
            <a:pPr>
              <a:defRPr/>
            </a:pPr>
            <a:fld id="{85A411EB-46E7-450B-8892-19B98D721F27}" type="slidenum">
              <a:rPr lang="fr-CA"/>
              <a:pPr>
                <a:defRPr/>
              </a:pPr>
              <a:t>8</a:t>
            </a:fld>
            <a:endParaRPr lang="fr-CA"/>
          </a:p>
        </p:txBody>
      </p:sp>
      <p:sp>
        <p:nvSpPr>
          <p:cNvPr id="14342" name="ZoneTexte 6"/>
          <p:cNvSpPr txBox="1">
            <a:spLocks noChangeArrowheads="1"/>
          </p:cNvSpPr>
          <p:nvPr/>
        </p:nvSpPr>
        <p:spPr bwMode="auto">
          <a:xfrm>
            <a:off x="6629400" y="1676400"/>
            <a:ext cx="5130800" cy="4431974"/>
          </a:xfrm>
          <a:prstGeom prst="rect">
            <a:avLst/>
          </a:prstGeom>
          <a:noFill/>
          <a:ln w="9525">
            <a:solidFill>
              <a:srgbClr val="0070C0"/>
            </a:solidFill>
            <a:miter lim="800000"/>
            <a:headEnd/>
            <a:tailEnd/>
          </a:ln>
        </p:spPr>
        <p:txBody>
          <a:bodyPr wrap="square" lIns="121912" tIns="60956" rIns="121912" bIns="60956">
            <a:spAutoFit/>
          </a:bodyPr>
          <a:lstStyle/>
          <a:p>
            <a:r>
              <a:rPr lang="fr-CA" sz="1400" dirty="0">
                <a:solidFill>
                  <a:srgbClr val="0070C0"/>
                </a:solidFill>
                <a:latin typeface="Arial" panose="020B0604020202020204" pitchFamily="34" charset="0"/>
                <a:cs typeface="Arial" panose="020B0604020202020204" pitchFamily="34" charset="0"/>
              </a:rPr>
              <a:t>Concevoir et décrire une file d'attente en VHDL. Le nombre maximum d'éléments dans la file et la largeur des données en bits doivent être paramétrables. Un signal d'horloge synchronise toutes les activités de la file. Le signal reset permet de vider la file. Les ports </a:t>
            </a:r>
            <a:r>
              <a:rPr lang="fr-CA" sz="1400" dirty="0" err="1">
                <a:solidFill>
                  <a:srgbClr val="0070C0"/>
                </a:solidFill>
                <a:latin typeface="Arial" panose="020B0604020202020204" pitchFamily="34" charset="0"/>
                <a:cs typeface="Arial" panose="020B0604020202020204" pitchFamily="34" charset="0"/>
              </a:rPr>
              <a:t>din</a:t>
            </a:r>
            <a:r>
              <a:rPr lang="fr-CA" sz="1400" dirty="0">
                <a:solidFill>
                  <a:srgbClr val="0070C0"/>
                </a:solidFill>
                <a:latin typeface="Arial" panose="020B0604020202020204" pitchFamily="34" charset="0"/>
                <a:cs typeface="Arial" panose="020B0604020202020204" pitchFamily="34" charset="0"/>
              </a:rPr>
              <a:t> et </a:t>
            </a:r>
            <a:r>
              <a:rPr lang="fr-CA" sz="1400" dirty="0" err="1">
                <a:solidFill>
                  <a:srgbClr val="0070C0"/>
                </a:solidFill>
                <a:latin typeface="Arial" panose="020B0604020202020204" pitchFamily="34" charset="0"/>
                <a:cs typeface="Arial" panose="020B0604020202020204" pitchFamily="34" charset="0"/>
              </a:rPr>
              <a:t>dout</a:t>
            </a:r>
            <a:r>
              <a:rPr lang="fr-CA" sz="1400" dirty="0">
                <a:solidFill>
                  <a:srgbClr val="0070C0"/>
                </a:solidFill>
                <a:latin typeface="Arial" panose="020B0604020202020204" pitchFamily="34" charset="0"/>
                <a:cs typeface="Arial" panose="020B0604020202020204" pitchFamily="34" charset="0"/>
              </a:rPr>
              <a:t> sont respectivement l'entrée et la sortie de la file. Les ports </a:t>
            </a:r>
            <a:r>
              <a:rPr lang="fr-CA" sz="1400" dirty="0" err="1">
                <a:solidFill>
                  <a:srgbClr val="0070C0"/>
                </a:solidFill>
                <a:latin typeface="Arial" panose="020B0604020202020204" pitchFamily="34" charset="0"/>
                <a:cs typeface="Arial" panose="020B0604020202020204" pitchFamily="34" charset="0"/>
              </a:rPr>
              <a:t>empty</a:t>
            </a:r>
            <a:r>
              <a:rPr lang="fr-CA" sz="1400" dirty="0">
                <a:solidFill>
                  <a:srgbClr val="0070C0"/>
                </a:solidFill>
                <a:latin typeface="Arial" panose="020B0604020202020204" pitchFamily="34" charset="0"/>
                <a:cs typeface="Arial" panose="020B0604020202020204" pitchFamily="34" charset="0"/>
              </a:rPr>
              <a:t> et full indiquent respectivement que la file est vide ou bien qu'elle est pleine. Quand le signal </a:t>
            </a:r>
            <a:r>
              <a:rPr lang="fr-CA" sz="1400" dirty="0" err="1">
                <a:solidFill>
                  <a:srgbClr val="0070C0"/>
                </a:solidFill>
                <a:latin typeface="Arial" panose="020B0604020202020204" pitchFamily="34" charset="0"/>
                <a:cs typeface="Arial" panose="020B0604020202020204" pitchFamily="34" charset="0"/>
              </a:rPr>
              <a:t>wr_en</a:t>
            </a:r>
            <a:r>
              <a:rPr lang="fr-CA" sz="1400" dirty="0">
                <a:solidFill>
                  <a:srgbClr val="0070C0"/>
                </a:solidFill>
                <a:latin typeface="Arial" panose="020B0604020202020204" pitchFamily="34" charset="0"/>
                <a:cs typeface="Arial" panose="020B0604020202020204" pitchFamily="34" charset="0"/>
              </a:rPr>
              <a:t> (</a:t>
            </a:r>
            <a:r>
              <a:rPr lang="fr-CA" sz="1400" i="1" dirty="0" err="1">
                <a:solidFill>
                  <a:srgbClr val="0070C0"/>
                </a:solidFill>
                <a:latin typeface="Arial" panose="020B0604020202020204" pitchFamily="34" charset="0"/>
                <a:cs typeface="Arial" panose="020B0604020202020204" pitchFamily="34" charset="0"/>
              </a:rPr>
              <a:t>write</a:t>
            </a:r>
            <a:r>
              <a:rPr lang="fr-CA" sz="1400" i="1" dirty="0">
                <a:solidFill>
                  <a:srgbClr val="0070C0"/>
                </a:solidFill>
                <a:latin typeface="Arial" panose="020B0604020202020204" pitchFamily="34" charset="0"/>
                <a:cs typeface="Arial" panose="020B0604020202020204" pitchFamily="34" charset="0"/>
              </a:rPr>
              <a:t> </a:t>
            </a:r>
            <a:r>
              <a:rPr lang="fr-CA" sz="1400" i="1" dirty="0" err="1">
                <a:solidFill>
                  <a:srgbClr val="0070C0"/>
                </a:solidFill>
                <a:latin typeface="Arial" panose="020B0604020202020204" pitchFamily="34" charset="0"/>
                <a:cs typeface="Arial" panose="020B0604020202020204" pitchFamily="34" charset="0"/>
              </a:rPr>
              <a:t>enable</a:t>
            </a:r>
            <a:r>
              <a:rPr lang="fr-CA" sz="1400" dirty="0">
                <a:solidFill>
                  <a:srgbClr val="0070C0"/>
                </a:solidFill>
                <a:latin typeface="Arial" panose="020B0604020202020204" pitchFamily="34" charset="0"/>
                <a:cs typeface="Arial" panose="020B0604020202020204" pitchFamily="34" charset="0"/>
              </a:rPr>
              <a:t>) est activé, la valeur placée sur le port </a:t>
            </a:r>
            <a:r>
              <a:rPr lang="fr-CA" sz="1400" dirty="0" err="1">
                <a:solidFill>
                  <a:srgbClr val="0070C0"/>
                </a:solidFill>
                <a:latin typeface="Arial" panose="020B0604020202020204" pitchFamily="34" charset="0"/>
                <a:cs typeface="Arial" panose="020B0604020202020204" pitchFamily="34" charset="0"/>
              </a:rPr>
              <a:t>din</a:t>
            </a:r>
            <a:r>
              <a:rPr lang="fr-CA" sz="1400" dirty="0">
                <a:solidFill>
                  <a:srgbClr val="0070C0"/>
                </a:solidFill>
                <a:latin typeface="Arial" panose="020B0604020202020204" pitchFamily="34" charset="0"/>
                <a:cs typeface="Arial" panose="020B0604020202020204" pitchFamily="34" charset="0"/>
              </a:rPr>
              <a:t> sera insérée dans la file lors de la prochaine transition active du signal d'horloge </a:t>
            </a:r>
            <a:r>
              <a:rPr lang="fr-CA" sz="1400" dirty="0" err="1">
                <a:solidFill>
                  <a:srgbClr val="0070C0"/>
                </a:solidFill>
                <a:latin typeface="Arial" panose="020B0604020202020204" pitchFamily="34" charset="0"/>
                <a:cs typeface="Arial" panose="020B0604020202020204" pitchFamily="34" charset="0"/>
              </a:rPr>
              <a:t>clk</a:t>
            </a:r>
            <a:r>
              <a:rPr lang="fr-CA" sz="1400" dirty="0">
                <a:solidFill>
                  <a:srgbClr val="0070C0"/>
                </a:solidFill>
                <a:latin typeface="Arial" panose="020B0604020202020204" pitchFamily="34" charset="0"/>
                <a:cs typeface="Arial" panose="020B0604020202020204" pitchFamily="34" charset="0"/>
              </a:rPr>
              <a:t>. Quand le signal </a:t>
            </a:r>
            <a:r>
              <a:rPr lang="fr-CA" sz="1400" dirty="0" err="1">
                <a:solidFill>
                  <a:srgbClr val="0070C0"/>
                </a:solidFill>
                <a:latin typeface="Arial" panose="020B0604020202020204" pitchFamily="34" charset="0"/>
                <a:cs typeface="Arial" panose="020B0604020202020204" pitchFamily="34" charset="0"/>
              </a:rPr>
              <a:t>rd_en</a:t>
            </a:r>
            <a:r>
              <a:rPr lang="fr-CA" sz="1400" dirty="0">
                <a:solidFill>
                  <a:srgbClr val="0070C0"/>
                </a:solidFill>
                <a:latin typeface="Arial" panose="020B0604020202020204" pitchFamily="34" charset="0"/>
                <a:cs typeface="Arial" panose="020B0604020202020204" pitchFamily="34" charset="0"/>
              </a:rPr>
              <a:t> (</a:t>
            </a:r>
            <a:r>
              <a:rPr lang="fr-CA" sz="1400" i="1" dirty="0" err="1">
                <a:solidFill>
                  <a:srgbClr val="0070C0"/>
                </a:solidFill>
                <a:latin typeface="Arial" panose="020B0604020202020204" pitchFamily="34" charset="0"/>
                <a:cs typeface="Arial" panose="020B0604020202020204" pitchFamily="34" charset="0"/>
              </a:rPr>
              <a:t>read</a:t>
            </a:r>
            <a:r>
              <a:rPr lang="fr-CA" sz="1400" i="1" dirty="0">
                <a:solidFill>
                  <a:srgbClr val="0070C0"/>
                </a:solidFill>
                <a:latin typeface="Arial" panose="020B0604020202020204" pitchFamily="34" charset="0"/>
                <a:cs typeface="Arial" panose="020B0604020202020204" pitchFamily="34" charset="0"/>
              </a:rPr>
              <a:t> </a:t>
            </a:r>
            <a:r>
              <a:rPr lang="fr-CA" sz="1400" i="1" dirty="0" err="1">
                <a:solidFill>
                  <a:srgbClr val="0070C0"/>
                </a:solidFill>
                <a:latin typeface="Arial" panose="020B0604020202020204" pitchFamily="34" charset="0"/>
                <a:cs typeface="Arial" panose="020B0604020202020204" pitchFamily="34" charset="0"/>
              </a:rPr>
              <a:t>enable</a:t>
            </a:r>
            <a:r>
              <a:rPr lang="fr-CA" sz="1400" dirty="0">
                <a:solidFill>
                  <a:srgbClr val="0070C0"/>
                </a:solidFill>
                <a:latin typeface="Arial" panose="020B0604020202020204" pitchFamily="34" charset="0"/>
                <a:cs typeface="Arial" panose="020B0604020202020204" pitchFamily="34" charset="0"/>
              </a:rPr>
              <a:t>) est activé, la valeur qui est dans la file depuis le plus longtemps sera placée sur le port </a:t>
            </a:r>
            <a:r>
              <a:rPr lang="fr-CA" sz="1400" dirty="0" err="1">
                <a:solidFill>
                  <a:srgbClr val="0070C0"/>
                </a:solidFill>
                <a:latin typeface="Arial" panose="020B0604020202020204" pitchFamily="34" charset="0"/>
                <a:cs typeface="Arial" panose="020B0604020202020204" pitchFamily="34" charset="0"/>
              </a:rPr>
              <a:t>dout</a:t>
            </a:r>
            <a:r>
              <a:rPr lang="fr-CA" sz="1400" dirty="0">
                <a:solidFill>
                  <a:srgbClr val="0070C0"/>
                </a:solidFill>
                <a:latin typeface="Arial" panose="020B0604020202020204" pitchFamily="34" charset="0"/>
                <a:cs typeface="Arial" panose="020B0604020202020204" pitchFamily="34" charset="0"/>
              </a:rPr>
              <a:t> lors de la prochaine transition active du signal d'horloge </a:t>
            </a:r>
            <a:r>
              <a:rPr lang="fr-CA" sz="1400" dirty="0" err="1">
                <a:solidFill>
                  <a:srgbClr val="0070C0"/>
                </a:solidFill>
                <a:latin typeface="Arial" panose="020B0604020202020204" pitchFamily="34" charset="0"/>
                <a:cs typeface="Arial" panose="020B0604020202020204" pitchFamily="34" charset="0"/>
              </a:rPr>
              <a:t>clk</a:t>
            </a:r>
            <a:r>
              <a:rPr lang="fr-CA" sz="1400" dirty="0">
                <a:solidFill>
                  <a:srgbClr val="0070C0"/>
                </a:solidFill>
                <a:latin typeface="Arial" panose="020B0604020202020204" pitchFamily="34" charset="0"/>
                <a:cs typeface="Arial" panose="020B0604020202020204" pitchFamily="34" charset="0"/>
              </a:rPr>
              <a:t>. Il doit être possible d'écrire une nouvelle valeur dans la file et de lire la valeur la plus ancienne simultanément. Quand la file est pleine, le signal </a:t>
            </a:r>
            <a:r>
              <a:rPr lang="fr-CA" sz="1400" dirty="0" err="1">
                <a:solidFill>
                  <a:srgbClr val="0070C0"/>
                </a:solidFill>
                <a:latin typeface="Arial" panose="020B0604020202020204" pitchFamily="34" charset="0"/>
                <a:cs typeface="Arial" panose="020B0604020202020204" pitchFamily="34" charset="0"/>
              </a:rPr>
              <a:t>wr_en</a:t>
            </a:r>
            <a:r>
              <a:rPr lang="fr-CA" sz="1400" dirty="0">
                <a:solidFill>
                  <a:srgbClr val="0070C0"/>
                </a:solidFill>
                <a:latin typeface="Arial" panose="020B0604020202020204" pitchFamily="34" charset="0"/>
                <a:cs typeface="Arial" panose="020B0604020202020204" pitchFamily="34" charset="0"/>
              </a:rPr>
              <a:t> n'a aucun effet - il n'est pas possible d'écrire par dessus le contenu présent de la file. Quand la file est vide, le signal </a:t>
            </a:r>
            <a:r>
              <a:rPr lang="fr-CA" sz="1400" dirty="0" err="1">
                <a:solidFill>
                  <a:srgbClr val="0070C0"/>
                </a:solidFill>
                <a:latin typeface="Arial" panose="020B0604020202020204" pitchFamily="34" charset="0"/>
                <a:cs typeface="Arial" panose="020B0604020202020204" pitchFamily="34" charset="0"/>
              </a:rPr>
              <a:t>rd_en</a:t>
            </a:r>
            <a:r>
              <a:rPr lang="fr-CA" sz="1400" dirty="0">
                <a:solidFill>
                  <a:srgbClr val="0070C0"/>
                </a:solidFill>
                <a:latin typeface="Arial" panose="020B0604020202020204" pitchFamily="34" charset="0"/>
                <a:cs typeface="Arial" panose="020B0604020202020204" pitchFamily="34" charset="0"/>
              </a:rPr>
              <a:t> n'a aucun effet. Il doit être possible d'écrire une nouvelle valeur dans la file et de lire la valeur la plus ancienne simultanément.</a:t>
            </a:r>
          </a:p>
        </p:txBody>
      </p:sp>
    </p:spTree>
    <p:extLst>
      <p:ext uri="{BB962C8B-B14F-4D97-AF65-F5344CB8AC3E}">
        <p14:creationId xmlns:p14="http://schemas.microsoft.com/office/powerpoint/2010/main" val="25813270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3"/>
          <p:cNvSpPr>
            <a:spLocks noGrp="1"/>
          </p:cNvSpPr>
          <p:nvPr>
            <p:ph type="title"/>
          </p:nvPr>
        </p:nvSpPr>
        <p:spPr/>
        <p:txBody>
          <a:bodyPr/>
          <a:lstStyle/>
          <a:p>
            <a:r>
              <a:rPr lang="fr-CA" smtClean="0"/>
              <a:t>Élaboration d’un plan de test</a:t>
            </a:r>
            <a:br>
              <a:rPr lang="fr-CA" smtClean="0"/>
            </a:br>
            <a:r>
              <a:rPr lang="fr-CA" smtClean="0"/>
              <a:t>1. Extraire les fonctionnalités requises du système</a:t>
            </a:r>
          </a:p>
        </p:txBody>
      </p:sp>
      <p:sp>
        <p:nvSpPr>
          <p:cNvPr id="3" name="Espace réservé du numéro de diapositive 2"/>
          <p:cNvSpPr>
            <a:spLocks noGrp="1"/>
          </p:cNvSpPr>
          <p:nvPr>
            <p:ph type="sldNum" sz="quarter" idx="10"/>
          </p:nvPr>
        </p:nvSpPr>
        <p:spPr/>
        <p:txBody>
          <a:bodyPr/>
          <a:lstStyle/>
          <a:p>
            <a:pPr>
              <a:defRPr/>
            </a:pPr>
            <a:fld id="{68DDCD6E-2A4E-49A7-8365-C86B1515B5E0}" type="slidenum">
              <a:rPr lang="fr-CA"/>
              <a:pPr>
                <a:defRPr/>
              </a:pPr>
              <a:t>9</a:t>
            </a:fld>
            <a:endParaRPr lang="fr-CA"/>
          </a:p>
        </p:txBody>
      </p:sp>
      <p:graphicFrame>
        <p:nvGraphicFramePr>
          <p:cNvPr id="4" name="Tableau 3"/>
          <p:cNvGraphicFramePr>
            <a:graphicFrameLocks noGrp="1"/>
          </p:cNvGraphicFramePr>
          <p:nvPr>
            <p:extLst>
              <p:ext uri="{D42A27DB-BD31-4B8C-83A1-F6EECF244321}">
                <p14:modId xmlns:p14="http://schemas.microsoft.com/office/powerpoint/2010/main" val="345779621"/>
              </p:ext>
            </p:extLst>
          </p:nvPr>
        </p:nvGraphicFramePr>
        <p:xfrm>
          <a:off x="762000" y="1752600"/>
          <a:ext cx="10718800" cy="3185160"/>
        </p:xfrm>
        <a:graphic>
          <a:graphicData uri="http://schemas.openxmlformats.org/drawingml/2006/table">
            <a:tbl>
              <a:tblPr firstRow="1" bandRow="1">
                <a:tableStyleId>{5C22544A-7EE6-4342-B048-85BDC9FD1C3A}</a:tableStyleId>
              </a:tblPr>
              <a:tblGrid>
                <a:gridCol w="5359400"/>
                <a:gridCol w="5359400"/>
              </a:tblGrid>
              <a:tr h="370840">
                <a:tc>
                  <a:txBody>
                    <a:bodyPr/>
                    <a:lstStyle/>
                    <a:p>
                      <a:pPr marL="0" algn="l" rtl="0" eaLnBrk="1" fontAlgn="t" latinLnBrk="0" hangingPunct="1">
                        <a:spcBef>
                          <a:spcPts val="0"/>
                        </a:spcBef>
                        <a:spcAft>
                          <a:spcPts val="0"/>
                        </a:spcAft>
                      </a:pPr>
                      <a:r>
                        <a:rPr lang="fr-CA" sz="1900" b="1" i="0" u="none" strike="noStrike" kern="1200" dirty="0">
                          <a:solidFill>
                            <a:srgbClr val="FFFFFF"/>
                          </a:solidFill>
                          <a:effectLst/>
                          <a:latin typeface="Calibri" panose="020F0502020204030204" pitchFamily="34" charset="0"/>
                        </a:rPr>
                        <a:t>Quatre catégories de fonctionnalités à vérifier</a:t>
                      </a:r>
                      <a:endParaRPr lang="fr-CA" sz="1800" b="0" i="0" u="none" strike="noStrike" dirty="0">
                        <a:effectLst/>
                        <a:latin typeface="Arial" panose="020B0604020202020204" pitchFamily="34" charset="0"/>
                      </a:endParaRPr>
                    </a:p>
                  </a:txBody>
                  <a:tcPr marL="121920" marR="121920"/>
                </a:tc>
                <a:tc>
                  <a:txBody>
                    <a:bodyPr/>
                    <a:lstStyle/>
                    <a:p>
                      <a:pPr marL="0" algn="l" rtl="0" eaLnBrk="1" fontAlgn="t" latinLnBrk="0" hangingPunct="1">
                        <a:spcBef>
                          <a:spcPts val="0"/>
                        </a:spcBef>
                        <a:spcAft>
                          <a:spcPts val="0"/>
                        </a:spcAft>
                      </a:pPr>
                      <a:r>
                        <a:rPr lang="fr-CA" sz="1900" b="1" i="0" u="none" strike="noStrike" kern="1200">
                          <a:solidFill>
                            <a:srgbClr val="FFFFFF"/>
                          </a:solidFill>
                          <a:effectLst/>
                          <a:latin typeface="Calibri" panose="020F0502020204030204" pitchFamily="34" charset="0"/>
                        </a:rPr>
                        <a:t>Exemple de fonctionnalité</a:t>
                      </a:r>
                      <a:endParaRPr lang="fr-CA" sz="1800" b="0" i="0" u="none" strike="noStrike">
                        <a:effectLst/>
                        <a:latin typeface="Arial" panose="020B0604020202020204" pitchFamily="34" charset="0"/>
                      </a:endParaRPr>
                    </a:p>
                  </a:txBody>
                  <a:tcPr marL="121920" marR="121920"/>
                </a:tc>
              </a:tr>
              <a:tr h="370840">
                <a:tc>
                  <a:txBody>
                    <a:bodyPr/>
                    <a:lstStyle/>
                    <a:p>
                      <a:pPr marL="0" marR="0" indent="0" algn="l" rtl="0" eaLnBrk="1" fontAlgn="auto" latinLnBrk="0" hangingPunct="1">
                        <a:spcBef>
                          <a:spcPts val="0"/>
                        </a:spcBef>
                        <a:spcAft>
                          <a:spcPts val="0"/>
                        </a:spcAft>
                      </a:pPr>
                      <a:r>
                        <a:rPr lang="fr-CA" sz="1600" b="0" i="0" u="none" strike="noStrike" kern="1200" dirty="0" smtClean="0">
                          <a:solidFill>
                            <a:srgbClr val="000000"/>
                          </a:solidFill>
                          <a:effectLst/>
                          <a:latin typeface="Calibri" panose="020F0502020204030204" pitchFamily="34" charset="0"/>
                        </a:rPr>
                        <a:t>1. Il </a:t>
                      </a:r>
                      <a:r>
                        <a:rPr lang="fr-CA" sz="1600" b="0" i="0" u="none" strike="noStrike" kern="1200" dirty="0">
                          <a:solidFill>
                            <a:srgbClr val="000000"/>
                          </a:solidFill>
                          <a:effectLst/>
                          <a:latin typeface="Calibri" panose="020F0502020204030204" pitchFamily="34" charset="0"/>
                        </a:rPr>
                        <a:t>est possible de placer le système dans son état de départ valide à partir de n’importe quel état.</a:t>
                      </a:r>
                      <a:endParaRPr lang="fr-CA" sz="1800" b="0" i="0" u="none" strike="noStrike" dirty="0">
                        <a:effectLst/>
                        <a:latin typeface="Arial" panose="020B0604020202020204" pitchFamily="34" charset="0"/>
                      </a:endParaRPr>
                    </a:p>
                  </a:txBody>
                  <a:tcPr marL="121920" marR="121920" anchor="ctr"/>
                </a:tc>
                <a:tc>
                  <a:txBody>
                    <a:bodyPr/>
                    <a:lstStyle/>
                    <a:p>
                      <a:pPr marL="0" algn="l" rtl="0" eaLnBrk="1" fontAlgn="t" latinLnBrk="0" hangingPunct="1">
                        <a:spcBef>
                          <a:spcPts val="0"/>
                        </a:spcBef>
                        <a:spcAft>
                          <a:spcPts val="0"/>
                        </a:spcAft>
                      </a:pPr>
                      <a:r>
                        <a:rPr lang="fr-CA" sz="1600" b="0" i="0" u="none" strike="noStrike" kern="1200">
                          <a:solidFill>
                            <a:srgbClr val="000000"/>
                          </a:solidFill>
                          <a:effectLst/>
                          <a:latin typeface="Calibri" panose="020F0502020204030204" pitchFamily="34" charset="0"/>
                        </a:rPr>
                        <a:t>Retour à l’état de départ quand</a:t>
                      </a:r>
                      <a:r>
                        <a:rPr lang="fr-CA" sz="1600" b="0" i="0" u="none" strike="noStrike" kern="1200" baseline="0">
                          <a:solidFill>
                            <a:srgbClr val="000000"/>
                          </a:solidFill>
                          <a:effectLst/>
                          <a:latin typeface="Calibri" panose="020F0502020204030204" pitchFamily="34" charset="0"/>
                        </a:rPr>
                        <a:t> le signal reset est activé.</a:t>
                      </a:r>
                      <a:endParaRPr lang="fr-CA" sz="1800" b="0" i="0" u="none" strike="noStrike">
                        <a:effectLst/>
                        <a:latin typeface="Arial" panose="020B0604020202020204" pitchFamily="34" charset="0"/>
                      </a:endParaRPr>
                    </a:p>
                  </a:txBody>
                  <a:tcPr marL="121920" marR="121920" anchor="ctr"/>
                </a:tc>
              </a:tr>
              <a:tr h="370840">
                <a:tc>
                  <a:txBody>
                    <a:bodyPr/>
                    <a:lstStyle/>
                    <a:p>
                      <a:pPr marL="0" algn="l" rtl="0" eaLnBrk="1" fontAlgn="t" latinLnBrk="0" hangingPunct="1">
                        <a:spcBef>
                          <a:spcPts val="0"/>
                        </a:spcBef>
                        <a:spcAft>
                          <a:spcPts val="0"/>
                        </a:spcAft>
                      </a:pPr>
                      <a:r>
                        <a:rPr lang="fr-CA" sz="1600" b="0" i="0" u="none" strike="noStrike" kern="1200" dirty="0" smtClean="0">
                          <a:solidFill>
                            <a:srgbClr val="000000"/>
                          </a:solidFill>
                          <a:effectLst/>
                          <a:latin typeface="Calibri" panose="020F0502020204030204" pitchFamily="34" charset="0"/>
                        </a:rPr>
                        <a:t>2. À </a:t>
                      </a:r>
                      <a:r>
                        <a:rPr lang="fr-CA" sz="1600" b="0" i="0" u="none" strike="noStrike" kern="1200" dirty="0">
                          <a:solidFill>
                            <a:srgbClr val="000000"/>
                          </a:solidFill>
                          <a:effectLst/>
                          <a:latin typeface="Calibri" panose="020F0502020204030204" pitchFamily="34" charset="0"/>
                        </a:rPr>
                        <a:t>partir d’un état valide et étant donnée une entrée valide, le système doit se placer dans le bon état valide.</a:t>
                      </a:r>
                      <a:endParaRPr lang="fr-CA" sz="1800" b="0" i="0" u="none" strike="noStrike" dirty="0">
                        <a:effectLst/>
                        <a:latin typeface="Arial" panose="020B0604020202020204" pitchFamily="34" charset="0"/>
                      </a:endParaRPr>
                    </a:p>
                  </a:txBody>
                  <a:tcPr marL="121920" marR="121920" anchor="ctr"/>
                </a:tc>
                <a:tc>
                  <a:txBody>
                    <a:bodyPr/>
                    <a:lstStyle/>
                    <a:p>
                      <a:pPr marL="0" algn="l" rtl="0" eaLnBrk="1" fontAlgn="ctr" latinLnBrk="0" hangingPunct="1">
                        <a:spcBef>
                          <a:spcPts val="0"/>
                        </a:spcBef>
                        <a:spcAft>
                          <a:spcPts val="0"/>
                        </a:spcAft>
                      </a:pPr>
                      <a:r>
                        <a:rPr lang="fr-CA" sz="1600" b="0" i="0" u="none" strike="noStrike" kern="1200" dirty="0">
                          <a:solidFill>
                            <a:srgbClr val="000000"/>
                          </a:solidFill>
                          <a:effectLst/>
                          <a:latin typeface="Calibri" panose="020F0502020204030204" pitchFamily="34" charset="0"/>
                        </a:rPr>
                        <a:t>Écriture dans la file</a:t>
                      </a:r>
                      <a:r>
                        <a:rPr lang="fr-CA" sz="1600" b="0" i="0" u="none" strike="noStrike" kern="1200" baseline="0" dirty="0">
                          <a:solidFill>
                            <a:srgbClr val="000000"/>
                          </a:solidFill>
                          <a:effectLst/>
                          <a:latin typeface="Calibri" panose="020F0502020204030204" pitchFamily="34" charset="0"/>
                        </a:rPr>
                        <a:t> (quand la file n’est pas pleine).</a:t>
                      </a:r>
                      <a:endParaRPr lang="fr-CA" sz="1800" b="0" i="0" u="none" strike="noStrike" dirty="0">
                        <a:effectLst/>
                        <a:latin typeface="Arial" panose="020B0604020202020204" pitchFamily="34" charset="0"/>
                      </a:endParaRPr>
                    </a:p>
                  </a:txBody>
                  <a:tcPr marL="121920" marR="121920" anchor="ctr"/>
                </a:tc>
              </a:tr>
              <a:tr h="741680">
                <a:tc>
                  <a:txBody>
                    <a:bodyPr/>
                    <a:lstStyle/>
                    <a:p>
                      <a:pPr marL="0" algn="l" rtl="0" eaLnBrk="1" fontAlgn="t" latinLnBrk="0" hangingPunct="1">
                        <a:spcBef>
                          <a:spcPts val="0"/>
                        </a:spcBef>
                        <a:spcAft>
                          <a:spcPts val="0"/>
                        </a:spcAft>
                      </a:pPr>
                      <a:r>
                        <a:rPr lang="fr-CA" sz="1600" b="0" i="0" u="none" strike="noStrike" kern="1200" dirty="0" smtClean="0">
                          <a:solidFill>
                            <a:srgbClr val="000000"/>
                          </a:solidFill>
                          <a:effectLst/>
                          <a:latin typeface="Calibri" panose="020F0502020204030204" pitchFamily="34" charset="0"/>
                        </a:rPr>
                        <a:t>3. À </a:t>
                      </a:r>
                      <a:r>
                        <a:rPr lang="fr-CA" sz="1600" b="0" i="0" u="none" strike="noStrike" kern="1200" dirty="0">
                          <a:solidFill>
                            <a:srgbClr val="000000"/>
                          </a:solidFill>
                          <a:effectLst/>
                          <a:latin typeface="Calibri" panose="020F0502020204030204" pitchFamily="34" charset="0"/>
                        </a:rPr>
                        <a:t>partir d’un état valide et étant donnée une entrée valide, le système ne doit pas se placer dans un état non valide ou un état incorrect.</a:t>
                      </a:r>
                      <a:endParaRPr lang="fr-CA" sz="1800" b="0" i="0" u="none" strike="noStrike" dirty="0">
                        <a:effectLst/>
                        <a:latin typeface="Arial" panose="020B0604020202020204" pitchFamily="34" charset="0"/>
                      </a:endParaRPr>
                    </a:p>
                  </a:txBody>
                  <a:tcPr marL="121920" marR="121920" anchor="ctr"/>
                </a:tc>
                <a:tc>
                  <a:txBody>
                    <a:bodyPr/>
                    <a:lstStyle/>
                    <a:p>
                      <a:pPr marL="0" marR="0" indent="0" algn="l" rtl="0" eaLnBrk="1" fontAlgn="auto" latinLnBrk="0" hangingPunct="1">
                        <a:spcBef>
                          <a:spcPts val="0"/>
                        </a:spcBef>
                        <a:spcAft>
                          <a:spcPts val="0"/>
                        </a:spcAft>
                      </a:pPr>
                      <a:r>
                        <a:rPr lang="fr-CA" sz="1600" b="0" i="0" u="none" strike="noStrike" kern="1200" dirty="0">
                          <a:solidFill>
                            <a:srgbClr val="000000"/>
                          </a:solidFill>
                          <a:effectLst/>
                          <a:latin typeface="Calibri" panose="020F0502020204030204" pitchFamily="34" charset="0"/>
                        </a:rPr>
                        <a:t>Écriture dans la file</a:t>
                      </a:r>
                      <a:r>
                        <a:rPr lang="fr-CA" sz="1600" b="0" i="0" u="none" strike="noStrike" kern="1200" baseline="0" dirty="0">
                          <a:solidFill>
                            <a:srgbClr val="000000"/>
                          </a:solidFill>
                          <a:effectLst/>
                          <a:latin typeface="Calibri" panose="020F0502020204030204" pitchFamily="34" charset="0"/>
                        </a:rPr>
                        <a:t> (quand la file n’est pas pleine).</a:t>
                      </a:r>
                      <a:endParaRPr lang="fr-CA" sz="1800" b="0" i="0" u="none" strike="noStrike" dirty="0">
                        <a:effectLst/>
                        <a:latin typeface="Arial" panose="020B0604020202020204" pitchFamily="34" charset="0"/>
                      </a:endParaRPr>
                    </a:p>
                  </a:txBody>
                  <a:tcPr marL="121920" marR="121920" anchor="ctr"/>
                </a:tc>
              </a:tr>
              <a:tr h="370840">
                <a:tc>
                  <a:txBody>
                    <a:bodyPr/>
                    <a:lstStyle/>
                    <a:p>
                      <a:pPr marL="0" algn="l" rtl="0" eaLnBrk="1" fontAlgn="t" latinLnBrk="0" hangingPunct="1">
                        <a:spcBef>
                          <a:spcPts val="0"/>
                        </a:spcBef>
                        <a:spcAft>
                          <a:spcPts val="0"/>
                        </a:spcAft>
                      </a:pPr>
                      <a:r>
                        <a:rPr lang="fr-CA" sz="1600" b="0" i="0" u="none" strike="noStrike" kern="1200" dirty="0" smtClean="0">
                          <a:solidFill>
                            <a:srgbClr val="000000"/>
                          </a:solidFill>
                          <a:effectLst/>
                          <a:latin typeface="Calibri" panose="020F0502020204030204" pitchFamily="34" charset="0"/>
                        </a:rPr>
                        <a:t>4. À </a:t>
                      </a:r>
                      <a:r>
                        <a:rPr lang="fr-CA" sz="1600" b="0" i="0" u="none" strike="noStrike" kern="1200" dirty="0">
                          <a:solidFill>
                            <a:srgbClr val="000000"/>
                          </a:solidFill>
                          <a:effectLst/>
                          <a:latin typeface="Calibri" panose="020F0502020204030204" pitchFamily="34" charset="0"/>
                        </a:rPr>
                        <a:t>partir d’un état valide et étant donnée une entrée non valide, le système ne doit pas se placer dans un état non valide ou un état incorrect.</a:t>
                      </a:r>
                      <a:endParaRPr lang="fr-CA" sz="1800" b="0" i="0" u="none" strike="noStrike" dirty="0">
                        <a:effectLst/>
                        <a:latin typeface="Arial" panose="020B0604020202020204" pitchFamily="34" charset="0"/>
                      </a:endParaRPr>
                    </a:p>
                  </a:txBody>
                  <a:tcPr marL="121920" marR="121920" anchor="ctr"/>
                </a:tc>
                <a:tc>
                  <a:txBody>
                    <a:bodyPr/>
                    <a:lstStyle/>
                    <a:p>
                      <a:pPr marL="0" marR="0" indent="0" algn="l" rtl="0" eaLnBrk="1" fontAlgn="auto" latinLnBrk="0" hangingPunct="1">
                        <a:spcBef>
                          <a:spcPts val="0"/>
                        </a:spcBef>
                        <a:spcAft>
                          <a:spcPts val="0"/>
                        </a:spcAft>
                      </a:pPr>
                      <a:r>
                        <a:rPr lang="fr-CA" sz="1600" b="0" i="0" u="none" strike="noStrike" kern="1200" dirty="0">
                          <a:solidFill>
                            <a:srgbClr val="000000"/>
                          </a:solidFill>
                          <a:effectLst/>
                          <a:latin typeface="Calibri" panose="020F0502020204030204" pitchFamily="34" charset="0"/>
                        </a:rPr>
                        <a:t>Écriture dans la file</a:t>
                      </a:r>
                      <a:r>
                        <a:rPr lang="fr-CA" sz="1600" b="0" i="0" u="none" strike="noStrike" kern="1200" baseline="0" dirty="0">
                          <a:solidFill>
                            <a:srgbClr val="000000"/>
                          </a:solidFill>
                          <a:effectLst/>
                          <a:latin typeface="Calibri" panose="020F0502020204030204" pitchFamily="34" charset="0"/>
                        </a:rPr>
                        <a:t> (quand la file est pleine).</a:t>
                      </a:r>
                      <a:endParaRPr lang="fr-CA" sz="1800" b="0" i="0" u="none" strike="noStrike" dirty="0">
                        <a:effectLst/>
                        <a:latin typeface="Arial" panose="020B0604020202020204" pitchFamily="34" charset="0"/>
                      </a:endParaRPr>
                    </a:p>
                  </a:txBody>
                  <a:tcPr marL="121920" marR="121920" anchor="ctr"/>
                </a:tc>
              </a:tr>
            </a:tbl>
          </a:graphicData>
        </a:graphic>
      </p:graphicFrame>
    </p:spTree>
    <p:extLst>
      <p:ext uri="{BB962C8B-B14F-4D97-AF65-F5344CB8AC3E}">
        <p14:creationId xmlns:p14="http://schemas.microsoft.com/office/powerpoint/2010/main" val="428203061"/>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4660</TotalTime>
  <Words>1538</Words>
  <Application>Microsoft Office PowerPoint</Application>
  <PresentationFormat>Grand écran</PresentationFormat>
  <Paragraphs>233</Paragraphs>
  <Slides>15</Slides>
  <Notes>0</Notes>
  <HiddenSlides>0</HiddenSlides>
  <MMClips>0</MMClips>
  <ScaleCrop>false</ScaleCrop>
  <HeadingPairs>
    <vt:vector size="8" baseType="variant">
      <vt:variant>
        <vt:lpstr>Polices utilisées</vt:lpstr>
      </vt:variant>
      <vt:variant>
        <vt:i4>5</vt:i4>
      </vt:variant>
      <vt:variant>
        <vt:lpstr>Thème</vt:lpstr>
      </vt:variant>
      <vt:variant>
        <vt:i4>1</vt:i4>
      </vt:variant>
      <vt:variant>
        <vt:lpstr>Serveurs OLE incorporés</vt:lpstr>
      </vt:variant>
      <vt:variant>
        <vt:i4>1</vt:i4>
      </vt:variant>
      <vt:variant>
        <vt:lpstr>Titres des diapositives</vt:lpstr>
      </vt:variant>
      <vt:variant>
        <vt:i4>15</vt:i4>
      </vt:variant>
    </vt:vector>
  </HeadingPairs>
  <TitlesOfParts>
    <vt:vector size="22" baseType="lpstr">
      <vt:lpstr>Arial</vt:lpstr>
      <vt:lpstr>Calibri</vt:lpstr>
      <vt:lpstr>Courier</vt:lpstr>
      <vt:lpstr>Courier New</vt:lpstr>
      <vt:lpstr>Times New Roman</vt:lpstr>
      <vt:lpstr>presentationCours</vt:lpstr>
      <vt:lpstr>Visio</vt:lpstr>
      <vt:lpstr>Vérification de circuits numériques: principes généraux</vt:lpstr>
      <vt:lpstr>Vérification de circuits numériques: principes généraux Sujets de ce thème</vt:lpstr>
      <vt:lpstr>La vérification d’un circuit</vt:lpstr>
      <vt:lpstr>Vérification par banc d’essai</vt:lpstr>
      <vt:lpstr>Banc d’essai complet avec observation et évaluation des réponses</vt:lpstr>
      <vt:lpstr>Vérification hiérarchique</vt:lpstr>
      <vt:lpstr>Élaboration d’un plan de test</vt:lpstr>
      <vt:lpstr>Élaboration d’un plan de test 1. Extraire les fonctionnalités requises du système</vt:lpstr>
      <vt:lpstr>Élaboration d’un plan de test 1. Extraire les fonctionnalités requises du système</vt:lpstr>
      <vt:lpstr>Élaboration d’un plan de test 2. Prioriser les fonctionnalités à vérifier</vt:lpstr>
      <vt:lpstr>Élaboration d’un plan de test 3. Créer un ensemble de vecteurs de test</vt:lpstr>
      <vt:lpstr>Cinq qualités d’un bon ensemble de vecteurs de test</vt:lpstr>
      <vt:lpstr>Analyse statique du code</vt:lpstr>
      <vt:lpstr>Détection, identification et suivi des bogues</vt:lpstr>
      <vt:lpstr>Vous devriez maintenant être capable de …</vt:lpstr>
    </vt:vector>
  </TitlesOfParts>
  <Company>POLYMTL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537</cp:revision>
  <dcterms:created xsi:type="dcterms:W3CDTF">2009-09-03T13:30:34Z</dcterms:created>
  <dcterms:modified xsi:type="dcterms:W3CDTF">2014-10-24T19:38:01Z</dcterms:modified>
</cp:coreProperties>
</file>