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4"/>
  </p:notesMasterIdLst>
  <p:handoutMasterIdLst>
    <p:handoutMasterId r:id="rId15"/>
  </p:handoutMasterIdLst>
  <p:sldIdLst>
    <p:sldId id="256" r:id="rId2"/>
    <p:sldId id="368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377" r:id="rId12"/>
    <p:sldId id="303" r:id="rId13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4" autoAdjust="0"/>
    <p:restoredTop sz="96984" autoAdjust="0"/>
  </p:normalViewPr>
  <p:slideViewPr>
    <p:cSldViewPr>
      <p:cViewPr varScale="1">
        <p:scale>
          <a:sx n="105" d="100"/>
          <a:sy n="105" d="100"/>
        </p:scale>
        <p:origin x="-96" y="-104"/>
      </p:cViewPr>
      <p:guideLst>
        <p:guide orient="horz" pos="4224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howGuides="1">
      <p:cViewPr varScale="1">
        <p:scale>
          <a:sx n="102" d="100"/>
          <a:sy n="102" d="100"/>
        </p:scale>
        <p:origin x="3252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94451-A89E-4725-8413-5678DE932E3D}" type="datetimeFigureOut">
              <a:rPr lang="fr-CA" smtClean="0"/>
              <a:t>2014-10-18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203FD-9785-47BD-80F8-5A62C494DD6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2846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8C2F68-A10D-43F4-A479-56FE030F73B2}" type="datetimeFigureOut">
              <a:rPr lang="fr-FR"/>
              <a:pPr>
                <a:defRPr/>
              </a:pPr>
              <a:t>2014-10-18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A5F2D7-1004-42BA-8530-5564CEA589E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7910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2529-5FD2-4024-9DE7-2CCFFFC4DBA2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5872163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3759200" y="6172201"/>
            <a:ext cx="4673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http://creativecommons.org/licenses/by-nc-sa/2.5/ca/</a:t>
            </a:r>
            <a:endParaRPr lang="fr-CA" sz="100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562600" y="5896690"/>
            <a:ext cx="2743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Pierre Langlois</a:t>
            </a:r>
            <a:endParaRPr lang="fr-CA" sz="10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200" y="1600200"/>
            <a:ext cx="11785600" cy="48006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un contenu à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0672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3200" y="152400"/>
            <a:ext cx="1178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fr-CA" dirty="0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03200" y="1143000"/>
            <a:ext cx="11785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66B14-A7FF-4E2A-AE43-545D1BA4EA4B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965200" y="6553200"/>
            <a:ext cx="4673600" cy="153988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dirty="0">
                <a:latin typeface="+mn-lt"/>
                <a:cs typeface="+mn-cs"/>
              </a:rPr>
              <a:t>INF3500 : </a:t>
            </a:r>
            <a:r>
              <a:rPr lang="fr-CA" sz="1000" dirty="0" smtClean="0">
                <a:latin typeface="+mn-lt"/>
                <a:cs typeface="+mn-cs"/>
              </a:rPr>
              <a:t>Conception </a:t>
            </a:r>
            <a:r>
              <a:rPr lang="fr-CA" sz="1000" dirty="0">
                <a:latin typeface="+mn-lt"/>
                <a:cs typeface="+mn-cs"/>
              </a:rPr>
              <a:t>et implémentation de systèmes numériques</a:t>
            </a:r>
          </a:p>
        </p:txBody>
      </p:sp>
      <p:cxnSp>
        <p:nvCxnSpPr>
          <p:cNvPr id="9" name="Connecteur droit 6"/>
          <p:cNvCxnSpPr>
            <a:cxnSpLocks noChangeShapeType="1"/>
          </p:cNvCxnSpPr>
          <p:nvPr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Connecteur droit 6"/>
          <p:cNvCxnSpPr>
            <a:cxnSpLocks noChangeShapeType="1"/>
          </p:cNvCxnSpPr>
          <p:nvPr userDrawn="1"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11" name="Picture 2" descr="C:\Users\pierre\Desktop\polytechnique_genie_gauche_fr_cmyk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1" y="6417332"/>
            <a:ext cx="859170" cy="40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8" r:id="rId4"/>
    <p:sldLayoutId id="2147483657" r:id="rId5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2.wmf"/><Relationship Id="rId5" Type="http://schemas.openxmlformats.org/officeDocument/2006/relationships/image" Target="../media/image13.png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wmf"/><Relationship Id="rId5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6.wmf"/><Relationship Id="rId7" Type="http://schemas.openxmlformats.org/officeDocument/2006/relationships/image" Target="../media/image7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5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9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10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11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Calcul de fonctions trigonométriques</a:t>
            </a:r>
            <a:br>
              <a:rPr lang="fr-CA" dirty="0" smtClean="0"/>
            </a:br>
            <a:r>
              <a:rPr lang="fr-CA" dirty="0" smtClean="0"/>
              <a:t>avec l’algorithme CORDIC et son implémentation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fr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Analyse du problème pour l’implémentation</a:t>
            </a:r>
          </a:p>
        </p:txBody>
      </p:sp>
      <p:sp>
        <p:nvSpPr>
          <p:cNvPr id="73731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Les ports du circuit de transmission sont:</a:t>
            </a:r>
          </a:p>
          <a:p>
            <a:pPr lvl="1" eaLnBrk="1" hangingPunct="1"/>
            <a:r>
              <a:rPr lang="fr-CA" dirty="0" smtClean="0"/>
              <a:t>reset, </a:t>
            </a:r>
            <a:r>
              <a:rPr lang="fr-CA" dirty="0" err="1" smtClean="0"/>
              <a:t>clk</a:t>
            </a:r>
            <a:endParaRPr lang="fr-CA" dirty="0" smtClean="0"/>
          </a:p>
          <a:p>
            <a:pPr lvl="1" eaLnBrk="1" hangingPunct="1"/>
            <a:r>
              <a:rPr lang="fr-CA" dirty="0" err="1" smtClean="0"/>
              <a:t>theta_rad</a:t>
            </a:r>
            <a:r>
              <a:rPr lang="fr-CA" dirty="0" smtClean="0"/>
              <a:t> (entrée): l’angle z exprimé en radians, limité entre -</a:t>
            </a:r>
            <a:r>
              <a:rPr lang="fr-CA" dirty="0" smtClean="0">
                <a:sym typeface="Symbol" pitchFamily="18" charset="2"/>
              </a:rPr>
              <a:t></a:t>
            </a:r>
            <a:r>
              <a:rPr lang="fr-CA" dirty="0" smtClean="0"/>
              <a:t>/4 et </a:t>
            </a:r>
            <a:r>
              <a:rPr lang="fr-CA" dirty="0" smtClean="0">
                <a:sym typeface="Symbol" pitchFamily="18" charset="2"/>
              </a:rPr>
              <a:t></a:t>
            </a:r>
            <a:r>
              <a:rPr lang="fr-CA" dirty="0" smtClean="0"/>
              <a:t>/4.</a:t>
            </a:r>
          </a:p>
          <a:p>
            <a:pPr lvl="1" eaLnBrk="1" hangingPunct="1"/>
            <a:r>
              <a:rPr lang="fr-CA" dirty="0" smtClean="0"/>
              <a:t>go(entrée): indique que l’angle dont on veut obtenir le sinus et le cosinus est placé sur le port </a:t>
            </a:r>
            <a:r>
              <a:rPr lang="fr-CA" dirty="0" err="1" smtClean="0"/>
              <a:t>theta_rad</a:t>
            </a:r>
            <a:r>
              <a:rPr lang="fr-CA" dirty="0" smtClean="0"/>
              <a:t> et que les calculs peuvent débuter</a:t>
            </a:r>
          </a:p>
          <a:p>
            <a:pPr lvl="1" eaLnBrk="1" hangingPunct="1"/>
            <a:r>
              <a:rPr lang="fr-CA" dirty="0" err="1" smtClean="0"/>
              <a:t>pret</a:t>
            </a:r>
            <a:r>
              <a:rPr lang="fr-CA" dirty="0" smtClean="0"/>
              <a:t> (sortie): indique que les calculs sont terminés</a:t>
            </a:r>
          </a:p>
          <a:p>
            <a:pPr lvl="1" eaLnBrk="1" hangingPunct="1"/>
            <a:r>
              <a:rPr lang="fr-CA" dirty="0" err="1" smtClean="0"/>
              <a:t>costheta</a:t>
            </a:r>
            <a:r>
              <a:rPr lang="fr-CA" dirty="0" smtClean="0"/>
              <a:t> et </a:t>
            </a:r>
            <a:r>
              <a:rPr lang="fr-CA" dirty="0" err="1" smtClean="0"/>
              <a:t>sintheta</a:t>
            </a:r>
            <a:r>
              <a:rPr lang="fr-CA" dirty="0" smtClean="0"/>
              <a:t> (sorties): les résultats</a:t>
            </a:r>
          </a:p>
          <a:p>
            <a:pPr eaLnBrk="1" hangingPunct="1"/>
            <a:r>
              <a:rPr lang="fr-CA" dirty="0" smtClean="0"/>
              <a:t>Toutes les valeurs sont fractionnaires.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/>
              <a:t>Besoin de cinq éléments à mémoire:</a:t>
            </a:r>
          </a:p>
          <a:p>
            <a:pPr lvl="1"/>
            <a:r>
              <a:rPr lang="fr-CA" dirty="0"/>
              <a:t>trois registres pour x, y et z</a:t>
            </a:r>
          </a:p>
          <a:p>
            <a:pPr lvl="1"/>
            <a:r>
              <a:rPr lang="fr-CA" dirty="0"/>
              <a:t>un registre d’états:</a:t>
            </a:r>
          </a:p>
          <a:p>
            <a:pPr lvl="2"/>
            <a:r>
              <a:rPr lang="fr-CA" dirty="0"/>
              <a:t>en train de faire les calculs: </a:t>
            </a:r>
            <a:r>
              <a:rPr lang="fr-CA" dirty="0" err="1"/>
              <a:t>pret</a:t>
            </a:r>
            <a:r>
              <a:rPr lang="fr-CA" dirty="0"/>
              <a:t> </a:t>
            </a:r>
            <a:r>
              <a:rPr lang="en-US" dirty="0"/>
              <a:t>&lt;= ‘0’ et </a:t>
            </a:r>
            <a:r>
              <a:rPr lang="fr-CA" dirty="0"/>
              <a:t>on n’accepte pas de nouvel angle</a:t>
            </a:r>
          </a:p>
          <a:p>
            <a:pPr lvl="2"/>
            <a:r>
              <a:rPr lang="fr-CA" dirty="0"/>
              <a:t>en attente: </a:t>
            </a:r>
            <a:r>
              <a:rPr lang="fr-CA" dirty="0" err="1"/>
              <a:t>pret</a:t>
            </a:r>
            <a:r>
              <a:rPr lang="fr-CA" dirty="0"/>
              <a:t> </a:t>
            </a:r>
            <a:r>
              <a:rPr lang="en-US" dirty="0"/>
              <a:t>&lt;= ‘1’ et </a:t>
            </a:r>
            <a:r>
              <a:rPr lang="fr-CA" dirty="0"/>
              <a:t>on accepte un nouvel angle</a:t>
            </a:r>
          </a:p>
          <a:p>
            <a:pPr lvl="1"/>
            <a:r>
              <a:rPr lang="fr-CA" dirty="0"/>
              <a:t>un compteur interne pour déterminer si on a fait toutes les </a:t>
            </a:r>
            <a:r>
              <a:rPr lang="fr-CA" dirty="0" smtClean="0"/>
              <a:t>itérations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4B47C4-5F26-4764-96FB-58FA4D4AF70B}" type="slidenum">
              <a:rPr lang="fr-CA"/>
              <a:pPr>
                <a:defRPr/>
              </a:pPr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41814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CORDIC</a:t>
            </a:r>
            <a:br>
              <a:rPr lang="fr-CA" dirty="0" smtClean="0"/>
            </a:br>
            <a:r>
              <a:rPr lang="fr-CA" dirty="0" smtClean="0"/>
              <a:t>Chemin des données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6647DA-8E61-4A44-B96C-720218C24368}" type="slidenum">
              <a:rPr lang="fr-CA"/>
              <a:pPr>
                <a:defRPr/>
              </a:pPr>
              <a:t>11</a:t>
            </a:fld>
            <a:endParaRPr lang="fr-CA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890814"/>
              </p:ext>
            </p:extLst>
          </p:nvPr>
        </p:nvGraphicFramePr>
        <p:xfrm>
          <a:off x="7812618" y="2870200"/>
          <a:ext cx="3072924" cy="2029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Équation" r:id="rId3" imgW="1384200" imgH="914400" progId="Equation.3">
                  <p:embed/>
                </p:oleObj>
              </mc:Choice>
              <mc:Fallback>
                <p:oleObj name="Équation" r:id="rId3" imgW="13842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618" y="2870200"/>
                        <a:ext cx="3072924" cy="20299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9702" y="1185863"/>
            <a:ext cx="5467826" cy="5615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6146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Vous devriez maintenant être capable de …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1800" dirty="0" smtClean="0"/>
              <a:t>Expliquer les principes de l’algorithme CORDIC. (B2)</a:t>
            </a:r>
          </a:p>
          <a:p>
            <a:r>
              <a:rPr lang="fr-CA" sz="1800" dirty="0" smtClean="0"/>
              <a:t>Calculer le sinus et le cosinus d’un nombre à l’aide de l’algorithme CORDIC. (B3)</a:t>
            </a:r>
            <a:endParaRPr lang="fr-CA" sz="18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12</a:t>
            </a:fld>
            <a:endParaRPr lang="fr-CA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464300"/>
              </p:ext>
            </p:extLst>
          </p:nvPr>
        </p:nvGraphicFramePr>
        <p:xfrm>
          <a:off x="6934200" y="5029200"/>
          <a:ext cx="4745264" cy="1592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4211864"/>
              </a:tblGrid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Code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Niveau (http://fr.wikipedia.org/wiki/Taxonomie_de_Bloom)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B1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Connaissance</a:t>
                      </a:r>
                      <a:r>
                        <a:rPr lang="fr-CA" sz="1100" baseline="0" dirty="0" smtClean="0"/>
                        <a:t> - mémoriser de l’information.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B2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Compréhension</a:t>
                      </a:r>
                      <a:r>
                        <a:rPr lang="fr-CA" sz="1100" baseline="0" dirty="0" smtClean="0"/>
                        <a:t> – interpréter l’information.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B3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Application – confronter les connaissances à des cas pratiques</a:t>
                      </a:r>
                      <a:r>
                        <a:rPr lang="fr-CA" sz="1100" baseline="0" dirty="0" smtClean="0"/>
                        <a:t> simples.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B4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Analyse – décomposer un problème,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B5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Synthèse – expression personnelle,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337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CORDIC</a:t>
            </a:r>
            <a:br>
              <a:rPr lang="fr-CA" dirty="0" smtClean="0"/>
            </a:br>
            <a:r>
              <a:rPr lang="fr-CA" dirty="0" smtClean="0"/>
              <a:t>Sujets de ce thème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Origines</a:t>
            </a:r>
          </a:p>
          <a:p>
            <a:r>
              <a:rPr lang="fr-CA" dirty="0" smtClean="0"/>
              <a:t>Principe de base: rotation d’un vecteur</a:t>
            </a:r>
          </a:p>
          <a:p>
            <a:r>
              <a:rPr lang="fr-CA" dirty="0" smtClean="0"/>
              <a:t>Clé de la réalisation matérielle efficace</a:t>
            </a:r>
          </a:p>
          <a:p>
            <a:r>
              <a:rPr lang="fr-CA" dirty="0" smtClean="0"/>
              <a:t>Déroulement de l’algorithme</a:t>
            </a:r>
          </a:p>
          <a:p>
            <a:r>
              <a:rPr lang="fr-CA" dirty="0" smtClean="0"/>
              <a:t>Implémentation de l’algorithme et chemin des données</a:t>
            </a:r>
          </a:p>
          <a:p>
            <a:endParaRPr lang="fr-CA" dirty="0" smtClean="0"/>
          </a:p>
          <a:p>
            <a:endParaRPr lang="fr-CA" dirty="0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3208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Calculer le sinus et le cosinus avec CORDIC</a:t>
            </a:r>
          </a:p>
        </p:txBody>
      </p:sp>
      <p:sp>
        <p:nvSpPr>
          <p:cNvPr id="72707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CORDIC: </a:t>
            </a:r>
            <a:r>
              <a:rPr lang="fr-CA" dirty="0" err="1"/>
              <a:t>COordinate</a:t>
            </a:r>
            <a:r>
              <a:rPr lang="fr-CA" dirty="0"/>
              <a:t> Rotation </a:t>
            </a:r>
            <a:r>
              <a:rPr lang="fr-CA" dirty="0" err="1"/>
              <a:t>DIgital</a:t>
            </a:r>
            <a:r>
              <a:rPr lang="fr-CA" dirty="0"/>
              <a:t> Computer, proposé par </a:t>
            </a:r>
            <a:r>
              <a:rPr lang="fr-CA" dirty="0" smtClean="0"/>
              <a:t>Jack </a:t>
            </a:r>
            <a:r>
              <a:rPr lang="fr-CA" dirty="0" err="1" smtClean="0"/>
              <a:t>Volder</a:t>
            </a:r>
            <a:r>
              <a:rPr lang="fr-CA" dirty="0" smtClean="0"/>
              <a:t>, un ingénieur américain, </a:t>
            </a:r>
            <a:r>
              <a:rPr lang="fr-CA" dirty="0"/>
              <a:t>en 1959</a:t>
            </a:r>
            <a:r>
              <a:rPr lang="fr-CA" dirty="0" smtClean="0"/>
              <a:t>.</a:t>
            </a:r>
          </a:p>
          <a:p>
            <a:pPr eaLnBrk="1" hangingPunct="1"/>
            <a:r>
              <a:rPr lang="fr-CA" dirty="0" smtClean="0"/>
              <a:t>L’algorithme CORDIC permet de calculer les fonctions trigonométriques avec une suite d’opérations arithmétiques très simples: addition, soustraction et décalage.</a:t>
            </a:r>
          </a:p>
          <a:p>
            <a:pPr eaLnBrk="1" hangingPunct="1"/>
            <a:r>
              <a:rPr lang="fr-CA" dirty="0" smtClean="0"/>
              <a:t>Utilisé dans les calculatrices de poche, Intel 80x87, 80486 et Motorola 68881.</a:t>
            </a:r>
          </a:p>
          <a:p>
            <a:pPr eaLnBrk="1" hangingPunct="1"/>
            <a:r>
              <a:rPr lang="fr-CA" dirty="0" smtClean="0"/>
              <a:t>L’algorithme CORDIC a été généralisé pour calculer des fonctions exponentielles, la division, la multiplication et la racine carrée.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8196AC-3651-4E2E-9B5C-CC0A4EED66C9}" type="slidenum">
              <a:rPr lang="fr-CA"/>
              <a:pPr>
                <a:defRPr/>
              </a:pPr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05082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Une rotation dans le plan peut s’effectuer à l’aide de l’équation suivante:</a:t>
            </a:r>
          </a:p>
        </p:txBody>
      </p:sp>
      <p:sp>
        <p:nvSpPr>
          <p:cNvPr id="205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Principe de base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946840-1C69-4817-AA0A-FA57C4383462}" type="slidenum">
              <a:rPr lang="fr-CA"/>
              <a:pPr>
                <a:defRPr/>
              </a:pPr>
              <a:t>4</a:t>
            </a:fld>
            <a:endParaRPr lang="fr-CA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631803"/>
              </p:ext>
            </p:extLst>
          </p:nvPr>
        </p:nvGraphicFramePr>
        <p:xfrm>
          <a:off x="1320800" y="2192338"/>
          <a:ext cx="3774935" cy="3138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Équation" r:id="rId3" imgW="2260440" imgH="1879560" progId="Equation.3">
                  <p:embed/>
                </p:oleObj>
              </mc:Choice>
              <mc:Fallback>
                <p:oleObj name="Équation" r:id="rId3" imgW="2260440" imgH="1879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2192338"/>
                        <a:ext cx="3774935" cy="31388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2800" y="2133600"/>
            <a:ext cx="3817081" cy="3564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17902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CA" smtClean="0"/>
              <a:t>On peut décomposer une rotation en plusieurs sous-rotations.</a:t>
            </a:r>
          </a:p>
          <a:p>
            <a:pPr lvl="1" eaLnBrk="1" hangingPunct="1"/>
            <a:r>
              <a:rPr lang="fr-CA" smtClean="0"/>
              <a:t>L’angle global de rotation est égal à la somme des angles des sous-rotations.</a:t>
            </a:r>
          </a:p>
          <a:p>
            <a:pPr lvl="1" eaLnBrk="1" hangingPunct="1"/>
            <a:r>
              <a:rPr lang="fr-CA" smtClean="0"/>
              <a:t>Les angles des sous-rotations peuvent être positifs ou négatifs.</a:t>
            </a:r>
          </a:p>
        </p:txBody>
      </p:sp>
      <p:sp>
        <p:nvSpPr>
          <p:cNvPr id="307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Principe de base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76F959-33D5-43DF-AA2D-EC608BBD3066}" type="slidenum">
              <a:rPr lang="fr-CA"/>
              <a:pPr>
                <a:defRPr/>
              </a:pPr>
              <a:t>5</a:t>
            </a:fld>
            <a:endParaRPr lang="fr-CA"/>
          </a:p>
        </p:txBody>
      </p:sp>
      <p:graphicFrame>
        <p:nvGraphicFramePr>
          <p:cNvPr id="307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012820"/>
              </p:ext>
            </p:extLst>
          </p:nvPr>
        </p:nvGraphicFramePr>
        <p:xfrm>
          <a:off x="996951" y="4987925"/>
          <a:ext cx="7637346" cy="1417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Équation" r:id="rId3" imgW="4927320" imgH="914400" progId="Equation.3">
                  <p:embed/>
                </p:oleObj>
              </mc:Choice>
              <mc:Fallback>
                <p:oleObj name="Équation" r:id="rId3" imgW="492732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1" y="4987925"/>
                        <a:ext cx="7637346" cy="14173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3418907"/>
              </p:ext>
            </p:extLst>
          </p:nvPr>
        </p:nvGraphicFramePr>
        <p:xfrm>
          <a:off x="203201" y="2774950"/>
          <a:ext cx="6085800" cy="1418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Équation" r:id="rId5" imgW="4140000" imgH="965160" progId="Equation.3">
                  <p:embed/>
                </p:oleObj>
              </mc:Choice>
              <mc:Fallback>
                <p:oleObj name="Équation" r:id="rId5" imgW="414000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1" y="2774950"/>
                        <a:ext cx="6085800" cy="14187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9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31200" y="2205039"/>
            <a:ext cx="2817019" cy="2516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28058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Clé de la réalisation matérielle efficace</a:t>
            </a:r>
          </a:p>
        </p:txBody>
      </p:sp>
      <p:sp>
        <p:nvSpPr>
          <p:cNvPr id="4099" name="Espace réservé du contenu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fr-CA" b="1" dirty="0" smtClean="0"/>
              <a:t>La clé de la réalisation matérielle simple de l’algorithme CORDIC est qu’on choisit tan(</a:t>
            </a:r>
            <a:r>
              <a:rPr lang="fr-CA" b="1" dirty="0" smtClean="0">
                <a:sym typeface="Symbol" pitchFamily="18" charset="2"/>
              </a:rPr>
              <a:t></a:t>
            </a:r>
            <a:r>
              <a:rPr lang="fr-CA" b="1" baseline="-25000" dirty="0" smtClean="0">
                <a:sym typeface="Symbol" pitchFamily="18" charset="2"/>
              </a:rPr>
              <a:t>i</a:t>
            </a:r>
            <a:r>
              <a:rPr lang="fr-CA" b="1" dirty="0" smtClean="0">
                <a:sym typeface="Symbol" pitchFamily="18" charset="2"/>
              </a:rPr>
              <a:t>) = 2</a:t>
            </a:r>
            <a:r>
              <a:rPr lang="fr-CA" b="1" baseline="30000" dirty="0" smtClean="0">
                <a:sym typeface="Symbol" pitchFamily="18" charset="2"/>
              </a:rPr>
              <a:t>-i</a:t>
            </a:r>
            <a:r>
              <a:rPr lang="fr-CA" b="1" dirty="0" smtClean="0">
                <a:sym typeface="Symbol" pitchFamily="18" charset="2"/>
              </a:rPr>
              <a:t>.</a:t>
            </a:r>
            <a:endParaRPr lang="fr-CA" b="1" baseline="30000" dirty="0" smtClean="0">
              <a:sym typeface="Symbol" pitchFamily="18" charset="2"/>
            </a:endParaRPr>
          </a:p>
          <a:p>
            <a:pPr eaLnBrk="1" hangingPunct="1"/>
            <a:r>
              <a:rPr lang="fr-CA" dirty="0" smtClean="0">
                <a:sym typeface="Symbol" pitchFamily="18" charset="2"/>
              </a:rPr>
              <a:t>Dans l’implémentation des équations, la multiplication par </a:t>
            </a:r>
            <a:r>
              <a:rPr lang="fr-CA" dirty="0" smtClean="0"/>
              <a:t>tan(</a:t>
            </a:r>
            <a:r>
              <a:rPr lang="fr-CA" dirty="0" smtClean="0">
                <a:sym typeface="Symbol" pitchFamily="18" charset="2"/>
              </a:rPr>
              <a:t></a:t>
            </a:r>
            <a:r>
              <a:rPr lang="fr-CA" baseline="-25000" dirty="0" smtClean="0">
                <a:sym typeface="Symbol" pitchFamily="18" charset="2"/>
              </a:rPr>
              <a:t>i</a:t>
            </a:r>
            <a:r>
              <a:rPr lang="fr-CA" dirty="0" smtClean="0">
                <a:sym typeface="Symbol" pitchFamily="18" charset="2"/>
              </a:rPr>
              <a:t>) peut donc être effectuée par un simple décalage de bits.</a:t>
            </a:r>
          </a:p>
          <a:p>
            <a:pPr eaLnBrk="1" hangingPunct="1"/>
            <a:r>
              <a:rPr lang="fr-CA" dirty="0" smtClean="0">
                <a:sym typeface="Symbol" pitchFamily="18" charset="2"/>
              </a:rPr>
              <a:t>Comme on choisit les </a:t>
            </a:r>
            <a:r>
              <a:rPr lang="fr-CA" baseline="-25000" dirty="0" smtClean="0">
                <a:sym typeface="Symbol" pitchFamily="18" charset="2"/>
              </a:rPr>
              <a:t>i</a:t>
            </a:r>
            <a:r>
              <a:rPr lang="fr-CA" dirty="0" smtClean="0">
                <a:sym typeface="Symbol" pitchFamily="18" charset="2"/>
              </a:rPr>
              <a:t>, on peut calculer d’avance les cos </a:t>
            </a:r>
            <a:r>
              <a:rPr lang="fr-CA" baseline="-25000" dirty="0" smtClean="0">
                <a:sym typeface="Symbol" pitchFamily="18" charset="2"/>
              </a:rPr>
              <a:t>i</a:t>
            </a:r>
            <a:r>
              <a:rPr lang="fr-CA" dirty="0" smtClean="0">
                <a:sym typeface="Symbol" pitchFamily="18" charset="2"/>
              </a:rPr>
              <a:t> ainsi que </a:t>
            </a:r>
            <a:r>
              <a:rPr lang="fr-CA" i="1" dirty="0" smtClean="0">
                <a:sym typeface="Symbol" pitchFamily="18" charset="2"/>
              </a:rPr>
              <a:t>K</a:t>
            </a:r>
            <a:r>
              <a:rPr lang="fr-CA" dirty="0" smtClean="0">
                <a:sym typeface="Symbol" pitchFamily="18" charset="2"/>
              </a:rPr>
              <a:t>, le produit des cos </a:t>
            </a:r>
            <a:r>
              <a:rPr lang="fr-CA" baseline="-25000" dirty="0" smtClean="0">
                <a:sym typeface="Symbol" pitchFamily="18" charset="2"/>
              </a:rPr>
              <a:t>i</a:t>
            </a:r>
            <a:r>
              <a:rPr lang="fr-CA" dirty="0" smtClean="0">
                <a:sym typeface="Symbol" pitchFamily="18" charset="2"/>
              </a:rPr>
              <a:t>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DDAB4D-8EBD-4F46-BF93-EBFAF5EFF07E}" type="slidenum">
              <a:rPr lang="fr-CA"/>
              <a:pPr>
                <a:defRPr/>
              </a:pPr>
              <a:t>6</a:t>
            </a:fld>
            <a:endParaRPr lang="fr-CA"/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177763"/>
              </p:ext>
            </p:extLst>
          </p:nvPr>
        </p:nvGraphicFramePr>
        <p:xfrm>
          <a:off x="990600" y="4495799"/>
          <a:ext cx="7637346" cy="1417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Équation" r:id="rId3" imgW="4927320" imgH="914400" progId="Equation.3">
                  <p:embed/>
                </p:oleObj>
              </mc:Choice>
              <mc:Fallback>
                <p:oleObj name="Équation" r:id="rId3" imgW="492732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495799"/>
                        <a:ext cx="7637346" cy="14173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947523"/>
              </p:ext>
            </p:extLst>
          </p:nvPr>
        </p:nvGraphicFramePr>
        <p:xfrm>
          <a:off x="6080911" y="18288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CA" dirty="0"/>
                        <a:t>i</a:t>
                      </a: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dirty="0" smtClean="0"/>
                        <a:t>tan(</a:t>
                      </a:r>
                      <a:r>
                        <a:rPr lang="fr-CA" dirty="0" smtClean="0">
                          <a:sym typeface="Symbol"/>
                        </a:rPr>
                        <a:t></a:t>
                      </a:r>
                      <a:r>
                        <a:rPr lang="fr-CA" baseline="-25000" dirty="0" smtClean="0">
                          <a:sym typeface="Symbol"/>
                        </a:rPr>
                        <a:t>i</a:t>
                      </a:r>
                      <a:r>
                        <a:rPr lang="fr-CA" dirty="0" smtClean="0">
                          <a:sym typeface="Symbol"/>
                        </a:rPr>
                        <a:t>)</a:t>
                      </a:r>
                      <a:endParaRPr lang="fr-CA" dirty="0"/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dirty="0" smtClean="0">
                          <a:sym typeface="Symbol"/>
                        </a:rPr>
                        <a:t></a:t>
                      </a:r>
                      <a:r>
                        <a:rPr lang="fr-CA" baseline="-25000" dirty="0" smtClean="0">
                          <a:sym typeface="Symbol"/>
                        </a:rPr>
                        <a:t>i </a:t>
                      </a:r>
                      <a:r>
                        <a:rPr lang="fr-CA" dirty="0" smtClean="0">
                          <a:sym typeface="Symbol"/>
                        </a:rPr>
                        <a:t>(degrés)</a:t>
                      </a:r>
                      <a:endParaRPr lang="fr-CA" dirty="0"/>
                    </a:p>
                  </a:txBody>
                  <a:tcPr marL="12700" marR="12700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CA" dirty="0"/>
                        <a:t>0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dirty="0" smtClean="0"/>
                        <a:t>1.000</a:t>
                      </a:r>
                      <a:endParaRPr lang="fr-CA" dirty="0"/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dirty="0"/>
                        <a:t>45.0000</a:t>
                      </a:r>
                    </a:p>
                  </a:txBody>
                  <a:tcPr marL="12700" marR="12700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CA" dirty="0"/>
                        <a:t>1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dirty="0" smtClean="0"/>
                        <a:t>0.500</a:t>
                      </a:r>
                      <a:endParaRPr lang="fr-CA" dirty="0"/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dirty="0"/>
                        <a:t>26.5651</a:t>
                      </a:r>
                    </a:p>
                  </a:txBody>
                  <a:tcPr marL="12700" marR="12700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CA" dirty="0"/>
                        <a:t>2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dirty="0" smtClean="0"/>
                        <a:t>0.250</a:t>
                      </a:r>
                      <a:endParaRPr lang="fr-CA" dirty="0"/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dirty="0"/>
                        <a:t>14.0362</a:t>
                      </a:r>
                    </a:p>
                  </a:txBody>
                  <a:tcPr marL="12700" marR="12700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CA" dirty="0"/>
                        <a:t>3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/>
                        <a:t>0.125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dirty="0"/>
                        <a:t>7.1250</a:t>
                      </a:r>
                    </a:p>
                  </a:txBody>
                  <a:tcPr marL="12700" marR="12700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0665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Déroulement de l’algorithme</a:t>
            </a:r>
            <a:endParaRPr lang="fr-CA" dirty="0" smtClean="0"/>
          </a:p>
        </p:txBody>
      </p:sp>
      <p:sp>
        <p:nvSpPr>
          <p:cNvPr id="5124" name="Espace réservé du contenu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fr-CA" smtClean="0"/>
              <a:t>Pour obtenir le sinus et le cosinus d’un angle, on prend le vecteur (1, 0) comme point de départ et on le fait tourner par l’angle désiré.</a:t>
            </a:r>
          </a:p>
          <a:p>
            <a:pPr eaLnBrk="1" hangingPunct="1"/>
            <a:r>
              <a:rPr lang="fr-CA" smtClean="0"/>
              <a:t>Les coordonnées (</a:t>
            </a:r>
            <a:r>
              <a:rPr lang="fr-CA" i="1" smtClean="0"/>
              <a:t>x</a:t>
            </a:r>
            <a:r>
              <a:rPr lang="fr-CA" smtClean="0"/>
              <a:t>, </a:t>
            </a:r>
            <a:r>
              <a:rPr lang="fr-CA" i="1" smtClean="0"/>
              <a:t>y</a:t>
            </a:r>
            <a:r>
              <a:rPr lang="fr-CA" smtClean="0"/>
              <a:t>) obtenues sont le cosinus et le sinus de l’angle, respectivement.</a:t>
            </a:r>
          </a:p>
          <a:p>
            <a:pPr eaLnBrk="1" hangingPunct="1"/>
            <a:r>
              <a:rPr lang="fr-CA" smtClean="0">
                <a:sym typeface="Symbol" pitchFamily="18" charset="2"/>
              </a:rPr>
              <a:t>Dans l’algorithme CORDIC, on prend le vecteur (</a:t>
            </a:r>
            <a:r>
              <a:rPr lang="fr-CA" i="1" smtClean="0">
                <a:sym typeface="Symbol" pitchFamily="18" charset="2"/>
              </a:rPr>
              <a:t>K</a:t>
            </a:r>
            <a:r>
              <a:rPr lang="fr-CA" smtClean="0">
                <a:sym typeface="Symbol" pitchFamily="18" charset="2"/>
              </a:rPr>
              <a:t>, 0) comme point de départ.</a:t>
            </a:r>
          </a:p>
          <a:p>
            <a:pPr eaLnBrk="1" hangingPunct="1"/>
            <a:r>
              <a:rPr lang="fr-CA" smtClean="0">
                <a:sym typeface="Symbol" pitchFamily="18" charset="2"/>
              </a:rPr>
              <a:t>Il reste à trouver la somme des angles </a:t>
            </a:r>
            <a:r>
              <a:rPr lang="fr-CA" baseline="-25000" smtClean="0">
                <a:sym typeface="Symbol" pitchFamily="18" charset="2"/>
              </a:rPr>
              <a:t>i</a:t>
            </a:r>
            <a:r>
              <a:rPr lang="fr-CA" smtClean="0">
                <a:sym typeface="Symbol" pitchFamily="18" charset="2"/>
              </a:rPr>
              <a:t> qui est égale à l’angle désiré </a:t>
            </a:r>
            <a:r>
              <a:rPr lang="fr-CA" i="1" smtClean="0">
                <a:sym typeface="Symbol" pitchFamily="18" charset="2"/>
              </a:rPr>
              <a:t>z</a:t>
            </a:r>
            <a:r>
              <a:rPr lang="fr-CA" smtClean="0">
                <a:sym typeface="Symbol" pitchFamily="18" charset="2"/>
              </a:rPr>
              <a:t>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628E5D-F293-4978-968E-006FDF95AF30}" type="slidenum">
              <a:rPr lang="fr-CA"/>
              <a:pPr>
                <a:defRPr/>
              </a:pPr>
              <a:t>7</a:t>
            </a:fld>
            <a:endParaRPr lang="fr-CA"/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8295757"/>
              </p:ext>
            </p:extLst>
          </p:nvPr>
        </p:nvGraphicFramePr>
        <p:xfrm>
          <a:off x="6705600" y="1828800"/>
          <a:ext cx="3497580" cy="1100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Équation" r:id="rId3" imgW="1371600" imgH="431640" progId="Equation.3">
                  <p:embed/>
                </p:oleObj>
              </mc:Choice>
              <mc:Fallback>
                <p:oleObj name="Équation" r:id="rId3" imgW="13716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1828800"/>
                        <a:ext cx="3497580" cy="11006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1634412"/>
              </p:ext>
            </p:extLst>
          </p:nvPr>
        </p:nvGraphicFramePr>
        <p:xfrm>
          <a:off x="2596884" y="4724400"/>
          <a:ext cx="9137916" cy="1978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Équation" r:id="rId5" imgW="4457520" imgH="965160" progId="Equation.3">
                  <p:embed/>
                </p:oleObj>
              </mc:Choice>
              <mc:Fallback>
                <p:oleObj name="Équation" r:id="rId5" imgW="445752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6884" y="4724400"/>
                        <a:ext cx="9137916" cy="19785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9029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Déroulement de l’algorithme</a:t>
            </a:r>
            <a:endParaRPr lang="fr-CA" dirty="0" smtClean="0"/>
          </a:p>
        </p:txBody>
      </p:sp>
      <p:sp>
        <p:nvSpPr>
          <p:cNvPr id="6148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fr-CA" dirty="0" smtClean="0">
                <a:sym typeface="Symbol" pitchFamily="18" charset="2"/>
              </a:rPr>
              <a:t>En pratique, on procède à l’envers: on part de l’angle z et on fait des rotations par les angles </a:t>
            </a:r>
            <a:r>
              <a:rPr lang="fr-CA" baseline="-25000" dirty="0" smtClean="0">
                <a:sym typeface="Symbol" pitchFamily="18" charset="2"/>
              </a:rPr>
              <a:t>i</a:t>
            </a:r>
            <a:r>
              <a:rPr lang="fr-CA" dirty="0" smtClean="0">
                <a:sym typeface="Symbol" pitchFamily="18" charset="2"/>
              </a:rPr>
              <a:t> (positives ou négatives) jusqu’à ce qu’on arrive à 0.</a:t>
            </a:r>
          </a:p>
          <a:p>
            <a:pPr eaLnBrk="1" hangingPunct="1"/>
            <a:r>
              <a:rPr lang="fr-CA" dirty="0" smtClean="0">
                <a:sym typeface="Symbol" pitchFamily="18" charset="2"/>
              </a:rPr>
              <a:t>On calcule </a:t>
            </a:r>
            <a:r>
              <a:rPr lang="fr-CA" dirty="0" err="1" smtClean="0">
                <a:sym typeface="Symbol" pitchFamily="18" charset="2"/>
              </a:rPr>
              <a:t>z</a:t>
            </a:r>
            <a:r>
              <a:rPr lang="fr-CA" baseline="-25000" dirty="0" err="1" smtClean="0">
                <a:sym typeface="Symbol" pitchFamily="18" charset="2"/>
              </a:rPr>
              <a:t>i</a:t>
            </a:r>
            <a:r>
              <a:rPr lang="fr-CA" baseline="-25000" dirty="0" smtClean="0">
                <a:sym typeface="Symbol" pitchFamily="18" charset="2"/>
              </a:rPr>
              <a:t>+1</a:t>
            </a:r>
            <a:r>
              <a:rPr lang="fr-CA" dirty="0" smtClean="0">
                <a:sym typeface="Symbol" pitchFamily="18" charset="2"/>
              </a:rPr>
              <a:t> = </a:t>
            </a:r>
            <a:r>
              <a:rPr lang="fr-CA" dirty="0" err="1" smtClean="0">
                <a:sym typeface="Symbol" pitchFamily="18" charset="2"/>
              </a:rPr>
              <a:t>z</a:t>
            </a:r>
            <a:r>
              <a:rPr lang="fr-CA" baseline="-25000" dirty="0" err="1" smtClean="0">
                <a:sym typeface="Symbol" pitchFamily="18" charset="2"/>
              </a:rPr>
              <a:t>i</a:t>
            </a:r>
            <a:r>
              <a:rPr lang="fr-CA" dirty="0" smtClean="0">
                <a:sym typeface="Symbol" pitchFamily="18" charset="2"/>
              </a:rPr>
              <a:t> - d</a:t>
            </a:r>
            <a:r>
              <a:rPr lang="fr-CA" baseline="-25000" dirty="0" smtClean="0">
                <a:sym typeface="Symbol" pitchFamily="18" charset="2"/>
              </a:rPr>
              <a:t>i</a:t>
            </a:r>
            <a:r>
              <a:rPr lang="fr-CA" dirty="0" smtClean="0">
                <a:sym typeface="Symbol" pitchFamily="18" charset="2"/>
              </a:rPr>
              <a:t> </a:t>
            </a:r>
            <a:r>
              <a:rPr lang="fr-CA" baseline="-25000" dirty="0" smtClean="0">
                <a:sym typeface="Symbol" pitchFamily="18" charset="2"/>
              </a:rPr>
              <a:t>i</a:t>
            </a:r>
            <a:endParaRPr lang="fr-CA" dirty="0" smtClean="0">
              <a:sym typeface="Symbol" pitchFamily="18" charset="2"/>
            </a:endParaRPr>
          </a:p>
          <a:p>
            <a:pPr eaLnBrk="1" hangingPunct="1"/>
            <a:r>
              <a:rPr lang="fr-CA" dirty="0" smtClean="0">
                <a:sym typeface="Symbol" pitchFamily="18" charset="2"/>
              </a:rPr>
              <a:t>Le signe de la rotation d</a:t>
            </a:r>
            <a:r>
              <a:rPr lang="fr-CA" baseline="-25000" dirty="0" smtClean="0">
                <a:sym typeface="Symbol" pitchFamily="18" charset="2"/>
              </a:rPr>
              <a:t>i</a:t>
            </a:r>
            <a:r>
              <a:rPr lang="fr-CA" dirty="0" smtClean="0">
                <a:sym typeface="Symbol" pitchFamily="18" charset="2"/>
              </a:rPr>
              <a:t> est égal au signe de l’angle courant </a:t>
            </a:r>
            <a:r>
              <a:rPr lang="fr-CA" dirty="0" err="1" smtClean="0">
                <a:sym typeface="Symbol" pitchFamily="18" charset="2"/>
              </a:rPr>
              <a:t>z</a:t>
            </a:r>
            <a:r>
              <a:rPr lang="fr-CA" baseline="-25000" dirty="0" err="1" smtClean="0">
                <a:sym typeface="Symbol" pitchFamily="18" charset="2"/>
              </a:rPr>
              <a:t>i</a:t>
            </a:r>
            <a:r>
              <a:rPr lang="fr-CA" dirty="0" smtClean="0">
                <a:sym typeface="Symbol" pitchFamily="18" charset="2"/>
              </a:rPr>
              <a:t>.</a:t>
            </a:r>
          </a:p>
          <a:p>
            <a:pPr eaLnBrk="1" hangingPunct="1"/>
            <a:r>
              <a:rPr lang="fr-CA" dirty="0" smtClean="0">
                <a:sym typeface="Symbol" pitchFamily="18" charset="2"/>
              </a:rPr>
              <a:t>Exemple des trois premières rotations pour l’angle </a:t>
            </a:r>
            <a:r>
              <a:rPr lang="fr-CA" i="1" dirty="0" smtClean="0">
                <a:sym typeface="Symbol" pitchFamily="18" charset="2"/>
              </a:rPr>
              <a:t>z</a:t>
            </a:r>
            <a:r>
              <a:rPr lang="fr-CA" dirty="0" smtClean="0">
                <a:sym typeface="Symbol" pitchFamily="18" charset="2"/>
              </a:rPr>
              <a:t> = 30 degrés.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F13295-7F42-498D-AB6F-B8AEEB79BA6D}" type="slidenum">
              <a:rPr lang="fr-CA"/>
              <a:pPr>
                <a:defRPr/>
              </a:pPr>
              <a:t>8</a:t>
            </a:fld>
            <a:endParaRPr lang="fr-CA"/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872537"/>
              </p:ext>
            </p:extLst>
          </p:nvPr>
        </p:nvGraphicFramePr>
        <p:xfrm>
          <a:off x="5867400" y="1600200"/>
          <a:ext cx="6136767" cy="3085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r:id="rId3" imgW="3371850" imgH="1695450" progId="">
                  <p:embed/>
                </p:oleObj>
              </mc:Choice>
              <mc:Fallback>
                <p:oleObj r:id="rId3" imgW="3371850" imgH="169545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600200"/>
                        <a:ext cx="6136767" cy="30857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ZoneTexte 5"/>
          <p:cNvSpPr txBox="1">
            <a:spLocks noChangeArrowheads="1"/>
          </p:cNvSpPr>
          <p:nvPr/>
        </p:nvSpPr>
        <p:spPr bwMode="auto">
          <a:xfrm>
            <a:off x="7696200" y="4648200"/>
            <a:ext cx="4267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A" sz="800" dirty="0">
                <a:latin typeface="Calibri" pitchFamily="34" charset="0"/>
              </a:rPr>
              <a:t>B. </a:t>
            </a:r>
            <a:r>
              <a:rPr lang="fr-CA" sz="800" dirty="0" err="1">
                <a:latin typeface="Calibri" pitchFamily="34" charset="0"/>
              </a:rPr>
              <a:t>Parhami</a:t>
            </a:r>
            <a:r>
              <a:rPr lang="fr-CA" sz="800" dirty="0">
                <a:latin typeface="Calibri" pitchFamily="34" charset="0"/>
              </a:rPr>
              <a:t>, Computer </a:t>
            </a:r>
            <a:r>
              <a:rPr lang="fr-CA" sz="800" dirty="0" err="1">
                <a:latin typeface="Calibri" pitchFamily="34" charset="0"/>
              </a:rPr>
              <a:t>Arithmetic</a:t>
            </a:r>
            <a:r>
              <a:rPr lang="fr-CA" sz="800" dirty="0">
                <a:latin typeface="Calibri" pitchFamily="34" charset="0"/>
              </a:rPr>
              <a:t>, Oxford </a:t>
            </a:r>
            <a:r>
              <a:rPr lang="fr-CA" sz="800" dirty="0" err="1">
                <a:latin typeface="Calibri" pitchFamily="34" charset="0"/>
              </a:rPr>
              <a:t>University</a:t>
            </a:r>
            <a:r>
              <a:rPr lang="fr-CA" sz="800" dirty="0">
                <a:latin typeface="Calibri" pitchFamily="34" charset="0"/>
              </a:rPr>
              <a:t> </a:t>
            </a:r>
            <a:r>
              <a:rPr lang="fr-CA" sz="800" dirty="0" err="1">
                <a:latin typeface="Calibri" pitchFamily="34" charset="0"/>
              </a:rPr>
              <a:t>Press</a:t>
            </a:r>
            <a:r>
              <a:rPr lang="fr-CA" sz="800" dirty="0">
                <a:latin typeface="Calibri" pitchFamily="34" charset="0"/>
              </a:rPr>
              <a:t>, 2000.</a:t>
            </a:r>
          </a:p>
        </p:txBody>
      </p:sp>
    </p:spTree>
    <p:extLst>
      <p:ext uri="{BB962C8B-B14F-4D97-AF65-F5344CB8AC3E}">
        <p14:creationId xmlns:p14="http://schemas.microsoft.com/office/powerpoint/2010/main" val="2117937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Déroulement </a:t>
            </a:r>
            <a:r>
              <a:rPr lang="fr-CA" dirty="0"/>
              <a:t>de l’algorithme</a:t>
            </a:r>
            <a:endParaRPr lang="fr-CA" dirty="0" smtClean="0"/>
          </a:p>
        </p:txBody>
      </p:sp>
      <p:sp>
        <p:nvSpPr>
          <p:cNvPr id="7172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fr-CA" smtClean="0">
                <a:sym typeface="Symbol" pitchFamily="18" charset="2"/>
              </a:rPr>
              <a:t>On obtient finalement trois équations à implémenter.</a:t>
            </a:r>
          </a:p>
          <a:p>
            <a:pPr eaLnBrk="1" hangingPunct="1"/>
            <a:r>
              <a:rPr lang="fr-CA" smtClean="0">
                <a:sym typeface="Symbol" pitchFamily="18" charset="2"/>
              </a:rPr>
              <a:t>Les opérations requises sont l’addition/soustraction et le décalage.</a:t>
            </a:r>
          </a:p>
          <a:p>
            <a:pPr eaLnBrk="1" hangingPunct="1"/>
            <a:r>
              <a:rPr lang="fr-CA" smtClean="0">
                <a:sym typeface="Symbol" pitchFamily="18" charset="2"/>
              </a:rPr>
              <a:t>Un tableau doit contenir les </a:t>
            </a:r>
            <a:r>
              <a:rPr lang="fr-CA" baseline="-25000" smtClean="0">
                <a:sym typeface="Symbol" pitchFamily="18" charset="2"/>
              </a:rPr>
              <a:t>i</a:t>
            </a:r>
            <a:r>
              <a:rPr lang="fr-CA" smtClean="0">
                <a:sym typeface="Symbol" pitchFamily="18" charset="2"/>
              </a:rPr>
              <a:t>, mais on note que pour </a:t>
            </a:r>
            <a:r>
              <a:rPr lang="fr-CA" baseline="-25000" smtClean="0">
                <a:sym typeface="Symbol" pitchFamily="18" charset="2"/>
              </a:rPr>
              <a:t>i</a:t>
            </a:r>
            <a:r>
              <a:rPr lang="fr-CA" smtClean="0">
                <a:sym typeface="Symbol" pitchFamily="18" charset="2"/>
              </a:rPr>
              <a:t> petit, tan </a:t>
            </a:r>
            <a:r>
              <a:rPr lang="fr-CA" baseline="-25000" smtClean="0">
                <a:sym typeface="Symbol" pitchFamily="18" charset="2"/>
              </a:rPr>
              <a:t>i</a:t>
            </a:r>
            <a:r>
              <a:rPr lang="fr-CA" smtClean="0">
                <a:sym typeface="Symbol" pitchFamily="18" charset="2"/>
              </a:rPr>
              <a:t> = </a:t>
            </a:r>
            <a:r>
              <a:rPr lang="fr-CA" baseline="-25000" smtClean="0">
                <a:sym typeface="Symbol" pitchFamily="18" charset="2"/>
              </a:rPr>
              <a:t>i</a:t>
            </a:r>
            <a:r>
              <a:rPr lang="fr-CA" smtClean="0">
                <a:sym typeface="Symbol" pitchFamily="18" charset="2"/>
              </a:rPr>
              <a:t> = 2</a:t>
            </a:r>
            <a:r>
              <a:rPr lang="fr-CA" baseline="30000" smtClean="0">
                <a:sym typeface="Symbol" pitchFamily="18" charset="2"/>
              </a:rPr>
              <a:t>-i</a:t>
            </a:r>
            <a:r>
              <a:rPr lang="fr-CA" smtClean="0">
                <a:sym typeface="Symbol" pitchFamily="18" charset="2"/>
              </a:rPr>
              <a:t> par choix.</a:t>
            </a:r>
          </a:p>
          <a:p>
            <a:pPr eaLnBrk="1" hangingPunct="1"/>
            <a:r>
              <a:rPr lang="fr-CA" smtClean="0">
                <a:sym typeface="Symbol" pitchFamily="18" charset="2"/>
              </a:rPr>
              <a:t>Il faut déterminer le nombre d’itérations à faire, on obtient environ un bit de précision par itération.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A6B838-7EC7-448C-9EA9-F980D47A0064}" type="slidenum">
              <a:rPr lang="fr-CA"/>
              <a:pPr>
                <a:defRPr/>
              </a:pPr>
              <a:t>9</a:t>
            </a:fld>
            <a:endParaRPr lang="fr-CA"/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37692"/>
              </p:ext>
            </p:extLst>
          </p:nvPr>
        </p:nvGraphicFramePr>
        <p:xfrm>
          <a:off x="6553200" y="2209799"/>
          <a:ext cx="3695814" cy="1831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Équation" r:id="rId3" imgW="1384200" imgH="685800" progId="Equation.3">
                  <p:embed/>
                </p:oleObj>
              </mc:Choice>
              <mc:Fallback>
                <p:oleObj name="Équation" r:id="rId3" imgW="13842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2209799"/>
                        <a:ext cx="3695814" cy="18310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8484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Co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1Introduction</Template>
  <TotalTime>3853</TotalTime>
  <Words>790</Words>
  <Application>Microsoft Macintosh PowerPoint</Application>
  <PresentationFormat>Personnalisé</PresentationFormat>
  <Paragraphs>94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presentationCours</vt:lpstr>
      <vt:lpstr>Équation</vt:lpstr>
      <vt:lpstr>Calcul de fonctions trigonométriques avec l’algorithme CORDIC et son implémentation</vt:lpstr>
      <vt:lpstr>CORDIC Sujets de ce thème</vt:lpstr>
      <vt:lpstr>Calculer le sinus et le cosinus avec CORDIC</vt:lpstr>
      <vt:lpstr>Principe de base</vt:lpstr>
      <vt:lpstr>Principe de base</vt:lpstr>
      <vt:lpstr>Clé de la réalisation matérielle efficace</vt:lpstr>
      <vt:lpstr>Déroulement de l’algorithme</vt:lpstr>
      <vt:lpstr>Déroulement de l’algorithme</vt:lpstr>
      <vt:lpstr>Déroulement de l’algorithme</vt:lpstr>
      <vt:lpstr>Analyse du problème pour l’implémentation</vt:lpstr>
      <vt:lpstr>CORDIC Chemin des données</vt:lpstr>
      <vt:lpstr>Vous devriez maintenant être capable de …</vt:lpstr>
    </vt:vector>
  </TitlesOfParts>
  <Company>POLYMTL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Pierre Langlois</dc:creator>
  <cp:lastModifiedBy>Pierre Langlois</cp:lastModifiedBy>
  <cp:revision>474</cp:revision>
  <dcterms:created xsi:type="dcterms:W3CDTF">2009-09-03T13:30:34Z</dcterms:created>
  <dcterms:modified xsi:type="dcterms:W3CDTF">2014-10-18T22:39:42Z</dcterms:modified>
</cp:coreProperties>
</file>