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8" r:id="rId3"/>
    <p:sldId id="417" r:id="rId4"/>
    <p:sldId id="420" r:id="rId5"/>
    <p:sldId id="414" r:id="rId6"/>
    <p:sldId id="415" r:id="rId7"/>
    <p:sldId id="421" r:id="rId8"/>
    <p:sldId id="422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19" r:id="rId29"/>
    <p:sldId id="442" r:id="rId30"/>
    <p:sldId id="303" r:id="rId31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5" d="100"/>
          <a:sy n="115" d="100"/>
        </p:scale>
        <p:origin x="-108" y="-18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19/10/2014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</a:t>
            </a:r>
            <a:r>
              <a:rPr lang="fr-CA" sz="10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://creativecommons.org/licenses/by-nc-sa/2.5/ca</a:t>
            </a:r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Implémentation de la division sur FPGA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186253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5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4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3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4362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5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,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4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36196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5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,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4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8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À chaque étape on obtient un chiffre de plus </a:t>
            </a:r>
            <a:r>
              <a:rPr lang="fr-CA" smtClean="0"/>
              <a:t>du quotient.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52584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5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,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4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8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8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839200" y="2286000"/>
            <a:ext cx="89638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smtClean="0">
                <a:solidFill>
                  <a:srgbClr val="0070C0"/>
                </a:solidFill>
                <a:latin typeface="+mn-lt"/>
              </a:rPr>
              <a:t>Etc.</a:t>
            </a:r>
            <a:endParaRPr lang="fr-CA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84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 smtClean="0"/>
              <a:t>À chaque étape on obtient un chiffre de plus </a:t>
            </a:r>
            <a:r>
              <a:rPr lang="fr-CA" smtClean="0"/>
              <a:t>du quotient.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25473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division au long en binaire</a:t>
            </a:r>
            <a:endParaRPr lang="fr-CA" dirty="0" smtClean="0"/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/>
              <a:t>À 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53331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/>
              <a:t>À 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30419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0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 smtClean="0"/>
              <a:t>À </a:t>
            </a:r>
            <a:r>
              <a:rPr lang="fr-CA" dirty="0"/>
              <a:t>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22737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0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5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/>
              <a:t>À 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89854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0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trike="sngStrike" dirty="0" smtClean="0"/>
                        <a:t>1</a:t>
                      </a:r>
                      <a:endParaRPr lang="fr-CA" strike="sngStrike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1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/>
              <a:t>À 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8481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,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Implémentation de la division sur FPGA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Division par une </a:t>
            </a:r>
            <a:r>
              <a:rPr lang="fr-CA" dirty="0" smtClean="0"/>
              <a:t>constante, </a:t>
            </a:r>
            <a:r>
              <a:rPr lang="fr-CA" dirty="0"/>
              <a:t>puissance de deux</a:t>
            </a:r>
          </a:p>
          <a:p>
            <a:r>
              <a:rPr lang="fr-CA" dirty="0"/>
              <a:t>Division par une </a:t>
            </a:r>
            <a:r>
              <a:rPr lang="fr-CA" dirty="0" smtClean="0"/>
              <a:t>constante par multiplication </a:t>
            </a:r>
            <a:r>
              <a:rPr lang="fr-CA" dirty="0"/>
              <a:t>par sa réciproque</a:t>
            </a:r>
          </a:p>
          <a:p>
            <a:r>
              <a:rPr lang="fr-CA" dirty="0"/>
              <a:t>Division générale par </a:t>
            </a:r>
            <a:r>
              <a:rPr lang="fr-CA" dirty="0" smtClean="0"/>
              <a:t>multiplication </a:t>
            </a:r>
            <a:r>
              <a:rPr lang="fr-CA" dirty="0"/>
              <a:t>par la réciproque, gardée dans une ROM</a:t>
            </a:r>
          </a:p>
          <a:p>
            <a:r>
              <a:rPr lang="fr-CA" dirty="0" smtClean="0"/>
              <a:t>Division </a:t>
            </a:r>
            <a:r>
              <a:rPr lang="fr-CA" dirty="0"/>
              <a:t>au </a:t>
            </a:r>
            <a:r>
              <a:rPr lang="fr-CA" dirty="0" smtClean="0"/>
              <a:t>long</a:t>
            </a:r>
          </a:p>
          <a:p>
            <a:r>
              <a:rPr lang="fr-CA" dirty="0" smtClean="0"/>
              <a:t>Division </a:t>
            </a:r>
            <a:r>
              <a:rPr lang="fr-CA" dirty="0"/>
              <a:t>par </a:t>
            </a:r>
            <a:r>
              <a:rPr lang="fr-CA" dirty="0" smtClean="0"/>
              <a:t>convergence, par multiplications successives</a:t>
            </a:r>
            <a:endParaRPr lang="fr-CA" dirty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binaire, le processus est identique, mais simplifié parce que les seuls facteurs possibles sont 0 </a:t>
            </a:r>
            <a:r>
              <a:rPr lang="fr-CA" smtClean="0"/>
              <a:t>et 1.</a:t>
            </a:r>
            <a:endParaRPr lang="fr-CA" dirty="0" smtClean="0"/>
          </a:p>
          <a:p>
            <a:r>
              <a:rPr lang="fr-CA" dirty="0"/>
              <a:t>À chaque étape on obtient un chiffre de plus </a:t>
            </a:r>
            <a:r>
              <a:rPr lang="fr-CA"/>
              <a:t>du </a:t>
            </a:r>
            <a:r>
              <a:rPr lang="fr-CA" smtClean="0"/>
              <a:t>quotient.</a:t>
            </a:r>
            <a:endParaRPr lang="fr-CA" dirty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66554"/>
              </p:ext>
            </p:extLst>
          </p:nvPr>
        </p:nvGraphicFramePr>
        <p:xfrm>
          <a:off x="6934200" y="1371600"/>
          <a:ext cx="354076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,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439400" y="2108410"/>
            <a:ext cx="89638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smtClean="0">
                <a:solidFill>
                  <a:srgbClr val="0070C0"/>
                </a:solidFill>
                <a:latin typeface="+mn-lt"/>
              </a:rPr>
              <a:t>Etc.</a:t>
            </a:r>
            <a:endParaRPr lang="fr-CA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21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55152"/>
              </p:ext>
            </p:extLst>
          </p:nvPr>
        </p:nvGraphicFramePr>
        <p:xfrm>
          <a:off x="6934200" y="1447800"/>
          <a:ext cx="3540760" cy="5181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noStrike" dirty="0" smtClean="0"/>
                        <a:t>1</a:t>
                      </a:r>
                      <a:endParaRPr lang="fr-CA" sz="1400" strike="no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1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22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95306"/>
              </p:ext>
            </p:extLst>
          </p:nvPr>
        </p:nvGraphicFramePr>
        <p:xfrm>
          <a:off x="6934200" y="1447800"/>
          <a:ext cx="3540760" cy="5181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5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23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314773"/>
              </p:ext>
            </p:extLst>
          </p:nvPr>
        </p:nvGraphicFramePr>
        <p:xfrm>
          <a:off x="6934200" y="1447800"/>
          <a:ext cx="3540760" cy="5181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0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78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24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57702"/>
              </p:ext>
            </p:extLst>
          </p:nvPr>
        </p:nvGraphicFramePr>
        <p:xfrm>
          <a:off x="6934200" y="1447800"/>
          <a:ext cx="3540760" cy="5181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0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25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27976"/>
              </p:ext>
            </p:extLst>
          </p:nvPr>
        </p:nvGraphicFramePr>
        <p:xfrm>
          <a:off x="6934200" y="1447800"/>
          <a:ext cx="3540760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0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8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automatiser le processus de division au long en binaire en ajoutant systématiquement le complément à deux du diviseur aux parties </a:t>
            </a:r>
            <a:r>
              <a:rPr lang="fr-CA" smtClean="0"/>
              <a:t>du dividende.</a:t>
            </a:r>
            <a:endParaRPr lang="fr-CA" dirty="0" smtClean="0"/>
          </a:p>
          <a:p>
            <a:r>
              <a:rPr lang="fr-CA" dirty="0" smtClean="0"/>
              <a:t>Le reste de l’addition donne un chiffre du quotient à chaque étape, et indique si on doit garder la différence en cours </a:t>
            </a:r>
            <a:r>
              <a:rPr lang="fr-CA" smtClean="0"/>
              <a:t>ou non.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26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66037"/>
              </p:ext>
            </p:extLst>
          </p:nvPr>
        </p:nvGraphicFramePr>
        <p:xfrm>
          <a:off x="6934200" y="1447800"/>
          <a:ext cx="3540760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0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,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991205" y="6248400"/>
            <a:ext cx="89638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smtClean="0">
                <a:solidFill>
                  <a:srgbClr val="0070C0"/>
                </a:solidFill>
                <a:latin typeface="+mn-lt"/>
              </a:rPr>
              <a:t>Etc.</a:t>
            </a:r>
            <a:endParaRPr lang="fr-CA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92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 en binaire: méthode automatisée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À chaque étape, il faut donc:</a:t>
            </a:r>
          </a:p>
          <a:p>
            <a:pPr lvl="1"/>
            <a:r>
              <a:rPr lang="fr-CA" dirty="0" smtClean="0"/>
              <a:t>Conserver la différence courante dans un registre à décalage</a:t>
            </a:r>
          </a:p>
          <a:p>
            <a:pPr lvl="1"/>
            <a:r>
              <a:rPr lang="fr-CA" dirty="0" smtClean="0"/>
              <a:t>Y ajouter le complément à deux du diviseur</a:t>
            </a:r>
          </a:p>
          <a:p>
            <a:pPr lvl="1"/>
            <a:r>
              <a:rPr lang="fr-CA" dirty="0" smtClean="0"/>
              <a:t>Inspecter le bit le plus significatif:</a:t>
            </a:r>
          </a:p>
          <a:p>
            <a:pPr lvl="2"/>
            <a:r>
              <a:rPr lang="fr-CA" dirty="0" smtClean="0"/>
              <a:t>Si c’est un 0, remplacer le contenu du registre par la différence précédente</a:t>
            </a:r>
          </a:p>
          <a:p>
            <a:pPr lvl="1"/>
            <a:r>
              <a:rPr lang="fr-CA" dirty="0" smtClean="0"/>
              <a:t>Décaler le contenu du registre vers la gauche et insérer un nouveau bit du dividende à droite</a:t>
            </a:r>
          </a:p>
          <a:p>
            <a:pPr lvl="1"/>
            <a:r>
              <a:rPr lang="fr-CA" dirty="0" smtClean="0"/>
              <a:t>Conserver les bits de retenue</a:t>
            </a:r>
          </a:p>
          <a:p>
            <a:r>
              <a:rPr lang="fr-CA" dirty="0" smtClean="0"/>
              <a:t>En exercice: donner un chemin des données pour effectuer </a:t>
            </a:r>
            <a:r>
              <a:rPr lang="fr-CA" smtClean="0"/>
              <a:t>ces opérations.</a:t>
            </a:r>
            <a:endParaRPr lang="fr-CA" dirty="0" smtClean="0"/>
          </a:p>
          <a:p>
            <a:pPr lvl="1"/>
            <a:r>
              <a:rPr lang="fr-CA" dirty="0" smtClean="0"/>
              <a:t>Additionneur à 5 bits, registre à décalage, multiplexeur 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27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9116"/>
              </p:ext>
            </p:extLst>
          </p:nvPr>
        </p:nvGraphicFramePr>
        <p:xfrm>
          <a:off x="6934200" y="1447800"/>
          <a:ext cx="3540760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0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strike="sngStrike" dirty="0" smtClean="0"/>
                        <a:t>1</a:t>
                      </a:r>
                      <a:endParaRPr lang="fr-CA" sz="1400" strike="sngStrike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+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,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1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dirty="0" smtClean="0"/>
                        <a:t>0</a:t>
                      </a:r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991205" y="6248400"/>
            <a:ext cx="89638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smtClean="0">
                <a:solidFill>
                  <a:srgbClr val="0070C0"/>
                </a:solidFill>
                <a:latin typeface="+mn-lt"/>
              </a:rPr>
              <a:t>Etc.</a:t>
            </a:r>
            <a:endParaRPr lang="fr-CA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906000" y="1426834"/>
            <a:ext cx="1447800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70C0"/>
                </a:solidFill>
                <a:latin typeface="+mn-lt"/>
              </a:rPr>
              <a:t>← Complément à 2</a:t>
            </a:r>
            <a:endParaRPr lang="fr-CA" sz="1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07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Division par convergence, par multiplications successives</a:t>
            </a:r>
            <a:br>
              <a:rPr lang="fr-CA" dirty="0" smtClean="0"/>
            </a:br>
            <a:r>
              <a:rPr lang="fr-CA" dirty="0" smtClean="0"/>
              <a:t>(méthode de Goldschmidt)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méthode de division par multiplications successives consiste à multiplier le dividende N et le diviseur D par une suite de nombres </a:t>
            </a:r>
            <a:r>
              <a:rPr lang="fr-CA" dirty="0" err="1" smtClean="0"/>
              <a:t>X</a:t>
            </a:r>
            <a:r>
              <a:rPr lang="fr-CA" baseline="-25000" dirty="0" err="1" smtClean="0"/>
              <a:t>k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Les nombres </a:t>
            </a:r>
            <a:r>
              <a:rPr lang="fr-CA" dirty="0" err="1" smtClean="0"/>
              <a:t>X</a:t>
            </a:r>
            <a:r>
              <a:rPr lang="fr-CA" baseline="-25000" dirty="0" err="1" smtClean="0"/>
              <a:t>k</a:t>
            </a:r>
            <a:r>
              <a:rPr lang="fr-CA" dirty="0" smtClean="0"/>
              <a:t> sont choisis afin que le produit D × X</a:t>
            </a:r>
            <a:r>
              <a:rPr lang="fr-CA" baseline="-25000" dirty="0" smtClean="0"/>
              <a:t>1</a:t>
            </a:r>
            <a:r>
              <a:rPr lang="fr-CA" dirty="0" smtClean="0"/>
              <a:t> × X</a:t>
            </a:r>
            <a:r>
              <a:rPr lang="fr-CA" baseline="-25000" dirty="0" smtClean="0"/>
              <a:t>2</a:t>
            </a:r>
            <a:r>
              <a:rPr lang="fr-CA" dirty="0" smtClean="0"/>
              <a:t> × X</a:t>
            </a:r>
            <a:r>
              <a:rPr lang="fr-CA" baseline="-25000" dirty="0" smtClean="0"/>
              <a:t>3</a:t>
            </a:r>
            <a:r>
              <a:rPr lang="fr-CA" dirty="0" smtClean="0"/>
              <a:t> … converge vers 1.</a:t>
            </a:r>
          </a:p>
          <a:p>
            <a:r>
              <a:rPr lang="fr-CA" dirty="0" smtClean="0"/>
              <a:t>Le produit N </a:t>
            </a:r>
            <a:r>
              <a:rPr lang="fr-CA" dirty="0"/>
              <a:t>× X</a:t>
            </a:r>
            <a:r>
              <a:rPr lang="fr-CA" baseline="-25000" dirty="0"/>
              <a:t>1</a:t>
            </a:r>
            <a:r>
              <a:rPr lang="fr-CA" dirty="0"/>
              <a:t> × X</a:t>
            </a:r>
            <a:r>
              <a:rPr lang="fr-CA" baseline="-25000" dirty="0"/>
              <a:t>2</a:t>
            </a:r>
            <a:r>
              <a:rPr lang="fr-CA" dirty="0"/>
              <a:t> × </a:t>
            </a:r>
            <a:r>
              <a:rPr lang="fr-CA" smtClean="0"/>
              <a:t>X</a:t>
            </a:r>
            <a:r>
              <a:rPr lang="fr-CA" baseline="-25000" smtClean="0"/>
              <a:t>3</a:t>
            </a:r>
            <a:r>
              <a:rPr lang="fr-CA" smtClean="0"/>
              <a:t> </a:t>
            </a:r>
            <a:r>
              <a:rPr lang="fr-CA" smtClean="0"/>
              <a:t>… converge </a:t>
            </a:r>
            <a:r>
              <a:rPr lang="fr-CA" dirty="0" smtClean="0"/>
              <a:t>alors vers Q.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À </a:t>
            </a:r>
            <a:r>
              <a:rPr lang="fr-CA" dirty="0"/>
              <a:t>chaque étape on calcule: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Avec D</a:t>
            </a:r>
            <a:r>
              <a:rPr lang="fr-CA" baseline="-25000" dirty="0"/>
              <a:t>0</a:t>
            </a:r>
            <a:r>
              <a:rPr lang="fr-CA" dirty="0"/>
              <a:t> dans l’intervalle </a:t>
            </a:r>
            <a:r>
              <a:rPr lang="fr-CA"/>
              <a:t>[</a:t>
            </a:r>
            <a:r>
              <a:rPr lang="fr-CA" smtClean="0"/>
              <a:t>0.5</a:t>
            </a:r>
            <a:r>
              <a:rPr lang="fr-CA" dirty="0"/>
              <a:t>, 1[ (suite à une normalisation préalable de N et D), on choisit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La </a:t>
            </a:r>
            <a:r>
              <a:rPr lang="fr-CA" dirty="0"/>
              <a:t>division au long </a:t>
            </a:r>
            <a:r>
              <a:rPr lang="fr-CA" dirty="0" smtClean="0"/>
              <a:t>nécessite </a:t>
            </a:r>
            <a:r>
              <a:rPr lang="fr-CA" i="1" dirty="0"/>
              <a:t>m</a:t>
            </a:r>
            <a:r>
              <a:rPr lang="fr-CA" dirty="0"/>
              <a:t> étapes pour obtenir </a:t>
            </a:r>
            <a:r>
              <a:rPr lang="fr-CA" i="1" dirty="0"/>
              <a:t>m</a:t>
            </a:r>
            <a:r>
              <a:rPr lang="fr-CA" dirty="0"/>
              <a:t> bits du </a:t>
            </a:r>
            <a:r>
              <a:rPr lang="fr-CA" dirty="0" smtClean="0"/>
              <a:t>quotient. </a:t>
            </a:r>
            <a:r>
              <a:rPr lang="fr-CA" dirty="0"/>
              <a:t>La méthode de Goldschmidt nécessite plutôt log</a:t>
            </a:r>
            <a:r>
              <a:rPr lang="fr-CA" baseline="-25000" dirty="0"/>
              <a:t>2</a:t>
            </a:r>
            <a:r>
              <a:rPr lang="fr-CA" i="1" dirty="0"/>
              <a:t>m</a:t>
            </a:r>
            <a:r>
              <a:rPr lang="fr-CA" dirty="0"/>
              <a:t> </a:t>
            </a:r>
            <a:r>
              <a:rPr lang="fr-CA" dirty="0" smtClean="0"/>
              <a:t>étapes.</a:t>
            </a:r>
            <a:endParaRPr lang="fr-CA" dirty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28</a:t>
            </a:fld>
            <a:endParaRPr lang="fr-CA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581355"/>
              </p:ext>
            </p:extLst>
          </p:nvPr>
        </p:nvGraphicFramePr>
        <p:xfrm>
          <a:off x="1219200" y="2819400"/>
          <a:ext cx="3644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Équation" r:id="rId3" imgW="2260440" imgH="431640" progId="Equation.3">
                  <p:embed/>
                </p:oleObj>
              </mc:Choice>
              <mc:Fallback>
                <p:oleObj name="Équation" r:id="rId3" imgW="2260440" imgH="431640" progId="Equation.3">
                  <p:embed/>
                  <p:pic>
                    <p:nvPicPr>
                      <p:cNvPr id="0" name="Obje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364490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837177"/>
              </p:ext>
            </p:extLst>
          </p:nvPr>
        </p:nvGraphicFramePr>
        <p:xfrm>
          <a:off x="8531225" y="3594100"/>
          <a:ext cx="137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Équation" r:id="rId5" imgW="850680" imgH="228600" progId="Equation.3">
                  <p:embed/>
                </p:oleObj>
              </mc:Choice>
              <mc:Fallback>
                <p:oleObj name="Équation" r:id="rId5" imgW="850680" imgH="228600" progId="Equation.3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1225" y="3594100"/>
                        <a:ext cx="1371600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105352"/>
              </p:ext>
            </p:extLst>
          </p:nvPr>
        </p:nvGraphicFramePr>
        <p:xfrm>
          <a:off x="8388350" y="1981200"/>
          <a:ext cx="18224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Équation" r:id="rId7" imgW="1130040" imgH="431640" progId="Equation.3">
                  <p:embed/>
                </p:oleObj>
              </mc:Choice>
              <mc:Fallback>
                <p:oleObj name="Équation" r:id="rId7" imgW="1130040" imgH="43164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1981200"/>
                        <a:ext cx="182245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76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Division par convergence, par multiplications successives</a:t>
            </a:r>
            <a:br>
              <a:rPr lang="fr-CA" dirty="0" smtClean="0"/>
            </a:br>
            <a:r>
              <a:rPr lang="fr-CA" dirty="0" smtClean="0"/>
              <a:t>(méthode de Goldschmidt) - exemple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Calculer 227 / 5</a:t>
            </a:r>
          </a:p>
          <a:p>
            <a:r>
              <a:rPr lang="fr-CA" dirty="0" smtClean="0"/>
              <a:t>Tout d’abord, il faut normaliser le diviseur D pour qu’il soit dans l’intervalle </a:t>
            </a:r>
            <a:r>
              <a:rPr lang="en-CA" dirty="0" smtClean="0"/>
              <a:t>[0.5, 1[.</a:t>
            </a:r>
          </a:p>
          <a:p>
            <a:r>
              <a:rPr lang="fr-CA" dirty="0" smtClean="0"/>
              <a:t>On choisit une puissance de deux: 8. On a alors:</a:t>
            </a:r>
          </a:p>
          <a:p>
            <a:pPr marL="0" indent="0" algn="ctr">
              <a:buNone/>
            </a:pPr>
            <a:r>
              <a:rPr lang="fr-CA" dirty="0" smtClean="0"/>
              <a:t>227 / 5 = 28,375 / 0,625</a:t>
            </a:r>
          </a:p>
          <a:p>
            <a:r>
              <a:rPr lang="fr-CA" dirty="0"/>
              <a:t>À chaque étape on calcule: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 smtClean="0"/>
              <a:t>Et </a:t>
            </a:r>
            <a:r>
              <a:rPr lang="fr-CA" smtClean="0"/>
              <a:t>on choisit: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29</a:t>
            </a:fld>
            <a:endParaRPr lang="fr-CA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52866"/>
              </p:ext>
            </p:extLst>
          </p:nvPr>
        </p:nvGraphicFramePr>
        <p:xfrm>
          <a:off x="2057400" y="5105400"/>
          <a:ext cx="137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Équation" r:id="rId3" imgW="850680" imgH="228600" progId="Equation.3">
                  <p:embed/>
                </p:oleObj>
              </mc:Choice>
              <mc:Fallback>
                <p:oleObj name="Équation" r:id="rId3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1371600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456119"/>
              </p:ext>
            </p:extLst>
          </p:nvPr>
        </p:nvGraphicFramePr>
        <p:xfrm>
          <a:off x="2133600" y="3733800"/>
          <a:ext cx="18224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Équation" r:id="rId5" imgW="1130040" imgH="431640" progId="Equation.3">
                  <p:embed/>
                </p:oleObj>
              </mc:Choice>
              <mc:Fallback>
                <p:oleObj name="Équation" r:id="rId5" imgW="1130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182245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73982"/>
              </p:ext>
            </p:extLst>
          </p:nvPr>
        </p:nvGraphicFramePr>
        <p:xfrm>
          <a:off x="6781800" y="1905000"/>
          <a:ext cx="38861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14"/>
                <a:gridCol w="1155895"/>
                <a:gridCol w="1155895"/>
                <a:gridCol w="1155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N</a:t>
                      </a:r>
                      <a:r>
                        <a:rPr lang="en-CA" baseline="-25000" dirty="0" err="1" smtClean="0"/>
                        <a:t>k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D</a:t>
                      </a:r>
                      <a:r>
                        <a:rPr lang="en-CA" baseline="-25000" dirty="0" err="1" smtClean="0"/>
                        <a:t>k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r>
                        <a:rPr lang="en-CA" baseline="-25000" dirty="0" smtClean="0"/>
                        <a:t>k+1</a:t>
                      </a:r>
                      <a:endParaRPr lang="fr-FR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0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28,375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0,625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1,375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39,015625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0,859375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1,140625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44,5021973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0,98022461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1,01977539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3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45,3822456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0,99960893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1,00039107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45,3999931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0,99999985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dirty="0" smtClean="0"/>
                        <a:t>1,00000015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400" dirty="0" smtClean="0"/>
                        <a:t>5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dirty="0" smtClean="0"/>
                        <a:t>45,4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dirty="0" smtClean="0"/>
                        <a:t>1</a:t>
                      </a:r>
                      <a:endParaRPr lang="fr-FR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1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Définition des termes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a N / D = Q </a:t>
            </a:r>
            <a:r>
              <a:rPr lang="fr-CA" dirty="0"/>
              <a:t>, </a:t>
            </a:r>
            <a:r>
              <a:rPr lang="fr-CA" dirty="0" smtClean="0"/>
              <a:t>où:</a:t>
            </a:r>
          </a:p>
          <a:p>
            <a:pPr lvl="1"/>
            <a:r>
              <a:rPr lang="fr-CA" dirty="0" smtClean="0"/>
              <a:t>N est le dividende (numérateur)</a:t>
            </a:r>
          </a:p>
          <a:p>
            <a:pPr lvl="1"/>
            <a:r>
              <a:rPr lang="fr-CA" dirty="0" smtClean="0"/>
              <a:t>D est le diviseur (dénominateur)</a:t>
            </a:r>
          </a:p>
          <a:p>
            <a:pPr lvl="1"/>
            <a:r>
              <a:rPr lang="fr-CA" dirty="0" smtClean="0"/>
              <a:t>Q est le quotient</a:t>
            </a:r>
          </a:p>
          <a:p>
            <a:r>
              <a:rPr lang="fr-CA" dirty="0" smtClean="0"/>
              <a:t>Pour des nombres entiers, on peut aussi considérer le reste R et la relation</a:t>
            </a:r>
          </a:p>
          <a:p>
            <a:pPr marL="0" indent="0" algn="ctr">
              <a:buNone/>
            </a:pPr>
            <a:r>
              <a:rPr lang="fr-CA" dirty="0" smtClean="0"/>
              <a:t>N = Q × D + R</a:t>
            </a:r>
          </a:p>
          <a:p>
            <a:r>
              <a:rPr lang="fr-CA" dirty="0" smtClean="0"/>
              <a:t>Par exemple, on a 37 </a:t>
            </a:r>
            <a:r>
              <a:rPr lang="fr-CA" dirty="0"/>
              <a:t>÷</a:t>
            </a:r>
            <a:r>
              <a:rPr lang="fr-CA" dirty="0" smtClean="0"/>
              <a:t> 5 = 7, reste 2, ou</a:t>
            </a:r>
          </a:p>
          <a:p>
            <a:pPr marL="0" indent="0" algn="ctr">
              <a:buNone/>
            </a:pPr>
            <a:r>
              <a:rPr lang="fr-CA" dirty="0" smtClean="0"/>
              <a:t>37 = 7 × 5 + 2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59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1800" dirty="0" smtClean="0"/>
              <a:t>Expliquer et appliquer différentes façons d’implémenter la division dans un système numérique. (B2, B3)</a:t>
            </a:r>
          </a:p>
          <a:p>
            <a:r>
              <a:rPr lang="fr-FR" sz="1800" dirty="0" smtClean="0"/>
              <a:t>Choisir l’approche la plus appropriée selon les conditions du problème. (B3)</a:t>
            </a:r>
          </a:p>
          <a:p>
            <a:r>
              <a:rPr lang="fr-FR" sz="1800" dirty="0" smtClean="0"/>
              <a:t>Évaluer la complexité de différentes approches de division en termes des ressources de calcul nécessaires et du nombre d’opérations à effectuer pour obtenir un quotient d’une précision désirée. (B3)</a:t>
            </a:r>
          </a:p>
          <a:p>
            <a:r>
              <a:rPr lang="fr-FR" sz="1800" dirty="0" smtClean="0"/>
              <a:t>Modéliser en VHDL différentes approches pour la division.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30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</a:t>
                      </a:r>
                      <a:r>
                        <a:rPr lang="fr-CA" sz="1100" baseline="0" smtClean="0"/>
                        <a:t>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</a:t>
                      </a:r>
                      <a:r>
                        <a:rPr lang="fr-CA" sz="1100" baseline="0" smtClean="0"/>
                        <a:t>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</a:t>
                      </a:r>
                      <a:r>
                        <a:rPr lang="fr-CA" sz="1100" smtClean="0"/>
                        <a:t>pratiques</a:t>
                      </a:r>
                      <a:r>
                        <a:rPr lang="fr-CA" sz="1100" baseline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</a:t>
                      </a:r>
                      <a:r>
                        <a:rPr lang="fr-CA" sz="1100" smtClean="0"/>
                        <a:t>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</a:t>
                      </a:r>
                      <a:r>
                        <a:rPr lang="fr-CA" sz="1100" smtClean="0"/>
                        <a:t>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Division par une constante puissance de deux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le cas le plus simple, le diviseur est une puissance de deux, D </a:t>
            </a:r>
            <a:r>
              <a:rPr lang="fr-CA" smtClean="0"/>
              <a:t>= 2</a:t>
            </a:r>
            <a:r>
              <a:rPr lang="fr-CA" baseline="30000" smtClean="0"/>
              <a:t>k</a:t>
            </a:r>
            <a:r>
              <a:rPr lang="fr-CA" smtClean="0"/>
              <a:t>.</a:t>
            </a:r>
            <a:endParaRPr lang="fr-CA" dirty="0" smtClean="0"/>
          </a:p>
          <a:p>
            <a:r>
              <a:rPr lang="fr-CA" dirty="0" smtClean="0"/>
              <a:t>Le quotient Q est obtenu en décalant le dividende vers la droite de </a:t>
            </a:r>
            <a:r>
              <a:rPr lang="fr-CA" i="1" smtClean="0"/>
              <a:t>k</a:t>
            </a:r>
            <a:r>
              <a:rPr lang="fr-CA" smtClean="0"/>
              <a:t> positions.</a:t>
            </a:r>
            <a:endParaRPr lang="fr-CA" dirty="0" smtClean="0"/>
          </a:p>
          <a:p>
            <a:pPr lvl="1"/>
            <a:r>
              <a:rPr lang="fr-CA" dirty="0" smtClean="0"/>
              <a:t>Il y a en général une perte de précision si le nombre de bits du quotient Q est le même que celui du dividende N</a:t>
            </a:r>
          </a:p>
          <a:p>
            <a:pPr lvl="1"/>
            <a:r>
              <a:rPr lang="fr-CA" dirty="0" smtClean="0"/>
              <a:t>Si k est plus grand que le nombre de bits du dividende N, le quotient Q est 0</a:t>
            </a:r>
          </a:p>
          <a:p>
            <a:r>
              <a:rPr lang="fr-CA" dirty="0" smtClean="0"/>
              <a:t>Le reste R est obtenu en choisissant les </a:t>
            </a:r>
            <a:r>
              <a:rPr lang="fr-CA" i="1" dirty="0" smtClean="0"/>
              <a:t>k</a:t>
            </a:r>
            <a:r>
              <a:rPr lang="fr-CA" dirty="0" smtClean="0"/>
              <a:t> bits les </a:t>
            </a:r>
            <a:r>
              <a:rPr lang="fr-CA" smtClean="0"/>
              <a:t>moins significatifs.</a:t>
            </a:r>
            <a:endParaRPr lang="fr-CA" dirty="0" smtClean="0"/>
          </a:p>
          <a:p>
            <a:r>
              <a:rPr lang="fr-CA" dirty="0" smtClean="0"/>
              <a:t>Les synthétiseurs de code VHDL peuvent traiter </a:t>
            </a:r>
            <a:r>
              <a:rPr lang="fr-CA" smtClean="0"/>
              <a:t>ces opérations.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8305800" y="1600200"/>
            <a:ext cx="32766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÷ 2</a:t>
            </a:r>
            <a:r>
              <a:rPr lang="fr-CA" baseline="30000" dirty="0" smtClean="0"/>
              <a:t>1</a:t>
            </a:r>
            <a:r>
              <a:rPr lang="fr-CA" dirty="0" smtClean="0">
                <a:sym typeface="Symbol" panose="05050102010706020507" pitchFamily="18" charset="2"/>
              </a:rPr>
              <a:t> </a:t>
            </a:r>
            <a:r>
              <a:rPr lang="fr-CA" dirty="0" smtClean="0"/>
              <a:t>= </a:t>
            </a:r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÷ 2</a:t>
            </a:r>
            <a:r>
              <a:rPr lang="fr-CA" dirty="0" smtClean="0">
                <a:sym typeface="Symbol" panose="05050102010706020507" pitchFamily="18" charset="2"/>
              </a:rPr>
              <a:t>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23</a:t>
            </a:r>
            <a:endParaRPr lang="fr-CA" dirty="0"/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</a:t>
            </a:r>
            <a:r>
              <a:rPr lang="fr-CA" dirty="0"/>
              <a:t>÷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>
                <a:sym typeface="Symbol" panose="05050102010706020507" pitchFamily="18" charset="2"/>
              </a:rPr>
              <a:t> </a:t>
            </a:r>
            <a:r>
              <a:rPr lang="fr-CA" dirty="0" smtClean="0"/>
              <a:t>= </a:t>
            </a:r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</a:t>
            </a:r>
            <a:r>
              <a:rPr lang="fr-CA" dirty="0"/>
              <a:t>÷ </a:t>
            </a:r>
            <a:r>
              <a:rPr lang="fr-CA" dirty="0" smtClean="0"/>
              <a:t>4</a:t>
            </a:r>
            <a:r>
              <a:rPr lang="fr-CA" dirty="0" smtClean="0">
                <a:sym typeface="Symbol" panose="05050102010706020507" pitchFamily="18" charset="2"/>
              </a:rPr>
              <a:t>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</a:t>
            </a:r>
          </a:p>
          <a:p>
            <a:pPr algn="r"/>
            <a:endParaRPr lang="fr-CA" dirty="0"/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101110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÷ 2</a:t>
            </a:r>
            <a:r>
              <a:rPr lang="fr-CA" baseline="30000" dirty="0"/>
              <a:t>1</a:t>
            </a:r>
            <a:r>
              <a:rPr lang="fr-CA" dirty="0">
                <a:sym typeface="Symbol" panose="05050102010706020507" pitchFamily="18" charset="2"/>
              </a:rPr>
              <a:t> </a:t>
            </a:r>
            <a:r>
              <a:rPr lang="fr-CA" dirty="0"/>
              <a:t>= </a:t>
            </a:r>
            <a:r>
              <a:rPr lang="fr-CA" dirty="0" smtClean="0">
                <a:sym typeface="Symbol" panose="05050102010706020507" pitchFamily="18" charset="2"/>
              </a:rPr>
              <a:t>10111</a:t>
            </a:r>
            <a:r>
              <a:rPr lang="fr-CA" baseline="-25000" dirty="0" smtClean="0">
                <a:sym typeface="Symbol" panose="05050102010706020507" pitchFamily="18" charset="2"/>
              </a:rPr>
              <a:t>2</a:t>
            </a:r>
            <a:r>
              <a:rPr lang="fr-CA" dirty="0" smtClean="0"/>
              <a:t> </a:t>
            </a:r>
            <a:r>
              <a:rPr lang="fr-CA" dirty="0"/>
              <a:t>= 23</a:t>
            </a:r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/>
              <a:t> </a:t>
            </a:r>
            <a:r>
              <a:rPr lang="fr-CA" dirty="0" smtClean="0"/>
              <a:t>101110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÷ 2</a:t>
            </a:r>
            <a:r>
              <a:rPr lang="fr-CA" baseline="30000" dirty="0"/>
              <a:t>2</a:t>
            </a:r>
            <a:r>
              <a:rPr lang="fr-CA" dirty="0">
                <a:sym typeface="Symbol" panose="05050102010706020507" pitchFamily="18" charset="2"/>
              </a:rPr>
              <a:t> </a:t>
            </a:r>
            <a:r>
              <a:rPr lang="fr-CA" dirty="0"/>
              <a:t>= </a:t>
            </a:r>
            <a:r>
              <a:rPr lang="fr-CA" dirty="0" smtClean="0">
                <a:sym typeface="Symbol" panose="05050102010706020507" pitchFamily="18" charset="2"/>
              </a:rPr>
              <a:t>1011</a:t>
            </a:r>
            <a:r>
              <a:rPr lang="fr-CA" baseline="-25000" dirty="0" smtClean="0">
                <a:sym typeface="Symbol" panose="05050102010706020507" pitchFamily="18" charset="2"/>
              </a:rPr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391400" y="3429000"/>
            <a:ext cx="4191000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4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/>
              <a:t> = 3</a:t>
            </a:r>
            <a:endParaRPr lang="fr-CA" dirty="0"/>
          </a:p>
          <a:p>
            <a:pPr algn="r"/>
            <a:r>
              <a:rPr lang="fr-CA" dirty="0" smtClean="0"/>
              <a:t>247% 16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4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7</a:t>
            </a:r>
            <a:endParaRPr lang="fr-CA" dirty="0"/>
          </a:p>
          <a:p>
            <a:pPr algn="r"/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64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6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55</a:t>
            </a:r>
          </a:p>
          <a:p>
            <a:pPr algn="r"/>
            <a:endParaRPr lang="fr-CA" dirty="0"/>
          </a:p>
          <a:p>
            <a:pPr algn="r"/>
            <a:r>
              <a:rPr lang="fr-CA" dirty="0" smtClean="0"/>
              <a:t>1111 0111</a:t>
            </a:r>
            <a:r>
              <a:rPr lang="fr-CA" baseline="-25000" dirty="0" smtClean="0"/>
              <a:t>2</a:t>
            </a:r>
            <a:r>
              <a:rPr lang="fr-CA" dirty="0" smtClean="0"/>
              <a:t> % 2</a:t>
            </a:r>
            <a:r>
              <a:rPr lang="fr-CA" baseline="30000" dirty="0" smtClean="0"/>
              <a:t>2</a:t>
            </a:r>
            <a:r>
              <a:rPr lang="fr-CA" baseline="-25000" dirty="0" smtClean="0"/>
              <a:t> </a:t>
            </a:r>
            <a:r>
              <a:rPr lang="fr-CA" dirty="0" smtClean="0"/>
              <a:t>= 11</a:t>
            </a:r>
            <a:r>
              <a:rPr lang="fr-CA" baseline="-25000" dirty="0" smtClean="0"/>
              <a:t>2</a:t>
            </a:r>
            <a:r>
              <a:rPr lang="fr-CA" dirty="0" smtClean="0"/>
              <a:t> = 3</a:t>
            </a:r>
          </a:p>
          <a:p>
            <a:pPr algn="r"/>
            <a:r>
              <a:rPr lang="fr-CA" dirty="0"/>
              <a:t>1111 </a:t>
            </a:r>
            <a:r>
              <a:rPr lang="fr-CA" dirty="0" smtClean="0"/>
              <a:t>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4</a:t>
            </a:r>
            <a:r>
              <a:rPr lang="fr-CA" baseline="-25000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7</a:t>
            </a:r>
          </a:p>
          <a:p>
            <a:pPr algn="r"/>
            <a:r>
              <a:rPr lang="fr-CA" dirty="0"/>
              <a:t>1111 0111</a:t>
            </a:r>
            <a:r>
              <a:rPr lang="fr-CA" baseline="-25000" dirty="0"/>
              <a:t>2</a:t>
            </a:r>
            <a:r>
              <a:rPr lang="fr-CA" dirty="0"/>
              <a:t> % </a:t>
            </a:r>
            <a:r>
              <a:rPr lang="fr-CA" dirty="0" smtClean="0"/>
              <a:t>2</a:t>
            </a:r>
            <a:r>
              <a:rPr lang="fr-CA" baseline="30000" dirty="0" smtClean="0"/>
              <a:t>6</a:t>
            </a:r>
            <a:r>
              <a:rPr lang="fr-CA" baseline="-25000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11 0111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55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033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Division par une constante via la multiplication par sa réciproque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faire la division d’un nombre par une constante, une approche consiste à exprimer le diviseur par une fraction dont le dénominateur est une puissance </a:t>
            </a:r>
            <a:r>
              <a:rPr lang="fr-CA" smtClean="0"/>
              <a:t>de deux.</a:t>
            </a:r>
            <a:endParaRPr lang="fr-CA" dirty="0" smtClean="0"/>
          </a:p>
          <a:p>
            <a:r>
              <a:rPr lang="fr-CA" dirty="0" smtClean="0"/>
              <a:t>Par exemple, pour effectuer une division par 10 avec une précision de 8 bits, on a:</a:t>
            </a:r>
          </a:p>
          <a:p>
            <a:pPr marL="0" indent="0">
              <a:buNone/>
              <a:tabLst>
                <a:tab pos="914400" algn="l"/>
                <a:tab pos="1712913" algn="l"/>
              </a:tabLst>
            </a:pPr>
            <a:r>
              <a:rPr lang="fr-CA" dirty="0" smtClean="0"/>
              <a:t>	N / 10	= N × (arrondi(2</a:t>
            </a:r>
            <a:r>
              <a:rPr lang="fr-CA" baseline="30000" dirty="0" smtClean="0"/>
              <a:t>8</a:t>
            </a:r>
            <a:r>
              <a:rPr lang="fr-CA" dirty="0" smtClean="0"/>
              <a:t>  / 10) / 2</a:t>
            </a:r>
            <a:r>
              <a:rPr lang="fr-CA" baseline="30000" dirty="0" smtClean="0"/>
              <a:t>8</a:t>
            </a:r>
            <a:r>
              <a:rPr lang="fr-CA" dirty="0" smtClean="0"/>
              <a:t>)</a:t>
            </a:r>
          </a:p>
          <a:p>
            <a:pPr marL="0" indent="0">
              <a:buNone/>
              <a:tabLst>
                <a:tab pos="914400" algn="l"/>
                <a:tab pos="1712913" algn="l"/>
              </a:tabLst>
            </a:pPr>
            <a:r>
              <a:rPr lang="fr-CA" dirty="0" smtClean="0">
                <a:latin typeface="ＭＳ ゴシック"/>
                <a:ea typeface="ＭＳ ゴシック"/>
                <a:cs typeface="ＭＳ ゴシック"/>
              </a:rPr>
              <a:t>		≅</a:t>
            </a:r>
            <a:r>
              <a:rPr lang="fr-CA" dirty="0" smtClean="0"/>
              <a:t> (</a:t>
            </a:r>
            <a:r>
              <a:rPr lang="fr-CA" dirty="0"/>
              <a:t>N </a:t>
            </a:r>
            <a:r>
              <a:rPr lang="fr-CA" dirty="0" smtClean="0"/>
              <a:t>× 26) / 256)</a:t>
            </a:r>
          </a:p>
          <a:p>
            <a:pPr marL="0" indent="0">
              <a:buNone/>
              <a:tabLst>
                <a:tab pos="914400" algn="l"/>
                <a:tab pos="1712913" algn="l"/>
              </a:tabLst>
            </a:pPr>
            <a:r>
              <a:rPr lang="fr-CA" dirty="0" smtClean="0"/>
              <a:t>		= (N × 26) &gt;&gt; 8</a:t>
            </a:r>
          </a:p>
          <a:p>
            <a:pPr lvl="1"/>
            <a:r>
              <a:rPr lang="fr-CA" dirty="0" smtClean="0"/>
              <a:t>La multiplication produit un nombre de 16 bits dont on ne garde que les 8 bits les </a:t>
            </a:r>
            <a:r>
              <a:rPr lang="fr-CA" smtClean="0"/>
              <a:t>plus significatifs.</a:t>
            </a:r>
            <a:endParaRPr lang="fr-CA" dirty="0" smtClean="0"/>
          </a:p>
          <a:p>
            <a:pPr lvl="1"/>
            <a:r>
              <a:rPr lang="fr-CA" dirty="0" smtClean="0"/>
              <a:t>La précision du résultat est d’au moins </a:t>
            </a:r>
            <a:r>
              <a:rPr lang="fr-CA" smtClean="0"/>
              <a:t>7 bits.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00800" y="1524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48400" y="1708666"/>
            <a:ext cx="5638800" cy="46628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fr-CA" sz="1100" smtClean="0">
                <a:latin typeface="Courier New" panose="02070309020205020404" pitchFamily="49" charset="0"/>
                <a:cs typeface="Courier New" panose="02070309020205020404" pitchFamily="49" charset="0"/>
              </a:rPr>
              <a:t>ieee.numeric_std.all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divisionPar10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port (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 in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(7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Q : out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(7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end divisionPar10;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arch1 of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divisionPar10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fr-CA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-- </a:t>
            </a:r>
            <a:r>
              <a:rPr lang="en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256 / 10 ~= 26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constant facteur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(7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(26, 8);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variable produit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(15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variable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(7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produit := N * facteur;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produit(15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8);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Q &lt;=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report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integer'image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(N)) &amp; " / 10 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=?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fr-CA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&amp;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integer'image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end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arch1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F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Division générale par multiplication par la réciproque</a:t>
            </a:r>
            <a:endParaRPr lang="fr-CA" dirty="0" smtClean="0"/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Si le diviseur D n’est pas une constante mais qu’il peut s’exprimer sur peu de bits, on peut garder un tableau de réciproques </a:t>
            </a:r>
            <a:r>
              <a:rPr lang="fr-CA" smtClean="0"/>
              <a:t>en mémoire.</a:t>
            </a:r>
            <a:endParaRPr lang="fr-CA" dirty="0" smtClean="0"/>
          </a:p>
          <a:p>
            <a:r>
              <a:rPr lang="fr-CA" dirty="0" smtClean="0"/>
              <a:t>L’opération de division correspond alors à chercher en mémoire la valeur de la réciproque 1/D, puis à multiplier cette valeur par </a:t>
            </a:r>
            <a:r>
              <a:rPr lang="fr-CA" smtClean="0"/>
              <a:t>le dividende.</a:t>
            </a:r>
            <a:endParaRPr lang="fr-CA" dirty="0" smtClean="0"/>
          </a:p>
          <a:p>
            <a:r>
              <a:rPr lang="fr-CA" dirty="0" smtClean="0"/>
              <a:t>Cette approche peut être valable par exemple si on doit calculer le rapport des intensités de deux pixels, exprimés sur </a:t>
            </a:r>
            <a:r>
              <a:rPr lang="fr-CA" dirty="0" err="1" smtClean="0"/>
              <a:t>W</a:t>
            </a:r>
            <a:r>
              <a:rPr lang="fr-CA" baseline="-25000" dirty="0" err="1" smtClean="0"/>
              <a:t>e</a:t>
            </a:r>
            <a:r>
              <a:rPr lang="fr-CA" dirty="0" smtClean="0"/>
              <a:t> = </a:t>
            </a:r>
            <a:r>
              <a:rPr lang="fr-CA" smtClean="0"/>
              <a:t>8 bits.</a:t>
            </a:r>
            <a:endParaRPr lang="fr-CA" dirty="0" smtClean="0"/>
          </a:p>
          <a:p>
            <a:r>
              <a:rPr lang="fr-CA" dirty="0" smtClean="0"/>
              <a:t>Le principe </a:t>
            </a:r>
            <a:r>
              <a:rPr lang="fr-CA" smtClean="0"/>
              <a:t>est simple. </a:t>
            </a:r>
            <a:r>
              <a:rPr lang="fr-CA" dirty="0" smtClean="0"/>
              <a:t>La complexité du code relève des alignements des bits des </a:t>
            </a:r>
            <a:r>
              <a:rPr lang="fr-CA" smtClean="0"/>
              <a:t>différentes quantités. </a:t>
            </a:r>
            <a:r>
              <a:rPr lang="fr-CA" dirty="0" smtClean="0"/>
              <a:t>Les types en virgule fixe simplifient grandement l’écriture du code </a:t>
            </a:r>
            <a:r>
              <a:rPr lang="fr-CA" smtClean="0"/>
              <a:t>en VHDL.</a:t>
            </a:r>
            <a:endParaRPr lang="fr-CA" dirty="0" smtClean="0"/>
          </a:p>
          <a:p>
            <a:r>
              <a:rPr lang="fr-CA" dirty="0" smtClean="0"/>
              <a:t>Il faut traiter correctement le cas D </a:t>
            </a:r>
            <a:r>
              <a:rPr lang="fr-CA" smtClean="0"/>
              <a:t>= 0.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2667000"/>
            <a:ext cx="5343525" cy="215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647411" y="1447800"/>
            <a:ext cx="4495800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rgbClr val="0070C0"/>
                </a:solidFill>
                <a:latin typeface="+mn-lt"/>
              </a:rPr>
              <a:t>N et D sont des entiers exprimés avec </a:t>
            </a:r>
            <a:r>
              <a:rPr lang="fr-CA" sz="1600" err="1">
                <a:solidFill>
                  <a:srgbClr val="0070C0"/>
                </a:solidFill>
                <a:latin typeface="+mn-lt"/>
              </a:rPr>
              <a:t>W</a:t>
            </a:r>
            <a:r>
              <a:rPr lang="fr-CA" sz="1600" baseline="-25000" err="1">
                <a:solidFill>
                  <a:srgbClr val="0070C0"/>
                </a:solidFill>
                <a:latin typeface="+mn-lt"/>
              </a:rPr>
              <a:t>e</a:t>
            </a:r>
            <a:r>
              <a:rPr lang="fr-CA" sz="1600">
                <a:solidFill>
                  <a:srgbClr val="0070C0"/>
                </a:solidFill>
                <a:latin typeface="+mn-lt"/>
              </a:rPr>
              <a:t> </a:t>
            </a:r>
            <a:r>
              <a:rPr lang="fr-CA" sz="1600" smtClean="0">
                <a:solidFill>
                  <a:srgbClr val="0070C0"/>
                </a:solidFill>
                <a:latin typeface="+mn-lt"/>
              </a:rPr>
              <a:t>bits.</a:t>
            </a:r>
            <a:endParaRPr lang="fr-CA" sz="1600" dirty="0" smtClean="0">
              <a:solidFill>
                <a:srgbClr val="0070C0"/>
              </a:solidFill>
              <a:latin typeface="+mn-lt"/>
            </a:endParaRPr>
          </a:p>
          <a:p>
            <a:endParaRPr lang="fr-CA" sz="1600" dirty="0">
              <a:solidFill>
                <a:srgbClr val="0070C0"/>
              </a:solidFill>
              <a:latin typeface="+mn-lt"/>
            </a:endParaRPr>
          </a:p>
          <a:p>
            <a:r>
              <a:rPr lang="fr-CA" sz="1600" dirty="0">
                <a:solidFill>
                  <a:srgbClr val="0070C0"/>
                </a:solidFill>
                <a:latin typeface="+mn-lt"/>
              </a:rPr>
              <a:t>Le quotient Q est exprimé avec </a:t>
            </a:r>
            <a:r>
              <a:rPr lang="fr-CA" sz="1600" dirty="0" err="1">
                <a:solidFill>
                  <a:srgbClr val="0070C0"/>
                </a:solidFill>
                <a:latin typeface="+mn-lt"/>
              </a:rPr>
              <a:t>W</a:t>
            </a:r>
            <a:r>
              <a:rPr lang="fr-CA" sz="1600" baseline="-25000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fr-CA" sz="1600" dirty="0">
                <a:solidFill>
                  <a:srgbClr val="0070C0"/>
                </a:solidFill>
                <a:latin typeface="+mn-lt"/>
              </a:rPr>
              <a:t> bits pour la partie entière et </a:t>
            </a:r>
            <a:r>
              <a:rPr lang="fr-CA" sz="1600" dirty="0" err="1">
                <a:solidFill>
                  <a:srgbClr val="0070C0"/>
                </a:solidFill>
                <a:latin typeface="+mn-lt"/>
              </a:rPr>
              <a:t>W</a:t>
            </a:r>
            <a:r>
              <a:rPr lang="fr-CA" sz="1600" baseline="-25000" dirty="0" err="1">
                <a:solidFill>
                  <a:srgbClr val="0070C0"/>
                </a:solidFill>
                <a:latin typeface="+mn-lt"/>
              </a:rPr>
              <a:t>f</a:t>
            </a:r>
            <a:r>
              <a:rPr lang="fr-CA" sz="1600" dirty="0">
                <a:solidFill>
                  <a:srgbClr val="0070C0"/>
                </a:solidFill>
                <a:latin typeface="+mn-lt"/>
              </a:rPr>
              <a:t> bits pour la </a:t>
            </a:r>
            <a:r>
              <a:rPr lang="fr-CA" sz="1600">
                <a:solidFill>
                  <a:srgbClr val="0070C0"/>
                </a:solidFill>
                <a:latin typeface="+mn-lt"/>
              </a:rPr>
              <a:t>partie </a:t>
            </a:r>
            <a:r>
              <a:rPr lang="fr-CA" sz="1600" smtClean="0">
                <a:solidFill>
                  <a:srgbClr val="0070C0"/>
                </a:solidFill>
                <a:latin typeface="+mn-lt"/>
              </a:rPr>
              <a:t>fractionnaire.</a:t>
            </a:r>
            <a:endParaRPr lang="fr-CA" sz="1600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62952"/>
              </p:ext>
            </p:extLst>
          </p:nvPr>
        </p:nvGraphicFramePr>
        <p:xfrm>
          <a:off x="9601200" y="4648200"/>
          <a:ext cx="1925089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116"/>
                <a:gridCol w="146597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err="1" smtClean="0"/>
                        <a:t>Wf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Erreur  rel. max.</a:t>
                      </a:r>
                      <a:r>
                        <a:rPr lang="fr-CA" sz="1400" baseline="0" smtClean="0"/>
                        <a:t> </a:t>
                      </a:r>
                      <a:endParaRPr lang="fr-CA" sz="1400" baseline="0" dirty="0" smtClean="0"/>
                    </a:p>
                    <a:p>
                      <a:pPr algn="ctr"/>
                      <a:r>
                        <a:rPr lang="fr-CA" sz="1400" baseline="0" dirty="0" smtClean="0"/>
                        <a:t>pour </a:t>
                      </a:r>
                      <a:r>
                        <a:rPr lang="fr-CA" sz="1400" baseline="0" dirty="0" err="1" smtClean="0"/>
                        <a:t>We</a:t>
                      </a:r>
                      <a:r>
                        <a:rPr lang="fr-CA" sz="1400" baseline="0" dirty="0" smtClean="0"/>
                        <a:t> = 8</a:t>
                      </a:r>
                      <a:endParaRPr lang="fr-FR" sz="1400" dirty="0"/>
                    </a:p>
                  </a:txBody>
                  <a:tcPr anchor="ctr"/>
                </a:tc>
              </a:tr>
              <a:tr h="228979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8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33.2</a:t>
                      </a:r>
                      <a:r>
                        <a:rPr lang="fr-CA" sz="1400" dirty="0" smtClean="0"/>
                        <a:t>%</a:t>
                      </a:r>
                      <a:endParaRPr lang="fr-FR" sz="1400" dirty="0"/>
                    </a:p>
                  </a:txBody>
                  <a:tcPr anchor="ctr"/>
                </a:tc>
              </a:tr>
              <a:tr h="228979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10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10.9</a:t>
                      </a:r>
                      <a:r>
                        <a:rPr lang="fr-CA" sz="1400" dirty="0" smtClean="0"/>
                        <a:t>%</a:t>
                      </a:r>
                      <a:endParaRPr lang="fr-FR" sz="1400" dirty="0"/>
                    </a:p>
                  </a:txBody>
                  <a:tcPr anchor="ctr"/>
                </a:tc>
              </a:tr>
              <a:tr h="228979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12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2.93</a:t>
                      </a:r>
                      <a:r>
                        <a:rPr lang="fr-CA" sz="1400" dirty="0" smtClean="0"/>
                        <a:t>%</a:t>
                      </a:r>
                      <a:endParaRPr lang="fr-FR" sz="1400" dirty="0"/>
                    </a:p>
                  </a:txBody>
                  <a:tcPr anchor="ctr"/>
                </a:tc>
              </a:tr>
              <a:tr h="228979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14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0.77</a:t>
                      </a:r>
                      <a:r>
                        <a:rPr lang="fr-CA" sz="1400" dirty="0" smtClean="0"/>
                        <a:t>%</a:t>
                      </a:r>
                      <a:endParaRPr lang="fr-FR" sz="1400" dirty="0"/>
                    </a:p>
                  </a:txBody>
                  <a:tcPr anchor="ctr"/>
                </a:tc>
              </a:tr>
              <a:tr h="228979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16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smtClean="0"/>
                        <a:t>0.18</a:t>
                      </a:r>
                      <a:r>
                        <a:rPr lang="fr-CA" sz="1400" dirty="0" smtClean="0"/>
                        <a:t>%</a:t>
                      </a:r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1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Division générale par multiplication par la réciproque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6002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1"/>
            <a:ext cx="549171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228600" y="1295401"/>
            <a:ext cx="5638800" cy="48013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ieee.fixed_pkg.all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ieee.std_logic_1164.all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divisionparreciproque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CA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:= 8; -- nombre de bits pour la partie entière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CA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:= 12 -- nombre de bits pour la partie fractionnaire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port (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N, D : in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- 1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Q : out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- 1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erreur : out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-- '1' si D = 0, division par 0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divisionparreciproque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arch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divisionparreciproque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ROM_reciproque_type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(0 to (2 **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 - 1) of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(0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 La ROM entrepose les réciproques de D, exprimées sur </a:t>
            </a:r>
            <a:r>
              <a:rPr lang="fr-FR" sz="90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bits.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 Les valeurs pour 0 et 1 sont sans importance - on retourne une erreur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 si D == 0 et N si D </a:t>
            </a: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init_mem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ROM_reciproque_type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variable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ROM_reciproque_type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(0) </a:t>
            </a: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to_ufixed(0.0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(0));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(1) </a:t>
            </a: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to_ufixed(0.0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(1));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for i in 2 to 2 **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- 1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(i) </a:t>
            </a:r>
            <a:r>
              <a:rPr lang="fr-FR" sz="90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fr-FR" sz="900" smtClean="0">
                <a:latin typeface="Courier New" panose="02070309020205020404" pitchFamily="49" charset="0"/>
                <a:cs typeface="Courier New" panose="02070309020205020404" pitchFamily="49" charset="0"/>
              </a:rPr>
              <a:t>to_ufixed(1.0 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/ real(i),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(i));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end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init_mem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24600" y="1295400"/>
            <a:ext cx="5638800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 la mémoire ROM est initialisée lors de l'instanciation du module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ROM_reciproque_type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init_mem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erreur &lt;= '1'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D = 0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'0';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(N, D)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variable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if D = 1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:= N *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ROM_reciproque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(D));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end if;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	Q &lt;=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Qvar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- 1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end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fr-FR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FR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arch</a:t>
            </a:r>
            <a:r>
              <a:rPr lang="fr-F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endParaRPr lang="fr-F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19298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division au long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division au long est un algorithme qui se prête bien aux calculs manuels avec papier </a:t>
            </a:r>
            <a:r>
              <a:rPr lang="fr-CA" smtClean="0"/>
              <a:t>et crayon.</a:t>
            </a:r>
            <a:endParaRPr lang="fr-CA" dirty="0" smtClean="0"/>
          </a:p>
          <a:p>
            <a:r>
              <a:rPr lang="fr-CA" dirty="0" smtClean="0"/>
              <a:t>Les opérations arithmétiques à maîtriser sont la multiplication et </a:t>
            </a:r>
            <a:r>
              <a:rPr lang="fr-CA" smtClean="0"/>
              <a:t>la soustraction.</a:t>
            </a:r>
            <a:endParaRPr lang="fr-CA" dirty="0" smtClean="0"/>
          </a:p>
          <a:p>
            <a:r>
              <a:rPr lang="fr-CA" dirty="0" smtClean="0"/>
              <a:t>En base 10, la difficulté est de déterminer combien de fois le diviseur se place dans une partie </a:t>
            </a:r>
            <a:r>
              <a:rPr lang="fr-CA" smtClean="0"/>
              <a:t>du dividende.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6400800" y="1447800"/>
            <a:ext cx="5791200" cy="4648200"/>
          </a:xfrm>
        </p:spPr>
        <p:txBody>
          <a:bodyPr/>
          <a:lstStyle/>
          <a:p>
            <a:endParaRPr lang="fr-CA" dirty="0" smtClean="0"/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67437"/>
              </p:ext>
            </p:extLst>
          </p:nvPr>
        </p:nvGraphicFramePr>
        <p:xfrm>
          <a:off x="6934200" y="1600200"/>
          <a:ext cx="1874520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2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2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3241</TotalTime>
  <Words>2940</Words>
  <Application>Microsoft Office PowerPoint</Application>
  <PresentationFormat>Personnalisé</PresentationFormat>
  <Paragraphs>1151</Paragraphs>
  <Slides>30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presentationCours</vt:lpstr>
      <vt:lpstr>Équation</vt:lpstr>
      <vt:lpstr>Implémentation de la division sur FPGA</vt:lpstr>
      <vt:lpstr>Implémentation de la division sur FPGA Sujets de ce thème</vt:lpstr>
      <vt:lpstr>Définition des termes</vt:lpstr>
      <vt:lpstr>Division par une constante puissance de deux</vt:lpstr>
      <vt:lpstr>Division par une constante via la multiplication par sa réciproque</vt:lpstr>
      <vt:lpstr>Division générale par multiplication par la réciproque</vt:lpstr>
      <vt:lpstr>Division générale par multiplication par la réciproque</vt:lpstr>
      <vt:lpstr>La division au long</vt:lpstr>
      <vt:lpstr>La division au long</vt:lpstr>
      <vt:lpstr>La division au long</vt:lpstr>
      <vt:lpstr>La division au long</vt:lpstr>
      <vt:lpstr>La division au long</vt:lpstr>
      <vt:lpstr>La division au long</vt:lpstr>
      <vt:lpstr>La division au long en binaire</vt:lpstr>
      <vt:lpstr>La division au long en binaire</vt:lpstr>
      <vt:lpstr>La division au long en binaire</vt:lpstr>
      <vt:lpstr>La division au long en binaire</vt:lpstr>
      <vt:lpstr>La division au long en binaire</vt:lpstr>
      <vt:lpstr>La division au long en binaire</vt:lpstr>
      <vt:lpstr>La division au long en binaire</vt:lpstr>
      <vt:lpstr>La division au long en binaire: méthode automatisée</vt:lpstr>
      <vt:lpstr>La division au long en binaire: méthode automatisée</vt:lpstr>
      <vt:lpstr>La division au long en binaire: méthode automatisée</vt:lpstr>
      <vt:lpstr>La division au long en binaire: méthode automatisée</vt:lpstr>
      <vt:lpstr>La division au long en binaire: méthode automatisée</vt:lpstr>
      <vt:lpstr>La division au long en binaire: méthode automatisée</vt:lpstr>
      <vt:lpstr>La division au long en binaire: méthode automatisée</vt:lpstr>
      <vt:lpstr>Division par convergence, par multiplications successives (méthode de Goldschmidt)</vt:lpstr>
      <vt:lpstr>Division par convergence, par multiplications successives (méthode de Goldschmidt) - exemple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563</cp:revision>
  <dcterms:created xsi:type="dcterms:W3CDTF">2009-09-03T13:30:34Z</dcterms:created>
  <dcterms:modified xsi:type="dcterms:W3CDTF">2014-10-19T16:06:14Z</dcterms:modified>
</cp:coreProperties>
</file>