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vsd" ContentType="application/vnd.visi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8" r:id="rId3"/>
    <p:sldId id="372" r:id="rId4"/>
    <p:sldId id="369" r:id="rId5"/>
    <p:sldId id="373" r:id="rId6"/>
    <p:sldId id="374" r:id="rId7"/>
    <p:sldId id="375" r:id="rId8"/>
    <p:sldId id="303" r:id="rId9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2014-10-18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essin_Microsoft_Visio_2003-201011.vsd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Représentation </a:t>
            </a:r>
            <a:r>
              <a:rPr lang="fr-CA" smtClean="0"/>
              <a:t>et opérations sur les </a:t>
            </a:r>
            <a:r>
              <a:rPr lang="fr-CA" dirty="0" smtClean="0"/>
              <a:t>nombres décimaux à virgule fixe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Représentation de nombres décimaux à virgule </a:t>
            </a:r>
            <a:r>
              <a:rPr lang="fr-CA" dirty="0" smtClean="0"/>
              <a:t>fixe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Pourquoi utiliser la repr</a:t>
            </a:r>
            <a:r>
              <a:rPr lang="fr-CA" dirty="0" smtClean="0"/>
              <a:t>ésentation décimale en binaire</a:t>
            </a:r>
          </a:p>
          <a:p>
            <a:r>
              <a:rPr lang="fr-CA" dirty="0" smtClean="0"/>
              <a:t>Comment représenter un nombre en format BCD</a:t>
            </a:r>
          </a:p>
          <a:p>
            <a:r>
              <a:rPr lang="fr-CA" dirty="0" smtClean="0"/>
              <a:t>L’addition BCD</a:t>
            </a:r>
          </a:p>
          <a:p>
            <a:r>
              <a:rPr lang="fr-CA" dirty="0" smtClean="0"/>
              <a:t>La soustraction BCD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BCD?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L’encodage de nombres dans un format binaire décimal remonte au début de l’ère informatique.</a:t>
            </a:r>
          </a:p>
          <a:p>
            <a:r>
              <a:rPr lang="fr-CA" dirty="0" smtClean="0"/>
              <a:t>L’avantage principal est la facilité d’affichage des données pour les humains, sans besoin d’opérations de conversion.</a:t>
            </a:r>
          </a:p>
          <a:p>
            <a:r>
              <a:rPr lang="fr-CA" dirty="0" smtClean="0"/>
              <a:t>Un avantage reconnu plus récemment est la possibilité de faire des calculs exacts pour des transactions financières puisque la plupart des monnaies ont des divisions en centièmes.</a:t>
            </a:r>
          </a:p>
          <a:p>
            <a:r>
              <a:rPr lang="fr-CA" dirty="0" smtClean="0"/>
              <a:t>Les désavantages de l’encodage BCD en binaire sont une plus faible densité d’entreposage et le besoin de faire des opérations supplémentaires en arithmétique.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74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Représentation sur 4 bits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En BCD, chaque chiffre d’un nombre peut prendre une valeur entre 0 et 9, inclusivement, et est encodé sur quatre bits : </a:t>
            </a:r>
            <a:r>
              <a:rPr lang="fr-CA" dirty="0"/>
              <a:t>{0000, 0001, 0010, 0011, 0100, 0101, 0110, 0111, 1000, 1001</a:t>
            </a:r>
            <a:r>
              <a:rPr lang="fr-CA" dirty="0" smtClean="0"/>
              <a:t>}.</a:t>
            </a:r>
          </a:p>
          <a:p>
            <a:r>
              <a:rPr lang="fr-CA" dirty="0" smtClean="0"/>
              <a:t>La densité du code est donc de 10/16, soit 62.5%.</a:t>
            </a:r>
          </a:p>
          <a:p>
            <a:r>
              <a:rPr lang="fr-CA" dirty="0" smtClean="0"/>
              <a:t>Un nombre de plusieurs chiffres décimaux est formé en groupant des quartets:</a:t>
            </a:r>
          </a:p>
          <a:p>
            <a:pPr lvl="1"/>
            <a:r>
              <a:rPr lang="fr-CA" dirty="0" smtClean="0"/>
              <a:t>1234: 0001 0010 0011 0100</a:t>
            </a:r>
          </a:p>
          <a:p>
            <a:pPr lvl="1"/>
            <a:r>
              <a:rPr lang="fr-CA" dirty="0" smtClean="0"/>
              <a:t>991: 1001 1001 0001</a:t>
            </a:r>
          </a:p>
          <a:p>
            <a:r>
              <a:rPr lang="fr-CA" dirty="0" smtClean="0"/>
              <a:t>Le format ‘</a:t>
            </a:r>
            <a:r>
              <a:rPr lang="fr-CA" dirty="0" err="1" smtClean="0"/>
              <a:t>Packed</a:t>
            </a:r>
            <a:r>
              <a:rPr lang="fr-CA" dirty="0" smtClean="0"/>
              <a:t> BCD’ groupe deux quartets par octet.</a:t>
            </a:r>
          </a:p>
          <a:p>
            <a:r>
              <a:rPr lang="fr-CA" dirty="0" smtClean="0"/>
              <a:t>Il existe des formats beaucoup plus </a:t>
            </a:r>
            <a:r>
              <a:rPr lang="fr-CA" dirty="0" smtClean="0"/>
              <a:t>efficaces</a:t>
            </a:r>
            <a:r>
              <a:rPr lang="fr-CA" dirty="0" smtClean="0"/>
              <a:t>, dont le format </a:t>
            </a:r>
            <a:r>
              <a:rPr lang="fr-CA" i="1" dirty="0" err="1" smtClean="0"/>
              <a:t>Densely</a:t>
            </a:r>
            <a:r>
              <a:rPr lang="fr-CA" i="1" dirty="0" smtClean="0"/>
              <a:t> </a:t>
            </a:r>
            <a:r>
              <a:rPr lang="fr-CA" i="1" dirty="0" err="1" smtClean="0"/>
              <a:t>Packed</a:t>
            </a:r>
            <a:r>
              <a:rPr lang="fr-CA" i="1" dirty="0" smtClean="0"/>
              <a:t> </a:t>
            </a:r>
            <a:r>
              <a:rPr lang="fr-CA" i="1" dirty="0" err="1" smtClean="0"/>
              <a:t>Decimal</a:t>
            </a:r>
            <a:r>
              <a:rPr lang="fr-CA" dirty="0" smtClean="0"/>
              <a:t> qui représente trois chiffres avec 10 bits.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983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Addition BCD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additionner correctement deux chiffres BCD, on utilise un additionneur binaire à 4 bits et une retenue.</a:t>
            </a:r>
          </a:p>
          <a:p>
            <a:r>
              <a:rPr lang="fr-CA" dirty="0" smtClean="0"/>
              <a:t>Il y a deux cas possible: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somme est un chiffre BCD valide (0 à 9</a:t>
            </a:r>
            <a:r>
              <a:rPr lang="fr-FR" dirty="0" smtClean="0"/>
              <a:t>); ou,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somme est égale ou supérieure à </a:t>
            </a:r>
            <a:r>
              <a:rPr lang="fr-FR" dirty="0" smtClean="0"/>
              <a:t>dix.</a:t>
            </a:r>
          </a:p>
          <a:p>
            <a:r>
              <a:rPr lang="fr-FR" dirty="0" smtClean="0"/>
              <a:t>Dans </a:t>
            </a:r>
            <a:r>
              <a:rPr lang="fr-FR" dirty="0"/>
              <a:t>le premier cas, aucune action n’est </a:t>
            </a:r>
            <a:r>
              <a:rPr lang="fr-FR" dirty="0" smtClean="0"/>
              <a:t>requise.</a:t>
            </a:r>
          </a:p>
          <a:p>
            <a:r>
              <a:rPr lang="fr-FR" dirty="0" smtClean="0"/>
              <a:t>Dans </a:t>
            </a:r>
            <a:r>
              <a:rPr lang="fr-FR" dirty="0"/>
              <a:t>le deuxième cas, il faut ajouter +6 à la somme obtenue. La combinaison de la retenue et de la somme finale produit alors un résultat correct.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6248400" y="1524000"/>
            <a:ext cx="5638800" cy="46320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Exemple : addition 3 + 4 en BCD :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3	0 0 1 1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+ 4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+ 0 1 0 0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 defTabSz="1001713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07	</a:t>
            </a:r>
            <a:r>
              <a:rPr lang="fr-FR" sz="1400" b="1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0 </a:t>
            </a:r>
            <a:r>
              <a:rPr lang="fr-CA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|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0 1 1 1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← somme 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inférieure à dix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résultat 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correct 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			(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retenue 0, somme 7)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 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Exemple : addition 7 + 8 en BCD :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7	0 1 1 1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+ 8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+ 1 0 0 0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15	</a:t>
            </a:r>
            <a:r>
              <a:rPr lang="fr-FR" sz="14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0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| 1 1 1 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1	← 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somme supérieure à 9, il faut ajouter +6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	</a:t>
            </a:r>
            <a:r>
              <a:rPr lang="fr-FR" sz="1400" u="sng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+ 0 1 1 0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+ 6</a:t>
            </a:r>
            <a:endParaRPr lang="fr-CA" sz="1400" dirty="0">
              <a:solidFill>
                <a:srgbClr val="0070C0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		</a:t>
            </a:r>
            <a:r>
              <a:rPr lang="fr-FR" sz="14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1</a:t>
            </a:r>
            <a:r>
              <a:rPr lang="fr-FR" sz="14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| 0 1 0 1	← résultat correct, retenue de 1, somme de </a:t>
            </a:r>
            <a:r>
              <a:rPr lang="fr-FR" sz="140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61963" algn="r"/>
                <a:tab pos="1376363" algn="r"/>
                <a:tab pos="1598613" algn="l"/>
              </a:tabLst>
            </a:pPr>
            <a:endParaRPr lang="fr-FR" sz="1400" dirty="0">
              <a:solidFill>
                <a:srgbClr val="0070C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endParaRPr lang="fr-FR" sz="1400" dirty="0" smtClean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 smtClean="0">
                <a:solidFill>
                  <a:srgbClr val="0070C0"/>
                </a:solidFill>
                <a:latin typeface="+mn-lt"/>
              </a:rPr>
              <a:t>Exemple</a:t>
            </a:r>
            <a:r>
              <a:rPr lang="fr-FR" sz="1400" dirty="0">
                <a:solidFill>
                  <a:srgbClr val="0070C0"/>
                </a:solidFill>
                <a:latin typeface="+mn-lt"/>
              </a:rPr>
              <a:t> : addition 9 + 8 en BCD :</a:t>
            </a:r>
            <a:endParaRPr lang="fr-CA" sz="1400" dirty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</a:rPr>
              <a:t>	9	1 0 0 1</a:t>
            </a:r>
            <a:endParaRPr lang="fr-CA" sz="1400" dirty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</a:rPr>
              <a:t>+ 8</a:t>
            </a:r>
            <a:r>
              <a:rPr lang="fr-FR" sz="1400" dirty="0">
                <a:solidFill>
                  <a:srgbClr val="0070C0"/>
                </a:solidFill>
                <a:latin typeface="+mn-lt"/>
              </a:rPr>
              <a:t>	</a:t>
            </a:r>
            <a:r>
              <a:rPr lang="fr-FR" sz="1400" u="sng" dirty="0">
                <a:solidFill>
                  <a:srgbClr val="0070C0"/>
                </a:solidFill>
                <a:latin typeface="+mn-lt"/>
              </a:rPr>
              <a:t>+ 1 0 0 0</a:t>
            </a:r>
            <a:endParaRPr lang="fr-CA" sz="1400" dirty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</a:rPr>
              <a:t>	17	</a:t>
            </a:r>
            <a:r>
              <a:rPr lang="fr-FR" sz="1400" b="1" dirty="0">
                <a:solidFill>
                  <a:srgbClr val="0070C0"/>
                </a:solidFill>
                <a:latin typeface="+mn-lt"/>
              </a:rPr>
              <a:t>1</a:t>
            </a:r>
            <a:r>
              <a:rPr lang="fr-FR" sz="1400" dirty="0">
                <a:solidFill>
                  <a:srgbClr val="0070C0"/>
                </a:solidFill>
                <a:latin typeface="+mn-lt"/>
              </a:rPr>
              <a:t> | 0 0 0 1	← somme supérieure à 9, il faut ajouter +6</a:t>
            </a:r>
            <a:endParaRPr lang="fr-CA" sz="1400" dirty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FR" sz="1400" dirty="0">
                <a:solidFill>
                  <a:srgbClr val="0070C0"/>
                </a:solidFill>
                <a:latin typeface="+mn-lt"/>
              </a:rPr>
              <a:t>		</a:t>
            </a:r>
            <a:r>
              <a:rPr lang="fr-FR" sz="1400" u="sng" dirty="0">
                <a:solidFill>
                  <a:srgbClr val="0070C0"/>
                </a:solidFill>
                <a:latin typeface="+mn-lt"/>
              </a:rPr>
              <a:t>+ 0 1 1 0</a:t>
            </a:r>
            <a:r>
              <a:rPr lang="fr-FR" sz="1400" dirty="0">
                <a:solidFill>
                  <a:srgbClr val="0070C0"/>
                </a:solidFill>
                <a:latin typeface="+mn-lt"/>
              </a:rPr>
              <a:t>	+ 6</a:t>
            </a:r>
            <a:endParaRPr lang="fr-CA" sz="1400" dirty="0">
              <a:solidFill>
                <a:srgbClr val="0070C0"/>
              </a:solidFill>
              <a:latin typeface="+mn-lt"/>
            </a:endParaRPr>
          </a:p>
          <a:p>
            <a:pPr>
              <a:tabLst>
                <a:tab pos="461963" algn="r"/>
                <a:tab pos="1376363" algn="r"/>
                <a:tab pos="1598613" algn="l"/>
              </a:tabLst>
            </a:pPr>
            <a:r>
              <a:rPr lang="fr-CA" sz="1400" dirty="0">
                <a:solidFill>
                  <a:srgbClr val="0070C0"/>
                </a:solidFill>
                <a:latin typeface="+mn-lt"/>
              </a:rPr>
              <a:t>		</a:t>
            </a:r>
            <a:r>
              <a:rPr lang="fr-CA" sz="1400" b="1" dirty="0">
                <a:solidFill>
                  <a:srgbClr val="0070C0"/>
                </a:solidFill>
                <a:latin typeface="+mn-lt"/>
              </a:rPr>
              <a:t>1</a:t>
            </a:r>
            <a:r>
              <a:rPr lang="fr-CA" sz="1400" dirty="0">
                <a:solidFill>
                  <a:srgbClr val="0070C0"/>
                </a:solidFill>
                <a:latin typeface="+mn-lt"/>
              </a:rPr>
              <a:t> | 0 1 1 1	← résultat correct, retenue de 1, somme de 7</a:t>
            </a:r>
            <a:endParaRPr lang="fr-CA" sz="1400" dirty="0">
              <a:solidFill>
                <a:srgbClr val="0070C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7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Addition BCD: chemin des données et code VHDL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29400" y="1712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957983"/>
              </p:ext>
            </p:extLst>
          </p:nvPr>
        </p:nvGraphicFramePr>
        <p:xfrm>
          <a:off x="318219" y="1524000"/>
          <a:ext cx="5777781" cy="459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4390192" imgH="3483292" progId="Visio.Drawing.11">
                  <p:embed/>
                </p:oleObj>
              </mc:Choice>
              <mc:Fallback>
                <p:oleObj name="Visio" r:id="rId3" imgW="4390192" imgH="348329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19" y="1524000"/>
                        <a:ext cx="5777781" cy="45925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46197" y="1600201"/>
            <a:ext cx="493620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IEEE;		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addBCD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oper1, oper2 : in unsigned(3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out unsigned(3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addBCD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arch1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addBCD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process(oper1, oper2)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t : unsigned(4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begin				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t := ('0' &amp; oper1) + ('0' &amp; oper2);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if (t &gt; 9)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t := t + 6;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t(3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t(4);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arch1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4527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Soustraction BCD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Comme dans le cas des nombres binaires signés, la soustraction BCD peut se faire sous la forme d’une addition.</a:t>
            </a:r>
          </a:p>
          <a:p>
            <a:r>
              <a:rPr lang="fr-CA" dirty="0" smtClean="0"/>
              <a:t>On doit prendre le complément à 10 du nombre à soustraire et l’ajouter. </a:t>
            </a:r>
          </a:p>
          <a:p>
            <a:r>
              <a:rPr lang="fr-CA" dirty="0" smtClean="0"/>
              <a:t>Le complément à 10 se trouve en prenant le complément à 9 de chaque chiffre et en ajoutant 1 au nombre résultant.</a:t>
            </a:r>
          </a:p>
          <a:p>
            <a:r>
              <a:rPr lang="fr-CA" dirty="0" smtClean="0"/>
              <a:t>On laisse tomber toute retenue.</a:t>
            </a:r>
          </a:p>
          <a:p>
            <a:r>
              <a:rPr lang="fr-CA" dirty="0" smtClean="0"/>
              <a:t>Le chiffre le plus significatif du nombre indique son signe: positif de 0 à 4, négatif de 5 à 9.</a:t>
            </a:r>
          </a:p>
          <a:p>
            <a:r>
              <a:rPr lang="fr-CA" dirty="0" smtClean="0"/>
              <a:t>Avec trois chiffres, on peut donc représenter les nombres de -500 à +499.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6446"/>
              </p:ext>
            </p:extLst>
          </p:nvPr>
        </p:nvGraphicFramePr>
        <p:xfrm>
          <a:off x="10160000" y="1600201"/>
          <a:ext cx="18288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143000"/>
              </a:tblGrid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Chiffre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Complément à 9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0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9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1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8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2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7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3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6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4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5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5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4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6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3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7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2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8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1</a:t>
                      </a:r>
                      <a:endParaRPr lang="fr-CA" sz="1100" dirty="0"/>
                    </a:p>
                  </a:txBody>
                  <a:tcPr/>
                </a:tc>
              </a:tr>
              <a:tr h="23122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9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 smtClean="0"/>
                        <a:t>0</a:t>
                      </a:r>
                      <a:endParaRPr lang="fr-CA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48698"/>
              </p:ext>
            </p:extLst>
          </p:nvPr>
        </p:nvGraphicFramePr>
        <p:xfrm>
          <a:off x="6400800" y="1600201"/>
          <a:ext cx="1242578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57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r>
                        <a:rPr lang="fr-CA" dirty="0" smtClean="0"/>
                        <a:t>264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301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+735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+1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CA" dirty="0" smtClean="0"/>
                        <a:t>037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12206"/>
              </p:ext>
            </p:extLst>
          </p:nvPr>
        </p:nvGraphicFramePr>
        <p:xfrm>
          <a:off x="8229600" y="1600201"/>
          <a:ext cx="1242578" cy="407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57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085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r>
                        <a:rPr lang="fr-CA" dirty="0" smtClean="0"/>
                        <a:t>095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085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</a:t>
                      </a:r>
                      <a:r>
                        <a:rPr lang="fr-CA" dirty="0" smtClean="0"/>
                        <a:t>904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+1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fr-CA" dirty="0" smtClean="0"/>
                        <a:t>990</a:t>
                      </a:r>
                      <a:endParaRPr lang="fr-CA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009</a:t>
                      </a:r>
                      <a:endParaRPr lang="fr-CA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smtClean="0"/>
                        <a:t>010</a:t>
                      </a:r>
                      <a:endParaRPr lang="fr-CA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37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1800" dirty="0"/>
              <a:t>Connaître et utiliser la représentation BCD sur </a:t>
            </a:r>
            <a:r>
              <a:rPr lang="fr-CA" sz="1800" dirty="0" smtClean="0"/>
              <a:t>4 bits. </a:t>
            </a:r>
            <a:r>
              <a:rPr lang="fr-CA" sz="1800" dirty="0"/>
              <a:t>(B2, B3)</a:t>
            </a:r>
          </a:p>
          <a:p>
            <a:r>
              <a:rPr lang="fr-CA" sz="1800" dirty="0"/>
              <a:t>Décrire et utiliser </a:t>
            </a:r>
            <a:r>
              <a:rPr lang="fr-CA" sz="1800" dirty="0" smtClean="0"/>
              <a:t>l'addition </a:t>
            </a:r>
            <a:r>
              <a:rPr lang="fr-CA" sz="1800" dirty="0"/>
              <a:t>et la soustraction pour ces nombres. (B2, 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2422</TotalTime>
  <Words>516</Words>
  <Application>Microsoft Macintosh PowerPoint</Application>
  <PresentationFormat>Personnalisé</PresentationFormat>
  <Paragraphs>137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presentationCours</vt:lpstr>
      <vt:lpstr>Visio</vt:lpstr>
      <vt:lpstr>Représentation et opérations sur les nombres décimaux à virgule fixe</vt:lpstr>
      <vt:lpstr>Représentation de nombres décimaux à virgule fixe Sujets de ce thème</vt:lpstr>
      <vt:lpstr>Pourquoi BCD?</vt:lpstr>
      <vt:lpstr>Représentation sur 4 bits</vt:lpstr>
      <vt:lpstr>Addition BCD</vt:lpstr>
      <vt:lpstr>Addition BCD: chemin des données et code VHDL</vt:lpstr>
      <vt:lpstr>Soustraction BCD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460</cp:revision>
  <dcterms:created xsi:type="dcterms:W3CDTF">2009-09-03T13:30:34Z</dcterms:created>
  <dcterms:modified xsi:type="dcterms:W3CDTF">2014-10-18T21:52:57Z</dcterms:modified>
</cp:coreProperties>
</file>