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8" r:id="rId3"/>
    <p:sldId id="380" r:id="rId4"/>
    <p:sldId id="369" r:id="rId5"/>
    <p:sldId id="374" r:id="rId6"/>
    <p:sldId id="376" r:id="rId7"/>
    <p:sldId id="383" r:id="rId8"/>
    <p:sldId id="381" r:id="rId9"/>
    <p:sldId id="377" r:id="rId10"/>
    <p:sldId id="373" r:id="rId11"/>
    <p:sldId id="382" r:id="rId12"/>
    <p:sldId id="385" r:id="rId13"/>
    <p:sldId id="378" r:id="rId14"/>
    <p:sldId id="384" r:id="rId15"/>
    <p:sldId id="386" r:id="rId16"/>
    <p:sldId id="303" r:id="rId17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7" d="100"/>
          <a:sy n="107" d="100"/>
        </p:scale>
        <p:origin x="-128" y="-152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2014-10-18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2014-10-18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Nombres </a:t>
            </a:r>
            <a:r>
              <a:rPr lang="fr-CA" dirty="0"/>
              <a:t>binaires fractionnaires à virgule </a:t>
            </a:r>
            <a:r>
              <a:rPr lang="fr-CA" dirty="0" smtClean="0"/>
              <a:t>fixe:</a:t>
            </a:r>
            <a:br>
              <a:rPr lang="fr-CA" dirty="0" smtClean="0"/>
            </a:br>
            <a:r>
              <a:rPr lang="fr-CA" dirty="0" smtClean="0"/>
              <a:t>représentation et opérations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Multiplication de nombres en virgule fixe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multiplication se fait comme pour les nombres entiers.</a:t>
            </a:r>
          </a:p>
          <a:p>
            <a:r>
              <a:rPr lang="fr-CA" dirty="0" smtClean="0"/>
              <a:t>On fait d’abord la multiplication sans tenir compte des virgules, puis à la fin on ajuste la virgule à la bonne place.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99897"/>
              </p:ext>
            </p:extLst>
          </p:nvPr>
        </p:nvGraphicFramePr>
        <p:xfrm>
          <a:off x="8153400" y="1600201"/>
          <a:ext cx="2537978" cy="2844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1,75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01,11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× 2,5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010,1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0111</a:t>
                      </a:r>
                    </a:p>
                    <a:p>
                      <a:pPr algn="r"/>
                      <a:r>
                        <a:rPr lang="fr-CA" dirty="0" smtClean="0"/>
                        <a:t>0000</a:t>
                      </a:r>
                      <a:r>
                        <a:rPr lang="fr-CA" baseline="0" dirty="0" smtClean="0"/>
                        <a:t>0</a:t>
                      </a:r>
                      <a:endParaRPr lang="fr-CA" dirty="0" smtClean="0"/>
                    </a:p>
                    <a:p>
                      <a:pPr algn="r"/>
                      <a:r>
                        <a:rPr lang="fr-CA" dirty="0" smtClean="0"/>
                        <a:t>011100</a:t>
                      </a:r>
                    </a:p>
                    <a:p>
                      <a:pPr algn="r"/>
                      <a:r>
                        <a:rPr lang="fr-CA" dirty="0" smtClean="0"/>
                        <a:t>0000000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 smtClean="0"/>
                    </a:p>
                    <a:p>
                      <a:pPr algn="r"/>
                      <a:endParaRPr lang="fr-CA" dirty="0" smtClean="0"/>
                    </a:p>
                    <a:p>
                      <a:pPr algn="r"/>
                      <a:r>
                        <a:rPr lang="fr-CA" dirty="0" smtClean="0"/>
                        <a:t>4,375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0100011</a:t>
                      </a:r>
                    </a:p>
                    <a:p>
                      <a:pPr algn="r"/>
                      <a:endParaRPr lang="fr-CA" dirty="0" smtClean="0"/>
                    </a:p>
                    <a:p>
                      <a:pPr algn="r"/>
                      <a:r>
                        <a:rPr lang="fr-CA" dirty="0" smtClean="0"/>
                        <a:t>0100,011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7201243" y="457200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  <a:latin typeface="+mn-lt"/>
              </a:rPr>
              <a:t>On observe que, si on enlève les virgules, la multiplication revient à faire 7 × 5 = 35.</a:t>
            </a:r>
          </a:p>
          <a:p>
            <a:r>
              <a:rPr lang="fr-CA" dirty="0" smtClean="0">
                <a:solidFill>
                  <a:srgbClr val="0070C0"/>
                </a:solidFill>
                <a:latin typeface="+mn-lt"/>
              </a:rPr>
              <a:t>Le produit doit être décalé de 3 bits vers la droite, soit une division par 8.</a:t>
            </a:r>
          </a:p>
          <a:p>
            <a:r>
              <a:rPr lang="fr-CA" dirty="0" smtClean="0">
                <a:solidFill>
                  <a:srgbClr val="0070C0"/>
                </a:solidFill>
                <a:latin typeface="+mn-lt"/>
              </a:rPr>
              <a:t>On a bien 35 ÷ 8 = 4,375.</a:t>
            </a:r>
            <a:endParaRPr lang="fr-CA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7397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Types VHDL à utiliser pour représenter et manipuler des nombres à virgule fixe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norme VHDL 2008 inclut les packages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fixed_pkg</a:t>
            </a:r>
            <a:r>
              <a:rPr lang="fr-CA" dirty="0" smtClean="0"/>
              <a:t>, et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fixed_generic-pkg</a:t>
            </a:r>
            <a:r>
              <a:rPr lang="fr-CA" dirty="0" smtClean="0"/>
              <a:t>.</a:t>
            </a:r>
          </a:p>
          <a:p>
            <a:r>
              <a:rPr lang="fr-CA" dirty="0" smtClean="0"/>
              <a:t>Les packages contiennent des </a:t>
            </a:r>
            <a:r>
              <a:rPr lang="fr-CA" dirty="0"/>
              <a:t>définitions de types, des </a:t>
            </a:r>
            <a:r>
              <a:rPr lang="fr-CA" dirty="0" smtClean="0"/>
              <a:t>surcharges </a:t>
            </a:r>
            <a:r>
              <a:rPr lang="fr-CA" dirty="0"/>
              <a:t>d’opérateurs et des fonctions pour traiter les nombres fractionnaires signés et non signés</a:t>
            </a:r>
            <a:r>
              <a:rPr lang="fr-CA" dirty="0" smtClean="0"/>
              <a:t>.</a:t>
            </a:r>
          </a:p>
          <a:p>
            <a:r>
              <a:rPr lang="fr-CA" dirty="0" smtClean="0">
                <a:cs typeface="Courier New" panose="02070309020205020404" pitchFamily="49" charset="0"/>
              </a:rPr>
              <a:t>Les types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ufixed</a:t>
            </a:r>
            <a:r>
              <a:rPr lang="fr-CA" dirty="0" smtClean="0"/>
              <a:t> </a:t>
            </a:r>
            <a:r>
              <a:rPr lang="fr-CA" dirty="0"/>
              <a:t>et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sfixed</a:t>
            </a:r>
            <a:r>
              <a:rPr lang="fr-CA" dirty="0"/>
              <a:t> </a:t>
            </a:r>
            <a:r>
              <a:rPr lang="fr-CA" dirty="0" smtClean="0"/>
              <a:t>sont utilisés pour des nombres non signés et signés, respectivement.</a:t>
            </a:r>
          </a:p>
          <a:p>
            <a:r>
              <a:rPr lang="fr-CA" dirty="0" smtClean="0"/>
              <a:t>La déclaration d’un objet de type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ufixed</a:t>
            </a:r>
            <a:r>
              <a:rPr lang="fr-CA" dirty="0"/>
              <a:t> et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sfixed</a:t>
            </a:r>
            <a:r>
              <a:rPr lang="fr-CA" dirty="0"/>
              <a:t> </a:t>
            </a:r>
            <a:r>
              <a:rPr lang="fr-CA" dirty="0" smtClean="0"/>
              <a:t>inclut le nombre de bits à utiliser pour les parties entières et fractionnaires. La virgule est située à droite de l’indice 0.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68F77C-8672-42F7-8903-056C49B00F5E}" type="slidenum">
              <a:rPr lang="fr-CA"/>
              <a:pPr>
                <a:defRPr/>
              </a:pPr>
              <a:t>11</a:t>
            </a:fld>
            <a:endParaRPr lang="fr-CA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239000" y="1828800"/>
            <a:ext cx="3352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library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ieee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ieee.fixed_pkg.all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signal s1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-4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signal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u1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ufixed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(4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-1);</a:t>
            </a:r>
          </a:p>
        </p:txBody>
      </p:sp>
    </p:spTree>
    <p:extLst>
      <p:ext uri="{BB962C8B-B14F-4D97-AF65-F5344CB8AC3E}">
        <p14:creationId xmlns:p14="http://schemas.microsoft.com/office/powerpoint/2010/main" val="17901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Assignations de valeurs au type </a:t>
            </a:r>
            <a:r>
              <a:rPr lang="fr-CA" dirty="0" err="1" smtClean="0"/>
              <a:t>sfixed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68F77C-8672-42F7-8903-056C49B00F5E}" type="slidenum">
              <a:rPr lang="fr-CA"/>
              <a:pPr>
                <a:defRPr/>
              </a:pPr>
              <a:t>12</a:t>
            </a:fld>
            <a:endParaRPr lang="fr-CA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22400"/>
            <a:ext cx="62738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process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variable s1, s2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-4);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variable s3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-4)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to_sfixed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(-7.125, 3, -4);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variable s4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-4)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to_sfixed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(5, 3, -4);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s1 := "10110111";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s2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to_sfixed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(3.1415926, s2);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real'image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to_real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(s1));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real'image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to_real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real'image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to_real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(s3));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real'image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to_real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(s4));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(s1));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(s3));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(s4));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wait for 1000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24400" y="2829342"/>
            <a:ext cx="2895600" cy="212365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CA" sz="1200" dirty="0" err="1">
                <a:latin typeface="+mn-lt"/>
              </a:rPr>
              <a:t>run</a:t>
            </a:r>
            <a:r>
              <a:rPr lang="fr-CA" sz="1200" dirty="0">
                <a:latin typeface="+mn-lt"/>
              </a:rPr>
              <a:t> 100 </a:t>
            </a:r>
            <a:r>
              <a:rPr lang="fr-CA" sz="1200" dirty="0" smtClean="0">
                <a:latin typeface="+mn-lt"/>
              </a:rPr>
              <a:t>ns</a:t>
            </a:r>
          </a:p>
          <a:p>
            <a:endParaRPr lang="fr-CA" sz="1200" dirty="0">
              <a:latin typeface="+mn-lt"/>
            </a:endParaRPr>
          </a:p>
          <a:p>
            <a:r>
              <a:rPr lang="fr-CA" sz="1200" dirty="0">
                <a:latin typeface="+mn-lt"/>
              </a:rPr>
              <a:t># EXECUTION:: NOTE   : -4.562500e+000</a:t>
            </a:r>
          </a:p>
          <a:p>
            <a:r>
              <a:rPr lang="fr-CA" sz="1200" dirty="0" smtClean="0">
                <a:latin typeface="+mn-lt"/>
              </a:rPr>
              <a:t># </a:t>
            </a:r>
            <a:r>
              <a:rPr lang="fr-CA" sz="1200" dirty="0">
                <a:latin typeface="+mn-lt"/>
              </a:rPr>
              <a:t>EXECUTION:: NOTE   : 3.125000e+000</a:t>
            </a:r>
          </a:p>
          <a:p>
            <a:r>
              <a:rPr lang="fr-CA" sz="1200" dirty="0" smtClean="0">
                <a:latin typeface="+mn-lt"/>
              </a:rPr>
              <a:t># </a:t>
            </a:r>
            <a:r>
              <a:rPr lang="fr-CA" sz="1200" dirty="0">
                <a:latin typeface="+mn-lt"/>
              </a:rPr>
              <a:t>EXECUTION:: NOTE   : -7.125000e+000</a:t>
            </a:r>
          </a:p>
          <a:p>
            <a:r>
              <a:rPr lang="fr-CA" sz="1200" dirty="0" smtClean="0">
                <a:latin typeface="+mn-lt"/>
              </a:rPr>
              <a:t># </a:t>
            </a:r>
            <a:r>
              <a:rPr lang="fr-CA" sz="1200" dirty="0">
                <a:latin typeface="+mn-lt"/>
              </a:rPr>
              <a:t>EXECUTION:: NOTE   : </a:t>
            </a:r>
            <a:r>
              <a:rPr lang="fr-CA" sz="1200" dirty="0" smtClean="0">
                <a:latin typeface="+mn-lt"/>
              </a:rPr>
              <a:t>5.000000e+000</a:t>
            </a:r>
          </a:p>
          <a:p>
            <a:endParaRPr lang="fr-CA" sz="1200" dirty="0">
              <a:latin typeface="+mn-lt"/>
            </a:endParaRPr>
          </a:p>
          <a:p>
            <a:r>
              <a:rPr lang="fr-CA" sz="1200" dirty="0" smtClean="0">
                <a:latin typeface="+mn-lt"/>
              </a:rPr>
              <a:t># </a:t>
            </a:r>
            <a:r>
              <a:rPr lang="fr-CA" sz="1200" dirty="0">
                <a:latin typeface="+mn-lt"/>
              </a:rPr>
              <a:t>EXECUTION:: NOTE   : -5</a:t>
            </a:r>
          </a:p>
          <a:p>
            <a:r>
              <a:rPr lang="fr-CA" sz="1200" dirty="0" smtClean="0">
                <a:latin typeface="+mn-lt"/>
              </a:rPr>
              <a:t># </a:t>
            </a:r>
            <a:r>
              <a:rPr lang="fr-CA" sz="1200" dirty="0">
                <a:latin typeface="+mn-lt"/>
              </a:rPr>
              <a:t>EXECUTION:: NOTE   : 3</a:t>
            </a:r>
          </a:p>
          <a:p>
            <a:r>
              <a:rPr lang="fr-CA" sz="1200" dirty="0" smtClean="0">
                <a:latin typeface="+mn-lt"/>
              </a:rPr>
              <a:t># </a:t>
            </a:r>
            <a:r>
              <a:rPr lang="fr-CA" sz="1200" dirty="0">
                <a:latin typeface="+mn-lt"/>
              </a:rPr>
              <a:t>EXECUTION:: NOTE   : -7</a:t>
            </a:r>
          </a:p>
          <a:p>
            <a:r>
              <a:rPr lang="fr-CA" sz="1200" dirty="0" smtClean="0">
                <a:latin typeface="+mn-lt"/>
              </a:rPr>
              <a:t># </a:t>
            </a:r>
            <a:r>
              <a:rPr lang="fr-CA" sz="1200" dirty="0">
                <a:latin typeface="+mn-lt"/>
              </a:rPr>
              <a:t>EXECUTION:: NOTE   : </a:t>
            </a:r>
            <a:r>
              <a:rPr lang="fr-CA" sz="1200" dirty="0" smtClean="0">
                <a:latin typeface="+mn-lt"/>
              </a:rPr>
              <a:t>5</a:t>
            </a:r>
            <a:endParaRPr lang="fr-CA" sz="1200" dirty="0">
              <a:latin typeface="+mn-lt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520" y="3200400"/>
            <a:ext cx="3583781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6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Arithmétique à virgule fixe en VHDL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Les packages VHDL pour la manipulation des nombres en virgule fixe incluent des définitions des fonctions arithmétiques: +, -, *, /,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fr-FR" dirty="0" smtClean="0"/>
              <a:t>, réciproque,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r>
              <a:rPr lang="fr-FR" dirty="0" smtClean="0"/>
              <a:t>, etc.</a:t>
            </a:r>
          </a:p>
          <a:p>
            <a:r>
              <a:rPr lang="fr-FR" dirty="0" smtClean="0"/>
              <a:t>Toutes les opérations ne sont pas synthétisables.</a:t>
            </a:r>
          </a:p>
          <a:p>
            <a:r>
              <a:rPr lang="fr-FR" dirty="0" smtClean="0"/>
              <a:t>La taille des résultats suit une convention différente de celle du package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numeric_std</a:t>
            </a:r>
            <a:r>
              <a:rPr lang="fr-FR" dirty="0" smtClean="0"/>
              <a:t> pour les entiers de type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fr-FR" dirty="0" smtClean="0"/>
              <a:t> et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Pour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numeric_std</a:t>
            </a:r>
            <a:r>
              <a:rPr lang="fr-FR" dirty="0" smtClean="0"/>
              <a:t>, un débordement est possible</a:t>
            </a:r>
          </a:p>
          <a:p>
            <a:pPr lvl="1"/>
            <a:r>
              <a:rPr lang="fr-FR" dirty="0" smtClean="0"/>
              <a:t>Pour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fixed_pkg</a:t>
            </a:r>
            <a:r>
              <a:rPr lang="fr-FR" dirty="0" smtClean="0"/>
              <a:t>, le débordement n’est pas possible: un bit est explicitement ajouté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516178"/>
              </p:ext>
            </p:extLst>
          </p:nvPr>
        </p:nvGraphicFramePr>
        <p:xfrm>
          <a:off x="6172200" y="2057400"/>
          <a:ext cx="5816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4597400"/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Opération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Indices du résultat</a:t>
                      </a:r>
                      <a:endParaRPr lang="fr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A + B, A – B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max(</a:t>
                      </a:r>
                      <a:r>
                        <a:rPr lang="fr-CA" sz="1600" dirty="0" err="1" smtClean="0"/>
                        <a:t>A’left</a:t>
                      </a:r>
                      <a:r>
                        <a:rPr lang="fr-CA" sz="1600" dirty="0" smtClean="0"/>
                        <a:t>,</a:t>
                      </a:r>
                      <a:r>
                        <a:rPr lang="fr-CA" sz="1600" baseline="0" dirty="0" smtClean="0"/>
                        <a:t> </a:t>
                      </a:r>
                      <a:r>
                        <a:rPr lang="fr-CA" sz="1600" baseline="0" dirty="0" err="1" smtClean="0"/>
                        <a:t>B’left</a:t>
                      </a:r>
                      <a:r>
                        <a:rPr lang="fr-CA" sz="1600" baseline="0" dirty="0" smtClean="0"/>
                        <a:t>) + 1 </a:t>
                      </a:r>
                      <a:r>
                        <a:rPr lang="fr-CA" sz="1600" baseline="0" dirty="0" err="1" smtClean="0"/>
                        <a:t>downto</a:t>
                      </a:r>
                      <a:r>
                        <a:rPr lang="fr-CA" sz="1600" baseline="0" dirty="0" smtClean="0"/>
                        <a:t> min(</a:t>
                      </a:r>
                      <a:r>
                        <a:rPr lang="fr-CA" sz="1600" baseline="0" dirty="0" err="1" smtClean="0"/>
                        <a:t>A’right</a:t>
                      </a:r>
                      <a:r>
                        <a:rPr lang="fr-CA" sz="1600" baseline="0" dirty="0" smtClean="0"/>
                        <a:t>, </a:t>
                      </a:r>
                      <a:r>
                        <a:rPr lang="fr-CA" sz="1600" baseline="0" dirty="0" err="1" smtClean="0"/>
                        <a:t>B’right</a:t>
                      </a:r>
                      <a:r>
                        <a:rPr lang="fr-CA" sz="1600" baseline="0" dirty="0" smtClean="0"/>
                        <a:t>)</a:t>
                      </a:r>
                      <a:endParaRPr lang="fr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A * B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 err="1" smtClean="0"/>
                        <a:t>A’left</a:t>
                      </a:r>
                      <a:r>
                        <a:rPr lang="fr-CA" sz="1600" dirty="0" smtClean="0"/>
                        <a:t> +</a:t>
                      </a:r>
                      <a:r>
                        <a:rPr lang="fr-CA" sz="1600" baseline="0" dirty="0" smtClean="0"/>
                        <a:t> </a:t>
                      </a:r>
                      <a:r>
                        <a:rPr lang="fr-CA" sz="1600" baseline="0" dirty="0" err="1" smtClean="0"/>
                        <a:t>B’left</a:t>
                      </a:r>
                      <a:r>
                        <a:rPr lang="fr-CA" sz="1600" baseline="0" dirty="0" smtClean="0"/>
                        <a:t> + 1 </a:t>
                      </a:r>
                      <a:r>
                        <a:rPr lang="fr-CA" sz="1600" baseline="0" dirty="0" err="1" smtClean="0"/>
                        <a:t>downto</a:t>
                      </a:r>
                      <a:r>
                        <a:rPr lang="fr-CA" sz="1600" baseline="0" dirty="0" smtClean="0"/>
                        <a:t> </a:t>
                      </a:r>
                      <a:r>
                        <a:rPr lang="fr-CA" sz="1600" baseline="0" dirty="0" err="1" smtClean="0"/>
                        <a:t>A’right</a:t>
                      </a:r>
                      <a:r>
                        <a:rPr lang="fr-CA" sz="1600" baseline="0" dirty="0" smtClean="0"/>
                        <a:t> + </a:t>
                      </a:r>
                      <a:r>
                        <a:rPr lang="fr-CA" sz="1600" baseline="0" dirty="0" err="1" smtClean="0"/>
                        <a:t>B’right</a:t>
                      </a:r>
                      <a:endParaRPr lang="fr-CA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abs(A), -A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 err="1" smtClean="0"/>
                        <a:t>A’left</a:t>
                      </a:r>
                      <a:r>
                        <a:rPr lang="fr-CA" sz="1600" baseline="0" dirty="0" smtClean="0"/>
                        <a:t> + 1 </a:t>
                      </a:r>
                      <a:r>
                        <a:rPr lang="fr-CA" sz="1600" baseline="0" dirty="0" err="1" smtClean="0"/>
                        <a:t>downto</a:t>
                      </a:r>
                      <a:r>
                        <a:rPr lang="fr-CA" sz="1600" baseline="0" dirty="0" smtClean="0"/>
                        <a:t> </a:t>
                      </a:r>
                      <a:r>
                        <a:rPr lang="fr-CA" sz="1600" baseline="0" dirty="0" err="1" smtClean="0"/>
                        <a:t>A’right</a:t>
                      </a:r>
                      <a:endParaRPr lang="fr-C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56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Arithmétique à virgule fixe en VHDL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68F77C-8672-42F7-8903-056C49B00F5E}" type="slidenum">
              <a:rPr lang="fr-CA"/>
              <a:pPr>
                <a:defRPr/>
              </a:pPr>
              <a:t>14</a:t>
            </a:fld>
            <a:endParaRPr lang="fr-CA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37781"/>
              </p:ext>
            </p:extLst>
          </p:nvPr>
        </p:nvGraphicFramePr>
        <p:xfrm>
          <a:off x="4701022" y="1356360"/>
          <a:ext cx="2766578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3289"/>
                <a:gridCol w="13832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3,25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11,01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+ 13,125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1101,001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3,25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00011,010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+ 13,125</a:t>
                      </a:r>
                      <a:endParaRPr lang="fr-C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01101,001</a:t>
                      </a:r>
                      <a:endParaRPr lang="fr-C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16,375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10000,011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2286000"/>
            <a:ext cx="380206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process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variable u1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ufixed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-2);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variable u2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ufixed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-3);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variable u3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ufixed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(4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-3);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variable u4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ufixed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(5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-5);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u1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to_ufixed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(3.25, u1);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u2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to_ufixed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(13.125, u2);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u3 := u1 + u2;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u4 := u1 * u2;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real'image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to_real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(u1));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real'image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to_real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(u2));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real'image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to_real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(u3));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real'image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to_real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(u4));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wait for 1000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end process;</a:t>
            </a:r>
          </a:p>
        </p:txBody>
      </p:sp>
      <p:sp>
        <p:nvSpPr>
          <p:cNvPr id="3" name="Rectangle 2"/>
          <p:cNvSpPr/>
          <p:nvPr/>
        </p:nvSpPr>
        <p:spPr>
          <a:xfrm>
            <a:off x="3962400" y="4503003"/>
            <a:ext cx="2667000" cy="83099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CA" sz="1200" dirty="0" smtClean="0">
                <a:latin typeface="+mn-lt"/>
              </a:rPr>
              <a:t># </a:t>
            </a:r>
            <a:r>
              <a:rPr lang="fr-CA" sz="1200" dirty="0">
                <a:latin typeface="+mn-lt"/>
              </a:rPr>
              <a:t>EXECUTION:: NOTE   : 3.250000e+000</a:t>
            </a:r>
          </a:p>
          <a:p>
            <a:r>
              <a:rPr lang="fr-CA" sz="1200" dirty="0" smtClean="0">
                <a:latin typeface="+mn-lt"/>
              </a:rPr>
              <a:t># </a:t>
            </a:r>
            <a:r>
              <a:rPr lang="fr-CA" sz="1200" dirty="0">
                <a:latin typeface="+mn-lt"/>
              </a:rPr>
              <a:t>EXECUTION:: NOTE   : 1.312500e+001</a:t>
            </a:r>
          </a:p>
          <a:p>
            <a:r>
              <a:rPr lang="fr-CA" sz="1200" dirty="0" smtClean="0">
                <a:latin typeface="+mn-lt"/>
              </a:rPr>
              <a:t># </a:t>
            </a:r>
            <a:r>
              <a:rPr lang="fr-CA" sz="1200" dirty="0">
                <a:latin typeface="+mn-lt"/>
              </a:rPr>
              <a:t>EXECUTION:: NOTE   : </a:t>
            </a:r>
            <a:r>
              <a:rPr lang="fr-CA" sz="1200" dirty="0" smtClean="0">
                <a:latin typeface="+mn-lt"/>
              </a:rPr>
              <a:t>1.637500e+001</a:t>
            </a:r>
          </a:p>
          <a:p>
            <a:r>
              <a:rPr lang="fr-CA" sz="1200" dirty="0">
                <a:latin typeface="+mn-lt"/>
              </a:rPr>
              <a:t># EXECUTION:: NOTE   : 4.265625e+001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5029200"/>
            <a:ext cx="3798094" cy="1273969"/>
          </a:xfrm>
          <a:prstGeom prst="rect">
            <a:avLst/>
          </a:prstGeom>
        </p:spPr>
      </p:pic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024320"/>
              </p:ext>
            </p:extLst>
          </p:nvPr>
        </p:nvGraphicFramePr>
        <p:xfrm>
          <a:off x="8763000" y="1325080"/>
          <a:ext cx="3013075" cy="313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5348"/>
                <a:gridCol w="1787727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13,125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1101,001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× 3,25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× 11,01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1101001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00000000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110100100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</a:t>
                      </a:r>
                      <a:endParaRPr lang="fr-C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1101001000</a:t>
                      </a:r>
                      <a:endParaRPr lang="fr-C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(1365 / 2</a:t>
                      </a:r>
                      <a:r>
                        <a:rPr lang="fr-CA" baseline="30000" dirty="0" smtClean="0"/>
                        <a:t>5</a:t>
                      </a:r>
                      <a:r>
                        <a:rPr lang="fr-CA" baseline="0" dirty="0" smtClean="0"/>
                        <a:t>)</a:t>
                      </a:r>
                      <a:endParaRPr lang="fr-CA" dirty="0" smtClean="0"/>
                    </a:p>
                    <a:p>
                      <a:pPr algn="r"/>
                      <a:endParaRPr lang="fr-CA" dirty="0" smtClean="0"/>
                    </a:p>
                    <a:p>
                      <a:pPr algn="r"/>
                      <a:r>
                        <a:rPr lang="fr-CA" dirty="0" smtClean="0"/>
                        <a:t>42,65625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10101010101</a:t>
                      </a:r>
                    </a:p>
                    <a:p>
                      <a:pPr algn="r"/>
                      <a:endParaRPr lang="fr-CA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101010,10101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45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Arithmétique à virgule fixe en </a:t>
            </a:r>
            <a:r>
              <a:rPr lang="fr-CA" dirty="0" smtClean="0"/>
              <a:t>VHDL</a:t>
            </a:r>
            <a:br>
              <a:rPr lang="fr-CA" dirty="0" smtClean="0"/>
            </a:br>
            <a:r>
              <a:rPr lang="fr-CA" dirty="0" smtClean="0"/>
              <a:t>Le cas spécial d’un accumulateur/compteur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Comme l’addition produit un résultat qui occupe suffisamment de bits pour éviter un débordement, il faut utiliser une astuce dans le cas de la modélisation d’un accumulateur.</a:t>
            </a:r>
          </a:p>
          <a:p>
            <a:r>
              <a:rPr lang="fr-CA" dirty="0" smtClean="0"/>
              <a:t>La fonction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resize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CA" dirty="0" smtClean="0"/>
              <a:t> permet de redimensionner un nombre de type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ufixed</a:t>
            </a:r>
            <a:r>
              <a:rPr lang="fr-CA" dirty="0" smtClean="0"/>
              <a:t> ou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sfixed</a:t>
            </a:r>
            <a:r>
              <a:rPr lang="fr-CA" dirty="0" smtClean="0"/>
              <a:t>.</a:t>
            </a:r>
          </a:p>
          <a:p>
            <a:r>
              <a:rPr lang="fr-CA" dirty="0" smtClean="0"/>
              <a:t>Elle prend 4 paramètres:</a:t>
            </a:r>
          </a:p>
          <a:p>
            <a:pPr lvl="1"/>
            <a:r>
              <a:rPr lang="fr-CA" dirty="0" smtClean="0"/>
              <a:t>la quantité à redimensionner</a:t>
            </a:r>
          </a:p>
          <a:p>
            <a:pPr lvl="1"/>
            <a:r>
              <a:rPr lang="fr-CA" dirty="0" smtClean="0"/>
              <a:t>la dimension finale (ou un objet de cette dimension)</a:t>
            </a:r>
          </a:p>
          <a:p>
            <a:pPr lvl="1"/>
            <a:r>
              <a:rPr lang="fr-CA" dirty="0" smtClean="0"/>
              <a:t>le style de débordement (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fixed_wrap</a:t>
            </a:r>
            <a:r>
              <a:rPr lang="fr-CA" dirty="0" smtClean="0"/>
              <a:t> pour débordement normal,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fixed_saturate</a:t>
            </a:r>
            <a:r>
              <a:rPr lang="fr-CA" dirty="0" smtClean="0"/>
              <a:t> pour la saturation à la valeur maximale)</a:t>
            </a:r>
          </a:p>
          <a:p>
            <a:pPr lvl="1"/>
            <a:r>
              <a:rPr lang="fr-CA" dirty="0" smtClean="0"/>
              <a:t>le style d’arrondi (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fixed_truncate</a:t>
            </a:r>
            <a:r>
              <a:rPr lang="fr-CA" dirty="0" smtClean="0"/>
              <a:t> pour la fonction plancher,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fixed_round</a:t>
            </a:r>
            <a:r>
              <a:rPr lang="fr-CA" dirty="0" smtClean="0"/>
              <a:t> pour l’arrondi)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68F77C-8672-42F7-8903-056C49B00F5E}" type="slidenum">
              <a:rPr lang="fr-CA"/>
              <a:pPr>
                <a:defRPr/>
              </a:pPr>
              <a:t>15</a:t>
            </a:fld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00800" y="2057400"/>
            <a:ext cx="52387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process(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reset)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variable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ufixed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-2);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variable compte2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ufixed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(2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-2);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if reset = '0' then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to_ufixed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rising_edge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(CLK) then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:= resize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0.25,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fixed_wrap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fixed_round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end if;	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report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real'image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to_real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76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Décrire et utiliser la représentation de nombres fractionnaires à virgule </a:t>
            </a:r>
            <a:r>
              <a:rPr lang="fr-CA" sz="1800" dirty="0" smtClean="0"/>
              <a:t>fixe. </a:t>
            </a:r>
            <a:r>
              <a:rPr lang="fr-CA" sz="1800" dirty="0"/>
              <a:t>(B2, B3)</a:t>
            </a:r>
            <a:endParaRPr lang="fr-FR" sz="1800" dirty="0"/>
          </a:p>
          <a:p>
            <a:r>
              <a:rPr lang="fr-CA" sz="1800" dirty="0"/>
              <a:t>Décrire et utiliser </a:t>
            </a:r>
            <a:r>
              <a:rPr lang="fr-CA" sz="1800" dirty="0" smtClean="0"/>
              <a:t>l'addition</a:t>
            </a:r>
            <a:r>
              <a:rPr lang="fr-CA" sz="1800" dirty="0"/>
              <a:t>, la soustraction et la multiplication pour ces nombres. (B2, B3</a:t>
            </a:r>
            <a:r>
              <a:rPr lang="fr-CA" sz="1800" dirty="0" smtClean="0"/>
              <a:t>)</a:t>
            </a:r>
          </a:p>
          <a:p>
            <a:r>
              <a:rPr lang="fr-CA" sz="1800" dirty="0" smtClean="0"/>
              <a:t>Décrire et utiliser les ressources de VHDL pour l’arithmétique en virgule fixe. (B2, B3)</a:t>
            </a:r>
          </a:p>
          <a:p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16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Nombres  </a:t>
            </a:r>
            <a:r>
              <a:rPr lang="fr-CA" dirty="0"/>
              <a:t>binaires fractionnaires à virgule </a:t>
            </a:r>
            <a:r>
              <a:rPr lang="fr-CA" dirty="0" smtClean="0"/>
              <a:t>fixe</a:t>
            </a:r>
            <a:br>
              <a:rPr lang="fr-CA" dirty="0" smtClean="0"/>
            </a:br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Systèmes de numération positionnels pour nombres entiers et fractionnaires</a:t>
            </a:r>
          </a:p>
          <a:p>
            <a:r>
              <a:rPr lang="fr-CA" dirty="0" smtClean="0"/>
              <a:t>Conversions entre les bases</a:t>
            </a:r>
          </a:p>
          <a:p>
            <a:r>
              <a:rPr lang="fr-CA" dirty="0" smtClean="0"/>
              <a:t>Addition de nombres binaires à virgule fixe</a:t>
            </a:r>
          </a:p>
          <a:p>
            <a:r>
              <a:rPr lang="fr-CA" dirty="0" smtClean="0"/>
              <a:t>Nombres binaires signés à virgule fixe</a:t>
            </a:r>
          </a:p>
          <a:p>
            <a:r>
              <a:rPr lang="fr-CA" dirty="0" smtClean="0"/>
              <a:t>Multiplication de nombres à virgule fixe</a:t>
            </a:r>
          </a:p>
          <a:p>
            <a:r>
              <a:rPr lang="fr-CA" dirty="0" smtClean="0"/>
              <a:t>Nombres à virgule fixe en VHDL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Système de numération positionnel: nombres entiers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système de numération le plus usité est le système positionnel.</a:t>
            </a:r>
            <a:endParaRPr lang="fr-FR" dirty="0"/>
          </a:p>
          <a:p>
            <a:r>
              <a:rPr lang="fr-CA" dirty="0" smtClean="0"/>
              <a:t>Un système de numération positionnel nécessite une base </a:t>
            </a:r>
            <a:r>
              <a:rPr lang="fr-CA" i="1" dirty="0"/>
              <a:t>R</a:t>
            </a:r>
            <a:r>
              <a:rPr lang="fr-CA" dirty="0"/>
              <a:t>, </a:t>
            </a:r>
            <a:r>
              <a:rPr lang="fr-CA" dirty="0" smtClean="0"/>
              <a:t>et il </a:t>
            </a:r>
            <a:r>
              <a:rPr lang="fr-CA" dirty="0"/>
              <a:t>faut </a:t>
            </a:r>
            <a:r>
              <a:rPr lang="fr-CA" i="1" dirty="0"/>
              <a:t>R</a:t>
            </a:r>
            <a:r>
              <a:rPr lang="fr-CA" dirty="0"/>
              <a:t> chiffres différents.</a:t>
            </a:r>
            <a:endParaRPr lang="fr-FR" dirty="0"/>
          </a:p>
          <a:p>
            <a:pPr lvl="1"/>
            <a:r>
              <a:rPr lang="fr-CA" dirty="0"/>
              <a:t>2 chiffres (0 et 1) en base 2</a:t>
            </a:r>
          </a:p>
          <a:p>
            <a:pPr lvl="1"/>
            <a:r>
              <a:rPr lang="fr-CA" dirty="0"/>
              <a:t>10 chiffres (0 à 9) en base 10</a:t>
            </a:r>
          </a:p>
          <a:p>
            <a:pPr lvl="1"/>
            <a:r>
              <a:rPr lang="fr-CA" dirty="0"/>
              <a:t>16 chiffres (0 à 9 et A à F) en base </a:t>
            </a:r>
            <a:r>
              <a:rPr lang="fr-CA" dirty="0" smtClean="0"/>
              <a:t>16</a:t>
            </a:r>
          </a:p>
          <a:p>
            <a:r>
              <a:rPr lang="fr-CA" dirty="0"/>
              <a:t>Un nombre </a:t>
            </a:r>
            <a:r>
              <a:rPr lang="fr-CA" dirty="0" smtClean="0"/>
              <a:t>X </a:t>
            </a:r>
            <a:r>
              <a:rPr lang="fr-CA" dirty="0"/>
              <a:t>est représenté par une somme de puissances de la base pondérées avec la valeur des chiffres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749336"/>
              </p:ext>
            </p:extLst>
          </p:nvPr>
        </p:nvGraphicFramePr>
        <p:xfrm>
          <a:off x="1524000" y="5029200"/>
          <a:ext cx="30400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Équation" r:id="rId3" imgW="1638000" imgH="660240" progId="Equation.3">
                  <p:embed/>
                </p:oleObj>
              </mc:Choice>
              <mc:Fallback>
                <p:oleObj name="Équation" r:id="rId3" imgW="1638000" imgH="660240" progId="Equation.3">
                  <p:embed/>
                  <p:pic>
                    <p:nvPicPr>
                      <p:cNvPr id="0" name="Obje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029200"/>
                        <a:ext cx="304006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409166"/>
              </p:ext>
            </p:extLst>
          </p:nvPr>
        </p:nvGraphicFramePr>
        <p:xfrm>
          <a:off x="6248400" y="1693862"/>
          <a:ext cx="5680075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Équation" r:id="rId5" imgW="3060360" imgH="939600" progId="Equation.3">
                  <p:embed/>
                </p:oleObj>
              </mc:Choice>
              <mc:Fallback>
                <p:oleObj name="Équation" r:id="rId5" imgW="3060360" imgH="939600" progId="Equation.3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693862"/>
                        <a:ext cx="5680075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06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Représentation de nombres fractionnaires en virgule fixe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Les puissances utilisées peuvent être négatives afin de représenter la partie fractionnaire d’un nombre.</a:t>
            </a:r>
          </a:p>
          <a:p>
            <a:pPr lvl="0"/>
            <a:r>
              <a:rPr lang="fr-CA" dirty="0"/>
              <a:t>Une virgule (un point dans les pays anglophones) sépare les parties entière et fractionnaire d’un nombre.</a:t>
            </a:r>
          </a:p>
          <a:p>
            <a:r>
              <a:rPr lang="fr-CA" dirty="0" smtClean="0"/>
              <a:t>En utilisant </a:t>
            </a:r>
            <a:r>
              <a:rPr lang="fr-CA" i="1" dirty="0" smtClean="0"/>
              <a:t>n</a:t>
            </a:r>
            <a:r>
              <a:rPr lang="fr-CA" dirty="0" smtClean="0"/>
              <a:t> </a:t>
            </a:r>
            <a:r>
              <a:rPr lang="fr-CA" dirty="0"/>
              <a:t>chiffres pour la partie entière et </a:t>
            </a:r>
            <a:r>
              <a:rPr lang="fr-CA" i="1" dirty="0"/>
              <a:t>m</a:t>
            </a:r>
            <a:r>
              <a:rPr lang="fr-CA" dirty="0"/>
              <a:t> chiffres pour la partie fractionnaire, on a </a:t>
            </a:r>
            <a:r>
              <a:rPr lang="fr-CA" dirty="0" smtClean="0"/>
              <a:t>: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107891"/>
              </p:ext>
            </p:extLst>
          </p:nvPr>
        </p:nvGraphicFramePr>
        <p:xfrm>
          <a:off x="381000" y="4419600"/>
          <a:ext cx="56546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Équation" r:id="rId3" imgW="3047760" imgH="660240" progId="Equation.3">
                  <p:embed/>
                </p:oleObj>
              </mc:Choice>
              <mc:Fallback>
                <p:oleObj name="Équation" r:id="rId3" imgW="304776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5654675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415270"/>
              </p:ext>
            </p:extLst>
          </p:nvPr>
        </p:nvGraphicFramePr>
        <p:xfrm>
          <a:off x="6176963" y="1752600"/>
          <a:ext cx="5821362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Équation" r:id="rId5" imgW="3136680" imgH="939600" progId="Equation.3">
                  <p:embed/>
                </p:oleObj>
              </mc:Choice>
              <mc:Fallback>
                <p:oleObj name="Équation" r:id="rId5" imgW="3136680" imgH="939600" progId="Equation.3">
                  <p:embed/>
                  <p:pic>
                    <p:nvPicPr>
                      <p:cNvPr id="0" name="Obje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963" y="1752600"/>
                        <a:ext cx="5821362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83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Conversion de la base 2 à la base 10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Convertir un nombre fractionnaire de la base 2 à la base 10: appliquer l’équation positionnelle</a:t>
            </a:r>
          </a:p>
          <a:p>
            <a:r>
              <a:rPr lang="fr-CA" dirty="0" smtClean="0"/>
              <a:t>Exemples</a:t>
            </a:r>
          </a:p>
          <a:p>
            <a:pPr lvl="1"/>
            <a:r>
              <a:rPr lang="fr-CA" dirty="0" smtClean="0"/>
              <a:t>0,1 = 1 X 2</a:t>
            </a:r>
            <a:r>
              <a:rPr lang="fr-CA" baseline="30000" dirty="0" smtClean="0"/>
              <a:t>-1</a:t>
            </a:r>
            <a:r>
              <a:rPr lang="fr-CA" dirty="0" smtClean="0"/>
              <a:t> = 0,5</a:t>
            </a:r>
          </a:p>
          <a:p>
            <a:pPr lvl="1"/>
            <a:r>
              <a:rPr lang="fr-CA" dirty="0" smtClean="0"/>
              <a:t>0,101 </a:t>
            </a:r>
            <a:r>
              <a:rPr lang="fr-CA" dirty="0"/>
              <a:t>= 1 X 2</a:t>
            </a:r>
            <a:r>
              <a:rPr lang="fr-CA" baseline="30000" dirty="0"/>
              <a:t>-1</a:t>
            </a:r>
            <a:r>
              <a:rPr lang="fr-CA" dirty="0"/>
              <a:t> +</a:t>
            </a:r>
            <a:r>
              <a:rPr lang="fr-CA" dirty="0" smtClean="0"/>
              <a:t> </a:t>
            </a:r>
            <a:r>
              <a:rPr lang="fr-CA" dirty="0"/>
              <a:t>1 X 2</a:t>
            </a:r>
            <a:r>
              <a:rPr lang="fr-CA" baseline="30000" dirty="0" smtClean="0"/>
              <a:t>-3</a:t>
            </a:r>
            <a:r>
              <a:rPr lang="fr-CA" dirty="0" smtClean="0"/>
              <a:t> = 0,625</a:t>
            </a:r>
          </a:p>
          <a:p>
            <a:pPr lvl="1"/>
            <a:r>
              <a:rPr lang="fr-CA" dirty="0" smtClean="0"/>
              <a:t>11,1101=</a:t>
            </a:r>
            <a:endParaRPr lang="fr-CA" dirty="0"/>
          </a:p>
          <a:p>
            <a:pPr lvl="1"/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2190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Conversion de la base 10 à la base 2</a:t>
            </a:r>
            <a:br>
              <a:rPr lang="fr-CA" dirty="0" smtClean="0"/>
            </a:br>
            <a:r>
              <a:rPr lang="fr-CA" dirty="0" smtClean="0"/>
              <a:t>Exprimer un nombre fractionnaire avec un nombre fini de bits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A" dirty="0" smtClean="0"/>
              <a:t>Traiter la partie entière</a:t>
            </a:r>
          </a:p>
          <a:p>
            <a:pPr lvl="1"/>
            <a:r>
              <a:rPr lang="fr-CA" dirty="0" smtClean="0"/>
              <a:t>Divisions successives en conservant les restes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Traiter la partie fractionnaire</a:t>
            </a:r>
          </a:p>
          <a:p>
            <a:pPr lvl="1"/>
            <a:r>
              <a:rPr lang="fr-CA" dirty="0" smtClean="0"/>
              <a:t>Multiplication </a:t>
            </a:r>
            <a:r>
              <a:rPr lang="fr-CA" dirty="0"/>
              <a:t>par 2</a:t>
            </a:r>
            <a:r>
              <a:rPr lang="fr-CA" baseline="30000" dirty="0"/>
              <a:t>N</a:t>
            </a:r>
            <a:r>
              <a:rPr lang="fr-CA" dirty="0"/>
              <a:t> avec </a:t>
            </a:r>
            <a:r>
              <a:rPr lang="fr-CA" dirty="0" smtClean="0"/>
              <a:t>arrondi</a:t>
            </a:r>
          </a:p>
          <a:p>
            <a:pPr lvl="1"/>
            <a:endParaRPr lang="fr-CA" dirty="0"/>
          </a:p>
          <a:p>
            <a:pPr marL="0" indent="0">
              <a:buNone/>
            </a:pPr>
            <a:r>
              <a:rPr lang="fr-CA" dirty="0" smtClean="0"/>
              <a:t>Exemple</a:t>
            </a:r>
          </a:p>
          <a:p>
            <a:r>
              <a:rPr lang="fr-CA" dirty="0" smtClean="0"/>
              <a:t>Exprimer 27,75 </a:t>
            </a:r>
            <a:r>
              <a:rPr lang="fr-CA" smtClean="0"/>
              <a:t>avec </a:t>
            </a:r>
            <a:r>
              <a:rPr lang="fr-CA" smtClean="0"/>
              <a:t>6 </a:t>
            </a:r>
            <a:r>
              <a:rPr lang="fr-CA" dirty="0" smtClean="0"/>
              <a:t>chiffres pour la partie entière et </a:t>
            </a:r>
            <a:r>
              <a:rPr lang="fr-CA" dirty="0"/>
              <a:t>4</a:t>
            </a:r>
            <a:r>
              <a:rPr lang="fr-CA" dirty="0" smtClean="0"/>
              <a:t> </a:t>
            </a:r>
            <a:r>
              <a:rPr lang="fr-CA" dirty="0" smtClean="0"/>
              <a:t>chiffres pour la partie fractionnaire. </a:t>
            </a:r>
            <a:endParaRPr lang="fr-FR" dirty="0"/>
          </a:p>
          <a:p>
            <a:pPr marL="457200" indent="-457200"/>
            <a:endParaRPr lang="fr-FR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9653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Conversion de la base 10 à la base 2</a:t>
            </a:r>
            <a:br>
              <a:rPr lang="fr-CA" dirty="0" smtClean="0"/>
            </a:br>
            <a:r>
              <a:rPr lang="fr-CA" dirty="0" smtClean="0"/>
              <a:t>Exprimer un nombre fractionnaire avec un nombre fini de bits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Exemple</a:t>
            </a:r>
            <a:endParaRPr lang="fr-FR" dirty="0"/>
          </a:p>
          <a:p>
            <a:r>
              <a:rPr lang="fr-FR" dirty="0"/>
              <a:t>Exprimer </a:t>
            </a:r>
            <a:r>
              <a:rPr lang="fr-FR" dirty="0">
                <a:sym typeface="Symbol"/>
              </a:rPr>
              <a:t></a:t>
            </a:r>
            <a:r>
              <a:rPr lang="fr-FR" dirty="0"/>
              <a:t> en représentation binaire non signée avec 16 chiffres, dont 8 pour la partie entière</a:t>
            </a:r>
            <a:r>
              <a:rPr lang="fr-FR" dirty="0" smtClean="0"/>
              <a:t>.</a:t>
            </a:r>
          </a:p>
          <a:p>
            <a:pPr marL="0" indent="0" algn="ctr">
              <a:buNone/>
            </a:pPr>
            <a:r>
              <a:rPr lang="fr-FR" dirty="0" smtClean="0">
                <a:sym typeface="Symbol"/>
              </a:rPr>
              <a:t></a:t>
            </a:r>
            <a:r>
              <a:rPr lang="fr-FR" dirty="0" smtClean="0"/>
              <a:t> </a:t>
            </a:r>
            <a:r>
              <a:rPr lang="fr-FR" dirty="0"/>
              <a:t>≈ 3.14159265358979 …</a:t>
            </a:r>
          </a:p>
          <a:p>
            <a:r>
              <a:rPr lang="fr-FR" dirty="0"/>
              <a:t>La partie entière est 3, soit 00000011 en binaire sur 8 chiffres.</a:t>
            </a:r>
          </a:p>
          <a:p>
            <a:r>
              <a:rPr lang="fr-FR" dirty="0"/>
              <a:t>La partie fractionnaire est </a:t>
            </a:r>
            <a:r>
              <a:rPr lang="fr-FR" dirty="0" smtClean="0"/>
              <a:t>0.14159265358979 …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On calcule:</a:t>
            </a:r>
          </a:p>
          <a:p>
            <a:pPr marL="0" indent="0">
              <a:buNone/>
            </a:pPr>
            <a:r>
              <a:rPr lang="fr-FR" dirty="0"/>
              <a:t>	0.14159265358979 … × 2</a:t>
            </a:r>
            <a:r>
              <a:rPr lang="fr-FR" baseline="30000" dirty="0"/>
              <a:t>8</a:t>
            </a:r>
            <a:r>
              <a:rPr lang="fr-FR" dirty="0"/>
              <a:t> = 36.248 …</a:t>
            </a:r>
          </a:p>
          <a:p>
            <a:r>
              <a:rPr lang="fr-FR" dirty="0"/>
              <a:t>Donc </a:t>
            </a:r>
            <a:r>
              <a:rPr lang="fr-FR" dirty="0">
                <a:sym typeface="Symbol"/>
              </a:rPr>
              <a:t></a:t>
            </a:r>
            <a:r>
              <a:rPr lang="fr-FR" dirty="0"/>
              <a:t> ≈ 3 + 36/256 = 00000011.00100100</a:t>
            </a:r>
          </a:p>
          <a:p>
            <a:pPr marL="0" indent="0">
              <a:buNone/>
            </a:pPr>
            <a:r>
              <a:rPr lang="fr-CA" dirty="0" smtClean="0">
                <a:solidFill>
                  <a:srgbClr val="0070C0"/>
                </a:solidFill>
              </a:rPr>
              <a:t>→ </a:t>
            </a:r>
            <a:r>
              <a:rPr lang="fr-CA" dirty="0">
                <a:solidFill>
                  <a:srgbClr val="0070C0"/>
                </a:solidFill>
              </a:rPr>
              <a:t>Convertir une fraction décimale en binaire consiste à l’approximer par une fraction dont le dénominateur est une puissance de deux.</a:t>
            </a:r>
            <a:endParaRPr lang="fr-FR" dirty="0">
              <a:solidFill>
                <a:srgbClr val="0070C0"/>
              </a:solidFill>
            </a:endParaRPr>
          </a:p>
          <a:p>
            <a:pPr marL="457200" indent="-457200"/>
            <a:endParaRPr lang="fr-FR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0896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Addition de nombres binaires à virgule fixe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Il faut tout d’abord aligner les virgules.</a:t>
            </a:r>
          </a:p>
          <a:p>
            <a:r>
              <a:rPr lang="fr-CA" dirty="0" smtClean="0"/>
              <a:t>Ensuite il faut choisir le nombre de bits à utiliser pour représenter les deux nombres: le nombre maximal de bits des parties entière et fractionnaire des deux opérandes.</a:t>
            </a:r>
          </a:p>
          <a:p>
            <a:r>
              <a:rPr lang="fr-CA" dirty="0" smtClean="0"/>
              <a:t>L’addition se fait bit par bit avec propagation des retenues.</a:t>
            </a:r>
          </a:p>
          <a:p>
            <a:r>
              <a:rPr lang="fr-CA" dirty="0" smtClean="0"/>
              <a:t>Pour éviter tout débordement, la somme nécessite un bit de plus que les opérandes.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83711"/>
              </p:ext>
            </p:extLst>
          </p:nvPr>
        </p:nvGraphicFramePr>
        <p:xfrm>
          <a:off x="6324600" y="2118360"/>
          <a:ext cx="2537978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3,25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11,01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+ 13,125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1101,001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3,25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00011,010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+ 13,125</a:t>
                      </a:r>
                      <a:endParaRPr lang="fr-C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01101,001</a:t>
                      </a:r>
                      <a:endParaRPr lang="fr-C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16,375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10000,011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605297"/>
              </p:ext>
            </p:extLst>
          </p:nvPr>
        </p:nvGraphicFramePr>
        <p:xfrm>
          <a:off x="9220200" y="2118359"/>
          <a:ext cx="2537978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47117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3,0625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11,0001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+ 13,125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1101,001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3,0625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00011,0001</a:t>
                      </a:r>
                      <a:endParaRPr lang="fr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+ 13,125</a:t>
                      </a:r>
                      <a:endParaRPr lang="fr-C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01101,0010</a:t>
                      </a:r>
                      <a:endParaRPr lang="fr-C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16,1875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10000,0011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324600" y="1661159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  <a:latin typeface="+mn-lt"/>
              </a:rPr>
              <a:t>Exemples d’arithmétique non signée.</a:t>
            </a:r>
            <a:endParaRPr lang="fr-CA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785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Nombres binaires signés à virgule fixe 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représentation de nombres binaires signés à virgule fixe suit la représentation de nombres entiers signés à complément à deux.</a:t>
            </a:r>
            <a:endParaRPr lang="fr-FR" dirty="0"/>
          </a:p>
          <a:p>
            <a:pPr lvl="1"/>
            <a:r>
              <a:rPr lang="fr-CA" dirty="0" smtClean="0"/>
              <a:t>Le bit le plus significatif a un poids négatif.</a:t>
            </a:r>
          </a:p>
          <a:p>
            <a:pPr lvl="1"/>
            <a:r>
              <a:rPr lang="fr-CA" dirty="0" smtClean="0"/>
              <a:t>Un 1 au bit le plus significatif indique un nombre négatif, un 0 indique un nombre positif.</a:t>
            </a:r>
          </a:p>
          <a:p>
            <a:pPr lvl="1"/>
            <a:r>
              <a:rPr lang="fr-CA" dirty="0" smtClean="0"/>
              <a:t>Pour changer le signe, on inverse tous les bits et on ajoute 1 à la position la moins significative.</a:t>
            </a:r>
          </a:p>
          <a:p>
            <a:r>
              <a:rPr lang="fr-CA" dirty="0" smtClean="0"/>
              <a:t>L’extension du signe se fait de la même façon que pour les nombres entiers.</a:t>
            </a:r>
          </a:p>
          <a:p>
            <a:r>
              <a:rPr lang="fr-CA" dirty="0" smtClean="0"/>
              <a:t>La soustraction de nombres binaires signés à virgule fixe se fait comme pour les nombres entiers.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159928"/>
              </p:ext>
            </p:extLst>
          </p:nvPr>
        </p:nvGraphicFramePr>
        <p:xfrm>
          <a:off x="6324600" y="1606271"/>
          <a:ext cx="2537978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1,5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001,1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err="1" smtClean="0"/>
                        <a:t>inv</a:t>
                      </a:r>
                      <a:r>
                        <a:rPr lang="fr-CA" dirty="0" smtClean="0"/>
                        <a:t>(1,5)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110,0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+ 1×2</a:t>
                      </a:r>
                      <a:r>
                        <a:rPr lang="fr-CA" baseline="30000" dirty="0" smtClean="0"/>
                        <a:t>-1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000,1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-1,5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110,1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= -4+2+0,5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033262"/>
              </p:ext>
            </p:extLst>
          </p:nvPr>
        </p:nvGraphicFramePr>
        <p:xfrm>
          <a:off x="9144000" y="1600201"/>
          <a:ext cx="28448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-4,1875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1011,1101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err="1" smtClean="0"/>
                        <a:t>inv</a:t>
                      </a:r>
                      <a:r>
                        <a:rPr lang="fr-CA" dirty="0" smtClean="0"/>
                        <a:t>(-4,1875)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0100,0010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+ 1×2</a:t>
                      </a:r>
                      <a:r>
                        <a:rPr lang="fr-CA" baseline="30000" dirty="0" smtClean="0"/>
                        <a:t>-4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0000,0001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4,1875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0100,0011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694122"/>
              </p:ext>
            </p:extLst>
          </p:nvPr>
        </p:nvGraphicFramePr>
        <p:xfrm>
          <a:off x="6291558" y="3892270"/>
          <a:ext cx="2537978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989"/>
                <a:gridCol w="126898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1,125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1,001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err="1" smtClean="0"/>
                        <a:t>inv</a:t>
                      </a:r>
                      <a:r>
                        <a:rPr lang="fr-CA" dirty="0" smtClean="0"/>
                        <a:t>(1,125)?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0,110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+ 1/8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0,001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0,875</a:t>
                      </a:r>
                      <a:endParaRPr lang="fr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solidFill>
                            <a:srgbClr val="FF0000"/>
                          </a:solidFill>
                        </a:rPr>
                        <a:t>0,111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16147"/>
              </p:ext>
            </p:extLst>
          </p:nvPr>
        </p:nvGraphicFramePr>
        <p:xfrm>
          <a:off x="9144000" y="3886200"/>
          <a:ext cx="2811758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879"/>
                <a:gridCol w="140587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1,125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01,001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err="1" smtClean="0"/>
                        <a:t>inv</a:t>
                      </a:r>
                      <a:r>
                        <a:rPr lang="fr-CA" dirty="0" smtClean="0"/>
                        <a:t>(1,125)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10,110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+ 1/8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00,001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-1,125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10,111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= -2+7/8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400800" y="3892270"/>
            <a:ext cx="2362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ZoneTexte 11"/>
          <p:cNvSpPr txBox="1"/>
          <p:nvPr/>
        </p:nvSpPr>
        <p:spPr>
          <a:xfrm>
            <a:off x="6019800" y="550527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  <a:latin typeface="+mn-lt"/>
              </a:rPr>
              <a:t>Erreur: +1,125 ne peut pas être représenté avec seulement 1 bit pour la partie entière en notation signée</a:t>
            </a:r>
            <a:endParaRPr lang="fr-CA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626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4248</TotalTime>
  <Words>1423</Words>
  <Application>Microsoft Macintosh PowerPoint</Application>
  <PresentationFormat>Personnalisé</PresentationFormat>
  <Paragraphs>294</Paragraphs>
  <Slides>16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presentationCours</vt:lpstr>
      <vt:lpstr>Équation</vt:lpstr>
      <vt:lpstr>Nombres binaires fractionnaires à virgule fixe: représentation et opérations</vt:lpstr>
      <vt:lpstr>Nombres  binaires fractionnaires à virgule fixe Sujets de ce thème</vt:lpstr>
      <vt:lpstr>Système de numération positionnel: nombres entiers</vt:lpstr>
      <vt:lpstr>Représentation de nombres fractionnaires en virgule fixe</vt:lpstr>
      <vt:lpstr>Conversion de la base 2 à la base 10</vt:lpstr>
      <vt:lpstr>Conversion de la base 10 à la base 2 Exprimer un nombre fractionnaire avec un nombre fini de bits</vt:lpstr>
      <vt:lpstr>Conversion de la base 10 à la base 2 Exprimer un nombre fractionnaire avec un nombre fini de bits</vt:lpstr>
      <vt:lpstr>Addition de nombres binaires à virgule fixe</vt:lpstr>
      <vt:lpstr>Nombres binaires signés à virgule fixe </vt:lpstr>
      <vt:lpstr>Multiplication de nombres en virgule fixe</vt:lpstr>
      <vt:lpstr>Types VHDL à utiliser pour représenter et manipuler des nombres à virgule fixe</vt:lpstr>
      <vt:lpstr>Assignations de valeurs au type sfixed</vt:lpstr>
      <vt:lpstr>Arithmétique à virgule fixe en VHDL</vt:lpstr>
      <vt:lpstr>Arithmétique à virgule fixe en VHDL</vt:lpstr>
      <vt:lpstr>Arithmétique à virgule fixe en VHDL Le cas spécial d’un accumulateur/compteur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541</cp:revision>
  <dcterms:created xsi:type="dcterms:W3CDTF">2009-09-03T13:30:34Z</dcterms:created>
  <dcterms:modified xsi:type="dcterms:W3CDTF">2014-10-18T21:07:37Z</dcterms:modified>
</cp:coreProperties>
</file>