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8" r:id="rId3"/>
    <p:sldId id="411" r:id="rId4"/>
    <p:sldId id="403" r:id="rId5"/>
    <p:sldId id="405" r:id="rId6"/>
    <p:sldId id="422" r:id="rId7"/>
    <p:sldId id="423" r:id="rId8"/>
    <p:sldId id="412" r:id="rId9"/>
    <p:sldId id="409" r:id="rId10"/>
    <p:sldId id="415" r:id="rId11"/>
    <p:sldId id="424" r:id="rId12"/>
    <p:sldId id="418" r:id="rId13"/>
    <p:sldId id="414" r:id="rId14"/>
    <p:sldId id="401" r:id="rId15"/>
    <p:sldId id="303" r:id="rId16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2" autoAdjust="0"/>
    <p:restoredTop sz="96984" autoAdjust="0"/>
  </p:normalViewPr>
  <p:slideViewPr>
    <p:cSldViewPr>
      <p:cViewPr>
        <p:scale>
          <a:sx n="100" d="100"/>
          <a:sy n="100" d="100"/>
        </p:scale>
        <p:origin x="978" y="924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2262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2016-07-12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12/07/2016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emf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Synthèse et implémentation de circuits arithmétiques sur FPGA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Multiplication par une constante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Quand un des termes de la multiplication est constant, la technique de la décomposition en produits partiels peut grandement simplifier les calculs.</a:t>
            </a:r>
          </a:p>
          <a:p>
            <a:r>
              <a:rPr lang="fr-CA" dirty="0" smtClean="0"/>
              <a:t>Par exemple</a:t>
            </a:r>
            <a:br>
              <a:rPr lang="fr-CA" dirty="0" smtClean="0"/>
            </a:br>
            <a:r>
              <a:rPr lang="fr-CA" dirty="0" smtClean="0"/>
              <a:t>A × 10 = A </a:t>
            </a:r>
            <a:r>
              <a:rPr lang="fr-CA" dirty="0"/>
              <a:t>× </a:t>
            </a:r>
            <a:r>
              <a:rPr lang="fr-CA" dirty="0" smtClean="0"/>
              <a:t>(8 + 2) = A </a:t>
            </a:r>
            <a:r>
              <a:rPr lang="fr-CA" dirty="0"/>
              <a:t>× </a:t>
            </a:r>
            <a:r>
              <a:rPr lang="fr-CA" dirty="0" smtClean="0"/>
              <a:t>8 + A </a:t>
            </a:r>
            <a:r>
              <a:rPr lang="fr-CA" dirty="0"/>
              <a:t>× </a:t>
            </a:r>
            <a:r>
              <a:rPr lang="fr-CA" dirty="0" smtClean="0"/>
              <a:t>2 = A &lt;&lt; 3 + A &lt;&lt; 1</a:t>
            </a:r>
          </a:p>
          <a:p>
            <a:r>
              <a:rPr lang="fr-CA" dirty="0" smtClean="0"/>
              <a:t>Le coût de l’opération est </a:t>
            </a:r>
            <a:r>
              <a:rPr lang="fr-CA" smtClean="0"/>
              <a:t>donc limité </a:t>
            </a:r>
            <a:r>
              <a:rPr lang="fr-CA" dirty="0" smtClean="0"/>
              <a:t>à un seul additionneur.</a:t>
            </a:r>
          </a:p>
          <a:p>
            <a:r>
              <a:rPr lang="fr-CA" dirty="0" smtClean="0"/>
              <a:t>Un synthétiseur peut implémenter la  multiplication par une constante avec une combinaison d’additions et de décalages.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On peut exploiter les produits partiels négatifs pour avoir le plus faible coût possible.</a:t>
            </a:r>
          </a:p>
          <a:p>
            <a:r>
              <a:rPr lang="fr-CA" dirty="0"/>
              <a:t>Par </a:t>
            </a:r>
            <a:r>
              <a:rPr lang="fr-CA" dirty="0" smtClean="0"/>
              <a:t>exemple:</a:t>
            </a:r>
            <a:r>
              <a:rPr lang="fr-CA" dirty="0"/>
              <a:t/>
            </a:r>
            <a:br>
              <a:rPr lang="fr-CA" dirty="0"/>
            </a:br>
            <a:r>
              <a:rPr lang="fr-CA" dirty="0"/>
              <a:t>A ×</a:t>
            </a:r>
            <a:r>
              <a:rPr lang="fr-FR" dirty="0" smtClean="0"/>
              <a:t> 15 = </a:t>
            </a:r>
            <a:r>
              <a:rPr lang="fr-CA" dirty="0"/>
              <a:t>A ×</a:t>
            </a:r>
            <a:r>
              <a:rPr lang="fr-FR" dirty="0" smtClean="0"/>
              <a:t> (8 + 4 + 2 + 1) =</a:t>
            </a:r>
            <a:br>
              <a:rPr lang="fr-FR" dirty="0" smtClean="0"/>
            </a:br>
            <a:r>
              <a:rPr lang="fr-FR" dirty="0" smtClean="0"/>
              <a:t>A &lt;&lt; 3 + A &lt;&lt; 2 + A &lt;&lt; 1 + A</a:t>
            </a:r>
            <a:br>
              <a:rPr lang="fr-FR" dirty="0" smtClean="0"/>
            </a:br>
            <a:r>
              <a:rPr lang="fr-FR" dirty="0" smtClean="0"/>
              <a:t>ce qui prend trois additions.</a:t>
            </a:r>
          </a:p>
          <a:p>
            <a:r>
              <a:rPr lang="fr-FR" dirty="0" smtClean="0"/>
              <a:t>Une approche moins couteuse serait:</a:t>
            </a:r>
            <a:r>
              <a:rPr lang="fr-FR" dirty="0"/>
              <a:t/>
            </a:r>
            <a:br>
              <a:rPr lang="fr-FR" dirty="0"/>
            </a:br>
            <a:r>
              <a:rPr lang="fr-CA" dirty="0"/>
              <a:t>A ×</a:t>
            </a:r>
            <a:r>
              <a:rPr lang="fr-FR" dirty="0" smtClean="0"/>
              <a:t> 15 = </a:t>
            </a:r>
            <a:r>
              <a:rPr lang="fr-CA" dirty="0"/>
              <a:t>A ×</a:t>
            </a:r>
            <a:r>
              <a:rPr lang="fr-FR" dirty="0" smtClean="0"/>
              <a:t> (16 – 1) = A &lt;&lt; 4 – A, ce qui ne prend qu’une seule addition (ou soustraction).</a:t>
            </a:r>
          </a:p>
          <a:p>
            <a:r>
              <a:rPr lang="fr-FR" dirty="0" smtClean="0"/>
              <a:t>Il existe des méthodes pour trouver la représentation d’un nombre utilisant un minimum de chiffres signés.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141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Architecture du FPGA </a:t>
            </a:r>
            <a:r>
              <a:rPr lang="fr-CA" dirty="0" smtClean="0"/>
              <a:t>XC7A100T et </a:t>
            </a:r>
            <a:r>
              <a:rPr lang="fr-CA" dirty="0" smtClean="0"/>
              <a:t>tranches de calcul </a:t>
            </a:r>
            <a:r>
              <a:rPr lang="fr-CA" dirty="0" smtClean="0"/>
              <a:t>DSP48E1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6BFF2-274B-4A98-918C-4CB6C981AFB6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394766" y="1154668"/>
            <a:ext cx="4177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smtClean="0"/>
              <a:t>Vue d’ensemble du FPGA </a:t>
            </a:r>
            <a:r>
              <a:rPr lang="fr-CA" dirty="0"/>
              <a:t>XC7A100T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6781800" y="1307068"/>
            <a:ext cx="4506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dirty="0" smtClean="0"/>
              <a:t>Gros plan sur la région du rectangle rouge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50" y="1752599"/>
            <a:ext cx="2896550" cy="47287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19200" y="1745781"/>
            <a:ext cx="228600" cy="23541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840468"/>
            <a:ext cx="7255249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6326641" y="5105400"/>
            <a:ext cx="5715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solidFill>
                  <a:srgbClr val="0070C0"/>
                </a:solidFill>
                <a:latin typeface="+mn-lt"/>
              </a:rPr>
              <a:t>En VHDL:</a:t>
            </a:r>
          </a:p>
          <a:p>
            <a:r>
              <a:rPr lang="fr-CA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 Produit : </a:t>
            </a:r>
            <a:r>
              <a:rPr lang="fr-CA" sz="16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fr-CA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 * W – 1 </a:t>
            </a:r>
            <a:r>
              <a:rPr lang="fr-CA" sz="16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CA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r>
              <a:rPr lang="fr-CA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 A, B : </a:t>
            </a:r>
            <a:r>
              <a:rPr lang="fr-CA" sz="16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fr-CA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 – 1 </a:t>
            </a:r>
            <a:r>
              <a:rPr lang="fr-CA" sz="16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CA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r>
              <a:rPr lang="fr-CA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fr-CA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Produit </a:t>
            </a:r>
            <a:r>
              <a:rPr lang="en-CA" sz="16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A * B;</a:t>
            </a:r>
            <a:endParaRPr lang="fr-FR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Tranches de calcul DSP48E1 et implémentation de la multiplication</a:t>
            </a:r>
            <a:endParaRPr lang="fr-CA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FPGA de série 7 de </a:t>
            </a:r>
            <a:r>
              <a:rPr lang="fr-CA" dirty="0" err="1" smtClean="0"/>
              <a:t>Xilinx</a:t>
            </a:r>
            <a:r>
              <a:rPr lang="fr-CA" dirty="0" smtClean="0"/>
              <a:t> incluent des tranches spécialisées pour les calculs de traitement de signal, les blocs DSP48E1.</a:t>
            </a:r>
          </a:p>
          <a:p>
            <a:r>
              <a:rPr lang="fr-CA" dirty="0"/>
              <a:t>Les FPGA de type XC7A100T en contiennent </a:t>
            </a:r>
            <a:r>
              <a:rPr lang="fr-CA" dirty="0" smtClean="0"/>
              <a:t>240.</a:t>
            </a:r>
            <a:endParaRPr lang="fr-CA" dirty="0"/>
          </a:p>
          <a:p>
            <a:r>
              <a:rPr lang="fr-CA" dirty="0" smtClean="0"/>
              <a:t>Ces blocs incluent entres autres un multiplicateur de 25 × 18 bits en complément à deux.</a:t>
            </a:r>
          </a:p>
          <a:p>
            <a:r>
              <a:rPr lang="fr-CA" dirty="0" smtClean="0"/>
              <a:t>Les multiplications de très petits nombres (</a:t>
            </a:r>
            <a:r>
              <a:rPr lang="fr-CA" dirty="0" err="1" smtClean="0"/>
              <a:t>e.g</a:t>
            </a:r>
            <a:r>
              <a:rPr lang="fr-CA" dirty="0" smtClean="0"/>
              <a:t>. 4 × 4) se font plutôt dans les tranches avec LUT.</a:t>
            </a:r>
          </a:p>
          <a:p>
            <a:r>
              <a:rPr lang="fr-CA" dirty="0" smtClean="0"/>
              <a:t>Les multiplications de très grands nombres se font en utilisant plusieurs multiplicateurs de 25 × 18 et en combinant les produits.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6BFF2-274B-4A98-918C-4CB6C981AFB6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6197600" y="4752946"/>
            <a:ext cx="52832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CA" sz="700" dirty="0" err="1" smtClean="0"/>
              <a:t>Xilinx</a:t>
            </a:r>
            <a:r>
              <a:rPr lang="fr-CA" sz="700" dirty="0" smtClean="0"/>
              <a:t> </a:t>
            </a:r>
            <a:r>
              <a:rPr lang="fr-CA" sz="700" dirty="0" err="1" smtClean="0"/>
              <a:t>inc.</a:t>
            </a:r>
            <a:r>
              <a:rPr lang="fr-CA" sz="700" dirty="0" smtClean="0"/>
              <a:t>, </a:t>
            </a:r>
            <a:r>
              <a:rPr lang="fr-CA" sz="700" dirty="0" smtClean="0"/>
              <a:t>7 </a:t>
            </a:r>
            <a:r>
              <a:rPr lang="fr-CA" sz="700" dirty="0" err="1" smtClean="0"/>
              <a:t>Series</a:t>
            </a:r>
            <a:r>
              <a:rPr lang="fr-CA" sz="700" dirty="0" smtClean="0"/>
              <a:t> DSP48E1 Slice User Guide (ug479 </a:t>
            </a:r>
            <a:r>
              <a:rPr lang="fr-CA" sz="700" dirty="0" smtClean="0"/>
              <a:t>v. </a:t>
            </a:r>
            <a:r>
              <a:rPr lang="fr-CA" sz="700" dirty="0" smtClean="0"/>
              <a:t>1.8), </a:t>
            </a:r>
            <a:r>
              <a:rPr lang="en-US" sz="700" dirty="0" smtClean="0"/>
              <a:t>November 2014</a:t>
            </a:r>
            <a:endParaRPr lang="fr-CA" sz="7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847" y="1669852"/>
            <a:ext cx="5804953" cy="290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61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Multiplication-accumulation</a:t>
            </a:r>
            <a:endParaRPr lang="fr-CA" dirty="0"/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Les </a:t>
            </a:r>
            <a:r>
              <a:rPr lang="fr-CA" dirty="0" smtClean="0"/>
              <a:t>tranches de calcul DSP48E peuvent </a:t>
            </a:r>
            <a:r>
              <a:rPr lang="fr-CA" dirty="0"/>
              <a:t>être configurés pour des fonctions plus complexes comme la multiplication-accumulation sur 48 bits</a:t>
            </a:r>
            <a:r>
              <a:rPr lang="fr-CA" dirty="0" smtClean="0"/>
              <a:t>.</a:t>
            </a:r>
          </a:p>
          <a:p>
            <a:r>
              <a:rPr lang="fr-CA" dirty="0"/>
              <a:t>En anglais on appelle cette opération </a:t>
            </a:r>
            <a:r>
              <a:rPr lang="fr-CA" i="1" dirty="0" err="1"/>
              <a:t>Multiply</a:t>
            </a:r>
            <a:r>
              <a:rPr lang="fr-CA" i="1" dirty="0"/>
              <a:t> and </a:t>
            </a:r>
            <a:r>
              <a:rPr lang="fr-CA" i="1" dirty="0" err="1"/>
              <a:t>Accumulate</a:t>
            </a:r>
            <a:r>
              <a:rPr lang="fr-CA" dirty="0"/>
              <a:t> (MAC</a:t>
            </a:r>
            <a:r>
              <a:rPr lang="fr-CA" dirty="0" smtClean="0"/>
              <a:t>).</a:t>
            </a:r>
          </a:p>
          <a:p>
            <a:r>
              <a:rPr lang="fr-CA" dirty="0" smtClean="0"/>
              <a:t>La multiplication-accumulation réalise l’opération</a:t>
            </a:r>
            <a:br>
              <a:rPr lang="fr-CA" dirty="0" smtClean="0"/>
            </a:br>
            <a:r>
              <a:rPr lang="fr-CA" dirty="0" smtClean="0"/>
              <a:t>S = S + A * B</a:t>
            </a:r>
          </a:p>
          <a:p>
            <a:r>
              <a:rPr lang="fr-CA" dirty="0" smtClean="0"/>
              <a:t>Elle est très fréquente en traitement de signal pour calculer la convolution ou le produit scalaire de deux vecteurs.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13</a:t>
            </a:fld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7239000" y="4167187"/>
            <a:ext cx="464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 S: </a:t>
            </a:r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 * W – 1 </a:t>
            </a:r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r>
              <a:rPr lang="fr-CA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ignal A, B : </a:t>
            </a:r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 – 1 </a:t>
            </a:r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fr-CA" sz="14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rising_edge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fr-CA" sz="14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CA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&lt;= S + </a:t>
            </a:r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CA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A * B</a:t>
            </a:r>
          </a:p>
          <a:p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if;</a:t>
            </a:r>
          </a:p>
          <a:p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fr-CA" sz="14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924800" y="1905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772400" y="22507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400278"/>
              </p:ext>
            </p:extLst>
          </p:nvPr>
        </p:nvGraphicFramePr>
        <p:xfrm>
          <a:off x="150788" y="5067300"/>
          <a:ext cx="6367462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Équation" r:id="rId3" imgW="3949560" imgH="876240" progId="Equation.3">
                  <p:embed/>
                </p:oleObj>
              </mc:Choice>
              <mc:Fallback>
                <p:oleObj name="Équation" r:id="rId3" imgW="3949560" imgH="876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88" y="5067300"/>
                        <a:ext cx="6367462" cy="1409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6091" y="1198751"/>
            <a:ext cx="5869709" cy="2611249"/>
          </a:xfrm>
          <a:prstGeom prst="rect">
            <a:avLst/>
          </a:prstGeom>
        </p:spPr>
      </p:pic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8229600" y="3762345"/>
            <a:ext cx="27178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CA" sz="700" dirty="0" err="1" smtClean="0"/>
              <a:t>Xilinx</a:t>
            </a:r>
            <a:r>
              <a:rPr lang="fr-CA" sz="700" dirty="0" smtClean="0"/>
              <a:t> </a:t>
            </a:r>
            <a:r>
              <a:rPr lang="fr-CA" sz="700" dirty="0" err="1" smtClean="0"/>
              <a:t>inc.</a:t>
            </a:r>
            <a:r>
              <a:rPr lang="fr-CA" sz="700" dirty="0" smtClean="0"/>
              <a:t>, XST user guide (ug627 v. 12.4), </a:t>
            </a:r>
            <a:r>
              <a:rPr lang="en-US" sz="700" dirty="0" smtClean="0"/>
              <a:t>December 2010</a:t>
            </a:r>
            <a:endParaRPr lang="fr-CA" sz="700" dirty="0"/>
          </a:p>
        </p:txBody>
      </p:sp>
    </p:spTree>
    <p:extLst>
      <p:ext uri="{BB962C8B-B14F-4D97-AF65-F5344CB8AC3E}">
        <p14:creationId xmlns:p14="http://schemas.microsoft.com/office/powerpoint/2010/main" val="44176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Décalage, modulo et redimensionnement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CA" dirty="0" smtClean="0"/>
              <a:t>Un décalage par un nombre constant de bits (A × 2</a:t>
            </a:r>
            <a:r>
              <a:rPr lang="fr-CA" baseline="30000" dirty="0" smtClean="0"/>
              <a:t>N</a:t>
            </a:r>
            <a:r>
              <a:rPr lang="fr-CA" dirty="0" smtClean="0"/>
              <a:t>, A / 2</a:t>
            </a:r>
            <a:r>
              <a:rPr lang="fr-CA" baseline="30000" dirty="0" smtClean="0"/>
              <a:t>N</a:t>
            </a:r>
            <a:r>
              <a:rPr lang="fr-CA" dirty="0" smtClean="0"/>
              <a:t>, </a:t>
            </a:r>
            <a:r>
              <a:rPr lang="fr-CA" dirty="0" err="1" smtClean="0"/>
              <a:t>shift_left</a:t>
            </a:r>
            <a:r>
              <a:rPr lang="fr-CA" dirty="0" smtClean="0"/>
              <a:t>(A, N), </a:t>
            </a:r>
            <a:r>
              <a:rPr lang="fr-CA" dirty="0" err="1" smtClean="0"/>
              <a:t>shift_right</a:t>
            </a:r>
            <a:r>
              <a:rPr lang="fr-CA" dirty="0" smtClean="0"/>
              <a:t>(A, N) ne nécessite aucune logique, seulement une sélection de fils.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Le décalage vers la gauche par un nombre arbitraire de bits N ≤ 17 s’implémente dans une tranche DSP48E en fixant une des entrées à 2</a:t>
            </a:r>
            <a:r>
              <a:rPr lang="fr-CA" baseline="30000" dirty="0" smtClean="0"/>
              <a:t>N</a:t>
            </a:r>
            <a:r>
              <a:rPr lang="fr-CA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Le décalage vers la droite par un nombre arbitraire de bits s’implémente aussi avec une tranche DSP48E. Voir les exercices en classe.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/>
              <a:t>Le modulo </a:t>
            </a:r>
            <a:r>
              <a:rPr lang="fr-CA" dirty="0"/>
              <a:t>et </a:t>
            </a:r>
            <a:r>
              <a:rPr lang="fr-CA" dirty="0" smtClean="0"/>
              <a:t>le redimensionnement</a:t>
            </a:r>
            <a:br>
              <a:rPr lang="fr-CA" dirty="0" smtClean="0"/>
            </a:br>
            <a:r>
              <a:rPr lang="fr-CA" dirty="0" smtClean="0"/>
              <a:t>(</a:t>
            </a:r>
            <a:r>
              <a:rPr lang="fr-CA" dirty="0" err="1" smtClean="0"/>
              <a:t>resize</a:t>
            </a:r>
            <a:r>
              <a:rPr lang="fr-CA" dirty="0" smtClean="0"/>
              <a:t>(</a:t>
            </a:r>
            <a:r>
              <a:rPr lang="fr-CA" dirty="0" err="1" smtClean="0"/>
              <a:t>arg</a:t>
            </a:r>
            <a:r>
              <a:rPr lang="fr-CA" dirty="0"/>
              <a:t>, </a:t>
            </a:r>
            <a:r>
              <a:rPr lang="fr-CA" dirty="0" err="1"/>
              <a:t>newsize</a:t>
            </a:r>
            <a:r>
              <a:rPr lang="fr-CA" dirty="0"/>
              <a:t>)) ne </a:t>
            </a:r>
            <a:r>
              <a:rPr lang="fr-CA" dirty="0" smtClean="0"/>
              <a:t>nécessitent </a:t>
            </a:r>
            <a:r>
              <a:rPr lang="fr-CA" dirty="0"/>
              <a:t>aucune logique, seulement une sélection de fils</a:t>
            </a:r>
            <a:r>
              <a:rPr lang="fr-CA" dirty="0" smtClean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250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Décrire et utiliser les ressources de calcul spécialisées </a:t>
            </a:r>
            <a:r>
              <a:rPr lang="fr-CA" sz="1800" dirty="0" smtClean="0"/>
              <a:t>disponibles </a:t>
            </a:r>
            <a:r>
              <a:rPr lang="fr-CA" sz="1800" dirty="0"/>
              <a:t>sur un </a:t>
            </a:r>
            <a:r>
              <a:rPr lang="fr-CA" sz="1800" dirty="0" smtClean="0"/>
              <a:t>FPGA: propagation </a:t>
            </a:r>
            <a:r>
              <a:rPr lang="fr-CA" sz="1800" dirty="0"/>
              <a:t>des retenues et blocs </a:t>
            </a:r>
            <a:r>
              <a:rPr lang="fr-CA" sz="1800" dirty="0" err="1" smtClean="0"/>
              <a:t>DSPs</a:t>
            </a:r>
            <a:r>
              <a:rPr lang="fr-CA" sz="1800" dirty="0" smtClean="0"/>
              <a:t>. </a:t>
            </a:r>
            <a:r>
              <a:rPr lang="fr-CA" sz="1800" dirty="0"/>
              <a:t>(B2, B3)</a:t>
            </a:r>
            <a:endParaRPr lang="fr-FR" sz="1800" dirty="0"/>
          </a:p>
          <a:p>
            <a:r>
              <a:rPr lang="fr-CA" sz="1800" dirty="0"/>
              <a:t>Effectuer le processus de synthèse et d’implémentation </a:t>
            </a:r>
            <a:r>
              <a:rPr lang="fr-CA" sz="1800" dirty="0" smtClean="0"/>
              <a:t>d’opérations </a:t>
            </a:r>
            <a:r>
              <a:rPr lang="fr-CA" sz="1800" dirty="0"/>
              <a:t>arithmétiques </a:t>
            </a:r>
            <a:r>
              <a:rPr lang="fr-CA" sz="1800" dirty="0" smtClean="0"/>
              <a:t>simples sur </a:t>
            </a:r>
            <a:r>
              <a:rPr lang="fr-CA" sz="1800" dirty="0"/>
              <a:t>les structures de calcul disponibles sur un FPGA. (B3)</a:t>
            </a:r>
            <a:endParaRPr lang="fr-FR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15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4495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–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Synthèse et implémentation de circuits arithmétiques sur FPGA</a:t>
            </a:r>
            <a:br>
              <a:rPr lang="fr-CA" dirty="0"/>
            </a:br>
            <a:r>
              <a:rPr lang="fr-CA" dirty="0"/>
              <a:t>Sujets </a:t>
            </a:r>
            <a:r>
              <a:rPr lang="fr-CA" dirty="0" smtClean="0"/>
              <a:t>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Ressources de calcul d’une tranche de type L</a:t>
            </a:r>
          </a:p>
          <a:p>
            <a:r>
              <a:rPr lang="fr-CA" dirty="0" smtClean="0"/>
              <a:t>Implémentation de l’addition et de la soustraction dans une tranche</a:t>
            </a:r>
          </a:p>
          <a:p>
            <a:r>
              <a:rPr lang="fr-CA" dirty="0"/>
              <a:t>Valeur absolue</a:t>
            </a:r>
          </a:p>
          <a:p>
            <a:r>
              <a:rPr lang="fr-CA" dirty="0"/>
              <a:t>Multiplication par une constante</a:t>
            </a:r>
          </a:p>
          <a:p>
            <a:r>
              <a:rPr lang="fr-CA" dirty="0" smtClean="0"/>
              <a:t>Blocs DSP48E pour l’implémentation de la multiplication et de la multiplication-accumulation</a:t>
            </a:r>
          </a:p>
          <a:p>
            <a:r>
              <a:rPr lang="fr-CA" dirty="0" smtClean="0"/>
              <a:t>Décalage et modulo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2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FPGA de </a:t>
            </a:r>
            <a:r>
              <a:rPr lang="fr-CA" dirty="0" err="1"/>
              <a:t>Xilinx</a:t>
            </a:r>
            <a:r>
              <a:rPr lang="fr-CA" dirty="0"/>
              <a:t> série 7 :</a:t>
            </a:r>
            <a:br>
              <a:rPr lang="fr-CA" dirty="0"/>
            </a:br>
            <a:r>
              <a:rPr lang="fr-CA" dirty="0"/>
              <a:t>tranche de type L (SLICEL)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Une tranche de type L comprend:</a:t>
            </a:r>
          </a:p>
          <a:p>
            <a:pPr lvl="1"/>
            <a:r>
              <a:rPr lang="fr-CA" dirty="0" smtClean="0"/>
              <a:t>Quatre </a:t>
            </a:r>
            <a:r>
              <a:rPr lang="fr-CA" dirty="0"/>
              <a:t>tables de correspondance (Look-up Table – LUT</a:t>
            </a:r>
            <a:r>
              <a:rPr lang="fr-CA" dirty="0" smtClean="0"/>
              <a:t>) à </a:t>
            </a:r>
            <a:r>
              <a:rPr lang="fr-CA" dirty="0"/>
              <a:t>6 entrées (A6:A1) et deux sorties O6 et </a:t>
            </a:r>
            <a:r>
              <a:rPr lang="fr-CA" dirty="0" smtClean="0"/>
              <a:t>O5.</a:t>
            </a:r>
            <a:endParaRPr lang="fr-CA" dirty="0"/>
          </a:p>
          <a:p>
            <a:pPr lvl="1"/>
            <a:r>
              <a:rPr lang="fr-CA" dirty="0"/>
              <a:t>Trois multiplexeurs (en gris, verticaux) pour réaliser des fonctions logiques de 7 ou 8 </a:t>
            </a:r>
            <a:r>
              <a:rPr lang="fr-CA" dirty="0" smtClean="0"/>
              <a:t>entrées.</a:t>
            </a:r>
          </a:p>
          <a:p>
            <a:pPr lvl="1"/>
            <a:r>
              <a:rPr lang="fr-CA" dirty="0"/>
              <a:t>Des portes logiques pour l’addition rapide</a:t>
            </a:r>
            <a:r>
              <a:rPr lang="fr-CA" dirty="0" smtClean="0"/>
              <a:t>.</a:t>
            </a:r>
            <a:endParaRPr lang="fr-CA" dirty="0"/>
          </a:p>
          <a:p>
            <a:pPr lvl="1"/>
            <a:r>
              <a:rPr lang="fr-CA" dirty="0" smtClean="0"/>
              <a:t>Huit </a:t>
            </a:r>
            <a:r>
              <a:rPr lang="fr-CA" dirty="0"/>
              <a:t>éléments à </a:t>
            </a:r>
            <a:r>
              <a:rPr lang="fr-CA" dirty="0" smtClean="0"/>
              <a:t>mémoire.</a:t>
            </a:r>
            <a:endParaRPr lang="fr-CA" dirty="0"/>
          </a:p>
          <a:p>
            <a:pPr lvl="1"/>
            <a:r>
              <a:rPr lang="fr-CA" dirty="0" smtClean="0"/>
              <a:t>Des </a:t>
            </a:r>
            <a:r>
              <a:rPr lang="fr-CA" dirty="0"/>
              <a:t>multiplexeurs </a:t>
            </a:r>
            <a:r>
              <a:rPr lang="fr-CA" dirty="0" smtClean="0"/>
              <a:t>programmables (en blanc) pour </a:t>
            </a:r>
            <a:r>
              <a:rPr lang="fr-CA" dirty="0"/>
              <a:t>router les signaux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6BFF2-274B-4A98-918C-4CB6C981AFB6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7315201" y="6589913"/>
            <a:ext cx="2895598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CA" sz="700" dirty="0" err="1"/>
              <a:t>Xilinx</a:t>
            </a:r>
            <a:r>
              <a:rPr lang="fr-CA" sz="700" dirty="0"/>
              <a:t> </a:t>
            </a:r>
            <a:r>
              <a:rPr lang="fr-CA" sz="700" dirty="0" err="1"/>
              <a:t>inc.</a:t>
            </a:r>
            <a:r>
              <a:rPr lang="fr-CA" sz="700" dirty="0"/>
              <a:t>, Virtex-5 FPGA User Guide (ug190 v. 5.4), </a:t>
            </a:r>
            <a:r>
              <a:rPr lang="en-US" sz="700" dirty="0"/>
              <a:t>March 2012</a:t>
            </a:r>
            <a:endParaRPr lang="fr-CA" sz="700" dirty="0"/>
          </a:p>
        </p:txBody>
      </p:sp>
      <p:sp>
        <p:nvSpPr>
          <p:cNvPr id="3" name="Rectangle 2"/>
          <p:cNvSpPr/>
          <p:nvPr/>
        </p:nvSpPr>
        <p:spPr>
          <a:xfrm>
            <a:off x="108348" y="4572000"/>
            <a:ext cx="5835252" cy="138499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Comment faire pour implémenter</a:t>
            </a:r>
          </a:p>
          <a:p>
            <a:pPr algn="ctr"/>
            <a:r>
              <a:rPr lang="fr-F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des fonctions arithmétiques</a:t>
            </a:r>
          </a:p>
          <a:p>
            <a:pPr algn="ctr"/>
            <a:r>
              <a:rPr lang="fr-F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avec ce circuit?</a:t>
            </a:r>
            <a:endParaRPr lang="fr-FR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94351"/>
            <a:ext cx="5638800" cy="6687449"/>
          </a:xfrm>
          <a:prstGeom prst="rect">
            <a:avLst/>
          </a:prstGeom>
        </p:spPr>
      </p:pic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8229602" y="6400800"/>
            <a:ext cx="3886198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CA" sz="700" dirty="0" err="1"/>
              <a:t>Xilinx</a:t>
            </a:r>
            <a:r>
              <a:rPr lang="fr-CA" sz="700" dirty="0"/>
              <a:t> </a:t>
            </a:r>
            <a:r>
              <a:rPr lang="fr-CA" sz="700" dirty="0" err="1"/>
              <a:t>inc.</a:t>
            </a:r>
            <a:r>
              <a:rPr lang="fr-CA" sz="700" dirty="0"/>
              <a:t>, </a:t>
            </a:r>
            <a:r>
              <a:rPr lang="fr-CA" sz="700" dirty="0" smtClean="0"/>
              <a:t>7 </a:t>
            </a:r>
            <a:r>
              <a:rPr lang="fr-CA" sz="700" dirty="0" err="1" smtClean="0"/>
              <a:t>Series</a:t>
            </a:r>
            <a:r>
              <a:rPr lang="fr-CA" sz="700" dirty="0" smtClean="0"/>
              <a:t> </a:t>
            </a:r>
            <a:r>
              <a:rPr lang="fr-CA" sz="700" dirty="0" err="1" smtClean="0"/>
              <a:t>FPGAs</a:t>
            </a:r>
            <a:r>
              <a:rPr lang="fr-CA" sz="700" dirty="0" smtClean="0"/>
              <a:t> Configurable </a:t>
            </a:r>
            <a:r>
              <a:rPr lang="fr-CA" sz="700" dirty="0" err="1" smtClean="0"/>
              <a:t>Logic</a:t>
            </a:r>
            <a:r>
              <a:rPr lang="fr-CA" sz="700" dirty="0" smtClean="0"/>
              <a:t> Block User Guide (ug474 </a:t>
            </a:r>
            <a:r>
              <a:rPr lang="fr-CA" sz="700" dirty="0"/>
              <a:t>v. </a:t>
            </a:r>
            <a:r>
              <a:rPr lang="fr-CA" sz="700" dirty="0" smtClean="0"/>
              <a:t>1.7), </a:t>
            </a:r>
            <a:r>
              <a:rPr lang="en-US" sz="700" dirty="0" smtClean="0"/>
              <a:t>Nov. 2014</a:t>
            </a:r>
            <a:endParaRPr lang="fr-CA" sz="700" dirty="0"/>
          </a:p>
        </p:txBody>
      </p:sp>
    </p:spTree>
    <p:extLst>
      <p:ext uri="{BB962C8B-B14F-4D97-AF65-F5344CB8AC3E}">
        <p14:creationId xmlns:p14="http://schemas.microsoft.com/office/powerpoint/2010/main" val="5543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Architecture d’un additionneur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La configuration d’additionneur la plus simple est l’additionneur à retenue propagée (</a:t>
            </a:r>
            <a:r>
              <a:rPr lang="fr-CA" i="1" dirty="0" err="1" smtClean="0"/>
              <a:t>ripple</a:t>
            </a:r>
            <a:r>
              <a:rPr lang="fr-CA" i="1" dirty="0" smtClean="0"/>
              <a:t> carry </a:t>
            </a:r>
            <a:r>
              <a:rPr lang="fr-CA" i="1" dirty="0" err="1" smtClean="0"/>
              <a:t>adder</a:t>
            </a:r>
            <a:r>
              <a:rPr lang="fr-CA" dirty="0" smtClean="0"/>
              <a:t>).</a:t>
            </a:r>
          </a:p>
          <a:p>
            <a:pPr eaLnBrk="1" hangingPunct="1"/>
            <a:r>
              <a:rPr lang="fr-CA" dirty="0" smtClean="0"/>
              <a:t>Le module de base est un compresseur 3:2 qui prend trois bits en entrée et encode leur somme sur 2 bits.</a:t>
            </a:r>
          </a:p>
          <a:p>
            <a:pPr eaLnBrk="1" hangingPunct="1"/>
            <a:r>
              <a:rPr lang="fr-CA" dirty="0" smtClean="0"/>
              <a:t>Une cascade de compresseurs 3:2 réalise une addition à plusieurs bits.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547472"/>
              </p:ext>
            </p:extLst>
          </p:nvPr>
        </p:nvGraphicFramePr>
        <p:xfrm>
          <a:off x="8153400" y="3041646"/>
          <a:ext cx="3429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Cin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X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Y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Cout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S</a:t>
                      </a:r>
                      <a:endParaRPr lang="fr-CA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744632"/>
              </p:ext>
            </p:extLst>
          </p:nvPr>
        </p:nvGraphicFramePr>
        <p:xfrm>
          <a:off x="6314176" y="1371600"/>
          <a:ext cx="3972824" cy="1524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7" name="Visio" r:id="rId3" imgW="2854459" imgH="1059775" progId="Visio.Drawing.11">
                  <p:embed/>
                </p:oleObj>
              </mc:Choice>
              <mc:Fallback>
                <p:oleObj name="Visio" r:id="rId3" imgW="2854459" imgH="105977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4176" y="1371600"/>
                        <a:ext cx="3972824" cy="152400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28769" y="1568507"/>
            <a:ext cx="952031" cy="125631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111" y="4549762"/>
            <a:ext cx="5769289" cy="2232037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38948"/>
              </p:ext>
            </p:extLst>
          </p:nvPr>
        </p:nvGraphicFramePr>
        <p:xfrm>
          <a:off x="6135052" y="4800600"/>
          <a:ext cx="1332548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7843"/>
                <a:gridCol w="814705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>
                          <a:solidFill>
                            <a:srgbClr val="0070C0"/>
                          </a:solidFill>
                        </a:rPr>
                        <a:t>011</a:t>
                      </a:r>
                      <a:r>
                        <a:rPr lang="fr-CA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fr-CA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9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1001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+ 3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0011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/>
                        <a:t>12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fr-CA" dirty="0" smtClean="0"/>
                        <a:t>1100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64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</a:t>
            </a:r>
            <a:r>
              <a:rPr lang="fr-CA" dirty="0" smtClean="0"/>
              <a:t>mplémentation </a:t>
            </a:r>
            <a:r>
              <a:rPr lang="fr-CA" dirty="0"/>
              <a:t>de l’addition </a:t>
            </a:r>
            <a:r>
              <a:rPr lang="fr-CA" dirty="0" smtClean="0"/>
              <a:t>dans une tranche d’un FPGA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Les FPGA de </a:t>
            </a:r>
            <a:r>
              <a:rPr lang="fr-CA" dirty="0" err="1"/>
              <a:t>Xilinx</a:t>
            </a:r>
            <a:r>
              <a:rPr lang="fr-CA" dirty="0"/>
              <a:t> </a:t>
            </a:r>
            <a:r>
              <a:rPr lang="fr-CA" dirty="0" smtClean="0"/>
              <a:t>implémentent le module du compresseur avec un circuit spécial dédié en reformulant les équations du compresseur 3:2.</a:t>
            </a:r>
          </a:p>
          <a:p>
            <a:r>
              <a:rPr lang="fr-CA" dirty="0" smtClean="0"/>
              <a:t>La première porte OUX est réalisée dans une LUT.</a:t>
            </a:r>
          </a:p>
          <a:p>
            <a:r>
              <a:rPr lang="fr-CA" dirty="0" smtClean="0"/>
              <a:t>Le multiplexeur et la deuxième porte OUX font partie du circuit dédié de chaque tranche.</a:t>
            </a:r>
          </a:p>
          <a:p>
            <a:r>
              <a:rPr lang="fr-CA" dirty="0" smtClean="0"/>
              <a:t>Les signaux de retenue sont propagés à l’intérieur d’une tranche et de tranche en tranche.</a:t>
            </a:r>
          </a:p>
          <a:p>
            <a:endParaRPr lang="fr-CA" dirty="0"/>
          </a:p>
          <a:p>
            <a:pPr marL="0" indent="0" eaLnBrk="1" hangingPunct="1">
              <a:buNone/>
            </a:pP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911958"/>
              </p:ext>
            </p:extLst>
          </p:nvPr>
        </p:nvGraphicFramePr>
        <p:xfrm>
          <a:off x="6451600" y="1600200"/>
          <a:ext cx="50292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Cin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X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Y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T1 =</a:t>
                      </a:r>
                    </a:p>
                    <a:p>
                      <a:pPr algn="ctr"/>
                      <a:r>
                        <a:rPr lang="fr-CA" dirty="0" smtClean="0"/>
                        <a:t>X </a:t>
                      </a:r>
                      <a:r>
                        <a:rPr lang="fr-CA" dirty="0" err="1" smtClean="0"/>
                        <a:t>xor</a:t>
                      </a:r>
                      <a:r>
                        <a:rPr lang="fr-CA" dirty="0" smtClean="0"/>
                        <a:t> Y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Cout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S</a:t>
                      </a:r>
                      <a:endParaRPr lang="fr-CA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</a:t>
                      </a:r>
                      <a:endParaRPr lang="fr-CA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5398909"/>
            <a:ext cx="952031" cy="125631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267200"/>
            <a:ext cx="5599194" cy="2556210"/>
          </a:xfrm>
          <a:prstGeom prst="rect">
            <a:avLst/>
          </a:prstGeom>
        </p:spPr>
      </p:pic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990600" y="6629400"/>
            <a:ext cx="3251199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CA" sz="700" dirty="0" err="1"/>
              <a:t>Xilinx</a:t>
            </a:r>
            <a:r>
              <a:rPr lang="fr-CA" sz="700" dirty="0"/>
              <a:t> </a:t>
            </a:r>
            <a:r>
              <a:rPr lang="fr-CA" sz="700" dirty="0" err="1"/>
              <a:t>inc.</a:t>
            </a:r>
            <a:r>
              <a:rPr lang="fr-CA" sz="700" dirty="0"/>
              <a:t>, </a:t>
            </a:r>
            <a:r>
              <a:rPr lang="fr-CA" sz="700" dirty="0" smtClean="0"/>
              <a:t>Spartan-3 </a:t>
            </a:r>
            <a:r>
              <a:rPr lang="fr-CA" sz="700" dirty="0" err="1" smtClean="0"/>
              <a:t>Generation</a:t>
            </a:r>
            <a:r>
              <a:rPr lang="fr-CA" sz="700" dirty="0" smtClean="0"/>
              <a:t> FPGA </a:t>
            </a:r>
            <a:r>
              <a:rPr lang="fr-CA" sz="700" dirty="0"/>
              <a:t>User Guide (</a:t>
            </a:r>
            <a:r>
              <a:rPr lang="fr-CA" sz="700" dirty="0" smtClean="0"/>
              <a:t>ug331 </a:t>
            </a:r>
            <a:r>
              <a:rPr lang="fr-CA" sz="700" dirty="0"/>
              <a:t>v. </a:t>
            </a:r>
            <a:r>
              <a:rPr lang="fr-CA" sz="700" dirty="0" smtClean="0"/>
              <a:t>1.8), </a:t>
            </a:r>
            <a:r>
              <a:rPr lang="en-US" sz="700" dirty="0" smtClean="0"/>
              <a:t>June 2011</a:t>
            </a:r>
            <a:endParaRPr lang="fr-CA" sz="700" dirty="0"/>
          </a:p>
        </p:txBody>
      </p:sp>
      <p:sp>
        <p:nvSpPr>
          <p:cNvPr id="10" name="ZoneTexte 9"/>
          <p:cNvSpPr txBox="1"/>
          <p:nvPr/>
        </p:nvSpPr>
        <p:spPr>
          <a:xfrm>
            <a:off x="6338806" y="5398909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r"/>
                <a:tab pos="573088" algn="l"/>
              </a:tabLst>
            </a:pPr>
            <a:r>
              <a:rPr lang="fr-CA" dirty="0" smtClean="0">
                <a:latin typeface="+mn-lt"/>
              </a:rPr>
              <a:t>	T1	= X </a:t>
            </a:r>
            <a:r>
              <a:rPr lang="fr-CA" dirty="0" err="1" smtClean="0">
                <a:latin typeface="+mn-lt"/>
              </a:rPr>
              <a:t>xor</a:t>
            </a:r>
            <a:r>
              <a:rPr lang="fr-CA" dirty="0" smtClean="0">
                <a:latin typeface="+mn-lt"/>
              </a:rPr>
              <a:t> Y</a:t>
            </a:r>
          </a:p>
          <a:p>
            <a:pPr>
              <a:tabLst>
                <a:tab pos="457200" algn="r"/>
                <a:tab pos="573088" algn="l"/>
              </a:tabLst>
            </a:pPr>
            <a:r>
              <a:rPr lang="fr-CA" dirty="0" smtClean="0">
                <a:latin typeface="+mn-lt"/>
              </a:rPr>
              <a:t>	S	= T1 </a:t>
            </a:r>
            <a:r>
              <a:rPr lang="fr-CA" dirty="0" err="1" smtClean="0">
                <a:latin typeface="+mn-lt"/>
              </a:rPr>
              <a:t>xor</a:t>
            </a:r>
            <a:r>
              <a:rPr lang="fr-CA" dirty="0" smtClean="0">
                <a:latin typeface="+mn-lt"/>
              </a:rPr>
              <a:t> </a:t>
            </a:r>
            <a:r>
              <a:rPr lang="fr-CA" dirty="0" err="1" smtClean="0">
                <a:latin typeface="+mn-lt"/>
              </a:rPr>
              <a:t>Cin</a:t>
            </a:r>
            <a:endParaRPr lang="fr-CA" dirty="0" smtClean="0">
              <a:latin typeface="+mn-lt"/>
            </a:endParaRPr>
          </a:p>
          <a:p>
            <a:pPr>
              <a:tabLst>
                <a:tab pos="457200" algn="r"/>
                <a:tab pos="573088" algn="l"/>
              </a:tabLst>
            </a:pPr>
            <a:r>
              <a:rPr lang="fr-CA" dirty="0" smtClean="0">
                <a:latin typeface="+mn-lt"/>
              </a:rPr>
              <a:t>	Cout	= T1 </a:t>
            </a:r>
            <a:r>
              <a:rPr lang="fr-CA" dirty="0" smtClean="0">
                <a:latin typeface="+mn-lt"/>
                <a:sym typeface="Symbol" panose="05050102010706020507" pitchFamily="18" charset="2"/>
              </a:rPr>
              <a:t></a:t>
            </a:r>
            <a:r>
              <a:rPr lang="fr-CA" dirty="0" smtClean="0">
                <a:latin typeface="+mn-lt"/>
              </a:rPr>
              <a:t> </a:t>
            </a:r>
            <a:r>
              <a:rPr lang="fr-CA" dirty="0" err="1" smtClean="0">
                <a:latin typeface="+mn-lt"/>
              </a:rPr>
              <a:t>Cin</a:t>
            </a:r>
            <a:r>
              <a:rPr lang="fr-CA" dirty="0" smtClean="0">
                <a:latin typeface="+mn-lt"/>
              </a:rPr>
              <a:t> + T1’ </a:t>
            </a:r>
            <a:r>
              <a:rPr lang="fr-CA" dirty="0">
                <a:latin typeface="+mn-lt"/>
                <a:sym typeface="Symbol" panose="05050102010706020507" pitchFamily="18" charset="2"/>
              </a:rPr>
              <a:t></a:t>
            </a:r>
            <a:r>
              <a:rPr lang="fr-CA" dirty="0">
                <a:latin typeface="+mn-lt"/>
              </a:rPr>
              <a:t> </a:t>
            </a:r>
            <a:r>
              <a:rPr lang="fr-CA" dirty="0" smtClean="0">
                <a:latin typeface="+mn-lt"/>
              </a:rPr>
              <a:t>Y</a:t>
            </a:r>
          </a:p>
          <a:p>
            <a:pPr>
              <a:tabLst>
                <a:tab pos="457200" algn="r"/>
                <a:tab pos="573088" algn="l"/>
              </a:tabLst>
            </a:pPr>
            <a:r>
              <a:rPr lang="fr-CA" dirty="0" smtClean="0">
                <a:latin typeface="+mn-lt"/>
              </a:rPr>
              <a:t>		= T1 </a:t>
            </a:r>
            <a:r>
              <a:rPr lang="fr-CA" dirty="0">
                <a:latin typeface="+mn-lt"/>
                <a:sym typeface="Symbol" panose="05050102010706020507" pitchFamily="18" charset="2"/>
              </a:rPr>
              <a:t></a:t>
            </a:r>
            <a:r>
              <a:rPr lang="fr-CA" dirty="0">
                <a:latin typeface="+mn-lt"/>
              </a:rPr>
              <a:t> </a:t>
            </a:r>
            <a:r>
              <a:rPr lang="fr-CA" dirty="0" err="1">
                <a:latin typeface="+mn-lt"/>
              </a:rPr>
              <a:t>Cin</a:t>
            </a:r>
            <a:r>
              <a:rPr lang="fr-CA" dirty="0">
                <a:latin typeface="+mn-lt"/>
              </a:rPr>
              <a:t> + </a:t>
            </a:r>
            <a:r>
              <a:rPr lang="fr-CA" dirty="0" smtClean="0">
                <a:latin typeface="+mn-lt"/>
              </a:rPr>
              <a:t>T1’ </a:t>
            </a:r>
            <a:r>
              <a:rPr lang="fr-CA" dirty="0">
                <a:latin typeface="+mn-lt"/>
                <a:sym typeface="Symbol" panose="05050102010706020507" pitchFamily="18" charset="2"/>
              </a:rPr>
              <a:t></a:t>
            </a:r>
            <a:r>
              <a:rPr lang="fr-CA" dirty="0">
                <a:latin typeface="+mn-lt"/>
              </a:rPr>
              <a:t> </a:t>
            </a:r>
            <a:r>
              <a:rPr lang="fr-CA" dirty="0" smtClean="0">
                <a:latin typeface="+mn-lt"/>
              </a:rPr>
              <a:t>X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133600" y="511123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57200" algn="r"/>
                <a:tab pos="573088" algn="l"/>
              </a:tabLst>
            </a:pPr>
            <a:r>
              <a:rPr lang="fr-CA" dirty="0" smtClean="0">
                <a:latin typeface="+mn-lt"/>
              </a:rPr>
              <a:t>T1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57200" y="5111235"/>
            <a:ext cx="381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tabLst>
                <a:tab pos="457200" algn="r"/>
                <a:tab pos="573088" algn="l"/>
              </a:tabLst>
            </a:pPr>
            <a:r>
              <a:rPr lang="en-CA" dirty="0">
                <a:latin typeface="+mn-lt"/>
              </a:rPr>
              <a:t>X</a:t>
            </a:r>
            <a:endParaRPr lang="fr-CA" dirty="0" smtClean="0">
              <a:latin typeface="+mn-lt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57200" y="5421868"/>
            <a:ext cx="381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tabLst>
                <a:tab pos="457200" algn="r"/>
                <a:tab pos="573088" algn="l"/>
              </a:tabLst>
            </a:pPr>
            <a:r>
              <a:rPr lang="en-CA" dirty="0">
                <a:latin typeface="+mn-lt"/>
              </a:rPr>
              <a:t>Y</a:t>
            </a:r>
            <a:endParaRPr lang="fr-CA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43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Fonctionnement interne des LUT à 6 entrées A6:A1 et deux sorties O6 et O5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6BFF2-274B-4A98-918C-4CB6C981AFB6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398" y="1998199"/>
            <a:ext cx="11624802" cy="371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83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971800"/>
            <a:ext cx="5265373" cy="2403810"/>
          </a:xfrm>
          <a:prstGeom prst="rect">
            <a:avLst/>
          </a:prstGeom>
        </p:spPr>
      </p:pic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990600" y="5341020"/>
            <a:ext cx="3251199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CA" sz="700" dirty="0" err="1"/>
              <a:t>Xilinx</a:t>
            </a:r>
            <a:r>
              <a:rPr lang="fr-CA" sz="700" dirty="0"/>
              <a:t> </a:t>
            </a:r>
            <a:r>
              <a:rPr lang="fr-CA" sz="700" dirty="0" err="1"/>
              <a:t>inc.</a:t>
            </a:r>
            <a:r>
              <a:rPr lang="fr-CA" sz="700" dirty="0"/>
              <a:t>, </a:t>
            </a:r>
            <a:r>
              <a:rPr lang="fr-CA" sz="700" dirty="0" smtClean="0"/>
              <a:t>Spartan-3 </a:t>
            </a:r>
            <a:r>
              <a:rPr lang="fr-CA" sz="700" dirty="0" err="1" smtClean="0"/>
              <a:t>Generation</a:t>
            </a:r>
            <a:r>
              <a:rPr lang="fr-CA" sz="700" dirty="0" smtClean="0"/>
              <a:t> FPGA </a:t>
            </a:r>
            <a:r>
              <a:rPr lang="fr-CA" sz="700" dirty="0"/>
              <a:t>User Guide (</a:t>
            </a:r>
            <a:r>
              <a:rPr lang="fr-CA" sz="700" dirty="0" smtClean="0"/>
              <a:t>ug331 </a:t>
            </a:r>
            <a:r>
              <a:rPr lang="fr-CA" sz="700" dirty="0"/>
              <a:t>v. </a:t>
            </a:r>
            <a:r>
              <a:rPr lang="fr-CA" sz="700" dirty="0" smtClean="0"/>
              <a:t>1.8), </a:t>
            </a:r>
            <a:r>
              <a:rPr lang="en-US" sz="700" dirty="0" smtClean="0"/>
              <a:t>June 2011</a:t>
            </a:r>
            <a:endParaRPr lang="fr-CA" sz="7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Implémentation de </a:t>
            </a:r>
            <a:r>
              <a:rPr lang="fr-CA" dirty="0" smtClean="0"/>
              <a:t>l’addition</a:t>
            </a:r>
            <a:br>
              <a:rPr lang="fr-CA" dirty="0" smtClean="0"/>
            </a:br>
            <a:r>
              <a:rPr lang="fr-CA" dirty="0" smtClean="0"/>
              <a:t>dans </a:t>
            </a:r>
            <a:r>
              <a:rPr lang="fr-CA" dirty="0"/>
              <a:t>une tranche d’un FPGA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Chaque tranche peut réaliser l’addition ou la soustraction de deux nombres de 4 bits.</a:t>
            </a:r>
          </a:p>
          <a:p>
            <a:r>
              <a:rPr lang="fr-CA" dirty="0" smtClean="0"/>
              <a:t>La configuration pré-connectée et les interconnexions entre tranches rendent le circuit très rapide.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6BFF2-274B-4A98-918C-4CB6C981AFB6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  <p:sp>
        <p:nvSpPr>
          <p:cNvPr id="14" name="ZoneTexte 13"/>
          <p:cNvSpPr txBox="1"/>
          <p:nvPr/>
        </p:nvSpPr>
        <p:spPr>
          <a:xfrm>
            <a:off x="990600" y="5589639"/>
            <a:ext cx="5257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En VHDL:</a:t>
            </a:r>
          </a:p>
          <a:p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 A, B, </a:t>
            </a:r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(W – 1 </a:t>
            </a:r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fr-CA" sz="1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fr-CA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</a:t>
            </a:r>
            <a:r>
              <a:rPr lang="fr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A + B;</a:t>
            </a:r>
            <a:endParaRPr lang="fr-FR" sz="14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90173" y="3794443"/>
            <a:ext cx="52102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tabLst>
                <a:tab pos="457200" algn="r"/>
                <a:tab pos="573088" algn="l"/>
              </a:tabLst>
            </a:pPr>
            <a:r>
              <a:rPr lang="en-CA" dirty="0" smtClean="0">
                <a:latin typeface="+mn-lt"/>
              </a:rPr>
              <a:t>A(</a:t>
            </a:r>
            <a:r>
              <a:rPr lang="en-CA" dirty="0" err="1" smtClean="0">
                <a:latin typeface="+mn-lt"/>
              </a:rPr>
              <a:t>i</a:t>
            </a:r>
            <a:r>
              <a:rPr lang="en-CA" dirty="0" smtClean="0">
                <a:latin typeface="+mn-lt"/>
              </a:rPr>
              <a:t>)</a:t>
            </a:r>
            <a:endParaRPr lang="fr-CA" dirty="0" smtClean="0">
              <a:latin typeface="+mn-lt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90173" y="4126468"/>
            <a:ext cx="52102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tabLst>
                <a:tab pos="457200" algn="r"/>
                <a:tab pos="573088" algn="l"/>
              </a:tabLst>
            </a:pPr>
            <a:r>
              <a:rPr lang="en-CA" dirty="0" smtClean="0">
                <a:latin typeface="+mn-lt"/>
              </a:rPr>
              <a:t>B(</a:t>
            </a:r>
            <a:r>
              <a:rPr lang="en-CA" dirty="0" err="1" smtClean="0">
                <a:latin typeface="+mn-lt"/>
              </a:rPr>
              <a:t>i</a:t>
            </a:r>
            <a:r>
              <a:rPr lang="en-CA" dirty="0" smtClean="0">
                <a:latin typeface="+mn-lt"/>
              </a:rPr>
              <a:t>)</a:t>
            </a:r>
            <a:endParaRPr lang="fr-CA" dirty="0" smtClean="0">
              <a:latin typeface="+mn-lt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94351"/>
            <a:ext cx="5638800" cy="6687449"/>
          </a:xfrm>
          <a:prstGeom prst="rect">
            <a:avLst/>
          </a:prstGeom>
        </p:spPr>
      </p:pic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8229602" y="6400800"/>
            <a:ext cx="3886198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CA" sz="700" dirty="0" err="1"/>
              <a:t>Xilinx</a:t>
            </a:r>
            <a:r>
              <a:rPr lang="fr-CA" sz="700" dirty="0"/>
              <a:t> </a:t>
            </a:r>
            <a:r>
              <a:rPr lang="fr-CA" sz="700" dirty="0" err="1"/>
              <a:t>inc.</a:t>
            </a:r>
            <a:r>
              <a:rPr lang="fr-CA" sz="700" dirty="0"/>
              <a:t>, </a:t>
            </a:r>
            <a:r>
              <a:rPr lang="fr-CA" sz="700" dirty="0" smtClean="0"/>
              <a:t>7 </a:t>
            </a:r>
            <a:r>
              <a:rPr lang="fr-CA" sz="700" dirty="0" err="1" smtClean="0"/>
              <a:t>Series</a:t>
            </a:r>
            <a:r>
              <a:rPr lang="fr-CA" sz="700" dirty="0" smtClean="0"/>
              <a:t> </a:t>
            </a:r>
            <a:r>
              <a:rPr lang="fr-CA" sz="700" dirty="0" err="1" smtClean="0"/>
              <a:t>FPGAs</a:t>
            </a:r>
            <a:r>
              <a:rPr lang="fr-CA" sz="700" dirty="0" smtClean="0"/>
              <a:t> Configurable </a:t>
            </a:r>
            <a:r>
              <a:rPr lang="fr-CA" sz="700" dirty="0" err="1" smtClean="0"/>
              <a:t>Logic</a:t>
            </a:r>
            <a:r>
              <a:rPr lang="fr-CA" sz="700" dirty="0" smtClean="0"/>
              <a:t> Block User Guide (ug474 </a:t>
            </a:r>
            <a:r>
              <a:rPr lang="fr-CA" sz="700" dirty="0"/>
              <a:t>v. </a:t>
            </a:r>
            <a:r>
              <a:rPr lang="fr-CA" sz="700" dirty="0" smtClean="0"/>
              <a:t>1.7), </a:t>
            </a:r>
            <a:r>
              <a:rPr lang="en-US" sz="700" dirty="0" smtClean="0"/>
              <a:t>Nov. 2014</a:t>
            </a:r>
            <a:endParaRPr lang="fr-CA" sz="700" dirty="0"/>
          </a:p>
        </p:txBody>
      </p:sp>
    </p:spTree>
    <p:extLst>
      <p:ext uri="{BB962C8B-B14F-4D97-AF65-F5344CB8AC3E}">
        <p14:creationId xmlns:p14="http://schemas.microsoft.com/office/powerpoint/2010/main" val="254056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Architecture d’un additionneur-soustracteur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Nous supposons une représentation </a:t>
            </a:r>
            <a:r>
              <a:rPr lang="fr-CA" dirty="0"/>
              <a:t>à complément à </a:t>
            </a:r>
            <a:r>
              <a:rPr lang="fr-CA" dirty="0" smtClean="0"/>
              <a:t>deux.</a:t>
            </a:r>
            <a:endParaRPr lang="fr-CA" dirty="0"/>
          </a:p>
          <a:p>
            <a:pPr eaLnBrk="1" hangingPunct="1"/>
            <a:r>
              <a:rPr lang="fr-CA" dirty="0" smtClean="0"/>
              <a:t>La soustraction A – B peut être faite par A + (-B).</a:t>
            </a:r>
          </a:p>
          <a:p>
            <a:pPr eaLnBrk="1" hangingPunct="1"/>
            <a:r>
              <a:rPr lang="fr-CA" dirty="0" smtClean="0"/>
              <a:t>Changer le signe d’un nombre consiste à inverser ses bits et ajouter 1.</a:t>
            </a:r>
          </a:p>
          <a:p>
            <a:pPr eaLnBrk="1" hangingPunct="1"/>
            <a:r>
              <a:rPr lang="fr-CA" dirty="0" smtClean="0"/>
              <a:t>Quand </a:t>
            </a:r>
            <a:r>
              <a:rPr lang="fr-CA" dirty="0" err="1" smtClean="0"/>
              <a:t>Sub</a:t>
            </a:r>
            <a:r>
              <a:rPr lang="fr-CA" dirty="0" smtClean="0"/>
              <a:t>/</a:t>
            </a:r>
            <a:r>
              <a:rPr lang="fr-CA" dirty="0" err="1" smtClean="0"/>
              <a:t>Add</a:t>
            </a:r>
            <a:r>
              <a:rPr lang="fr-CA" dirty="0" smtClean="0"/>
              <a:t>’ = 0, une addition est faite.</a:t>
            </a:r>
          </a:p>
          <a:p>
            <a:pPr eaLnBrk="1" hangingPunct="1"/>
            <a:r>
              <a:rPr lang="fr-CA" dirty="0" smtClean="0"/>
              <a:t>Quand </a:t>
            </a:r>
            <a:r>
              <a:rPr lang="fr-CA" dirty="0" err="1" smtClean="0"/>
              <a:t>Sub</a:t>
            </a:r>
            <a:r>
              <a:rPr lang="fr-CA" dirty="0" smtClean="0"/>
              <a:t>/</a:t>
            </a:r>
            <a:r>
              <a:rPr lang="fr-CA" dirty="0" err="1" smtClean="0"/>
              <a:t>Add</a:t>
            </a:r>
            <a:r>
              <a:rPr lang="fr-CA" dirty="0" smtClean="0"/>
              <a:t>’ = 1, les bits de B sont inversés et on ajoute une retenue à l’additionneur de poids faible: la soustraction est réalisée.</a:t>
            </a:r>
          </a:p>
          <a:p>
            <a:pPr eaLnBrk="1" hangingPunct="1"/>
            <a:r>
              <a:rPr lang="fr-CA" dirty="0" smtClean="0"/>
              <a:t>L’implémentation sur une tranche de type L est laissée en exercice.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811" y="2667000"/>
            <a:ext cx="5504639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0"/>
            <a:ext cx="3487738" cy="587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33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Valeur absolue</a:t>
            </a:r>
          </a:p>
        </p:txBody>
      </p:sp>
      <p:sp>
        <p:nvSpPr>
          <p:cNvPr id="4710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valeur absolue s’implémente avec un additionneur-soustracteur. Si le bit de signe a une valeur de 1, on fait une inversion des bits et une addition de 1.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0D15AA-0BB6-412D-B108-A70AAED9892A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811" y="2133600"/>
            <a:ext cx="5504639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67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5082</TotalTime>
  <Words>1194</Words>
  <Application>Microsoft Office PowerPoint</Application>
  <PresentationFormat>Grand écran</PresentationFormat>
  <Paragraphs>239</Paragraphs>
  <Slides>15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Symbol</vt:lpstr>
      <vt:lpstr>presentationCours</vt:lpstr>
      <vt:lpstr>Visio</vt:lpstr>
      <vt:lpstr>Équation</vt:lpstr>
      <vt:lpstr>Synthèse et implémentation de circuits arithmétiques sur FPGA</vt:lpstr>
      <vt:lpstr>Synthèse et implémentation de circuits arithmétiques sur FPGA Sujets de ce thème</vt:lpstr>
      <vt:lpstr>FPGA de Xilinx série 7 : tranche de type L (SLICEL)</vt:lpstr>
      <vt:lpstr>Architecture d’un additionneur</vt:lpstr>
      <vt:lpstr>Implémentation de l’addition dans une tranche d’un FPGA</vt:lpstr>
      <vt:lpstr>Fonctionnement interne des LUT à 6 entrées A6:A1 et deux sorties O6 et O5</vt:lpstr>
      <vt:lpstr>Implémentation de l’addition dans une tranche d’un FPGA</vt:lpstr>
      <vt:lpstr>Architecture d’un additionneur-soustracteur</vt:lpstr>
      <vt:lpstr>Valeur absolue</vt:lpstr>
      <vt:lpstr>Multiplication par une constante</vt:lpstr>
      <vt:lpstr>Architecture du FPGA XC7A100T et tranches de calcul DSP48E1</vt:lpstr>
      <vt:lpstr>Tranches de calcul DSP48E1 et implémentation de la multiplication</vt:lpstr>
      <vt:lpstr>Multiplication-accumulation</vt:lpstr>
      <vt:lpstr>Décalage, modulo et redimensionnement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528</cp:revision>
  <dcterms:created xsi:type="dcterms:W3CDTF">2009-09-03T13:30:34Z</dcterms:created>
  <dcterms:modified xsi:type="dcterms:W3CDTF">2016-07-12T21:10:59Z</dcterms:modified>
</cp:coreProperties>
</file>