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8" r:id="rId3"/>
    <p:sldId id="410" r:id="rId4"/>
    <p:sldId id="411" r:id="rId5"/>
    <p:sldId id="412" r:id="rId6"/>
    <p:sldId id="413" r:id="rId7"/>
    <p:sldId id="420" r:id="rId8"/>
    <p:sldId id="421" r:id="rId9"/>
    <p:sldId id="417" r:id="rId10"/>
    <p:sldId id="415" r:id="rId11"/>
    <p:sldId id="422" r:id="rId12"/>
    <p:sldId id="303" r:id="rId1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9" d="100"/>
          <a:sy n="109" d="100"/>
        </p:scale>
        <p:origin x="114" y="732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68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16/09/2014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Décodeurs et encodeurs:</a:t>
            </a:r>
            <a:br>
              <a:rPr lang="fr-CA" dirty="0" smtClean="0"/>
            </a:br>
            <a:r>
              <a:rPr lang="fr-CA" dirty="0" smtClean="0"/>
              <a:t>description, utilisation, modélisation VHDL et implémentation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Encodeur à priorité – table de vérité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Un encodeur identifie un signal actif parmi un ensemble de signaux, et produit un code qui correspond à ce signal actif.</a:t>
            </a:r>
          </a:p>
          <a:p>
            <a:pPr eaLnBrk="1" hangingPunct="1"/>
            <a:r>
              <a:rPr lang="fr-CA" dirty="0" smtClean="0"/>
              <a:t>Un encodeur fonctionne de façon contraire à un décodeur.</a:t>
            </a:r>
          </a:p>
          <a:p>
            <a:pPr lvl="1" eaLnBrk="1" hangingPunct="1"/>
            <a:r>
              <a:rPr lang="fr-CA" dirty="0" smtClean="0"/>
              <a:t>Il a </a:t>
            </a:r>
            <a:r>
              <a:rPr lang="fr-CA" i="1" dirty="0" smtClean="0"/>
              <a:t>n</a:t>
            </a:r>
            <a:r>
              <a:rPr lang="fr-CA" dirty="0" smtClean="0"/>
              <a:t> lignes de sortie et 2</a:t>
            </a:r>
            <a:r>
              <a:rPr lang="fr-CA" i="1" baseline="30000" dirty="0" smtClean="0"/>
              <a:t>n</a:t>
            </a:r>
            <a:r>
              <a:rPr lang="fr-CA" dirty="0" smtClean="0"/>
              <a:t> lignes d’entrée.</a:t>
            </a:r>
          </a:p>
          <a:p>
            <a:pPr lvl="1" eaLnBrk="1" hangingPunct="1"/>
            <a:r>
              <a:rPr lang="fr-CA" dirty="0" smtClean="0"/>
              <a:t>Le code à la sortie représente le numéro de la ligne qui est active.</a:t>
            </a:r>
          </a:p>
          <a:p>
            <a:pPr lvl="1" eaLnBrk="1" hangingPunct="1"/>
            <a:r>
              <a:rPr lang="fr-CA" dirty="0" smtClean="0"/>
              <a:t>Un signal de sortie spécial indique si au moins une des lignes en entrée est active.</a:t>
            </a:r>
          </a:p>
          <a:p>
            <a:pPr eaLnBrk="1" hangingPunct="1"/>
            <a:r>
              <a:rPr lang="fr-CA" dirty="0" smtClean="0"/>
              <a:t>Un encodeur à priorité permet d’avoir plus d’une ligne d’entrée active à la fois. La priorité peut être accordée à la ligne ayant le plus grand ou le plus petit numéro, ou selon un autre ordre.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93E417-E1B3-4BCE-9AF6-31293B3A1BF4}" type="slidenum">
              <a:rPr lang="fr-CA"/>
              <a:pPr>
                <a:defRPr/>
              </a:pPr>
              <a:t>10</a:t>
            </a:fld>
            <a:endParaRPr lang="fr-CA"/>
          </a:p>
        </p:txBody>
      </p:sp>
      <p:sp>
        <p:nvSpPr>
          <p:cNvPr id="4096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>
              <a:latin typeface="Calibri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56737"/>
              </p:ext>
            </p:extLst>
          </p:nvPr>
        </p:nvGraphicFramePr>
        <p:xfrm>
          <a:off x="7010400" y="1676400"/>
          <a:ext cx="4076700" cy="258508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600" dirty="0"/>
                        <a:t>D</a:t>
                      </a:r>
                      <a:r>
                        <a:rPr lang="fr-CA" sz="1600" baseline="-25000" dirty="0"/>
                        <a:t>7</a:t>
                      </a:r>
                      <a:endParaRPr lang="fr-CA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600"/>
                        <a:t>D</a:t>
                      </a:r>
                      <a:r>
                        <a:rPr lang="fr-CA" sz="1600" baseline="-25000"/>
                        <a:t>6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600"/>
                        <a:t>D</a:t>
                      </a:r>
                      <a:r>
                        <a:rPr lang="fr-CA" sz="1600" baseline="-25000"/>
                        <a:t>5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600"/>
                        <a:t>D</a:t>
                      </a:r>
                      <a:r>
                        <a:rPr lang="fr-CA" sz="1600" baseline="-25000"/>
                        <a:t>4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600" dirty="0"/>
                        <a:t>D</a:t>
                      </a:r>
                      <a:r>
                        <a:rPr lang="fr-CA" sz="1600" baseline="-25000" dirty="0"/>
                        <a:t>3</a:t>
                      </a:r>
                      <a:endParaRPr lang="fr-CA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600"/>
                        <a:t>D</a:t>
                      </a:r>
                      <a:r>
                        <a:rPr lang="fr-CA" sz="1600" baseline="-25000"/>
                        <a:t>2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/>
                        <a:t>D</a:t>
                      </a:r>
                      <a:r>
                        <a:rPr lang="en-US" sz="1600" baseline="-25000" dirty="0"/>
                        <a:t>1</a:t>
                      </a:r>
                      <a:endParaRPr lang="fr-CA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/>
                        <a:t>D</a:t>
                      </a:r>
                      <a:r>
                        <a:rPr lang="en-US" sz="1600" baseline="-25000" dirty="0"/>
                        <a:t>0</a:t>
                      </a:r>
                      <a:endParaRPr lang="fr-CA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A</a:t>
                      </a:r>
                      <a:r>
                        <a:rPr lang="en-US" sz="1600" baseline="-25000"/>
                        <a:t>2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A</a:t>
                      </a:r>
                      <a:r>
                        <a:rPr lang="en-US" sz="1600" baseline="-25000"/>
                        <a:t>1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A</a:t>
                      </a:r>
                      <a:r>
                        <a:rPr lang="en-US" sz="1600" baseline="-25000"/>
                        <a:t>0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V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dirty="0"/>
                        <a:t>-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dirty="0"/>
                        <a:t>1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1092" name="ZoneTexte 16"/>
          <p:cNvSpPr txBox="1">
            <a:spLocks noChangeArrowheads="1"/>
          </p:cNvSpPr>
          <p:nvPr/>
        </p:nvSpPr>
        <p:spPr bwMode="auto">
          <a:xfrm>
            <a:off x="7239000" y="4648200"/>
            <a:ext cx="3962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fr-CA" dirty="0">
                <a:latin typeface="+mn-lt"/>
              </a:rPr>
              <a:t>Table de vérité partielle d’un encodeur 8:3</a:t>
            </a:r>
          </a:p>
          <a:p>
            <a:r>
              <a:rPr lang="fr-CA" dirty="0" smtClean="0">
                <a:latin typeface="+mn-lt"/>
              </a:rPr>
              <a:t>(</a:t>
            </a:r>
            <a:r>
              <a:rPr lang="fr-CA" dirty="0">
                <a:latin typeface="+mn-lt"/>
              </a:rPr>
              <a:t>D7, D6, …, D0) sont les entrées.</a:t>
            </a:r>
          </a:p>
          <a:p>
            <a:r>
              <a:rPr lang="fr-CA" dirty="0" smtClean="0">
                <a:latin typeface="+mn-lt"/>
              </a:rPr>
              <a:t>(</a:t>
            </a:r>
            <a:r>
              <a:rPr lang="fr-CA" dirty="0">
                <a:latin typeface="+mn-lt"/>
              </a:rPr>
              <a:t>A2, A1, A0 et V) sont les sorties.</a:t>
            </a:r>
          </a:p>
          <a:p>
            <a:endParaRPr lang="fr-C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95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Encodeur à priorité – modèle VHDL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La priorité est donnée aux lignes avec un numéro élevé.</a:t>
            </a:r>
          </a:p>
          <a:p>
            <a:r>
              <a:rPr lang="fr-CA" dirty="0" smtClean="0"/>
              <a:t>Au </a:t>
            </a:r>
            <a:r>
              <a:rPr lang="fr-CA" dirty="0"/>
              <a:t>début du processus, on donne une valeur par défaut aux signaux de sortie V et A, au cas où aucune des entrées n’est active.</a:t>
            </a:r>
          </a:p>
          <a:p>
            <a:r>
              <a:rPr lang="fr-CA" dirty="0" smtClean="0"/>
              <a:t>La </a:t>
            </a:r>
            <a:r>
              <a:rPr lang="fr-CA" dirty="0"/>
              <a:t>valeur par défaut donnée au signal A est un « peu-importe » (</a:t>
            </a:r>
            <a:r>
              <a:rPr lang="fr-CA" dirty="0" err="1"/>
              <a:t>don’t-care</a:t>
            </a:r>
            <a:r>
              <a:rPr lang="fr-CA" dirty="0"/>
              <a:t>), représenté pour le type </a:t>
            </a:r>
            <a:r>
              <a:rPr lang="fr-CA" dirty="0" err="1"/>
              <a:t>std_logic</a:t>
            </a:r>
            <a:r>
              <a:rPr lang="fr-CA" dirty="0"/>
              <a:t> par un tiret ‘-‘.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2D282-8F66-49EC-A982-4E1EB4563BD3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6248850" y="1283742"/>
            <a:ext cx="5715000" cy="532453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use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ieee.numeric_std.all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encodeurP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generic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n : positive := 3 -- largeur du code de sortie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port(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D : in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(2 ** n - 1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0); -- le bus d'entrée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A : out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(n - 1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0); -- le code de sortie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V : out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-- '1' si au moins un signal d'entrée est actif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encodeurP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architecture comportementale of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encodeurP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(D)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begin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	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-- des valeurs par défaut sont essentielles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-- au cas où aucun signal d'entrée n'est actif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V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A &lt;= (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others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=&gt; '-');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for k in 2 ** n - 1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0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loop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-- priorité aux valeurs élevées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if D(k) = '1'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A &lt;=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to_unsigned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(k, n));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V &lt;= '1';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exit; -- termine la boucle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end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loop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end comportementale</a:t>
            </a:r>
            <a:r>
              <a:rPr lang="fr-CA" sz="10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53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Utiliser des décodeurs et des encodeurs à priorité dans un chemin de données. (B3)</a:t>
            </a:r>
          </a:p>
          <a:p>
            <a:r>
              <a:rPr lang="fr-CA" sz="1800" dirty="0"/>
              <a:t>Reconnaître et utiliser la modélisation de décodeurs et encodeurs en VHDL. (B2, B3)</a:t>
            </a:r>
          </a:p>
          <a:p>
            <a:r>
              <a:rPr lang="fr-CA" sz="1800" smtClean="0"/>
              <a:t>Effectuer le </a:t>
            </a:r>
            <a:r>
              <a:rPr lang="fr-CA" sz="1800" dirty="0"/>
              <a:t>processus de synthèse d’un décodeur et d’un encodeur du modèle VHDL et son implémentation dans un FPGA. (B3)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Décodeurs et encodeurs </a:t>
            </a:r>
            <a:r>
              <a:rPr lang="fr-CA" dirty="0" smtClean="0"/>
              <a:t>: sujets </a:t>
            </a:r>
            <a:r>
              <a:rPr lang="fr-CA" dirty="0" smtClean="0"/>
              <a:t>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Décodeurs:</a:t>
            </a:r>
          </a:p>
          <a:p>
            <a:pPr lvl="1"/>
            <a:r>
              <a:rPr lang="fr-CA" dirty="0" smtClean="0"/>
              <a:t>Fonctionnalité</a:t>
            </a:r>
          </a:p>
          <a:p>
            <a:pPr lvl="1"/>
            <a:r>
              <a:rPr lang="fr-CA" dirty="0" smtClean="0"/>
              <a:t>Table de vérité</a:t>
            </a:r>
          </a:p>
          <a:p>
            <a:pPr lvl="1"/>
            <a:r>
              <a:rPr lang="fr-CA" dirty="0" smtClean="0"/>
              <a:t>Modélisation en VHDL</a:t>
            </a:r>
          </a:p>
          <a:p>
            <a:pPr lvl="1"/>
            <a:r>
              <a:rPr lang="fr-CA" dirty="0" smtClean="0"/>
              <a:t>Synthèse</a:t>
            </a:r>
            <a:endParaRPr lang="fr-CA" dirty="0"/>
          </a:p>
          <a:p>
            <a:r>
              <a:rPr lang="fr-CA" dirty="0" smtClean="0"/>
              <a:t>Encodeurs à priorité</a:t>
            </a:r>
          </a:p>
          <a:p>
            <a:pPr lvl="1"/>
            <a:r>
              <a:rPr lang="fr-CA" dirty="0"/>
              <a:t>Fonctionnalité</a:t>
            </a:r>
          </a:p>
          <a:p>
            <a:pPr lvl="1"/>
            <a:r>
              <a:rPr lang="fr-CA" dirty="0"/>
              <a:t>Table de vérité</a:t>
            </a:r>
          </a:p>
          <a:p>
            <a:pPr lvl="1"/>
            <a:r>
              <a:rPr lang="fr-CA" dirty="0"/>
              <a:t>Modélisation en VHDL</a:t>
            </a:r>
          </a:p>
          <a:p>
            <a:pPr lvl="1"/>
            <a:r>
              <a:rPr lang="fr-CA" dirty="0" smtClean="0"/>
              <a:t>Synthèse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5748" y="2209800"/>
            <a:ext cx="647765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Module combinatoire utile: le décodeur</a:t>
            </a:r>
            <a:r>
              <a:rPr lang="fr-CA" dirty="0"/>
              <a:t> </a:t>
            </a:r>
            <a:r>
              <a:rPr lang="fr-CA" dirty="0" smtClean="0"/>
              <a:t>– exemple d’utilisation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Système </a:t>
            </a:r>
            <a:r>
              <a:rPr lang="fr-CA" dirty="0"/>
              <a:t>de gicleurs automatiques </a:t>
            </a:r>
            <a:r>
              <a:rPr lang="fr-CA" dirty="0" smtClean="0"/>
              <a:t>domestique.</a:t>
            </a:r>
            <a:endParaRPr lang="fr-CA" dirty="0"/>
          </a:p>
          <a:p>
            <a:r>
              <a:rPr lang="fr-CA" dirty="0"/>
              <a:t>La pression de l’aqueduc municipal est insuffisante pour activer tous les gicleurs en même temps. </a:t>
            </a:r>
          </a:p>
          <a:p>
            <a:r>
              <a:rPr lang="fr-CA" dirty="0"/>
              <a:t>Les gicleurs sont divisés en quatre zones.</a:t>
            </a:r>
          </a:p>
          <a:p>
            <a:r>
              <a:rPr lang="fr-CA" dirty="0"/>
              <a:t>Une seule zone doit arroser à la fois.</a:t>
            </a:r>
          </a:p>
          <a:p>
            <a:r>
              <a:rPr lang="fr-CA" dirty="0"/>
              <a:t>Chaque zone est munie d’une valve.</a:t>
            </a:r>
          </a:p>
          <a:p>
            <a:r>
              <a:rPr lang="fr-CA" dirty="0" smtClean="0"/>
              <a:t>Une </a:t>
            </a:r>
            <a:r>
              <a:rPr lang="fr-CA" dirty="0"/>
              <a:t>seule valve </a:t>
            </a:r>
            <a:r>
              <a:rPr lang="fr-CA" dirty="0" smtClean="0"/>
              <a:t>s’ouvre à </a:t>
            </a:r>
            <a:r>
              <a:rPr lang="fr-CA" dirty="0"/>
              <a:t>la fois.</a:t>
            </a:r>
          </a:p>
          <a:p>
            <a:r>
              <a:rPr lang="fr-CA" dirty="0"/>
              <a:t>Une valve principale doit aussi être ouverte.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9CA89-4D48-4BF8-8993-07C8E3D16E66}" type="slidenum">
              <a:rPr lang="fr-CA"/>
              <a:pPr>
                <a:defRPr/>
              </a:pPr>
              <a:t>3</a:t>
            </a:fld>
            <a:endParaRPr lang="fr-CA"/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Décodeur – table de vérité</a:t>
            </a:r>
          </a:p>
        </p:txBody>
      </p:sp>
      <p:sp>
        <p:nvSpPr>
          <p:cNvPr id="3686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Un décodeur active un signal spécifique correspondant à un code numérique en particulier.</a:t>
            </a:r>
          </a:p>
          <a:p>
            <a:pPr eaLnBrk="1" hangingPunct="1"/>
            <a:r>
              <a:rPr lang="fr-CA" dirty="0" smtClean="0"/>
              <a:t>Un décodeur a </a:t>
            </a:r>
            <a:r>
              <a:rPr lang="fr-CA" i="1" dirty="0" smtClean="0"/>
              <a:t>n</a:t>
            </a:r>
            <a:r>
              <a:rPr lang="fr-CA" dirty="0" smtClean="0"/>
              <a:t> signaux d’entrée et 2</a:t>
            </a:r>
            <a:r>
              <a:rPr lang="fr-CA" i="1" baseline="30000" dirty="0" smtClean="0"/>
              <a:t>n</a:t>
            </a:r>
            <a:r>
              <a:rPr lang="fr-CA" dirty="0" smtClean="0"/>
              <a:t> signaux de sortie.</a:t>
            </a:r>
          </a:p>
          <a:p>
            <a:pPr lvl="1" eaLnBrk="1" hangingPunct="1"/>
            <a:r>
              <a:rPr lang="fr-CA" dirty="0" smtClean="0"/>
              <a:t>Chacun des signaux de sortie correspond à un des </a:t>
            </a:r>
            <a:r>
              <a:rPr lang="fr-CA" dirty="0" err="1" smtClean="0"/>
              <a:t>mintermes</a:t>
            </a:r>
            <a:r>
              <a:rPr lang="fr-CA" dirty="0" smtClean="0"/>
              <a:t> et </a:t>
            </a:r>
            <a:r>
              <a:rPr lang="fr-CA" dirty="0" err="1" smtClean="0"/>
              <a:t>maxtermes</a:t>
            </a:r>
            <a:r>
              <a:rPr lang="fr-CA" dirty="0" smtClean="0"/>
              <a:t> composés des signaux d’entrée.</a:t>
            </a:r>
          </a:p>
          <a:p>
            <a:pPr lvl="1" eaLnBrk="1" hangingPunct="1"/>
            <a:r>
              <a:rPr lang="fr-CA" dirty="0" smtClean="0"/>
              <a:t>Une et une seule ligne de sortie est active à un moment donné.</a:t>
            </a:r>
          </a:p>
          <a:p>
            <a:pPr lvl="1" eaLnBrk="1" hangingPunct="1"/>
            <a:r>
              <a:rPr lang="fr-CA" dirty="0" smtClean="0"/>
              <a:t>Le numéro de la ligne active ligne correspond à la valeur binaire appliquée aux lignes d’entrée.</a:t>
            </a:r>
          </a:p>
          <a:p>
            <a:pPr lvl="1" eaLnBrk="1" hangingPunct="1"/>
            <a:r>
              <a:rPr lang="fr-CA" dirty="0" smtClean="0"/>
              <a:t>Selon les décodeurs, la ligne active pourra être à une valeur 0 ou une valeur 1, et toutes les autres lignes seront à l’autre valeur.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9993D-1471-4C1E-A51B-4FA2D7474431}" type="slidenum">
              <a:rPr lang="fr-CA"/>
              <a:pPr>
                <a:defRPr/>
              </a:pPr>
              <a:t>4</a:t>
            </a:fld>
            <a:endParaRPr lang="fr-CA"/>
          </a:p>
        </p:txBody>
      </p:sp>
      <p:sp>
        <p:nvSpPr>
          <p:cNvPr id="3687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>
              <a:latin typeface="Calibri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981837"/>
              </p:ext>
            </p:extLst>
          </p:nvPr>
        </p:nvGraphicFramePr>
        <p:xfrm>
          <a:off x="7406005" y="2209800"/>
          <a:ext cx="4074795" cy="2341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090"/>
                <a:gridCol w="339090"/>
                <a:gridCol w="339725"/>
                <a:gridCol w="339090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/>
                        <a:t>#</a:t>
                      </a:r>
                      <a:endParaRPr lang="fr-CA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A</a:t>
                      </a:r>
                      <a:r>
                        <a:rPr lang="en-US" sz="1600" baseline="-25000"/>
                        <a:t>2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A</a:t>
                      </a:r>
                      <a:r>
                        <a:rPr lang="en-US" sz="1600" baseline="-25000"/>
                        <a:t>1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/>
                        <a:t>A</a:t>
                      </a:r>
                      <a:r>
                        <a:rPr lang="en-US" sz="1600" baseline="-25000" dirty="0"/>
                        <a:t>0</a:t>
                      </a:r>
                      <a:endParaRPr lang="fr-CA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7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6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5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4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3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2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1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/>
                        <a:t>F</a:t>
                      </a:r>
                      <a:r>
                        <a:rPr lang="en-US" sz="1600" baseline="-25000"/>
                        <a:t>0</a:t>
                      </a:r>
                      <a:endParaRPr lang="fr-CA" sz="16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fr-CA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fr-CA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6985" name="ZoneTexte 16"/>
          <p:cNvSpPr txBox="1">
            <a:spLocks noChangeArrowheads="1"/>
          </p:cNvSpPr>
          <p:nvPr/>
        </p:nvSpPr>
        <p:spPr bwMode="auto">
          <a:xfrm>
            <a:off x="8077200" y="48768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fr-CA" dirty="0">
                <a:latin typeface="+mn-lt"/>
              </a:rPr>
              <a:t>Table de vérité d’un décodeur 3:8</a:t>
            </a:r>
          </a:p>
          <a:p>
            <a:r>
              <a:rPr lang="fr-CA" dirty="0" smtClean="0">
                <a:latin typeface="+mn-lt"/>
              </a:rPr>
              <a:t>(</a:t>
            </a:r>
            <a:r>
              <a:rPr lang="fr-CA" dirty="0">
                <a:latin typeface="+mn-lt"/>
              </a:rPr>
              <a:t>A2, A1, A0) sont les entrées.</a:t>
            </a:r>
          </a:p>
          <a:p>
            <a:r>
              <a:rPr lang="fr-CA" dirty="0" smtClean="0">
                <a:latin typeface="+mn-lt"/>
              </a:rPr>
              <a:t>(</a:t>
            </a:r>
            <a:r>
              <a:rPr lang="fr-CA" dirty="0">
                <a:latin typeface="+mn-lt"/>
              </a:rPr>
              <a:t>F7, F6, …, F0) sont les sorties.</a:t>
            </a:r>
          </a:p>
        </p:txBody>
      </p:sp>
    </p:spTree>
    <p:extLst>
      <p:ext uri="{BB962C8B-B14F-4D97-AF65-F5344CB8AC3E}">
        <p14:creationId xmlns:p14="http://schemas.microsoft.com/office/powerpoint/2010/main" val="8584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Décodeur </a:t>
            </a:r>
            <a:r>
              <a:rPr lang="fr-CA" dirty="0" smtClean="0"/>
              <a:t>3:8 – modèle VHDL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Une assignation choisie spécifie les huit cas possibles du signal d’entrée F.</a:t>
            </a:r>
          </a:p>
          <a:p>
            <a:r>
              <a:rPr lang="fr-CA" dirty="0"/>
              <a:t>L’utilisation de la clause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others</a:t>
            </a:r>
            <a:r>
              <a:rPr lang="fr-CA" dirty="0"/>
              <a:t> permet de rendre le modèle plus robuste à la simulation. En effet, le type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dirty="0"/>
              <a:t> peut prendre des valeurs autres que ‘0’ et ‘1</a:t>
            </a:r>
            <a:r>
              <a:rPr lang="fr-CA" dirty="0" smtClean="0"/>
              <a:t>’. Lors </a:t>
            </a:r>
            <a:r>
              <a:rPr lang="fr-CA" dirty="0"/>
              <a:t>de la simulation, si le signal F prend une valeur comme « X1W », la sortie du décodeur sera un vecteur de ‘X’.</a:t>
            </a:r>
          </a:p>
          <a:p>
            <a:r>
              <a:rPr lang="fr-CA" dirty="0"/>
              <a:t>L’expression (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others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 =&gt; ‘X’</a:t>
            </a:r>
            <a:r>
              <a:rPr lang="fr-CA" dirty="0"/>
              <a:t>) permet d’assigner la valeur ‘X’ à chacun des éléments du vecteur F.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2D282-8F66-49EC-A982-4E1EB4563BD3}" type="slidenum">
              <a:rPr lang="fr-CA"/>
              <a:pPr>
                <a:defRPr/>
              </a:pPr>
              <a:t>5</a:t>
            </a:fld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6248850" y="1283742"/>
            <a:ext cx="5715000" cy="507831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use ieee.std_logic_1164.all;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entity decodeur38 is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port(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A : in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(2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0);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F: out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(7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0)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);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end decodeur38;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flotDeDonnees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of decodeur38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begin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with A select F &lt;=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"00000001" when "000",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"00000010" when "001",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"00000100" when "010",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"00001000" when "011",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"00010000" when "100",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"00100000" when "101",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"01000000" when "110",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"10000000" when "111",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(others =&gt; 'X') when others;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flotDeDonnees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7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Parenthèse: les </a:t>
            </a:r>
            <a:r>
              <a:rPr lang="fr-CA" dirty="0"/>
              <a:t>agrégats en VHDL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1F91F-2E32-4FFC-924F-787230126F53}" type="slidenum">
              <a:rPr lang="fr-CA"/>
              <a:pPr>
                <a:defRPr/>
              </a:pPr>
              <a:t>6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1294950" y="1283742"/>
            <a:ext cx="9601650" cy="526297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Exemple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variable Data_1 : BIT_VECTOR (0 to 3) := ('0','1','0','1'); -- assignation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positionelle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Exemple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2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variable Data_2 : BIT_VECTOR (0 to 3) := (1=&gt;'1',0=&gt;'0',3=&gt;'1',2=&gt;'0'); -- assignation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nommée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Exemple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3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(15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. . .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(15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8 =&gt; '0', 7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 =&gt; '1'); -- assignation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positionelle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avec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gammes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d’indices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 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Exemple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Status_Record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is record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     Code : Integer;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     Name : String (1 to 4);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end record;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Status_Var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Status_Record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(Code =&gt; 57, Name =&gt; "MOVE");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 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Exemple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5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(15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. . .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(14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8 =&gt; '0', others =&gt; '1'); 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utilisation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du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choix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others (en dernier)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 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Exemple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(15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. . .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Data_Bus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&lt;= (others =&gt; 'Z'); 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utilisation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du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choix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others par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lui-même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06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Décodeur </a:t>
            </a:r>
            <a:r>
              <a:rPr lang="fr-CA" dirty="0" smtClean="0"/>
              <a:t>général – modèle VHDL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2D282-8F66-49EC-A982-4E1EB4563BD3}" type="slidenum">
              <a:rPr lang="fr-CA"/>
              <a:pPr>
                <a:defRPr/>
              </a:pPr>
              <a:t>7</a:t>
            </a:fld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304800" y="1371600"/>
            <a:ext cx="5715000" cy="47089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use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ieee.numeric_std.all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decodeur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generic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	n : positive := 3 -- nombre de signaux d'entrée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port(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	A : in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(n - 1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	F: out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(2 ** n - 1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0)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decodeur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architecture comportementale of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decodeur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(A)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	F &lt;= (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to_integer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unsigned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(A)) =&gt; '1',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others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 =&gt; '0');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/>
                <a:ea typeface="Times New Roman"/>
                <a:cs typeface="Times New Roman"/>
              </a:rPr>
              <a:t>end comportementale</a:t>
            </a: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9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Module combinatoire utile: </a:t>
            </a:r>
            <a:r>
              <a:rPr lang="fr-CA" dirty="0" smtClean="0"/>
              <a:t>l’encodeur à priorité </a:t>
            </a:r>
            <a:r>
              <a:rPr lang="fr-CA" dirty="0"/>
              <a:t>– exemple d’utilisation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L’indice du ‘1’ le plus significatif d’un nombre binaire non signé donne la valeur plancher du logarithme en base 2 de ce nombre: on peut le trouver avec un encodeur à priorité.</a:t>
            </a:r>
          </a:p>
          <a:p>
            <a:r>
              <a:rPr lang="fr-CA" dirty="0"/>
              <a:t>Les autres bits du nombre peuvent être interprétés comme une valeur binaire fractionnaire.</a:t>
            </a:r>
          </a:p>
          <a:p>
            <a:r>
              <a:rPr lang="fr-CA" dirty="0"/>
              <a:t>La somme de l’indice et de la valeur binaire fractionnaire donne une approximation du logarithme en base 2 du nombre.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9CA89-4D48-4BF8-8993-07C8E3D16E66}" type="slidenum">
              <a:rPr lang="fr-CA"/>
              <a:pPr>
                <a:defRPr/>
              </a:pPr>
              <a:t>8</a:t>
            </a:fld>
            <a:endParaRPr lang="fr-CA"/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>
              <a:latin typeface="Calibri" pitchFamily="34" charset="0"/>
            </a:endParaRPr>
          </a:p>
        </p:txBody>
      </p:sp>
      <p:graphicFrame>
        <p:nvGraphicFramePr>
          <p:cNvPr id="7" name="Espace réservé du contenu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320369"/>
              </p:ext>
            </p:extLst>
          </p:nvPr>
        </p:nvGraphicFramePr>
        <p:xfrm>
          <a:off x="1676401" y="3525520"/>
          <a:ext cx="8839201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1219200"/>
                <a:gridCol w="1143000"/>
                <a:gridCol w="1894115"/>
                <a:gridCol w="1262743"/>
                <a:gridCol w="126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N,</a:t>
                      </a:r>
                      <a:r>
                        <a:rPr lang="fr-CA" sz="1400" baseline="0" dirty="0" smtClean="0"/>
                        <a:t> base 10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N, base 2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indice</a:t>
                      </a:r>
                      <a:r>
                        <a:rPr lang="fr-CA" sz="1400" baseline="0" dirty="0" smtClean="0"/>
                        <a:t> du </a:t>
                      </a:r>
                      <a:r>
                        <a:rPr lang="fr-CA" sz="1400" dirty="0" smtClean="0"/>
                        <a:t>‘1’ le plus significatif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partie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fractionnaire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~</a:t>
                      </a:r>
                      <a:r>
                        <a:rPr lang="fr-CA" sz="1400" dirty="0" smtClean="0"/>
                        <a:t>log</a:t>
                      </a:r>
                      <a:r>
                        <a:rPr lang="fr-CA" sz="1400" baseline="-25000" dirty="0" smtClean="0"/>
                        <a:t>2</a:t>
                      </a:r>
                      <a:r>
                        <a:rPr lang="fr-CA" sz="14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= </a:t>
                      </a:r>
                      <a:r>
                        <a:rPr lang="en-US" sz="1400" dirty="0" err="1" smtClean="0"/>
                        <a:t>indice</a:t>
                      </a:r>
                      <a:r>
                        <a:rPr lang="en-US" sz="1400" dirty="0" smtClean="0"/>
                        <a:t> + </a:t>
                      </a:r>
                      <a:r>
                        <a:rPr lang="en-US" sz="1400" dirty="0" err="1" smtClean="0"/>
                        <a:t>partie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fract</a:t>
                      </a:r>
                      <a:r>
                        <a:rPr lang="en-US" sz="1400" dirty="0" smtClean="0"/>
                        <a:t>.</a:t>
                      </a:r>
                      <a:endParaRPr lang="fr-CA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(base</a:t>
                      </a:r>
                      <a:r>
                        <a:rPr lang="fr-CA" sz="1400" baseline="0" dirty="0" smtClean="0"/>
                        <a:t> 2)</a:t>
                      </a:r>
                      <a:endParaRPr lang="fr-C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~</a:t>
                      </a:r>
                      <a:r>
                        <a:rPr lang="fr-CA" sz="1400" dirty="0" smtClean="0"/>
                        <a:t>log</a:t>
                      </a:r>
                      <a:r>
                        <a:rPr lang="fr-CA" sz="1400" baseline="-25000" dirty="0" smtClean="0"/>
                        <a:t>2</a:t>
                      </a:r>
                      <a:r>
                        <a:rPr lang="fr-CA" sz="14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= </a:t>
                      </a:r>
                      <a:r>
                        <a:rPr lang="en-US" sz="1400" dirty="0" err="1" smtClean="0"/>
                        <a:t>indice</a:t>
                      </a:r>
                      <a:r>
                        <a:rPr lang="en-US" sz="1400" dirty="0" smtClean="0"/>
                        <a:t> + </a:t>
                      </a:r>
                      <a:r>
                        <a:rPr lang="en-US" sz="1400" dirty="0" err="1" smtClean="0"/>
                        <a:t>partie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fract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(base 10)</a:t>
                      </a:r>
                      <a:endParaRPr lang="fr-C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log</a:t>
                      </a:r>
                      <a:r>
                        <a:rPr lang="fr-CA" sz="1400" baseline="-25000" dirty="0" smtClean="0"/>
                        <a:t>2</a:t>
                      </a:r>
                      <a:r>
                        <a:rPr lang="fr-CA" sz="1400" dirty="0" smtClean="0"/>
                        <a:t>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00000100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010.0000000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00000111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010.1100000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2.8073…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00001111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.111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011.1110000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3.875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3.9068…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01000001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.000001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110.0000010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6.015625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6.0223…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11101101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.1101101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111.1101101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7.8515625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7.8887…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8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Module combinatoire utile: l’encodeur à priorité – exemple d’utilisation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3FDE0-519D-4BA3-8E02-2C299560C5CB}" type="slidenum">
              <a:rPr lang="fr-CA"/>
              <a:pPr>
                <a:defRPr/>
              </a:pPr>
              <a:t>9</a:t>
            </a:fld>
            <a:endParaRPr lang="fr-CA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CA">
              <a:latin typeface="Calibri" pitchFamily="34" charset="0"/>
            </a:endParaRPr>
          </a:p>
        </p:txBody>
      </p:sp>
      <p:pic>
        <p:nvPicPr>
          <p:cNvPr id="8" name="Image 7" descr="log2approx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7970" y="1676400"/>
            <a:ext cx="723563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3311</TotalTime>
  <Words>1167</Words>
  <Application>Microsoft Office PowerPoint</Application>
  <PresentationFormat>Grand écran</PresentationFormat>
  <Paragraphs>455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presentationCours</vt:lpstr>
      <vt:lpstr>Décodeurs et encodeurs: description, utilisation, modélisation VHDL et implémentation</vt:lpstr>
      <vt:lpstr>Décodeurs et encodeurs : sujets de ce thème</vt:lpstr>
      <vt:lpstr>Module combinatoire utile: le décodeur – exemple d’utilisation</vt:lpstr>
      <vt:lpstr>Décodeur – table de vérité</vt:lpstr>
      <vt:lpstr>Décodeur 3:8 – modèle VHDL</vt:lpstr>
      <vt:lpstr>Parenthèse: les agrégats en VHDL</vt:lpstr>
      <vt:lpstr>Décodeur général – modèle VHDL</vt:lpstr>
      <vt:lpstr>Module combinatoire utile: l’encodeur à priorité – exemple d’utilisation</vt:lpstr>
      <vt:lpstr>Module combinatoire utile: l’encodeur à priorité – exemple d’utilisation</vt:lpstr>
      <vt:lpstr>Encodeur à priorité – table de vérité</vt:lpstr>
      <vt:lpstr>Encodeur à priorité – modèle VHDL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365</cp:revision>
  <dcterms:created xsi:type="dcterms:W3CDTF">2009-09-03T13:30:34Z</dcterms:created>
  <dcterms:modified xsi:type="dcterms:W3CDTF">2014-09-16T17:38:06Z</dcterms:modified>
</cp:coreProperties>
</file>