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8" r:id="rId3"/>
    <p:sldId id="386" r:id="rId4"/>
    <p:sldId id="388" r:id="rId5"/>
    <p:sldId id="400" r:id="rId6"/>
    <p:sldId id="399" r:id="rId7"/>
    <p:sldId id="391" r:id="rId8"/>
    <p:sldId id="392" r:id="rId9"/>
    <p:sldId id="371" r:id="rId10"/>
    <p:sldId id="373" r:id="rId11"/>
    <p:sldId id="303" r:id="rId12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8" d="100"/>
          <a:sy n="108" d="100"/>
        </p:scale>
        <p:origin x="138" y="372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2016-07-05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05/07/2016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Arithmétique entière en VHDL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Conversions de types: vue d’ensemble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6AB82B-DB16-4910-B8C0-D5957FDAEC77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057400"/>
            <a:ext cx="11859440" cy="28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Utiliser correctement les types VHDL pour représenter des nombres dans un </a:t>
            </a:r>
            <a:r>
              <a:rPr lang="fr-CA" sz="1800" dirty="0" smtClean="0"/>
              <a:t>modèle. (B3)</a:t>
            </a:r>
          </a:p>
          <a:p>
            <a:r>
              <a:rPr lang="fr-CA" sz="1800" dirty="0" smtClean="0"/>
              <a:t>Choisir </a:t>
            </a:r>
            <a:r>
              <a:rPr lang="fr-CA" sz="1800" dirty="0"/>
              <a:t>le type numérique le plus approprié à un problème en tenant compte de la précision des calculs et de la complexité du circuit synthétisé. </a:t>
            </a:r>
            <a:r>
              <a:rPr lang="fr-CA" sz="1800" dirty="0" smtClean="0"/>
              <a:t>(B3)</a:t>
            </a:r>
          </a:p>
          <a:p>
            <a:r>
              <a:rPr lang="fr-CA" sz="1800" dirty="0"/>
              <a:t>Utiliser correctement les opérateurs arithmétiques et de comparaison dans un modèle VHDL. (B3</a:t>
            </a:r>
            <a:r>
              <a:rPr lang="fr-CA" sz="1800" dirty="0" smtClean="0"/>
              <a:t>)</a:t>
            </a:r>
          </a:p>
          <a:p>
            <a:r>
              <a:rPr lang="fr-CA" sz="1800" dirty="0" smtClean="0"/>
              <a:t>Utiliser </a:t>
            </a:r>
            <a:r>
              <a:rPr lang="fr-CA" sz="1800" dirty="0"/>
              <a:t>correctement les fonctions de conversion entre les types numériques. (B3</a:t>
            </a:r>
            <a:r>
              <a:rPr lang="fr-CA" sz="1800" dirty="0" smtClean="0"/>
              <a:t>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Arithmétique entière en VHDL </a:t>
            </a:r>
            <a:r>
              <a:rPr lang="fr-CA" smtClean="0"/>
              <a:t>: sujets </a:t>
            </a:r>
            <a:r>
              <a:rPr lang="fr-CA" dirty="0" smtClean="0"/>
              <a:t>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Exemple: conversion de couleurs de RGB à CMYK.</a:t>
            </a:r>
          </a:p>
          <a:p>
            <a:r>
              <a:rPr lang="fr-CA" dirty="0" smtClean="0"/>
              <a:t>Types à utiliser pour la synthèse.</a:t>
            </a:r>
          </a:p>
          <a:p>
            <a:r>
              <a:rPr lang="fr-CA" dirty="0" smtClean="0"/>
              <a:t>Opérateurs et fonctions arithmétiques.</a:t>
            </a:r>
          </a:p>
          <a:p>
            <a:r>
              <a:rPr lang="fr-CA" dirty="0" smtClean="0"/>
              <a:t>Conversion de types.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  <p:pic>
        <p:nvPicPr>
          <p:cNvPr id="6" name="Picture 5" descr="C:\Documents and Settings\p700065\Local Settings\Temporary Internet Files\Content.IE5\Z73K57EA\MCj025008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325295"/>
            <a:ext cx="2949166" cy="319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Exemple: conversion de couleurs de RGB à CMYK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Les images sont habituellement encodées dans l’espace à trois dimensions RGB.</a:t>
            </a:r>
          </a:p>
          <a:p>
            <a:r>
              <a:rPr lang="fr-CA" dirty="0"/>
              <a:t>Une imprimante utilise plutôt l’espace CMY: cyan (C), magenta (M) et jaune (Y), les couleurs complémentaires de rouge, vert et bleu</a:t>
            </a:r>
            <a:r>
              <a:rPr lang="fr-CA" dirty="0" smtClean="0"/>
              <a:t>.</a:t>
            </a:r>
          </a:p>
          <a:p>
            <a:r>
              <a:rPr lang="fr-CA" dirty="0"/>
              <a:t>Les équations de conversion, pour des valeurs exprimées sur 8 bits, sont:</a:t>
            </a:r>
            <a:br>
              <a:rPr lang="fr-CA" dirty="0"/>
            </a:br>
            <a:r>
              <a:rPr lang="fr-CA" dirty="0"/>
              <a:t>C = 255 – R; M = 255 – G; Y = 255 – </a:t>
            </a:r>
            <a:r>
              <a:rPr lang="fr-CA" dirty="0" smtClean="0"/>
              <a:t>B</a:t>
            </a:r>
          </a:p>
          <a:p>
            <a:r>
              <a:rPr lang="fr-CA" dirty="0" smtClean="0"/>
              <a:t>Une imprimante utilise aussi une cartouche noire (K) pour économiser les couleurs et obtenir une meilleure qualité de noir: système CMYK.</a:t>
            </a:r>
          </a:p>
          <a:p>
            <a:r>
              <a:rPr lang="fr-CA" dirty="0"/>
              <a:t>On réduit les valeurs (C, M, Y) de façon à utiliser le plus d’encre noire possible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Par </a:t>
            </a:r>
            <a:r>
              <a:rPr lang="fr-CA" dirty="0"/>
              <a:t>exemple, on pourrait remplacer CMY = (250, 200, 200) par (50, 0, 0) + (200, 200, 200), où la dernière quantité correspond à du gris, obtenu de l’encre noire.</a:t>
            </a:r>
          </a:p>
          <a:p>
            <a:r>
              <a:rPr lang="fr-CA" dirty="0"/>
              <a:t>On a donc les équations suivantes pour la conversion de RGB à CMYK</a:t>
            </a:r>
            <a:r>
              <a:rPr lang="fr-CA" dirty="0" smtClean="0"/>
              <a:t>: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D0B695-B6D1-43E8-9D79-9EA3C156979B}" type="slidenum">
              <a:rPr lang="fr-CA"/>
              <a:pPr>
                <a:defRPr/>
              </a:pPr>
              <a:t>3</a:t>
            </a:fld>
            <a:endParaRPr lang="fr-CA"/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00366" y="3852033"/>
            <a:ext cx="3254641" cy="216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ZoneTexte 5"/>
          <p:cNvSpPr txBox="1">
            <a:spLocks noChangeArrowheads="1"/>
          </p:cNvSpPr>
          <p:nvPr/>
        </p:nvSpPr>
        <p:spPr bwMode="auto">
          <a:xfrm>
            <a:off x="8800365" y="6019800"/>
            <a:ext cx="32546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800" dirty="0">
                <a:latin typeface="Calibri" pitchFamily="34" charset="0"/>
              </a:rPr>
              <a:t>A. </a:t>
            </a:r>
            <a:r>
              <a:rPr lang="fr-CA" sz="800" dirty="0" err="1">
                <a:latin typeface="Calibri" pitchFamily="34" charset="0"/>
              </a:rPr>
              <a:t>Stodghill</a:t>
            </a:r>
            <a:r>
              <a:rPr lang="fr-CA" sz="800" dirty="0">
                <a:latin typeface="Calibri" pitchFamily="34" charset="0"/>
              </a:rPr>
              <a:t>, Tip </a:t>
            </a:r>
            <a:r>
              <a:rPr lang="fr-CA" sz="800" dirty="0" err="1">
                <a:latin typeface="Calibri" pitchFamily="34" charset="0"/>
              </a:rPr>
              <a:t>o’day</a:t>
            </a:r>
            <a:r>
              <a:rPr lang="fr-CA" sz="800" dirty="0">
                <a:latin typeface="Calibri" pitchFamily="34" charset="0"/>
              </a:rPr>
              <a:t>: </a:t>
            </a:r>
            <a:r>
              <a:rPr lang="fr-CA" sz="800" dirty="0" err="1">
                <a:latin typeface="Calibri" pitchFamily="34" charset="0"/>
              </a:rPr>
              <a:t>ask</a:t>
            </a:r>
            <a:r>
              <a:rPr lang="fr-CA" sz="800" dirty="0">
                <a:latin typeface="Calibri" pitchFamily="34" charset="0"/>
              </a:rPr>
              <a:t> for a </a:t>
            </a:r>
            <a:r>
              <a:rPr lang="fr-CA" sz="800" dirty="0" err="1">
                <a:latin typeface="Calibri" pitchFamily="34" charset="0"/>
              </a:rPr>
              <a:t>a</a:t>
            </a:r>
            <a:r>
              <a:rPr lang="fr-CA" sz="800" dirty="0">
                <a:latin typeface="Calibri" pitchFamily="34" charset="0"/>
              </a:rPr>
              <a:t> </a:t>
            </a:r>
            <a:r>
              <a:rPr lang="fr-CA" sz="800" dirty="0" err="1">
                <a:latin typeface="Calibri" pitchFamily="34" charset="0"/>
              </a:rPr>
              <a:t>refill</a:t>
            </a:r>
            <a:r>
              <a:rPr lang="fr-CA" sz="800" dirty="0">
                <a:latin typeface="Calibri" pitchFamily="34" charset="0"/>
              </a:rPr>
              <a:t>, Green Options, 2007/06/18. Consulté le 4 septembre 2009, tiré de http://greenoptions.com/tag/ink-cartridge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099587"/>
              </p:ext>
            </p:extLst>
          </p:nvPr>
        </p:nvGraphicFramePr>
        <p:xfrm>
          <a:off x="6460331" y="3658966"/>
          <a:ext cx="2302669" cy="2894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Équation" r:id="rId4" imgW="1231560" imgH="1549080" progId="Equation.3">
                  <p:embed/>
                </p:oleObj>
              </mc:Choice>
              <mc:Fallback>
                <p:oleObj name="Équation" r:id="rId4" imgW="1231560" imgH="1549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0331" y="3658966"/>
                        <a:ext cx="2302669" cy="289423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47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Conversion de couleurs de RGB à </a:t>
            </a:r>
            <a:r>
              <a:rPr lang="fr-CA" dirty="0"/>
              <a:t>CMYK: </a:t>
            </a:r>
            <a:r>
              <a:rPr lang="fr-CA" dirty="0" smtClean="0"/>
              <a:t>analyse </a:t>
            </a:r>
            <a:r>
              <a:rPr lang="fr-CA" dirty="0"/>
              <a:t>du </a:t>
            </a:r>
            <a:r>
              <a:rPr lang="fr-CA" dirty="0" smtClean="0"/>
              <a:t>problème</a:t>
            </a:r>
          </a:p>
        </p:txBody>
      </p:sp>
      <p:sp>
        <p:nvSpPr>
          <p:cNvPr id="4096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Besoin de représenter des valeurs numériques, quels types choisir?</a:t>
            </a:r>
          </a:p>
          <a:p>
            <a:pPr lvl="1"/>
            <a:r>
              <a:rPr lang="fr-CA" dirty="0" smtClean="0"/>
              <a:t>Valeurs entières</a:t>
            </a:r>
          </a:p>
          <a:p>
            <a:pPr lvl="1"/>
            <a:r>
              <a:rPr lang="fr-CA" dirty="0" smtClean="0"/>
              <a:t>Entre 0 et 255 inclusivement</a:t>
            </a:r>
          </a:p>
          <a:p>
            <a:pPr eaLnBrk="1" hangingPunct="1"/>
            <a:r>
              <a:rPr lang="fr-CA" dirty="0" smtClean="0"/>
              <a:t>Options:</a:t>
            </a:r>
          </a:p>
          <a:p>
            <a:pPr lvl="1" eaLnBrk="1" hangingPunct="1"/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fr-CA" dirty="0" smtClean="0"/>
              <a:t>: non! trop précis et pas synthétisable</a:t>
            </a:r>
          </a:p>
          <a:p>
            <a:pPr lvl="1" eaLnBrk="1" hangingPunct="1"/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fr-CA" dirty="0" smtClean="0"/>
              <a:t>: peut-être;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positive</a:t>
            </a:r>
            <a:r>
              <a:rPr lang="fr-CA" dirty="0" smtClean="0"/>
              <a:t>: non (min: 1)</a:t>
            </a:r>
          </a:p>
          <a:p>
            <a:pPr lvl="1" eaLnBrk="1" hangingPunct="1"/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CA" dirty="0" smtClean="0"/>
              <a:t>: peut-être</a:t>
            </a:r>
          </a:p>
          <a:p>
            <a:pPr lvl="1" eaLnBrk="1" hangingPunct="1"/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fr-CA" dirty="0" smtClean="0"/>
              <a:t>: non, trop bas niveau</a:t>
            </a:r>
          </a:p>
          <a:p>
            <a:pPr eaLnBrk="1" hangingPunct="1"/>
            <a:r>
              <a:rPr lang="fr-CA" dirty="0" smtClean="0"/>
              <a:t>Besoin de l’opération de soustraction</a:t>
            </a:r>
          </a:p>
          <a:p>
            <a:pPr eaLnBrk="1" hangingPunct="1"/>
            <a:r>
              <a:rPr lang="fr-CA" dirty="0" smtClean="0"/>
              <a:t>Besoin de l’opération minimum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08DB41-C52E-42F7-8798-9A479421896E}" type="slidenum">
              <a:rPr lang="fr-CA"/>
              <a:pPr>
                <a:defRPr/>
              </a:pPr>
              <a:t>4</a:t>
            </a:fld>
            <a:endParaRPr lang="fr-CA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653125"/>
              </p:ext>
            </p:extLst>
          </p:nvPr>
        </p:nvGraphicFramePr>
        <p:xfrm>
          <a:off x="6900174" y="5011540"/>
          <a:ext cx="460692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Équation" r:id="rId3" imgW="2463480" imgH="660240" progId="Equation.3">
                  <p:embed/>
                </p:oleObj>
              </mc:Choice>
              <mc:Fallback>
                <p:oleObj name="Équation" r:id="rId3" imgW="24634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0174" y="5011540"/>
                        <a:ext cx="4606925" cy="1233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7462" y="1600201"/>
            <a:ext cx="5780993" cy="302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7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Types VHDL à utiliser pour la synthèse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fr-CA" b="1" dirty="0" smtClean="0"/>
              <a:t>: ça dépend</a:t>
            </a:r>
          </a:p>
          <a:p>
            <a:pPr lvl="1" eaLnBrk="1" hangingPunct="1"/>
            <a:r>
              <a:rPr lang="fr-CA" dirty="0" smtClean="0"/>
              <a:t>pour des valeurs constantes: ok</a:t>
            </a:r>
          </a:p>
          <a:p>
            <a:pPr lvl="1" eaLnBrk="1" hangingPunct="1"/>
            <a:r>
              <a:rPr lang="fr-CA" dirty="0" smtClean="0"/>
              <a:t>pour des registres et valeurs intermédiaires: non! trop précis et </a:t>
            </a:r>
            <a:r>
              <a:rPr lang="fr-CA" i="1" dirty="0" smtClean="0"/>
              <a:t>pas synthétisable</a:t>
            </a:r>
            <a:r>
              <a:rPr lang="fr-CA" dirty="0" smtClean="0"/>
              <a:t>.</a:t>
            </a:r>
          </a:p>
          <a:p>
            <a:pPr eaLnBrk="1" hangingPunct="1"/>
            <a:r>
              <a:rPr lang="fr-CA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fr-CA" b="1" dirty="0" smtClean="0"/>
              <a:t>, </a:t>
            </a:r>
            <a:r>
              <a:rPr lang="fr-CA" b="1" dirty="0" err="1" smtClean="0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b="1" dirty="0" smtClean="0"/>
              <a:t>, </a:t>
            </a:r>
            <a:r>
              <a:rPr lang="fr-CA" b="1" dirty="0" smtClean="0">
                <a:latin typeface="Courier New" pitchFamily="49" charset="0"/>
                <a:cs typeface="Courier New" pitchFamily="49" charset="0"/>
              </a:rPr>
              <a:t>positive</a:t>
            </a:r>
            <a:r>
              <a:rPr lang="fr-CA" b="1" dirty="0" smtClean="0"/>
              <a:t>: acceptables</a:t>
            </a:r>
          </a:p>
          <a:p>
            <a:pPr lvl="1" eaLnBrk="1" hangingPunct="1"/>
            <a:r>
              <a:rPr lang="fr-CA" dirty="0" smtClean="0"/>
              <a:t>Bien supportés par les synthétiseurs pour les opérations arithmétiques.</a:t>
            </a:r>
          </a:p>
          <a:p>
            <a:pPr lvl="1" eaLnBrk="1" hangingPunct="1"/>
            <a:r>
              <a:rPr lang="fr-CA" dirty="0" smtClean="0"/>
              <a:t>Bonne abstraction par rapport à un vecteur de bits.</a:t>
            </a:r>
          </a:p>
          <a:p>
            <a:pPr lvl="1" eaLnBrk="1" hangingPunct="1"/>
            <a:r>
              <a:rPr lang="fr-CA" dirty="0" smtClean="0"/>
              <a:t>Important de spécifier la gamme de valeurs possibles de façon à contraindre les ressources matérielles utilisées pour les représenter.</a:t>
            </a:r>
            <a:br>
              <a:rPr lang="fr-CA" dirty="0" smtClean="0"/>
            </a:br>
            <a:r>
              <a:rPr lang="fr-CA" u="sng" dirty="0" smtClean="0"/>
              <a:t>Par défaut: 32 bits pour chaque signal</a:t>
            </a:r>
            <a:r>
              <a:rPr lang="fr-CA" dirty="0" smtClean="0"/>
              <a:t>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b="1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b="1" dirty="0"/>
              <a:t>, </a:t>
            </a:r>
            <a:r>
              <a:rPr lang="fr-CA" b="1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fr-CA" b="1" dirty="0"/>
              <a:t>: acceptables</a:t>
            </a:r>
          </a:p>
          <a:p>
            <a:pPr lvl="1"/>
            <a:r>
              <a:rPr lang="fr-CA" dirty="0"/>
              <a:t>Définis dans le package normalisé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numeric_std</a:t>
            </a:r>
            <a:r>
              <a:rPr lang="fr-CA" dirty="0"/>
              <a:t>, comme des tableaux de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fr-CA" dirty="0"/>
              <a:t>.</a:t>
            </a:r>
          </a:p>
          <a:p>
            <a:pPr lvl="1"/>
            <a:r>
              <a:rPr lang="fr-CA" dirty="0"/>
              <a:t>Bien supportés par les outils de </a:t>
            </a:r>
            <a:r>
              <a:rPr lang="fr-CA" dirty="0" smtClean="0"/>
              <a:t>synthèse:</a:t>
            </a:r>
            <a:br>
              <a:rPr lang="fr-CA" dirty="0" smtClean="0"/>
            </a:br>
            <a:r>
              <a:rPr lang="fr-CA" u="sng" dirty="0" smtClean="0"/>
              <a:t>un fil/un registre par bit</a:t>
            </a:r>
            <a:endParaRPr lang="fr-CA" u="sng" dirty="0"/>
          </a:p>
          <a:p>
            <a:pPr lvl="1"/>
            <a:r>
              <a:rPr lang="fr-CA" dirty="0"/>
              <a:t>Le package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numeric_std</a:t>
            </a:r>
            <a:r>
              <a:rPr lang="fr-CA" dirty="0"/>
              <a:t> redéfinit les opérateurs de VHDL pour ces deux types.</a:t>
            </a:r>
          </a:p>
          <a:p>
            <a:r>
              <a:rPr lang="fr-CA" b="1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fr-CA" b="1" dirty="0"/>
              <a:t>: </a:t>
            </a:r>
            <a:r>
              <a:rPr lang="fr-CA" b="1" dirty="0" smtClean="0"/>
              <a:t>pas pour l’arithmétique</a:t>
            </a:r>
            <a:endParaRPr lang="fr-CA" b="1" dirty="0"/>
          </a:p>
          <a:p>
            <a:pPr lvl="1"/>
            <a:r>
              <a:rPr lang="fr-CA" dirty="0"/>
              <a:t>Défini dans le package </a:t>
            </a:r>
            <a:r>
              <a:rPr lang="fr-CA" dirty="0">
                <a:latin typeface="Courier New" panose="02070309020205020404" pitchFamily="49" charset="0"/>
                <a:cs typeface="Courier New" panose="02070309020205020404" pitchFamily="49" charset="0"/>
              </a:rPr>
              <a:t>std_logic_1164</a:t>
            </a:r>
            <a:r>
              <a:rPr lang="fr-CA" dirty="0"/>
              <a:t> comme un tableau de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fr-CA" dirty="0"/>
              <a:t>.</a:t>
            </a:r>
          </a:p>
          <a:p>
            <a:pPr lvl="1"/>
            <a:r>
              <a:rPr lang="fr-CA" dirty="0"/>
              <a:t>Des packages populaires incluent des définitions pour les opérations arithmétiques, mais ils ne sont pas normalisés et </a:t>
            </a:r>
            <a:r>
              <a:rPr lang="fr-CA" i="1" dirty="0"/>
              <a:t>leur utilisation n’est pas </a:t>
            </a:r>
            <a:r>
              <a:rPr lang="fr-CA" i="1" dirty="0" smtClean="0"/>
              <a:t>recommandée</a:t>
            </a:r>
            <a:r>
              <a:rPr lang="fr-CA" i="1" dirty="0"/>
              <a:t> </a:t>
            </a:r>
            <a:r>
              <a:rPr lang="fr-CA" i="1" dirty="0" smtClean="0"/>
              <a:t>pour représenter des nombres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68F77C-8672-42F7-8903-056C49B00F5E}" type="slidenum">
              <a:rPr lang="fr-CA"/>
              <a:pPr>
                <a:defRPr/>
              </a:pPr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68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Opérateurs et fonctions arithmétiques VHDL à utiliser pour la synthèse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/>
              <a:t>+, -, </a:t>
            </a:r>
            <a:r>
              <a:rPr lang="fr-CA" dirty="0" smtClean="0"/>
              <a:t>*, abs</a:t>
            </a:r>
            <a:endParaRPr lang="fr-CA" dirty="0"/>
          </a:p>
          <a:p>
            <a:pPr lvl="1" eaLnBrk="1" hangingPunct="1"/>
            <a:r>
              <a:rPr lang="fr-CA" dirty="0" smtClean="0"/>
              <a:t>Ces opérateurs sont synthétisables.</a:t>
            </a:r>
          </a:p>
          <a:p>
            <a:r>
              <a:rPr lang="fr-CA" dirty="0" smtClean="0"/>
              <a:t>/ , </a:t>
            </a:r>
            <a:r>
              <a:rPr lang="fr-CA" dirty="0" err="1" smtClean="0"/>
              <a:t>mod</a:t>
            </a:r>
            <a:r>
              <a:rPr lang="fr-CA" dirty="0" smtClean="0"/>
              <a:t>, rem</a:t>
            </a:r>
          </a:p>
          <a:p>
            <a:pPr lvl="1"/>
            <a:r>
              <a:rPr lang="fr-CA" dirty="0" smtClean="0"/>
              <a:t>Ces opérateurs ne sont synthétisables que si l’opérande de droite est une puissance de deux.</a:t>
            </a:r>
          </a:p>
          <a:p>
            <a:r>
              <a:rPr lang="fr-CA" dirty="0" err="1" smtClean="0"/>
              <a:t>shift_left</a:t>
            </a:r>
            <a:r>
              <a:rPr lang="fr-CA" dirty="0" smtClean="0"/>
              <a:t>(</a:t>
            </a:r>
            <a:r>
              <a:rPr lang="fr-CA" dirty="0" err="1" smtClean="0"/>
              <a:t>arg</a:t>
            </a:r>
            <a:r>
              <a:rPr lang="fr-CA" dirty="0" smtClean="0"/>
              <a:t>, count), </a:t>
            </a:r>
            <a:r>
              <a:rPr lang="fr-CA" dirty="0" err="1" smtClean="0"/>
              <a:t>shift_right</a:t>
            </a:r>
            <a:r>
              <a:rPr lang="fr-CA" dirty="0" smtClean="0"/>
              <a:t>(</a:t>
            </a:r>
            <a:r>
              <a:rPr lang="fr-CA" dirty="0" err="1" smtClean="0"/>
              <a:t>arg</a:t>
            </a:r>
            <a:r>
              <a:rPr lang="fr-CA" dirty="0" smtClean="0"/>
              <a:t>, count), </a:t>
            </a:r>
            <a:r>
              <a:rPr lang="fr-CA" dirty="0" err="1" smtClean="0"/>
              <a:t>resize</a:t>
            </a:r>
            <a:r>
              <a:rPr lang="fr-CA" dirty="0" smtClean="0"/>
              <a:t>(</a:t>
            </a:r>
            <a:r>
              <a:rPr lang="fr-CA" dirty="0" err="1" smtClean="0"/>
              <a:t>arg</a:t>
            </a:r>
            <a:r>
              <a:rPr lang="fr-CA" dirty="0" smtClean="0"/>
              <a:t>, size)</a:t>
            </a:r>
          </a:p>
          <a:p>
            <a:pPr lvl="1"/>
            <a:r>
              <a:rPr lang="fr-CA" dirty="0" smtClean="0"/>
              <a:t>Ces fonctions sont synthétisables.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68F77C-8672-42F7-8903-056C49B00F5E}" type="slidenum">
              <a:rPr lang="fr-CA"/>
              <a:pPr>
                <a:defRPr/>
              </a:pPr>
              <a:t>6</a:t>
            </a:fld>
            <a:endParaRPr lang="fr-CA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23390"/>
              </p:ext>
            </p:extLst>
          </p:nvPr>
        </p:nvGraphicFramePr>
        <p:xfrm>
          <a:off x="6096001" y="2407920"/>
          <a:ext cx="5715000" cy="4058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25558"/>
                <a:gridCol w="1108365"/>
                <a:gridCol w="1080941"/>
                <a:gridCol w="900136"/>
              </a:tblGrid>
              <a:tr h="40470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Opérateur</a:t>
                      </a:r>
                      <a:br>
                        <a:rPr lang="fr-FR" sz="1400" dirty="0" smtClean="0"/>
                      </a:br>
                      <a:r>
                        <a:rPr lang="fr-FR" sz="1400" dirty="0" smtClean="0"/>
                        <a:t>ou fonction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Type</a:t>
                      </a:r>
                      <a:br>
                        <a:rPr lang="fr-FR" sz="1400" dirty="0" smtClean="0"/>
                      </a:br>
                      <a:r>
                        <a:rPr lang="fr-FR" sz="1400" dirty="0" smtClean="0"/>
                        <a:t>opérande 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Type</a:t>
                      </a:r>
                      <a:br>
                        <a:rPr lang="fr-FR" sz="1400" dirty="0" smtClean="0"/>
                      </a:br>
                      <a:r>
                        <a:rPr lang="fr-FR" sz="1400" dirty="0" smtClean="0"/>
                        <a:t>opérande 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Type</a:t>
                      </a:r>
                      <a:br>
                        <a:rPr lang="fr-FR" sz="1400" dirty="0" smtClean="0"/>
                      </a:br>
                      <a:r>
                        <a:rPr lang="fr-FR" sz="1400" dirty="0" smtClean="0"/>
                        <a:t>résultat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fr-FR" sz="1400" dirty="0" smtClean="0"/>
                        <a:t>+, -, *, /,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mod</a:t>
                      </a:r>
                      <a:r>
                        <a:rPr lang="fr-FR" sz="1400" baseline="0" dirty="0" smtClean="0"/>
                        <a:t>, rem</a:t>
                      </a:r>
                      <a:endParaRPr lang="fr-FR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signed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signed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signed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signed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integer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signed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unsigned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unsigned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unsigned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unsigned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natural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err="1" smtClean="0"/>
                        <a:t>unsigned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abs(</a:t>
                      </a:r>
                      <a:r>
                        <a:rPr lang="fr-CA" sz="1400" dirty="0" err="1" smtClean="0"/>
                        <a:t>arg</a:t>
                      </a:r>
                      <a:r>
                        <a:rPr lang="fr-CA" sz="1400" dirty="0" smtClean="0"/>
                        <a:t>), -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err="1" smtClean="0"/>
                        <a:t>signed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err="1" smtClean="0"/>
                        <a:t>signed</a:t>
                      </a:r>
                      <a:endParaRPr lang="fr-FR" sz="1400" dirty="0"/>
                    </a:p>
                  </a:txBody>
                  <a:tcPr/>
                </a:tc>
              </a:tr>
              <a:tr h="472440">
                <a:tc rowSpan="2">
                  <a:txBody>
                    <a:bodyPr/>
                    <a:lstStyle/>
                    <a:p>
                      <a:r>
                        <a:rPr lang="fr-FR" sz="1400" dirty="0" err="1" smtClean="0"/>
                        <a:t>shift_left</a:t>
                      </a:r>
                      <a:r>
                        <a:rPr lang="fr-FR" sz="1400" baseline="0" dirty="0" smtClean="0"/>
                        <a:t>(</a:t>
                      </a:r>
                      <a:r>
                        <a:rPr lang="fr-FR" sz="1400" baseline="0" dirty="0" err="1" smtClean="0"/>
                        <a:t>arg</a:t>
                      </a:r>
                      <a:r>
                        <a:rPr lang="fr-FR" sz="1400" baseline="0" dirty="0" smtClean="0"/>
                        <a:t>, count),</a:t>
                      </a:r>
                      <a:br>
                        <a:rPr lang="fr-FR" sz="1400" baseline="0" dirty="0" smtClean="0"/>
                      </a:br>
                      <a:r>
                        <a:rPr lang="fr-FR" sz="1400" baseline="0" dirty="0" err="1" smtClean="0"/>
                        <a:t>shift_right</a:t>
                      </a:r>
                      <a:r>
                        <a:rPr lang="fr-FR" sz="1400" baseline="0" dirty="0" smtClean="0"/>
                        <a:t>(</a:t>
                      </a:r>
                      <a:r>
                        <a:rPr lang="fr-FR" sz="1400" baseline="0" dirty="0" err="1" smtClean="0"/>
                        <a:t>arg</a:t>
                      </a:r>
                      <a:r>
                        <a:rPr lang="fr-FR" sz="1400" baseline="0" dirty="0" smtClean="0"/>
                        <a:t>, count)</a:t>
                      </a:r>
                    </a:p>
                    <a:p>
                      <a:r>
                        <a:rPr lang="fr-CA" sz="1400" baseline="0" dirty="0" smtClean="0"/>
                        <a:t>(décalage)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signed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natural</a:t>
                      </a:r>
                      <a:r>
                        <a:rPr lang="fr-FR" sz="1400" dirty="0" smtClean="0"/>
                        <a:t>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signed</a:t>
                      </a:r>
                      <a:endParaRPr lang="fr-FR" sz="1400" dirty="0"/>
                    </a:p>
                  </a:txBody>
                  <a:tcPr/>
                </a:tc>
              </a:tr>
              <a:tr h="4724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unsigned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err="1" smtClean="0"/>
                        <a:t>natural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unsigned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FR" sz="1400" dirty="0" err="1" smtClean="0"/>
                        <a:t>resize</a:t>
                      </a:r>
                      <a:r>
                        <a:rPr lang="fr-FR" sz="1400" dirty="0" smtClean="0"/>
                        <a:t>(</a:t>
                      </a:r>
                      <a:r>
                        <a:rPr lang="fr-FR" sz="1400" dirty="0" err="1" smtClean="0"/>
                        <a:t>arg</a:t>
                      </a:r>
                      <a:r>
                        <a:rPr lang="fr-FR" sz="1400" dirty="0" smtClean="0"/>
                        <a:t>, size)</a:t>
                      </a:r>
                    </a:p>
                    <a:p>
                      <a:r>
                        <a:rPr lang="fr-CA" sz="1400" dirty="0" smtClean="0"/>
                        <a:t>(</a:t>
                      </a:r>
                      <a:r>
                        <a:rPr lang="fr-CA" sz="1400" dirty="0" err="1" smtClean="0"/>
                        <a:t>redimension</a:t>
                      </a:r>
                      <a:r>
                        <a:rPr lang="fr-CA" sz="1400" dirty="0" smtClean="0"/>
                        <a:t> avec extension du signe)</a:t>
                      </a:r>
                      <a:endParaRPr lang="fr-FR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signed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natural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signed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err="1" smtClean="0"/>
                        <a:t>unsigned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err="1" smtClean="0"/>
                        <a:t>natural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err="1" smtClean="0"/>
                        <a:t>unsigned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14400" y="4558605"/>
            <a:ext cx="4343400" cy="156966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smtClean="0">
                <a:latin typeface="Courier New"/>
                <a:ea typeface="Times New Roman"/>
                <a:cs typeface="Times New Roman"/>
              </a:rPr>
              <a:t>-- Exemples de code synthétisable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smtClean="0">
                <a:latin typeface="Courier New"/>
                <a:ea typeface="Times New Roman"/>
                <a:cs typeface="Times New Roman"/>
              </a:rPr>
              <a:t>-- Les tailles des expressions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smtClean="0">
                <a:latin typeface="Courier New"/>
                <a:ea typeface="Times New Roman"/>
                <a:cs typeface="Times New Roman"/>
              </a:rPr>
              <a:t>-- et des destinations doivent correspondre!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smtClean="0">
                <a:latin typeface="Courier New"/>
                <a:ea typeface="Times New Roman"/>
                <a:cs typeface="Times New Roman"/>
              </a:rPr>
              <a:t>A &lt;= B + C + abs(D);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smtClean="0">
                <a:latin typeface="Courier New"/>
                <a:ea typeface="Times New Roman"/>
                <a:cs typeface="Times New Roman"/>
              </a:rPr>
              <a:t>E &lt;= B / 64;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smtClean="0">
                <a:latin typeface="Courier New"/>
                <a:ea typeface="Times New Roman"/>
                <a:cs typeface="Times New Roman"/>
              </a:rPr>
              <a:t>F &lt;= </a:t>
            </a:r>
            <a:r>
              <a:rPr lang="fr-CA" sz="1200" dirty="0" err="1" smtClean="0">
                <a:latin typeface="Courier New"/>
                <a:ea typeface="Times New Roman"/>
                <a:cs typeface="Times New Roman"/>
              </a:rPr>
              <a:t>shift_left</a:t>
            </a:r>
            <a:r>
              <a:rPr lang="fr-CA" sz="1200" dirty="0" smtClean="0">
                <a:latin typeface="Courier New"/>
                <a:ea typeface="Times New Roman"/>
                <a:cs typeface="Times New Roman"/>
              </a:rPr>
              <a:t>(B, 3);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smtClean="0">
                <a:latin typeface="Courier New"/>
                <a:ea typeface="Times New Roman"/>
                <a:cs typeface="Times New Roman"/>
              </a:rPr>
              <a:t>G 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&lt;= </a:t>
            </a:r>
            <a:r>
              <a:rPr lang="fr-CA" sz="1200" dirty="0" err="1">
                <a:latin typeface="Courier New"/>
                <a:ea typeface="Times New Roman"/>
                <a:cs typeface="Times New Roman"/>
              </a:rPr>
              <a:t>resize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(A, </a:t>
            </a:r>
            <a:r>
              <a:rPr lang="fr-CA" sz="1200" dirty="0" err="1" smtClean="0">
                <a:latin typeface="Courier New"/>
                <a:ea typeface="Times New Roman"/>
                <a:cs typeface="Times New Roman"/>
              </a:rPr>
              <a:t>G’length</a:t>
            </a:r>
            <a:r>
              <a:rPr lang="fr-CA" sz="1200" dirty="0">
                <a:latin typeface="Courier New"/>
                <a:ea typeface="Times New Roman"/>
                <a:cs typeface="Times New Roman"/>
              </a:rPr>
              <a:t>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019800" y="1455003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atin typeface="+mn-lt"/>
              </a:rPr>
              <a:t>Package </a:t>
            </a:r>
            <a:r>
              <a:rPr lang="fr-CA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numeric_std</a:t>
            </a:r>
            <a:endParaRPr lang="fr-CA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CA" sz="1600" dirty="0" smtClean="0">
                <a:latin typeface="+mn-lt"/>
              </a:rPr>
              <a:t>Opérateur définis pour les types </a:t>
            </a:r>
            <a:r>
              <a:rPr lang="fr-CA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fr-CA" sz="1600" dirty="0" smtClean="0">
                <a:latin typeface="+mn-lt"/>
              </a:rPr>
              <a:t> et </a:t>
            </a:r>
            <a:r>
              <a:rPr lang="fr-CA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endParaRPr lang="fr-CA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+mn-lt"/>
              </a:rPr>
              <a:t>http://www.eda.org/rassp/vhdl/models/standards/numeric_std.vhd</a:t>
            </a:r>
          </a:p>
        </p:txBody>
      </p:sp>
    </p:spTree>
    <p:extLst>
      <p:ext uri="{BB962C8B-B14F-4D97-AF65-F5344CB8AC3E}">
        <p14:creationId xmlns:p14="http://schemas.microsoft.com/office/powerpoint/2010/main" val="14764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Conversion de couleurs de RGB à CMYK: code VHDL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62D729-7DE6-4039-94EC-B1860AE0CBE9}" type="slidenum">
              <a:rPr lang="fr-CA"/>
              <a:pPr>
                <a:defRPr/>
              </a:pPr>
              <a:t>7</a:t>
            </a:fld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5638800" y="1206916"/>
            <a:ext cx="6324600" cy="532453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library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ieee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ieee.numeric_std.all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convRGB2CMYK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is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port (			   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rouge, vert, bleu : in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cyan, magenta, jaune, noir : out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unsigned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0)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end convRGB2CMYK;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architecture arch2 of convRGB2CMYK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is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begin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process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(rouge, vert, bleu)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variable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cyant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magentat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, jaunet, noirt1, noirt2 :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unsigned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begin</a:t>
            </a:r>
            <a:endParaRPr lang="fr-CA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cyant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:= 255 - rouge;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magentat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:= 255 - vert;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	jaunet := 255 - bleu;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	if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cyant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magentat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noirt1 :=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cyant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noirt1 :=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magentat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; end if;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	if noirt1 &lt; jaunet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noirt2 := noirt1;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noirt2 := jaunet; end if;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	cyan &lt;=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cyant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- noirt2;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	magenta &lt;=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magentat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- noirt2;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	jaune &lt;= jaunet - noirt2;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	noir &lt;= noirt2;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end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process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end arch2;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975" y="4876800"/>
            <a:ext cx="2792625" cy="1269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4839510"/>
            <a:ext cx="2196019" cy="102789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45" y="1482702"/>
            <a:ext cx="5532255" cy="289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Conversion de couleurs de RGB à CMYK : banc d’essai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7EA5D9-67F1-44AE-B5A9-225943CE09E1}" type="slidenum">
              <a:rPr lang="fr-CA"/>
              <a:pPr>
                <a:defRPr/>
              </a:pPr>
              <a:t>8</a:t>
            </a:fld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228600" y="1350288"/>
            <a:ext cx="5410200" cy="369331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library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ieee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ieee.NUMERIC_STD.all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convrgb2cmyk_tb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is</a:t>
            </a: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end convrgb2cmyk_tb;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architecture TB_ARCHITECTURE of convrgb2cmyk_tb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is</a:t>
            </a: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signal rouge, vert, bleu, cyan, magenta, jaune, noir : UNSIGNED(7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pixelRGB_type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record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rouge :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range 0 to 255;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vert :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range 0 to 255;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bleu :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range 0 to 255;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end record;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tableau_pixelRGB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array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range &lt;&gt;) of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pixelRGB_type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constant vecteurs :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tableau_pixelRGB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:= (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(0,0,0),(1,1,1),(2,2,2),(100,100,100),(128,128,128),(200,200,200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(254,254,254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),(255,255,255),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(0,255,255),(255,0,255),(255,255,0),(0,0,255),(0,255,0),(255,0,0),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(1,100,254),(1,254,100),(100,1,254),(100,254,1),(254,1,100),(254,100,1)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--(-1,-1,-1),(-1,0,0),(0,-1,0),(0,0,-1),(256,256,256),(256,0,0),(0,256,0),(0,0,256)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fr-CA" sz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867398" y="1350288"/>
            <a:ext cx="6033407" cy="535531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begin</a:t>
            </a: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UUT :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convrgb2cmyk(arch2)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	port </a:t>
            </a:r>
            <a:r>
              <a:rPr lang="fr-CA" sz="900" dirty="0" err="1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 (rouge, vert, bleu, cyan, magenta, jaune, noir);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process</a:t>
            </a: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begin</a:t>
            </a: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for k in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vecteurs'range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loop</a:t>
            </a: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rouge &lt;=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to_unsigned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(vecteurs(k).rouge, 8);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vert &lt;=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to_unsigned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(vecteurs(k).vert, 8);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bleu &lt;=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to_unsigned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(vecteurs(k).bleu, 8);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wait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for 10 ns;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assert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255 - (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(noir) +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(cyan)) = vecteurs(k).rouge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report "erreur pour l'entrée " &amp;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(k) &amp;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", rouge: " &amp;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(vecteurs(k).rouge) &amp; ", cyan: " &amp; 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fr-CA" sz="900" dirty="0" err="1" smtClean="0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CA" sz="900" dirty="0" err="1" smtClean="0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(cyan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severity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assert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255 - (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(noir) +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(magenta)) = vecteurs(k).vert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report "erreur pour l'entrée " &amp;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(k) &amp;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", vert: " &amp;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(vecteurs(k).vert) &amp; ", magenta: " &amp; 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fr-CA" sz="900" dirty="0" err="1" smtClean="0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CA" sz="900" dirty="0" err="1" smtClean="0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(magenta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severity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assert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255 - (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(noir) +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(jaune)) = vecteurs(k).bleu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report "erreur pour l'entrée " &amp;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(k) &amp;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", bleu: " &amp;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(vecteurs(k).bleu) &amp; ", jaune: " &amp; 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fr-CA" sz="900" dirty="0" err="1" smtClean="0">
                <a:latin typeface="Courier New" pitchFamily="49" charset="0"/>
                <a:cs typeface="Courier New" pitchFamily="49" charset="0"/>
              </a:rPr>
              <a:t>integer'image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CA" sz="900" dirty="0" err="1" smtClean="0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(jaune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severity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end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loop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assert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false report "simulation terminée"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severity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failure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9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>
                <a:latin typeface="Courier New" pitchFamily="49" charset="0"/>
                <a:cs typeface="Courier New" pitchFamily="49" charset="0"/>
              </a:rPr>
              <a:t>	end </a:t>
            </a:r>
            <a:r>
              <a:rPr lang="fr-CA" sz="900" dirty="0" err="1">
                <a:latin typeface="Courier New" pitchFamily="49" charset="0"/>
                <a:cs typeface="Courier New" pitchFamily="49" charset="0"/>
              </a:rPr>
              <a:t>process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900" dirty="0" smtClean="0">
                <a:latin typeface="Courier New" pitchFamily="49" charset="0"/>
                <a:cs typeface="Courier New" pitchFamily="49" charset="0"/>
              </a:rPr>
              <a:t>end TB_ARCHITECTURE</a:t>
            </a:r>
            <a:r>
              <a:rPr lang="fr-CA" sz="900" dirty="0">
                <a:latin typeface="Courier New" pitchFamily="49" charset="0"/>
                <a:cs typeface="Courier New" pitchFamily="49" charset="0"/>
              </a:rPr>
              <a:t>;</a:t>
            </a:r>
            <a:endParaRPr lang="fr-CA" sz="9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0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Assigner la valeur d’une expression à un objet</a:t>
            </a:r>
          </a:p>
        </p:txBody>
      </p:sp>
      <p:sp>
        <p:nvSpPr>
          <p:cNvPr id="4608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Pour assigner la valeur d’une expression à un objet (signal, variable), il faut:</a:t>
            </a:r>
          </a:p>
          <a:p>
            <a:pPr lvl="1" eaLnBrk="1" hangingPunct="1"/>
            <a:r>
              <a:rPr lang="fr-CA" dirty="0" smtClean="0"/>
              <a:t>que les types soient compatibles</a:t>
            </a:r>
          </a:p>
          <a:p>
            <a:pPr lvl="1" eaLnBrk="1" hangingPunct="1"/>
            <a:r>
              <a:rPr lang="fr-CA" dirty="0" smtClean="0"/>
              <a:t>que les dimensions soient les mêmes</a:t>
            </a:r>
          </a:p>
          <a:p>
            <a:r>
              <a:rPr lang="fr-CA" dirty="0" smtClean="0"/>
              <a:t>Il faut aussi penser au sens de l’expression!</a:t>
            </a:r>
          </a:p>
          <a:p>
            <a:pPr eaLnBrk="1" hangingPunct="1"/>
            <a:endParaRPr lang="fr-CA" dirty="0" smtClean="0"/>
          </a:p>
          <a:p>
            <a:pPr eaLnBrk="1" hangingPunct="1"/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5012FF-9EEF-4B9F-8FB8-53A316BDF785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29000"/>
            <a:ext cx="4505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6096001" y="1212359"/>
            <a:ext cx="5892799" cy="544764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library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ieee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ieee.numeric_std.all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democode2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is</a:t>
            </a: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port (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A8, B8 : in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R8 : out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(7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R9, S9, T9 : out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(8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R7 : out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(6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arch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of democode2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is</a:t>
            </a: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begin</a:t>
            </a: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R8 &lt;= A8 + B8; -- ok, mais risque de débordement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S8 &lt;= A8 + 100; -- ok, mais risque de débordement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R9 &lt;= (A8(A8'left) &amp; A8) + (B8(B8'left) &amp; B8); -- ok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S9 &lt;=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resize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(A8, S9'length) +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resize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(B8, S9'length); -- ok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--T9 &lt;= A8 + B8; -- non, largeurs incompatibles!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	R7 &lt;= A8(6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 + B8(6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200" dirty="0">
                <a:latin typeface="Courier New" pitchFamily="49" charset="0"/>
                <a:cs typeface="Courier New" pitchFamily="49" charset="0"/>
              </a:rPr>
              <a:t> 0); -- ok, mais ...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fr-CA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fr-CA" sz="12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fr-CA" sz="1200" dirty="0" err="1">
                <a:latin typeface="Courier New" pitchFamily="49" charset="0"/>
                <a:cs typeface="Courier New" pitchFamily="49" charset="0"/>
              </a:rPr>
              <a:t>arch</a:t>
            </a:r>
            <a:r>
              <a:rPr lang="fr-CA" sz="12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</p:txBody>
      </p:sp>
      <p:cxnSp>
        <p:nvCxnSpPr>
          <p:cNvPr id="8" name="Connecteur droit avec flèche 7"/>
          <p:cNvCxnSpPr>
            <a:stCxn id="46085" idx="2"/>
          </p:cNvCxnSpPr>
          <p:nvPr/>
        </p:nvCxnSpPr>
        <p:spPr>
          <a:xfrm>
            <a:off x="3243263" y="4629150"/>
            <a:ext cx="3081337" cy="10858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8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2256</TotalTime>
  <Words>824</Words>
  <Application>Microsoft Office PowerPoint</Application>
  <PresentationFormat>Grand écran</PresentationFormat>
  <Paragraphs>252</Paragraphs>
  <Slides>11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presentationCours</vt:lpstr>
      <vt:lpstr>Équation</vt:lpstr>
      <vt:lpstr>Arithmétique entière en VHDL</vt:lpstr>
      <vt:lpstr>Arithmétique entière en VHDL : sujets de ce thème</vt:lpstr>
      <vt:lpstr>Exemple: conversion de couleurs de RGB à CMYK</vt:lpstr>
      <vt:lpstr>Conversion de couleurs de RGB à CMYK: analyse du problème</vt:lpstr>
      <vt:lpstr>Types VHDL à utiliser pour la synthèse</vt:lpstr>
      <vt:lpstr>Opérateurs et fonctions arithmétiques VHDL à utiliser pour la synthèse</vt:lpstr>
      <vt:lpstr>Conversion de couleurs de RGB à CMYK: code VHDL</vt:lpstr>
      <vt:lpstr>Conversion de couleurs de RGB à CMYK : banc d’essai</vt:lpstr>
      <vt:lpstr>Assigner la valeur d’une expression à un objet</vt:lpstr>
      <vt:lpstr>Conversions de types: vue d’ensemble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442</cp:revision>
  <dcterms:created xsi:type="dcterms:W3CDTF">2009-09-03T13:30:34Z</dcterms:created>
  <dcterms:modified xsi:type="dcterms:W3CDTF">2016-07-05T17:27:36Z</dcterms:modified>
</cp:coreProperties>
</file>